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xml" ContentType="application/vnd.openxmlformats-officedocument.presentationml.tags+xml"/>
  <Override PartName="/ppt/notesSlides/notesSlide5.xml" ContentType="application/vnd.openxmlformats-officedocument.presentationml.notesSlide+xml"/>
  <Override PartName="/ppt/ink/ink6.xml" ContentType="application/inkml+xml"/>
  <Override PartName="/ppt/tags/tag3.xml" ContentType="application/vnd.openxmlformats-officedocument.presentationml.tags+xml"/>
  <Override PartName="/ppt/notesSlides/notesSlide6.xml" ContentType="application/vnd.openxmlformats-officedocument.presentationml.notesSlide+xml"/>
  <Override PartName="/ppt/ink/ink7.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4_817F344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0_DF77C653.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8.xml" ContentType="application/inkml+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30"/>
  </p:notesMasterIdLst>
  <p:sldIdLst>
    <p:sldId id="256" r:id="rId6"/>
    <p:sldId id="267" r:id="rId7"/>
    <p:sldId id="567" r:id="rId8"/>
    <p:sldId id="316" r:id="rId9"/>
    <p:sldId id="351" r:id="rId10"/>
    <p:sldId id="337" r:id="rId11"/>
    <p:sldId id="350" r:id="rId12"/>
    <p:sldId id="354" r:id="rId13"/>
    <p:sldId id="355" r:id="rId14"/>
    <p:sldId id="358" r:id="rId15"/>
    <p:sldId id="328" r:id="rId16"/>
    <p:sldId id="357" r:id="rId17"/>
    <p:sldId id="359" r:id="rId18"/>
    <p:sldId id="356" r:id="rId19"/>
    <p:sldId id="360" r:id="rId20"/>
    <p:sldId id="336" r:id="rId21"/>
    <p:sldId id="361" r:id="rId22"/>
    <p:sldId id="362" r:id="rId23"/>
    <p:sldId id="2147482556" r:id="rId24"/>
    <p:sldId id="2147482557" r:id="rId25"/>
    <p:sldId id="349" r:id="rId26"/>
    <p:sldId id="2147482555" r:id="rId27"/>
    <p:sldId id="566"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DEE4B582-306E-E668-B2C2-8436A88AC390}" name="Josh Ledgard" initials="JL" userId="S::ledgardjosh@microsoft.com::b2feb50c-c158-4ee3-b21b-1d1069f70b54" providerId="AD"/>
  <p188:author id="{DACD6692-4CB7-4AF9-8311-C3F9D0700DDE}" name="Daniel Escapa" initials="DE" userId="S::descapa@microsoft.com::e1189db4-dbb0-4a05-a7f1-1f455096cba8"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B83E66-7BB7-41B2-B9DE-349B84351B7E}" v="834" dt="2025-05-06T20:20:58.245"/>
    <p1510:client id="{FB8357F8-CA39-4493-BB22-0A05C6F5CD0B}" v="10" dt="2025-05-07T04:06:01.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76899" autoAdjust="0"/>
  </p:normalViewPr>
  <p:slideViewPr>
    <p:cSldViewPr snapToGrid="0">
      <p:cViewPr varScale="1">
        <p:scale>
          <a:sx n="77" d="100"/>
          <a:sy n="77" d="100"/>
        </p:scale>
        <p:origin x="1800"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comments/modernComment_150_DF77C653.xml><?xml version="1.0" encoding="utf-8"?>
<p188:cmLst xmlns:a="http://schemas.openxmlformats.org/drawingml/2006/main" xmlns:r="http://schemas.openxmlformats.org/officeDocument/2006/relationships" xmlns:p188="http://schemas.microsoft.com/office/powerpoint/2018/8/main">
  <p188:cm id="{5A991193-A69A-41E7-B878-B40C2A5BECC7}" authorId="{DACD6692-4CB7-4AF9-8311-C3F9D0700DDE}" created="2025-03-05T02:03:45.784">
    <ac:txMkLst xmlns:ac="http://schemas.microsoft.com/office/drawing/2013/main/command">
      <pc:docMk xmlns:pc="http://schemas.microsoft.com/office/powerpoint/2013/main/command"/>
      <pc:sldMk xmlns:pc="http://schemas.microsoft.com/office/powerpoint/2013/main/command" cId="3749168723" sldId="336"/>
      <ac:spMk id="4" creationId="{95698432-2D58-D940-A0AE-7748E2A4879B}"/>
      <ac:txMk cp="36" len="15">
        <ac:context len="52" hash="2459383070"/>
      </ac:txMk>
    </ac:txMkLst>
    <p188:pos x="10092692" y="1112520"/>
    <p188:txBody>
      <a:bodyPr/>
      <a:lstStyle/>
      <a:p>
        <a:r>
          <a:rPr lang="en-US"/>
          <a:t>As I read through this I keep mulling over “personalization” vs the idea of “specialization” or hyper specific.  Or a changling or a Star Trek replicator like I was writing. 
How do you talk about what you are working on and what you want the outcomes to be and then the paths to get there.  </a:t>
        </a:r>
      </a:p>
    </p188:txBody>
  </p188:cm>
</p188:cmLst>
</file>

<file path=ppt/comments/modernComment_164_817F344B.xml><?xml version="1.0" encoding="utf-8"?>
<p188:cmLst xmlns:a="http://schemas.openxmlformats.org/drawingml/2006/main" xmlns:r="http://schemas.openxmlformats.org/officeDocument/2006/relationships" xmlns:p188="http://schemas.microsoft.com/office/powerpoint/2018/8/main">
  <p188:cm id="{5246C83E-A5E4-4F85-AFA3-615BD49F6FAD}" authorId="{DACD6692-4CB7-4AF9-8311-C3F9D0700DDE}" created="2025-03-05T02:40:20.533">
    <pc:sldMkLst xmlns:pc="http://schemas.microsoft.com/office/powerpoint/2013/main/command">
      <pc:docMk/>
      <pc:sldMk cId="2172597323" sldId="356"/>
    </pc:sldMkLst>
    <p188:replyLst>
      <p188:reply id="{DD7E9E95-AB92-4FCD-9E01-81A535700D19}" authorId="{DACD6692-4CB7-4AF9-8311-C3F9D0700DDE}" created="2025-03-05T02:47:24.192">
        <p188:txBody>
          <a:bodyPr/>
          <a:lstStyle/>
          <a:p>
            <a:r>
              <a:rPr lang="en-US"/>
              <a:t>Some of this also is tied to a question Anna Ji &amp; I were pondering: what is the future of Office.  Which leads to what is the future of work and what work is and how we work.</a:t>
            </a:r>
          </a:p>
        </p188:txBody>
      </p188:reply>
      <p188:reply id="{BBE0DE8C-BDF7-417C-8375-2373D0C120CA}" authorId="{DEE4B582-306E-E668-B2C2-8436A88AC390}" created="2025-03-05T19:43:01.512">
        <p188:txBody>
          <a:bodyPr/>
          <a:lstStyle/>
          <a:p>
            <a:r>
              <a:rPr lang="en-US"/>
              <a:t>[@Daniel Escapa]  I think my example here, at least how I hope to frame it… is in getting to a useful artifact quicker. 
It may mean the artifact looks different, but it’s a produced artifact of the collective representation of the feature in this case. See “Generative specs” in the flow.  Good question Nathan asked me if maybe our flow just gets us to ADO faster… but that’s still a written representation we have to agree on. ☺️ 
What I can’t answers is, if AGI, then would just saying “Here is a soup of customers I want you to connect with… our goal is to drive profits… go”… does me writing a spec just get in the way?   
At this time I think the “Soup to action” concept is purely an intellectual exercise. 
</a:t>
            </a:r>
          </a:p>
        </p188:txBody>
      </p188:reply>
    </p188:replyLst>
    <p188:txBody>
      <a:bodyPr/>
      <a:lstStyle/>
      <a:p>
        <a:r>
          <a:rPr lang="en-US"/>
          <a:t>I have been thinking about this a lot on the outcomes vs the artifact vs the process.
I had a yammer thread with Jamie T about if we are done with files or if we just create ‘soups of info’.  
I think there is something clarifying to writing a spec, to making you formulate your own thoughts.  If we can get AI to help with that and the process of creating and forumulating your thoughts then good.
We also need a forcing function of a spec review to make us move forward.  
Will we all just ask the ‘spec of data’ questions and understand what we need?
Or will the prototypes be something useful.  In this list here we stil haven’t talked about the goals, or why we are doing the work (maybe part of JTBD).  
I wonder if we remove the spec and I would say we don’t.  But I think getting to tangible ideas earlier then yes!!  To help get your thoughts down then yes.  </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5A341-E251-43F1-ABA2-A1C05D181214}"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en-US"/>
        </a:p>
      </dgm:t>
    </dgm:pt>
    <dgm:pt modelId="{98E754F4-AC9A-40E5-B532-EF1338C9F843}">
      <dgm:prSet phldrT="[Text]"/>
      <dgm:spPr/>
      <dgm:t>
        <a:bodyPr/>
        <a:lstStyle/>
        <a:p>
          <a:r>
            <a:rPr lang="en-US"/>
            <a:t>Customer Meetings</a:t>
          </a:r>
        </a:p>
      </dgm:t>
    </dgm:pt>
    <dgm:pt modelId="{A1696AFB-4E84-4CF4-A593-9C6509325D83}" type="parTrans" cxnId="{22AD4466-1318-48D7-B848-112597ABEA4D}">
      <dgm:prSet/>
      <dgm:spPr/>
      <dgm:t>
        <a:bodyPr/>
        <a:lstStyle/>
        <a:p>
          <a:endParaRPr lang="en-US"/>
        </a:p>
      </dgm:t>
    </dgm:pt>
    <dgm:pt modelId="{1E93AF50-CDCA-41BE-BA9A-1E8E39C4F7F9}" type="sibTrans" cxnId="{22AD4466-1318-48D7-B848-112597ABEA4D}">
      <dgm:prSet/>
      <dgm:spPr/>
      <dgm:t>
        <a:bodyPr/>
        <a:lstStyle/>
        <a:p>
          <a:endParaRPr lang="en-US"/>
        </a:p>
      </dgm:t>
    </dgm:pt>
    <dgm:pt modelId="{E3C255AA-B010-4FF2-A20B-93434BE3C798}">
      <dgm:prSet phldrT="[Text]"/>
      <dgm:spPr/>
      <dgm:t>
        <a:bodyPr/>
        <a:lstStyle/>
        <a:p>
          <a:r>
            <a:rPr lang="en-US"/>
            <a:t>Questions designed to walk through detailed JTBD</a:t>
          </a:r>
        </a:p>
      </dgm:t>
    </dgm:pt>
    <dgm:pt modelId="{B8DE99E6-7C37-4361-9EA0-FFDFFAD001EF}" type="parTrans" cxnId="{C7CC048A-BF54-48B7-BEB6-23DAFE1E070C}">
      <dgm:prSet/>
      <dgm:spPr/>
      <dgm:t>
        <a:bodyPr/>
        <a:lstStyle/>
        <a:p>
          <a:endParaRPr lang="en-US"/>
        </a:p>
      </dgm:t>
    </dgm:pt>
    <dgm:pt modelId="{392CA2D7-4DC6-4264-848A-BE01CCA81B07}" type="sibTrans" cxnId="{C7CC048A-BF54-48B7-BEB6-23DAFE1E070C}">
      <dgm:prSet/>
      <dgm:spPr/>
      <dgm:t>
        <a:bodyPr/>
        <a:lstStyle/>
        <a:p>
          <a:endParaRPr lang="en-US"/>
        </a:p>
      </dgm:t>
    </dgm:pt>
    <dgm:pt modelId="{2EACBE5C-56E5-4D00-9FF8-C5928F50CAB0}">
      <dgm:prSet phldrT="[Text]"/>
      <dgm:spPr/>
      <dgm:t>
        <a:bodyPr/>
        <a:lstStyle/>
        <a:p>
          <a:r>
            <a:rPr lang="en-US"/>
            <a:t>Generate with Copilot</a:t>
          </a:r>
        </a:p>
      </dgm:t>
    </dgm:pt>
    <dgm:pt modelId="{FAFCAF8C-0698-4039-8A5D-403B98C58F46}" type="parTrans" cxnId="{634D6F57-ADD1-47AA-97BE-A1D7B9ACA6AF}">
      <dgm:prSet/>
      <dgm:spPr/>
      <dgm:t>
        <a:bodyPr/>
        <a:lstStyle/>
        <a:p>
          <a:endParaRPr lang="en-US"/>
        </a:p>
      </dgm:t>
    </dgm:pt>
    <dgm:pt modelId="{D10334A2-205A-48DA-9D1D-8CE305C10B33}" type="sibTrans" cxnId="{634D6F57-ADD1-47AA-97BE-A1D7B9ACA6AF}">
      <dgm:prSet/>
      <dgm:spPr/>
      <dgm:t>
        <a:bodyPr/>
        <a:lstStyle/>
        <a:p>
          <a:endParaRPr lang="en-US"/>
        </a:p>
      </dgm:t>
    </dgm:pt>
    <dgm:pt modelId="{151E1FA9-F951-473F-938B-4AE2BB8F525F}">
      <dgm:prSet phldrT="[Text]"/>
      <dgm:spPr/>
      <dgm:t>
        <a:bodyPr/>
        <a:lstStyle/>
        <a:p>
          <a:r>
            <a:rPr lang="en-US"/>
            <a:t>Synthesis to turn those jobs to be done into personas and detailed scenarios</a:t>
          </a:r>
        </a:p>
      </dgm:t>
    </dgm:pt>
    <dgm:pt modelId="{F0FC43B5-8740-47BD-8F44-2DB40CD48CC8}" type="parTrans" cxnId="{DB90E344-B76A-4170-BFA5-01FA488C7E69}">
      <dgm:prSet/>
      <dgm:spPr/>
      <dgm:t>
        <a:bodyPr/>
        <a:lstStyle/>
        <a:p>
          <a:endParaRPr lang="en-US"/>
        </a:p>
      </dgm:t>
    </dgm:pt>
    <dgm:pt modelId="{A0FD8762-07E5-4665-99DA-AC76E71C97E3}" type="sibTrans" cxnId="{DB90E344-B76A-4170-BFA5-01FA488C7E69}">
      <dgm:prSet/>
      <dgm:spPr/>
      <dgm:t>
        <a:bodyPr/>
        <a:lstStyle/>
        <a:p>
          <a:endParaRPr lang="en-US"/>
        </a:p>
      </dgm:t>
    </dgm:pt>
    <dgm:pt modelId="{71A46AAB-B1BC-4360-AFF3-41960D41A80D}">
      <dgm:prSet phldrT="[Text]"/>
      <dgm:spPr/>
      <dgm:t>
        <a:bodyPr/>
        <a:lstStyle/>
        <a:p>
          <a:r>
            <a:rPr lang="en-US"/>
            <a:t>Crew Meeting</a:t>
          </a:r>
        </a:p>
      </dgm:t>
    </dgm:pt>
    <dgm:pt modelId="{10C9B3A7-DC42-4EDB-A7DB-99B3023EBE24}" type="parTrans" cxnId="{8AAB1F7B-DEE9-4D7A-A68C-9176E3D8E159}">
      <dgm:prSet/>
      <dgm:spPr/>
      <dgm:t>
        <a:bodyPr/>
        <a:lstStyle/>
        <a:p>
          <a:endParaRPr lang="en-US"/>
        </a:p>
      </dgm:t>
    </dgm:pt>
    <dgm:pt modelId="{B67FAD75-00E8-4C29-B1C9-8F0D330858A1}" type="sibTrans" cxnId="{8AAB1F7B-DEE9-4D7A-A68C-9176E3D8E159}">
      <dgm:prSet/>
      <dgm:spPr/>
      <dgm:t>
        <a:bodyPr/>
        <a:lstStyle/>
        <a:p>
          <a:endParaRPr lang="en-US"/>
        </a:p>
      </dgm:t>
    </dgm:pt>
    <dgm:pt modelId="{56CC3045-4E31-4EBF-8FD2-61759E2D0B99}">
      <dgm:prSet phldrT="[Text]"/>
      <dgm:spPr/>
      <dgm:t>
        <a:bodyPr/>
        <a:lstStyle/>
        <a:p>
          <a:r>
            <a:rPr lang="en-US"/>
            <a:t>Spec review without the spec.</a:t>
          </a:r>
        </a:p>
      </dgm:t>
    </dgm:pt>
    <dgm:pt modelId="{B2ADCC4F-C7A0-4CC4-B057-3ACA5ECFF751}" type="parTrans" cxnId="{B9190F5B-2949-444D-BEA7-5C13B95860FD}">
      <dgm:prSet/>
      <dgm:spPr/>
      <dgm:t>
        <a:bodyPr/>
        <a:lstStyle/>
        <a:p>
          <a:endParaRPr lang="en-US"/>
        </a:p>
      </dgm:t>
    </dgm:pt>
    <dgm:pt modelId="{341550A4-7BA4-408C-9C83-E58CC95C6D95}" type="sibTrans" cxnId="{B9190F5B-2949-444D-BEA7-5C13B95860FD}">
      <dgm:prSet/>
      <dgm:spPr/>
      <dgm:t>
        <a:bodyPr/>
        <a:lstStyle/>
        <a:p>
          <a:endParaRPr lang="en-US"/>
        </a:p>
      </dgm:t>
    </dgm:pt>
    <dgm:pt modelId="{98776659-D9C6-474D-9EAD-2D856BD01D1E}">
      <dgm:prSet phldrT="[Text]"/>
      <dgm:spPr/>
      <dgm:t>
        <a:bodyPr/>
        <a:lstStyle/>
        <a:p>
          <a:r>
            <a:rPr lang="en-US"/>
            <a:t>Generative Specs w. Copilot</a:t>
          </a:r>
        </a:p>
      </dgm:t>
    </dgm:pt>
    <dgm:pt modelId="{7E386238-69C0-4C3F-A1D2-76B38C1B2020}" type="parTrans" cxnId="{4240339A-6954-4B3F-A027-4CA7268C96A1}">
      <dgm:prSet/>
      <dgm:spPr/>
      <dgm:t>
        <a:bodyPr/>
        <a:lstStyle/>
        <a:p>
          <a:endParaRPr lang="en-US"/>
        </a:p>
      </dgm:t>
    </dgm:pt>
    <dgm:pt modelId="{F74F6B31-B30D-4DDF-A54E-5D5ED6E77437}" type="sibTrans" cxnId="{4240339A-6954-4B3F-A027-4CA7268C96A1}">
      <dgm:prSet/>
      <dgm:spPr/>
      <dgm:t>
        <a:bodyPr/>
        <a:lstStyle/>
        <a:p>
          <a:endParaRPr lang="en-US"/>
        </a:p>
      </dgm:t>
    </dgm:pt>
    <dgm:pt modelId="{C67CAFBD-CDFB-4343-BB07-5D96D105BE6F}">
      <dgm:prSet phldrT="[Text]"/>
      <dgm:spPr/>
      <dgm:t>
        <a:bodyPr/>
        <a:lstStyle/>
        <a:p>
          <a:r>
            <a:rPr lang="en-US"/>
            <a:t>Query transcripts to generate feature specifications</a:t>
          </a:r>
        </a:p>
      </dgm:t>
    </dgm:pt>
    <dgm:pt modelId="{E2AF3FCF-444A-4D8B-B91B-4EFCA25CD9E4}" type="parTrans" cxnId="{D408B045-C726-44E0-B30B-1ACE931CDCCE}">
      <dgm:prSet/>
      <dgm:spPr/>
      <dgm:t>
        <a:bodyPr/>
        <a:lstStyle/>
        <a:p>
          <a:endParaRPr lang="en-US"/>
        </a:p>
      </dgm:t>
    </dgm:pt>
    <dgm:pt modelId="{6FDA1C22-2CFB-4D5E-B4A2-869EF2EDFAB5}" type="sibTrans" cxnId="{D408B045-C726-44E0-B30B-1ACE931CDCCE}">
      <dgm:prSet/>
      <dgm:spPr/>
      <dgm:t>
        <a:bodyPr/>
        <a:lstStyle/>
        <a:p>
          <a:endParaRPr lang="en-US"/>
        </a:p>
      </dgm:t>
    </dgm:pt>
    <dgm:pt modelId="{64CD7A50-9AF6-4EFE-A6DA-3DE0ED8B5D05}">
      <dgm:prSet phldrT="[Text]"/>
      <dgm:spPr/>
      <dgm:t>
        <a:bodyPr/>
        <a:lstStyle/>
        <a:p>
          <a:r>
            <a:rPr lang="en-US"/>
            <a:t>Bonus: Generative Prototypes</a:t>
          </a:r>
        </a:p>
      </dgm:t>
    </dgm:pt>
    <dgm:pt modelId="{F15CB400-EDFB-4BA4-B9EE-39BC2190BECE}" type="parTrans" cxnId="{B943DDF5-6963-4925-96DD-E118F6E8DDBE}">
      <dgm:prSet/>
      <dgm:spPr/>
      <dgm:t>
        <a:bodyPr/>
        <a:lstStyle/>
        <a:p>
          <a:endParaRPr lang="en-US"/>
        </a:p>
      </dgm:t>
    </dgm:pt>
    <dgm:pt modelId="{09715049-B1CC-4D01-BBC0-042514408FBA}" type="sibTrans" cxnId="{B943DDF5-6963-4925-96DD-E118F6E8DDBE}">
      <dgm:prSet/>
      <dgm:spPr/>
      <dgm:t>
        <a:bodyPr/>
        <a:lstStyle/>
        <a:p>
          <a:endParaRPr lang="en-US"/>
        </a:p>
      </dgm:t>
    </dgm:pt>
    <dgm:pt modelId="{0B613B75-AF2F-407F-841F-9117485D60D8}">
      <dgm:prSet phldrT="[Text]"/>
      <dgm:spPr/>
      <dgm:t>
        <a:bodyPr/>
        <a:lstStyle/>
        <a:p>
          <a:r>
            <a:rPr lang="en-US"/>
            <a:t>Discuss spec contents.</a:t>
          </a:r>
        </a:p>
      </dgm:t>
    </dgm:pt>
    <dgm:pt modelId="{B4881966-AC36-41E4-A2D3-1DB1E1DDD7A9}" type="parTrans" cxnId="{6C5C0585-BFA5-46AF-8D4A-BAB4FD92B41C}">
      <dgm:prSet/>
      <dgm:spPr/>
      <dgm:t>
        <a:bodyPr/>
        <a:lstStyle/>
        <a:p>
          <a:endParaRPr lang="en-US"/>
        </a:p>
      </dgm:t>
    </dgm:pt>
    <dgm:pt modelId="{FA47B7CD-F79E-4EDC-B907-90399AA2C572}" type="sibTrans" cxnId="{6C5C0585-BFA5-46AF-8D4A-BAB4FD92B41C}">
      <dgm:prSet/>
      <dgm:spPr/>
      <dgm:t>
        <a:bodyPr/>
        <a:lstStyle/>
        <a:p>
          <a:endParaRPr lang="en-US"/>
        </a:p>
      </dgm:t>
    </dgm:pt>
    <dgm:pt modelId="{CFB2B08E-96F7-49EE-8617-02C8E899F683}">
      <dgm:prSet phldrT="[Text]"/>
      <dgm:spPr/>
      <dgm:t>
        <a:bodyPr/>
        <a:lstStyle/>
        <a:p>
          <a:r>
            <a:rPr lang="en-US"/>
            <a:t>Turn specs &amp; screenshots into interactive prototypes.</a:t>
          </a:r>
        </a:p>
      </dgm:t>
    </dgm:pt>
    <dgm:pt modelId="{21C2B648-61CF-411D-864C-976C7228DFE7}" type="parTrans" cxnId="{CBE36803-4414-4B66-BEC3-0BC34025158F}">
      <dgm:prSet/>
      <dgm:spPr/>
      <dgm:t>
        <a:bodyPr/>
        <a:lstStyle/>
        <a:p>
          <a:endParaRPr lang="en-US"/>
        </a:p>
      </dgm:t>
    </dgm:pt>
    <dgm:pt modelId="{27E32459-6559-45BE-AAC2-DEA41225CD4C}" type="sibTrans" cxnId="{CBE36803-4414-4B66-BEC3-0BC34025158F}">
      <dgm:prSet/>
      <dgm:spPr/>
      <dgm:t>
        <a:bodyPr/>
        <a:lstStyle/>
        <a:p>
          <a:endParaRPr lang="en-US"/>
        </a:p>
      </dgm:t>
    </dgm:pt>
    <dgm:pt modelId="{94B8D9DB-FD65-4C0F-BD44-972C6970C3E0}" type="pres">
      <dgm:prSet presAssocID="{5EA5A341-E251-43F1-ABA2-A1C05D181214}" presName="Name0" presStyleCnt="0">
        <dgm:presLayoutVars>
          <dgm:dir/>
          <dgm:animLvl val="lvl"/>
          <dgm:resizeHandles val="exact"/>
        </dgm:presLayoutVars>
      </dgm:prSet>
      <dgm:spPr/>
    </dgm:pt>
    <dgm:pt modelId="{49E18306-1950-4679-A69A-6F05549CD412}" type="pres">
      <dgm:prSet presAssocID="{64CD7A50-9AF6-4EFE-A6DA-3DE0ED8B5D05}" presName="boxAndChildren" presStyleCnt="0"/>
      <dgm:spPr/>
    </dgm:pt>
    <dgm:pt modelId="{10237DAF-05AE-4C65-B2CA-737997223815}" type="pres">
      <dgm:prSet presAssocID="{64CD7A50-9AF6-4EFE-A6DA-3DE0ED8B5D05}" presName="parentTextBox" presStyleLbl="node1" presStyleIdx="0" presStyleCnt="5"/>
      <dgm:spPr/>
    </dgm:pt>
    <dgm:pt modelId="{BD10D103-3CD9-43D1-B4CE-6E2B789CF0AB}" type="pres">
      <dgm:prSet presAssocID="{64CD7A50-9AF6-4EFE-A6DA-3DE0ED8B5D05}" presName="entireBox" presStyleLbl="node1" presStyleIdx="0" presStyleCnt="5"/>
      <dgm:spPr/>
    </dgm:pt>
    <dgm:pt modelId="{6E79580E-D17B-41F8-8DD1-BC7A927F8005}" type="pres">
      <dgm:prSet presAssocID="{64CD7A50-9AF6-4EFE-A6DA-3DE0ED8B5D05}" presName="descendantBox" presStyleCnt="0"/>
      <dgm:spPr/>
    </dgm:pt>
    <dgm:pt modelId="{1D8B86F3-189A-4243-B8D8-623826BB5AC5}" type="pres">
      <dgm:prSet presAssocID="{CFB2B08E-96F7-49EE-8617-02C8E899F683}" presName="childTextBox" presStyleLbl="fgAccFollowNode1" presStyleIdx="0" presStyleCnt="6">
        <dgm:presLayoutVars>
          <dgm:bulletEnabled val="1"/>
        </dgm:presLayoutVars>
      </dgm:prSet>
      <dgm:spPr/>
    </dgm:pt>
    <dgm:pt modelId="{46824E6D-F25F-4FF7-A725-3BFEF30741A8}" type="pres">
      <dgm:prSet presAssocID="{F74F6B31-B30D-4DDF-A54E-5D5ED6E77437}" presName="sp" presStyleCnt="0"/>
      <dgm:spPr/>
    </dgm:pt>
    <dgm:pt modelId="{025445F3-5476-4BAC-9C3C-917DB4938649}" type="pres">
      <dgm:prSet presAssocID="{98776659-D9C6-474D-9EAD-2D856BD01D1E}" presName="arrowAndChildren" presStyleCnt="0"/>
      <dgm:spPr/>
    </dgm:pt>
    <dgm:pt modelId="{906D28C6-52F9-4A0E-A0BB-ACE51791596F}" type="pres">
      <dgm:prSet presAssocID="{98776659-D9C6-474D-9EAD-2D856BD01D1E}" presName="parentTextArrow" presStyleLbl="node1" presStyleIdx="0" presStyleCnt="5"/>
      <dgm:spPr/>
    </dgm:pt>
    <dgm:pt modelId="{0CE440F4-CDAE-4724-B4BC-C0251CFD17CA}" type="pres">
      <dgm:prSet presAssocID="{98776659-D9C6-474D-9EAD-2D856BD01D1E}" presName="arrow" presStyleLbl="node1" presStyleIdx="1" presStyleCnt="5"/>
      <dgm:spPr/>
    </dgm:pt>
    <dgm:pt modelId="{9F6DD055-5656-41FC-8B96-34D215F490AA}" type="pres">
      <dgm:prSet presAssocID="{98776659-D9C6-474D-9EAD-2D856BD01D1E}" presName="descendantArrow" presStyleCnt="0"/>
      <dgm:spPr/>
    </dgm:pt>
    <dgm:pt modelId="{48773653-2359-4E8D-977E-ABA3AC0EDA3E}" type="pres">
      <dgm:prSet presAssocID="{C67CAFBD-CDFB-4343-BB07-5D96D105BE6F}" presName="childTextArrow" presStyleLbl="fgAccFollowNode1" presStyleIdx="1" presStyleCnt="6">
        <dgm:presLayoutVars>
          <dgm:bulletEnabled val="1"/>
        </dgm:presLayoutVars>
      </dgm:prSet>
      <dgm:spPr/>
    </dgm:pt>
    <dgm:pt modelId="{FEFD8EBC-790D-4839-9AAA-0A09493FB20B}" type="pres">
      <dgm:prSet presAssocID="{B67FAD75-00E8-4C29-B1C9-8F0D330858A1}" presName="sp" presStyleCnt="0"/>
      <dgm:spPr/>
    </dgm:pt>
    <dgm:pt modelId="{B9B1DC02-BE00-4D5E-BF33-DF284CBDE43F}" type="pres">
      <dgm:prSet presAssocID="{71A46AAB-B1BC-4360-AFF3-41960D41A80D}" presName="arrowAndChildren" presStyleCnt="0"/>
      <dgm:spPr/>
    </dgm:pt>
    <dgm:pt modelId="{CDDE26FF-1677-4E13-99A6-DD0E466BAE3A}" type="pres">
      <dgm:prSet presAssocID="{71A46AAB-B1BC-4360-AFF3-41960D41A80D}" presName="parentTextArrow" presStyleLbl="node1" presStyleIdx="1" presStyleCnt="5"/>
      <dgm:spPr/>
    </dgm:pt>
    <dgm:pt modelId="{15BFA17B-C4FC-40FB-9211-94EC04305D2D}" type="pres">
      <dgm:prSet presAssocID="{71A46AAB-B1BC-4360-AFF3-41960D41A80D}" presName="arrow" presStyleLbl="node1" presStyleIdx="2" presStyleCnt="5"/>
      <dgm:spPr/>
    </dgm:pt>
    <dgm:pt modelId="{F089E99F-F06C-41DB-A79B-7E1D23BBDFAE}" type="pres">
      <dgm:prSet presAssocID="{71A46AAB-B1BC-4360-AFF3-41960D41A80D}" presName="descendantArrow" presStyleCnt="0"/>
      <dgm:spPr/>
    </dgm:pt>
    <dgm:pt modelId="{450ABC6D-20AF-4B9C-9DC3-65671C0D8013}" type="pres">
      <dgm:prSet presAssocID="{56CC3045-4E31-4EBF-8FD2-61759E2D0B99}" presName="childTextArrow" presStyleLbl="fgAccFollowNode1" presStyleIdx="2" presStyleCnt="6">
        <dgm:presLayoutVars>
          <dgm:bulletEnabled val="1"/>
        </dgm:presLayoutVars>
      </dgm:prSet>
      <dgm:spPr/>
    </dgm:pt>
    <dgm:pt modelId="{200C36C4-0DDA-4520-8CF8-91E4724BA5B0}" type="pres">
      <dgm:prSet presAssocID="{0B613B75-AF2F-407F-841F-9117485D60D8}" presName="childTextArrow" presStyleLbl="fgAccFollowNode1" presStyleIdx="3" presStyleCnt="6">
        <dgm:presLayoutVars>
          <dgm:bulletEnabled val="1"/>
        </dgm:presLayoutVars>
      </dgm:prSet>
      <dgm:spPr/>
    </dgm:pt>
    <dgm:pt modelId="{6DFEFFBB-6BF7-4989-AC15-CE164A5DD333}" type="pres">
      <dgm:prSet presAssocID="{D10334A2-205A-48DA-9D1D-8CE305C10B33}" presName="sp" presStyleCnt="0"/>
      <dgm:spPr/>
    </dgm:pt>
    <dgm:pt modelId="{65211289-DBE0-4761-BD78-C89D0C739F06}" type="pres">
      <dgm:prSet presAssocID="{2EACBE5C-56E5-4D00-9FF8-C5928F50CAB0}" presName="arrowAndChildren" presStyleCnt="0"/>
      <dgm:spPr/>
    </dgm:pt>
    <dgm:pt modelId="{F0228FFD-67E0-4DB7-BA32-9B555217FA5B}" type="pres">
      <dgm:prSet presAssocID="{2EACBE5C-56E5-4D00-9FF8-C5928F50CAB0}" presName="parentTextArrow" presStyleLbl="node1" presStyleIdx="2" presStyleCnt="5"/>
      <dgm:spPr/>
    </dgm:pt>
    <dgm:pt modelId="{396DBC87-8169-4CF1-9222-1376287E0F69}" type="pres">
      <dgm:prSet presAssocID="{2EACBE5C-56E5-4D00-9FF8-C5928F50CAB0}" presName="arrow" presStyleLbl="node1" presStyleIdx="3" presStyleCnt="5"/>
      <dgm:spPr/>
    </dgm:pt>
    <dgm:pt modelId="{ED612545-4AA6-436C-9992-EFEEFF7A1E56}" type="pres">
      <dgm:prSet presAssocID="{2EACBE5C-56E5-4D00-9FF8-C5928F50CAB0}" presName="descendantArrow" presStyleCnt="0"/>
      <dgm:spPr/>
    </dgm:pt>
    <dgm:pt modelId="{93EC1745-8ADE-44F8-A33D-926B800EFD1E}" type="pres">
      <dgm:prSet presAssocID="{151E1FA9-F951-473F-938B-4AE2BB8F525F}" presName="childTextArrow" presStyleLbl="fgAccFollowNode1" presStyleIdx="4" presStyleCnt="6">
        <dgm:presLayoutVars>
          <dgm:bulletEnabled val="1"/>
        </dgm:presLayoutVars>
      </dgm:prSet>
      <dgm:spPr/>
    </dgm:pt>
    <dgm:pt modelId="{EA83957F-8E3E-45C4-8501-FDD279E6AF8B}" type="pres">
      <dgm:prSet presAssocID="{1E93AF50-CDCA-41BE-BA9A-1E8E39C4F7F9}" presName="sp" presStyleCnt="0"/>
      <dgm:spPr/>
    </dgm:pt>
    <dgm:pt modelId="{8311DA43-8F89-4BE7-840F-E36B0E9774D9}" type="pres">
      <dgm:prSet presAssocID="{98E754F4-AC9A-40E5-B532-EF1338C9F843}" presName="arrowAndChildren" presStyleCnt="0"/>
      <dgm:spPr/>
    </dgm:pt>
    <dgm:pt modelId="{2AB17D9F-C24F-49BC-9100-09A3131793B7}" type="pres">
      <dgm:prSet presAssocID="{98E754F4-AC9A-40E5-B532-EF1338C9F843}" presName="parentTextArrow" presStyleLbl="node1" presStyleIdx="3" presStyleCnt="5"/>
      <dgm:spPr/>
    </dgm:pt>
    <dgm:pt modelId="{CA0CF961-D561-46B7-A6E5-996C4D8039DD}" type="pres">
      <dgm:prSet presAssocID="{98E754F4-AC9A-40E5-B532-EF1338C9F843}" presName="arrow" presStyleLbl="node1" presStyleIdx="4" presStyleCnt="5" custLinFactNeighborX="77315" custLinFactNeighborY="-1772"/>
      <dgm:spPr/>
    </dgm:pt>
    <dgm:pt modelId="{5003330D-9725-4860-9561-C426C1381397}" type="pres">
      <dgm:prSet presAssocID="{98E754F4-AC9A-40E5-B532-EF1338C9F843}" presName="descendantArrow" presStyleCnt="0"/>
      <dgm:spPr/>
    </dgm:pt>
    <dgm:pt modelId="{681CA5F1-E0EF-4B3C-9CE0-610340C38E55}" type="pres">
      <dgm:prSet presAssocID="{E3C255AA-B010-4FF2-A20B-93434BE3C798}" presName="childTextArrow" presStyleLbl="fgAccFollowNode1" presStyleIdx="5" presStyleCnt="6">
        <dgm:presLayoutVars>
          <dgm:bulletEnabled val="1"/>
        </dgm:presLayoutVars>
      </dgm:prSet>
      <dgm:spPr/>
    </dgm:pt>
  </dgm:ptLst>
  <dgm:cxnLst>
    <dgm:cxn modelId="{B4090302-8A9C-4694-A362-FBDFFF8BE163}" type="presOf" srcId="{98776659-D9C6-474D-9EAD-2D856BD01D1E}" destId="{0CE440F4-CDAE-4724-B4BC-C0251CFD17CA}" srcOrd="1" destOrd="0" presId="urn:microsoft.com/office/officeart/2005/8/layout/process4"/>
    <dgm:cxn modelId="{CBE36803-4414-4B66-BEC3-0BC34025158F}" srcId="{64CD7A50-9AF6-4EFE-A6DA-3DE0ED8B5D05}" destId="{CFB2B08E-96F7-49EE-8617-02C8E899F683}" srcOrd="0" destOrd="0" parTransId="{21C2B648-61CF-411D-864C-976C7228DFE7}" sibTransId="{27E32459-6559-45BE-AAC2-DEA41225CD4C}"/>
    <dgm:cxn modelId="{1719C33A-3DEA-4F04-A901-EEC5C19AEDE0}" type="presOf" srcId="{56CC3045-4E31-4EBF-8FD2-61759E2D0B99}" destId="{450ABC6D-20AF-4B9C-9DC3-65671C0D8013}" srcOrd="0" destOrd="0" presId="urn:microsoft.com/office/officeart/2005/8/layout/process4"/>
    <dgm:cxn modelId="{382B3E3F-5F7E-4EA2-AEBE-B8CC71356525}" type="presOf" srcId="{151E1FA9-F951-473F-938B-4AE2BB8F525F}" destId="{93EC1745-8ADE-44F8-A33D-926B800EFD1E}" srcOrd="0" destOrd="0" presId="urn:microsoft.com/office/officeart/2005/8/layout/process4"/>
    <dgm:cxn modelId="{B9190F5B-2949-444D-BEA7-5C13B95860FD}" srcId="{71A46AAB-B1BC-4360-AFF3-41960D41A80D}" destId="{56CC3045-4E31-4EBF-8FD2-61759E2D0B99}" srcOrd="0" destOrd="0" parTransId="{B2ADCC4F-C7A0-4CC4-B057-3ACA5ECFF751}" sibTransId="{341550A4-7BA4-408C-9C83-E58CC95C6D95}"/>
    <dgm:cxn modelId="{E8BD3D41-3237-416B-B20D-D6FE121B92C6}" type="presOf" srcId="{71A46AAB-B1BC-4360-AFF3-41960D41A80D}" destId="{15BFA17B-C4FC-40FB-9211-94EC04305D2D}" srcOrd="1" destOrd="0" presId="urn:microsoft.com/office/officeart/2005/8/layout/process4"/>
    <dgm:cxn modelId="{DB90E344-B76A-4170-BFA5-01FA488C7E69}" srcId="{2EACBE5C-56E5-4D00-9FF8-C5928F50CAB0}" destId="{151E1FA9-F951-473F-938B-4AE2BB8F525F}" srcOrd="0" destOrd="0" parTransId="{F0FC43B5-8740-47BD-8F44-2DB40CD48CC8}" sibTransId="{A0FD8762-07E5-4665-99DA-AC76E71C97E3}"/>
    <dgm:cxn modelId="{D408B045-C726-44E0-B30B-1ACE931CDCCE}" srcId="{98776659-D9C6-474D-9EAD-2D856BD01D1E}" destId="{C67CAFBD-CDFB-4343-BB07-5D96D105BE6F}" srcOrd="0" destOrd="0" parTransId="{E2AF3FCF-444A-4D8B-B91B-4EFCA25CD9E4}" sibTransId="{6FDA1C22-2CFB-4D5E-B4A2-869EF2EDFAB5}"/>
    <dgm:cxn modelId="{22AD4466-1318-48D7-B848-112597ABEA4D}" srcId="{5EA5A341-E251-43F1-ABA2-A1C05D181214}" destId="{98E754F4-AC9A-40E5-B532-EF1338C9F843}" srcOrd="0" destOrd="0" parTransId="{A1696AFB-4E84-4CF4-A593-9C6509325D83}" sibTransId="{1E93AF50-CDCA-41BE-BA9A-1E8E39C4F7F9}"/>
    <dgm:cxn modelId="{92E4316E-0B62-4644-A0AF-F46CA146DE2F}" type="presOf" srcId="{64CD7A50-9AF6-4EFE-A6DA-3DE0ED8B5D05}" destId="{10237DAF-05AE-4C65-B2CA-737997223815}" srcOrd="0" destOrd="0" presId="urn:microsoft.com/office/officeart/2005/8/layout/process4"/>
    <dgm:cxn modelId="{E31D8576-FBDA-4344-A47C-ACF5CA615A99}" type="presOf" srcId="{64CD7A50-9AF6-4EFE-A6DA-3DE0ED8B5D05}" destId="{BD10D103-3CD9-43D1-B4CE-6E2B789CF0AB}" srcOrd="1" destOrd="0" presId="urn:microsoft.com/office/officeart/2005/8/layout/process4"/>
    <dgm:cxn modelId="{634D6F57-ADD1-47AA-97BE-A1D7B9ACA6AF}" srcId="{5EA5A341-E251-43F1-ABA2-A1C05D181214}" destId="{2EACBE5C-56E5-4D00-9FF8-C5928F50CAB0}" srcOrd="1" destOrd="0" parTransId="{FAFCAF8C-0698-4039-8A5D-403B98C58F46}" sibTransId="{D10334A2-205A-48DA-9D1D-8CE305C10B33}"/>
    <dgm:cxn modelId="{66E39D58-1D89-4151-A13B-9761B7DF10D2}" type="presOf" srcId="{CFB2B08E-96F7-49EE-8617-02C8E899F683}" destId="{1D8B86F3-189A-4243-B8D8-623826BB5AC5}" srcOrd="0" destOrd="0" presId="urn:microsoft.com/office/officeart/2005/8/layout/process4"/>
    <dgm:cxn modelId="{9CDE8759-15A0-4556-A05D-34EEDDDE9172}" type="presOf" srcId="{2EACBE5C-56E5-4D00-9FF8-C5928F50CAB0}" destId="{F0228FFD-67E0-4DB7-BA32-9B555217FA5B}" srcOrd="0" destOrd="0" presId="urn:microsoft.com/office/officeart/2005/8/layout/process4"/>
    <dgm:cxn modelId="{8AAB1F7B-DEE9-4D7A-A68C-9176E3D8E159}" srcId="{5EA5A341-E251-43F1-ABA2-A1C05D181214}" destId="{71A46AAB-B1BC-4360-AFF3-41960D41A80D}" srcOrd="2" destOrd="0" parTransId="{10C9B3A7-DC42-4EDB-A7DB-99B3023EBE24}" sibTransId="{B67FAD75-00E8-4C29-B1C9-8F0D330858A1}"/>
    <dgm:cxn modelId="{6C5C0585-BFA5-46AF-8D4A-BAB4FD92B41C}" srcId="{71A46AAB-B1BC-4360-AFF3-41960D41A80D}" destId="{0B613B75-AF2F-407F-841F-9117485D60D8}" srcOrd="1" destOrd="0" parTransId="{B4881966-AC36-41E4-A2D3-1DB1E1DDD7A9}" sibTransId="{FA47B7CD-F79E-4EDC-B907-90399AA2C572}"/>
    <dgm:cxn modelId="{C7CC048A-BF54-48B7-BEB6-23DAFE1E070C}" srcId="{98E754F4-AC9A-40E5-B532-EF1338C9F843}" destId="{E3C255AA-B010-4FF2-A20B-93434BE3C798}" srcOrd="0" destOrd="0" parTransId="{B8DE99E6-7C37-4361-9EA0-FFDFFAD001EF}" sibTransId="{392CA2D7-4DC6-4264-848A-BE01CCA81B07}"/>
    <dgm:cxn modelId="{3289B18B-3E79-4550-8D08-A13D6D5BF678}" type="presOf" srcId="{E3C255AA-B010-4FF2-A20B-93434BE3C798}" destId="{681CA5F1-E0EF-4B3C-9CE0-610340C38E55}" srcOrd="0" destOrd="0" presId="urn:microsoft.com/office/officeart/2005/8/layout/process4"/>
    <dgm:cxn modelId="{5B5D5B94-0AB9-44B2-A492-A545E8270B9F}" type="presOf" srcId="{71A46AAB-B1BC-4360-AFF3-41960D41A80D}" destId="{CDDE26FF-1677-4E13-99A6-DD0E466BAE3A}" srcOrd="0" destOrd="0" presId="urn:microsoft.com/office/officeart/2005/8/layout/process4"/>
    <dgm:cxn modelId="{0E793398-C6B1-4043-BD18-B33D6B59910F}" type="presOf" srcId="{0B613B75-AF2F-407F-841F-9117485D60D8}" destId="{200C36C4-0DDA-4520-8CF8-91E4724BA5B0}" srcOrd="0" destOrd="0" presId="urn:microsoft.com/office/officeart/2005/8/layout/process4"/>
    <dgm:cxn modelId="{4240339A-6954-4B3F-A027-4CA7268C96A1}" srcId="{5EA5A341-E251-43F1-ABA2-A1C05D181214}" destId="{98776659-D9C6-474D-9EAD-2D856BD01D1E}" srcOrd="3" destOrd="0" parTransId="{7E386238-69C0-4C3F-A1D2-76B38C1B2020}" sibTransId="{F74F6B31-B30D-4DDF-A54E-5D5ED6E77437}"/>
    <dgm:cxn modelId="{47BA37A3-7C6B-42F8-AE94-AAEF6460E11A}" type="presOf" srcId="{98776659-D9C6-474D-9EAD-2D856BD01D1E}" destId="{906D28C6-52F9-4A0E-A0BB-ACE51791596F}" srcOrd="0" destOrd="0" presId="urn:microsoft.com/office/officeart/2005/8/layout/process4"/>
    <dgm:cxn modelId="{F9D37BC8-E76A-4B8F-B8C7-7E0AEFC8A5CC}" type="presOf" srcId="{98E754F4-AC9A-40E5-B532-EF1338C9F843}" destId="{CA0CF961-D561-46B7-A6E5-996C4D8039DD}" srcOrd="1" destOrd="0" presId="urn:microsoft.com/office/officeart/2005/8/layout/process4"/>
    <dgm:cxn modelId="{E405A5CB-5F39-461E-BCBA-33B136F773D2}" type="presOf" srcId="{98E754F4-AC9A-40E5-B532-EF1338C9F843}" destId="{2AB17D9F-C24F-49BC-9100-09A3131793B7}" srcOrd="0" destOrd="0" presId="urn:microsoft.com/office/officeart/2005/8/layout/process4"/>
    <dgm:cxn modelId="{B12418DC-45A4-4E99-836E-F00473EAFEAB}" type="presOf" srcId="{2EACBE5C-56E5-4D00-9FF8-C5928F50CAB0}" destId="{396DBC87-8169-4CF1-9222-1376287E0F69}" srcOrd="1" destOrd="0" presId="urn:microsoft.com/office/officeart/2005/8/layout/process4"/>
    <dgm:cxn modelId="{FB3934F5-AB09-445C-8FCE-D7BABB829655}" type="presOf" srcId="{5EA5A341-E251-43F1-ABA2-A1C05D181214}" destId="{94B8D9DB-FD65-4C0F-BD44-972C6970C3E0}" srcOrd="0" destOrd="0" presId="urn:microsoft.com/office/officeart/2005/8/layout/process4"/>
    <dgm:cxn modelId="{B943DDF5-6963-4925-96DD-E118F6E8DDBE}" srcId="{5EA5A341-E251-43F1-ABA2-A1C05D181214}" destId="{64CD7A50-9AF6-4EFE-A6DA-3DE0ED8B5D05}" srcOrd="4" destOrd="0" parTransId="{F15CB400-EDFB-4BA4-B9EE-39BC2190BECE}" sibTransId="{09715049-B1CC-4D01-BBC0-042514408FBA}"/>
    <dgm:cxn modelId="{9A858FF9-F6C1-417C-9C48-BF1B9950D2AF}" type="presOf" srcId="{C67CAFBD-CDFB-4343-BB07-5D96D105BE6F}" destId="{48773653-2359-4E8D-977E-ABA3AC0EDA3E}" srcOrd="0" destOrd="0" presId="urn:microsoft.com/office/officeart/2005/8/layout/process4"/>
    <dgm:cxn modelId="{D6F6B740-F3BC-43D8-B162-0399F5FB073B}" type="presParOf" srcId="{94B8D9DB-FD65-4C0F-BD44-972C6970C3E0}" destId="{49E18306-1950-4679-A69A-6F05549CD412}" srcOrd="0" destOrd="0" presId="urn:microsoft.com/office/officeart/2005/8/layout/process4"/>
    <dgm:cxn modelId="{BB2474B0-2A45-46B6-861A-365C0D33A909}" type="presParOf" srcId="{49E18306-1950-4679-A69A-6F05549CD412}" destId="{10237DAF-05AE-4C65-B2CA-737997223815}" srcOrd="0" destOrd="0" presId="urn:microsoft.com/office/officeart/2005/8/layout/process4"/>
    <dgm:cxn modelId="{4A9C7F7D-8E8E-4C1F-AAE0-AA4B3247373A}" type="presParOf" srcId="{49E18306-1950-4679-A69A-6F05549CD412}" destId="{BD10D103-3CD9-43D1-B4CE-6E2B789CF0AB}" srcOrd="1" destOrd="0" presId="urn:microsoft.com/office/officeart/2005/8/layout/process4"/>
    <dgm:cxn modelId="{EA636087-7A42-4330-8BB4-5B2F8CDE5976}" type="presParOf" srcId="{49E18306-1950-4679-A69A-6F05549CD412}" destId="{6E79580E-D17B-41F8-8DD1-BC7A927F8005}" srcOrd="2" destOrd="0" presId="urn:microsoft.com/office/officeart/2005/8/layout/process4"/>
    <dgm:cxn modelId="{E51AB674-3AB8-423E-9958-88B16F1EC02E}" type="presParOf" srcId="{6E79580E-D17B-41F8-8DD1-BC7A927F8005}" destId="{1D8B86F3-189A-4243-B8D8-623826BB5AC5}" srcOrd="0" destOrd="0" presId="urn:microsoft.com/office/officeart/2005/8/layout/process4"/>
    <dgm:cxn modelId="{248D80EF-21F7-4EBF-951B-7E08E83E45A0}" type="presParOf" srcId="{94B8D9DB-FD65-4C0F-BD44-972C6970C3E0}" destId="{46824E6D-F25F-4FF7-A725-3BFEF30741A8}" srcOrd="1" destOrd="0" presId="urn:microsoft.com/office/officeart/2005/8/layout/process4"/>
    <dgm:cxn modelId="{E0B33126-3522-4CCB-92F1-54A9F43AB842}" type="presParOf" srcId="{94B8D9DB-FD65-4C0F-BD44-972C6970C3E0}" destId="{025445F3-5476-4BAC-9C3C-917DB4938649}" srcOrd="2" destOrd="0" presId="urn:microsoft.com/office/officeart/2005/8/layout/process4"/>
    <dgm:cxn modelId="{140DA160-8F18-408D-9E37-E8015AFF960E}" type="presParOf" srcId="{025445F3-5476-4BAC-9C3C-917DB4938649}" destId="{906D28C6-52F9-4A0E-A0BB-ACE51791596F}" srcOrd="0" destOrd="0" presId="urn:microsoft.com/office/officeart/2005/8/layout/process4"/>
    <dgm:cxn modelId="{E14123AB-4EA6-4E40-9FA5-239E5E340C71}" type="presParOf" srcId="{025445F3-5476-4BAC-9C3C-917DB4938649}" destId="{0CE440F4-CDAE-4724-B4BC-C0251CFD17CA}" srcOrd="1" destOrd="0" presId="urn:microsoft.com/office/officeart/2005/8/layout/process4"/>
    <dgm:cxn modelId="{22452048-C247-4A4D-B489-1832EED1A466}" type="presParOf" srcId="{025445F3-5476-4BAC-9C3C-917DB4938649}" destId="{9F6DD055-5656-41FC-8B96-34D215F490AA}" srcOrd="2" destOrd="0" presId="urn:microsoft.com/office/officeart/2005/8/layout/process4"/>
    <dgm:cxn modelId="{D5D151F2-2C32-49FB-A4C0-215CE7C230D2}" type="presParOf" srcId="{9F6DD055-5656-41FC-8B96-34D215F490AA}" destId="{48773653-2359-4E8D-977E-ABA3AC0EDA3E}" srcOrd="0" destOrd="0" presId="urn:microsoft.com/office/officeart/2005/8/layout/process4"/>
    <dgm:cxn modelId="{B169459C-7996-49FE-A7FF-035CAF5D196A}" type="presParOf" srcId="{94B8D9DB-FD65-4C0F-BD44-972C6970C3E0}" destId="{FEFD8EBC-790D-4839-9AAA-0A09493FB20B}" srcOrd="3" destOrd="0" presId="urn:microsoft.com/office/officeart/2005/8/layout/process4"/>
    <dgm:cxn modelId="{A1D9C2B3-7248-4EED-A8F5-AC958D61FB8F}" type="presParOf" srcId="{94B8D9DB-FD65-4C0F-BD44-972C6970C3E0}" destId="{B9B1DC02-BE00-4D5E-BF33-DF284CBDE43F}" srcOrd="4" destOrd="0" presId="urn:microsoft.com/office/officeart/2005/8/layout/process4"/>
    <dgm:cxn modelId="{BC79DD1C-2002-404B-A955-5FFA80486701}" type="presParOf" srcId="{B9B1DC02-BE00-4D5E-BF33-DF284CBDE43F}" destId="{CDDE26FF-1677-4E13-99A6-DD0E466BAE3A}" srcOrd="0" destOrd="0" presId="urn:microsoft.com/office/officeart/2005/8/layout/process4"/>
    <dgm:cxn modelId="{FD489E34-B8D8-4E9A-ACDF-53B5EBC86ACA}" type="presParOf" srcId="{B9B1DC02-BE00-4D5E-BF33-DF284CBDE43F}" destId="{15BFA17B-C4FC-40FB-9211-94EC04305D2D}" srcOrd="1" destOrd="0" presId="urn:microsoft.com/office/officeart/2005/8/layout/process4"/>
    <dgm:cxn modelId="{96657479-B1D5-49AB-9032-E460EB40776D}" type="presParOf" srcId="{B9B1DC02-BE00-4D5E-BF33-DF284CBDE43F}" destId="{F089E99F-F06C-41DB-A79B-7E1D23BBDFAE}" srcOrd="2" destOrd="0" presId="urn:microsoft.com/office/officeart/2005/8/layout/process4"/>
    <dgm:cxn modelId="{11C3BE69-4AF4-44AE-BA4B-4BFE402240CC}" type="presParOf" srcId="{F089E99F-F06C-41DB-A79B-7E1D23BBDFAE}" destId="{450ABC6D-20AF-4B9C-9DC3-65671C0D8013}" srcOrd="0" destOrd="0" presId="urn:microsoft.com/office/officeart/2005/8/layout/process4"/>
    <dgm:cxn modelId="{8A689C4C-4749-4D05-959E-8533E8B3E1BB}" type="presParOf" srcId="{F089E99F-F06C-41DB-A79B-7E1D23BBDFAE}" destId="{200C36C4-0DDA-4520-8CF8-91E4724BA5B0}" srcOrd="1" destOrd="0" presId="urn:microsoft.com/office/officeart/2005/8/layout/process4"/>
    <dgm:cxn modelId="{A78E7E2F-1A0C-4BB4-B8B7-B2381714DB09}" type="presParOf" srcId="{94B8D9DB-FD65-4C0F-BD44-972C6970C3E0}" destId="{6DFEFFBB-6BF7-4989-AC15-CE164A5DD333}" srcOrd="5" destOrd="0" presId="urn:microsoft.com/office/officeart/2005/8/layout/process4"/>
    <dgm:cxn modelId="{FBDB9285-87C9-4BD0-BF10-A8F456F22A57}" type="presParOf" srcId="{94B8D9DB-FD65-4C0F-BD44-972C6970C3E0}" destId="{65211289-DBE0-4761-BD78-C89D0C739F06}" srcOrd="6" destOrd="0" presId="urn:microsoft.com/office/officeart/2005/8/layout/process4"/>
    <dgm:cxn modelId="{3ADBD082-1D0C-49DB-8BF2-1403581AA806}" type="presParOf" srcId="{65211289-DBE0-4761-BD78-C89D0C739F06}" destId="{F0228FFD-67E0-4DB7-BA32-9B555217FA5B}" srcOrd="0" destOrd="0" presId="urn:microsoft.com/office/officeart/2005/8/layout/process4"/>
    <dgm:cxn modelId="{080229B0-7360-45A7-9C92-7AAED5C8E513}" type="presParOf" srcId="{65211289-DBE0-4761-BD78-C89D0C739F06}" destId="{396DBC87-8169-4CF1-9222-1376287E0F69}" srcOrd="1" destOrd="0" presId="urn:microsoft.com/office/officeart/2005/8/layout/process4"/>
    <dgm:cxn modelId="{E4EDEA2A-D2AC-4C87-91F2-2B68FB97D47E}" type="presParOf" srcId="{65211289-DBE0-4761-BD78-C89D0C739F06}" destId="{ED612545-4AA6-436C-9992-EFEEFF7A1E56}" srcOrd="2" destOrd="0" presId="urn:microsoft.com/office/officeart/2005/8/layout/process4"/>
    <dgm:cxn modelId="{61D53753-8763-4758-86FE-7B5E241A3684}" type="presParOf" srcId="{ED612545-4AA6-436C-9992-EFEEFF7A1E56}" destId="{93EC1745-8ADE-44F8-A33D-926B800EFD1E}" srcOrd="0" destOrd="0" presId="urn:microsoft.com/office/officeart/2005/8/layout/process4"/>
    <dgm:cxn modelId="{AE44D058-5784-4A8F-A432-BB68B7239160}" type="presParOf" srcId="{94B8D9DB-FD65-4C0F-BD44-972C6970C3E0}" destId="{EA83957F-8E3E-45C4-8501-FDD279E6AF8B}" srcOrd="7" destOrd="0" presId="urn:microsoft.com/office/officeart/2005/8/layout/process4"/>
    <dgm:cxn modelId="{C7DE95C2-5FD5-40D6-9414-E925A5E68A4F}" type="presParOf" srcId="{94B8D9DB-FD65-4C0F-BD44-972C6970C3E0}" destId="{8311DA43-8F89-4BE7-840F-E36B0E9774D9}" srcOrd="8" destOrd="0" presId="urn:microsoft.com/office/officeart/2005/8/layout/process4"/>
    <dgm:cxn modelId="{18D0A957-7B2B-43AA-80AA-185F5F777B37}" type="presParOf" srcId="{8311DA43-8F89-4BE7-840F-E36B0E9774D9}" destId="{2AB17D9F-C24F-49BC-9100-09A3131793B7}" srcOrd="0" destOrd="0" presId="urn:microsoft.com/office/officeart/2005/8/layout/process4"/>
    <dgm:cxn modelId="{4E907869-1AAE-4D21-BF8F-C3064DCAB6E3}" type="presParOf" srcId="{8311DA43-8F89-4BE7-840F-E36B0E9774D9}" destId="{CA0CF961-D561-46B7-A6E5-996C4D8039DD}" srcOrd="1" destOrd="0" presId="urn:microsoft.com/office/officeart/2005/8/layout/process4"/>
    <dgm:cxn modelId="{878FE0B1-8E53-4C5F-B3D7-C1210CCAA38B}" type="presParOf" srcId="{8311DA43-8F89-4BE7-840F-E36B0E9774D9}" destId="{5003330D-9725-4860-9561-C426C1381397}" srcOrd="2" destOrd="0" presId="urn:microsoft.com/office/officeart/2005/8/layout/process4"/>
    <dgm:cxn modelId="{BD1A97C7-5CAC-4022-A719-80CEC54636EE}" type="presParOf" srcId="{5003330D-9725-4860-9561-C426C1381397}" destId="{681CA5F1-E0EF-4B3C-9CE0-610340C38E5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0D103-3CD9-43D1-B4CE-6E2B789CF0AB}">
      <dsp:nvSpPr>
        <dsp:cNvPr id="0" name=""/>
        <dsp:cNvSpPr/>
      </dsp:nvSpPr>
      <dsp:spPr>
        <a:xfrm>
          <a:off x="0" y="4652753"/>
          <a:ext cx="4876800" cy="7633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Bonus: Generative Prototypes</a:t>
          </a:r>
        </a:p>
      </dsp:txBody>
      <dsp:txXfrm>
        <a:off x="0" y="4652753"/>
        <a:ext cx="4876800" cy="412194"/>
      </dsp:txXfrm>
    </dsp:sp>
    <dsp:sp modelId="{1D8B86F3-189A-4243-B8D8-623826BB5AC5}">
      <dsp:nvSpPr>
        <dsp:cNvPr id="0" name=""/>
        <dsp:cNvSpPr/>
      </dsp:nvSpPr>
      <dsp:spPr>
        <a:xfrm>
          <a:off x="0" y="5049681"/>
          <a:ext cx="4876800" cy="351128"/>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Turn specs &amp; screenshots into interactive prototypes.</a:t>
          </a:r>
        </a:p>
      </dsp:txBody>
      <dsp:txXfrm>
        <a:off x="0" y="5049681"/>
        <a:ext cx="4876800" cy="351128"/>
      </dsp:txXfrm>
    </dsp:sp>
    <dsp:sp modelId="{0CE440F4-CDAE-4724-B4BC-C0251CFD17CA}">
      <dsp:nvSpPr>
        <dsp:cNvPr id="0" name=""/>
        <dsp:cNvSpPr/>
      </dsp:nvSpPr>
      <dsp:spPr>
        <a:xfrm rot="10800000">
          <a:off x="0" y="3490212"/>
          <a:ext cx="4876800" cy="1173990"/>
        </a:xfrm>
        <a:prstGeom prst="upArrowCallou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Generative Specs w. Copilot</a:t>
          </a:r>
        </a:p>
      </dsp:txBody>
      <dsp:txXfrm rot="-10800000">
        <a:off x="0" y="3490212"/>
        <a:ext cx="4876800" cy="412070"/>
      </dsp:txXfrm>
    </dsp:sp>
    <dsp:sp modelId="{48773653-2359-4E8D-977E-ABA3AC0EDA3E}">
      <dsp:nvSpPr>
        <dsp:cNvPr id="0" name=""/>
        <dsp:cNvSpPr/>
      </dsp:nvSpPr>
      <dsp:spPr>
        <a:xfrm>
          <a:off x="0" y="3902283"/>
          <a:ext cx="4876800" cy="351023"/>
        </a:xfrm>
        <a:prstGeom prst="rect">
          <a:avLst/>
        </a:prstGeom>
        <a:solidFill>
          <a:schemeClr val="accent2">
            <a:tint val="40000"/>
            <a:alpha val="90000"/>
            <a:hueOff val="1346944"/>
            <a:satOff val="-12446"/>
            <a:lumOff val="-1403"/>
            <a:alphaOff val="0"/>
          </a:schemeClr>
        </a:solidFill>
        <a:ln w="19050" cap="flat" cmpd="sng" algn="ctr">
          <a:solidFill>
            <a:schemeClr val="accent2">
              <a:tint val="40000"/>
              <a:alpha val="90000"/>
              <a:hueOff val="1346944"/>
              <a:satOff val="-12446"/>
              <a:lumOff val="-1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Query transcripts to generate feature specifications</a:t>
          </a:r>
        </a:p>
      </dsp:txBody>
      <dsp:txXfrm>
        <a:off x="0" y="3902283"/>
        <a:ext cx="4876800" cy="351023"/>
      </dsp:txXfrm>
    </dsp:sp>
    <dsp:sp modelId="{15BFA17B-C4FC-40FB-9211-94EC04305D2D}">
      <dsp:nvSpPr>
        <dsp:cNvPr id="0" name=""/>
        <dsp:cNvSpPr/>
      </dsp:nvSpPr>
      <dsp:spPr>
        <a:xfrm rot="10800000">
          <a:off x="0" y="2327672"/>
          <a:ext cx="4876800" cy="1173990"/>
        </a:xfrm>
        <a:prstGeom prst="upArrowCallou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Crew Meeting</a:t>
          </a:r>
        </a:p>
      </dsp:txBody>
      <dsp:txXfrm rot="-10800000">
        <a:off x="0" y="2327672"/>
        <a:ext cx="4876800" cy="412070"/>
      </dsp:txXfrm>
    </dsp:sp>
    <dsp:sp modelId="{450ABC6D-20AF-4B9C-9DC3-65671C0D8013}">
      <dsp:nvSpPr>
        <dsp:cNvPr id="0" name=""/>
        <dsp:cNvSpPr/>
      </dsp:nvSpPr>
      <dsp:spPr>
        <a:xfrm>
          <a:off x="0" y="2739742"/>
          <a:ext cx="2438400" cy="351023"/>
        </a:xfrm>
        <a:prstGeom prst="rect">
          <a:avLst/>
        </a:prstGeom>
        <a:solidFill>
          <a:schemeClr val="accent2">
            <a:tint val="40000"/>
            <a:alpha val="90000"/>
            <a:hueOff val="2693887"/>
            <a:satOff val="-24893"/>
            <a:lumOff val="-2806"/>
            <a:alphaOff val="0"/>
          </a:schemeClr>
        </a:solidFill>
        <a:ln w="19050" cap="flat" cmpd="sng" algn="ctr">
          <a:solidFill>
            <a:schemeClr val="accent2">
              <a:tint val="40000"/>
              <a:alpha val="90000"/>
              <a:hueOff val="2693887"/>
              <a:satOff val="-24893"/>
              <a:lumOff val="-28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Spec review without the spec.</a:t>
          </a:r>
        </a:p>
      </dsp:txBody>
      <dsp:txXfrm>
        <a:off x="0" y="2739742"/>
        <a:ext cx="2438400" cy="351023"/>
      </dsp:txXfrm>
    </dsp:sp>
    <dsp:sp modelId="{200C36C4-0DDA-4520-8CF8-91E4724BA5B0}">
      <dsp:nvSpPr>
        <dsp:cNvPr id="0" name=""/>
        <dsp:cNvSpPr/>
      </dsp:nvSpPr>
      <dsp:spPr>
        <a:xfrm>
          <a:off x="2438400" y="2739742"/>
          <a:ext cx="2438400" cy="351023"/>
        </a:xfrm>
        <a:prstGeom prst="rect">
          <a:avLst/>
        </a:prstGeom>
        <a:solidFill>
          <a:schemeClr val="accent2">
            <a:tint val="40000"/>
            <a:alpha val="90000"/>
            <a:hueOff val="4040831"/>
            <a:satOff val="-37339"/>
            <a:lumOff val="-4209"/>
            <a:alphaOff val="0"/>
          </a:schemeClr>
        </a:solidFill>
        <a:ln w="19050" cap="flat" cmpd="sng" algn="ctr">
          <a:solidFill>
            <a:schemeClr val="accent2">
              <a:tint val="40000"/>
              <a:alpha val="90000"/>
              <a:hueOff val="4040831"/>
              <a:satOff val="-37339"/>
              <a:lumOff val="-42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Discuss spec contents.</a:t>
          </a:r>
        </a:p>
      </dsp:txBody>
      <dsp:txXfrm>
        <a:off x="2438400" y="2739742"/>
        <a:ext cx="2438400" cy="351023"/>
      </dsp:txXfrm>
    </dsp:sp>
    <dsp:sp modelId="{396DBC87-8169-4CF1-9222-1376287E0F69}">
      <dsp:nvSpPr>
        <dsp:cNvPr id="0" name=""/>
        <dsp:cNvSpPr/>
      </dsp:nvSpPr>
      <dsp:spPr>
        <a:xfrm rot="10800000">
          <a:off x="0" y="1165131"/>
          <a:ext cx="4876800" cy="1173990"/>
        </a:xfrm>
        <a:prstGeom prst="upArrowCallou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Generate with Copilot</a:t>
          </a:r>
        </a:p>
      </dsp:txBody>
      <dsp:txXfrm rot="-10800000">
        <a:off x="0" y="1165131"/>
        <a:ext cx="4876800" cy="412070"/>
      </dsp:txXfrm>
    </dsp:sp>
    <dsp:sp modelId="{93EC1745-8ADE-44F8-A33D-926B800EFD1E}">
      <dsp:nvSpPr>
        <dsp:cNvPr id="0" name=""/>
        <dsp:cNvSpPr/>
      </dsp:nvSpPr>
      <dsp:spPr>
        <a:xfrm>
          <a:off x="0" y="1577201"/>
          <a:ext cx="4876800" cy="351023"/>
        </a:xfrm>
        <a:prstGeom prst="rect">
          <a:avLst/>
        </a:prstGeom>
        <a:solidFill>
          <a:schemeClr val="accent2">
            <a:tint val="40000"/>
            <a:alpha val="90000"/>
            <a:hueOff val="5387775"/>
            <a:satOff val="-49786"/>
            <a:lumOff val="-5612"/>
            <a:alphaOff val="0"/>
          </a:schemeClr>
        </a:solidFill>
        <a:ln w="19050" cap="flat" cmpd="sng" algn="ctr">
          <a:solidFill>
            <a:schemeClr val="accent2">
              <a:tint val="40000"/>
              <a:alpha val="90000"/>
              <a:hueOff val="5387775"/>
              <a:satOff val="-49786"/>
              <a:lumOff val="-56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Synthesis to turn those jobs to be done into personas and detailed scenarios</a:t>
          </a:r>
        </a:p>
      </dsp:txBody>
      <dsp:txXfrm>
        <a:off x="0" y="1577201"/>
        <a:ext cx="4876800" cy="351023"/>
      </dsp:txXfrm>
    </dsp:sp>
    <dsp:sp modelId="{CA0CF961-D561-46B7-A6E5-996C4D8039DD}">
      <dsp:nvSpPr>
        <dsp:cNvPr id="0" name=""/>
        <dsp:cNvSpPr/>
      </dsp:nvSpPr>
      <dsp:spPr>
        <a:xfrm rot="10800000">
          <a:off x="0" y="0"/>
          <a:ext cx="4876800" cy="1173990"/>
        </a:xfrm>
        <a:prstGeom prst="upArrowCallou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Customer Meetings</a:t>
          </a:r>
        </a:p>
      </dsp:txBody>
      <dsp:txXfrm rot="-10800000">
        <a:off x="0" y="0"/>
        <a:ext cx="4876800" cy="412070"/>
      </dsp:txXfrm>
    </dsp:sp>
    <dsp:sp modelId="{681CA5F1-E0EF-4B3C-9CE0-610340C38E55}">
      <dsp:nvSpPr>
        <dsp:cNvPr id="0" name=""/>
        <dsp:cNvSpPr/>
      </dsp:nvSpPr>
      <dsp:spPr>
        <a:xfrm>
          <a:off x="0" y="414661"/>
          <a:ext cx="4876800" cy="351023"/>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Questions designed to walk through detailed JTBD</a:t>
          </a:r>
        </a:p>
      </dsp:txBody>
      <dsp:txXfrm>
        <a:off x="0" y="414661"/>
        <a:ext cx="4876800" cy="3510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1:13:53.981"/>
    </inkml:context>
    <inkml:brush xml:id="br0">
      <inkml:brushProperty name="width" value="0.05" units="cm"/>
      <inkml:brushProperty name="height" value="0.0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1:14:05.052"/>
    </inkml:context>
    <inkml:brush xml:id="br0">
      <inkml:brushProperty name="width" value="0.05" units="cm"/>
      <inkml:brushProperty name="height" value="0.0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2:11:06.356"/>
    </inkml:context>
    <inkml:brush xml:id="br0">
      <inkml:brushProperty name="width" value="0.035" units="cm"/>
      <inkml:brushProperty name="height" value="0.035" units="cm"/>
      <inkml:brushProperty name="color" value="#AB008B"/>
    </inkml:brush>
  </inkml:definitions>
  <inkml:trace contextRef="#ctx0" brushRef="#br0">13464 0 24162,'-13463'11267'0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2:11:11.712"/>
    </inkml:context>
    <inkml:brush xml:id="br0">
      <inkml:brushProperty name="width" value="0.035" units="cm"/>
      <inkml:brushProperty name="height" value="0.035" units="cm"/>
      <inkml:brushProperty name="color" value="#AB008B"/>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2:11:12.260"/>
    </inkml:context>
    <inkml:brush xml:id="br0">
      <inkml:brushProperty name="width" value="0.035" units="cm"/>
      <inkml:brushProperty name="height" value="0.035" units="cm"/>
      <inkml:brushProperty name="color" value="#AB008B"/>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2:11:06.356"/>
    </inkml:context>
    <inkml:brush xml:id="br0">
      <inkml:brushProperty name="width" value="0.035" units="cm"/>
      <inkml:brushProperty name="height" value="0.035" units="cm"/>
      <inkml:brushProperty name="color" value="#AB008B"/>
    </inkml:brush>
  </inkml:definitions>
  <inkml:trace contextRef="#ctx0" brushRef="#br0">13464 0 24162,'-13463'11267'0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22:11:06.356"/>
    </inkml:context>
    <inkml:brush xml:id="br0">
      <inkml:brushProperty name="width" value="0.035" units="cm"/>
      <inkml:brushProperty name="height" value="0.035" units="cm"/>
      <inkml:brushProperty name="color" value="#AB008B"/>
    </inkml:brush>
  </inkml:definitions>
  <inkml:trace contextRef="#ctx0" brushRef="#br0">13464 0 24162,'-13463'11267'0</inkml:trace>
</inkml:ink>
</file>

<file path=ppt/ink/ink8.xml><?xml version="1.0" encoding="utf-8"?>
<inkml:ink xmlns:inkml="http://www.w3.org/2003/InkML">
  <inkml:definitions>
    <inkml:context xml:id="ctx0">
      <inkml:inkSource xml:id="inkSrc0">
        <inkml:traceFormat>
          <inkml:channel name="X" type="integer" min="-582" max="2858" units="cm"/>
          <inkml:channel name="Y" type="integer" min="-1440" max="1504" units="cm"/>
          <inkml:channel name="T" type="integer" max="2.14748E9" units="dev"/>
        </inkml:traceFormat>
        <inkml:channelProperties>
          <inkml:channelProperty channel="X" name="resolution" value="120.70175" units="1/cm"/>
          <inkml:channelProperty channel="Y" name="resolution" value="154.94737" units="1/cm"/>
          <inkml:channelProperty channel="T" name="resolution" value="1" units="1/dev"/>
        </inkml:channelProperties>
      </inkml:inkSource>
      <inkml:timestamp xml:id="ts0" timeString="2025-03-05T21:16:40.873"/>
    </inkml:context>
    <inkml:brush xml:id="br0">
      <inkml:brushProperty name="width" value="0.05292" units="cm"/>
      <inkml:brushProperty name="height" value="0.05292" units="cm"/>
      <inkml:brushProperty name="color" value="#C00000"/>
    </inkml:brush>
  </inkml:definitions>
  <inkml:trace contextRef="#ctx0" brushRef="#br0">10813 2935 0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three takeaways from this talk. </a:t>
            </a:r>
          </a:p>
          <a:p>
            <a:endParaRPr lang="en-US" b="1" dirty="0"/>
          </a:p>
          <a:p>
            <a:r>
              <a:rPr lang="en-US" b="1" dirty="0"/>
              <a:t>READ THEM </a:t>
            </a:r>
          </a:p>
          <a:p>
            <a:endParaRPr lang="en-US" b="1" dirty="0"/>
          </a:p>
          <a:p>
            <a:r>
              <a:rPr lang="en-US" b="1" dirty="0"/>
              <a:t>These tends actually started a long time before AI. </a:t>
            </a:r>
          </a:p>
          <a:p>
            <a:endParaRPr lang="en-US" b="1" dirty="0"/>
          </a:p>
          <a:p>
            <a:r>
              <a:rPr lang="en-US" b="0" dirty="0"/>
              <a:t>They are cultural and meant to fill a need for personalized experiences for consumers and businesses.  </a:t>
            </a:r>
            <a:br>
              <a:rPr lang="en-US" b="0" dirty="0"/>
            </a:br>
            <a:br>
              <a:rPr lang="en-US" b="1" dirty="0"/>
            </a:br>
            <a:br>
              <a:rPr lang="en-US" dirty="0"/>
            </a:b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a:p>
        </p:txBody>
      </p:sp>
    </p:spTree>
    <p:extLst>
      <p:ext uri="{BB962C8B-B14F-4D97-AF65-F5344CB8AC3E}">
        <p14:creationId xmlns:p14="http://schemas.microsoft.com/office/powerpoint/2010/main" val="346677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6F6E7-87CB-2885-C007-E098DBE65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D1860-6931-E1CC-05F5-1AD051A44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46CCB-0817-2F84-9276-9D304EED25FD}"/>
              </a:ext>
            </a:extLst>
          </p:cNvPr>
          <p:cNvSpPr>
            <a:spLocks noGrp="1"/>
          </p:cNvSpPr>
          <p:nvPr>
            <p:ph type="body" idx="1"/>
          </p:nvPr>
        </p:nvSpPr>
        <p:spPr/>
        <p:txBody>
          <a:bodyPr/>
          <a:lstStyle/>
          <a:p>
            <a:r>
              <a:rPr lang="en-US"/>
              <a:t>I’m asking you to start thinking differently. </a:t>
            </a:r>
            <a:br>
              <a:rPr lang="en-US"/>
            </a:br>
            <a:br>
              <a:rPr lang="en-US"/>
            </a:br>
            <a:r>
              <a:rPr lang="en-US" b="1"/>
              <a:t>Lead by example and look for opportunities to Change WORK instead of AI. </a:t>
            </a:r>
          </a:p>
          <a:p>
            <a:endParaRPr lang="en-US" b="1"/>
          </a:p>
          <a:p>
            <a:r>
              <a:rPr lang="en-US" b="1"/>
              <a:t>What do I mean?</a:t>
            </a:r>
          </a:p>
        </p:txBody>
      </p:sp>
      <p:sp>
        <p:nvSpPr>
          <p:cNvPr id="4" name="Slide Number Placeholder 3">
            <a:extLst>
              <a:ext uri="{FF2B5EF4-FFF2-40B4-BE49-F238E27FC236}">
                <a16:creationId xmlns:a16="http://schemas.microsoft.com/office/drawing/2014/main" id="{488D657D-3A30-D105-38FA-A634C91E14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877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is amazing at synthesizing large set of text… like meeting transcripts… and transforming them into usable artifacts.  </a:t>
            </a:r>
            <a:br>
              <a:rPr lang="en-US"/>
            </a:br>
            <a:br>
              <a:rPr lang="en-US"/>
            </a:br>
            <a:r>
              <a:rPr lang="en-US"/>
              <a:t>* Recently working on a feature – </a:t>
            </a:r>
            <a:r>
              <a:rPr lang="en-US" b="1"/>
              <a:t>recorded customer conversations </a:t>
            </a:r>
            <a:br>
              <a:rPr lang="en-US"/>
            </a:br>
            <a:r>
              <a:rPr lang="en-US"/>
              <a:t>* Used those conversations </a:t>
            </a:r>
            <a:r>
              <a:rPr lang="en-US" b="1"/>
              <a:t>to outline Jobs to be done using Copilot. </a:t>
            </a:r>
            <a:br>
              <a:rPr lang="en-US" b="1"/>
            </a:br>
            <a:r>
              <a:rPr lang="en-US" b="1"/>
              <a:t>* Held a “spec review” without the spec</a:t>
            </a:r>
            <a:r>
              <a:rPr lang="en-US"/>
              <a:t> and walked the team through brainstorming what was required to do those jobs. </a:t>
            </a:r>
          </a:p>
          <a:p>
            <a:br>
              <a:rPr lang="en-US"/>
            </a:br>
            <a:r>
              <a:rPr lang="en-US"/>
              <a:t>Opened App Chat in Word and started asking it to answer questions in order to fill in my “spec”</a:t>
            </a:r>
            <a:br>
              <a:rPr lang="en-US"/>
            </a:br>
            <a:br>
              <a:rPr lang="en-US"/>
            </a:br>
            <a:br>
              <a:rPr lang="en-US"/>
            </a:br>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14</a:t>
            </a:fld>
            <a:endParaRPr lang="en-US"/>
          </a:p>
        </p:txBody>
      </p:sp>
    </p:spTree>
    <p:extLst>
      <p:ext uri="{BB962C8B-B14F-4D97-AF65-F5344CB8AC3E}">
        <p14:creationId xmlns:p14="http://schemas.microsoft.com/office/powerpoint/2010/main" val="1464111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bonus… You can feed that spec into an AI builder to get a working prototype. </a:t>
            </a:r>
            <a:br>
              <a:rPr lang="en-US"/>
            </a:br>
            <a:br>
              <a:rPr lang="en-US"/>
            </a:br>
            <a:r>
              <a:rPr lang="en-US"/>
              <a:t>Here I took a screenshot of Word with prompts pulled from a mini-spec on pinned agents and asked it to create an interactive prototype.  I spend about 20 minutes refining it prompt by prompt. </a:t>
            </a:r>
            <a:br>
              <a:rPr lang="en-US"/>
            </a:br>
            <a:br>
              <a:rPr lang="en-US"/>
            </a:br>
            <a:r>
              <a:rPr lang="en-US"/>
              <a:t>Then worked on alternatives in 5 minute chunks. You could use this process to create 20 variations in a day. </a:t>
            </a:r>
          </a:p>
          <a:p>
            <a:endParaRPr lang="en-US"/>
          </a:p>
          <a:p>
            <a:r>
              <a:rPr lang="en-US"/>
              <a:t>Way faster than I could create </a:t>
            </a:r>
            <a:r>
              <a:rPr lang="en-US" err="1"/>
              <a:t>figma</a:t>
            </a:r>
            <a:r>
              <a:rPr lang="en-US"/>
              <a:t> flows anyway.</a:t>
            </a:r>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a:p>
        </p:txBody>
      </p:sp>
    </p:spTree>
    <p:extLst>
      <p:ext uri="{BB962C8B-B14F-4D97-AF65-F5344CB8AC3E}">
        <p14:creationId xmlns:p14="http://schemas.microsoft.com/office/powerpoint/2010/main" val="104677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ahead. </a:t>
            </a:r>
            <a:br>
              <a:rPr lang="en-US"/>
            </a:br>
            <a:br>
              <a:rPr lang="en-US"/>
            </a:br>
            <a:r>
              <a:rPr lang="en-US"/>
              <a:t>AI forward apps will meet the demand for personalization.  Not everyone will be a developer, but imagine what it looks like if 1% of our customers could create variations of AI forward app experiences to meet the specific needs of their group, company, and business vertical.  </a:t>
            </a:r>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a:p>
        </p:txBody>
      </p:sp>
    </p:spTree>
    <p:extLst>
      <p:ext uri="{BB962C8B-B14F-4D97-AF65-F5344CB8AC3E}">
        <p14:creationId xmlns:p14="http://schemas.microsoft.com/office/powerpoint/2010/main" val="1531547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truly AI Forward, agentic apps look like? </a:t>
            </a:r>
            <a:br>
              <a:rPr lang="en-US"/>
            </a:br>
            <a:br>
              <a:rPr lang="en-US"/>
            </a:br>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17</a:t>
            </a:fld>
            <a:endParaRPr lang="en-US"/>
          </a:p>
        </p:txBody>
      </p:sp>
    </p:spTree>
    <p:extLst>
      <p:ext uri="{BB962C8B-B14F-4D97-AF65-F5344CB8AC3E}">
        <p14:creationId xmlns:p14="http://schemas.microsoft.com/office/powerpoint/2010/main" val="220827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apple-system"/>
              </a:rPr>
              <a:t>Identify what parts of your app require rigidity and what parts allow for flexibility for different subsets of your customers. </a:t>
            </a:r>
          </a:p>
          <a:p>
            <a:pPr>
              <a:buNone/>
            </a:pPr>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18</a:t>
            </a:fld>
            <a:endParaRPr lang="en-US"/>
          </a:p>
        </p:txBody>
      </p:sp>
    </p:spTree>
    <p:extLst>
      <p:ext uri="{BB962C8B-B14F-4D97-AF65-F5344CB8AC3E}">
        <p14:creationId xmlns:p14="http://schemas.microsoft.com/office/powerpoint/2010/main" val="293905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E9B94-2F53-C3A3-568C-C19F5E1F5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D5528-53F3-4C66-CBD1-E2432E293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9B1E7-A892-5E9C-4E63-91F2912CA528}"/>
              </a:ext>
            </a:extLst>
          </p:cNvPr>
          <p:cNvSpPr>
            <a:spLocks noGrp="1"/>
          </p:cNvSpPr>
          <p:nvPr>
            <p:ph type="body" idx="1"/>
          </p:nvPr>
        </p:nvSpPr>
        <p:spPr/>
        <p:txBody>
          <a:bodyPr/>
          <a:lstStyle/>
          <a:p>
            <a:pPr>
              <a:buNone/>
            </a:pPr>
            <a:endParaRPr lang="en-US"/>
          </a:p>
        </p:txBody>
      </p:sp>
      <p:sp>
        <p:nvSpPr>
          <p:cNvPr id="4" name="Slide Number Placeholder 3">
            <a:extLst>
              <a:ext uri="{FF2B5EF4-FFF2-40B4-BE49-F238E27FC236}">
                <a16:creationId xmlns:a16="http://schemas.microsoft.com/office/drawing/2014/main" id="{9BFD8C76-71C3-94EA-933B-3C5450F80213}"/>
              </a:ext>
            </a:extLst>
          </p:cNvPr>
          <p:cNvSpPr>
            <a:spLocks noGrp="1"/>
          </p:cNvSpPr>
          <p:nvPr>
            <p:ph type="sldNum" sz="quarter" idx="5"/>
          </p:nvPr>
        </p:nvSpPr>
        <p:spPr/>
        <p:txBody>
          <a:bodyPr/>
          <a:lstStyle/>
          <a:p>
            <a:fld id="{D5939589-3E79-4C82-AA4A-FE78234FAA59}" type="slidenum">
              <a:rPr lang="en-US" smtClean="0"/>
              <a:t>19</a:t>
            </a:fld>
            <a:endParaRPr lang="en-US"/>
          </a:p>
        </p:txBody>
      </p:sp>
    </p:spTree>
    <p:extLst>
      <p:ext uri="{BB962C8B-B14F-4D97-AF65-F5344CB8AC3E}">
        <p14:creationId xmlns:p14="http://schemas.microsoft.com/office/powerpoint/2010/main" val="44856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DC721-4A06-94F7-3CC8-3CA5F2A02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73762-9C23-8D13-C25F-18CB96A44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F3C36-5708-5E64-C491-DA5A838399B1}"/>
              </a:ext>
            </a:extLst>
          </p:cNvPr>
          <p:cNvSpPr>
            <a:spLocks noGrp="1"/>
          </p:cNvSpPr>
          <p:nvPr>
            <p:ph type="body" idx="1"/>
          </p:nvPr>
        </p:nvSpPr>
        <p:spPr/>
        <p:txBody>
          <a:bodyPr/>
          <a:lstStyle/>
          <a:p>
            <a:pPr>
              <a:buNone/>
            </a:pPr>
            <a:r>
              <a:rPr lang="en-US" dirty="0" err="1"/>
              <a:t>Classicly</a:t>
            </a:r>
            <a:r>
              <a:rPr lang="en-US" dirty="0"/>
              <a:t> you’d hard code nudges into the application. Now the apps agent should know enough about the app to guide users on their custom journey. The app should focus on reviewing work done by the agent.  </a:t>
            </a:r>
          </a:p>
          <a:p>
            <a:pPr>
              <a:buNone/>
            </a:pPr>
            <a:endParaRPr lang="en-US" dirty="0"/>
          </a:p>
          <a:p>
            <a:pPr>
              <a:buNone/>
            </a:pPr>
            <a:r>
              <a:rPr lang="en-US" dirty="0"/>
              <a:t>We live in a multi-agent human </a:t>
            </a:r>
            <a:r>
              <a:rPr lang="en-US" dirty="0" err="1"/>
              <a:t>wordl</a:t>
            </a:r>
            <a:r>
              <a:rPr lang="en-US" dirty="0"/>
              <a:t>. </a:t>
            </a:r>
          </a:p>
          <a:p>
            <a:pPr>
              <a:buNone/>
            </a:pPr>
            <a:endParaRPr lang="en-US" dirty="0"/>
          </a:p>
          <a:p>
            <a:pPr marL="285750" indent="-285750">
              <a:buFont typeface="Arial" panose="020B0604020202020204" pitchFamily="34" charset="0"/>
              <a:buChar char="•"/>
            </a:pPr>
            <a:r>
              <a:rPr lang="en-US" sz="1200" dirty="0"/>
              <a:t>Works with you AND for you asynchronously</a:t>
            </a:r>
          </a:p>
          <a:p>
            <a:pPr marL="285750" indent="-285750">
              <a:buFont typeface="Arial" panose="020B0604020202020204" pitchFamily="34" charset="0"/>
              <a:buChar char="•"/>
            </a:pPr>
            <a:r>
              <a:rPr lang="en-US" sz="1200" dirty="0"/>
              <a:t>AI that works with your team, BYO-Agent, and the application, and other “sub-contractors” as needed.</a:t>
            </a:r>
          </a:p>
          <a:p>
            <a:pPr marL="285750" indent="-285750">
              <a:buFont typeface="Arial" panose="020B0604020202020204" pitchFamily="34" charset="0"/>
              <a:buChar char="•"/>
            </a:pPr>
            <a:r>
              <a:rPr lang="en-US" sz="1200" dirty="0"/>
              <a:t>Invested heavily in human in the loop review UX to manage the agent team</a:t>
            </a:r>
            <a:endParaRPr lang="en-US" dirty="0"/>
          </a:p>
        </p:txBody>
      </p:sp>
      <p:sp>
        <p:nvSpPr>
          <p:cNvPr id="4" name="Slide Number Placeholder 3">
            <a:extLst>
              <a:ext uri="{FF2B5EF4-FFF2-40B4-BE49-F238E27FC236}">
                <a16:creationId xmlns:a16="http://schemas.microsoft.com/office/drawing/2014/main" id="{93A9D673-F32D-6E20-B485-132429CC410A}"/>
              </a:ext>
            </a:extLst>
          </p:cNvPr>
          <p:cNvSpPr>
            <a:spLocks noGrp="1"/>
          </p:cNvSpPr>
          <p:nvPr>
            <p:ph type="sldNum" sz="quarter" idx="5"/>
          </p:nvPr>
        </p:nvSpPr>
        <p:spPr/>
        <p:txBody>
          <a:bodyPr/>
          <a:lstStyle/>
          <a:p>
            <a:fld id="{D5939589-3E79-4C82-AA4A-FE78234FAA59}" type="slidenum">
              <a:rPr lang="en-US" smtClean="0"/>
              <a:t>20</a:t>
            </a:fld>
            <a:endParaRPr lang="en-US"/>
          </a:p>
        </p:txBody>
      </p:sp>
    </p:spTree>
    <p:extLst>
      <p:ext uri="{BB962C8B-B14F-4D97-AF65-F5344CB8AC3E}">
        <p14:creationId xmlns:p14="http://schemas.microsoft.com/office/powerpoint/2010/main" val="1854007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a:p>
        </p:txBody>
      </p:sp>
    </p:spTree>
    <p:extLst>
      <p:ext uri="{BB962C8B-B14F-4D97-AF65-F5344CB8AC3E}">
        <p14:creationId xmlns:p14="http://schemas.microsoft.com/office/powerpoint/2010/main" val="361336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 could see </a:t>
            </a:r>
            <a:r>
              <a:rPr lang="en-US" b="1" err="1"/>
              <a:t>AppOcolypse</a:t>
            </a:r>
            <a:r>
              <a:rPr lang="en-US" b="1"/>
              <a:t> coming. </a:t>
            </a:r>
            <a:r>
              <a:rPr lang="en-US"/>
              <a:t>The writing was on the wall a year ago.  </a:t>
            </a:r>
            <a:br>
              <a:rPr lang="en-US"/>
            </a:br>
            <a:br>
              <a:rPr lang="en-US"/>
            </a:br>
            <a:r>
              <a:rPr lang="en-US"/>
              <a:t>I was also a founder that spent over 10 </a:t>
            </a:r>
            <a:r>
              <a:rPr lang="en-US" b="1"/>
              <a:t>years running a niche SaaS startup called </a:t>
            </a:r>
            <a:r>
              <a:rPr lang="en-US" b="1" err="1"/>
              <a:t>KickoffLabs</a:t>
            </a:r>
            <a:r>
              <a:rPr lang="en-US" b="1"/>
              <a:t> that focused on referral-based marketing contests. </a:t>
            </a:r>
            <a:endParaRPr lang="en-US"/>
          </a:p>
          <a:p>
            <a:endParaRPr lang="en-US"/>
          </a:p>
          <a:p>
            <a:r>
              <a:rPr lang="en-US"/>
              <a:t>Things seemed pretty great until a year ago. </a:t>
            </a:r>
            <a:br>
              <a:rPr lang="en-US"/>
            </a:br>
            <a:br>
              <a:rPr lang="en-US"/>
            </a:br>
            <a:r>
              <a:rPr lang="en-US" b="1"/>
              <a:t>I spent a few minutes playing with AI coding </a:t>
            </a:r>
            <a:r>
              <a:rPr lang="en-US"/>
              <a:t>– that’s only gotten better since – and was able to </a:t>
            </a:r>
            <a:r>
              <a:rPr lang="en-US" b="1"/>
              <a:t>hack together a DIY version</a:t>
            </a:r>
            <a:r>
              <a:rPr lang="en-US"/>
              <a:t> that solved a lot of the jobs to be done with minimal effort on the part of the marketing team.  It didn’t do everything in 10 minutes… but it was a good enough alternative. </a:t>
            </a:r>
            <a:br>
              <a:rPr lang="en-US"/>
            </a:br>
            <a:br>
              <a:rPr lang="en-US"/>
            </a:br>
            <a:r>
              <a:rPr lang="en-US"/>
              <a:t>This is </a:t>
            </a:r>
            <a:r>
              <a:rPr lang="en-US" b="1"/>
              <a:t>going to start happening to every Micro-SaaS out there and also consume larger </a:t>
            </a:r>
            <a:r>
              <a:rPr lang="en-US"/>
              <a:t>applications. </a:t>
            </a:r>
            <a:br>
              <a:rPr lang="en-US"/>
            </a:br>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a:p>
        </p:txBody>
      </p:sp>
    </p:spTree>
    <p:extLst>
      <p:ext uri="{BB962C8B-B14F-4D97-AF65-F5344CB8AC3E}">
        <p14:creationId xmlns:p14="http://schemas.microsoft.com/office/powerpoint/2010/main" val="314176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the rise of personalization. </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a:p>
        </p:txBody>
      </p:sp>
    </p:spTree>
    <p:extLst>
      <p:ext uri="{BB962C8B-B14F-4D97-AF65-F5344CB8AC3E}">
        <p14:creationId xmlns:p14="http://schemas.microsoft.com/office/powerpoint/2010/main" val="83348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I’m old enough </a:t>
            </a:r>
            <a:r>
              <a:rPr lang="en-US"/>
              <a:t>to remember the monoculture that existed in 1995.  </a:t>
            </a:r>
            <a:br>
              <a:rPr lang="en-US"/>
            </a:br>
            <a:br>
              <a:rPr lang="en-US"/>
            </a:br>
            <a:r>
              <a:rPr lang="en-US" b="1"/>
              <a:t>It was hard to create software and content was hard to produce. </a:t>
            </a:r>
            <a:br>
              <a:rPr lang="en-US"/>
            </a:br>
            <a:br>
              <a:rPr lang="en-US"/>
            </a:br>
            <a:r>
              <a:rPr lang="en-US"/>
              <a:t>We </a:t>
            </a:r>
            <a:r>
              <a:rPr lang="en-US" b="1"/>
              <a:t>had only a handful of apps </a:t>
            </a:r>
            <a:r>
              <a:rPr lang="en-US"/>
              <a:t>we all knew how to use and everyone could talk about the same TV shows. </a:t>
            </a:r>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a:p>
        </p:txBody>
      </p:sp>
    </p:spTree>
    <p:extLst>
      <p:ext uri="{BB962C8B-B14F-4D97-AF65-F5344CB8AC3E}">
        <p14:creationId xmlns:p14="http://schemas.microsoft.com/office/powerpoint/2010/main" val="146025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Fast forward 15 year later. </a:t>
            </a:r>
            <a:br>
              <a:rPr lang="en-US"/>
            </a:br>
            <a:br>
              <a:rPr lang="en-US"/>
            </a:br>
            <a:r>
              <a:rPr lang="en-US" b="1"/>
              <a:t>Software shifted to the cloud and it was dramatically easier to create web and even mobile experiences.  </a:t>
            </a:r>
            <a:br>
              <a:rPr lang="en-US" b="1"/>
            </a:br>
            <a:br>
              <a:rPr lang="en-US"/>
            </a:br>
            <a:r>
              <a:rPr lang="en-US"/>
              <a:t>That led to the </a:t>
            </a:r>
            <a:r>
              <a:rPr lang="en-US" b="1"/>
              <a:t>rise of the SaaS era </a:t>
            </a:r>
            <a:r>
              <a:rPr lang="en-US"/>
              <a:t>of software where you started to see tools created for specific businesses cases.  </a:t>
            </a:r>
            <a:br>
              <a:rPr lang="en-US"/>
            </a:br>
            <a:r>
              <a:rPr lang="en-US" b="1"/>
              <a:t>* work tracking FOR agencies. </a:t>
            </a:r>
            <a:br>
              <a:rPr lang="en-US" b="1"/>
            </a:br>
            <a:r>
              <a:rPr lang="en-US" b="1"/>
              <a:t>* Consumer photo filters.  </a:t>
            </a:r>
          </a:p>
          <a:p>
            <a:br>
              <a:rPr lang="en-US"/>
            </a:br>
            <a:r>
              <a:rPr lang="en-US"/>
              <a:t>You saw an explosion of content with hundreds of channels and the dawn of streaming for the long tail.  </a:t>
            </a:r>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a:p>
        </p:txBody>
      </p:sp>
    </p:spTree>
    <p:extLst>
      <p:ext uri="{BB962C8B-B14F-4D97-AF65-F5344CB8AC3E}">
        <p14:creationId xmlns:p14="http://schemas.microsoft.com/office/powerpoint/2010/main" val="403882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15 years brings us to today.  Technology marches on and it’s easier than ever to create.  </a:t>
            </a:r>
            <a:br>
              <a:rPr lang="en-US"/>
            </a:br>
            <a:br>
              <a:rPr lang="en-US"/>
            </a:br>
            <a:r>
              <a:rPr lang="en-US"/>
              <a:t>The </a:t>
            </a:r>
            <a:r>
              <a:rPr lang="en-US" b="1"/>
              <a:t>best SaaS software has to build a community around personalization and integrate AI on a flexible canvas. </a:t>
            </a:r>
            <a:br>
              <a:rPr lang="en-US"/>
            </a:br>
            <a:br>
              <a:rPr lang="en-US"/>
            </a:br>
            <a:r>
              <a:rPr lang="en-US"/>
              <a:t>User </a:t>
            </a:r>
            <a:r>
              <a:rPr lang="en-US" b="1"/>
              <a:t>generated content consumes more entertainment hours</a:t>
            </a:r>
            <a:r>
              <a:rPr lang="en-US"/>
              <a:t> than traditional media.  </a:t>
            </a:r>
            <a:br>
              <a:rPr lang="en-US"/>
            </a:br>
            <a:br>
              <a:rPr lang="en-US"/>
            </a:br>
            <a:r>
              <a:rPr lang="en-US" b="1"/>
              <a:t>And this “flying Minecraft” multiplayer app was built by ONE PERSON using Claude in under a week.</a:t>
            </a:r>
            <a:r>
              <a:rPr lang="en-US"/>
              <a:t> </a:t>
            </a:r>
            <a:br>
              <a:rPr lang="en-US"/>
            </a:br>
            <a:br>
              <a:rPr lang="en-US"/>
            </a:br>
            <a:r>
              <a:rPr lang="en-US" b="1"/>
              <a:t>Software and content has entered the “For Me and My Business Era”.</a:t>
            </a:r>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a:p>
        </p:txBody>
      </p:sp>
    </p:spTree>
    <p:extLst>
      <p:ext uri="{BB962C8B-B14F-4D97-AF65-F5344CB8AC3E}">
        <p14:creationId xmlns:p14="http://schemas.microsoft.com/office/powerpoint/2010/main" val="137835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F7FA2-28B9-A536-83F6-BC92CED1B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E150A-3DB2-10E3-2F0A-A3726D59A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0198B-7A9A-9FEB-6F2E-1E3EDEF6276D}"/>
              </a:ext>
            </a:extLst>
          </p:cNvPr>
          <p:cNvSpPr>
            <a:spLocks noGrp="1"/>
          </p:cNvSpPr>
          <p:nvPr>
            <p:ph type="body" idx="1"/>
          </p:nvPr>
        </p:nvSpPr>
        <p:spPr/>
        <p:txBody>
          <a:bodyPr/>
          <a:lstStyle/>
          <a:p>
            <a:r>
              <a:rPr lang="en-US"/>
              <a:t>What does that mean for us? </a:t>
            </a:r>
          </a:p>
          <a:p>
            <a:endParaRPr lang="en-US"/>
          </a:p>
          <a:p>
            <a:r>
              <a:rPr lang="en-US"/>
              <a:t>Where are we? </a:t>
            </a:r>
          </a:p>
        </p:txBody>
      </p:sp>
      <p:sp>
        <p:nvSpPr>
          <p:cNvPr id="4" name="Slide Number Placeholder 3">
            <a:extLst>
              <a:ext uri="{FF2B5EF4-FFF2-40B4-BE49-F238E27FC236}">
                <a16:creationId xmlns:a16="http://schemas.microsoft.com/office/drawing/2014/main" id="{6C1BC944-4A95-E93B-7E71-50F58AADC3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5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Apps still live in the monoculture.  </a:t>
            </a:r>
            <a:br>
              <a:rPr lang="en-US" dirty="0"/>
            </a:br>
            <a:br>
              <a:rPr lang="en-US" dirty="0"/>
            </a:br>
            <a:r>
              <a:rPr lang="en-US" b="1" dirty="0"/>
              <a:t>More importantly -  they are static representations of transitory data. </a:t>
            </a:r>
            <a:br>
              <a:rPr lang="en-US" b="1" dirty="0"/>
            </a:br>
            <a:br>
              <a:rPr lang="en-US" b="0" dirty="0"/>
            </a:br>
            <a:r>
              <a:rPr lang="en-US" b="0" dirty="0"/>
              <a:t>What do I mean by that?  </a:t>
            </a:r>
            <a:r>
              <a:rPr lang="en-US" b="1" dirty="0"/>
              <a:t>Excel makes it easy for ME, a human to read and consume a bunch of data. But that was never the job. </a:t>
            </a:r>
          </a:p>
          <a:p>
            <a:endParaRPr lang="en-US" b="0" dirty="0"/>
          </a:p>
          <a:p>
            <a:r>
              <a:rPr lang="en-US" b="0" dirty="0"/>
              <a:t>As a business owner I </a:t>
            </a:r>
            <a:r>
              <a:rPr lang="en-US" b="1" dirty="0"/>
              <a:t>just needed to know what I should be stocking next quarter.  </a:t>
            </a:r>
          </a:p>
          <a:p>
            <a:endParaRPr lang="en-US" b="0" dirty="0"/>
          </a:p>
          <a:p>
            <a:r>
              <a:rPr lang="en-US" b="0" dirty="0"/>
              <a:t>These tables aren’t required to answer that question</a:t>
            </a:r>
            <a:r>
              <a:rPr lang="en-US" b="1" dirty="0"/>
              <a:t>. The files and formats of them are not relevant or easily customized today for my use case as the store manager. </a:t>
            </a:r>
            <a:br>
              <a:rPr lang="en-US" b="1" dirty="0"/>
            </a:br>
            <a:br>
              <a:rPr lang="en-US" b="1" dirty="0"/>
            </a:br>
            <a:endParaRPr lang="en-US" b="1" dirty="0"/>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a:p>
        </p:txBody>
      </p:sp>
    </p:spTree>
    <p:extLst>
      <p:ext uri="{BB962C8B-B14F-4D97-AF65-F5344CB8AC3E}">
        <p14:creationId xmlns:p14="http://schemas.microsoft.com/office/powerpoint/2010/main" val="37399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3291E-5652-A7EC-EC05-DF39DBF95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1C131-5DF1-7062-C7F5-B4FE9DF15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5CB6F-36E4-E248-E3D1-D395BD50EBE0}"/>
              </a:ext>
            </a:extLst>
          </p:cNvPr>
          <p:cNvSpPr>
            <a:spLocks noGrp="1"/>
          </p:cNvSpPr>
          <p:nvPr>
            <p:ph type="body" idx="1"/>
          </p:nvPr>
        </p:nvSpPr>
        <p:spPr/>
        <p:txBody>
          <a:bodyPr/>
          <a:lstStyle/>
          <a:p>
            <a:r>
              <a:rPr lang="en-US"/>
              <a:t>We </a:t>
            </a:r>
            <a:r>
              <a:rPr lang="en-US" b="1"/>
              <a:t>moved first </a:t>
            </a:r>
            <a:r>
              <a:rPr lang="en-US"/>
              <a:t>to bolt AI onto existing workflows.  That’s great, but lets not pat ourselves on the back. </a:t>
            </a:r>
            <a:br>
              <a:rPr lang="en-US"/>
            </a:br>
            <a:br>
              <a:rPr lang="en-US"/>
            </a:br>
            <a:r>
              <a:rPr lang="en-US"/>
              <a:t>A lot of the work I see is focused on answering the question</a:t>
            </a:r>
            <a:r>
              <a:rPr lang="en-US" b="1"/>
              <a:t>:  “How could AI speed up what I’m doing today”</a:t>
            </a:r>
            <a:br>
              <a:rPr lang="en-US" b="1"/>
            </a:br>
            <a:br>
              <a:rPr lang="en-US" b="1"/>
            </a:br>
            <a:r>
              <a:rPr lang="en-US" b="1"/>
              <a:t>We’re adapting AI to OUR existing work patterns rather than using the strengths of this tool to transform HOW we work. </a:t>
            </a:r>
          </a:p>
        </p:txBody>
      </p:sp>
      <p:sp>
        <p:nvSpPr>
          <p:cNvPr id="4" name="Slide Number Placeholder 3">
            <a:extLst>
              <a:ext uri="{FF2B5EF4-FFF2-40B4-BE49-F238E27FC236}">
                <a16:creationId xmlns:a16="http://schemas.microsoft.com/office/drawing/2014/main" id="{5420D62C-143B-ED4E-81CD-E5E24EC5DBE4}"/>
              </a:ext>
            </a:extLst>
          </p:cNvPr>
          <p:cNvSpPr>
            <a:spLocks noGrp="1"/>
          </p:cNvSpPr>
          <p:nvPr>
            <p:ph type="sldNum" sz="quarter" idx="5"/>
          </p:nvPr>
        </p:nvSpPr>
        <p:spPr/>
        <p:txBody>
          <a:bodyPr/>
          <a:lstStyle/>
          <a:p>
            <a:fld id="{D5939589-3E79-4C82-AA4A-FE78234FAA59}" type="slidenum">
              <a:rPr lang="en-US" smtClean="0"/>
              <a:t>12</a:t>
            </a:fld>
            <a:endParaRPr lang="en-US"/>
          </a:p>
        </p:txBody>
      </p:sp>
    </p:spTree>
    <p:extLst>
      <p:ext uri="{BB962C8B-B14F-4D97-AF65-F5344CB8AC3E}">
        <p14:creationId xmlns:p14="http://schemas.microsoft.com/office/powerpoint/2010/main" val="3077732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a:t>Click to add picture</a:t>
            </a:r>
          </a:p>
        </p:txBody>
      </p:sp>
    </p:spTree>
    <p:extLst>
      <p:ext uri="{BB962C8B-B14F-4D97-AF65-F5344CB8AC3E}">
        <p14:creationId xmlns:p14="http://schemas.microsoft.com/office/powerpoint/2010/main" val="121447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a:p>
        </p:txBody>
      </p:sp>
    </p:spTree>
    <p:extLst>
      <p:ext uri="{BB962C8B-B14F-4D97-AF65-F5344CB8AC3E}">
        <p14:creationId xmlns:p14="http://schemas.microsoft.com/office/powerpoint/2010/main" val="259923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a:t>Click to add picture</a:t>
            </a:r>
          </a:p>
        </p:txBody>
      </p:sp>
    </p:spTree>
    <p:extLst>
      <p:ext uri="{BB962C8B-B14F-4D97-AF65-F5344CB8AC3E}">
        <p14:creationId xmlns:p14="http://schemas.microsoft.com/office/powerpoint/2010/main" val="403849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0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907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60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16" Type="http://schemas.openxmlformats.org/officeDocument/2006/relationships/slideLayout" Target="../slideLayouts/slideLayout38.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image" Target="../media/image1.png"/><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image" Target="../media/image2.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7" r:id="rId13"/>
    <p:sldLayoutId id="2147483673" r:id="rId14"/>
    <p:sldLayoutId id="2147483674" r:id="rId15"/>
    <p:sldLayoutId id="2147483757" r:id="rId16"/>
    <p:sldLayoutId id="2147483758" r:id="rId17"/>
    <p:sldLayoutId id="2147483759" r:id="rId18"/>
    <p:sldLayoutId id="2147483760" r:id="rId19"/>
    <p:sldLayoutId id="2147483761" r:id="rId20"/>
    <p:sldLayoutId id="2147483762" r:id="rId21"/>
    <p:sldLayoutId id="2147483763" r:id="rId22"/>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64_817F344B.xml"/><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50_DF77C65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customXml" Target="../ink/ink8.xml"/></Relationships>
</file>

<file path=ppt/slides/_rels/slide22.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aka.ms/M365CopilotCommunit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8.jpeg"/><Relationship Id="rId3" Type="http://schemas.openxmlformats.org/officeDocument/2006/relationships/notesSlide" Target="../notesSlides/notesSlide4.xml"/><Relationship Id="rId7" Type="http://schemas.openxmlformats.org/officeDocument/2006/relationships/image" Target="../media/image67.png"/><Relationship Id="rId12" Type="http://schemas.openxmlformats.org/officeDocument/2006/relationships/customXml" Target="../ink/ink5.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customXml" Target="../ink/ink2.xml"/><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8.png"/><Relationship Id="rId14" Type="http://schemas.openxmlformats.org/officeDocument/2006/relationships/image" Target="../media/image69.jpe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5.xml"/><Relationship Id="rId7" Type="http://schemas.openxmlformats.org/officeDocument/2006/relationships/image" Target="../media/image71.jpeg"/><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customXml" Target="../ink/ink6.xml"/></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6.xml"/><Relationship Id="rId7" Type="http://schemas.openxmlformats.org/officeDocument/2006/relationships/image" Target="../media/image74.jpe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customXml" Target="../ink/ink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401014"/>
            <a:ext cx="8193024" cy="747897"/>
          </a:xfrm>
        </p:spPr>
        <p:txBody>
          <a:bodyPr/>
          <a:lstStyle/>
          <a:p>
            <a:r>
              <a:rPr lang="en-US" dirty="0"/>
              <a:t>The </a:t>
            </a:r>
            <a:r>
              <a:rPr lang="en-US" err="1"/>
              <a:t>APPocolypse</a:t>
            </a:r>
            <a:endParaRPr lang="en-US" dirty="0"/>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3304709"/>
            <a:ext cx="8193024" cy="553998"/>
          </a:xfrm>
        </p:spPr>
        <p:txBody>
          <a:bodyPr/>
          <a:lstStyle/>
          <a:p>
            <a:r>
              <a:rPr lang="en-US" b="1" dirty="0"/>
              <a:t>Reimagining Apps and Work in the Age of AI Agents</a:t>
            </a:r>
          </a:p>
          <a:p>
            <a:endParaRPr lang="en-US" dirty="0"/>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a:t>5/6/2025</a:t>
            </a:r>
          </a:p>
        </p:txBody>
      </p:sp>
      <p:sp>
        <p:nvSpPr>
          <p:cNvPr id="2" name="Subtitle 2">
            <a:extLst>
              <a:ext uri="{FF2B5EF4-FFF2-40B4-BE49-F238E27FC236}">
                <a16:creationId xmlns:a16="http://schemas.microsoft.com/office/drawing/2014/main" id="{1115DC1E-A46E-BEAD-6094-2C2202183AD2}"/>
              </a:ext>
            </a:extLst>
          </p:cNvPr>
          <p:cNvSpPr txBox="1">
            <a:spLocks/>
          </p:cNvSpPr>
          <p:nvPr/>
        </p:nvSpPr>
        <p:spPr>
          <a:xfrm>
            <a:off x="758597" y="5399298"/>
            <a:ext cx="7853678" cy="72664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Segoe UI" panose="020B0502040204020203" pitchFamily="34" charset="0"/>
                <a:cs typeface="Segoe UI" panose="020B0502040204020203" pitchFamily="34" charset="0"/>
              </a:rPr>
              <a:t>Josh Ledgard - Principal Product Manager - Office AI</a:t>
            </a:r>
          </a:p>
        </p:txBody>
      </p:sp>
      <p:grpSp>
        <p:nvGrpSpPr>
          <p:cNvPr id="17" name="Group 16">
            <a:extLst>
              <a:ext uri="{FF2B5EF4-FFF2-40B4-BE49-F238E27FC236}">
                <a16:creationId xmlns:a16="http://schemas.microsoft.com/office/drawing/2014/main" id="{3613D73E-11AE-328E-F702-4593F4C4D0CC}"/>
              </a:ext>
            </a:extLst>
          </p:cNvPr>
          <p:cNvGrpSpPr/>
          <p:nvPr/>
        </p:nvGrpSpPr>
        <p:grpSpPr>
          <a:xfrm>
            <a:off x="7839395" y="1557145"/>
            <a:ext cx="3437886" cy="3495127"/>
            <a:chOff x="7825107" y="864470"/>
            <a:chExt cx="3437886" cy="3495127"/>
          </a:xfrm>
        </p:grpSpPr>
        <p:sp>
          <p:nvSpPr>
            <p:cNvPr id="15" name="Oval 14">
              <a:extLst>
                <a:ext uri="{FF2B5EF4-FFF2-40B4-BE49-F238E27FC236}">
                  <a16:creationId xmlns:a16="http://schemas.microsoft.com/office/drawing/2014/main" id="{D4A847E7-BDB6-4C58-4B7E-A434652CB9A2}"/>
                </a:ext>
              </a:extLst>
            </p:cNvPr>
            <p:cNvSpPr/>
            <p:nvPr/>
          </p:nvSpPr>
          <p:spPr bwMode="auto">
            <a:xfrm flipH="1">
              <a:off x="7825107" y="864470"/>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2">
              <a:extLst>
                <a:ext uri="{FF2B5EF4-FFF2-40B4-BE49-F238E27FC236}">
                  <a16:creationId xmlns:a16="http://schemas.microsoft.com/office/drawing/2014/main" id="{2EF2230E-246F-0510-B3A0-BF759FB12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427" y="1006410"/>
              <a:ext cx="3211246" cy="3211246"/>
            </a:xfrm>
            <a:prstGeom prst="ellipse">
              <a:avLst/>
            </a:prstGeom>
            <a:noFill/>
            <a:ln>
              <a:noFill/>
            </a:ln>
            <a:effectLst>
              <a:outerShdw blurRad="63500" sx="102000" sy="102000" algn="ctr" rotWithShape="0">
                <a:prstClr val="black">
                  <a:alpha val="15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4B518-6FBC-B45F-D8B1-116D1DAAE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0F000-6229-8921-75F0-CB3C5E6B3768}"/>
              </a:ext>
            </a:extLst>
          </p:cNvPr>
          <p:cNvSpPr>
            <a:spLocks noGrp="1"/>
          </p:cNvSpPr>
          <p:nvPr>
            <p:ph type="title"/>
          </p:nvPr>
        </p:nvSpPr>
        <p:spPr/>
        <p:txBody>
          <a:bodyPr anchor="t">
            <a:normAutofit/>
          </a:bodyPr>
          <a:lstStyle/>
          <a:p>
            <a:r>
              <a:rPr lang="en-US" dirty="0"/>
              <a:t>SAAS Apps Today</a:t>
            </a:r>
          </a:p>
        </p:txBody>
      </p:sp>
      <p:pic>
        <p:nvPicPr>
          <p:cNvPr id="9" name="Picture 8">
            <a:extLst>
              <a:ext uri="{FF2B5EF4-FFF2-40B4-BE49-F238E27FC236}">
                <a16:creationId xmlns:a16="http://schemas.microsoft.com/office/drawing/2014/main" id="{ABF43CAC-9ADD-D808-ACB2-5BB76D570358}"/>
              </a:ext>
            </a:extLst>
          </p:cNvPr>
          <p:cNvPicPr>
            <a:picLocks noChangeAspect="1"/>
          </p:cNvPicPr>
          <p:nvPr/>
        </p:nvPicPr>
        <p:blipFill>
          <a:blip r:embed="rId3"/>
          <a:srcRect l="14925" r="8823" b="-3"/>
          <a:stretch/>
        </p:blipFill>
        <p:spPr>
          <a:xfrm>
            <a:off x="7783250" y="896641"/>
            <a:ext cx="3521337" cy="35213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4956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7ABD4-990A-BAC8-69FC-AF4C84F3AD63}"/>
              </a:ext>
            </a:extLst>
          </p:cNvPr>
          <p:cNvSpPr>
            <a:spLocks noGrp="1"/>
          </p:cNvSpPr>
          <p:nvPr>
            <p:ph type="ctrTitle"/>
          </p:nvPr>
        </p:nvSpPr>
        <p:spPr>
          <a:xfrm>
            <a:off x="1280159" y="301752"/>
            <a:ext cx="5002653" cy="2441448"/>
          </a:xfrm>
        </p:spPr>
        <p:txBody>
          <a:bodyPr anchor="ctr">
            <a:normAutofit/>
          </a:bodyPr>
          <a:lstStyle/>
          <a:p>
            <a:r>
              <a:rPr lang="en-US" dirty="0"/>
              <a:t>Apps Still live in the monoculture</a:t>
            </a:r>
          </a:p>
        </p:txBody>
      </p:sp>
      <p:sp>
        <p:nvSpPr>
          <p:cNvPr id="9" name="Text Placeholder 8">
            <a:extLst>
              <a:ext uri="{FF2B5EF4-FFF2-40B4-BE49-F238E27FC236}">
                <a16:creationId xmlns:a16="http://schemas.microsoft.com/office/drawing/2014/main" id="{61E6A21B-7748-174B-D77E-8EE0B288C7D0}"/>
              </a:ext>
            </a:extLst>
          </p:cNvPr>
          <p:cNvSpPr>
            <a:spLocks noGrp="1"/>
          </p:cNvSpPr>
          <p:nvPr>
            <p:ph type="body" sz="quarter" idx="14"/>
          </p:nvPr>
        </p:nvSpPr>
        <p:spPr>
          <a:xfrm>
            <a:off x="1280160" y="2777067"/>
            <a:ext cx="4815839" cy="3550581"/>
          </a:xfrm>
        </p:spPr>
        <p:txBody>
          <a:bodyPr>
            <a:normAutofit/>
          </a:bodyPr>
          <a:lstStyle/>
          <a:p>
            <a:pPr marL="285750" indent="-285750">
              <a:buFont typeface="Arial" panose="020B0604020202020204" pitchFamily="34" charset="0"/>
              <a:buChar char="•"/>
            </a:pPr>
            <a:r>
              <a:rPr lang="en-US" dirty="0"/>
              <a:t>Static &amp; transitory. </a:t>
            </a:r>
          </a:p>
          <a:p>
            <a:pPr marL="285750" indent="-285750">
              <a:buFont typeface="Arial" panose="020B0604020202020204" pitchFamily="34" charset="0"/>
              <a:buChar char="•"/>
            </a:pPr>
            <a:r>
              <a:rPr lang="en-US" dirty="0"/>
              <a:t>Temporary data stores</a:t>
            </a:r>
          </a:p>
          <a:p>
            <a:pPr marL="285750" indent="-285750">
              <a:buFont typeface="Arial" panose="020B0604020202020204" pitchFamily="34" charset="0"/>
              <a:buChar char="•"/>
            </a:pPr>
            <a:r>
              <a:rPr lang="en-US" dirty="0"/>
              <a:t>Optimized for human creation, transformation, and story telling</a:t>
            </a:r>
          </a:p>
          <a:p>
            <a:pPr marL="285750" indent="-285750">
              <a:buFont typeface="Arial" panose="020B0604020202020204" pitchFamily="34" charset="0"/>
              <a:buChar char="•"/>
            </a:pPr>
            <a:r>
              <a:rPr lang="en-US" dirty="0"/>
              <a:t>Not easily personalized for JTBD</a:t>
            </a:r>
          </a:p>
        </p:txBody>
      </p:sp>
      <p:pic>
        <p:nvPicPr>
          <p:cNvPr id="4" name="Picture 3" descr="A screenshot of a computer&#10;&#10;AI-generated content may be incorrect.">
            <a:extLst>
              <a:ext uri="{FF2B5EF4-FFF2-40B4-BE49-F238E27FC236}">
                <a16:creationId xmlns:a16="http://schemas.microsoft.com/office/drawing/2014/main" id="{ECDB1562-EA66-FCEA-E976-7BB549795A74}"/>
              </a:ext>
            </a:extLst>
          </p:cNvPr>
          <p:cNvPicPr>
            <a:picLocks noChangeAspect="1"/>
          </p:cNvPicPr>
          <p:nvPr/>
        </p:nvPicPr>
        <p:blipFill>
          <a:blip r:embed="rId3"/>
          <a:srcRect l="24216" r="15351" b="1"/>
          <a:stretch/>
        </p:blipFill>
        <p:spPr>
          <a:xfrm>
            <a:off x="6695553" y="301752"/>
            <a:ext cx="5221224" cy="6263640"/>
          </a:xfrm>
          <a:prstGeom prst="rect">
            <a:avLst/>
          </a:prstGeom>
          <a:noFill/>
        </p:spPr>
      </p:pic>
    </p:spTree>
    <p:extLst>
      <p:ext uri="{BB962C8B-B14F-4D97-AF65-F5344CB8AC3E}">
        <p14:creationId xmlns:p14="http://schemas.microsoft.com/office/powerpoint/2010/main" val="3638111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2AAC-1570-512A-D523-B29BF9204C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60B153-AA9F-E432-A079-19E4984C13F1}"/>
              </a:ext>
            </a:extLst>
          </p:cNvPr>
          <p:cNvSpPr>
            <a:spLocks noGrp="1"/>
          </p:cNvSpPr>
          <p:nvPr>
            <p:ph type="ctrTitle"/>
          </p:nvPr>
        </p:nvSpPr>
        <p:spPr>
          <a:xfrm>
            <a:off x="1280160" y="301752"/>
            <a:ext cx="4663438" cy="2441448"/>
          </a:xfrm>
        </p:spPr>
        <p:txBody>
          <a:bodyPr anchor="ctr">
            <a:normAutofit/>
          </a:bodyPr>
          <a:lstStyle/>
          <a:p>
            <a:r>
              <a:rPr lang="en-US"/>
              <a:t>AI is bolted on to existing workflows</a:t>
            </a:r>
          </a:p>
        </p:txBody>
      </p:sp>
      <p:sp>
        <p:nvSpPr>
          <p:cNvPr id="9" name="Text Placeholder 8">
            <a:extLst>
              <a:ext uri="{FF2B5EF4-FFF2-40B4-BE49-F238E27FC236}">
                <a16:creationId xmlns:a16="http://schemas.microsoft.com/office/drawing/2014/main" id="{68CCE747-D913-6185-1CFC-3FF8859A974E}"/>
              </a:ext>
            </a:extLst>
          </p:cNvPr>
          <p:cNvSpPr>
            <a:spLocks noGrp="1"/>
          </p:cNvSpPr>
          <p:nvPr>
            <p:ph type="body" sz="quarter" idx="14"/>
          </p:nvPr>
        </p:nvSpPr>
        <p:spPr>
          <a:xfrm>
            <a:off x="1280161" y="2777067"/>
            <a:ext cx="4663440" cy="3550581"/>
          </a:xfrm>
        </p:spPr>
        <p:txBody>
          <a:bodyPr>
            <a:normAutofit/>
          </a:bodyPr>
          <a:lstStyle/>
          <a:p>
            <a:pPr marL="285750" indent="-285750">
              <a:buFont typeface="Arial" panose="020B0604020202020204" pitchFamily="34" charset="0"/>
              <a:buChar char="•"/>
            </a:pPr>
            <a:r>
              <a:rPr lang="en-US"/>
              <a:t>Have to remember to use it</a:t>
            </a:r>
          </a:p>
          <a:p>
            <a:pPr marL="285750" indent="-285750">
              <a:buFont typeface="Arial" panose="020B0604020202020204" pitchFamily="34" charset="0"/>
              <a:buChar char="•"/>
            </a:pPr>
            <a:r>
              <a:rPr lang="en-US"/>
              <a:t>Optimized for current tasks and workflows</a:t>
            </a:r>
          </a:p>
          <a:p>
            <a:pPr marL="285750" indent="-285750">
              <a:buFont typeface="Arial" panose="020B0604020202020204" pitchFamily="34" charset="0"/>
              <a:buChar char="•"/>
            </a:pPr>
            <a:r>
              <a:rPr lang="en-US"/>
              <a:t>Forgetful: Doesn’t remember what I’m doing or my goals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F3AF8DBA-17D1-B5D4-08F8-C6B4C39A3832}"/>
              </a:ext>
            </a:extLst>
          </p:cNvPr>
          <p:cNvPicPr>
            <a:picLocks noChangeAspect="1"/>
          </p:cNvPicPr>
          <p:nvPr/>
        </p:nvPicPr>
        <p:blipFill>
          <a:blip r:embed="rId3"/>
          <a:srcRect l="25174" t="4533"/>
          <a:stretch/>
        </p:blipFill>
        <p:spPr>
          <a:xfrm>
            <a:off x="6701723" y="301752"/>
            <a:ext cx="5208884" cy="6263640"/>
          </a:xfrm>
          <a:prstGeom prst="rect">
            <a:avLst/>
          </a:prstGeom>
          <a:noFill/>
        </p:spPr>
      </p:pic>
    </p:spTree>
    <p:extLst>
      <p:ext uri="{BB962C8B-B14F-4D97-AF65-F5344CB8AC3E}">
        <p14:creationId xmlns:p14="http://schemas.microsoft.com/office/powerpoint/2010/main" val="163384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FFD1-2F08-D577-F459-A499328B1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A8057-1247-66B2-F2F4-1DCC1E923C6A}"/>
              </a:ext>
            </a:extLst>
          </p:cNvPr>
          <p:cNvSpPr>
            <a:spLocks noGrp="1"/>
          </p:cNvSpPr>
          <p:nvPr>
            <p:ph type="title"/>
          </p:nvPr>
        </p:nvSpPr>
        <p:spPr>
          <a:xfrm>
            <a:off x="758597" y="1933206"/>
            <a:ext cx="8193024" cy="1495794"/>
          </a:xfrm>
        </p:spPr>
        <p:txBody>
          <a:bodyPr anchor="b">
            <a:normAutofit/>
          </a:bodyPr>
          <a:lstStyle/>
          <a:p>
            <a:r>
              <a:rPr lang="en-US" dirty="0"/>
              <a:t>Thinking Different</a:t>
            </a:r>
          </a:p>
        </p:txBody>
      </p:sp>
      <p:sp>
        <p:nvSpPr>
          <p:cNvPr id="7" name="Subtitle 2">
            <a:extLst>
              <a:ext uri="{FF2B5EF4-FFF2-40B4-BE49-F238E27FC236}">
                <a16:creationId xmlns:a16="http://schemas.microsoft.com/office/drawing/2014/main" id="{D5F1E86E-AF22-C4D5-B0E8-C646E73CA656}"/>
              </a:ext>
            </a:extLst>
          </p:cNvPr>
          <p:cNvSpPr>
            <a:spLocks noGrp="1"/>
          </p:cNvSpPr>
          <p:nvPr>
            <p:ph type="subTitle" idx="4294967295"/>
          </p:nvPr>
        </p:nvSpPr>
        <p:spPr>
          <a:xfrm>
            <a:off x="758597" y="3621578"/>
            <a:ext cx="6373723" cy="725487"/>
          </a:xfrm>
        </p:spPr>
        <p:txBody>
          <a:bodyPr>
            <a:normAutofit fontScale="77500" lnSpcReduction="20000"/>
          </a:bodyPr>
          <a:lstStyle/>
          <a:p>
            <a:pPr marL="0" indent="0">
              <a:lnSpc>
                <a:spcPct val="110000"/>
              </a:lnSpc>
              <a:buNone/>
            </a:pPr>
            <a:r>
              <a:rPr lang="en-US" dirty="0">
                <a:solidFill>
                  <a:schemeClr val="bg1"/>
                </a:solidFill>
              </a:rPr>
              <a:t>Lead by example and </a:t>
            </a:r>
            <a:r>
              <a:rPr lang="en-US" b="1" dirty="0">
                <a:solidFill>
                  <a:schemeClr val="bg1"/>
                </a:solidFill>
              </a:rPr>
              <a:t>change work instead of AI</a:t>
            </a:r>
          </a:p>
        </p:txBody>
      </p:sp>
      <p:pic>
        <p:nvPicPr>
          <p:cNvPr id="3" name="Picture Placeholder 2" descr="brainstorming session with a whiteboard">
            <a:extLst>
              <a:ext uri="{FF2B5EF4-FFF2-40B4-BE49-F238E27FC236}">
                <a16:creationId xmlns:a16="http://schemas.microsoft.com/office/drawing/2014/main" id="{AB4B6DC1-49C1-532F-96D6-6AC6555ED5CE}"/>
              </a:ext>
            </a:extLst>
          </p:cNvPr>
          <p:cNvPicPr>
            <a:picLocks noGrp="1" noChangeAspect="1"/>
          </p:cNvPicPr>
          <p:nvPr>
            <p:ph type="pic" sz="quarter" idx="4294967295"/>
          </p:nvPr>
        </p:nvPicPr>
        <p:blipFill>
          <a:blip r:embed="rId3"/>
          <a:srcRect/>
          <a:stretch/>
        </p:blipFill>
        <p:spPr>
          <a:xfrm>
            <a:off x="8250988" y="811097"/>
            <a:ext cx="3043237" cy="30432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2851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F6C3-A3F6-5343-2F24-EE36B3A945F3}"/>
              </a:ext>
            </a:extLst>
          </p:cNvPr>
          <p:cNvSpPr>
            <a:spLocks noGrp="1"/>
          </p:cNvSpPr>
          <p:nvPr>
            <p:ph type="ctrTitle"/>
          </p:nvPr>
        </p:nvSpPr>
        <p:spPr/>
        <p:txBody>
          <a:bodyPr/>
          <a:lstStyle/>
          <a:p>
            <a:r>
              <a:rPr lang="en-US" sz="3600"/>
              <a:t>write questions &amp; prototypes</a:t>
            </a:r>
            <a:br>
              <a:rPr lang="en-US" sz="3600"/>
            </a:br>
            <a:r>
              <a:rPr lang="en-US" sz="3600"/>
              <a:t>not specs</a:t>
            </a:r>
          </a:p>
        </p:txBody>
      </p:sp>
      <p:sp>
        <p:nvSpPr>
          <p:cNvPr id="3" name="Text Placeholder 2">
            <a:extLst>
              <a:ext uri="{FF2B5EF4-FFF2-40B4-BE49-F238E27FC236}">
                <a16:creationId xmlns:a16="http://schemas.microsoft.com/office/drawing/2014/main" id="{DDE2E9B2-7385-A87C-59BA-BFB02C7C046F}"/>
              </a:ext>
            </a:extLst>
          </p:cNvPr>
          <p:cNvSpPr>
            <a:spLocks noGrp="1"/>
          </p:cNvSpPr>
          <p:nvPr>
            <p:ph type="body" sz="quarter" idx="14"/>
          </p:nvPr>
        </p:nvSpPr>
        <p:spPr/>
        <p:txBody>
          <a:bodyPr/>
          <a:lstStyle/>
          <a:p>
            <a:pPr marL="285750" indent="-285750">
              <a:buFont typeface="Arial" panose="020B0604020202020204" pitchFamily="34" charset="0"/>
              <a:buChar char="•"/>
            </a:pPr>
            <a:r>
              <a:rPr lang="en-US"/>
              <a:t>AI can help you generate questions to ask at each stage. </a:t>
            </a:r>
          </a:p>
          <a:p>
            <a:pPr marL="285750" indent="-285750">
              <a:buFont typeface="Arial" panose="020B0604020202020204" pitchFamily="34" charset="0"/>
              <a:buChar char="•"/>
            </a:pPr>
            <a:r>
              <a:rPr lang="en-US"/>
              <a:t>Leverage AI synthesis on a large scale across meeting transcripts.  </a:t>
            </a:r>
          </a:p>
          <a:p>
            <a:pPr marL="285750" indent="-285750">
              <a:buFont typeface="Arial" panose="020B0604020202020204" pitchFamily="34" charset="0"/>
              <a:buChar char="•"/>
            </a:pPr>
            <a:r>
              <a:rPr lang="en-US"/>
              <a:t>People guide and bring their in-depth expertise, POV, and review to the process.</a:t>
            </a:r>
          </a:p>
          <a:p>
            <a:pPr marL="285750" indent="-285750">
              <a:buFont typeface="Arial" panose="020B0604020202020204" pitchFamily="34" charset="0"/>
              <a:buChar char="•"/>
            </a:pPr>
            <a:endParaRPr lang="en-US"/>
          </a:p>
        </p:txBody>
      </p:sp>
      <p:graphicFrame>
        <p:nvGraphicFramePr>
          <p:cNvPr id="5" name="Diagram 4">
            <a:extLst>
              <a:ext uri="{FF2B5EF4-FFF2-40B4-BE49-F238E27FC236}">
                <a16:creationId xmlns:a16="http://schemas.microsoft.com/office/drawing/2014/main" id="{5B23FAE9-CC38-5700-5B9D-192B046E02A8}"/>
              </a:ext>
            </a:extLst>
          </p:cNvPr>
          <p:cNvGraphicFramePr/>
          <p:nvPr/>
        </p:nvGraphicFramePr>
        <p:xfrm>
          <a:off x="6942666" y="719666"/>
          <a:ext cx="48768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259732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2451E9E-52B4-5FEE-FD24-DAB6D6009981}"/>
              </a:ext>
            </a:extLst>
          </p:cNvPr>
          <p:cNvSpPr>
            <a:spLocks noGrp="1"/>
          </p:cNvSpPr>
          <p:nvPr>
            <p:ph type="title"/>
          </p:nvPr>
        </p:nvSpPr>
        <p:spPr>
          <a:xfrm>
            <a:off x="1070385" y="371139"/>
            <a:ext cx="10507247" cy="1280160"/>
          </a:xfrm>
        </p:spPr>
        <p:txBody>
          <a:bodyPr/>
          <a:lstStyle/>
          <a:p>
            <a:r>
              <a:rPr lang="en-US"/>
              <a:t>Screenshot + Mini Spec = Prototype</a:t>
            </a:r>
          </a:p>
        </p:txBody>
      </p:sp>
      <p:pic>
        <p:nvPicPr>
          <p:cNvPr id="6" name="Screen Recording 5">
            <a:hlinkClick r:id="" action="ppaction://media"/>
            <a:extLst>
              <a:ext uri="{FF2B5EF4-FFF2-40B4-BE49-F238E27FC236}">
                <a16:creationId xmlns:a16="http://schemas.microsoft.com/office/drawing/2014/main" id="{03FA05BD-64A5-46A5-1CFA-080A7D10AF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7757" y="1898723"/>
            <a:ext cx="8572501" cy="4114800"/>
          </a:xfrm>
          <a:prstGeom prst="rect">
            <a:avLst/>
          </a:prstGeom>
          <a:noFill/>
        </p:spPr>
      </p:pic>
      <p:sp>
        <p:nvSpPr>
          <p:cNvPr id="7" name="Title 1">
            <a:extLst>
              <a:ext uri="{FF2B5EF4-FFF2-40B4-BE49-F238E27FC236}">
                <a16:creationId xmlns:a16="http://schemas.microsoft.com/office/drawing/2014/main" id="{FAA335A2-FDAF-A3EA-C0E1-999AE2C90A15}"/>
              </a:ext>
            </a:extLst>
          </p:cNvPr>
          <p:cNvSpPr txBox="1">
            <a:spLocks/>
          </p:cNvSpPr>
          <p:nvPr/>
        </p:nvSpPr>
        <p:spPr>
          <a:xfrm>
            <a:off x="1158239" y="5493572"/>
            <a:ext cx="10507247" cy="1099139"/>
          </a:xfrm>
          <a:prstGeom prst="rect">
            <a:avLst/>
          </a:prstGeom>
        </p:spPr>
        <p:txBody>
          <a:bodyPr vert="horz" lIns="0" tIns="0" rIns="0" bIns="0" rtlCol="0" anchor="b" anchorCtr="0">
            <a:noAutofit/>
          </a:bodyPr>
          <a:lstStyle>
            <a:lvl1pPr algn="l" defTabSz="914400" rtl="0" eaLnBrk="1" latinLnBrk="0" hangingPunct="1">
              <a:lnSpc>
                <a:spcPts val="4000"/>
              </a:lnSpc>
              <a:spcBef>
                <a:spcPct val="0"/>
              </a:spcBef>
              <a:buNone/>
              <a:defRPr sz="4000" b="1" kern="1200" cap="all" baseline="0">
                <a:solidFill>
                  <a:schemeClr val="tx1"/>
                </a:solidFill>
                <a:latin typeface="+mj-lt"/>
                <a:ea typeface="+mj-ea"/>
                <a:cs typeface="+mj-cs"/>
              </a:defRPr>
            </a:lvl1pPr>
          </a:lstStyle>
          <a:p>
            <a:pPr algn="ctr"/>
            <a:r>
              <a:rPr lang="en-US" sz="1800" b="0" i="1"/>
              <a:t>You could test 20 in a day!!!</a:t>
            </a:r>
          </a:p>
        </p:txBody>
      </p:sp>
    </p:spTree>
    <p:extLst>
      <p:ext uri="{BB962C8B-B14F-4D97-AF65-F5344CB8AC3E}">
        <p14:creationId xmlns:p14="http://schemas.microsoft.com/office/powerpoint/2010/main" val="322314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title"/>
          </p:nvPr>
        </p:nvSpPr>
        <p:spPr/>
        <p:txBody>
          <a:bodyPr/>
          <a:lstStyle/>
          <a:p>
            <a:r>
              <a:rPr lang="en-US" sz="4800"/>
              <a:t>AI Forward Apps Meet the demand for personalization</a:t>
            </a:r>
          </a:p>
        </p:txBody>
      </p:sp>
      <p:sp>
        <p:nvSpPr>
          <p:cNvPr id="7" name="Subtitle 6">
            <a:extLst>
              <a:ext uri="{FF2B5EF4-FFF2-40B4-BE49-F238E27FC236}">
                <a16:creationId xmlns:a16="http://schemas.microsoft.com/office/drawing/2014/main" id="{4C780BDD-62B7-3E51-C2DE-09259F62CC03}"/>
              </a:ext>
            </a:extLst>
          </p:cNvPr>
          <p:cNvSpPr>
            <a:spLocks noGrp="1"/>
          </p:cNvSpPr>
          <p:nvPr>
            <p:ph type="subTitle" idx="4294967295"/>
          </p:nvPr>
        </p:nvSpPr>
        <p:spPr>
          <a:xfrm>
            <a:off x="758597" y="2525316"/>
            <a:ext cx="10302875" cy="396875"/>
          </a:xfrm>
        </p:spPr>
        <p:txBody>
          <a:bodyPr>
            <a:normAutofit fontScale="92500" lnSpcReduction="20000"/>
          </a:bodyPr>
          <a:lstStyle/>
          <a:p>
            <a:pPr marL="0" indent="0">
              <a:buNone/>
            </a:pPr>
            <a:r>
              <a:rPr lang="en-US" dirty="0">
                <a:solidFill>
                  <a:schemeClr val="bg1"/>
                </a:solidFill>
              </a:rPr>
              <a:t>What if?</a:t>
            </a:r>
          </a:p>
        </p:txBody>
      </p:sp>
    </p:spTree>
    <p:extLst>
      <p:ext uri="{BB962C8B-B14F-4D97-AF65-F5344CB8AC3E}">
        <p14:creationId xmlns:p14="http://schemas.microsoft.com/office/powerpoint/2010/main" val="374916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11320-B912-E0C9-2E35-1D924F6D8292}"/>
              </a:ext>
            </a:extLst>
          </p:cNvPr>
          <p:cNvSpPr>
            <a:spLocks noGrp="1"/>
          </p:cNvSpPr>
          <p:nvPr>
            <p:ph type="title"/>
          </p:nvPr>
        </p:nvSpPr>
        <p:spPr/>
        <p:txBody>
          <a:bodyPr/>
          <a:lstStyle/>
          <a:p>
            <a:r>
              <a:rPr lang="en-US" dirty="0"/>
              <a:t>What do truly AI Forward, agentic, apps look like?</a:t>
            </a:r>
          </a:p>
        </p:txBody>
      </p:sp>
      <p:sp>
        <p:nvSpPr>
          <p:cNvPr id="7" name="Content Placeholder 6">
            <a:extLst>
              <a:ext uri="{FF2B5EF4-FFF2-40B4-BE49-F238E27FC236}">
                <a16:creationId xmlns:a16="http://schemas.microsoft.com/office/drawing/2014/main" id="{24F05FE8-8F74-44E4-DF51-4DD2D184FEAB}"/>
              </a:ext>
            </a:extLst>
          </p:cNvPr>
          <p:cNvSpPr>
            <a:spLocks noGrp="1"/>
          </p:cNvSpPr>
          <p:nvPr>
            <p:ph sz="quarter" idx="15"/>
          </p:nvPr>
        </p:nvSpPr>
        <p:spPr>
          <a:xfrm>
            <a:off x="1245798" y="1250068"/>
            <a:ext cx="4663440" cy="4357863"/>
          </a:xfrm>
        </p:spPr>
        <p:txBody>
          <a:bodyPr/>
          <a:lstStyle/>
          <a:p>
            <a:pPr marL="0" indent="0">
              <a:buNone/>
            </a:pPr>
            <a:r>
              <a:rPr lang="en-US" b="1" dirty="0"/>
              <a:t>Flexible Canvas Interfaces</a:t>
            </a:r>
          </a:p>
          <a:p>
            <a:pPr marL="0" indent="0">
              <a:buNone/>
            </a:pPr>
            <a:r>
              <a:rPr lang="en-US" dirty="0"/>
              <a:t>Optimized on demand for the jobs to be done at your company with full context and commanding. </a:t>
            </a:r>
          </a:p>
          <a:p>
            <a:pPr marL="0" indent="0">
              <a:buNone/>
            </a:pPr>
            <a:endParaRPr lang="en-US" b="1" dirty="0"/>
          </a:p>
          <a:p>
            <a:pPr marL="0" indent="0">
              <a:buNone/>
            </a:pPr>
            <a:r>
              <a:rPr lang="en-US" b="1" dirty="0"/>
              <a:t>Hyper-Personalized </a:t>
            </a:r>
          </a:p>
          <a:p>
            <a:pPr marL="0" indent="0">
              <a:buNone/>
            </a:pPr>
            <a:r>
              <a:rPr lang="en-US" dirty="0"/>
              <a:t>Agents that understand how you work that are embedded contextually into the canvas and application chat. </a:t>
            </a:r>
          </a:p>
          <a:p>
            <a:pPr marL="0" indent="0">
              <a:buNone/>
            </a:pPr>
            <a:endParaRPr lang="en-US" dirty="0"/>
          </a:p>
          <a:p>
            <a:pPr marL="0" indent="0">
              <a:buNone/>
            </a:pPr>
            <a:r>
              <a:rPr lang="en-US" b="1" dirty="0"/>
              <a:t>Proactive &amp; Collaborative AI</a:t>
            </a:r>
          </a:p>
          <a:p>
            <a:pPr marL="0" indent="0">
              <a:buNone/>
            </a:pPr>
            <a:r>
              <a:rPr lang="en-US" dirty="0"/>
              <a:t>Works with you and other agents across apps, updating your projects and documents when new data comes in while you sleep.</a:t>
            </a:r>
          </a:p>
        </p:txBody>
      </p:sp>
    </p:spTree>
    <p:extLst>
      <p:ext uri="{BB962C8B-B14F-4D97-AF65-F5344CB8AC3E}">
        <p14:creationId xmlns:p14="http://schemas.microsoft.com/office/powerpoint/2010/main" val="157021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A746-24ED-67A4-A27F-1122CC5737B5}"/>
              </a:ext>
            </a:extLst>
          </p:cNvPr>
          <p:cNvSpPr>
            <a:spLocks noGrp="1"/>
          </p:cNvSpPr>
          <p:nvPr>
            <p:ph type="ctrTitle"/>
          </p:nvPr>
        </p:nvSpPr>
        <p:spPr/>
        <p:txBody>
          <a:bodyPr/>
          <a:lstStyle/>
          <a:p>
            <a:r>
              <a:rPr lang="en-US" dirty="0"/>
              <a:t>Flexible canvas</a:t>
            </a:r>
          </a:p>
        </p:txBody>
      </p:sp>
      <p:sp>
        <p:nvSpPr>
          <p:cNvPr id="6" name="Text Placeholder 5">
            <a:extLst>
              <a:ext uri="{FF2B5EF4-FFF2-40B4-BE49-F238E27FC236}">
                <a16:creationId xmlns:a16="http://schemas.microsoft.com/office/drawing/2014/main" id="{E982E424-E58E-64CC-E325-3DF6242619DE}"/>
              </a:ext>
            </a:extLst>
          </p:cNvPr>
          <p:cNvSpPr>
            <a:spLocks noGrp="1"/>
          </p:cNvSpPr>
          <p:nvPr>
            <p:ph type="body" sz="quarter" idx="14"/>
          </p:nvPr>
        </p:nvSpPr>
        <p:spPr>
          <a:xfrm>
            <a:off x="1280161" y="2777067"/>
            <a:ext cx="4815839" cy="3550581"/>
          </a:xfrm>
        </p:spPr>
        <p:txBody>
          <a:bodyPr/>
          <a:lstStyle/>
          <a:p>
            <a:pPr marL="285750" indent="-285750">
              <a:buFont typeface="Arial" panose="020B0604020202020204" pitchFamily="34" charset="0"/>
              <a:buChar char="•"/>
            </a:pPr>
            <a:r>
              <a:rPr lang="en-US" sz="2000" dirty="0"/>
              <a:t>Trained on generated template libraries</a:t>
            </a:r>
          </a:p>
          <a:p>
            <a:pPr marL="285750" indent="-285750">
              <a:buFont typeface="Arial" panose="020B0604020202020204" pitchFamily="34" charset="0"/>
              <a:buChar char="•"/>
            </a:pPr>
            <a:r>
              <a:rPr lang="en-US" sz="2000" dirty="0"/>
              <a:t>Generative UX purpose built for each job to be done</a:t>
            </a:r>
            <a:endParaRPr lang="en-US" sz="2000"/>
          </a:p>
          <a:p>
            <a:pPr marL="285750" indent="-285750">
              <a:buFont typeface="Arial" panose="020B0604020202020204" pitchFamily="34" charset="0"/>
              <a:buChar char="•"/>
            </a:pPr>
            <a:r>
              <a:rPr lang="en-US" sz="2000"/>
              <a:t>On demand with AI</a:t>
            </a:r>
            <a:endParaRPr lang="en-US" sz="2000" dirty="0"/>
          </a:p>
        </p:txBody>
      </p:sp>
      <p:pic>
        <p:nvPicPr>
          <p:cNvPr id="7" name="Picture Placeholder 6">
            <a:extLst>
              <a:ext uri="{FF2B5EF4-FFF2-40B4-BE49-F238E27FC236}">
                <a16:creationId xmlns:a16="http://schemas.microsoft.com/office/drawing/2014/main" id="{83753492-E85D-1F06-DCAA-0B4E78F40B75}"/>
              </a:ext>
            </a:extLst>
          </p:cNvPr>
          <p:cNvPicPr>
            <a:picLocks noGrp="1" noChangeAspect="1"/>
          </p:cNvPicPr>
          <p:nvPr>
            <p:ph type="pic" sz="quarter" idx="13"/>
          </p:nvPr>
        </p:nvPicPr>
        <p:blipFill>
          <a:blip r:embed="rId3"/>
          <a:srcRect l="-339" r="841" b="154"/>
          <a:stretch>
            <a:fillRect/>
          </a:stretch>
        </p:blipFill>
        <p:spPr>
          <a:xfrm>
            <a:off x="6857999" y="1459459"/>
            <a:ext cx="4921134" cy="3939081"/>
          </a:xfrm>
          <a:prstGeom prst="rect">
            <a:avLst/>
          </a:prstGeom>
        </p:spPr>
      </p:pic>
    </p:spTree>
    <p:extLst>
      <p:ext uri="{BB962C8B-B14F-4D97-AF65-F5344CB8AC3E}">
        <p14:creationId xmlns:p14="http://schemas.microsoft.com/office/powerpoint/2010/main" val="3979997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EA8B-FA59-66C4-6462-89B3BFCF9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6EF50-06BC-D093-A87B-C25AA4CF5DDA}"/>
              </a:ext>
            </a:extLst>
          </p:cNvPr>
          <p:cNvSpPr>
            <a:spLocks noGrp="1"/>
          </p:cNvSpPr>
          <p:nvPr>
            <p:ph type="ctrTitle"/>
          </p:nvPr>
        </p:nvSpPr>
        <p:spPr/>
        <p:txBody>
          <a:bodyPr/>
          <a:lstStyle/>
          <a:p>
            <a:r>
              <a:rPr lang="en-US" dirty="0"/>
              <a:t>Hyper Personalized</a:t>
            </a:r>
            <a:r>
              <a:rPr lang="en-US"/>
              <a:t> App Agent</a:t>
            </a:r>
            <a:endParaRPr lang="en-US" dirty="0"/>
          </a:p>
        </p:txBody>
      </p:sp>
      <p:sp>
        <p:nvSpPr>
          <p:cNvPr id="6" name="Text Placeholder 5">
            <a:extLst>
              <a:ext uri="{FF2B5EF4-FFF2-40B4-BE49-F238E27FC236}">
                <a16:creationId xmlns:a16="http://schemas.microsoft.com/office/drawing/2014/main" id="{BD523418-DE50-DE63-E03B-21843688E5A0}"/>
              </a:ext>
            </a:extLst>
          </p:cNvPr>
          <p:cNvSpPr>
            <a:spLocks noGrp="1"/>
          </p:cNvSpPr>
          <p:nvPr>
            <p:ph type="body" sz="quarter" idx="14"/>
          </p:nvPr>
        </p:nvSpPr>
        <p:spPr>
          <a:xfrm>
            <a:off x="1280161" y="2777067"/>
            <a:ext cx="4485372" cy="3550581"/>
          </a:xfrm>
        </p:spPr>
        <p:txBody>
          <a:bodyPr/>
          <a:lstStyle/>
          <a:p>
            <a:pPr marL="285750" indent="-285750">
              <a:buFont typeface="Arial" panose="020B0604020202020204" pitchFamily="34" charset="0"/>
              <a:buChar char="•"/>
            </a:pPr>
            <a:r>
              <a:rPr lang="en-US" sz="2000" dirty="0"/>
              <a:t>Understands how app, customers, and their team work</a:t>
            </a:r>
          </a:p>
          <a:p>
            <a:pPr marL="285750" indent="-285750">
              <a:buFont typeface="Arial" panose="020B0604020202020204" pitchFamily="34" charset="0"/>
              <a:buChar char="•"/>
            </a:pPr>
            <a:r>
              <a:rPr lang="en-US" sz="2000" dirty="0"/>
              <a:t>Includes short, medium, and long term memory</a:t>
            </a:r>
          </a:p>
          <a:p>
            <a:pPr marL="285750" indent="-285750">
              <a:buFont typeface="Arial" panose="020B0604020202020204" pitchFamily="34" charset="0"/>
              <a:buChar char="•"/>
            </a:pPr>
            <a:r>
              <a:rPr lang="en-US" sz="2000" dirty="0"/>
              <a:t>Customizable project &amp; goal awareness </a:t>
            </a:r>
          </a:p>
        </p:txBody>
      </p:sp>
      <p:pic>
        <p:nvPicPr>
          <p:cNvPr id="5" name="Picture 4" descr="A screenshot of a computer&#10;&#10;AI-generated content may be incorrect.">
            <a:extLst>
              <a:ext uri="{FF2B5EF4-FFF2-40B4-BE49-F238E27FC236}">
                <a16:creationId xmlns:a16="http://schemas.microsoft.com/office/drawing/2014/main" id="{92271888-3B2C-B005-531F-7A117398901D}"/>
              </a:ext>
            </a:extLst>
          </p:cNvPr>
          <p:cNvPicPr>
            <a:picLocks noChangeAspect="1"/>
          </p:cNvPicPr>
          <p:nvPr/>
        </p:nvPicPr>
        <p:blipFill>
          <a:blip r:embed="rId3"/>
          <a:srcRect l="24679" t="20385" r="25540" b="37653"/>
          <a:stretch>
            <a:fillRect/>
          </a:stretch>
        </p:blipFill>
        <p:spPr>
          <a:xfrm>
            <a:off x="6818618" y="349965"/>
            <a:ext cx="4860761" cy="2660073"/>
          </a:xfrm>
          <a:prstGeom prst="rect">
            <a:avLst/>
          </a:prstGeom>
          <a:solidFill>
            <a:schemeClr val="bg1"/>
          </a:solidFill>
          <a:ln w="28575">
            <a:noFill/>
            <a:headEnd type="none" w="med" len="med"/>
            <a:tailEnd type="none" w="med" len="med"/>
          </a:ln>
          <a:effectLst>
            <a:glow>
              <a:schemeClr val="accent1">
                <a:alpha val="40000"/>
              </a:schemeClr>
            </a:glow>
            <a:outerShdw blurRad="241300" dist="76200" dir="2700000" algn="tl" rotWithShape="0">
              <a:srgbClr val="463668">
                <a:alpha val="21000"/>
              </a:srgbClr>
            </a:outerShdw>
          </a:effectLst>
        </p:spPr>
      </p:pic>
      <p:pic>
        <p:nvPicPr>
          <p:cNvPr id="8" name="Picture 7" descr="A screenshot of a computer&#10;&#10;AI-generated content may be incorrect.">
            <a:extLst>
              <a:ext uri="{FF2B5EF4-FFF2-40B4-BE49-F238E27FC236}">
                <a16:creationId xmlns:a16="http://schemas.microsoft.com/office/drawing/2014/main" id="{4564100C-B8AE-54F9-B83C-19EAA4DFED7D}"/>
              </a:ext>
            </a:extLst>
          </p:cNvPr>
          <p:cNvPicPr>
            <a:picLocks noChangeAspect="1"/>
          </p:cNvPicPr>
          <p:nvPr/>
        </p:nvPicPr>
        <p:blipFill>
          <a:blip r:embed="rId4"/>
          <a:srcRect l="48403" t="15477" r="16466" b="48672"/>
          <a:stretch>
            <a:fillRect/>
          </a:stretch>
        </p:blipFill>
        <p:spPr>
          <a:xfrm>
            <a:off x="6818618" y="3292162"/>
            <a:ext cx="4860761" cy="3215873"/>
          </a:xfrm>
          <a:prstGeom prst="rect">
            <a:avLst/>
          </a:prstGeom>
          <a:solidFill>
            <a:schemeClr val="bg1"/>
          </a:solidFill>
          <a:ln w="28575">
            <a:noFill/>
            <a:headEnd type="none" w="med" len="med"/>
            <a:tailEnd type="none" w="med" len="med"/>
          </a:ln>
          <a:effectLst>
            <a:glow>
              <a:schemeClr val="accent1">
                <a:alpha val="40000"/>
              </a:schemeClr>
            </a:glow>
            <a:outerShdw blurRad="241300" dist="76200" dir="2700000" algn="tl" rotWithShape="0">
              <a:srgbClr val="463668">
                <a:alpha val="21000"/>
              </a:srgbClr>
            </a:outerShdw>
          </a:effectLst>
        </p:spPr>
      </p:pic>
    </p:spTree>
    <p:extLst>
      <p:ext uri="{BB962C8B-B14F-4D97-AF65-F5344CB8AC3E}">
        <p14:creationId xmlns:p14="http://schemas.microsoft.com/office/powerpoint/2010/main" val="416894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220875819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D9A84-4F4A-67FB-B2BB-E2A720631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9955E-2F20-58A6-90DD-6EE94A73D2FF}"/>
              </a:ext>
            </a:extLst>
          </p:cNvPr>
          <p:cNvSpPr>
            <a:spLocks noGrp="1"/>
          </p:cNvSpPr>
          <p:nvPr>
            <p:ph type="ctrTitle"/>
          </p:nvPr>
        </p:nvSpPr>
        <p:spPr/>
        <p:txBody>
          <a:bodyPr/>
          <a:lstStyle/>
          <a:p>
            <a:r>
              <a:rPr lang="en-US" dirty="0"/>
              <a:t>Proactive and Collaborative</a:t>
            </a:r>
          </a:p>
        </p:txBody>
      </p:sp>
      <p:sp>
        <p:nvSpPr>
          <p:cNvPr id="6" name="Text Placeholder 5">
            <a:extLst>
              <a:ext uri="{FF2B5EF4-FFF2-40B4-BE49-F238E27FC236}">
                <a16:creationId xmlns:a16="http://schemas.microsoft.com/office/drawing/2014/main" id="{EA7F6FA0-C70D-839C-F754-BD8D068E34A1}"/>
              </a:ext>
            </a:extLst>
          </p:cNvPr>
          <p:cNvSpPr>
            <a:spLocks noGrp="1"/>
          </p:cNvSpPr>
          <p:nvPr>
            <p:ph type="body" sz="quarter" idx="14"/>
          </p:nvPr>
        </p:nvSpPr>
        <p:spPr/>
        <p:txBody>
          <a:bodyPr/>
          <a:lstStyle/>
          <a:p>
            <a:pPr marL="285750" indent="-285750">
              <a:buFont typeface="Arial" panose="020B0604020202020204" pitchFamily="34" charset="0"/>
              <a:buChar char="•"/>
            </a:pPr>
            <a:r>
              <a:rPr lang="en-US" sz="2000" dirty="0"/>
              <a:t>Works with you AND for you asynchronously</a:t>
            </a:r>
          </a:p>
          <a:p>
            <a:pPr marL="285750" indent="-285750">
              <a:buFont typeface="Arial" panose="020B0604020202020204" pitchFamily="34" charset="0"/>
              <a:buChar char="•"/>
            </a:pPr>
            <a:r>
              <a:rPr lang="en-US" sz="2000" dirty="0"/>
              <a:t>AI that works with your team, BYO-Agent, and the application, and other “sub-contractors” as needed.</a:t>
            </a:r>
          </a:p>
          <a:p>
            <a:pPr marL="285750" indent="-285750">
              <a:buFont typeface="Arial" panose="020B0604020202020204" pitchFamily="34" charset="0"/>
              <a:buChar char="•"/>
            </a:pPr>
            <a:r>
              <a:rPr lang="en-US" sz="2000" dirty="0"/>
              <a:t>Invested heavily in human in the loop review UX to manage the agent team.</a:t>
            </a:r>
          </a:p>
        </p:txBody>
      </p:sp>
      <p:pic>
        <p:nvPicPr>
          <p:cNvPr id="3" name="Picture 2">
            <a:extLst>
              <a:ext uri="{FF2B5EF4-FFF2-40B4-BE49-F238E27FC236}">
                <a16:creationId xmlns:a16="http://schemas.microsoft.com/office/drawing/2014/main" id="{8237DA1A-046B-1264-B29B-F9A94D4F5D4D}"/>
              </a:ext>
            </a:extLst>
          </p:cNvPr>
          <p:cNvPicPr>
            <a:picLocks noChangeAspect="1"/>
          </p:cNvPicPr>
          <p:nvPr/>
        </p:nvPicPr>
        <p:blipFill>
          <a:blip r:embed="rId3"/>
          <a:srcRect b="8471"/>
          <a:stretch/>
        </p:blipFill>
        <p:spPr>
          <a:xfrm>
            <a:off x="6818617" y="665849"/>
            <a:ext cx="4874891" cy="2441448"/>
          </a:xfrm>
          <a:prstGeom prst="rect">
            <a:avLst/>
          </a:prstGeom>
          <a:ln>
            <a:noFill/>
          </a:ln>
          <a:effectLst>
            <a:outerShdw blurRad="152400" dist="25400" dir="2700000" sx="98000" sy="98000" algn="tl" rotWithShape="0">
              <a:srgbClr val="333333">
                <a:alpha val="90000"/>
              </a:srgbClr>
            </a:outerShdw>
          </a:effectLst>
        </p:spPr>
      </p:pic>
      <p:pic>
        <p:nvPicPr>
          <p:cNvPr id="4" name="Picture 3" descr="A computer screen shot of a computer&#10;&#10;AI-generated content may be incorrect.">
            <a:extLst>
              <a:ext uri="{FF2B5EF4-FFF2-40B4-BE49-F238E27FC236}">
                <a16:creationId xmlns:a16="http://schemas.microsoft.com/office/drawing/2014/main" id="{3DD44858-49AE-D753-57E8-B20B8D861BBE}"/>
              </a:ext>
            </a:extLst>
          </p:cNvPr>
          <p:cNvPicPr>
            <a:picLocks noChangeAspect="1"/>
          </p:cNvPicPr>
          <p:nvPr/>
        </p:nvPicPr>
        <p:blipFill>
          <a:blip r:embed="rId4"/>
          <a:srcRect l="31670" t="23530" r="29702" b="42315"/>
          <a:stretch>
            <a:fillRect/>
          </a:stretch>
        </p:blipFill>
        <p:spPr>
          <a:xfrm>
            <a:off x="6818617" y="3608517"/>
            <a:ext cx="4908789" cy="2441447"/>
          </a:xfrm>
          <a:prstGeom prst="rect">
            <a:avLst/>
          </a:prstGeom>
          <a:solidFill>
            <a:schemeClr val="bg1"/>
          </a:solidFill>
          <a:ln w="28575">
            <a:noFill/>
            <a:headEnd type="none" w="med" len="med"/>
            <a:tailEnd type="none" w="med" len="med"/>
          </a:ln>
          <a:effectLst>
            <a:glow>
              <a:schemeClr val="accent1">
                <a:alpha val="40000"/>
              </a:schemeClr>
            </a:glow>
            <a:outerShdw blurRad="241300" dist="76200" dir="2700000" algn="tl" rotWithShape="0">
              <a:srgbClr val="463668">
                <a:alpha val="21000"/>
              </a:srgbClr>
            </a:outerShdw>
          </a:effectLst>
        </p:spPr>
      </p:pic>
    </p:spTree>
    <p:extLst>
      <p:ext uri="{BB962C8B-B14F-4D97-AF65-F5344CB8AC3E}">
        <p14:creationId xmlns:p14="http://schemas.microsoft.com/office/powerpoint/2010/main" val="244733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893-E98A-260A-9EC4-B9365E533FD5}"/>
              </a:ext>
            </a:extLst>
          </p:cNvPr>
          <p:cNvSpPr>
            <a:spLocks noGrp="1"/>
          </p:cNvSpPr>
          <p:nvPr>
            <p:ph type="title"/>
          </p:nvPr>
        </p:nvSpPr>
        <p:spPr>
          <a:xfrm>
            <a:off x="758597" y="856755"/>
            <a:ext cx="8193024" cy="1495794"/>
          </a:xfrm>
        </p:spPr>
        <p:txBody>
          <a:bodyPr/>
          <a:lstStyle/>
          <a:p>
            <a:r>
              <a:rPr lang="en-US" dirty="0"/>
              <a:t>Thank you</a:t>
            </a:r>
          </a:p>
        </p:txBody>
      </p:sp>
      <p:sp>
        <p:nvSpPr>
          <p:cNvPr id="3" name="Text Placeholder 2">
            <a:extLst>
              <a:ext uri="{FF2B5EF4-FFF2-40B4-BE49-F238E27FC236}">
                <a16:creationId xmlns:a16="http://schemas.microsoft.com/office/drawing/2014/main" id="{FD70D88C-5989-4007-4953-F54A4A34B778}"/>
              </a:ext>
            </a:extLst>
          </p:cNvPr>
          <p:cNvSpPr>
            <a:spLocks noGrp="1"/>
          </p:cNvSpPr>
          <p:nvPr>
            <p:ph type="body" sz="quarter" idx="4294967295"/>
          </p:nvPr>
        </p:nvSpPr>
        <p:spPr>
          <a:xfrm>
            <a:off x="758597" y="2783561"/>
            <a:ext cx="4341812" cy="3549861"/>
          </a:xfrm>
        </p:spPr>
        <p:txBody>
          <a:bodyPr>
            <a:normAutofit lnSpcReduction="10000"/>
          </a:bodyPr>
          <a:lstStyle/>
          <a:p>
            <a:pPr marL="0" indent="0">
              <a:buNone/>
            </a:pPr>
            <a:r>
              <a:rPr lang="en-US" dirty="0">
                <a:solidFill>
                  <a:schemeClr val="bg1"/>
                </a:solidFill>
              </a:rPr>
              <a:t>Josh Ledgard</a:t>
            </a:r>
          </a:p>
          <a:p>
            <a:pPr marL="0" indent="0">
              <a:buNone/>
            </a:pPr>
            <a:r>
              <a:rPr lang="en-US" sz="1800" dirty="0">
                <a:solidFill>
                  <a:schemeClr val="bg1"/>
                </a:solidFill>
              </a:rPr>
              <a:t>Baseball &amp; Word Game Fan</a:t>
            </a:r>
            <a:endParaRPr lang="en-US" sz="1800">
              <a:solidFill>
                <a:schemeClr val="bg1"/>
              </a:solidFill>
            </a:endParaRPr>
          </a:p>
          <a:p>
            <a:pPr marL="0" indent="0">
              <a:buNone/>
            </a:pPr>
            <a:endParaRPr lang="en-US" sz="1800">
              <a:solidFill>
                <a:schemeClr val="bg1"/>
              </a:solidFill>
            </a:endParaRPr>
          </a:p>
          <a:p>
            <a:pPr marL="0" indent="0">
              <a:buNone/>
            </a:pPr>
            <a:endParaRPr lang="en-US" sz="1800">
              <a:solidFill>
                <a:schemeClr val="bg1"/>
              </a:solidFill>
            </a:endParaRPr>
          </a:p>
          <a:p>
            <a:pPr marL="0" indent="0">
              <a:buNone/>
            </a:pPr>
            <a:r>
              <a:rPr lang="en-US" sz="1800">
                <a:solidFill>
                  <a:schemeClr val="bg1"/>
                </a:solidFill>
              </a:rPr>
              <a:t>Tomorrow: 10AM Grand Ballroom 119</a:t>
            </a:r>
          </a:p>
          <a:p>
            <a:pPr marL="0" indent="0">
              <a:buNone/>
            </a:pPr>
            <a:r>
              <a:rPr lang="en-US">
                <a:solidFill>
                  <a:schemeClr val="bg1"/>
                </a:solidFill>
              </a:rPr>
              <a:t>Expanding M365 Copilot: Integration Techniques for Word, Excel, and PowerPoint</a:t>
            </a:r>
          </a:p>
        </p:txBody>
      </p:sp>
      <p:pic>
        <p:nvPicPr>
          <p:cNvPr id="4" name="Picture 3">
            <a:extLst>
              <a:ext uri="{FF2B5EF4-FFF2-40B4-BE49-F238E27FC236}">
                <a16:creationId xmlns:a16="http://schemas.microsoft.com/office/drawing/2014/main" id="{C6F45A56-26B7-AC38-8FEC-C1C9E20BD16A}"/>
              </a:ext>
            </a:extLst>
          </p:cNvPr>
          <p:cNvPicPr>
            <a:picLocks noChangeAspect="1"/>
          </p:cNvPicPr>
          <p:nvPr/>
        </p:nvPicPr>
        <p:blipFill>
          <a:blip r:embed="rId3"/>
          <a:stretch>
            <a:fillRect/>
          </a:stretch>
        </p:blipFill>
        <p:spPr>
          <a:xfrm>
            <a:off x="5653287" y="704245"/>
            <a:ext cx="5780116" cy="30328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E2B203F-1EFB-25D1-4A5F-CF343D3EAFB6}"/>
                  </a:ext>
                </a:extLst>
              </p14:cNvPr>
              <p14:cNvContentPartPr/>
              <p14:nvPr/>
            </p14:nvContentPartPr>
            <p14:xfrm>
              <a:off x="3892680" y="1056600"/>
              <a:ext cx="360" cy="360"/>
            </p14:xfrm>
          </p:contentPart>
        </mc:Choice>
        <mc:Fallback xmlns="">
          <p:pic>
            <p:nvPicPr>
              <p:cNvPr id="11" name="Ink 10">
                <a:extLst>
                  <a:ext uri="{FF2B5EF4-FFF2-40B4-BE49-F238E27FC236}">
                    <a16:creationId xmlns:a16="http://schemas.microsoft.com/office/drawing/2014/main" id="{8E2B203F-1EFB-25D1-4A5F-CF343D3EAFB6}"/>
                  </a:ext>
                </a:extLst>
              </p:cNvPr>
              <p:cNvPicPr/>
              <p:nvPr/>
            </p:nvPicPr>
            <p:blipFill>
              <a:blip r:embed="rId5"/>
              <a:stretch>
                <a:fillRect/>
              </a:stretch>
            </p:blipFill>
            <p:spPr>
              <a:xfrm>
                <a:off x="3883320" y="1047240"/>
                <a:ext cx="19080" cy="19080"/>
              </a:xfrm>
              <a:prstGeom prst="rect">
                <a:avLst/>
              </a:prstGeom>
            </p:spPr>
          </p:pic>
        </mc:Fallback>
      </mc:AlternateContent>
    </p:spTree>
    <p:extLst>
      <p:ext uri="{BB962C8B-B14F-4D97-AF65-F5344CB8AC3E}">
        <p14:creationId xmlns:p14="http://schemas.microsoft.com/office/powerpoint/2010/main" val="427394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dirty="0"/>
              <a:t>Copilot </a:t>
            </a:r>
            <a:r>
              <a:rPr lang="en-US" dirty="0">
                <a:gradFill>
                  <a:gsLst>
                    <a:gs pos="2000">
                      <a:srgbClr val="0179D4"/>
                    </a:gs>
                    <a:gs pos="32000">
                      <a:srgbClr val="2CB6FF"/>
                    </a:gs>
                    <a:gs pos="44000">
                      <a:srgbClr val="2DB6FF"/>
                    </a:gs>
                    <a:gs pos="81000">
                      <a:srgbClr val="D962FA"/>
                    </a:gs>
                    <a:gs pos="96000">
                      <a:srgbClr val="F69991"/>
                    </a:gs>
                  </a:gsLst>
                  <a:lin ang="3600000" scaled="0"/>
                </a:gradFill>
              </a:rPr>
              <a:t>hub</a:t>
            </a:r>
            <a:r>
              <a:rPr lang="en-US" dirty="0"/>
              <a:t>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Send Feedback: The </a:t>
            </a:r>
            <a:r>
              <a:rPr lang="en-US" sz="4000" err="1"/>
              <a:t>APPocolypse</a:t>
            </a:r>
            <a:endParaRPr lang="en-US" sz="4000" dirty="0"/>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r>
              <a:rPr lang="en-US" sz="7200" b="0"/>
              <a:t>: the APPopcolypse</a:t>
            </a:r>
            <a:endParaRPr lang="en-US" sz="7200" b="0" dirty="0"/>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official event app for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1F2C"/>
                </a:solidFill>
                <a:effectLst/>
                <a:uLnTx/>
                <a:uFillTx/>
                <a:latin typeface="Segoe UI" panose="020B0502040204020203" pitchFamily="34" charset="0"/>
                <a:ea typeface="+mn-ea"/>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noFill/>
                </a:ln>
                <a:solidFill>
                  <a:prstClr val="white"/>
                </a:solidFill>
                <a:effectLst/>
                <a:uLnTx/>
                <a:uFillTx/>
                <a:latin typeface="Aptos" panose="02110004020202020204"/>
                <a:ea typeface="+mn-ea"/>
                <a:cs typeface="+mn-cs"/>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Event announcements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Personalized agenda, session details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Speaker &amp; attendee profiles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Networking, meet-ups, messages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856459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43DF-1FE9-01BE-435F-1729F4AB3DE4}"/>
              </a:ext>
            </a:extLst>
          </p:cNvPr>
          <p:cNvSpPr>
            <a:spLocks noGrp="1"/>
          </p:cNvSpPr>
          <p:nvPr>
            <p:ph type="ctrTitle" idx="4294967295"/>
          </p:nvPr>
        </p:nvSpPr>
        <p:spPr>
          <a:xfrm>
            <a:off x="400050" y="301752"/>
            <a:ext cx="4664075" cy="2441575"/>
          </a:xfrm>
        </p:spPr>
        <p:txBody>
          <a:bodyPr anchor="ctr">
            <a:normAutofit/>
          </a:bodyPr>
          <a:lstStyle/>
          <a:p>
            <a:r>
              <a:rPr lang="en-US" dirty="0"/>
              <a:t>Trending Now</a:t>
            </a:r>
          </a:p>
        </p:txBody>
      </p:sp>
      <p:sp>
        <p:nvSpPr>
          <p:cNvPr id="4" name="Text Placeholder 3">
            <a:extLst>
              <a:ext uri="{FF2B5EF4-FFF2-40B4-BE49-F238E27FC236}">
                <a16:creationId xmlns:a16="http://schemas.microsoft.com/office/drawing/2014/main" id="{BFAF7377-87AF-3A8C-539C-8A9651F5DA33}"/>
              </a:ext>
            </a:extLst>
          </p:cNvPr>
          <p:cNvSpPr>
            <a:spLocks noGrp="1"/>
          </p:cNvSpPr>
          <p:nvPr>
            <p:ph type="body" sz="quarter" idx="4294967295"/>
          </p:nvPr>
        </p:nvSpPr>
        <p:spPr>
          <a:xfrm>
            <a:off x="942975" y="2147888"/>
            <a:ext cx="5221224" cy="3551237"/>
          </a:xfrm>
        </p:spPr>
        <p:txBody>
          <a:bodyPr>
            <a:normAutofit/>
          </a:bodyPr>
          <a:lstStyle/>
          <a:p>
            <a:pPr marL="285750" indent="-285750">
              <a:buFont typeface="Arial" panose="020B0604020202020204" pitchFamily="34" charset="0"/>
              <a:buChar char="•"/>
            </a:pPr>
            <a:r>
              <a:rPr lang="en-US" sz="2000" dirty="0"/>
              <a:t>Simpler Creation = Hyper Personalization</a:t>
            </a:r>
          </a:p>
          <a:p>
            <a:pPr marL="285750" indent="-285750">
              <a:buFont typeface="Arial" panose="020B0604020202020204" pitchFamily="34" charset="0"/>
              <a:buChar char="•"/>
            </a:pPr>
            <a:r>
              <a:rPr lang="en-US" sz="2000" dirty="0"/>
              <a:t>Most Apps (today) are Non-Personalized Data Stores</a:t>
            </a:r>
          </a:p>
          <a:p>
            <a:pPr marL="285750" indent="-285750">
              <a:buFont typeface="Arial" panose="020B0604020202020204" pitchFamily="34" charset="0"/>
              <a:buChar char="•"/>
            </a:pPr>
            <a:r>
              <a:rPr lang="en-US" sz="2000" dirty="0"/>
              <a:t>“AI Era” Apps will seamlessly blend data, custom UX, with personalized Agents</a:t>
            </a:r>
          </a:p>
        </p:txBody>
      </p:sp>
      <p:pic>
        <p:nvPicPr>
          <p:cNvPr id="7" name="Picture Placeholder 7" descr="A explosion of apps and icons&#10;&#10;AI-generated content may be incorrect.">
            <a:extLst>
              <a:ext uri="{FF2B5EF4-FFF2-40B4-BE49-F238E27FC236}">
                <a16:creationId xmlns:a16="http://schemas.microsoft.com/office/drawing/2014/main" id="{4C3555AB-BACC-8B2F-F60E-DAAB07B86D85}"/>
              </a:ext>
            </a:extLst>
          </p:cNvPr>
          <p:cNvPicPr>
            <a:picLocks noChangeAspect="1"/>
          </p:cNvPicPr>
          <p:nvPr/>
        </p:nvPicPr>
        <p:blipFill>
          <a:blip r:embed="rId3"/>
          <a:srcRect l="7405" r="9236" b="-1"/>
          <a:stretch/>
        </p:blipFill>
        <p:spPr>
          <a:xfrm>
            <a:off x="6695553" y="301752"/>
            <a:ext cx="5221224" cy="6263640"/>
          </a:xfrm>
          <a:prstGeom prst="rect">
            <a:avLst/>
          </a:prstGeom>
          <a:noFill/>
        </p:spPr>
      </p:pic>
    </p:spTree>
    <p:extLst>
      <p:ext uri="{BB962C8B-B14F-4D97-AF65-F5344CB8AC3E}">
        <p14:creationId xmlns:p14="http://schemas.microsoft.com/office/powerpoint/2010/main" val="3037812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CABAA4-DC18-1673-2111-8719A1C31D26}"/>
              </a:ext>
            </a:extLst>
          </p:cNvPr>
          <p:cNvSpPr>
            <a:spLocks noGrp="1"/>
          </p:cNvSpPr>
          <p:nvPr>
            <p:ph type="title"/>
          </p:nvPr>
        </p:nvSpPr>
        <p:spPr>
          <a:xfrm>
            <a:off x="1280160" y="685800"/>
            <a:ext cx="9137012" cy="696113"/>
          </a:xfrm>
        </p:spPr>
        <p:txBody>
          <a:bodyPr/>
          <a:lstStyle/>
          <a:p>
            <a:pPr algn="ctr"/>
            <a:r>
              <a:rPr lang="en-US"/>
              <a:t>I was also an app Founder…</a:t>
            </a:r>
          </a:p>
        </p:txBody>
      </p:sp>
      <p:sp>
        <p:nvSpPr>
          <p:cNvPr id="7" name="Content Placeholder 6">
            <a:extLst>
              <a:ext uri="{FF2B5EF4-FFF2-40B4-BE49-F238E27FC236}">
                <a16:creationId xmlns:a16="http://schemas.microsoft.com/office/drawing/2014/main" id="{F6515EAC-6C54-E235-54B1-710D8DEEE64C}"/>
              </a:ext>
            </a:extLst>
          </p:cNvPr>
          <p:cNvSpPr>
            <a:spLocks noGrp="1"/>
          </p:cNvSpPr>
          <p:nvPr>
            <p:ph sz="quarter" idx="4"/>
          </p:nvPr>
        </p:nvSpPr>
        <p:spPr>
          <a:xfrm>
            <a:off x="6723402" y="1921798"/>
            <a:ext cx="4846320" cy="299112"/>
          </a:xfrm>
        </p:spPr>
        <p:txBody>
          <a:bodyPr/>
          <a:lstStyle/>
          <a:p>
            <a:pPr algn="ctr"/>
            <a:r>
              <a:rPr lang="en-US"/>
              <a:t>~10 Minutes of AI Prompting</a:t>
            </a:r>
          </a:p>
          <a:p>
            <a:endParaRPr lang="en-US"/>
          </a:p>
        </p:txBody>
      </p:sp>
      <p:sp>
        <p:nvSpPr>
          <p:cNvPr id="10" name="AutoShape 6" descr="KickoffLabs">
            <a:extLst>
              <a:ext uri="{FF2B5EF4-FFF2-40B4-BE49-F238E27FC236}">
                <a16:creationId xmlns:a16="http://schemas.microsoft.com/office/drawing/2014/main" id="{6005724C-CD2C-F143-CE5A-58F865FFFC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BDE8A2D-28D8-9ED0-7FF9-05DE772737CC}"/>
              </a:ext>
            </a:extLst>
          </p:cNvPr>
          <p:cNvPicPr>
            <a:picLocks noChangeAspect="1"/>
          </p:cNvPicPr>
          <p:nvPr/>
        </p:nvPicPr>
        <p:blipFill>
          <a:blip r:embed="rId3"/>
          <a:stretch>
            <a:fillRect/>
          </a:stretch>
        </p:blipFill>
        <p:spPr>
          <a:xfrm>
            <a:off x="2272058" y="1772220"/>
            <a:ext cx="1672426" cy="464026"/>
          </a:xfrm>
          <a:prstGeom prst="rect">
            <a:avLst/>
          </a:prstGeom>
        </p:spPr>
      </p:pic>
      <p:sp>
        <p:nvSpPr>
          <p:cNvPr id="14" name="TextBox 13">
            <a:extLst>
              <a:ext uri="{FF2B5EF4-FFF2-40B4-BE49-F238E27FC236}">
                <a16:creationId xmlns:a16="http://schemas.microsoft.com/office/drawing/2014/main" id="{E283B63F-F7B9-A0B4-BDA9-2639854D4745}"/>
              </a:ext>
            </a:extLst>
          </p:cNvPr>
          <p:cNvSpPr txBox="1"/>
          <p:nvPr/>
        </p:nvSpPr>
        <p:spPr>
          <a:xfrm>
            <a:off x="1333801" y="2224006"/>
            <a:ext cx="3656225" cy="625812"/>
          </a:xfrm>
          <a:prstGeom prst="rect">
            <a:avLst/>
          </a:prstGeom>
          <a:noFill/>
        </p:spPr>
        <p:txBody>
          <a:bodyPr wrap="square">
            <a:spAutoFit/>
          </a:bodyPr>
          <a:lstStyle/>
          <a:p>
            <a:pPr algn="ctr">
              <a:spcAft>
                <a:spcPts val="750"/>
              </a:spcAft>
            </a:pPr>
            <a:r>
              <a:rPr lang="en-US" sz="1400" b="1" i="0">
                <a:effectLst/>
                <a:latin typeface="Nunito Sans" panose="020F0502020204030204" pitchFamily="2" charset="0"/>
              </a:rPr>
              <a:t>10+ Years Bootstrapped</a:t>
            </a:r>
          </a:p>
          <a:p>
            <a:pPr algn="ctr">
              <a:spcAft>
                <a:spcPts val="750"/>
              </a:spcAft>
            </a:pPr>
            <a:r>
              <a:rPr lang="en-US" sz="1400" b="1">
                <a:latin typeface="Nunito Sans" panose="020F0502020204030204" pitchFamily="2" charset="0"/>
              </a:rPr>
              <a:t>SaaS for creating referral contests</a:t>
            </a:r>
            <a:endParaRPr lang="en-US" sz="1400" b="1" i="0">
              <a:effectLst/>
              <a:latin typeface="Nunito Sans" panose="020F0502020204030204" pitchFamily="2" charset="0"/>
            </a:endParaRPr>
          </a:p>
        </p:txBody>
      </p:sp>
      <p:sp>
        <p:nvSpPr>
          <p:cNvPr id="15" name="AutoShape 8" descr="Example of Contest Box PS5 Bonus Entry Giveaway.">
            <a:extLst>
              <a:ext uri="{FF2B5EF4-FFF2-40B4-BE49-F238E27FC236}">
                <a16:creationId xmlns:a16="http://schemas.microsoft.com/office/drawing/2014/main" id="{BFDA1BAD-F8D4-7002-852A-E855BCB84D9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069FA7FD-8100-D9C8-C204-A4EE8E81EA87}"/>
              </a:ext>
            </a:extLst>
          </p:cNvPr>
          <p:cNvGrpSpPr/>
          <p:nvPr/>
        </p:nvGrpSpPr>
        <p:grpSpPr>
          <a:xfrm>
            <a:off x="2024743" y="2937069"/>
            <a:ext cx="2265821" cy="3920931"/>
            <a:chOff x="1424700" y="3276600"/>
            <a:chExt cx="2038012" cy="3526715"/>
          </a:xfrm>
        </p:grpSpPr>
        <p:pic>
          <p:nvPicPr>
            <p:cNvPr id="17" name="Picture 16">
              <a:extLst>
                <a:ext uri="{FF2B5EF4-FFF2-40B4-BE49-F238E27FC236}">
                  <a16:creationId xmlns:a16="http://schemas.microsoft.com/office/drawing/2014/main" id="{2DADEB01-C705-3585-32F2-E8379F12894B}"/>
                </a:ext>
              </a:extLst>
            </p:cNvPr>
            <p:cNvPicPr>
              <a:picLocks noChangeAspect="1"/>
            </p:cNvPicPr>
            <p:nvPr/>
          </p:nvPicPr>
          <p:blipFill>
            <a:blip r:embed="rId4"/>
            <a:srcRect b="28984"/>
            <a:stretch/>
          </p:blipFill>
          <p:spPr>
            <a:xfrm>
              <a:off x="1424701" y="3276600"/>
              <a:ext cx="2038011" cy="2959195"/>
            </a:xfrm>
            <a:prstGeom prst="rect">
              <a:avLst/>
            </a:prstGeom>
          </p:spPr>
        </p:pic>
        <p:pic>
          <p:nvPicPr>
            <p:cNvPr id="18" name="Picture 17">
              <a:extLst>
                <a:ext uri="{FF2B5EF4-FFF2-40B4-BE49-F238E27FC236}">
                  <a16:creationId xmlns:a16="http://schemas.microsoft.com/office/drawing/2014/main" id="{6389F381-3F9A-61D2-F1CA-4E59FF644402}"/>
                </a:ext>
              </a:extLst>
            </p:cNvPr>
            <p:cNvPicPr>
              <a:picLocks noChangeAspect="1"/>
            </p:cNvPicPr>
            <p:nvPr/>
          </p:nvPicPr>
          <p:blipFill>
            <a:blip r:embed="rId4"/>
            <a:srcRect t="84854"/>
            <a:stretch/>
          </p:blipFill>
          <p:spPr>
            <a:xfrm>
              <a:off x="1424700" y="6172200"/>
              <a:ext cx="2038011" cy="631115"/>
            </a:xfrm>
            <a:prstGeom prst="rect">
              <a:avLst/>
            </a:prstGeom>
          </p:spPr>
        </p:pic>
      </p:grpSp>
      <p:pic>
        <p:nvPicPr>
          <p:cNvPr id="23" name="Picture 22">
            <a:extLst>
              <a:ext uri="{FF2B5EF4-FFF2-40B4-BE49-F238E27FC236}">
                <a16:creationId xmlns:a16="http://schemas.microsoft.com/office/drawing/2014/main" id="{DAD46320-30EB-731E-0F21-0563C04D40F7}"/>
              </a:ext>
            </a:extLst>
          </p:cNvPr>
          <p:cNvPicPr>
            <a:picLocks noChangeAspect="1"/>
          </p:cNvPicPr>
          <p:nvPr/>
        </p:nvPicPr>
        <p:blipFill>
          <a:blip r:embed="rId5"/>
          <a:stretch>
            <a:fillRect/>
          </a:stretch>
        </p:blipFill>
        <p:spPr>
          <a:xfrm>
            <a:off x="7235477" y="2760795"/>
            <a:ext cx="3822170" cy="4097205"/>
          </a:xfrm>
          <a:prstGeom prst="rect">
            <a:avLst/>
          </a:prstGeom>
        </p:spPr>
      </p:pic>
      <p:sp>
        <p:nvSpPr>
          <p:cNvPr id="24" name="Rectangle 23">
            <a:extLst>
              <a:ext uri="{FF2B5EF4-FFF2-40B4-BE49-F238E27FC236}">
                <a16:creationId xmlns:a16="http://schemas.microsoft.com/office/drawing/2014/main" id="{C889842A-533D-7FAA-28C7-F6741C5C416D}"/>
              </a:ext>
            </a:extLst>
          </p:cNvPr>
          <p:cNvSpPr/>
          <p:nvPr/>
        </p:nvSpPr>
        <p:spPr>
          <a:xfrm>
            <a:off x="5389602" y="3886200"/>
            <a:ext cx="1107996"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VS</a:t>
            </a:r>
          </a:p>
        </p:txBody>
      </p:sp>
    </p:spTree>
    <p:extLst>
      <p:ext uri="{BB962C8B-B14F-4D97-AF65-F5344CB8AC3E}">
        <p14:creationId xmlns:p14="http://schemas.microsoft.com/office/powerpoint/2010/main" val="3074122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A271-8875-6BCE-0A4A-542683BB3917}"/>
              </a:ext>
            </a:extLst>
          </p:cNvPr>
          <p:cNvSpPr>
            <a:spLocks noGrp="1"/>
          </p:cNvSpPr>
          <p:nvPr>
            <p:ph type="title"/>
          </p:nvPr>
        </p:nvSpPr>
        <p:spPr/>
        <p:txBody>
          <a:bodyPr/>
          <a:lstStyle/>
          <a:p>
            <a:r>
              <a:rPr lang="en-US"/>
              <a:t>The rise of Personalization</a:t>
            </a:r>
          </a:p>
        </p:txBody>
      </p:sp>
      <p:pic>
        <p:nvPicPr>
          <p:cNvPr id="3" name="Picture Placeholder 2" descr="personalization">
            <a:extLst>
              <a:ext uri="{FF2B5EF4-FFF2-40B4-BE49-F238E27FC236}">
                <a16:creationId xmlns:a16="http://schemas.microsoft.com/office/drawing/2014/main" id="{5A9C2F12-13BC-C219-CF1B-551BA4CE150C}"/>
              </a:ext>
            </a:extLst>
          </p:cNvPr>
          <p:cNvPicPr>
            <a:picLocks noGrp="1" noChangeAspect="1"/>
          </p:cNvPicPr>
          <p:nvPr>
            <p:ph type="pic" sz="quarter" idx="4294967295"/>
          </p:nvPr>
        </p:nvPicPr>
        <p:blipFill>
          <a:blip r:embed="rId3"/>
          <a:srcRect l="23" r="23"/>
          <a:stretch/>
        </p:blipFill>
        <p:spPr>
          <a:xfrm>
            <a:off x="7713663" y="895323"/>
            <a:ext cx="3521075" cy="35226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4123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A3A0CF-38D4-F934-59D2-D6CE4B15762D}"/>
              </a:ext>
            </a:extLst>
          </p:cNvPr>
          <p:cNvSpPr>
            <a:spLocks noGrp="1"/>
          </p:cNvSpPr>
          <p:nvPr>
            <p:ph type="title" idx="4294967295"/>
          </p:nvPr>
        </p:nvSpPr>
        <p:spPr>
          <a:xfrm>
            <a:off x="1057080" y="292469"/>
            <a:ext cx="10088562" cy="761666"/>
          </a:xfrm>
        </p:spPr>
        <p:txBody>
          <a:bodyPr>
            <a:normAutofit fontScale="90000"/>
          </a:bodyPr>
          <a:lstStyle/>
          <a:p>
            <a:pPr algn="ctr"/>
            <a:r>
              <a:rPr lang="en-US"/>
              <a:t>Simple Creation = Hyper Personalization</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C5D31AD9-0A46-3DED-F66B-FD0179B630AE}"/>
                  </a:ext>
                </a:extLst>
              </p14:cNvPr>
              <p14:cNvContentPartPr/>
              <p14:nvPr/>
            </p14:nvContentPartPr>
            <p14:xfrm>
              <a:off x="1585920" y="3617695"/>
              <a:ext cx="360" cy="360"/>
            </p14:xfrm>
          </p:contentPart>
        </mc:Choice>
        <mc:Fallback xmlns="">
          <p:pic>
            <p:nvPicPr>
              <p:cNvPr id="9" name="Ink 8">
                <a:extLst>
                  <a:ext uri="{FF2B5EF4-FFF2-40B4-BE49-F238E27FC236}">
                    <a16:creationId xmlns:a16="http://schemas.microsoft.com/office/drawing/2014/main" id="{C5D31AD9-0A46-3DED-F66B-FD0179B630AE}"/>
                  </a:ext>
                </a:extLst>
              </p:cNvPr>
              <p:cNvPicPr/>
              <p:nvPr/>
            </p:nvPicPr>
            <p:blipFill>
              <a:blip r:embed="rId5"/>
              <a:stretch>
                <a:fillRect/>
              </a:stretch>
            </p:blipFill>
            <p:spPr>
              <a:xfrm>
                <a:off x="1576920" y="36086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89153E83-98B9-BC9B-252D-1D023E1A45D4}"/>
                  </a:ext>
                </a:extLst>
              </p14:cNvPr>
              <p14:cNvContentPartPr/>
              <p14:nvPr/>
            </p14:nvContentPartPr>
            <p14:xfrm>
              <a:off x="1049520" y="6209695"/>
              <a:ext cx="360" cy="360"/>
            </p14:xfrm>
          </p:contentPart>
        </mc:Choice>
        <mc:Fallback xmlns="">
          <p:pic>
            <p:nvPicPr>
              <p:cNvPr id="12" name="Ink 11">
                <a:extLst>
                  <a:ext uri="{FF2B5EF4-FFF2-40B4-BE49-F238E27FC236}">
                    <a16:creationId xmlns:a16="http://schemas.microsoft.com/office/drawing/2014/main" id="{89153E83-98B9-BC9B-252D-1D023E1A45D4}"/>
                  </a:ext>
                </a:extLst>
              </p:cNvPr>
              <p:cNvPicPr/>
              <p:nvPr/>
            </p:nvPicPr>
            <p:blipFill>
              <a:blip r:embed="rId5"/>
              <a:stretch>
                <a:fillRect/>
              </a:stretch>
            </p:blipFill>
            <p:spPr>
              <a:xfrm>
                <a:off x="1040520" y="6200695"/>
                <a:ext cx="18000" cy="18000"/>
              </a:xfrm>
              <a:prstGeom prst="rect">
                <a:avLst/>
              </a:prstGeom>
            </p:spPr>
          </p:pic>
        </mc:Fallback>
      </mc:AlternateContent>
      <p:sp>
        <p:nvSpPr>
          <p:cNvPr id="22" name="TextBox 21">
            <a:extLst>
              <a:ext uri="{FF2B5EF4-FFF2-40B4-BE49-F238E27FC236}">
                <a16:creationId xmlns:a16="http://schemas.microsoft.com/office/drawing/2014/main" id="{26963328-7DCC-9039-4144-D43B0E5DB6B8}"/>
              </a:ext>
            </a:extLst>
          </p:cNvPr>
          <p:cNvSpPr txBox="1"/>
          <p:nvPr/>
        </p:nvSpPr>
        <p:spPr>
          <a:xfrm>
            <a:off x="8289040" y="6380865"/>
            <a:ext cx="1967205" cy="369332"/>
          </a:xfrm>
          <a:prstGeom prst="rect">
            <a:avLst/>
          </a:prstGeom>
          <a:noFill/>
        </p:spPr>
        <p:txBody>
          <a:bodyPr wrap="none" rtlCol="0">
            <a:spAutoFit/>
          </a:bodyPr>
          <a:lstStyle/>
          <a:p>
            <a:r>
              <a:rPr lang="en-US"/>
              <a:t>Ease of Creation</a:t>
            </a:r>
          </a:p>
        </p:txBody>
      </p:sp>
      <p:sp>
        <p:nvSpPr>
          <p:cNvPr id="23" name="TextBox 22">
            <a:extLst>
              <a:ext uri="{FF2B5EF4-FFF2-40B4-BE49-F238E27FC236}">
                <a16:creationId xmlns:a16="http://schemas.microsoft.com/office/drawing/2014/main" id="{B4386208-5221-434E-99F9-DBF77C9BD2A8}"/>
              </a:ext>
            </a:extLst>
          </p:cNvPr>
          <p:cNvSpPr txBox="1"/>
          <p:nvPr/>
        </p:nvSpPr>
        <p:spPr>
          <a:xfrm rot="16200000">
            <a:off x="5546659" y="3894126"/>
            <a:ext cx="1851789" cy="369332"/>
          </a:xfrm>
          <a:prstGeom prst="rect">
            <a:avLst/>
          </a:prstGeom>
          <a:noFill/>
        </p:spPr>
        <p:txBody>
          <a:bodyPr wrap="none" rtlCol="0">
            <a:spAutoFit/>
          </a:bodyPr>
          <a:lstStyle/>
          <a:p>
            <a:r>
              <a:rPr lang="en-US"/>
              <a:t>Personalization</a:t>
            </a:r>
          </a:p>
        </p:txBody>
      </p:sp>
      <p:pic>
        <p:nvPicPr>
          <p:cNvPr id="2052" name="Picture 4" descr="WinWorld: Microsoft Office 95 - Powerpoint">
            <a:extLst>
              <a:ext uri="{FF2B5EF4-FFF2-40B4-BE49-F238E27FC236}">
                <a16:creationId xmlns:a16="http://schemas.microsoft.com/office/drawing/2014/main" id="{493B3547-9983-0C51-A8C0-4E871898E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73" y="1373380"/>
            <a:ext cx="3522308" cy="2641730"/>
          </a:xfrm>
          <a:prstGeom prst="rect">
            <a:avLst/>
          </a:prstGeom>
          <a:noFill/>
          <a:extLst>
            <a:ext uri="{909E8E84-426E-40DD-AFC4-6F175D3DCCD1}">
              <a14:hiddenFill xmlns:a14="http://schemas.microsoft.com/office/drawing/2010/main">
                <a:solidFill>
                  <a:srgbClr val="FFFFFF"/>
                </a:solidFill>
              </a14:hiddenFill>
            </a:ext>
          </a:extLst>
        </p:spPr>
      </p:pic>
      <p:sp>
        <p:nvSpPr>
          <p:cNvPr id="7" name="Straight Connector 6">
            <a:extLst>
              <a:ext uri="{FF2B5EF4-FFF2-40B4-BE49-F238E27FC236}">
                <a16:creationId xmlns:a16="http://schemas.microsoft.com/office/drawing/2014/main" id="{5C4E4633-D3AA-480D-9A0D-1F8B112DD355}"/>
              </a:ext>
            </a:extLst>
          </p:cNvPr>
          <p:cNvSpPr/>
          <p:nvPr/>
        </p:nvSpPr>
        <p:spPr>
          <a:xfrm rot="5400000">
            <a:off x="4824705" y="4247895"/>
            <a:ext cx="402336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32" name="Straight Connector 31">
            <a:extLst>
              <a:ext uri="{FF2B5EF4-FFF2-40B4-BE49-F238E27FC236}">
                <a16:creationId xmlns:a16="http://schemas.microsoft.com/office/drawing/2014/main" id="{E1ECCEFC-08DE-A93B-DC9E-ECF96ECF7E7F}"/>
              </a:ext>
            </a:extLst>
          </p:cNvPr>
          <p:cNvSpPr/>
          <p:nvPr/>
        </p:nvSpPr>
        <p:spPr>
          <a:xfrm rot="5400000">
            <a:off x="9245974" y="3818876"/>
            <a:ext cx="31110" cy="4850289"/>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F11D65A3-61DD-BC36-7092-BFE8AB19D398}"/>
                  </a:ext>
                </a:extLst>
              </p14:cNvPr>
              <p14:cNvContentPartPr/>
              <p14:nvPr/>
            </p14:nvContentPartPr>
            <p14:xfrm>
              <a:off x="6847381" y="2193142"/>
              <a:ext cx="4847040" cy="4056480"/>
            </p14:xfrm>
          </p:contentPart>
        </mc:Choice>
        <mc:Fallback xmlns="">
          <p:pic>
            <p:nvPicPr>
              <p:cNvPr id="36" name="Ink 35">
                <a:extLst>
                  <a:ext uri="{FF2B5EF4-FFF2-40B4-BE49-F238E27FC236}">
                    <a16:creationId xmlns:a16="http://schemas.microsoft.com/office/drawing/2014/main" id="{F11D65A3-61DD-BC36-7092-BFE8AB19D398}"/>
                  </a:ext>
                </a:extLst>
              </p:cNvPr>
              <p:cNvPicPr/>
              <p:nvPr/>
            </p:nvPicPr>
            <p:blipFill>
              <a:blip r:embed="rId9"/>
              <a:stretch>
                <a:fillRect/>
              </a:stretch>
            </p:blipFill>
            <p:spPr>
              <a:xfrm>
                <a:off x="6841261" y="2187022"/>
                <a:ext cx="4859280" cy="4068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 name="Ink 36">
                <a:extLst>
                  <a:ext uri="{FF2B5EF4-FFF2-40B4-BE49-F238E27FC236}">
                    <a16:creationId xmlns:a16="http://schemas.microsoft.com/office/drawing/2014/main" id="{50B8E50D-0E71-9883-4044-31E171743798}"/>
                  </a:ext>
                </a:extLst>
              </p14:cNvPr>
              <p14:cNvContentPartPr/>
              <p14:nvPr/>
            </p14:nvContentPartPr>
            <p14:xfrm>
              <a:off x="5562181" y="6242422"/>
              <a:ext cx="360" cy="360"/>
            </p14:xfrm>
          </p:contentPart>
        </mc:Choice>
        <mc:Fallback xmlns="">
          <p:pic>
            <p:nvPicPr>
              <p:cNvPr id="37" name="Ink 36">
                <a:extLst>
                  <a:ext uri="{FF2B5EF4-FFF2-40B4-BE49-F238E27FC236}">
                    <a16:creationId xmlns:a16="http://schemas.microsoft.com/office/drawing/2014/main" id="{50B8E50D-0E71-9883-4044-31E171743798}"/>
                  </a:ext>
                </a:extLst>
              </p:cNvPr>
              <p:cNvPicPr/>
              <p:nvPr/>
            </p:nvPicPr>
            <p:blipFill>
              <a:blip r:embed="rId11"/>
              <a:stretch>
                <a:fillRect/>
              </a:stretch>
            </p:blipFill>
            <p:spPr>
              <a:xfrm>
                <a:off x="5556061" y="623630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4E14EA6C-FD99-E913-85C9-6A2D656CB286}"/>
                  </a:ext>
                </a:extLst>
              </p14:cNvPr>
              <p14:cNvContentPartPr/>
              <p14:nvPr/>
            </p14:nvContentPartPr>
            <p14:xfrm>
              <a:off x="3884581" y="5946862"/>
              <a:ext cx="360" cy="360"/>
            </p14:xfrm>
          </p:contentPart>
        </mc:Choice>
        <mc:Fallback xmlns="">
          <p:pic>
            <p:nvPicPr>
              <p:cNvPr id="38" name="Ink 37">
                <a:extLst>
                  <a:ext uri="{FF2B5EF4-FFF2-40B4-BE49-F238E27FC236}">
                    <a16:creationId xmlns:a16="http://schemas.microsoft.com/office/drawing/2014/main" id="{4E14EA6C-FD99-E913-85C9-6A2D656CB286}"/>
                  </a:ext>
                </a:extLst>
              </p:cNvPr>
              <p:cNvPicPr/>
              <p:nvPr/>
            </p:nvPicPr>
            <p:blipFill>
              <a:blip r:embed="rId11"/>
              <a:stretch>
                <a:fillRect/>
              </a:stretch>
            </p:blipFill>
            <p:spPr>
              <a:xfrm>
                <a:off x="3878461" y="5940742"/>
                <a:ext cx="12600" cy="12600"/>
              </a:xfrm>
              <a:prstGeom prst="rect">
                <a:avLst/>
              </a:prstGeom>
            </p:spPr>
          </p:pic>
        </mc:Fallback>
      </mc:AlternateContent>
      <p:pic>
        <p:nvPicPr>
          <p:cNvPr id="2050" name="Picture 2" descr="friends | Geoffrey Chandler | Flickr">
            <a:extLst>
              <a:ext uri="{FF2B5EF4-FFF2-40B4-BE49-F238E27FC236}">
                <a16:creationId xmlns:a16="http://schemas.microsoft.com/office/drawing/2014/main" id="{34D08713-258C-2AD9-81C2-457062B258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1951" y="2694425"/>
            <a:ext cx="3839201" cy="2641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dobe Photoshop 3.0 | Photoshop, Old software, Adobe photoshop">
            <a:extLst>
              <a:ext uri="{FF2B5EF4-FFF2-40B4-BE49-F238E27FC236}">
                <a16:creationId xmlns:a16="http://schemas.microsoft.com/office/drawing/2014/main" id="{E65DF1A0-3549-504C-A7AC-B39CF9A40A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105" y="3795402"/>
            <a:ext cx="3695910" cy="2641370"/>
          </a:xfrm>
          <a:prstGeom prst="rect">
            <a:avLst/>
          </a:prstGeom>
          <a:noFill/>
          <a:extLst>
            <a:ext uri="{909E8E84-426E-40DD-AFC4-6F175D3DCCD1}">
              <a14:hiddenFill xmlns:a14="http://schemas.microsoft.com/office/drawing/2010/main">
                <a:solidFill>
                  <a:srgbClr val="FFFFFF"/>
                </a:solidFill>
              </a14:hiddenFill>
            </a:ext>
          </a:extLst>
        </p:spPr>
      </p:pic>
      <p:sp>
        <p:nvSpPr>
          <p:cNvPr id="39" name="Arrow: Down 38">
            <a:extLst>
              <a:ext uri="{FF2B5EF4-FFF2-40B4-BE49-F238E27FC236}">
                <a16:creationId xmlns:a16="http://schemas.microsoft.com/office/drawing/2014/main" id="{3DA199F6-AB84-D35E-0DB7-7673D3C99F46}"/>
              </a:ext>
            </a:extLst>
          </p:cNvPr>
          <p:cNvSpPr/>
          <p:nvPr/>
        </p:nvSpPr>
        <p:spPr>
          <a:xfrm rot="16200000">
            <a:off x="6664566" y="5373859"/>
            <a:ext cx="423005" cy="905517"/>
          </a:xfrm>
          <a:prstGeom prst="downArrow">
            <a:avLst>
              <a:gd name="adj1" fmla="val 27140"/>
              <a:gd name="adj2" fmla="val 8636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2" name="TextBox 41">
            <a:extLst>
              <a:ext uri="{FF2B5EF4-FFF2-40B4-BE49-F238E27FC236}">
                <a16:creationId xmlns:a16="http://schemas.microsoft.com/office/drawing/2014/main" id="{FBC45B0D-9E44-DC0B-5010-475DE7AE77B0}"/>
              </a:ext>
            </a:extLst>
          </p:cNvPr>
          <p:cNvSpPr txBox="1"/>
          <p:nvPr/>
        </p:nvSpPr>
        <p:spPr>
          <a:xfrm>
            <a:off x="6533482" y="1102303"/>
            <a:ext cx="2901756" cy="461665"/>
          </a:xfrm>
          <a:prstGeom prst="rect">
            <a:avLst/>
          </a:prstGeom>
          <a:noFill/>
        </p:spPr>
        <p:txBody>
          <a:bodyPr wrap="none" rtlCol="0">
            <a:spAutoFit/>
          </a:bodyPr>
          <a:lstStyle/>
          <a:p>
            <a:r>
              <a:rPr lang="en-US" sz="2400" b="1"/>
              <a:t>1995: </a:t>
            </a:r>
            <a:r>
              <a:rPr lang="en-US" sz="2400"/>
              <a:t>Monoculture</a:t>
            </a:r>
            <a:endParaRPr lang="en-US" sz="1200"/>
          </a:p>
        </p:txBody>
      </p:sp>
    </p:spTree>
    <p:custDataLst>
      <p:tags r:id="rId1"/>
    </p:custDataLst>
    <p:extLst>
      <p:ext uri="{BB962C8B-B14F-4D97-AF65-F5344CB8AC3E}">
        <p14:creationId xmlns:p14="http://schemas.microsoft.com/office/powerpoint/2010/main" val="20337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F360-F28C-0D8F-815F-B3390F1C19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A3E803-D7D8-2C3C-98CE-28D789C4EC5E}"/>
              </a:ext>
            </a:extLst>
          </p:cNvPr>
          <p:cNvSpPr>
            <a:spLocks noGrp="1"/>
          </p:cNvSpPr>
          <p:nvPr>
            <p:ph type="title" idx="4294967295"/>
          </p:nvPr>
        </p:nvSpPr>
        <p:spPr>
          <a:xfrm>
            <a:off x="1057080" y="292469"/>
            <a:ext cx="10088562" cy="761666"/>
          </a:xfrm>
        </p:spPr>
        <p:txBody>
          <a:bodyPr>
            <a:normAutofit fontScale="90000"/>
          </a:bodyPr>
          <a:lstStyle/>
          <a:p>
            <a:pPr algn="ctr"/>
            <a:r>
              <a:rPr lang="en-US"/>
              <a:t>Simple Creation = Hyper Personalization</a:t>
            </a:r>
          </a:p>
        </p:txBody>
      </p:sp>
      <p:sp>
        <p:nvSpPr>
          <p:cNvPr id="22" name="TextBox 21">
            <a:extLst>
              <a:ext uri="{FF2B5EF4-FFF2-40B4-BE49-F238E27FC236}">
                <a16:creationId xmlns:a16="http://schemas.microsoft.com/office/drawing/2014/main" id="{C4FBABD0-2052-B08B-9D47-BF0C7BF821FE}"/>
              </a:ext>
            </a:extLst>
          </p:cNvPr>
          <p:cNvSpPr txBox="1"/>
          <p:nvPr/>
        </p:nvSpPr>
        <p:spPr>
          <a:xfrm>
            <a:off x="8289040" y="6380865"/>
            <a:ext cx="1967205" cy="369332"/>
          </a:xfrm>
          <a:prstGeom prst="rect">
            <a:avLst/>
          </a:prstGeom>
          <a:noFill/>
        </p:spPr>
        <p:txBody>
          <a:bodyPr wrap="none" rtlCol="0">
            <a:spAutoFit/>
          </a:bodyPr>
          <a:lstStyle/>
          <a:p>
            <a:r>
              <a:rPr lang="en-US"/>
              <a:t>Ease of Creation</a:t>
            </a:r>
          </a:p>
        </p:txBody>
      </p:sp>
      <p:sp>
        <p:nvSpPr>
          <p:cNvPr id="23" name="TextBox 22">
            <a:extLst>
              <a:ext uri="{FF2B5EF4-FFF2-40B4-BE49-F238E27FC236}">
                <a16:creationId xmlns:a16="http://schemas.microsoft.com/office/drawing/2014/main" id="{6E52A6DA-FE8E-2D33-3239-BAB1B714D970}"/>
              </a:ext>
            </a:extLst>
          </p:cNvPr>
          <p:cNvSpPr txBox="1"/>
          <p:nvPr/>
        </p:nvSpPr>
        <p:spPr>
          <a:xfrm rot="16200000">
            <a:off x="5546659" y="3894126"/>
            <a:ext cx="1851789" cy="369332"/>
          </a:xfrm>
          <a:prstGeom prst="rect">
            <a:avLst/>
          </a:prstGeom>
          <a:noFill/>
        </p:spPr>
        <p:txBody>
          <a:bodyPr wrap="none" rtlCol="0">
            <a:spAutoFit/>
          </a:bodyPr>
          <a:lstStyle/>
          <a:p>
            <a:r>
              <a:rPr lang="en-US"/>
              <a:t>Personalization</a:t>
            </a:r>
          </a:p>
        </p:txBody>
      </p:sp>
      <p:sp>
        <p:nvSpPr>
          <p:cNvPr id="7" name="Straight Connector 6">
            <a:extLst>
              <a:ext uri="{FF2B5EF4-FFF2-40B4-BE49-F238E27FC236}">
                <a16:creationId xmlns:a16="http://schemas.microsoft.com/office/drawing/2014/main" id="{DCB20F1B-2EA1-8C21-7D9F-49F62C0B9382}"/>
              </a:ext>
            </a:extLst>
          </p:cNvPr>
          <p:cNvSpPr/>
          <p:nvPr/>
        </p:nvSpPr>
        <p:spPr>
          <a:xfrm rot="5400000">
            <a:off x="4824705" y="4247895"/>
            <a:ext cx="402336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32" name="Straight Connector 31">
            <a:extLst>
              <a:ext uri="{FF2B5EF4-FFF2-40B4-BE49-F238E27FC236}">
                <a16:creationId xmlns:a16="http://schemas.microsoft.com/office/drawing/2014/main" id="{DB85B6C9-75D8-9481-A468-8A4796AC7940}"/>
              </a:ext>
            </a:extLst>
          </p:cNvPr>
          <p:cNvSpPr/>
          <p:nvPr/>
        </p:nvSpPr>
        <p:spPr>
          <a:xfrm rot="5400000">
            <a:off x="9245974" y="3818876"/>
            <a:ext cx="31110" cy="4850289"/>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36" name="Ink 35">
                <a:extLst>
                  <a:ext uri="{FF2B5EF4-FFF2-40B4-BE49-F238E27FC236}">
                    <a16:creationId xmlns:a16="http://schemas.microsoft.com/office/drawing/2014/main" id="{17801123-605A-BE12-BE1F-E2BB6AD8AF00}"/>
                  </a:ext>
                </a:extLst>
              </p14:cNvPr>
              <p14:cNvContentPartPr/>
              <p14:nvPr/>
            </p14:nvContentPartPr>
            <p14:xfrm>
              <a:off x="6847381" y="2193142"/>
              <a:ext cx="4847040" cy="4056480"/>
            </p14:xfrm>
          </p:contentPart>
        </mc:Choice>
        <mc:Fallback xmlns="">
          <p:pic>
            <p:nvPicPr>
              <p:cNvPr id="36" name="Ink 35">
                <a:extLst>
                  <a:ext uri="{FF2B5EF4-FFF2-40B4-BE49-F238E27FC236}">
                    <a16:creationId xmlns:a16="http://schemas.microsoft.com/office/drawing/2014/main" id="{17801123-605A-BE12-BE1F-E2BB6AD8AF00}"/>
                  </a:ext>
                </a:extLst>
              </p:cNvPr>
              <p:cNvPicPr/>
              <p:nvPr/>
            </p:nvPicPr>
            <p:blipFill>
              <a:blip r:embed="rId5"/>
              <a:stretch>
                <a:fillRect/>
              </a:stretch>
            </p:blipFill>
            <p:spPr>
              <a:xfrm>
                <a:off x="6841261" y="2187022"/>
                <a:ext cx="4859280" cy="4068720"/>
              </a:xfrm>
              <a:prstGeom prst="rect">
                <a:avLst/>
              </a:prstGeom>
            </p:spPr>
          </p:pic>
        </mc:Fallback>
      </mc:AlternateContent>
      <p:sp>
        <p:nvSpPr>
          <p:cNvPr id="39" name="Arrow: Down 38">
            <a:extLst>
              <a:ext uri="{FF2B5EF4-FFF2-40B4-BE49-F238E27FC236}">
                <a16:creationId xmlns:a16="http://schemas.microsoft.com/office/drawing/2014/main" id="{D81C0D25-E66F-34C7-6502-D6867EDB0C23}"/>
              </a:ext>
            </a:extLst>
          </p:cNvPr>
          <p:cNvSpPr/>
          <p:nvPr/>
        </p:nvSpPr>
        <p:spPr>
          <a:xfrm rot="16200000">
            <a:off x="8784781" y="3546542"/>
            <a:ext cx="423005" cy="905517"/>
          </a:xfrm>
          <a:prstGeom prst="downArrow">
            <a:avLst>
              <a:gd name="adj1" fmla="val 27140"/>
              <a:gd name="adj2" fmla="val 8636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FF8EDE8B-31B4-BFEE-54C7-12F30C967660}"/>
              </a:ext>
            </a:extLst>
          </p:cNvPr>
          <p:cNvPicPr>
            <a:picLocks noChangeAspect="1"/>
          </p:cNvPicPr>
          <p:nvPr/>
        </p:nvPicPr>
        <p:blipFill>
          <a:blip r:embed="rId6"/>
          <a:srcRect b="10548"/>
          <a:stretch/>
        </p:blipFill>
        <p:spPr>
          <a:xfrm>
            <a:off x="477156" y="1407235"/>
            <a:ext cx="3757569" cy="2655214"/>
          </a:xfrm>
          <a:prstGeom prst="rect">
            <a:avLst/>
          </a:prstGeom>
        </p:spPr>
      </p:pic>
      <p:pic>
        <p:nvPicPr>
          <p:cNvPr id="3" name="Picture 10" descr="The History — And Future — Of Cable's Bundling : NPR">
            <a:extLst>
              <a:ext uri="{FF2B5EF4-FFF2-40B4-BE49-F238E27FC236}">
                <a16:creationId xmlns:a16="http://schemas.microsoft.com/office/drawing/2014/main" id="{A711C7FE-0D9B-29A1-6DA6-43B91142C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4844" y="2734841"/>
            <a:ext cx="3939990" cy="22089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Apple's iPad App Store now accessible through iTunes | AppleInsider">
            <a:extLst>
              <a:ext uri="{FF2B5EF4-FFF2-40B4-BE49-F238E27FC236}">
                <a16:creationId xmlns:a16="http://schemas.microsoft.com/office/drawing/2014/main" id="{D5BF361B-4DD5-9806-A1C9-1A94572E8D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0207" y="4290956"/>
            <a:ext cx="3774683" cy="22089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DF84AC-4F32-6CF5-5491-0BCE13372FB1}"/>
              </a:ext>
            </a:extLst>
          </p:cNvPr>
          <p:cNvSpPr txBox="1"/>
          <p:nvPr/>
        </p:nvSpPr>
        <p:spPr>
          <a:xfrm>
            <a:off x="6533482" y="1102303"/>
            <a:ext cx="4269117" cy="461665"/>
          </a:xfrm>
          <a:prstGeom prst="rect">
            <a:avLst/>
          </a:prstGeom>
          <a:noFill/>
        </p:spPr>
        <p:txBody>
          <a:bodyPr wrap="none" rtlCol="0">
            <a:spAutoFit/>
          </a:bodyPr>
          <a:lstStyle/>
          <a:p>
            <a:r>
              <a:rPr lang="en-US" sz="2400" b="1"/>
              <a:t>2010: </a:t>
            </a:r>
            <a:r>
              <a:rPr lang="en-US" sz="2400"/>
              <a:t>Hundreds of Channels</a:t>
            </a:r>
            <a:endParaRPr lang="en-US" sz="1200"/>
          </a:p>
        </p:txBody>
      </p:sp>
    </p:spTree>
    <p:custDataLst>
      <p:tags r:id="rId1"/>
    </p:custDataLst>
    <p:extLst>
      <p:ext uri="{BB962C8B-B14F-4D97-AF65-F5344CB8AC3E}">
        <p14:creationId xmlns:p14="http://schemas.microsoft.com/office/powerpoint/2010/main" val="27562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2785-AD97-0E4A-0CB3-A807108B29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CDDB40-44E2-E2F0-385E-3D53D8E37BF2}"/>
              </a:ext>
            </a:extLst>
          </p:cNvPr>
          <p:cNvSpPr>
            <a:spLocks noGrp="1"/>
          </p:cNvSpPr>
          <p:nvPr>
            <p:ph type="title" idx="4294967295"/>
          </p:nvPr>
        </p:nvSpPr>
        <p:spPr>
          <a:xfrm>
            <a:off x="1057080" y="292469"/>
            <a:ext cx="10088562" cy="761666"/>
          </a:xfrm>
        </p:spPr>
        <p:txBody>
          <a:bodyPr>
            <a:normAutofit fontScale="90000"/>
          </a:bodyPr>
          <a:lstStyle/>
          <a:p>
            <a:pPr algn="ctr"/>
            <a:r>
              <a:rPr lang="en-US"/>
              <a:t>Simple Creation = Hyper Personalization</a:t>
            </a:r>
          </a:p>
        </p:txBody>
      </p:sp>
      <p:sp>
        <p:nvSpPr>
          <p:cNvPr id="22" name="TextBox 21">
            <a:extLst>
              <a:ext uri="{FF2B5EF4-FFF2-40B4-BE49-F238E27FC236}">
                <a16:creationId xmlns:a16="http://schemas.microsoft.com/office/drawing/2014/main" id="{43757399-B2D6-5DF0-54F0-4422B011AD6A}"/>
              </a:ext>
            </a:extLst>
          </p:cNvPr>
          <p:cNvSpPr txBox="1"/>
          <p:nvPr/>
        </p:nvSpPr>
        <p:spPr>
          <a:xfrm>
            <a:off x="8289040" y="6380865"/>
            <a:ext cx="1967205" cy="369332"/>
          </a:xfrm>
          <a:prstGeom prst="rect">
            <a:avLst/>
          </a:prstGeom>
          <a:noFill/>
        </p:spPr>
        <p:txBody>
          <a:bodyPr wrap="none" rtlCol="0">
            <a:spAutoFit/>
          </a:bodyPr>
          <a:lstStyle/>
          <a:p>
            <a:r>
              <a:rPr lang="en-US"/>
              <a:t>Ease of Creation</a:t>
            </a:r>
          </a:p>
        </p:txBody>
      </p:sp>
      <p:sp>
        <p:nvSpPr>
          <p:cNvPr id="23" name="TextBox 22">
            <a:extLst>
              <a:ext uri="{FF2B5EF4-FFF2-40B4-BE49-F238E27FC236}">
                <a16:creationId xmlns:a16="http://schemas.microsoft.com/office/drawing/2014/main" id="{22BB0D3D-FB5C-4E11-7241-9E04D4E58E0E}"/>
              </a:ext>
            </a:extLst>
          </p:cNvPr>
          <p:cNvSpPr txBox="1"/>
          <p:nvPr/>
        </p:nvSpPr>
        <p:spPr>
          <a:xfrm rot="16200000">
            <a:off x="5546659" y="3894126"/>
            <a:ext cx="1851789" cy="369332"/>
          </a:xfrm>
          <a:prstGeom prst="rect">
            <a:avLst/>
          </a:prstGeom>
          <a:noFill/>
        </p:spPr>
        <p:txBody>
          <a:bodyPr wrap="none" rtlCol="0">
            <a:spAutoFit/>
          </a:bodyPr>
          <a:lstStyle/>
          <a:p>
            <a:r>
              <a:rPr lang="en-US"/>
              <a:t>Personalization</a:t>
            </a:r>
          </a:p>
        </p:txBody>
      </p:sp>
      <p:sp>
        <p:nvSpPr>
          <p:cNvPr id="7" name="Straight Connector 6">
            <a:extLst>
              <a:ext uri="{FF2B5EF4-FFF2-40B4-BE49-F238E27FC236}">
                <a16:creationId xmlns:a16="http://schemas.microsoft.com/office/drawing/2014/main" id="{F2EB6107-0500-352D-2F4B-CC47642A5DC6}"/>
              </a:ext>
            </a:extLst>
          </p:cNvPr>
          <p:cNvSpPr/>
          <p:nvPr/>
        </p:nvSpPr>
        <p:spPr>
          <a:xfrm rot="5400000">
            <a:off x="4824705" y="4247895"/>
            <a:ext cx="402336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sp>
        <p:nvSpPr>
          <p:cNvPr id="32" name="Straight Connector 31">
            <a:extLst>
              <a:ext uri="{FF2B5EF4-FFF2-40B4-BE49-F238E27FC236}">
                <a16:creationId xmlns:a16="http://schemas.microsoft.com/office/drawing/2014/main" id="{24E240C8-D8C7-EFF9-0E02-1694D531E783}"/>
              </a:ext>
            </a:extLst>
          </p:cNvPr>
          <p:cNvSpPr/>
          <p:nvPr/>
        </p:nvSpPr>
        <p:spPr>
          <a:xfrm rot="5400000">
            <a:off x="9245974" y="3818876"/>
            <a:ext cx="31110" cy="4850289"/>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36" name="Ink 35">
                <a:extLst>
                  <a:ext uri="{FF2B5EF4-FFF2-40B4-BE49-F238E27FC236}">
                    <a16:creationId xmlns:a16="http://schemas.microsoft.com/office/drawing/2014/main" id="{DCD607EF-7029-72A3-EF84-B94DB933F057}"/>
                  </a:ext>
                </a:extLst>
              </p14:cNvPr>
              <p14:cNvContentPartPr/>
              <p14:nvPr/>
            </p14:nvContentPartPr>
            <p14:xfrm>
              <a:off x="6847381" y="2193142"/>
              <a:ext cx="4847040" cy="4056480"/>
            </p14:xfrm>
          </p:contentPart>
        </mc:Choice>
        <mc:Fallback xmlns="">
          <p:pic>
            <p:nvPicPr>
              <p:cNvPr id="36" name="Ink 35">
                <a:extLst>
                  <a:ext uri="{FF2B5EF4-FFF2-40B4-BE49-F238E27FC236}">
                    <a16:creationId xmlns:a16="http://schemas.microsoft.com/office/drawing/2014/main" id="{DCD607EF-7029-72A3-EF84-B94DB933F057}"/>
                  </a:ext>
                </a:extLst>
              </p:cNvPr>
              <p:cNvPicPr/>
              <p:nvPr/>
            </p:nvPicPr>
            <p:blipFill>
              <a:blip r:embed="rId5"/>
              <a:stretch>
                <a:fillRect/>
              </a:stretch>
            </p:blipFill>
            <p:spPr>
              <a:xfrm>
                <a:off x="6841261" y="2187022"/>
                <a:ext cx="4859280" cy="4068720"/>
              </a:xfrm>
              <a:prstGeom prst="rect">
                <a:avLst/>
              </a:prstGeom>
            </p:spPr>
          </p:pic>
        </mc:Fallback>
      </mc:AlternateContent>
      <p:sp>
        <p:nvSpPr>
          <p:cNvPr id="39" name="Arrow: Down 38">
            <a:extLst>
              <a:ext uri="{FF2B5EF4-FFF2-40B4-BE49-F238E27FC236}">
                <a16:creationId xmlns:a16="http://schemas.microsoft.com/office/drawing/2014/main" id="{FF45FC7D-10F8-6994-5D91-01401F1A9168}"/>
              </a:ext>
            </a:extLst>
          </p:cNvPr>
          <p:cNvSpPr/>
          <p:nvPr/>
        </p:nvSpPr>
        <p:spPr>
          <a:xfrm rot="16200000">
            <a:off x="10701075" y="1944040"/>
            <a:ext cx="423005" cy="905517"/>
          </a:xfrm>
          <a:prstGeom prst="downArrow">
            <a:avLst>
              <a:gd name="adj1" fmla="val 27140"/>
              <a:gd name="adj2" fmla="val 8636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61B67403-27D9-195D-DF55-210383036012}"/>
              </a:ext>
            </a:extLst>
          </p:cNvPr>
          <p:cNvPicPr>
            <a:picLocks noChangeAspect="1"/>
          </p:cNvPicPr>
          <p:nvPr/>
        </p:nvPicPr>
        <p:blipFill>
          <a:blip r:embed="rId6"/>
          <a:stretch>
            <a:fillRect/>
          </a:stretch>
        </p:blipFill>
        <p:spPr>
          <a:xfrm>
            <a:off x="507107" y="1454038"/>
            <a:ext cx="3262678" cy="2308526"/>
          </a:xfrm>
          <a:prstGeom prst="rect">
            <a:avLst/>
          </a:prstGeom>
        </p:spPr>
      </p:pic>
      <p:pic>
        <p:nvPicPr>
          <p:cNvPr id="6" name="Picture 12" descr="What is Top Feed TikTok? Is it better than TopView Ads?">
            <a:extLst>
              <a:ext uri="{FF2B5EF4-FFF2-40B4-BE49-F238E27FC236}">
                <a16:creationId xmlns:a16="http://schemas.microsoft.com/office/drawing/2014/main" id="{7F110E02-FFC7-36D6-5E1A-4E508C27AC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41" b="11210"/>
          <a:stretch/>
        </p:blipFill>
        <p:spPr bwMode="auto">
          <a:xfrm>
            <a:off x="1251093" y="2722405"/>
            <a:ext cx="3329200" cy="2681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36F46D-EEB8-2405-02CC-3DD80665F4AE}"/>
              </a:ext>
            </a:extLst>
          </p:cNvPr>
          <p:cNvPicPr>
            <a:picLocks noChangeAspect="1"/>
          </p:cNvPicPr>
          <p:nvPr/>
        </p:nvPicPr>
        <p:blipFill>
          <a:blip r:embed="rId8"/>
          <a:stretch>
            <a:fillRect/>
          </a:stretch>
        </p:blipFill>
        <p:spPr>
          <a:xfrm>
            <a:off x="3022406" y="4125263"/>
            <a:ext cx="2881708" cy="2678478"/>
          </a:xfrm>
          <a:prstGeom prst="rect">
            <a:avLst/>
          </a:prstGeom>
        </p:spPr>
      </p:pic>
      <p:sp>
        <p:nvSpPr>
          <p:cNvPr id="11" name="TextBox 10">
            <a:extLst>
              <a:ext uri="{FF2B5EF4-FFF2-40B4-BE49-F238E27FC236}">
                <a16:creationId xmlns:a16="http://schemas.microsoft.com/office/drawing/2014/main" id="{48D7C84E-01AF-6F43-F5EB-3E66EB390704}"/>
              </a:ext>
            </a:extLst>
          </p:cNvPr>
          <p:cNvSpPr txBox="1"/>
          <p:nvPr/>
        </p:nvSpPr>
        <p:spPr>
          <a:xfrm>
            <a:off x="6533482" y="1102303"/>
            <a:ext cx="3212739" cy="461665"/>
          </a:xfrm>
          <a:prstGeom prst="rect">
            <a:avLst/>
          </a:prstGeom>
          <a:noFill/>
        </p:spPr>
        <p:txBody>
          <a:bodyPr wrap="none" rtlCol="0">
            <a:spAutoFit/>
          </a:bodyPr>
          <a:lstStyle/>
          <a:p>
            <a:r>
              <a:rPr lang="en-US" sz="2400" b="1"/>
              <a:t>2025: </a:t>
            </a:r>
            <a:r>
              <a:rPr lang="en-US" sz="2400"/>
              <a:t>Created for Me</a:t>
            </a:r>
            <a:endParaRPr lang="en-US" sz="1200"/>
          </a:p>
        </p:txBody>
      </p:sp>
    </p:spTree>
    <p:custDataLst>
      <p:tags r:id="rId1"/>
    </p:custDataLst>
    <p:extLst>
      <p:ext uri="{BB962C8B-B14F-4D97-AF65-F5344CB8AC3E}">
        <p14:creationId xmlns:p14="http://schemas.microsoft.com/office/powerpoint/2010/main" val="286971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3.xml><?xml version="1.0" encoding="utf-8"?>
<p:tagLst xmlns:a="http://schemas.openxmlformats.org/drawingml/2006/main" xmlns:r="http://schemas.openxmlformats.org/officeDocument/2006/relationships" xmlns:p="http://schemas.openxmlformats.org/presentationml/2006/main">
  <p:tag name="TIMING" val="|1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A9A540A9-8C5E-4F15-9EEC-FA709D8E03C3}">
  <ds:schemaRefs>
    <ds:schemaRef ds:uri="http://schemas.microsoft.com/office/2006/metadata/properties"/>
    <ds:schemaRef ds:uri="http://purl.org/dc/elements/1.1/"/>
    <ds:schemaRef ds:uri="http://www.w3.org/XML/1998/namespace"/>
    <ds:schemaRef ds:uri="http://purl.org/dc/dcmitype/"/>
    <ds:schemaRef ds:uri="http://purl.org/dc/terms/"/>
    <ds:schemaRef ds:uri="http://schemas.microsoft.com/office/2006/documentManagement/types"/>
    <ds:schemaRef ds:uri="http://schemas.microsoft.com/sharepoint/v3"/>
    <ds:schemaRef ds:uri="0c00efa8-99df-4343-9c36-3998544861d9"/>
    <ds:schemaRef ds:uri="http://schemas.microsoft.com/office/infopath/2007/PartnerControls"/>
    <ds:schemaRef ds:uri="http://schemas.openxmlformats.org/package/2006/metadata/core-properties"/>
    <ds:schemaRef ds:uri="bf2380a9-f059-4440-9b0c-00bda5ce37de"/>
  </ds:schemaRefs>
</ds:datastoreItem>
</file>

<file path=customXml/itemProps3.xml><?xml version="1.0" encoding="utf-8"?>
<ds:datastoreItem xmlns:ds="http://schemas.openxmlformats.org/officeDocument/2006/customXml" ds:itemID="{30282673-3843-4456-A85E-0E0425BF6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1807</Words>
  <Application>Microsoft Office PowerPoint</Application>
  <PresentationFormat>Widescreen</PresentationFormat>
  <Paragraphs>178</Paragraphs>
  <Slides>24</Slides>
  <Notes>19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-apple-system</vt:lpstr>
      <vt:lpstr>Aptos</vt:lpstr>
      <vt:lpstr>Arial</vt:lpstr>
      <vt:lpstr>Calibri</vt:lpstr>
      <vt:lpstr>Calibri Light</vt:lpstr>
      <vt:lpstr>Consolas</vt:lpstr>
      <vt:lpstr>Nunito Sans</vt:lpstr>
      <vt:lpstr>Segoe Sans Display Semibold</vt:lpstr>
      <vt:lpstr>Segoe UI</vt:lpstr>
      <vt:lpstr>Segoe UI Semibold</vt:lpstr>
      <vt:lpstr>Wingdings</vt:lpstr>
      <vt:lpstr>Office Theme</vt:lpstr>
      <vt:lpstr>Microsoft 365 Template Light</vt:lpstr>
      <vt:lpstr>The APPocolypse</vt:lpstr>
      <vt:lpstr>Microsoft 365 Community Conference</vt:lpstr>
      <vt:lpstr>Join the event app to access:</vt:lpstr>
      <vt:lpstr>Trending Now</vt:lpstr>
      <vt:lpstr>I was also an app Founder…</vt:lpstr>
      <vt:lpstr>The rise of Personalization</vt:lpstr>
      <vt:lpstr>Simple Creation = Hyper Personalization</vt:lpstr>
      <vt:lpstr>Simple Creation = Hyper Personalization</vt:lpstr>
      <vt:lpstr>Simple Creation = Hyper Personalization</vt:lpstr>
      <vt:lpstr>SAAS Apps Today</vt:lpstr>
      <vt:lpstr>Apps Still live in the monoculture</vt:lpstr>
      <vt:lpstr>AI is bolted on to existing workflows</vt:lpstr>
      <vt:lpstr>Thinking Different</vt:lpstr>
      <vt:lpstr>write questions &amp; prototypes not specs</vt:lpstr>
      <vt:lpstr>Screenshot + Mini Spec = Prototype</vt:lpstr>
      <vt:lpstr>AI Forward Apps Meet the demand for personalization</vt:lpstr>
      <vt:lpstr>What do truly AI Forward, agentic, apps look like?</vt:lpstr>
      <vt:lpstr>Flexible canvas</vt:lpstr>
      <vt:lpstr>Hyper Personalized App Agent</vt:lpstr>
      <vt:lpstr>Proactive and Collaborative</vt:lpstr>
      <vt:lpstr>Thank you</vt:lpstr>
      <vt:lpstr>Copilot hub &amp; community</vt:lpstr>
      <vt:lpstr>Send Feedback: The APPocolypse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6</cp:revision>
  <dcterms:created xsi:type="dcterms:W3CDTF">2025-04-08T16:47:37Z</dcterms:created>
  <dcterms:modified xsi:type="dcterms:W3CDTF">2025-05-14T18:17:01Z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