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32"/>
  </p:notesMasterIdLst>
  <p:sldIdLst>
    <p:sldId id="256" r:id="rId6"/>
    <p:sldId id="267" r:id="rId7"/>
    <p:sldId id="567" r:id="rId8"/>
    <p:sldId id="2147482552" r:id="rId9"/>
    <p:sldId id="2051" r:id="rId10"/>
    <p:sldId id="2147483601" r:id="rId11"/>
    <p:sldId id="1976" r:id="rId12"/>
    <p:sldId id="2147481727" r:id="rId13"/>
    <p:sldId id="2147481728" r:id="rId14"/>
    <p:sldId id="2147481729" r:id="rId15"/>
    <p:sldId id="2147483602" r:id="rId16"/>
    <p:sldId id="2147481720" r:id="rId17"/>
    <p:sldId id="2147481722" r:id="rId18"/>
    <p:sldId id="2147481723" r:id="rId19"/>
    <p:sldId id="2147481724" r:id="rId20"/>
    <p:sldId id="2147483603" r:id="rId21"/>
    <p:sldId id="2147483605" r:id="rId22"/>
    <p:sldId id="2147471363" r:id="rId23"/>
    <p:sldId id="2147481710" r:id="rId24"/>
    <p:sldId id="2147471367" r:id="rId25"/>
    <p:sldId id="2147481721" r:id="rId26"/>
    <p:sldId id="2147483607" r:id="rId27"/>
    <p:sldId id="566" r:id="rId28"/>
    <p:sldId id="2147482555" r:id="rId29"/>
    <p:sldId id="2147480288"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87673" autoAdjust="0"/>
  </p:normalViewPr>
  <p:slideViewPr>
    <p:cSldViewPr snapToGrid="0">
      <p:cViewPr varScale="1">
        <p:scale>
          <a:sx n="112" d="100"/>
          <a:sy n="112" d="100"/>
        </p:scale>
        <p:origin x="1221"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18CA53-4F83-4980-A314-47F6F7C47E28}"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676B1331-161C-48E7-95D9-F945D89EC213}">
      <dgm:prSet/>
      <dgm:spPr/>
      <dgm:t>
        <a:bodyPr/>
        <a:lstStyle/>
        <a:p>
          <a:pPr>
            <a:lnSpc>
              <a:spcPct val="100000"/>
            </a:lnSpc>
            <a:defRPr b="1"/>
          </a:pPr>
          <a:r>
            <a:rPr lang="en-US" baseline="0"/>
            <a:t>Formal</a:t>
          </a:r>
          <a:endParaRPr lang="en-US"/>
        </a:p>
      </dgm:t>
    </dgm:pt>
    <dgm:pt modelId="{3AA38697-BE60-4DF6-8A7B-0506017D02FC}" type="parTrans" cxnId="{2E556086-6F41-4DED-84CA-557D933E9215}">
      <dgm:prSet/>
      <dgm:spPr/>
      <dgm:t>
        <a:bodyPr/>
        <a:lstStyle/>
        <a:p>
          <a:endParaRPr lang="en-US"/>
        </a:p>
      </dgm:t>
    </dgm:pt>
    <dgm:pt modelId="{93FA536B-C29A-4EF5-B9AA-2F04BE28F293}" type="sibTrans" cxnId="{2E556086-6F41-4DED-84CA-557D933E9215}">
      <dgm:prSet/>
      <dgm:spPr/>
      <dgm:t>
        <a:bodyPr/>
        <a:lstStyle/>
        <a:p>
          <a:endParaRPr lang="en-US"/>
        </a:p>
      </dgm:t>
    </dgm:pt>
    <dgm:pt modelId="{F26DA794-8BB5-42FD-9ABD-7AE5B39F86D0}">
      <dgm:prSet custT="1"/>
      <dgm:spPr/>
      <dgm:t>
        <a:bodyPr/>
        <a:lstStyle/>
        <a:p>
          <a:pPr>
            <a:lnSpc>
              <a:spcPct val="100000"/>
            </a:lnSpc>
          </a:pPr>
          <a:r>
            <a:rPr lang="en-US" sz="2000" baseline="0" dirty="0"/>
            <a:t>Corporate Mentorship Programs</a:t>
          </a:r>
          <a:endParaRPr lang="en-US" sz="2000" dirty="0"/>
        </a:p>
      </dgm:t>
    </dgm:pt>
    <dgm:pt modelId="{E3A4C663-80E8-4B08-AA03-9721C27CA11C}" type="parTrans" cxnId="{40F2F89B-0736-462F-B85C-E56D7A90CECD}">
      <dgm:prSet/>
      <dgm:spPr/>
      <dgm:t>
        <a:bodyPr/>
        <a:lstStyle/>
        <a:p>
          <a:endParaRPr lang="en-US"/>
        </a:p>
      </dgm:t>
    </dgm:pt>
    <dgm:pt modelId="{FD4B1A55-8D0B-4E17-A922-E3AFB74A3AD0}" type="sibTrans" cxnId="{40F2F89B-0736-462F-B85C-E56D7A90CECD}">
      <dgm:prSet/>
      <dgm:spPr/>
      <dgm:t>
        <a:bodyPr/>
        <a:lstStyle/>
        <a:p>
          <a:endParaRPr lang="en-US"/>
        </a:p>
      </dgm:t>
    </dgm:pt>
    <dgm:pt modelId="{97A8B28F-20AA-4B49-81A2-125896E86CD0}">
      <dgm:prSet custT="1"/>
      <dgm:spPr/>
      <dgm:t>
        <a:bodyPr/>
        <a:lstStyle/>
        <a:p>
          <a:pPr>
            <a:lnSpc>
              <a:spcPct val="100000"/>
            </a:lnSpc>
          </a:pPr>
          <a:r>
            <a:rPr lang="en-US" sz="2000" baseline="0" dirty="0"/>
            <a:t>Professional Associations</a:t>
          </a:r>
          <a:endParaRPr lang="en-US" sz="2000" dirty="0"/>
        </a:p>
      </dgm:t>
    </dgm:pt>
    <dgm:pt modelId="{D9DEBC37-CE8C-4D8B-8777-C0936B54F40C}" type="parTrans" cxnId="{1A39812E-853D-48CE-BF19-D94BEE85342C}">
      <dgm:prSet/>
      <dgm:spPr/>
      <dgm:t>
        <a:bodyPr/>
        <a:lstStyle/>
        <a:p>
          <a:endParaRPr lang="en-US"/>
        </a:p>
      </dgm:t>
    </dgm:pt>
    <dgm:pt modelId="{F6D23F39-8EFF-4D95-9E6A-8F3ABC252AED}" type="sibTrans" cxnId="{1A39812E-853D-48CE-BF19-D94BEE85342C}">
      <dgm:prSet/>
      <dgm:spPr/>
      <dgm:t>
        <a:bodyPr/>
        <a:lstStyle/>
        <a:p>
          <a:endParaRPr lang="en-US"/>
        </a:p>
      </dgm:t>
    </dgm:pt>
    <dgm:pt modelId="{73E478AC-4C93-4178-8853-8E74316CB949}">
      <dgm:prSet custT="1"/>
      <dgm:spPr/>
      <dgm:t>
        <a:bodyPr/>
        <a:lstStyle/>
        <a:p>
          <a:pPr>
            <a:lnSpc>
              <a:spcPct val="100000"/>
            </a:lnSpc>
          </a:pPr>
          <a:r>
            <a:rPr lang="en-US" sz="2000" baseline="0" dirty="0"/>
            <a:t>Academic Mentorship</a:t>
          </a:r>
          <a:endParaRPr lang="en-US" sz="2000" dirty="0"/>
        </a:p>
      </dgm:t>
    </dgm:pt>
    <dgm:pt modelId="{8C477472-7D52-4752-ABE6-F18346569C93}" type="parTrans" cxnId="{DE86B4B5-BF13-4951-A044-D58171C8FA4C}">
      <dgm:prSet/>
      <dgm:spPr/>
      <dgm:t>
        <a:bodyPr/>
        <a:lstStyle/>
        <a:p>
          <a:endParaRPr lang="en-US"/>
        </a:p>
      </dgm:t>
    </dgm:pt>
    <dgm:pt modelId="{86E86AEB-DC31-4A31-B271-2B786EC0DA49}" type="sibTrans" cxnId="{DE86B4B5-BF13-4951-A044-D58171C8FA4C}">
      <dgm:prSet/>
      <dgm:spPr/>
      <dgm:t>
        <a:bodyPr/>
        <a:lstStyle/>
        <a:p>
          <a:endParaRPr lang="en-US"/>
        </a:p>
      </dgm:t>
    </dgm:pt>
    <dgm:pt modelId="{61EFB28A-9FA9-4628-9BF2-FCD00636EE90}">
      <dgm:prSet custT="1"/>
      <dgm:spPr/>
      <dgm:t>
        <a:bodyPr/>
        <a:lstStyle/>
        <a:p>
          <a:pPr>
            <a:lnSpc>
              <a:spcPct val="100000"/>
            </a:lnSpc>
          </a:pPr>
          <a:r>
            <a:rPr lang="en-US" sz="2000" baseline="0" dirty="0"/>
            <a:t>Leadership Development Program</a:t>
          </a:r>
          <a:endParaRPr lang="en-US" sz="2000" dirty="0"/>
        </a:p>
      </dgm:t>
    </dgm:pt>
    <dgm:pt modelId="{6021B626-9681-4226-AA6D-3EC51119F23A}" type="parTrans" cxnId="{94487DC3-FE7D-4099-A214-28A104674AF9}">
      <dgm:prSet/>
      <dgm:spPr/>
      <dgm:t>
        <a:bodyPr/>
        <a:lstStyle/>
        <a:p>
          <a:endParaRPr lang="en-US"/>
        </a:p>
      </dgm:t>
    </dgm:pt>
    <dgm:pt modelId="{205623A0-77D3-4D3C-B499-6AA31F878551}" type="sibTrans" cxnId="{94487DC3-FE7D-4099-A214-28A104674AF9}">
      <dgm:prSet/>
      <dgm:spPr/>
      <dgm:t>
        <a:bodyPr/>
        <a:lstStyle/>
        <a:p>
          <a:endParaRPr lang="en-US"/>
        </a:p>
      </dgm:t>
    </dgm:pt>
    <dgm:pt modelId="{C1E88263-3EE7-44BF-B15B-368D7495008C}">
      <dgm:prSet/>
      <dgm:spPr/>
      <dgm:t>
        <a:bodyPr/>
        <a:lstStyle/>
        <a:p>
          <a:pPr>
            <a:lnSpc>
              <a:spcPct val="100000"/>
            </a:lnSpc>
            <a:defRPr b="1"/>
          </a:pPr>
          <a:r>
            <a:rPr lang="en-US" baseline="0"/>
            <a:t>Informal</a:t>
          </a:r>
          <a:endParaRPr lang="en-US"/>
        </a:p>
      </dgm:t>
    </dgm:pt>
    <dgm:pt modelId="{68AC36BC-0CCE-47C6-A3ED-10827BBA172B}" type="parTrans" cxnId="{FB2653E7-4543-40B3-AA22-0FF9D0121A4C}">
      <dgm:prSet/>
      <dgm:spPr/>
      <dgm:t>
        <a:bodyPr/>
        <a:lstStyle/>
        <a:p>
          <a:endParaRPr lang="en-US"/>
        </a:p>
      </dgm:t>
    </dgm:pt>
    <dgm:pt modelId="{B3A4F0AD-3E3A-4DF9-8053-FBC71E34509B}" type="sibTrans" cxnId="{FB2653E7-4543-40B3-AA22-0FF9D0121A4C}">
      <dgm:prSet/>
      <dgm:spPr/>
      <dgm:t>
        <a:bodyPr/>
        <a:lstStyle/>
        <a:p>
          <a:endParaRPr lang="en-US"/>
        </a:p>
      </dgm:t>
    </dgm:pt>
    <dgm:pt modelId="{57906480-C70D-47C7-93F3-DA6B5C54FE7C}">
      <dgm:prSet custT="1"/>
      <dgm:spPr/>
      <dgm:t>
        <a:bodyPr/>
        <a:lstStyle/>
        <a:p>
          <a:pPr>
            <a:lnSpc>
              <a:spcPct val="100000"/>
            </a:lnSpc>
          </a:pPr>
          <a:r>
            <a:rPr lang="en-US" sz="2000" baseline="0" dirty="0"/>
            <a:t>Casual Workplace</a:t>
          </a:r>
          <a:endParaRPr lang="en-US" sz="2000" dirty="0"/>
        </a:p>
      </dgm:t>
    </dgm:pt>
    <dgm:pt modelId="{5DB16BE2-4A1B-4BA0-807D-5636951D2DB0}" type="parTrans" cxnId="{ADF45F11-AD7C-416C-BA3F-9039A32618C3}">
      <dgm:prSet/>
      <dgm:spPr/>
      <dgm:t>
        <a:bodyPr/>
        <a:lstStyle/>
        <a:p>
          <a:endParaRPr lang="en-US"/>
        </a:p>
      </dgm:t>
    </dgm:pt>
    <dgm:pt modelId="{B7379EDF-F426-4297-A234-42121A0B885E}" type="sibTrans" cxnId="{ADF45F11-AD7C-416C-BA3F-9039A32618C3}">
      <dgm:prSet/>
      <dgm:spPr/>
      <dgm:t>
        <a:bodyPr/>
        <a:lstStyle/>
        <a:p>
          <a:endParaRPr lang="en-US"/>
        </a:p>
      </dgm:t>
    </dgm:pt>
    <dgm:pt modelId="{408DDA54-1A6F-4C88-A248-F970332CDEC7}">
      <dgm:prSet custT="1"/>
      <dgm:spPr/>
      <dgm:t>
        <a:bodyPr/>
        <a:lstStyle/>
        <a:p>
          <a:pPr>
            <a:lnSpc>
              <a:spcPct val="100000"/>
            </a:lnSpc>
          </a:pPr>
          <a:r>
            <a:rPr lang="en-US" sz="2000" baseline="0" dirty="0"/>
            <a:t>Peer Mentorship</a:t>
          </a:r>
          <a:endParaRPr lang="en-US" sz="2000" dirty="0"/>
        </a:p>
      </dgm:t>
    </dgm:pt>
    <dgm:pt modelId="{47D17754-2F6F-49D8-8430-29C709028039}" type="parTrans" cxnId="{1662EBCF-3BF6-495A-BC07-D0C60B67C774}">
      <dgm:prSet/>
      <dgm:spPr/>
      <dgm:t>
        <a:bodyPr/>
        <a:lstStyle/>
        <a:p>
          <a:endParaRPr lang="en-US"/>
        </a:p>
      </dgm:t>
    </dgm:pt>
    <dgm:pt modelId="{EDE04FD0-01F4-4817-96DC-9AFA72C933AB}" type="sibTrans" cxnId="{1662EBCF-3BF6-495A-BC07-D0C60B67C774}">
      <dgm:prSet/>
      <dgm:spPr/>
      <dgm:t>
        <a:bodyPr/>
        <a:lstStyle/>
        <a:p>
          <a:endParaRPr lang="en-US"/>
        </a:p>
      </dgm:t>
    </dgm:pt>
    <dgm:pt modelId="{A9EE2038-906E-4A00-8E0A-41DD8D870EF7}">
      <dgm:prSet custT="1"/>
      <dgm:spPr/>
      <dgm:t>
        <a:bodyPr/>
        <a:lstStyle/>
        <a:p>
          <a:pPr>
            <a:lnSpc>
              <a:spcPct val="100000"/>
            </a:lnSpc>
          </a:pPr>
          <a:r>
            <a:rPr lang="en-US" sz="2000" baseline="0" dirty="0"/>
            <a:t>Networking Events</a:t>
          </a:r>
          <a:endParaRPr lang="en-US" sz="2000" dirty="0"/>
        </a:p>
      </dgm:t>
    </dgm:pt>
    <dgm:pt modelId="{F1F34948-9EE2-43EC-B8E2-F144CAFBCFA8}" type="parTrans" cxnId="{1E41595C-0045-43F2-AC85-463205A47652}">
      <dgm:prSet/>
      <dgm:spPr/>
      <dgm:t>
        <a:bodyPr/>
        <a:lstStyle/>
        <a:p>
          <a:endParaRPr lang="en-US"/>
        </a:p>
      </dgm:t>
    </dgm:pt>
    <dgm:pt modelId="{9A65E021-F741-4174-8D37-6E6D7308EBF6}" type="sibTrans" cxnId="{1E41595C-0045-43F2-AC85-463205A47652}">
      <dgm:prSet/>
      <dgm:spPr/>
      <dgm:t>
        <a:bodyPr/>
        <a:lstStyle/>
        <a:p>
          <a:endParaRPr lang="en-US"/>
        </a:p>
      </dgm:t>
    </dgm:pt>
    <dgm:pt modelId="{9B244670-B23A-4588-84D1-01B2DA7C0E60}">
      <dgm:prSet custT="1"/>
      <dgm:spPr/>
      <dgm:t>
        <a:bodyPr/>
        <a:lstStyle/>
        <a:p>
          <a:pPr>
            <a:lnSpc>
              <a:spcPct val="100000"/>
            </a:lnSpc>
          </a:pPr>
          <a:r>
            <a:rPr lang="en-US" sz="2000" baseline="0" dirty="0"/>
            <a:t>Advisory Relationships</a:t>
          </a:r>
          <a:endParaRPr lang="en-US" sz="2000" dirty="0"/>
        </a:p>
      </dgm:t>
    </dgm:pt>
    <dgm:pt modelId="{9DEC1A8D-68BD-46FC-AB15-AB8AEF076AA8}" type="parTrans" cxnId="{29730DB8-26D1-4D99-A634-684F5888E412}">
      <dgm:prSet/>
      <dgm:spPr/>
      <dgm:t>
        <a:bodyPr/>
        <a:lstStyle/>
        <a:p>
          <a:endParaRPr lang="en-US"/>
        </a:p>
      </dgm:t>
    </dgm:pt>
    <dgm:pt modelId="{1F229BCA-5233-4A9E-B7C5-36873347A3A3}" type="sibTrans" cxnId="{29730DB8-26D1-4D99-A634-684F5888E412}">
      <dgm:prSet/>
      <dgm:spPr/>
      <dgm:t>
        <a:bodyPr/>
        <a:lstStyle/>
        <a:p>
          <a:endParaRPr lang="en-US"/>
        </a:p>
      </dgm:t>
    </dgm:pt>
    <dgm:pt modelId="{7104E3AC-73C1-4032-94CF-D9CB2CC0ACBF}" type="pres">
      <dgm:prSet presAssocID="{8518CA53-4F83-4980-A314-47F6F7C47E28}" presName="root" presStyleCnt="0">
        <dgm:presLayoutVars>
          <dgm:dir/>
          <dgm:resizeHandles val="exact"/>
        </dgm:presLayoutVars>
      </dgm:prSet>
      <dgm:spPr/>
    </dgm:pt>
    <dgm:pt modelId="{9D059A1B-CE89-4C98-ABF6-EC61CD9E2F0D}" type="pres">
      <dgm:prSet presAssocID="{676B1331-161C-48E7-95D9-F945D89EC213}" presName="compNode" presStyleCnt="0"/>
      <dgm:spPr/>
    </dgm:pt>
    <dgm:pt modelId="{580AA8F0-727A-427B-B39C-D57727FEFE94}" type="pres">
      <dgm:prSet presAssocID="{676B1331-161C-48E7-95D9-F945D89EC21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36671AE4-1E6C-4D75-B4B3-E5E633434F16}" type="pres">
      <dgm:prSet presAssocID="{676B1331-161C-48E7-95D9-F945D89EC213}" presName="iconSpace" presStyleCnt="0"/>
      <dgm:spPr/>
    </dgm:pt>
    <dgm:pt modelId="{57EDBD9F-0CB3-4612-AD7E-007A7AE525A7}" type="pres">
      <dgm:prSet presAssocID="{676B1331-161C-48E7-95D9-F945D89EC213}" presName="parTx" presStyleLbl="revTx" presStyleIdx="0" presStyleCnt="4">
        <dgm:presLayoutVars>
          <dgm:chMax val="0"/>
          <dgm:chPref val="0"/>
        </dgm:presLayoutVars>
      </dgm:prSet>
      <dgm:spPr/>
    </dgm:pt>
    <dgm:pt modelId="{749867F2-E6B0-4ABE-A8DD-66D3005B253A}" type="pres">
      <dgm:prSet presAssocID="{676B1331-161C-48E7-95D9-F945D89EC213}" presName="txSpace" presStyleCnt="0"/>
      <dgm:spPr/>
    </dgm:pt>
    <dgm:pt modelId="{F73D75D7-CAFF-4A69-A6D6-525C6773C197}" type="pres">
      <dgm:prSet presAssocID="{676B1331-161C-48E7-95D9-F945D89EC213}" presName="desTx" presStyleLbl="revTx" presStyleIdx="1" presStyleCnt="4">
        <dgm:presLayoutVars/>
      </dgm:prSet>
      <dgm:spPr/>
    </dgm:pt>
    <dgm:pt modelId="{9632780D-524F-481C-827D-AB04B21BE2C3}" type="pres">
      <dgm:prSet presAssocID="{93FA536B-C29A-4EF5-B9AA-2F04BE28F293}" presName="sibTrans" presStyleCnt="0"/>
      <dgm:spPr/>
    </dgm:pt>
    <dgm:pt modelId="{E37559F5-3E2F-42A8-8748-87163F0A9D3C}" type="pres">
      <dgm:prSet presAssocID="{C1E88263-3EE7-44BF-B15B-368D7495008C}" presName="compNode" presStyleCnt="0"/>
      <dgm:spPr/>
    </dgm:pt>
    <dgm:pt modelId="{85D53564-5F0C-45D4-A9FA-350E4DE30055}" type="pres">
      <dgm:prSet presAssocID="{C1E88263-3EE7-44BF-B15B-368D7495008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BB67AFC7-0F40-4988-9B01-E42C57B42398}" type="pres">
      <dgm:prSet presAssocID="{C1E88263-3EE7-44BF-B15B-368D7495008C}" presName="iconSpace" presStyleCnt="0"/>
      <dgm:spPr/>
    </dgm:pt>
    <dgm:pt modelId="{F5726080-166A-4729-9460-E49EDF1C9292}" type="pres">
      <dgm:prSet presAssocID="{C1E88263-3EE7-44BF-B15B-368D7495008C}" presName="parTx" presStyleLbl="revTx" presStyleIdx="2" presStyleCnt="4">
        <dgm:presLayoutVars>
          <dgm:chMax val="0"/>
          <dgm:chPref val="0"/>
        </dgm:presLayoutVars>
      </dgm:prSet>
      <dgm:spPr/>
    </dgm:pt>
    <dgm:pt modelId="{4F3ECC1A-CFED-4DF0-818A-ED235DEE80E3}" type="pres">
      <dgm:prSet presAssocID="{C1E88263-3EE7-44BF-B15B-368D7495008C}" presName="txSpace" presStyleCnt="0"/>
      <dgm:spPr/>
    </dgm:pt>
    <dgm:pt modelId="{5FB893E8-D6D1-45DB-8667-9AD9840B0345}" type="pres">
      <dgm:prSet presAssocID="{C1E88263-3EE7-44BF-B15B-368D7495008C}" presName="desTx" presStyleLbl="revTx" presStyleIdx="3" presStyleCnt="4">
        <dgm:presLayoutVars/>
      </dgm:prSet>
      <dgm:spPr/>
    </dgm:pt>
  </dgm:ptLst>
  <dgm:cxnLst>
    <dgm:cxn modelId="{41B0B509-65C5-4855-8C70-2A90CE7D138A}" type="presOf" srcId="{676B1331-161C-48E7-95D9-F945D89EC213}" destId="{57EDBD9F-0CB3-4612-AD7E-007A7AE525A7}" srcOrd="0" destOrd="0" presId="urn:microsoft.com/office/officeart/2018/5/layout/CenteredIconLabelDescriptionList"/>
    <dgm:cxn modelId="{ADF45F11-AD7C-416C-BA3F-9039A32618C3}" srcId="{C1E88263-3EE7-44BF-B15B-368D7495008C}" destId="{57906480-C70D-47C7-93F3-DA6B5C54FE7C}" srcOrd="0" destOrd="0" parTransId="{5DB16BE2-4A1B-4BA0-807D-5636951D2DB0}" sibTransId="{B7379EDF-F426-4297-A234-42121A0B885E}"/>
    <dgm:cxn modelId="{9BF2E12C-CC05-405E-BC44-1C3283661B3E}" type="presOf" srcId="{8518CA53-4F83-4980-A314-47F6F7C47E28}" destId="{7104E3AC-73C1-4032-94CF-D9CB2CC0ACBF}" srcOrd="0" destOrd="0" presId="urn:microsoft.com/office/officeart/2018/5/layout/CenteredIconLabelDescriptionList"/>
    <dgm:cxn modelId="{1A39812E-853D-48CE-BF19-D94BEE85342C}" srcId="{676B1331-161C-48E7-95D9-F945D89EC213}" destId="{97A8B28F-20AA-4B49-81A2-125896E86CD0}" srcOrd="1" destOrd="0" parTransId="{D9DEBC37-CE8C-4D8B-8777-C0936B54F40C}" sibTransId="{F6D23F39-8EFF-4D95-9E6A-8F3ABC252AED}"/>
    <dgm:cxn modelId="{7513F430-F399-43B2-BD26-34428C956C0C}" type="presOf" srcId="{408DDA54-1A6F-4C88-A248-F970332CDEC7}" destId="{5FB893E8-D6D1-45DB-8667-9AD9840B0345}" srcOrd="0" destOrd="1" presId="urn:microsoft.com/office/officeart/2018/5/layout/CenteredIconLabelDescriptionList"/>
    <dgm:cxn modelId="{1E41595C-0045-43F2-AC85-463205A47652}" srcId="{C1E88263-3EE7-44BF-B15B-368D7495008C}" destId="{A9EE2038-906E-4A00-8E0A-41DD8D870EF7}" srcOrd="2" destOrd="0" parTransId="{F1F34948-9EE2-43EC-B8E2-F144CAFBCFA8}" sibTransId="{9A65E021-F741-4174-8D37-6E6D7308EBF6}"/>
    <dgm:cxn modelId="{0F4C1D60-8192-4010-B758-0EC037637744}" type="presOf" srcId="{61EFB28A-9FA9-4628-9BF2-FCD00636EE90}" destId="{F73D75D7-CAFF-4A69-A6D6-525C6773C197}" srcOrd="0" destOrd="3" presId="urn:microsoft.com/office/officeart/2018/5/layout/CenteredIconLabelDescriptionList"/>
    <dgm:cxn modelId="{FF8E1E63-7C04-4BBD-B785-F039E444322C}" type="presOf" srcId="{73E478AC-4C93-4178-8853-8E74316CB949}" destId="{F73D75D7-CAFF-4A69-A6D6-525C6773C197}" srcOrd="0" destOrd="2" presId="urn:microsoft.com/office/officeart/2018/5/layout/CenteredIconLabelDescriptionList"/>
    <dgm:cxn modelId="{FB97CB65-C6A9-460D-B912-3590C3CC3D7B}" type="presOf" srcId="{F26DA794-8BB5-42FD-9ABD-7AE5B39F86D0}" destId="{F73D75D7-CAFF-4A69-A6D6-525C6773C197}" srcOrd="0" destOrd="0" presId="urn:microsoft.com/office/officeart/2018/5/layout/CenteredIconLabelDescriptionList"/>
    <dgm:cxn modelId="{1ADD3571-77A0-4E09-BECE-5B3A85353C59}" type="presOf" srcId="{C1E88263-3EE7-44BF-B15B-368D7495008C}" destId="{F5726080-166A-4729-9460-E49EDF1C9292}" srcOrd="0" destOrd="0" presId="urn:microsoft.com/office/officeart/2018/5/layout/CenteredIconLabelDescriptionList"/>
    <dgm:cxn modelId="{2E556086-6F41-4DED-84CA-557D933E9215}" srcId="{8518CA53-4F83-4980-A314-47F6F7C47E28}" destId="{676B1331-161C-48E7-95D9-F945D89EC213}" srcOrd="0" destOrd="0" parTransId="{3AA38697-BE60-4DF6-8A7B-0506017D02FC}" sibTransId="{93FA536B-C29A-4EF5-B9AA-2F04BE28F293}"/>
    <dgm:cxn modelId="{1E1AF38E-4778-4211-BBC1-2FDAF636E667}" type="presOf" srcId="{57906480-C70D-47C7-93F3-DA6B5C54FE7C}" destId="{5FB893E8-D6D1-45DB-8667-9AD9840B0345}" srcOrd="0" destOrd="0" presId="urn:microsoft.com/office/officeart/2018/5/layout/CenteredIconLabelDescriptionList"/>
    <dgm:cxn modelId="{40F2F89B-0736-462F-B85C-E56D7A90CECD}" srcId="{676B1331-161C-48E7-95D9-F945D89EC213}" destId="{F26DA794-8BB5-42FD-9ABD-7AE5B39F86D0}" srcOrd="0" destOrd="0" parTransId="{E3A4C663-80E8-4B08-AA03-9721C27CA11C}" sibTransId="{FD4B1A55-8D0B-4E17-A922-E3AFB74A3AD0}"/>
    <dgm:cxn modelId="{43EF47A0-CE06-4AF9-BA50-7CA1C92781BA}" type="presOf" srcId="{A9EE2038-906E-4A00-8E0A-41DD8D870EF7}" destId="{5FB893E8-D6D1-45DB-8667-9AD9840B0345}" srcOrd="0" destOrd="2" presId="urn:microsoft.com/office/officeart/2018/5/layout/CenteredIconLabelDescriptionList"/>
    <dgm:cxn modelId="{FE6C8CB3-6B56-4CD0-98A3-4D11EAB619CB}" type="presOf" srcId="{97A8B28F-20AA-4B49-81A2-125896E86CD0}" destId="{F73D75D7-CAFF-4A69-A6D6-525C6773C197}" srcOrd="0" destOrd="1" presId="urn:microsoft.com/office/officeart/2018/5/layout/CenteredIconLabelDescriptionList"/>
    <dgm:cxn modelId="{DE86B4B5-BF13-4951-A044-D58171C8FA4C}" srcId="{676B1331-161C-48E7-95D9-F945D89EC213}" destId="{73E478AC-4C93-4178-8853-8E74316CB949}" srcOrd="2" destOrd="0" parTransId="{8C477472-7D52-4752-ABE6-F18346569C93}" sibTransId="{86E86AEB-DC31-4A31-B271-2B786EC0DA49}"/>
    <dgm:cxn modelId="{29730DB8-26D1-4D99-A634-684F5888E412}" srcId="{C1E88263-3EE7-44BF-B15B-368D7495008C}" destId="{9B244670-B23A-4588-84D1-01B2DA7C0E60}" srcOrd="3" destOrd="0" parTransId="{9DEC1A8D-68BD-46FC-AB15-AB8AEF076AA8}" sibTransId="{1F229BCA-5233-4A9E-B7C5-36873347A3A3}"/>
    <dgm:cxn modelId="{94487DC3-FE7D-4099-A214-28A104674AF9}" srcId="{676B1331-161C-48E7-95D9-F945D89EC213}" destId="{61EFB28A-9FA9-4628-9BF2-FCD00636EE90}" srcOrd="3" destOrd="0" parTransId="{6021B626-9681-4226-AA6D-3EC51119F23A}" sibTransId="{205623A0-77D3-4D3C-B499-6AA31F878551}"/>
    <dgm:cxn modelId="{1662EBCF-3BF6-495A-BC07-D0C60B67C774}" srcId="{C1E88263-3EE7-44BF-B15B-368D7495008C}" destId="{408DDA54-1A6F-4C88-A248-F970332CDEC7}" srcOrd="1" destOrd="0" parTransId="{47D17754-2F6F-49D8-8430-29C709028039}" sibTransId="{EDE04FD0-01F4-4817-96DC-9AFA72C933AB}"/>
    <dgm:cxn modelId="{764FA2DA-D321-48B6-B2F2-4DC766E9D774}" type="presOf" srcId="{9B244670-B23A-4588-84D1-01B2DA7C0E60}" destId="{5FB893E8-D6D1-45DB-8667-9AD9840B0345}" srcOrd="0" destOrd="3" presId="urn:microsoft.com/office/officeart/2018/5/layout/CenteredIconLabelDescriptionList"/>
    <dgm:cxn modelId="{FB2653E7-4543-40B3-AA22-0FF9D0121A4C}" srcId="{8518CA53-4F83-4980-A314-47F6F7C47E28}" destId="{C1E88263-3EE7-44BF-B15B-368D7495008C}" srcOrd="1" destOrd="0" parTransId="{68AC36BC-0CCE-47C6-A3ED-10827BBA172B}" sibTransId="{B3A4F0AD-3E3A-4DF9-8053-FBC71E34509B}"/>
    <dgm:cxn modelId="{8CD13999-87C5-4707-B0DB-2C7F66747F23}" type="presParOf" srcId="{7104E3AC-73C1-4032-94CF-D9CB2CC0ACBF}" destId="{9D059A1B-CE89-4C98-ABF6-EC61CD9E2F0D}" srcOrd="0" destOrd="0" presId="urn:microsoft.com/office/officeart/2018/5/layout/CenteredIconLabelDescriptionList"/>
    <dgm:cxn modelId="{2F8878F2-6791-40E7-8884-B088CD13E20F}" type="presParOf" srcId="{9D059A1B-CE89-4C98-ABF6-EC61CD9E2F0D}" destId="{580AA8F0-727A-427B-B39C-D57727FEFE94}" srcOrd="0" destOrd="0" presId="urn:microsoft.com/office/officeart/2018/5/layout/CenteredIconLabelDescriptionList"/>
    <dgm:cxn modelId="{6055489C-F447-4ECF-BC0E-66B7CAC4B096}" type="presParOf" srcId="{9D059A1B-CE89-4C98-ABF6-EC61CD9E2F0D}" destId="{36671AE4-1E6C-4D75-B4B3-E5E633434F16}" srcOrd="1" destOrd="0" presId="urn:microsoft.com/office/officeart/2018/5/layout/CenteredIconLabelDescriptionList"/>
    <dgm:cxn modelId="{756AD476-E599-4490-BEE2-CF1C28032312}" type="presParOf" srcId="{9D059A1B-CE89-4C98-ABF6-EC61CD9E2F0D}" destId="{57EDBD9F-0CB3-4612-AD7E-007A7AE525A7}" srcOrd="2" destOrd="0" presId="urn:microsoft.com/office/officeart/2018/5/layout/CenteredIconLabelDescriptionList"/>
    <dgm:cxn modelId="{E702261F-9DCC-4802-9C69-E7FB3A2A9145}" type="presParOf" srcId="{9D059A1B-CE89-4C98-ABF6-EC61CD9E2F0D}" destId="{749867F2-E6B0-4ABE-A8DD-66D3005B253A}" srcOrd="3" destOrd="0" presId="urn:microsoft.com/office/officeart/2018/5/layout/CenteredIconLabelDescriptionList"/>
    <dgm:cxn modelId="{C5B69845-39B2-4112-98F9-675A01D3A315}" type="presParOf" srcId="{9D059A1B-CE89-4C98-ABF6-EC61CD9E2F0D}" destId="{F73D75D7-CAFF-4A69-A6D6-525C6773C197}" srcOrd="4" destOrd="0" presId="urn:microsoft.com/office/officeart/2018/5/layout/CenteredIconLabelDescriptionList"/>
    <dgm:cxn modelId="{C608A381-4ACB-4B7C-B736-20CFAE0FC36A}" type="presParOf" srcId="{7104E3AC-73C1-4032-94CF-D9CB2CC0ACBF}" destId="{9632780D-524F-481C-827D-AB04B21BE2C3}" srcOrd="1" destOrd="0" presId="urn:microsoft.com/office/officeart/2018/5/layout/CenteredIconLabelDescriptionList"/>
    <dgm:cxn modelId="{FCE0F121-52B5-4A97-80BD-40E0B9C8D895}" type="presParOf" srcId="{7104E3AC-73C1-4032-94CF-D9CB2CC0ACBF}" destId="{E37559F5-3E2F-42A8-8748-87163F0A9D3C}" srcOrd="2" destOrd="0" presId="urn:microsoft.com/office/officeart/2018/5/layout/CenteredIconLabelDescriptionList"/>
    <dgm:cxn modelId="{979964BE-24A3-4B6D-AF90-CCEE6BB44717}" type="presParOf" srcId="{E37559F5-3E2F-42A8-8748-87163F0A9D3C}" destId="{85D53564-5F0C-45D4-A9FA-350E4DE30055}" srcOrd="0" destOrd="0" presId="urn:microsoft.com/office/officeart/2018/5/layout/CenteredIconLabelDescriptionList"/>
    <dgm:cxn modelId="{75657197-A0DE-4AE7-9F08-82F074F1D643}" type="presParOf" srcId="{E37559F5-3E2F-42A8-8748-87163F0A9D3C}" destId="{BB67AFC7-0F40-4988-9B01-E42C57B42398}" srcOrd="1" destOrd="0" presId="urn:microsoft.com/office/officeart/2018/5/layout/CenteredIconLabelDescriptionList"/>
    <dgm:cxn modelId="{A7700E70-3403-4EF4-83C4-BED8B8348A62}" type="presParOf" srcId="{E37559F5-3E2F-42A8-8748-87163F0A9D3C}" destId="{F5726080-166A-4729-9460-E49EDF1C9292}" srcOrd="2" destOrd="0" presId="urn:microsoft.com/office/officeart/2018/5/layout/CenteredIconLabelDescriptionList"/>
    <dgm:cxn modelId="{95D8BF61-2663-411B-BB82-92722A872873}" type="presParOf" srcId="{E37559F5-3E2F-42A8-8748-87163F0A9D3C}" destId="{4F3ECC1A-CFED-4DF0-818A-ED235DEE80E3}" srcOrd="3" destOrd="0" presId="urn:microsoft.com/office/officeart/2018/5/layout/CenteredIconLabelDescriptionList"/>
    <dgm:cxn modelId="{96874522-6AF9-4C55-B73E-8F886CCE7D18}" type="presParOf" srcId="{E37559F5-3E2F-42A8-8748-87163F0A9D3C}" destId="{5FB893E8-D6D1-45DB-8667-9AD9840B034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7445EB-F9EC-49A9-BF65-C22A1B65F085}" type="doc">
      <dgm:prSet loTypeId="urn:microsoft.com/office/officeart/2008/layout/LinedList" loCatId="list" qsTypeId="urn:microsoft.com/office/officeart/2005/8/quickstyle/simple4" qsCatId="simple" csTypeId="urn:microsoft.com/office/officeart/2005/8/colors/accent3_2" csCatId="accent3"/>
      <dgm:spPr/>
      <dgm:t>
        <a:bodyPr/>
        <a:lstStyle/>
        <a:p>
          <a:endParaRPr lang="en-US"/>
        </a:p>
      </dgm:t>
    </dgm:pt>
    <dgm:pt modelId="{EE822B34-EB28-4D0E-8B1B-BB40297B8553}">
      <dgm:prSet/>
      <dgm:spPr/>
      <dgm:t>
        <a:bodyPr/>
        <a:lstStyle/>
        <a:p>
          <a:r>
            <a:rPr lang="en-US" b="1" i="0"/>
            <a:t>Increased Visibility</a:t>
          </a:r>
          <a:r>
            <a:rPr lang="en-US" b="0" i="0"/>
            <a:t>:</a:t>
          </a:r>
          <a:endParaRPr lang="en-US"/>
        </a:p>
      </dgm:t>
    </dgm:pt>
    <dgm:pt modelId="{5F318D33-6201-4483-B210-07194F65DEA2}" type="parTrans" cxnId="{19A37895-BDF1-49B0-A55E-F1CF122A4A86}">
      <dgm:prSet/>
      <dgm:spPr/>
      <dgm:t>
        <a:bodyPr/>
        <a:lstStyle/>
        <a:p>
          <a:endParaRPr lang="en-US"/>
        </a:p>
      </dgm:t>
    </dgm:pt>
    <dgm:pt modelId="{CBEF848D-D531-40D7-9D78-BBFAC11BCDF8}" type="sibTrans" cxnId="{19A37895-BDF1-49B0-A55E-F1CF122A4A86}">
      <dgm:prSet/>
      <dgm:spPr/>
      <dgm:t>
        <a:bodyPr/>
        <a:lstStyle/>
        <a:p>
          <a:endParaRPr lang="en-US"/>
        </a:p>
      </dgm:t>
    </dgm:pt>
    <dgm:pt modelId="{2E958D39-BFF0-4438-9EBE-303ABCE7E32F}">
      <dgm:prSet/>
      <dgm:spPr/>
      <dgm:t>
        <a:bodyPr/>
        <a:lstStyle/>
        <a:p>
          <a:r>
            <a:rPr lang="en-US" b="0" i="0"/>
            <a:t>Allies can help underrepresented colleagues gain visibility by advocating for their inclusion in high-profile projects and meetings.</a:t>
          </a:r>
          <a:endParaRPr lang="en-US"/>
        </a:p>
      </dgm:t>
    </dgm:pt>
    <dgm:pt modelId="{033FB1E0-BC6B-4B70-BBD0-76B5922BF1BB}" type="parTrans" cxnId="{ECE4E3C0-8C54-4A37-846A-58115148D7D6}">
      <dgm:prSet/>
      <dgm:spPr/>
      <dgm:t>
        <a:bodyPr/>
        <a:lstStyle/>
        <a:p>
          <a:endParaRPr lang="en-US"/>
        </a:p>
      </dgm:t>
    </dgm:pt>
    <dgm:pt modelId="{C55C695C-3540-4DC7-8438-47CB120DC89D}" type="sibTrans" cxnId="{ECE4E3C0-8C54-4A37-846A-58115148D7D6}">
      <dgm:prSet/>
      <dgm:spPr/>
      <dgm:t>
        <a:bodyPr/>
        <a:lstStyle/>
        <a:p>
          <a:endParaRPr lang="en-US"/>
        </a:p>
      </dgm:t>
    </dgm:pt>
    <dgm:pt modelId="{F908EF48-2EC3-44A4-B8BA-D27165E25837}">
      <dgm:prSet/>
      <dgm:spPr/>
      <dgm:t>
        <a:bodyPr/>
        <a:lstStyle/>
        <a:p>
          <a:r>
            <a:rPr lang="en-US" b="1" i="0"/>
            <a:t>Access to Networks</a:t>
          </a:r>
          <a:r>
            <a:rPr lang="en-US" b="0" i="0"/>
            <a:t>:</a:t>
          </a:r>
          <a:endParaRPr lang="en-US"/>
        </a:p>
      </dgm:t>
    </dgm:pt>
    <dgm:pt modelId="{3CD8B25A-34FF-4FE0-BED1-F0E84AE1DB52}" type="parTrans" cxnId="{8DBC20EE-F857-4C46-945E-4D87460992A2}">
      <dgm:prSet/>
      <dgm:spPr/>
      <dgm:t>
        <a:bodyPr/>
        <a:lstStyle/>
        <a:p>
          <a:endParaRPr lang="en-US"/>
        </a:p>
      </dgm:t>
    </dgm:pt>
    <dgm:pt modelId="{96267AA3-259D-4EE1-810B-A0640EF77066}" type="sibTrans" cxnId="{8DBC20EE-F857-4C46-945E-4D87460992A2}">
      <dgm:prSet/>
      <dgm:spPr/>
      <dgm:t>
        <a:bodyPr/>
        <a:lstStyle/>
        <a:p>
          <a:endParaRPr lang="en-US"/>
        </a:p>
      </dgm:t>
    </dgm:pt>
    <dgm:pt modelId="{3301EA05-9957-4E63-9C46-2FD1C0900A73}">
      <dgm:prSet/>
      <dgm:spPr/>
      <dgm:t>
        <a:bodyPr/>
        <a:lstStyle/>
        <a:p>
          <a:r>
            <a:rPr lang="en-US" b="0" i="0"/>
            <a:t>By introducing underrepresented colleagues to their professional networks, allies can open doors to new opportunities and connections.</a:t>
          </a:r>
          <a:endParaRPr lang="en-US"/>
        </a:p>
      </dgm:t>
    </dgm:pt>
    <dgm:pt modelId="{0C79023C-DC48-41C2-95EF-661FC098D016}" type="parTrans" cxnId="{B6CA11D4-F7D6-4535-9C53-7B8A42D8329B}">
      <dgm:prSet/>
      <dgm:spPr/>
      <dgm:t>
        <a:bodyPr/>
        <a:lstStyle/>
        <a:p>
          <a:endParaRPr lang="en-US"/>
        </a:p>
      </dgm:t>
    </dgm:pt>
    <dgm:pt modelId="{3C7DBAC9-8587-4BED-A91E-023685C0D0BF}" type="sibTrans" cxnId="{B6CA11D4-F7D6-4535-9C53-7B8A42D8329B}">
      <dgm:prSet/>
      <dgm:spPr/>
      <dgm:t>
        <a:bodyPr/>
        <a:lstStyle/>
        <a:p>
          <a:endParaRPr lang="en-US"/>
        </a:p>
      </dgm:t>
    </dgm:pt>
    <dgm:pt modelId="{B1AA00BD-E8EC-4A1B-93F5-5B4160CA4991}">
      <dgm:prSet/>
      <dgm:spPr/>
      <dgm:t>
        <a:bodyPr/>
        <a:lstStyle/>
        <a:p>
          <a:r>
            <a:rPr lang="en-US" b="1" i="0"/>
            <a:t>Support and Sponsorship</a:t>
          </a:r>
          <a:r>
            <a:rPr lang="en-US" b="0" i="0"/>
            <a:t>:</a:t>
          </a:r>
          <a:endParaRPr lang="en-US"/>
        </a:p>
      </dgm:t>
    </dgm:pt>
    <dgm:pt modelId="{857B3EEF-F6AF-480D-A5E0-6646A8114757}" type="parTrans" cxnId="{88344478-EDD9-416E-86D6-AD7960F6EEEE}">
      <dgm:prSet/>
      <dgm:spPr/>
      <dgm:t>
        <a:bodyPr/>
        <a:lstStyle/>
        <a:p>
          <a:endParaRPr lang="en-US"/>
        </a:p>
      </dgm:t>
    </dgm:pt>
    <dgm:pt modelId="{CEEA9F99-BD1C-4666-B6DA-A50249E198AF}" type="sibTrans" cxnId="{88344478-EDD9-416E-86D6-AD7960F6EEEE}">
      <dgm:prSet/>
      <dgm:spPr/>
      <dgm:t>
        <a:bodyPr/>
        <a:lstStyle/>
        <a:p>
          <a:endParaRPr lang="en-US"/>
        </a:p>
      </dgm:t>
    </dgm:pt>
    <dgm:pt modelId="{E27708D2-FA36-4411-B44A-6BF4D5C2ECC1}">
      <dgm:prSet/>
      <dgm:spPr/>
      <dgm:t>
        <a:bodyPr/>
        <a:lstStyle/>
        <a:p>
          <a:r>
            <a:rPr lang="en-US" b="0" i="0" dirty="0"/>
            <a:t>Allies can act as sponsors, actively promoting and endorsing the career advancement of underrepresented colleagues.</a:t>
          </a:r>
          <a:endParaRPr lang="en-US" dirty="0"/>
        </a:p>
      </dgm:t>
    </dgm:pt>
    <dgm:pt modelId="{2838B378-D4D5-4DCE-97BF-489B5594AA42}" type="parTrans" cxnId="{97DE3569-6960-4FAA-9AF2-34FDF276EF74}">
      <dgm:prSet/>
      <dgm:spPr/>
      <dgm:t>
        <a:bodyPr/>
        <a:lstStyle/>
        <a:p>
          <a:endParaRPr lang="en-US"/>
        </a:p>
      </dgm:t>
    </dgm:pt>
    <dgm:pt modelId="{F92FE895-594B-4750-A88F-C684F2C80971}" type="sibTrans" cxnId="{97DE3569-6960-4FAA-9AF2-34FDF276EF74}">
      <dgm:prSet/>
      <dgm:spPr/>
      <dgm:t>
        <a:bodyPr/>
        <a:lstStyle/>
        <a:p>
          <a:endParaRPr lang="en-US"/>
        </a:p>
      </dgm:t>
    </dgm:pt>
    <dgm:pt modelId="{C5C5F193-DAEB-4492-91AE-5F7346A07DDE}">
      <dgm:prSet/>
      <dgm:spPr/>
      <dgm:t>
        <a:bodyPr/>
        <a:lstStyle/>
        <a:p>
          <a:r>
            <a:rPr lang="en-US" b="1" i="0"/>
            <a:t>Creating Equitable Opportunities</a:t>
          </a:r>
          <a:r>
            <a:rPr lang="en-US" b="0" i="0"/>
            <a:t>:</a:t>
          </a:r>
          <a:endParaRPr lang="en-US"/>
        </a:p>
      </dgm:t>
    </dgm:pt>
    <dgm:pt modelId="{C74AAD78-42EF-4D36-BF4E-1F71CC0C525B}" type="parTrans" cxnId="{8B46CB54-DAC7-4BA9-BF6A-3EC40C357D2A}">
      <dgm:prSet/>
      <dgm:spPr/>
      <dgm:t>
        <a:bodyPr/>
        <a:lstStyle/>
        <a:p>
          <a:endParaRPr lang="en-US"/>
        </a:p>
      </dgm:t>
    </dgm:pt>
    <dgm:pt modelId="{EF430EF1-C39B-47CC-8109-722DE88859B9}" type="sibTrans" cxnId="{8B46CB54-DAC7-4BA9-BF6A-3EC40C357D2A}">
      <dgm:prSet/>
      <dgm:spPr/>
      <dgm:t>
        <a:bodyPr/>
        <a:lstStyle/>
        <a:p>
          <a:endParaRPr lang="en-US"/>
        </a:p>
      </dgm:t>
    </dgm:pt>
    <dgm:pt modelId="{DE5AC158-DC38-42BB-A354-656EA662CA34}">
      <dgm:prSet/>
      <dgm:spPr/>
      <dgm:t>
        <a:bodyPr/>
        <a:lstStyle/>
        <a:p>
          <a:r>
            <a:rPr lang="en-US" b="0" i="0"/>
            <a:t>Allies work to ensure that all employees have equal access to resources, opportunities, and support, helping to level the playing field.</a:t>
          </a:r>
          <a:endParaRPr lang="en-US"/>
        </a:p>
      </dgm:t>
    </dgm:pt>
    <dgm:pt modelId="{A10BACAF-53CA-4FDB-BFD8-AA9E4E4B0D9E}" type="parTrans" cxnId="{D6E4DF06-3D72-43E6-8BF4-8AB947458549}">
      <dgm:prSet/>
      <dgm:spPr/>
      <dgm:t>
        <a:bodyPr/>
        <a:lstStyle/>
        <a:p>
          <a:endParaRPr lang="en-US"/>
        </a:p>
      </dgm:t>
    </dgm:pt>
    <dgm:pt modelId="{293FF66B-2E92-4215-8938-95E97458FDB1}" type="sibTrans" cxnId="{D6E4DF06-3D72-43E6-8BF4-8AB947458549}">
      <dgm:prSet/>
      <dgm:spPr/>
      <dgm:t>
        <a:bodyPr/>
        <a:lstStyle/>
        <a:p>
          <a:endParaRPr lang="en-US"/>
        </a:p>
      </dgm:t>
    </dgm:pt>
    <dgm:pt modelId="{B54DD41E-4751-4181-9152-F6DC1DF8CFA8}">
      <dgm:prSet/>
      <dgm:spPr/>
      <dgm:t>
        <a:bodyPr/>
        <a:lstStyle/>
        <a:p>
          <a:r>
            <a:rPr lang="en-US" b="1" i="0"/>
            <a:t>Breaking Down Systemic Barriers</a:t>
          </a:r>
          <a:r>
            <a:rPr lang="en-US" b="0" i="0"/>
            <a:t>:</a:t>
          </a:r>
          <a:endParaRPr lang="en-US"/>
        </a:p>
      </dgm:t>
    </dgm:pt>
    <dgm:pt modelId="{D802E707-A6F2-4517-8739-71DEAACE8B64}" type="parTrans" cxnId="{8489F537-D83D-402C-8471-4087DA6FF56E}">
      <dgm:prSet/>
      <dgm:spPr/>
      <dgm:t>
        <a:bodyPr/>
        <a:lstStyle/>
        <a:p>
          <a:endParaRPr lang="en-US"/>
        </a:p>
      </dgm:t>
    </dgm:pt>
    <dgm:pt modelId="{1725F451-BE32-43FC-841E-C1B025E62F06}" type="sibTrans" cxnId="{8489F537-D83D-402C-8471-4087DA6FF56E}">
      <dgm:prSet/>
      <dgm:spPr/>
      <dgm:t>
        <a:bodyPr/>
        <a:lstStyle/>
        <a:p>
          <a:endParaRPr lang="en-US"/>
        </a:p>
      </dgm:t>
    </dgm:pt>
    <dgm:pt modelId="{7D4013A7-B44F-494F-A338-9A4027FE2DEC}">
      <dgm:prSet/>
      <dgm:spPr/>
      <dgm:t>
        <a:bodyPr/>
        <a:lstStyle/>
        <a:p>
          <a:r>
            <a:rPr lang="en-US" b="0" i="0"/>
            <a:t>By challenging and changing discriminatory practices and policies, allies help to remove systemic barriers that hinder the progress of marginalized groups.</a:t>
          </a:r>
          <a:endParaRPr lang="en-US"/>
        </a:p>
      </dgm:t>
    </dgm:pt>
    <dgm:pt modelId="{DD0B5FD3-359C-45D3-A6A2-463ED7DDCF79}" type="parTrans" cxnId="{8841AC3F-E112-4FD2-9797-67DE7B76C512}">
      <dgm:prSet/>
      <dgm:spPr/>
      <dgm:t>
        <a:bodyPr/>
        <a:lstStyle/>
        <a:p>
          <a:endParaRPr lang="en-US"/>
        </a:p>
      </dgm:t>
    </dgm:pt>
    <dgm:pt modelId="{DDD517E7-90EE-4738-AAAD-AD72FE968363}" type="sibTrans" cxnId="{8841AC3F-E112-4FD2-9797-67DE7B76C512}">
      <dgm:prSet/>
      <dgm:spPr/>
      <dgm:t>
        <a:bodyPr/>
        <a:lstStyle/>
        <a:p>
          <a:endParaRPr lang="en-US"/>
        </a:p>
      </dgm:t>
    </dgm:pt>
    <dgm:pt modelId="{95E893D8-5350-4FEC-9335-7BC4CE907E7B}" type="pres">
      <dgm:prSet presAssocID="{D17445EB-F9EC-49A9-BF65-C22A1B65F085}" presName="vert0" presStyleCnt="0">
        <dgm:presLayoutVars>
          <dgm:dir/>
          <dgm:animOne val="branch"/>
          <dgm:animLvl val="lvl"/>
        </dgm:presLayoutVars>
      </dgm:prSet>
      <dgm:spPr/>
    </dgm:pt>
    <dgm:pt modelId="{D1662E35-5A7A-44E7-A829-13B12FCCA1E0}" type="pres">
      <dgm:prSet presAssocID="{EE822B34-EB28-4D0E-8B1B-BB40297B8553}" presName="thickLine" presStyleLbl="alignNode1" presStyleIdx="0" presStyleCnt="5"/>
      <dgm:spPr/>
    </dgm:pt>
    <dgm:pt modelId="{DCAE3A91-B6D5-4ABC-86C7-611439009292}" type="pres">
      <dgm:prSet presAssocID="{EE822B34-EB28-4D0E-8B1B-BB40297B8553}" presName="horz1" presStyleCnt="0"/>
      <dgm:spPr/>
    </dgm:pt>
    <dgm:pt modelId="{D9E15633-2C89-4230-8221-8ABE3D9491C6}" type="pres">
      <dgm:prSet presAssocID="{EE822B34-EB28-4D0E-8B1B-BB40297B8553}" presName="tx1" presStyleLbl="revTx" presStyleIdx="0" presStyleCnt="10"/>
      <dgm:spPr/>
    </dgm:pt>
    <dgm:pt modelId="{EF8068D1-A33F-41F2-8E83-81D840630A98}" type="pres">
      <dgm:prSet presAssocID="{EE822B34-EB28-4D0E-8B1B-BB40297B8553}" presName="vert1" presStyleCnt="0"/>
      <dgm:spPr/>
    </dgm:pt>
    <dgm:pt modelId="{B212CECF-9697-4522-8317-2A188D17E778}" type="pres">
      <dgm:prSet presAssocID="{2E958D39-BFF0-4438-9EBE-303ABCE7E32F}" presName="vertSpace2a" presStyleCnt="0"/>
      <dgm:spPr/>
    </dgm:pt>
    <dgm:pt modelId="{599F60E0-E210-48F1-86E0-73F7C5198416}" type="pres">
      <dgm:prSet presAssocID="{2E958D39-BFF0-4438-9EBE-303ABCE7E32F}" presName="horz2" presStyleCnt="0"/>
      <dgm:spPr/>
    </dgm:pt>
    <dgm:pt modelId="{482B7366-2A09-410A-86A0-4FDEB77978DF}" type="pres">
      <dgm:prSet presAssocID="{2E958D39-BFF0-4438-9EBE-303ABCE7E32F}" presName="horzSpace2" presStyleCnt="0"/>
      <dgm:spPr/>
    </dgm:pt>
    <dgm:pt modelId="{8640F405-973D-4FE9-9818-AB9FE64608E9}" type="pres">
      <dgm:prSet presAssocID="{2E958D39-BFF0-4438-9EBE-303ABCE7E32F}" presName="tx2" presStyleLbl="revTx" presStyleIdx="1" presStyleCnt="10"/>
      <dgm:spPr/>
    </dgm:pt>
    <dgm:pt modelId="{163FB8CC-28C7-47E9-AEA2-705C8523A8F1}" type="pres">
      <dgm:prSet presAssocID="{2E958D39-BFF0-4438-9EBE-303ABCE7E32F}" presName="vert2" presStyleCnt="0"/>
      <dgm:spPr/>
    </dgm:pt>
    <dgm:pt modelId="{E89F57A0-40B9-4B85-91DE-C2766FA49F6A}" type="pres">
      <dgm:prSet presAssocID="{2E958D39-BFF0-4438-9EBE-303ABCE7E32F}" presName="thinLine2b" presStyleLbl="callout" presStyleIdx="0" presStyleCnt="5"/>
      <dgm:spPr/>
    </dgm:pt>
    <dgm:pt modelId="{1257FAB2-52DA-4372-97DF-B65363346B21}" type="pres">
      <dgm:prSet presAssocID="{2E958D39-BFF0-4438-9EBE-303ABCE7E32F}" presName="vertSpace2b" presStyleCnt="0"/>
      <dgm:spPr/>
    </dgm:pt>
    <dgm:pt modelId="{7BD8CEBB-9CEF-4F5B-AF1D-DE18B4338CE5}" type="pres">
      <dgm:prSet presAssocID="{F908EF48-2EC3-44A4-B8BA-D27165E25837}" presName="thickLine" presStyleLbl="alignNode1" presStyleIdx="1" presStyleCnt="5"/>
      <dgm:spPr/>
    </dgm:pt>
    <dgm:pt modelId="{41AF4631-7529-424F-B0E9-F59DFFBF78A6}" type="pres">
      <dgm:prSet presAssocID="{F908EF48-2EC3-44A4-B8BA-D27165E25837}" presName="horz1" presStyleCnt="0"/>
      <dgm:spPr/>
    </dgm:pt>
    <dgm:pt modelId="{438329B0-CEF8-48A3-A63A-EDB4898DE2BE}" type="pres">
      <dgm:prSet presAssocID="{F908EF48-2EC3-44A4-B8BA-D27165E25837}" presName="tx1" presStyleLbl="revTx" presStyleIdx="2" presStyleCnt="10"/>
      <dgm:spPr/>
    </dgm:pt>
    <dgm:pt modelId="{0E5CE14A-88D1-4C78-83E1-98D1D5766FE7}" type="pres">
      <dgm:prSet presAssocID="{F908EF48-2EC3-44A4-B8BA-D27165E25837}" presName="vert1" presStyleCnt="0"/>
      <dgm:spPr/>
    </dgm:pt>
    <dgm:pt modelId="{CE472091-1BE5-4CA2-8E5F-D3145AD12023}" type="pres">
      <dgm:prSet presAssocID="{3301EA05-9957-4E63-9C46-2FD1C0900A73}" presName="vertSpace2a" presStyleCnt="0"/>
      <dgm:spPr/>
    </dgm:pt>
    <dgm:pt modelId="{D0982709-39D7-4244-9A3D-C9D4FB446E97}" type="pres">
      <dgm:prSet presAssocID="{3301EA05-9957-4E63-9C46-2FD1C0900A73}" presName="horz2" presStyleCnt="0"/>
      <dgm:spPr/>
    </dgm:pt>
    <dgm:pt modelId="{06C72C47-156E-4894-B39A-BFE738075039}" type="pres">
      <dgm:prSet presAssocID="{3301EA05-9957-4E63-9C46-2FD1C0900A73}" presName="horzSpace2" presStyleCnt="0"/>
      <dgm:spPr/>
    </dgm:pt>
    <dgm:pt modelId="{CF4D7632-3F84-45C3-A2FB-40BC2EE0E516}" type="pres">
      <dgm:prSet presAssocID="{3301EA05-9957-4E63-9C46-2FD1C0900A73}" presName="tx2" presStyleLbl="revTx" presStyleIdx="3" presStyleCnt="10"/>
      <dgm:spPr/>
    </dgm:pt>
    <dgm:pt modelId="{9EC0192E-BBB6-4489-B493-3416A52F4BDE}" type="pres">
      <dgm:prSet presAssocID="{3301EA05-9957-4E63-9C46-2FD1C0900A73}" presName="vert2" presStyleCnt="0"/>
      <dgm:spPr/>
    </dgm:pt>
    <dgm:pt modelId="{45005957-F53D-4835-A2CE-443345E1124A}" type="pres">
      <dgm:prSet presAssocID="{3301EA05-9957-4E63-9C46-2FD1C0900A73}" presName="thinLine2b" presStyleLbl="callout" presStyleIdx="1" presStyleCnt="5"/>
      <dgm:spPr/>
    </dgm:pt>
    <dgm:pt modelId="{CA65FC23-B333-4DDC-A8DA-08F56B3BE348}" type="pres">
      <dgm:prSet presAssocID="{3301EA05-9957-4E63-9C46-2FD1C0900A73}" presName="vertSpace2b" presStyleCnt="0"/>
      <dgm:spPr/>
    </dgm:pt>
    <dgm:pt modelId="{498131AD-49B9-4763-B17D-C7B4170D5DF9}" type="pres">
      <dgm:prSet presAssocID="{B1AA00BD-E8EC-4A1B-93F5-5B4160CA4991}" presName="thickLine" presStyleLbl="alignNode1" presStyleIdx="2" presStyleCnt="5"/>
      <dgm:spPr/>
    </dgm:pt>
    <dgm:pt modelId="{7C0C79CC-33D6-4988-AAFD-E849E5180E4A}" type="pres">
      <dgm:prSet presAssocID="{B1AA00BD-E8EC-4A1B-93F5-5B4160CA4991}" presName="horz1" presStyleCnt="0"/>
      <dgm:spPr/>
    </dgm:pt>
    <dgm:pt modelId="{F810A44B-FD79-403F-81B1-60C3E8E0EE63}" type="pres">
      <dgm:prSet presAssocID="{B1AA00BD-E8EC-4A1B-93F5-5B4160CA4991}" presName="tx1" presStyleLbl="revTx" presStyleIdx="4" presStyleCnt="10"/>
      <dgm:spPr/>
    </dgm:pt>
    <dgm:pt modelId="{7EC872BD-00CD-4A41-B7A5-A5B1D0EA873A}" type="pres">
      <dgm:prSet presAssocID="{B1AA00BD-E8EC-4A1B-93F5-5B4160CA4991}" presName="vert1" presStyleCnt="0"/>
      <dgm:spPr/>
    </dgm:pt>
    <dgm:pt modelId="{D9B67AB6-EED8-4257-B95D-E8F736707DD8}" type="pres">
      <dgm:prSet presAssocID="{E27708D2-FA36-4411-B44A-6BF4D5C2ECC1}" presName="vertSpace2a" presStyleCnt="0"/>
      <dgm:spPr/>
    </dgm:pt>
    <dgm:pt modelId="{28F0B763-4A2B-486C-91B3-9B507764EE4E}" type="pres">
      <dgm:prSet presAssocID="{E27708D2-FA36-4411-B44A-6BF4D5C2ECC1}" presName="horz2" presStyleCnt="0"/>
      <dgm:spPr/>
    </dgm:pt>
    <dgm:pt modelId="{76E7421B-727D-4F63-880E-F1FB1C2CB8BE}" type="pres">
      <dgm:prSet presAssocID="{E27708D2-FA36-4411-B44A-6BF4D5C2ECC1}" presName="horzSpace2" presStyleCnt="0"/>
      <dgm:spPr/>
    </dgm:pt>
    <dgm:pt modelId="{229F9D3C-C0F3-47D4-8029-A32705AB288D}" type="pres">
      <dgm:prSet presAssocID="{E27708D2-FA36-4411-B44A-6BF4D5C2ECC1}" presName="tx2" presStyleLbl="revTx" presStyleIdx="5" presStyleCnt="10"/>
      <dgm:spPr/>
    </dgm:pt>
    <dgm:pt modelId="{FC228C20-A2BA-4CFE-9301-CA069DF4BFC3}" type="pres">
      <dgm:prSet presAssocID="{E27708D2-FA36-4411-B44A-6BF4D5C2ECC1}" presName="vert2" presStyleCnt="0"/>
      <dgm:spPr/>
    </dgm:pt>
    <dgm:pt modelId="{FBFDD943-EA64-49DC-B6A2-CAD2CFCDA245}" type="pres">
      <dgm:prSet presAssocID="{E27708D2-FA36-4411-B44A-6BF4D5C2ECC1}" presName="thinLine2b" presStyleLbl="callout" presStyleIdx="2" presStyleCnt="5"/>
      <dgm:spPr/>
    </dgm:pt>
    <dgm:pt modelId="{A1686955-2AD4-40B7-925F-730E904506D5}" type="pres">
      <dgm:prSet presAssocID="{E27708D2-FA36-4411-B44A-6BF4D5C2ECC1}" presName="vertSpace2b" presStyleCnt="0"/>
      <dgm:spPr/>
    </dgm:pt>
    <dgm:pt modelId="{1AF0BCE0-6E6C-476B-A3F1-661804F50A9A}" type="pres">
      <dgm:prSet presAssocID="{C5C5F193-DAEB-4492-91AE-5F7346A07DDE}" presName="thickLine" presStyleLbl="alignNode1" presStyleIdx="3" presStyleCnt="5"/>
      <dgm:spPr/>
    </dgm:pt>
    <dgm:pt modelId="{9A5EB417-0112-4444-9C3B-A7C2A7A7DFA3}" type="pres">
      <dgm:prSet presAssocID="{C5C5F193-DAEB-4492-91AE-5F7346A07DDE}" presName="horz1" presStyleCnt="0"/>
      <dgm:spPr/>
    </dgm:pt>
    <dgm:pt modelId="{5E11FA5C-3C09-4AC0-ADC0-7E176747E253}" type="pres">
      <dgm:prSet presAssocID="{C5C5F193-DAEB-4492-91AE-5F7346A07DDE}" presName="tx1" presStyleLbl="revTx" presStyleIdx="6" presStyleCnt="10"/>
      <dgm:spPr/>
    </dgm:pt>
    <dgm:pt modelId="{72345589-6F23-4ACE-89A0-09AECB910846}" type="pres">
      <dgm:prSet presAssocID="{C5C5F193-DAEB-4492-91AE-5F7346A07DDE}" presName="vert1" presStyleCnt="0"/>
      <dgm:spPr/>
    </dgm:pt>
    <dgm:pt modelId="{222466BF-FDCF-4C9B-B2FC-C49703AFA51A}" type="pres">
      <dgm:prSet presAssocID="{DE5AC158-DC38-42BB-A354-656EA662CA34}" presName="vertSpace2a" presStyleCnt="0"/>
      <dgm:spPr/>
    </dgm:pt>
    <dgm:pt modelId="{54CE11E2-0DA6-4659-92A9-0F2FD689F4A7}" type="pres">
      <dgm:prSet presAssocID="{DE5AC158-DC38-42BB-A354-656EA662CA34}" presName="horz2" presStyleCnt="0"/>
      <dgm:spPr/>
    </dgm:pt>
    <dgm:pt modelId="{0AAC7288-D80B-4F55-9242-F3929572A3FD}" type="pres">
      <dgm:prSet presAssocID="{DE5AC158-DC38-42BB-A354-656EA662CA34}" presName="horzSpace2" presStyleCnt="0"/>
      <dgm:spPr/>
    </dgm:pt>
    <dgm:pt modelId="{38943A12-A276-45E9-AA29-696F53069421}" type="pres">
      <dgm:prSet presAssocID="{DE5AC158-DC38-42BB-A354-656EA662CA34}" presName="tx2" presStyleLbl="revTx" presStyleIdx="7" presStyleCnt="10"/>
      <dgm:spPr/>
    </dgm:pt>
    <dgm:pt modelId="{A2C5F891-A203-4313-935E-5EC543D545B8}" type="pres">
      <dgm:prSet presAssocID="{DE5AC158-DC38-42BB-A354-656EA662CA34}" presName="vert2" presStyleCnt="0"/>
      <dgm:spPr/>
    </dgm:pt>
    <dgm:pt modelId="{BA8A26EA-9B58-4695-B20E-842227BB9F41}" type="pres">
      <dgm:prSet presAssocID="{DE5AC158-DC38-42BB-A354-656EA662CA34}" presName="thinLine2b" presStyleLbl="callout" presStyleIdx="3" presStyleCnt="5"/>
      <dgm:spPr/>
    </dgm:pt>
    <dgm:pt modelId="{AB69D670-803D-4831-8435-4576F5B3038C}" type="pres">
      <dgm:prSet presAssocID="{DE5AC158-DC38-42BB-A354-656EA662CA34}" presName="vertSpace2b" presStyleCnt="0"/>
      <dgm:spPr/>
    </dgm:pt>
    <dgm:pt modelId="{E359D1A9-CF9E-4753-B010-DCBBDB07AD8A}" type="pres">
      <dgm:prSet presAssocID="{B54DD41E-4751-4181-9152-F6DC1DF8CFA8}" presName="thickLine" presStyleLbl="alignNode1" presStyleIdx="4" presStyleCnt="5"/>
      <dgm:spPr/>
    </dgm:pt>
    <dgm:pt modelId="{1BC031AC-7B49-4046-AA6F-8B44D4783CBB}" type="pres">
      <dgm:prSet presAssocID="{B54DD41E-4751-4181-9152-F6DC1DF8CFA8}" presName="horz1" presStyleCnt="0"/>
      <dgm:spPr/>
    </dgm:pt>
    <dgm:pt modelId="{3FFDD38D-2DDC-46B4-A1CF-4879D03FE28F}" type="pres">
      <dgm:prSet presAssocID="{B54DD41E-4751-4181-9152-F6DC1DF8CFA8}" presName="tx1" presStyleLbl="revTx" presStyleIdx="8" presStyleCnt="10"/>
      <dgm:spPr/>
    </dgm:pt>
    <dgm:pt modelId="{37004A43-A1A1-4E1D-B1A0-D37616434F5E}" type="pres">
      <dgm:prSet presAssocID="{B54DD41E-4751-4181-9152-F6DC1DF8CFA8}" presName="vert1" presStyleCnt="0"/>
      <dgm:spPr/>
    </dgm:pt>
    <dgm:pt modelId="{1B94487D-83B3-4D04-A141-92270B9E544F}" type="pres">
      <dgm:prSet presAssocID="{7D4013A7-B44F-494F-A338-9A4027FE2DEC}" presName="vertSpace2a" presStyleCnt="0"/>
      <dgm:spPr/>
    </dgm:pt>
    <dgm:pt modelId="{2E9424DE-0F46-4B11-BF3F-FA667056C530}" type="pres">
      <dgm:prSet presAssocID="{7D4013A7-B44F-494F-A338-9A4027FE2DEC}" presName="horz2" presStyleCnt="0"/>
      <dgm:spPr/>
    </dgm:pt>
    <dgm:pt modelId="{38C854A9-8C11-404D-AE0B-6480E3586B98}" type="pres">
      <dgm:prSet presAssocID="{7D4013A7-B44F-494F-A338-9A4027FE2DEC}" presName="horzSpace2" presStyleCnt="0"/>
      <dgm:spPr/>
    </dgm:pt>
    <dgm:pt modelId="{18A95003-46E7-4EFA-81ED-C0D6F2AAAFB6}" type="pres">
      <dgm:prSet presAssocID="{7D4013A7-B44F-494F-A338-9A4027FE2DEC}" presName="tx2" presStyleLbl="revTx" presStyleIdx="9" presStyleCnt="10"/>
      <dgm:spPr/>
    </dgm:pt>
    <dgm:pt modelId="{1844B3BB-25C5-4FB6-AA71-0836EBB279BB}" type="pres">
      <dgm:prSet presAssocID="{7D4013A7-B44F-494F-A338-9A4027FE2DEC}" presName="vert2" presStyleCnt="0"/>
      <dgm:spPr/>
    </dgm:pt>
    <dgm:pt modelId="{BF6EF41A-4771-4F91-A3D1-21AB38AFDCC8}" type="pres">
      <dgm:prSet presAssocID="{7D4013A7-B44F-494F-A338-9A4027FE2DEC}" presName="thinLine2b" presStyleLbl="callout" presStyleIdx="4" presStyleCnt="5"/>
      <dgm:spPr/>
    </dgm:pt>
    <dgm:pt modelId="{F7C61627-3EAF-4FBA-B18A-BE2DA033107A}" type="pres">
      <dgm:prSet presAssocID="{7D4013A7-B44F-494F-A338-9A4027FE2DEC}" presName="vertSpace2b" presStyleCnt="0"/>
      <dgm:spPr/>
    </dgm:pt>
  </dgm:ptLst>
  <dgm:cxnLst>
    <dgm:cxn modelId="{52BD8E04-0D87-43D1-98EB-5510DC6B557C}" type="presOf" srcId="{B1AA00BD-E8EC-4A1B-93F5-5B4160CA4991}" destId="{F810A44B-FD79-403F-81B1-60C3E8E0EE63}" srcOrd="0" destOrd="0" presId="urn:microsoft.com/office/officeart/2008/layout/LinedList"/>
    <dgm:cxn modelId="{D6E4DF06-3D72-43E6-8BF4-8AB947458549}" srcId="{C5C5F193-DAEB-4492-91AE-5F7346A07DDE}" destId="{DE5AC158-DC38-42BB-A354-656EA662CA34}" srcOrd="0" destOrd="0" parTransId="{A10BACAF-53CA-4FDB-BFD8-AA9E4E4B0D9E}" sibTransId="{293FF66B-2E92-4215-8938-95E97458FDB1}"/>
    <dgm:cxn modelId="{671EDD08-5E70-4E4D-A563-3FF2D8DA67EA}" type="presOf" srcId="{EE822B34-EB28-4D0E-8B1B-BB40297B8553}" destId="{D9E15633-2C89-4230-8221-8ABE3D9491C6}" srcOrd="0" destOrd="0" presId="urn:microsoft.com/office/officeart/2008/layout/LinedList"/>
    <dgm:cxn modelId="{82E63430-2E58-4416-8652-15FAEC781A3C}" type="presOf" srcId="{D17445EB-F9EC-49A9-BF65-C22A1B65F085}" destId="{95E893D8-5350-4FEC-9335-7BC4CE907E7B}" srcOrd="0" destOrd="0" presId="urn:microsoft.com/office/officeart/2008/layout/LinedList"/>
    <dgm:cxn modelId="{CB430432-B767-42FF-B445-3B9B7BB8EA47}" type="presOf" srcId="{C5C5F193-DAEB-4492-91AE-5F7346A07DDE}" destId="{5E11FA5C-3C09-4AC0-ADC0-7E176747E253}" srcOrd="0" destOrd="0" presId="urn:microsoft.com/office/officeart/2008/layout/LinedList"/>
    <dgm:cxn modelId="{8489F537-D83D-402C-8471-4087DA6FF56E}" srcId="{D17445EB-F9EC-49A9-BF65-C22A1B65F085}" destId="{B54DD41E-4751-4181-9152-F6DC1DF8CFA8}" srcOrd="4" destOrd="0" parTransId="{D802E707-A6F2-4517-8739-71DEAACE8B64}" sibTransId="{1725F451-BE32-43FC-841E-C1B025E62F06}"/>
    <dgm:cxn modelId="{A4E8DB39-122C-4993-8610-7C6E1AAC0208}" type="presOf" srcId="{3301EA05-9957-4E63-9C46-2FD1C0900A73}" destId="{CF4D7632-3F84-45C3-A2FB-40BC2EE0E516}" srcOrd="0" destOrd="0" presId="urn:microsoft.com/office/officeart/2008/layout/LinedList"/>
    <dgm:cxn modelId="{8841AC3F-E112-4FD2-9797-67DE7B76C512}" srcId="{B54DD41E-4751-4181-9152-F6DC1DF8CFA8}" destId="{7D4013A7-B44F-494F-A338-9A4027FE2DEC}" srcOrd="0" destOrd="0" parTransId="{DD0B5FD3-359C-45D3-A6A2-463ED7DDCF79}" sibTransId="{DDD517E7-90EE-4738-AAAD-AD72FE968363}"/>
    <dgm:cxn modelId="{92314064-4F05-4D4E-BD9E-971BD38FDD15}" type="presOf" srcId="{F908EF48-2EC3-44A4-B8BA-D27165E25837}" destId="{438329B0-CEF8-48A3-A63A-EDB4898DE2BE}" srcOrd="0" destOrd="0" presId="urn:microsoft.com/office/officeart/2008/layout/LinedList"/>
    <dgm:cxn modelId="{97DE3569-6960-4FAA-9AF2-34FDF276EF74}" srcId="{B1AA00BD-E8EC-4A1B-93F5-5B4160CA4991}" destId="{E27708D2-FA36-4411-B44A-6BF4D5C2ECC1}" srcOrd="0" destOrd="0" parTransId="{2838B378-D4D5-4DCE-97BF-489B5594AA42}" sibTransId="{F92FE895-594B-4750-A88F-C684F2C80971}"/>
    <dgm:cxn modelId="{8B46CB54-DAC7-4BA9-BF6A-3EC40C357D2A}" srcId="{D17445EB-F9EC-49A9-BF65-C22A1B65F085}" destId="{C5C5F193-DAEB-4492-91AE-5F7346A07DDE}" srcOrd="3" destOrd="0" parTransId="{C74AAD78-42EF-4D36-BF4E-1F71CC0C525B}" sibTransId="{EF430EF1-C39B-47CC-8109-722DE88859B9}"/>
    <dgm:cxn modelId="{88344478-EDD9-416E-86D6-AD7960F6EEEE}" srcId="{D17445EB-F9EC-49A9-BF65-C22A1B65F085}" destId="{B1AA00BD-E8EC-4A1B-93F5-5B4160CA4991}" srcOrd="2" destOrd="0" parTransId="{857B3EEF-F6AF-480D-A5E0-6646A8114757}" sibTransId="{CEEA9F99-BD1C-4666-B6DA-A50249E198AF}"/>
    <dgm:cxn modelId="{19A37895-BDF1-49B0-A55E-F1CF122A4A86}" srcId="{D17445EB-F9EC-49A9-BF65-C22A1B65F085}" destId="{EE822B34-EB28-4D0E-8B1B-BB40297B8553}" srcOrd="0" destOrd="0" parTransId="{5F318D33-6201-4483-B210-07194F65DEA2}" sibTransId="{CBEF848D-D531-40D7-9D78-BBFAC11BCDF8}"/>
    <dgm:cxn modelId="{11A73AA4-47AB-420D-9519-F81001885AB3}" type="presOf" srcId="{DE5AC158-DC38-42BB-A354-656EA662CA34}" destId="{38943A12-A276-45E9-AA29-696F53069421}" srcOrd="0" destOrd="0" presId="urn:microsoft.com/office/officeart/2008/layout/LinedList"/>
    <dgm:cxn modelId="{ECE4E3C0-8C54-4A37-846A-58115148D7D6}" srcId="{EE822B34-EB28-4D0E-8B1B-BB40297B8553}" destId="{2E958D39-BFF0-4438-9EBE-303ABCE7E32F}" srcOrd="0" destOrd="0" parTransId="{033FB1E0-BC6B-4B70-BBD0-76B5922BF1BB}" sibTransId="{C55C695C-3540-4DC7-8438-47CB120DC89D}"/>
    <dgm:cxn modelId="{2C7ADCC8-807D-449D-BAF9-C67BFB27D171}" type="presOf" srcId="{E27708D2-FA36-4411-B44A-6BF4D5C2ECC1}" destId="{229F9D3C-C0F3-47D4-8029-A32705AB288D}" srcOrd="0" destOrd="0" presId="urn:microsoft.com/office/officeart/2008/layout/LinedList"/>
    <dgm:cxn modelId="{C2E4FCC8-886A-4FCD-8D43-57D5A11178FD}" type="presOf" srcId="{7D4013A7-B44F-494F-A338-9A4027FE2DEC}" destId="{18A95003-46E7-4EFA-81ED-C0D6F2AAAFB6}" srcOrd="0" destOrd="0" presId="urn:microsoft.com/office/officeart/2008/layout/LinedList"/>
    <dgm:cxn modelId="{5A6106CB-803D-4E58-BABC-665409C34901}" type="presOf" srcId="{B54DD41E-4751-4181-9152-F6DC1DF8CFA8}" destId="{3FFDD38D-2DDC-46B4-A1CF-4879D03FE28F}" srcOrd="0" destOrd="0" presId="urn:microsoft.com/office/officeart/2008/layout/LinedList"/>
    <dgm:cxn modelId="{B6CA11D4-F7D6-4535-9C53-7B8A42D8329B}" srcId="{F908EF48-2EC3-44A4-B8BA-D27165E25837}" destId="{3301EA05-9957-4E63-9C46-2FD1C0900A73}" srcOrd="0" destOrd="0" parTransId="{0C79023C-DC48-41C2-95EF-661FC098D016}" sibTransId="{3C7DBAC9-8587-4BED-A91E-023685C0D0BF}"/>
    <dgm:cxn modelId="{B33D3BE4-D6D3-465F-85A4-938614511EAE}" type="presOf" srcId="{2E958D39-BFF0-4438-9EBE-303ABCE7E32F}" destId="{8640F405-973D-4FE9-9818-AB9FE64608E9}" srcOrd="0" destOrd="0" presId="urn:microsoft.com/office/officeart/2008/layout/LinedList"/>
    <dgm:cxn modelId="{8DBC20EE-F857-4C46-945E-4D87460992A2}" srcId="{D17445EB-F9EC-49A9-BF65-C22A1B65F085}" destId="{F908EF48-2EC3-44A4-B8BA-D27165E25837}" srcOrd="1" destOrd="0" parTransId="{3CD8B25A-34FF-4FE0-BED1-F0E84AE1DB52}" sibTransId="{96267AA3-259D-4EE1-810B-A0640EF77066}"/>
    <dgm:cxn modelId="{FFE3AEB9-CF0E-49B5-904C-04D029E95AAC}" type="presParOf" srcId="{95E893D8-5350-4FEC-9335-7BC4CE907E7B}" destId="{D1662E35-5A7A-44E7-A829-13B12FCCA1E0}" srcOrd="0" destOrd="0" presId="urn:microsoft.com/office/officeart/2008/layout/LinedList"/>
    <dgm:cxn modelId="{5F7904E0-2C4D-41A2-9A89-7781A14B9849}" type="presParOf" srcId="{95E893D8-5350-4FEC-9335-7BC4CE907E7B}" destId="{DCAE3A91-B6D5-4ABC-86C7-611439009292}" srcOrd="1" destOrd="0" presId="urn:microsoft.com/office/officeart/2008/layout/LinedList"/>
    <dgm:cxn modelId="{FF77459D-2490-4132-9AC6-A40B21DE42B8}" type="presParOf" srcId="{DCAE3A91-B6D5-4ABC-86C7-611439009292}" destId="{D9E15633-2C89-4230-8221-8ABE3D9491C6}" srcOrd="0" destOrd="0" presId="urn:microsoft.com/office/officeart/2008/layout/LinedList"/>
    <dgm:cxn modelId="{DFBB1670-A402-4AFA-BF9D-80FE79DFB81B}" type="presParOf" srcId="{DCAE3A91-B6D5-4ABC-86C7-611439009292}" destId="{EF8068D1-A33F-41F2-8E83-81D840630A98}" srcOrd="1" destOrd="0" presId="urn:microsoft.com/office/officeart/2008/layout/LinedList"/>
    <dgm:cxn modelId="{27D6D7E0-0B5E-477A-83B1-8E3227EB2B0E}" type="presParOf" srcId="{EF8068D1-A33F-41F2-8E83-81D840630A98}" destId="{B212CECF-9697-4522-8317-2A188D17E778}" srcOrd="0" destOrd="0" presId="urn:microsoft.com/office/officeart/2008/layout/LinedList"/>
    <dgm:cxn modelId="{8250F330-F588-493E-B0E4-A3EB0FF4C328}" type="presParOf" srcId="{EF8068D1-A33F-41F2-8E83-81D840630A98}" destId="{599F60E0-E210-48F1-86E0-73F7C5198416}" srcOrd="1" destOrd="0" presId="urn:microsoft.com/office/officeart/2008/layout/LinedList"/>
    <dgm:cxn modelId="{6BB1ED19-2D39-4FCB-86DA-B2137476FFBC}" type="presParOf" srcId="{599F60E0-E210-48F1-86E0-73F7C5198416}" destId="{482B7366-2A09-410A-86A0-4FDEB77978DF}" srcOrd="0" destOrd="0" presId="urn:microsoft.com/office/officeart/2008/layout/LinedList"/>
    <dgm:cxn modelId="{F6E0CF17-C558-4B1C-860B-FFEFF58F1A15}" type="presParOf" srcId="{599F60E0-E210-48F1-86E0-73F7C5198416}" destId="{8640F405-973D-4FE9-9818-AB9FE64608E9}" srcOrd="1" destOrd="0" presId="urn:microsoft.com/office/officeart/2008/layout/LinedList"/>
    <dgm:cxn modelId="{CF34E1A7-590B-450D-A92D-9A4EE96E802B}" type="presParOf" srcId="{599F60E0-E210-48F1-86E0-73F7C5198416}" destId="{163FB8CC-28C7-47E9-AEA2-705C8523A8F1}" srcOrd="2" destOrd="0" presId="urn:microsoft.com/office/officeart/2008/layout/LinedList"/>
    <dgm:cxn modelId="{8ECD7EC4-2689-4919-AC20-AFFD2E80B90C}" type="presParOf" srcId="{EF8068D1-A33F-41F2-8E83-81D840630A98}" destId="{E89F57A0-40B9-4B85-91DE-C2766FA49F6A}" srcOrd="2" destOrd="0" presId="urn:microsoft.com/office/officeart/2008/layout/LinedList"/>
    <dgm:cxn modelId="{E50BFEB1-7F44-4BB0-A5A7-C48CB52F6AE2}" type="presParOf" srcId="{EF8068D1-A33F-41F2-8E83-81D840630A98}" destId="{1257FAB2-52DA-4372-97DF-B65363346B21}" srcOrd="3" destOrd="0" presId="urn:microsoft.com/office/officeart/2008/layout/LinedList"/>
    <dgm:cxn modelId="{BB5EF7C3-C9A3-4460-A3BF-D6A3F8FF43E9}" type="presParOf" srcId="{95E893D8-5350-4FEC-9335-7BC4CE907E7B}" destId="{7BD8CEBB-9CEF-4F5B-AF1D-DE18B4338CE5}" srcOrd="2" destOrd="0" presId="urn:microsoft.com/office/officeart/2008/layout/LinedList"/>
    <dgm:cxn modelId="{C19DAAAF-FDFC-474B-8F8C-BBE981A03753}" type="presParOf" srcId="{95E893D8-5350-4FEC-9335-7BC4CE907E7B}" destId="{41AF4631-7529-424F-B0E9-F59DFFBF78A6}" srcOrd="3" destOrd="0" presId="urn:microsoft.com/office/officeart/2008/layout/LinedList"/>
    <dgm:cxn modelId="{8B460C82-8EDB-493D-A2D9-515D0C1C8413}" type="presParOf" srcId="{41AF4631-7529-424F-B0E9-F59DFFBF78A6}" destId="{438329B0-CEF8-48A3-A63A-EDB4898DE2BE}" srcOrd="0" destOrd="0" presId="urn:microsoft.com/office/officeart/2008/layout/LinedList"/>
    <dgm:cxn modelId="{5E28C0A5-21F3-4508-90E5-EA76DAF55D3C}" type="presParOf" srcId="{41AF4631-7529-424F-B0E9-F59DFFBF78A6}" destId="{0E5CE14A-88D1-4C78-83E1-98D1D5766FE7}" srcOrd="1" destOrd="0" presId="urn:microsoft.com/office/officeart/2008/layout/LinedList"/>
    <dgm:cxn modelId="{85A8035C-81C8-4B95-B67A-C8BB67AD86C0}" type="presParOf" srcId="{0E5CE14A-88D1-4C78-83E1-98D1D5766FE7}" destId="{CE472091-1BE5-4CA2-8E5F-D3145AD12023}" srcOrd="0" destOrd="0" presId="urn:microsoft.com/office/officeart/2008/layout/LinedList"/>
    <dgm:cxn modelId="{C4A7D683-0B49-4946-86BA-BB4C3FE14B1D}" type="presParOf" srcId="{0E5CE14A-88D1-4C78-83E1-98D1D5766FE7}" destId="{D0982709-39D7-4244-9A3D-C9D4FB446E97}" srcOrd="1" destOrd="0" presId="urn:microsoft.com/office/officeart/2008/layout/LinedList"/>
    <dgm:cxn modelId="{6C7830BC-718C-4D6B-A0DF-6255A8655D25}" type="presParOf" srcId="{D0982709-39D7-4244-9A3D-C9D4FB446E97}" destId="{06C72C47-156E-4894-B39A-BFE738075039}" srcOrd="0" destOrd="0" presId="urn:microsoft.com/office/officeart/2008/layout/LinedList"/>
    <dgm:cxn modelId="{59CFCE32-709F-426E-A96A-E9E0F626D9BE}" type="presParOf" srcId="{D0982709-39D7-4244-9A3D-C9D4FB446E97}" destId="{CF4D7632-3F84-45C3-A2FB-40BC2EE0E516}" srcOrd="1" destOrd="0" presId="urn:microsoft.com/office/officeart/2008/layout/LinedList"/>
    <dgm:cxn modelId="{057E264C-9788-44B6-B0AB-87C27E2918E0}" type="presParOf" srcId="{D0982709-39D7-4244-9A3D-C9D4FB446E97}" destId="{9EC0192E-BBB6-4489-B493-3416A52F4BDE}" srcOrd="2" destOrd="0" presId="urn:microsoft.com/office/officeart/2008/layout/LinedList"/>
    <dgm:cxn modelId="{EBFA620A-525F-43C0-973A-F88855F57A7A}" type="presParOf" srcId="{0E5CE14A-88D1-4C78-83E1-98D1D5766FE7}" destId="{45005957-F53D-4835-A2CE-443345E1124A}" srcOrd="2" destOrd="0" presId="urn:microsoft.com/office/officeart/2008/layout/LinedList"/>
    <dgm:cxn modelId="{136308DA-4F4F-4AA4-BBD3-EB9CA622897C}" type="presParOf" srcId="{0E5CE14A-88D1-4C78-83E1-98D1D5766FE7}" destId="{CA65FC23-B333-4DDC-A8DA-08F56B3BE348}" srcOrd="3" destOrd="0" presId="urn:microsoft.com/office/officeart/2008/layout/LinedList"/>
    <dgm:cxn modelId="{31AF4979-69A4-4A79-9761-007B684DE520}" type="presParOf" srcId="{95E893D8-5350-4FEC-9335-7BC4CE907E7B}" destId="{498131AD-49B9-4763-B17D-C7B4170D5DF9}" srcOrd="4" destOrd="0" presId="urn:microsoft.com/office/officeart/2008/layout/LinedList"/>
    <dgm:cxn modelId="{A4D0EC3D-5D4C-4493-B072-91E5CE259F03}" type="presParOf" srcId="{95E893D8-5350-4FEC-9335-7BC4CE907E7B}" destId="{7C0C79CC-33D6-4988-AAFD-E849E5180E4A}" srcOrd="5" destOrd="0" presId="urn:microsoft.com/office/officeart/2008/layout/LinedList"/>
    <dgm:cxn modelId="{549CCAF7-559E-4D78-AD22-55AFF8917798}" type="presParOf" srcId="{7C0C79CC-33D6-4988-AAFD-E849E5180E4A}" destId="{F810A44B-FD79-403F-81B1-60C3E8E0EE63}" srcOrd="0" destOrd="0" presId="urn:microsoft.com/office/officeart/2008/layout/LinedList"/>
    <dgm:cxn modelId="{EA04B9E6-0F9A-4257-ACAF-945382757951}" type="presParOf" srcId="{7C0C79CC-33D6-4988-AAFD-E849E5180E4A}" destId="{7EC872BD-00CD-4A41-B7A5-A5B1D0EA873A}" srcOrd="1" destOrd="0" presId="urn:microsoft.com/office/officeart/2008/layout/LinedList"/>
    <dgm:cxn modelId="{56B71D29-084D-4A70-B373-BD42174E87C7}" type="presParOf" srcId="{7EC872BD-00CD-4A41-B7A5-A5B1D0EA873A}" destId="{D9B67AB6-EED8-4257-B95D-E8F736707DD8}" srcOrd="0" destOrd="0" presId="urn:microsoft.com/office/officeart/2008/layout/LinedList"/>
    <dgm:cxn modelId="{158B601E-2C60-409E-A4D0-B25003332494}" type="presParOf" srcId="{7EC872BD-00CD-4A41-B7A5-A5B1D0EA873A}" destId="{28F0B763-4A2B-486C-91B3-9B507764EE4E}" srcOrd="1" destOrd="0" presId="urn:microsoft.com/office/officeart/2008/layout/LinedList"/>
    <dgm:cxn modelId="{26F68EDB-4A42-4E14-BB14-24FC52002C6D}" type="presParOf" srcId="{28F0B763-4A2B-486C-91B3-9B507764EE4E}" destId="{76E7421B-727D-4F63-880E-F1FB1C2CB8BE}" srcOrd="0" destOrd="0" presId="urn:microsoft.com/office/officeart/2008/layout/LinedList"/>
    <dgm:cxn modelId="{41355C78-F7DF-45E4-9CD7-7B868D5ECEB4}" type="presParOf" srcId="{28F0B763-4A2B-486C-91B3-9B507764EE4E}" destId="{229F9D3C-C0F3-47D4-8029-A32705AB288D}" srcOrd="1" destOrd="0" presId="urn:microsoft.com/office/officeart/2008/layout/LinedList"/>
    <dgm:cxn modelId="{B84AC248-69A1-4C31-BA19-861EF5DE812C}" type="presParOf" srcId="{28F0B763-4A2B-486C-91B3-9B507764EE4E}" destId="{FC228C20-A2BA-4CFE-9301-CA069DF4BFC3}" srcOrd="2" destOrd="0" presId="urn:microsoft.com/office/officeart/2008/layout/LinedList"/>
    <dgm:cxn modelId="{C5040BA1-FCAB-47C5-9876-F32826911702}" type="presParOf" srcId="{7EC872BD-00CD-4A41-B7A5-A5B1D0EA873A}" destId="{FBFDD943-EA64-49DC-B6A2-CAD2CFCDA245}" srcOrd="2" destOrd="0" presId="urn:microsoft.com/office/officeart/2008/layout/LinedList"/>
    <dgm:cxn modelId="{2EBD1766-5B88-41D9-88CD-7D62AD230DB7}" type="presParOf" srcId="{7EC872BD-00CD-4A41-B7A5-A5B1D0EA873A}" destId="{A1686955-2AD4-40B7-925F-730E904506D5}" srcOrd="3" destOrd="0" presId="urn:microsoft.com/office/officeart/2008/layout/LinedList"/>
    <dgm:cxn modelId="{E1D38495-03D3-457C-8883-19002402EE62}" type="presParOf" srcId="{95E893D8-5350-4FEC-9335-7BC4CE907E7B}" destId="{1AF0BCE0-6E6C-476B-A3F1-661804F50A9A}" srcOrd="6" destOrd="0" presId="urn:microsoft.com/office/officeart/2008/layout/LinedList"/>
    <dgm:cxn modelId="{788AEE29-9640-4310-94F7-17C7C346093E}" type="presParOf" srcId="{95E893D8-5350-4FEC-9335-7BC4CE907E7B}" destId="{9A5EB417-0112-4444-9C3B-A7C2A7A7DFA3}" srcOrd="7" destOrd="0" presId="urn:microsoft.com/office/officeart/2008/layout/LinedList"/>
    <dgm:cxn modelId="{DA16FF15-FEF1-4C42-B633-F65BA962DB21}" type="presParOf" srcId="{9A5EB417-0112-4444-9C3B-A7C2A7A7DFA3}" destId="{5E11FA5C-3C09-4AC0-ADC0-7E176747E253}" srcOrd="0" destOrd="0" presId="urn:microsoft.com/office/officeart/2008/layout/LinedList"/>
    <dgm:cxn modelId="{1A03AB94-ACF4-458C-9002-66B28E4A8BE3}" type="presParOf" srcId="{9A5EB417-0112-4444-9C3B-A7C2A7A7DFA3}" destId="{72345589-6F23-4ACE-89A0-09AECB910846}" srcOrd="1" destOrd="0" presId="urn:microsoft.com/office/officeart/2008/layout/LinedList"/>
    <dgm:cxn modelId="{B398172B-932A-44EE-AFD9-B028594C16E0}" type="presParOf" srcId="{72345589-6F23-4ACE-89A0-09AECB910846}" destId="{222466BF-FDCF-4C9B-B2FC-C49703AFA51A}" srcOrd="0" destOrd="0" presId="urn:microsoft.com/office/officeart/2008/layout/LinedList"/>
    <dgm:cxn modelId="{D7EE6F66-2E6A-45A6-BA24-8226A3A38B34}" type="presParOf" srcId="{72345589-6F23-4ACE-89A0-09AECB910846}" destId="{54CE11E2-0DA6-4659-92A9-0F2FD689F4A7}" srcOrd="1" destOrd="0" presId="urn:microsoft.com/office/officeart/2008/layout/LinedList"/>
    <dgm:cxn modelId="{FCCD1DFA-E587-46C2-BD1F-7E4BEDC11DF6}" type="presParOf" srcId="{54CE11E2-0DA6-4659-92A9-0F2FD689F4A7}" destId="{0AAC7288-D80B-4F55-9242-F3929572A3FD}" srcOrd="0" destOrd="0" presId="urn:microsoft.com/office/officeart/2008/layout/LinedList"/>
    <dgm:cxn modelId="{20175317-DF6F-4DDE-94C1-8D9FCCC458A7}" type="presParOf" srcId="{54CE11E2-0DA6-4659-92A9-0F2FD689F4A7}" destId="{38943A12-A276-45E9-AA29-696F53069421}" srcOrd="1" destOrd="0" presId="urn:microsoft.com/office/officeart/2008/layout/LinedList"/>
    <dgm:cxn modelId="{1DD7AE29-5C8F-45EE-BD3A-A84CECB01187}" type="presParOf" srcId="{54CE11E2-0DA6-4659-92A9-0F2FD689F4A7}" destId="{A2C5F891-A203-4313-935E-5EC543D545B8}" srcOrd="2" destOrd="0" presId="urn:microsoft.com/office/officeart/2008/layout/LinedList"/>
    <dgm:cxn modelId="{FC47539A-5ABA-4318-BE80-747A037B7C3E}" type="presParOf" srcId="{72345589-6F23-4ACE-89A0-09AECB910846}" destId="{BA8A26EA-9B58-4695-B20E-842227BB9F41}" srcOrd="2" destOrd="0" presId="urn:microsoft.com/office/officeart/2008/layout/LinedList"/>
    <dgm:cxn modelId="{B0E891A9-AFB0-458B-B07F-C582EAF5C48E}" type="presParOf" srcId="{72345589-6F23-4ACE-89A0-09AECB910846}" destId="{AB69D670-803D-4831-8435-4576F5B3038C}" srcOrd="3" destOrd="0" presId="urn:microsoft.com/office/officeart/2008/layout/LinedList"/>
    <dgm:cxn modelId="{E8DD509B-2FD6-4992-AD97-08E622CF7679}" type="presParOf" srcId="{95E893D8-5350-4FEC-9335-7BC4CE907E7B}" destId="{E359D1A9-CF9E-4753-B010-DCBBDB07AD8A}" srcOrd="8" destOrd="0" presId="urn:microsoft.com/office/officeart/2008/layout/LinedList"/>
    <dgm:cxn modelId="{65F47AA6-52B2-4BCB-9D7F-C1AFDEFB89D2}" type="presParOf" srcId="{95E893D8-5350-4FEC-9335-7BC4CE907E7B}" destId="{1BC031AC-7B49-4046-AA6F-8B44D4783CBB}" srcOrd="9" destOrd="0" presId="urn:microsoft.com/office/officeart/2008/layout/LinedList"/>
    <dgm:cxn modelId="{0A4CB65F-127E-4240-972A-A0C1E4D842D5}" type="presParOf" srcId="{1BC031AC-7B49-4046-AA6F-8B44D4783CBB}" destId="{3FFDD38D-2DDC-46B4-A1CF-4879D03FE28F}" srcOrd="0" destOrd="0" presId="urn:microsoft.com/office/officeart/2008/layout/LinedList"/>
    <dgm:cxn modelId="{EF035DB2-7D14-46C5-A95C-437A258B2AA2}" type="presParOf" srcId="{1BC031AC-7B49-4046-AA6F-8B44D4783CBB}" destId="{37004A43-A1A1-4E1D-B1A0-D37616434F5E}" srcOrd="1" destOrd="0" presId="urn:microsoft.com/office/officeart/2008/layout/LinedList"/>
    <dgm:cxn modelId="{90289C2A-0917-4686-B9F3-DDE9007665A4}" type="presParOf" srcId="{37004A43-A1A1-4E1D-B1A0-D37616434F5E}" destId="{1B94487D-83B3-4D04-A141-92270B9E544F}" srcOrd="0" destOrd="0" presId="urn:microsoft.com/office/officeart/2008/layout/LinedList"/>
    <dgm:cxn modelId="{39BE7BB5-27B8-4275-BDCD-A2E6CAB86EA8}" type="presParOf" srcId="{37004A43-A1A1-4E1D-B1A0-D37616434F5E}" destId="{2E9424DE-0F46-4B11-BF3F-FA667056C530}" srcOrd="1" destOrd="0" presId="urn:microsoft.com/office/officeart/2008/layout/LinedList"/>
    <dgm:cxn modelId="{A5F673E5-159C-4218-A480-78CD1F7F6017}" type="presParOf" srcId="{2E9424DE-0F46-4B11-BF3F-FA667056C530}" destId="{38C854A9-8C11-404D-AE0B-6480E3586B98}" srcOrd="0" destOrd="0" presId="urn:microsoft.com/office/officeart/2008/layout/LinedList"/>
    <dgm:cxn modelId="{9EDD0347-A4C4-4E23-B499-6590D58CDC84}" type="presParOf" srcId="{2E9424DE-0F46-4B11-BF3F-FA667056C530}" destId="{18A95003-46E7-4EFA-81ED-C0D6F2AAAFB6}" srcOrd="1" destOrd="0" presId="urn:microsoft.com/office/officeart/2008/layout/LinedList"/>
    <dgm:cxn modelId="{375A2BB8-DBC3-41F6-A650-D61A961668E1}" type="presParOf" srcId="{2E9424DE-0F46-4B11-BF3F-FA667056C530}" destId="{1844B3BB-25C5-4FB6-AA71-0836EBB279BB}" srcOrd="2" destOrd="0" presId="urn:microsoft.com/office/officeart/2008/layout/LinedList"/>
    <dgm:cxn modelId="{E7FB3B1C-6E8C-4440-8E9D-CB0D86AC7136}" type="presParOf" srcId="{37004A43-A1A1-4E1D-B1A0-D37616434F5E}" destId="{BF6EF41A-4771-4F91-A3D1-21AB38AFDCC8}" srcOrd="2" destOrd="0" presId="urn:microsoft.com/office/officeart/2008/layout/LinedList"/>
    <dgm:cxn modelId="{62FBA525-1E22-4690-9257-848A1FC094C5}" type="presParOf" srcId="{37004A43-A1A1-4E1D-B1A0-D37616434F5E}" destId="{F7C61627-3EAF-4FBA-B18A-BE2DA033107A}"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AA8F0-727A-427B-B39C-D57727FEFE94}">
      <dsp:nvSpPr>
        <dsp:cNvPr id="0" name=""/>
        <dsp:cNvSpPr/>
      </dsp:nvSpPr>
      <dsp:spPr>
        <a:xfrm>
          <a:off x="2215418" y="419075"/>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EDBD9F-0CB3-4612-AD7E-007A7AE525A7}">
      <dsp:nvSpPr>
        <dsp:cNvPr id="0" name=""/>
        <dsp:cNvSpPr/>
      </dsp:nvSpPr>
      <dsp:spPr>
        <a:xfrm>
          <a:off x="811418" y="210289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baseline="0"/>
            <a:t>Formal</a:t>
          </a:r>
          <a:endParaRPr lang="en-US" sz="3600" kern="1200"/>
        </a:p>
      </dsp:txBody>
      <dsp:txXfrm>
        <a:off x="811418" y="2102893"/>
        <a:ext cx="4320000" cy="648000"/>
      </dsp:txXfrm>
    </dsp:sp>
    <dsp:sp modelId="{F73D75D7-CAFF-4A69-A6D6-525C6773C197}">
      <dsp:nvSpPr>
        <dsp:cNvPr id="0" name=""/>
        <dsp:cNvSpPr/>
      </dsp:nvSpPr>
      <dsp:spPr>
        <a:xfrm>
          <a:off x="811418" y="2830809"/>
          <a:ext cx="4320000" cy="1584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baseline="0" dirty="0"/>
            <a:t>Corporate Mentorship Programs</a:t>
          </a:r>
          <a:endParaRPr lang="en-US" sz="2000" kern="1200" dirty="0"/>
        </a:p>
        <a:p>
          <a:pPr marL="0" lvl="0" indent="0" algn="ctr" defTabSz="889000">
            <a:lnSpc>
              <a:spcPct val="100000"/>
            </a:lnSpc>
            <a:spcBef>
              <a:spcPct val="0"/>
            </a:spcBef>
            <a:spcAft>
              <a:spcPct val="35000"/>
            </a:spcAft>
            <a:buNone/>
          </a:pPr>
          <a:r>
            <a:rPr lang="en-US" sz="2000" kern="1200" baseline="0" dirty="0"/>
            <a:t>Professional Associations</a:t>
          </a:r>
          <a:endParaRPr lang="en-US" sz="2000" kern="1200" dirty="0"/>
        </a:p>
        <a:p>
          <a:pPr marL="0" lvl="0" indent="0" algn="ctr" defTabSz="889000">
            <a:lnSpc>
              <a:spcPct val="100000"/>
            </a:lnSpc>
            <a:spcBef>
              <a:spcPct val="0"/>
            </a:spcBef>
            <a:spcAft>
              <a:spcPct val="35000"/>
            </a:spcAft>
            <a:buNone/>
          </a:pPr>
          <a:r>
            <a:rPr lang="en-US" sz="2000" kern="1200" baseline="0" dirty="0"/>
            <a:t>Academic Mentorship</a:t>
          </a:r>
          <a:endParaRPr lang="en-US" sz="2000" kern="1200" dirty="0"/>
        </a:p>
        <a:p>
          <a:pPr marL="0" lvl="0" indent="0" algn="ctr" defTabSz="889000">
            <a:lnSpc>
              <a:spcPct val="100000"/>
            </a:lnSpc>
            <a:spcBef>
              <a:spcPct val="0"/>
            </a:spcBef>
            <a:spcAft>
              <a:spcPct val="35000"/>
            </a:spcAft>
            <a:buNone/>
          </a:pPr>
          <a:r>
            <a:rPr lang="en-US" sz="2000" kern="1200" baseline="0" dirty="0"/>
            <a:t>Leadership Development Program</a:t>
          </a:r>
          <a:endParaRPr lang="en-US" sz="2000" kern="1200" dirty="0"/>
        </a:p>
      </dsp:txBody>
      <dsp:txXfrm>
        <a:off x="811418" y="2830809"/>
        <a:ext cx="4320000" cy="1584053"/>
      </dsp:txXfrm>
    </dsp:sp>
    <dsp:sp modelId="{85D53564-5F0C-45D4-A9FA-350E4DE30055}">
      <dsp:nvSpPr>
        <dsp:cNvPr id="0" name=""/>
        <dsp:cNvSpPr/>
      </dsp:nvSpPr>
      <dsp:spPr>
        <a:xfrm>
          <a:off x="7291419" y="419075"/>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726080-166A-4729-9460-E49EDF1C9292}">
      <dsp:nvSpPr>
        <dsp:cNvPr id="0" name=""/>
        <dsp:cNvSpPr/>
      </dsp:nvSpPr>
      <dsp:spPr>
        <a:xfrm>
          <a:off x="5887418" y="210289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baseline="0"/>
            <a:t>Informal</a:t>
          </a:r>
          <a:endParaRPr lang="en-US" sz="3600" kern="1200"/>
        </a:p>
      </dsp:txBody>
      <dsp:txXfrm>
        <a:off x="5887418" y="2102893"/>
        <a:ext cx="4320000" cy="648000"/>
      </dsp:txXfrm>
    </dsp:sp>
    <dsp:sp modelId="{5FB893E8-D6D1-45DB-8667-9AD9840B0345}">
      <dsp:nvSpPr>
        <dsp:cNvPr id="0" name=""/>
        <dsp:cNvSpPr/>
      </dsp:nvSpPr>
      <dsp:spPr>
        <a:xfrm>
          <a:off x="5887418" y="2830809"/>
          <a:ext cx="4320000" cy="1584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baseline="0" dirty="0"/>
            <a:t>Casual Workplace</a:t>
          </a:r>
          <a:endParaRPr lang="en-US" sz="2000" kern="1200" dirty="0"/>
        </a:p>
        <a:p>
          <a:pPr marL="0" lvl="0" indent="0" algn="ctr" defTabSz="889000">
            <a:lnSpc>
              <a:spcPct val="100000"/>
            </a:lnSpc>
            <a:spcBef>
              <a:spcPct val="0"/>
            </a:spcBef>
            <a:spcAft>
              <a:spcPct val="35000"/>
            </a:spcAft>
            <a:buNone/>
          </a:pPr>
          <a:r>
            <a:rPr lang="en-US" sz="2000" kern="1200" baseline="0" dirty="0"/>
            <a:t>Peer Mentorship</a:t>
          </a:r>
          <a:endParaRPr lang="en-US" sz="2000" kern="1200" dirty="0"/>
        </a:p>
        <a:p>
          <a:pPr marL="0" lvl="0" indent="0" algn="ctr" defTabSz="889000">
            <a:lnSpc>
              <a:spcPct val="100000"/>
            </a:lnSpc>
            <a:spcBef>
              <a:spcPct val="0"/>
            </a:spcBef>
            <a:spcAft>
              <a:spcPct val="35000"/>
            </a:spcAft>
            <a:buNone/>
          </a:pPr>
          <a:r>
            <a:rPr lang="en-US" sz="2000" kern="1200" baseline="0" dirty="0"/>
            <a:t>Networking Events</a:t>
          </a:r>
          <a:endParaRPr lang="en-US" sz="2000" kern="1200" dirty="0"/>
        </a:p>
        <a:p>
          <a:pPr marL="0" lvl="0" indent="0" algn="ctr" defTabSz="889000">
            <a:lnSpc>
              <a:spcPct val="100000"/>
            </a:lnSpc>
            <a:spcBef>
              <a:spcPct val="0"/>
            </a:spcBef>
            <a:spcAft>
              <a:spcPct val="35000"/>
            </a:spcAft>
            <a:buNone/>
          </a:pPr>
          <a:r>
            <a:rPr lang="en-US" sz="2000" kern="1200" baseline="0" dirty="0"/>
            <a:t>Advisory Relationships</a:t>
          </a:r>
          <a:endParaRPr lang="en-US" sz="2000" kern="1200" dirty="0"/>
        </a:p>
      </dsp:txBody>
      <dsp:txXfrm>
        <a:off x="5887418" y="2830809"/>
        <a:ext cx="4320000" cy="1584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62E35-5A7A-44E7-A829-13B12FCCA1E0}">
      <dsp:nvSpPr>
        <dsp:cNvPr id="0" name=""/>
        <dsp:cNvSpPr/>
      </dsp:nvSpPr>
      <dsp:spPr>
        <a:xfrm>
          <a:off x="0" y="590"/>
          <a:ext cx="11018837"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9E15633-2C89-4230-8221-8ABE3D9491C6}">
      <dsp:nvSpPr>
        <dsp:cNvPr id="0" name=""/>
        <dsp:cNvSpPr/>
      </dsp:nvSpPr>
      <dsp:spPr>
        <a:xfrm>
          <a:off x="0" y="590"/>
          <a:ext cx="2203767" cy="966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i="0" kern="1200"/>
            <a:t>Increased Visibility</a:t>
          </a:r>
          <a:r>
            <a:rPr lang="en-US" sz="1900" b="0" i="0" kern="1200"/>
            <a:t>:</a:t>
          </a:r>
          <a:endParaRPr lang="en-US" sz="1900" kern="1200"/>
        </a:p>
      </dsp:txBody>
      <dsp:txXfrm>
        <a:off x="0" y="590"/>
        <a:ext cx="2203767" cy="966551"/>
      </dsp:txXfrm>
    </dsp:sp>
    <dsp:sp modelId="{8640F405-973D-4FE9-9818-AB9FE64608E9}">
      <dsp:nvSpPr>
        <dsp:cNvPr id="0" name=""/>
        <dsp:cNvSpPr/>
      </dsp:nvSpPr>
      <dsp:spPr>
        <a:xfrm>
          <a:off x="2369050" y="44481"/>
          <a:ext cx="8649787" cy="87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Allies can help underrepresented colleagues gain visibility by advocating for their inclusion in high-profile projects and meetings.</a:t>
          </a:r>
          <a:endParaRPr lang="en-US" sz="2000" kern="1200"/>
        </a:p>
      </dsp:txBody>
      <dsp:txXfrm>
        <a:off x="2369050" y="44481"/>
        <a:ext cx="8649787" cy="877825"/>
      </dsp:txXfrm>
    </dsp:sp>
    <dsp:sp modelId="{E89F57A0-40B9-4B85-91DE-C2766FA49F6A}">
      <dsp:nvSpPr>
        <dsp:cNvPr id="0" name=""/>
        <dsp:cNvSpPr/>
      </dsp:nvSpPr>
      <dsp:spPr>
        <a:xfrm>
          <a:off x="2203767" y="922306"/>
          <a:ext cx="881507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BD8CEBB-9CEF-4F5B-AF1D-DE18B4338CE5}">
      <dsp:nvSpPr>
        <dsp:cNvPr id="0" name=""/>
        <dsp:cNvSpPr/>
      </dsp:nvSpPr>
      <dsp:spPr>
        <a:xfrm>
          <a:off x="0" y="967141"/>
          <a:ext cx="11018837"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38329B0-CEF8-48A3-A63A-EDB4898DE2BE}">
      <dsp:nvSpPr>
        <dsp:cNvPr id="0" name=""/>
        <dsp:cNvSpPr/>
      </dsp:nvSpPr>
      <dsp:spPr>
        <a:xfrm>
          <a:off x="0" y="967141"/>
          <a:ext cx="2203767" cy="966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i="0" kern="1200"/>
            <a:t>Access to Networks</a:t>
          </a:r>
          <a:r>
            <a:rPr lang="en-US" sz="1900" b="0" i="0" kern="1200"/>
            <a:t>:</a:t>
          </a:r>
          <a:endParaRPr lang="en-US" sz="1900" kern="1200"/>
        </a:p>
      </dsp:txBody>
      <dsp:txXfrm>
        <a:off x="0" y="967141"/>
        <a:ext cx="2203767" cy="966551"/>
      </dsp:txXfrm>
    </dsp:sp>
    <dsp:sp modelId="{CF4D7632-3F84-45C3-A2FB-40BC2EE0E516}">
      <dsp:nvSpPr>
        <dsp:cNvPr id="0" name=""/>
        <dsp:cNvSpPr/>
      </dsp:nvSpPr>
      <dsp:spPr>
        <a:xfrm>
          <a:off x="2369050" y="1011032"/>
          <a:ext cx="8649787" cy="87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By introducing underrepresented colleagues to their professional networks, allies can open doors to new opportunities and connections.</a:t>
          </a:r>
          <a:endParaRPr lang="en-US" sz="2000" kern="1200"/>
        </a:p>
      </dsp:txBody>
      <dsp:txXfrm>
        <a:off x="2369050" y="1011032"/>
        <a:ext cx="8649787" cy="877825"/>
      </dsp:txXfrm>
    </dsp:sp>
    <dsp:sp modelId="{45005957-F53D-4835-A2CE-443345E1124A}">
      <dsp:nvSpPr>
        <dsp:cNvPr id="0" name=""/>
        <dsp:cNvSpPr/>
      </dsp:nvSpPr>
      <dsp:spPr>
        <a:xfrm>
          <a:off x="2203767" y="1888858"/>
          <a:ext cx="881507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498131AD-49B9-4763-B17D-C7B4170D5DF9}">
      <dsp:nvSpPr>
        <dsp:cNvPr id="0" name=""/>
        <dsp:cNvSpPr/>
      </dsp:nvSpPr>
      <dsp:spPr>
        <a:xfrm>
          <a:off x="0" y="1933693"/>
          <a:ext cx="11018837"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810A44B-FD79-403F-81B1-60C3E8E0EE63}">
      <dsp:nvSpPr>
        <dsp:cNvPr id="0" name=""/>
        <dsp:cNvSpPr/>
      </dsp:nvSpPr>
      <dsp:spPr>
        <a:xfrm>
          <a:off x="0" y="1933693"/>
          <a:ext cx="2203767" cy="966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i="0" kern="1200"/>
            <a:t>Support and Sponsorship</a:t>
          </a:r>
          <a:r>
            <a:rPr lang="en-US" sz="1900" b="0" i="0" kern="1200"/>
            <a:t>:</a:t>
          </a:r>
          <a:endParaRPr lang="en-US" sz="1900" kern="1200"/>
        </a:p>
      </dsp:txBody>
      <dsp:txXfrm>
        <a:off x="0" y="1933693"/>
        <a:ext cx="2203767" cy="966551"/>
      </dsp:txXfrm>
    </dsp:sp>
    <dsp:sp modelId="{229F9D3C-C0F3-47D4-8029-A32705AB288D}">
      <dsp:nvSpPr>
        <dsp:cNvPr id="0" name=""/>
        <dsp:cNvSpPr/>
      </dsp:nvSpPr>
      <dsp:spPr>
        <a:xfrm>
          <a:off x="2369050" y="1977584"/>
          <a:ext cx="8649787" cy="87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Allies can act as sponsors, actively promoting and endorsing the career advancement of underrepresented colleagues.</a:t>
          </a:r>
          <a:endParaRPr lang="en-US" sz="2000" kern="1200" dirty="0"/>
        </a:p>
      </dsp:txBody>
      <dsp:txXfrm>
        <a:off x="2369050" y="1977584"/>
        <a:ext cx="8649787" cy="877825"/>
      </dsp:txXfrm>
    </dsp:sp>
    <dsp:sp modelId="{FBFDD943-EA64-49DC-B6A2-CAD2CFCDA245}">
      <dsp:nvSpPr>
        <dsp:cNvPr id="0" name=""/>
        <dsp:cNvSpPr/>
      </dsp:nvSpPr>
      <dsp:spPr>
        <a:xfrm>
          <a:off x="2203767" y="2855409"/>
          <a:ext cx="881507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AF0BCE0-6E6C-476B-A3F1-661804F50A9A}">
      <dsp:nvSpPr>
        <dsp:cNvPr id="0" name=""/>
        <dsp:cNvSpPr/>
      </dsp:nvSpPr>
      <dsp:spPr>
        <a:xfrm>
          <a:off x="0" y="2900244"/>
          <a:ext cx="11018837"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E11FA5C-3C09-4AC0-ADC0-7E176747E253}">
      <dsp:nvSpPr>
        <dsp:cNvPr id="0" name=""/>
        <dsp:cNvSpPr/>
      </dsp:nvSpPr>
      <dsp:spPr>
        <a:xfrm>
          <a:off x="0" y="2900244"/>
          <a:ext cx="2203767" cy="966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i="0" kern="1200"/>
            <a:t>Creating Equitable Opportunities</a:t>
          </a:r>
          <a:r>
            <a:rPr lang="en-US" sz="1900" b="0" i="0" kern="1200"/>
            <a:t>:</a:t>
          </a:r>
          <a:endParaRPr lang="en-US" sz="1900" kern="1200"/>
        </a:p>
      </dsp:txBody>
      <dsp:txXfrm>
        <a:off x="0" y="2900244"/>
        <a:ext cx="2203767" cy="966551"/>
      </dsp:txXfrm>
    </dsp:sp>
    <dsp:sp modelId="{38943A12-A276-45E9-AA29-696F53069421}">
      <dsp:nvSpPr>
        <dsp:cNvPr id="0" name=""/>
        <dsp:cNvSpPr/>
      </dsp:nvSpPr>
      <dsp:spPr>
        <a:xfrm>
          <a:off x="2369050" y="2944136"/>
          <a:ext cx="8649787" cy="87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Allies work to ensure that all employees have equal access to resources, opportunities, and support, helping to level the playing field.</a:t>
          </a:r>
          <a:endParaRPr lang="en-US" sz="2000" kern="1200"/>
        </a:p>
      </dsp:txBody>
      <dsp:txXfrm>
        <a:off x="2369050" y="2944136"/>
        <a:ext cx="8649787" cy="877825"/>
      </dsp:txXfrm>
    </dsp:sp>
    <dsp:sp modelId="{BA8A26EA-9B58-4695-B20E-842227BB9F41}">
      <dsp:nvSpPr>
        <dsp:cNvPr id="0" name=""/>
        <dsp:cNvSpPr/>
      </dsp:nvSpPr>
      <dsp:spPr>
        <a:xfrm>
          <a:off x="2203767" y="3821961"/>
          <a:ext cx="881507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359D1A9-CF9E-4753-B010-DCBBDB07AD8A}">
      <dsp:nvSpPr>
        <dsp:cNvPr id="0" name=""/>
        <dsp:cNvSpPr/>
      </dsp:nvSpPr>
      <dsp:spPr>
        <a:xfrm>
          <a:off x="0" y="3866796"/>
          <a:ext cx="11018837"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FDD38D-2DDC-46B4-A1CF-4879D03FE28F}">
      <dsp:nvSpPr>
        <dsp:cNvPr id="0" name=""/>
        <dsp:cNvSpPr/>
      </dsp:nvSpPr>
      <dsp:spPr>
        <a:xfrm>
          <a:off x="0" y="3866796"/>
          <a:ext cx="2203767" cy="966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i="0" kern="1200"/>
            <a:t>Breaking Down Systemic Barriers</a:t>
          </a:r>
          <a:r>
            <a:rPr lang="en-US" sz="1900" b="0" i="0" kern="1200"/>
            <a:t>:</a:t>
          </a:r>
          <a:endParaRPr lang="en-US" sz="1900" kern="1200"/>
        </a:p>
      </dsp:txBody>
      <dsp:txXfrm>
        <a:off x="0" y="3866796"/>
        <a:ext cx="2203767" cy="966551"/>
      </dsp:txXfrm>
    </dsp:sp>
    <dsp:sp modelId="{18A95003-46E7-4EFA-81ED-C0D6F2AAAFB6}">
      <dsp:nvSpPr>
        <dsp:cNvPr id="0" name=""/>
        <dsp:cNvSpPr/>
      </dsp:nvSpPr>
      <dsp:spPr>
        <a:xfrm>
          <a:off x="2369050" y="3910687"/>
          <a:ext cx="8649787" cy="877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By challenging and changing discriminatory practices and policies, allies help to remove systemic barriers that hinder the progress of marginalized groups.</a:t>
          </a:r>
          <a:endParaRPr lang="en-US" sz="2000" kern="1200"/>
        </a:p>
      </dsp:txBody>
      <dsp:txXfrm>
        <a:off x="2369050" y="3910687"/>
        <a:ext cx="8649787" cy="877825"/>
      </dsp:txXfrm>
    </dsp:sp>
    <dsp:sp modelId="{BF6EF41A-4771-4F91-A3D1-21AB38AFDCC8}">
      <dsp:nvSpPr>
        <dsp:cNvPr id="0" name=""/>
        <dsp:cNvSpPr/>
      </dsp:nvSpPr>
      <dsp:spPr>
        <a:xfrm>
          <a:off x="2203767" y="4788512"/>
          <a:ext cx="881507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kevinkruse.com/l4e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amazon.com/dp/product/1469996138/?tag=kevkru-2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Mentorship = Me</a:t>
            </a:r>
          </a:p>
          <a:p>
            <a:r>
              <a:rPr lang="en-US" dirty="0"/>
              <a:t>Allyship = We</a:t>
            </a:r>
          </a:p>
          <a:p>
            <a:endParaRPr lang="en-US" dirty="0"/>
          </a:p>
          <a:p>
            <a:r>
              <a:rPr lang="en-US" dirty="0"/>
              <a:t>Me: How can I be prepared for the opportunities available to me/ How can I help prepare someone </a:t>
            </a:r>
          </a:p>
          <a:p>
            <a:r>
              <a:rPr lang="en-US" dirty="0"/>
              <a:t>We: How can I make opportunities available to all, how can I create inclusive polices and practices for all</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910602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r>
              <a:rPr lang="en-US" sz="900" b="0" i="0" dirty="0">
                <a:effectLst/>
                <a:latin typeface="Segoe UI" panose="020B0502040204020203" pitchFamily="34" charset="0"/>
              </a:rPr>
              <a:t>Creating Right experience + Right opportunity</a:t>
            </a:r>
          </a:p>
          <a:p>
            <a:pPr marL="171450" indent="-171450" algn="l">
              <a:buFontTx/>
              <a:buChar char="-"/>
            </a:pPr>
            <a:endParaRPr lang="en-US" sz="900" b="1" i="0" dirty="0">
              <a:effectLst/>
              <a:latin typeface="Segoe UI" panose="020B0502040204020203" pitchFamily="34" charset="0"/>
            </a:endParaRPr>
          </a:p>
          <a:p>
            <a:pPr marL="0" indent="0" algn="l">
              <a:buFont typeface="Arial" panose="020B0604020202020204" pitchFamily="34" charset="0"/>
              <a:buNone/>
            </a:pPr>
            <a:endParaRPr lang="en-US" sz="900" b="1" i="0" dirty="0">
              <a:effectLst/>
              <a:latin typeface="Segoe UI" panose="020B0502040204020203" pitchFamily="34" charset="0"/>
            </a:endParaRPr>
          </a:p>
          <a:p>
            <a:pPr marL="0" indent="0" algn="l">
              <a:buFont typeface="Arial" panose="020B0604020202020204" pitchFamily="34" charset="0"/>
              <a:buNone/>
            </a:pPr>
            <a:r>
              <a:rPr lang="en-US" sz="900" b="1" i="0" dirty="0">
                <a:effectLst/>
                <a:latin typeface="Segoe UI" panose="020B0502040204020203" pitchFamily="34" charset="0"/>
              </a:rPr>
              <a:t>Creating Inclusive Leadership Pipelines</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Mentorship</a:t>
            </a:r>
            <a:r>
              <a:rPr lang="en-US" sz="900" b="0" i="0" dirty="0">
                <a:effectLst/>
                <a:latin typeface="Segoe UI" panose="020B0502040204020203" pitchFamily="34" charset="0"/>
              </a:rPr>
              <a:t>: Mentors provide guidance and support to help mentees develop their skills and advance their careers.</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Allyship</a:t>
            </a:r>
            <a:r>
              <a:rPr lang="en-US" sz="900" b="0" i="0" dirty="0">
                <a:effectLst/>
                <a:latin typeface="Segoe UI" panose="020B0502040204020203" pitchFamily="34" charset="0"/>
              </a:rPr>
              <a:t>: Allies advocate for underrepresented groups, ensuring they have equal opportunities for leadership roles.</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Example</a:t>
            </a:r>
            <a:r>
              <a:rPr lang="en-US" sz="900" b="0" i="0" dirty="0">
                <a:effectLst/>
                <a:latin typeface="Segoe UI" panose="020B0502040204020203" pitchFamily="34" charset="0"/>
              </a:rPr>
              <a:t>: A mentor might help a mentee prepare for a leadership position, while an ally ensures that the mentee is considered for the role by advocating for diverse candidates</a:t>
            </a:r>
          </a:p>
          <a:p>
            <a:pPr marL="0" indent="0" algn="l">
              <a:spcBef>
                <a:spcPts val="750"/>
              </a:spcBef>
              <a:spcAft>
                <a:spcPts val="750"/>
              </a:spcAft>
              <a:buFont typeface="Arial" panose="020B0604020202020204" pitchFamily="34" charset="0"/>
              <a:buNone/>
            </a:pPr>
            <a:endParaRPr lang="en-US" sz="900" b="0" i="0" dirty="0">
              <a:effectLst/>
              <a:latin typeface="Segoe UI" panose="020B0502040204020203" pitchFamily="34" charset="0"/>
            </a:endParaRPr>
          </a:p>
          <a:p>
            <a:pPr marL="0" indent="0" algn="l">
              <a:buFont typeface="Arial" panose="020B0604020202020204" pitchFamily="34" charset="0"/>
              <a:buNone/>
            </a:pPr>
            <a:r>
              <a:rPr lang="en-US" sz="900" b="1" i="0" dirty="0">
                <a:effectLst/>
                <a:latin typeface="Segoe UI" panose="020B0502040204020203" pitchFamily="34" charset="0"/>
              </a:rPr>
              <a:t>Providing Comprehensive Support</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Mentorship</a:t>
            </a:r>
            <a:r>
              <a:rPr lang="en-US" sz="900" b="0" i="0" dirty="0">
                <a:effectLst/>
                <a:latin typeface="Segoe UI" panose="020B0502040204020203" pitchFamily="34" charset="0"/>
              </a:rPr>
              <a:t>: Mentors offer personalized advice and share their experiences to help mentees grow.</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Allyship</a:t>
            </a:r>
            <a:r>
              <a:rPr lang="en-US" sz="900" b="0" i="0" dirty="0">
                <a:effectLst/>
                <a:latin typeface="Segoe UI" panose="020B0502040204020203" pitchFamily="34" charset="0"/>
              </a:rPr>
              <a:t>: Allies provide broader support by standing up for colleagues and promoting a culture of inclusion.</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Example</a:t>
            </a:r>
            <a:r>
              <a:rPr lang="en-US" sz="900" b="0" i="0" dirty="0">
                <a:effectLst/>
                <a:latin typeface="Segoe UI" panose="020B0502040204020203" pitchFamily="34" charset="0"/>
              </a:rPr>
              <a:t>: A mentor might help a mentee develop specific skills, while an ally ensures that the mentee feels safe and supported in the workplace</a:t>
            </a:r>
          </a:p>
          <a:p>
            <a:pPr marL="228600" indent="-228600" algn="l">
              <a:spcBef>
                <a:spcPts val="750"/>
              </a:spcBef>
              <a:spcAft>
                <a:spcPts val="750"/>
              </a:spcAft>
              <a:buFont typeface="Arial" panose="020B0604020202020204" pitchFamily="34" charset="0"/>
              <a:buChar char="•"/>
            </a:pPr>
            <a:endParaRPr lang="en-US" sz="900" b="0" i="0" dirty="0">
              <a:effectLst/>
              <a:latin typeface="Segoe UI" panose="020B0502040204020203" pitchFamily="34" charset="0"/>
            </a:endParaRPr>
          </a:p>
          <a:p>
            <a:pPr marL="0" indent="0" algn="l">
              <a:buFont typeface="Arial" panose="020B0604020202020204" pitchFamily="34" charset="0"/>
              <a:buNone/>
            </a:pPr>
            <a:r>
              <a:rPr lang="en-US" sz="900" b="1" i="0" dirty="0">
                <a:effectLst/>
                <a:latin typeface="Segoe UI" panose="020B0502040204020203" pitchFamily="34" charset="0"/>
              </a:rPr>
              <a:t>Enhancing Visibility and Opportunities</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Mentorship</a:t>
            </a:r>
            <a:r>
              <a:rPr lang="en-US" sz="900" b="0" i="0" dirty="0">
                <a:effectLst/>
                <a:latin typeface="Segoe UI" panose="020B0502040204020203" pitchFamily="34" charset="0"/>
              </a:rPr>
              <a:t>: Mentors can introduce mentees to key networks and opportunities within the organization.</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Allyship</a:t>
            </a:r>
            <a:r>
              <a:rPr lang="en-US" sz="900" b="0" i="0" dirty="0">
                <a:effectLst/>
                <a:latin typeface="Segoe UI" panose="020B0502040204020203" pitchFamily="34" charset="0"/>
              </a:rPr>
              <a:t>: Allies can amplify the achievements of underrepresented colleagues and ensure they receive recognition.</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Example</a:t>
            </a:r>
            <a:r>
              <a:rPr lang="en-US" sz="900" b="0" i="0" dirty="0">
                <a:effectLst/>
                <a:latin typeface="Segoe UI" panose="020B0502040204020203" pitchFamily="34" charset="0"/>
              </a:rPr>
              <a:t>: A mentor might help a mentee get involved in high-visibility projects, while an ally highlights the mentee’s contributions in meetings and to senior leaders</a:t>
            </a:r>
          </a:p>
          <a:p>
            <a:pPr marL="228600" indent="-228600" algn="l">
              <a:spcBef>
                <a:spcPts val="750"/>
              </a:spcBef>
              <a:spcAft>
                <a:spcPts val="750"/>
              </a:spcAft>
              <a:buFont typeface="Arial" panose="020B0604020202020204" pitchFamily="34" charset="0"/>
              <a:buChar char="•"/>
            </a:pPr>
            <a:endParaRPr lang="en-US" sz="900" b="0" i="0" dirty="0">
              <a:effectLst/>
              <a:latin typeface="Segoe UI" panose="020B0502040204020203" pitchFamily="34" charset="0"/>
            </a:endParaRPr>
          </a:p>
          <a:p>
            <a:pPr marL="0" indent="0" algn="l">
              <a:buFont typeface="Arial" panose="020B0604020202020204" pitchFamily="34" charset="0"/>
              <a:buNone/>
            </a:pPr>
            <a:r>
              <a:rPr lang="en-US" sz="900" b="1" i="0" dirty="0">
                <a:effectLst/>
                <a:latin typeface="Segoe UI" panose="020B0502040204020203" pitchFamily="34" charset="0"/>
              </a:rPr>
              <a:t>Fostering a Culture of Continuous Learning</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Mentorship</a:t>
            </a:r>
            <a:r>
              <a:rPr lang="en-US" sz="900" b="0" i="0" dirty="0">
                <a:effectLst/>
                <a:latin typeface="Segoe UI" panose="020B0502040204020203" pitchFamily="34" charset="0"/>
              </a:rPr>
              <a:t>: Mentors encourage mentees to pursue continuous learning and professional development.</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Allyship</a:t>
            </a:r>
            <a:r>
              <a:rPr lang="en-US" sz="900" b="0" i="0" dirty="0">
                <a:effectLst/>
                <a:latin typeface="Segoe UI" panose="020B0502040204020203" pitchFamily="34" charset="0"/>
              </a:rPr>
              <a:t>: Allies create an environment where learning from diverse perspectives is valued and encouraged.</a:t>
            </a:r>
          </a:p>
          <a:p>
            <a:pPr marL="228600" indent="-228600" algn="l">
              <a:spcBef>
                <a:spcPts val="750"/>
              </a:spcBef>
              <a:spcAft>
                <a:spcPts val="750"/>
              </a:spcAft>
              <a:buFont typeface="Arial" panose="020B0604020202020204" pitchFamily="34" charset="0"/>
              <a:buChar char="•"/>
            </a:pPr>
            <a:r>
              <a:rPr lang="en-US" sz="900" b="1" i="0" dirty="0">
                <a:effectLst/>
                <a:latin typeface="Segoe UI" panose="020B0502040204020203" pitchFamily="34" charset="0"/>
              </a:rPr>
              <a:t>Example</a:t>
            </a:r>
            <a:r>
              <a:rPr lang="en-US" sz="900" b="0" i="0" dirty="0">
                <a:effectLst/>
                <a:latin typeface="Segoe UI" panose="020B0502040204020203" pitchFamily="34" charset="0"/>
              </a:rPr>
              <a:t>: A mentor might recommend courses or training programs, while an ally ensures that these opportunities are accessible to everyone, regardless of their background</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389858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386999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ts val="1500"/>
              </a:lnSpc>
              <a:buFontTx/>
              <a:buChar char="-"/>
            </a:pPr>
            <a:r>
              <a:rPr lang="en-US" b="0" i="0" dirty="0">
                <a:effectLst/>
                <a:latin typeface="Segoe UI semibold" panose="020B0702040204020203" pitchFamily="34" charset="0"/>
              </a:rPr>
              <a:t>What do you do, where do you start</a:t>
            </a:r>
          </a:p>
          <a:p>
            <a:pPr marL="171450" indent="-171450">
              <a:lnSpc>
                <a:spcPts val="1500"/>
              </a:lnSpc>
              <a:buFontTx/>
              <a:buChar char="-"/>
            </a:pPr>
            <a:r>
              <a:rPr lang="en-US" b="0" i="0" dirty="0">
                <a:effectLst/>
                <a:latin typeface="Segoe UI semibold" panose="020B0702040204020203" pitchFamily="34" charset="0"/>
              </a:rPr>
              <a:t>Build your career dream team, Karuana calls this building your “board of directors”</a:t>
            </a:r>
          </a:p>
          <a:p>
            <a:pPr marL="171450" indent="-171450">
              <a:lnSpc>
                <a:spcPts val="1500"/>
              </a:lnSpc>
              <a:buFontTx/>
              <a:buChar char="-"/>
            </a:pPr>
            <a:r>
              <a:rPr lang="en-US" b="0" i="0" dirty="0">
                <a:effectLst/>
                <a:latin typeface="Segoe UI semibold" panose="020B0702040204020203" pitchFamily="34" charset="0"/>
              </a:rPr>
              <a:t>Just as a board of directors is responsible for keeping a company on track and accountable your dream team should be made up of people wo can do that for your career</a:t>
            </a:r>
          </a:p>
          <a:p>
            <a:pPr marL="171450" indent="-171450">
              <a:lnSpc>
                <a:spcPts val="1500"/>
              </a:lnSpc>
              <a:buFontTx/>
              <a:buChar char="-"/>
            </a:pPr>
            <a:r>
              <a:rPr lang="en-US" b="0" i="0" dirty="0">
                <a:effectLst/>
                <a:latin typeface="Segoe UI semibold" panose="020B0702040204020203" pitchFamily="34" charset="0"/>
              </a:rPr>
              <a:t>We’ve talked about mentors and Allies but here are some other types of people you need to surround yourself with:</a:t>
            </a:r>
          </a:p>
          <a:p>
            <a:pPr marL="171450" indent="-171450">
              <a:lnSpc>
                <a:spcPts val="1500"/>
              </a:lnSpc>
              <a:buFontTx/>
              <a:buChar char="-"/>
            </a:pPr>
            <a:r>
              <a:rPr lang="en-US" b="0" i="0" dirty="0">
                <a:effectLst/>
                <a:latin typeface="Segoe UI semibold" panose="020B0702040204020203" pitchFamily="34" charset="0"/>
              </a:rPr>
              <a:t>Sponsors – different than Allies (we vs. me) sponsor is all about “you” can be same person as Mentor or Ally but doesn’t have to be</a:t>
            </a:r>
          </a:p>
          <a:p>
            <a:pPr marL="171450" indent="-171450">
              <a:lnSpc>
                <a:spcPts val="1500"/>
              </a:lnSpc>
              <a:buFontTx/>
              <a:buChar char="-"/>
            </a:pPr>
            <a:br>
              <a:rPr lang="en-US" b="1" i="0" dirty="0">
                <a:effectLst/>
                <a:latin typeface="Segoe UI semibold" panose="020B0702040204020203" pitchFamily="34" charset="0"/>
              </a:rPr>
            </a:br>
            <a:r>
              <a:rPr lang="en-US" b="0" i="0" dirty="0">
                <a:effectLst/>
                <a:latin typeface="Segoe UI" panose="020B0502040204020203" pitchFamily="34" charset="0"/>
              </a:rPr>
              <a:t>A </a:t>
            </a:r>
            <a:r>
              <a:rPr lang="en-US" b="1" i="0" dirty="0">
                <a:effectLst/>
                <a:latin typeface="Segoe UI" panose="020B0502040204020203" pitchFamily="34" charset="0"/>
              </a:rPr>
              <a:t>Career Dream Team</a:t>
            </a:r>
            <a:r>
              <a:rPr lang="en-US" b="0" i="0" dirty="0">
                <a:effectLst/>
                <a:latin typeface="Segoe UI" panose="020B0502040204020203" pitchFamily="34" charset="0"/>
              </a:rPr>
              <a:t> is composed of various roles that collectively provide comprehensive support, guidance, and opportunities for growth. key roles that can make up this team:</a:t>
            </a:r>
          </a:p>
          <a:p>
            <a:pPr marL="228600" indent="-228600">
              <a:lnSpc>
                <a:spcPts val="1500"/>
              </a:lnSpc>
              <a:buFont typeface="+mj-lt"/>
              <a:buAutoNum type="arabicPeriod"/>
            </a:pPr>
            <a:r>
              <a:rPr lang="en-US" b="1" i="0" dirty="0">
                <a:effectLst/>
                <a:latin typeface="Segoe UI" panose="020B0502040204020203" pitchFamily="34" charset="0"/>
              </a:rPr>
              <a:t>Mentor</a:t>
            </a:r>
            <a:r>
              <a:rPr lang="en-US" b="0" i="0" dirty="0">
                <a:effectLst/>
                <a:latin typeface="Segoe UI" panose="020B0502040204020203" pitchFamily="34" charset="0"/>
              </a:rPr>
              <a:t>: An experienced professional who provides guidance, shares knowledge, and helps you navigate your career path.</a:t>
            </a:r>
          </a:p>
          <a:p>
            <a:pPr marL="228600" indent="-228600">
              <a:lnSpc>
                <a:spcPts val="1500"/>
              </a:lnSpc>
              <a:buFont typeface="+mj-lt"/>
              <a:buAutoNum type="arabicPeriod"/>
            </a:pPr>
            <a:r>
              <a:rPr lang="en-US" b="1" i="0" dirty="0">
                <a:effectLst/>
                <a:latin typeface="Segoe UI" panose="020B0502040204020203" pitchFamily="34" charset="0"/>
              </a:rPr>
              <a:t>Ally</a:t>
            </a:r>
            <a:r>
              <a:rPr lang="en-US" b="0" i="0" dirty="0">
                <a:effectLst/>
                <a:latin typeface="Segoe UI" panose="020B0502040204020203" pitchFamily="34" charset="0"/>
              </a:rPr>
              <a:t>: Someone who supports you by standing up for your rights and promoting an inclusive work environment.</a:t>
            </a:r>
          </a:p>
          <a:p>
            <a:pPr marL="228600" indent="-228600">
              <a:lnSpc>
                <a:spcPts val="1500"/>
              </a:lnSpc>
              <a:buFont typeface="+mj-lt"/>
              <a:buAutoNum type="arabicPeriod"/>
            </a:pPr>
            <a:r>
              <a:rPr lang="en-US" b="1" i="0" dirty="0">
                <a:effectLst/>
                <a:latin typeface="Segoe UI" panose="020B0502040204020203" pitchFamily="34" charset="0"/>
              </a:rPr>
              <a:t>Sponsor</a:t>
            </a:r>
            <a:r>
              <a:rPr lang="en-US" b="0" i="0" dirty="0">
                <a:effectLst/>
                <a:latin typeface="Segoe UI" panose="020B0502040204020203" pitchFamily="34" charset="0"/>
              </a:rPr>
              <a:t>: Someone who advocates for you, opens doors to new opportunities, and helps you advance within the organization.</a:t>
            </a:r>
          </a:p>
          <a:p>
            <a:pPr marL="228600" indent="-228600">
              <a:lnSpc>
                <a:spcPts val="1500"/>
              </a:lnSpc>
              <a:buFont typeface="+mj-lt"/>
              <a:buAutoNum type="arabicPeriod"/>
            </a:pPr>
            <a:r>
              <a:rPr lang="en-US" b="1" i="0" dirty="0">
                <a:effectLst/>
                <a:latin typeface="Segoe UI" panose="020B0502040204020203" pitchFamily="34" charset="0"/>
              </a:rPr>
              <a:t>Trusted Advisor</a:t>
            </a:r>
            <a:r>
              <a:rPr lang="en-US" b="0" i="0" dirty="0">
                <a:effectLst/>
                <a:latin typeface="Segoe UI" panose="020B0502040204020203" pitchFamily="34" charset="0"/>
              </a:rPr>
              <a:t>: An individual wit deep expertise who provides strategic advice and helps you make informed decisions</a:t>
            </a:r>
          </a:p>
          <a:p>
            <a:pPr marL="228600" indent="-228600">
              <a:lnSpc>
                <a:spcPts val="1500"/>
              </a:lnSpc>
              <a:buFont typeface="+mj-lt"/>
              <a:buAutoNum type="arabicPeriod"/>
            </a:pPr>
            <a:r>
              <a:rPr lang="en-US" b="1" i="0" dirty="0">
                <a:effectLst/>
                <a:latin typeface="Segoe UI" panose="020B0502040204020203" pitchFamily="34" charset="0"/>
              </a:rPr>
              <a:t>Peer Ally</a:t>
            </a:r>
            <a:r>
              <a:rPr lang="en-US" b="0" i="0" dirty="0">
                <a:effectLst/>
                <a:latin typeface="Segoe UI" panose="020B0502040204020203" pitchFamily="34" charset="0"/>
              </a:rPr>
              <a:t>: A colleague at a similar career stage who offers mutual support, shares experiences, and collaborates on professional development.</a:t>
            </a:r>
          </a:p>
          <a:p>
            <a:pPr marL="228600" indent="-228600">
              <a:lnSpc>
                <a:spcPts val="1500"/>
              </a:lnSpc>
              <a:buFont typeface="+mj-lt"/>
              <a:buAutoNum type="arabicPeriod"/>
            </a:pPr>
            <a:r>
              <a:rPr lang="en-US" b="1" i="0" dirty="0">
                <a:effectLst/>
                <a:latin typeface="Segoe UI" panose="020B0502040204020203" pitchFamily="34" charset="0"/>
              </a:rPr>
              <a:t>Cheerleader</a:t>
            </a:r>
            <a:r>
              <a:rPr lang="en-US" b="0" i="0" dirty="0">
                <a:effectLst/>
                <a:latin typeface="Segoe UI" panose="020B0502040204020203" pitchFamily="34" charset="0"/>
              </a:rPr>
              <a:t>: A friend or family member who offers emotional support, encouragement, and motivation, helping you stay positive and focused.</a:t>
            </a:r>
          </a:p>
          <a:p>
            <a:pPr>
              <a:lnSpc>
                <a:spcPts val="1500"/>
              </a:lnSpc>
            </a:pPr>
            <a:r>
              <a:rPr lang="en-US" b="0" i="0" dirty="0">
                <a:effectLst/>
                <a:latin typeface="Segoe UI" panose="020B0502040204020203" pitchFamily="34" charset="0"/>
              </a:rPr>
              <a:t>By incorporating these diverse roles into your Career Dream Team, you'll have a well-rounded support system that can help you achieve your professional goals and navigate the complexities of your career. </a:t>
            </a: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411988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Being a mentee is an opportunity to learn and grow. Identify your goals and make an action plan to achieve them. Speak up when you need help, and be open to feedback and willing to learn. A good mentor can help you with your career goals and give you the tools to succeed.</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75131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Mentorship is a 2 way street</a:t>
            </a:r>
          </a:p>
          <a:p>
            <a:pPr marL="171450" indent="-171450">
              <a:buFontTx/>
              <a:buChar char="-"/>
            </a:pPr>
            <a:r>
              <a:rPr lang="en-US" dirty="0"/>
              <a:t>Stay engaged and be available</a:t>
            </a:r>
          </a:p>
          <a:p>
            <a:pPr marL="171450" indent="-171450">
              <a:buFontTx/>
              <a:buChar char="-"/>
            </a:pPr>
            <a:r>
              <a:rPr lang="en-US" dirty="0"/>
              <a:t>Your role is to educate, encourage and support</a:t>
            </a:r>
          </a:p>
          <a:p>
            <a:pPr marL="171450" indent="-171450">
              <a:buFontTx/>
              <a:buChar char="-"/>
            </a:pPr>
            <a:r>
              <a:rPr lang="en-US" dirty="0"/>
              <a:t>Be vulnerable, share your mistakes, lessons learned</a:t>
            </a:r>
          </a:p>
        </p:txBody>
      </p:sp>
      <p:sp>
        <p:nvSpPr>
          <p:cNvPr id="4" name="Slide Number Placeholder 3"/>
          <p:cNvSpPr>
            <a:spLocks noGrp="1"/>
          </p:cNvSpPr>
          <p:nvPr>
            <p:ph type="sldNum" sz="quarter" idx="5"/>
          </p:nvPr>
        </p:nvSpPr>
        <p:spPr/>
        <p:txBody>
          <a:bodyPr/>
          <a:lstStyle/>
          <a:p>
            <a:pPr defTabSz="966612">
              <a:defRPr/>
            </a:pPr>
            <a:fld id="{7EB8C794-77EE-4724-B493-2E0907BFA558}" type="slidenum">
              <a:rPr lang="en-GB">
                <a:solidFill>
                  <a:prstClr val="black"/>
                </a:solidFill>
                <a:latin typeface="Calibri" panose="020F0502020204030204"/>
              </a:rPr>
              <a:pPr defTabSz="966612">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130214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A1CE-A57B-C8D2-86C9-81B227671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62544-0E51-FF79-1D4A-8256A88B0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949B7-A34D-9B5C-B4F6-B1C840982083}"/>
              </a:ext>
            </a:extLst>
          </p:cNvPr>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a:extLst>
              <a:ext uri="{FF2B5EF4-FFF2-40B4-BE49-F238E27FC236}">
                <a16:creationId xmlns:a16="http://schemas.microsoft.com/office/drawing/2014/main" id="{3A3744D0-3309-D334-D473-4E4953C092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92722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32124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Any successful person and they’ll talk to you about mentors they’ve had along the way</a:t>
            </a:r>
          </a:p>
          <a:p>
            <a:pPr marL="171450" indent="-171450">
              <a:buFontTx/>
              <a:buChar char="-"/>
            </a:pPr>
            <a:r>
              <a:rPr lang="en-US" dirty="0"/>
              <a:t>Whether you’re early in career, well established or looking to make the next “leap” having a mentor or a set of mentors is key to success</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50328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rPr>
              <a:t>What is Mentorship?</a:t>
            </a:r>
          </a:p>
          <a:p>
            <a:endParaRPr lang="en-US" sz="1300" dirty="0">
              <a:latin typeface="+mn-lt"/>
            </a:endParaRPr>
          </a:p>
          <a:p>
            <a:pPr marL="285750" indent="-285750">
              <a:buFontTx/>
              <a:buChar char="-"/>
            </a:pPr>
            <a:r>
              <a:rPr lang="en-US" sz="1300" dirty="0">
                <a:latin typeface="+mn-lt"/>
              </a:rPr>
              <a:t>Experienced individual provides guidance, support, encouragement and advice to someone less experienced.</a:t>
            </a:r>
          </a:p>
          <a:p>
            <a:endParaRPr lang="en-US" sz="1300" dirty="0">
              <a:latin typeface="+mn-lt"/>
            </a:endParaRPr>
          </a:p>
          <a:p>
            <a:r>
              <a:rPr lang="en-US" sz="1300" dirty="0">
                <a:latin typeface="+mn-lt"/>
              </a:rPr>
              <a:t>Kevin Kruse is the creator of the </a:t>
            </a:r>
            <a:r>
              <a:rPr lang="en-US" sz="1300" b="1" dirty="0">
                <a:latin typeface="+mn-lt"/>
                <a:hlinkClick r:id="rId3"/>
              </a:rPr>
              <a:t>Leading for Employee Engagement</a:t>
            </a:r>
            <a:r>
              <a:rPr lang="en-US" sz="1300" dirty="0">
                <a:latin typeface="+mn-lt"/>
              </a:rPr>
              <a:t> eLearning program for managers. and author of the bestselling book, </a:t>
            </a:r>
            <a:r>
              <a:rPr lang="en-US" sz="1300" b="1" i="1" dirty="0">
                <a:latin typeface="+mn-lt"/>
                <a:hlinkClick r:id="rId4"/>
              </a:rPr>
              <a:t>Employee Engagement 2.0</a:t>
            </a:r>
            <a:r>
              <a:rPr lang="en-US" sz="1300" dirty="0">
                <a:latin typeface="+mn-lt"/>
              </a:rPr>
              <a:t>.</a:t>
            </a:r>
            <a:endParaRPr lang="en-US" dirty="0"/>
          </a:p>
        </p:txBody>
      </p:sp>
      <p:sp>
        <p:nvSpPr>
          <p:cNvPr id="4" name="Slide Number Placeholder 3"/>
          <p:cNvSpPr>
            <a:spLocks noGrp="1"/>
          </p:cNvSpPr>
          <p:nvPr>
            <p:ph type="sldNum" sz="quarter" idx="5"/>
          </p:nvPr>
        </p:nvSpPr>
        <p:spPr/>
        <p:txBody>
          <a:bodyPr/>
          <a:lstStyle/>
          <a:p>
            <a:pPr defTabSz="966612">
              <a:defRPr/>
            </a:pPr>
            <a:fld id="{DE61CC0A-D3E8-4B40-A1EC-0F28CF5F01DE}" type="slidenum">
              <a:rPr lang="en-US">
                <a:solidFill>
                  <a:prstClr val="black"/>
                </a:solidFill>
                <a:latin typeface="Calibri" panose="020F0502020204030204"/>
              </a:rPr>
              <a:pPr defTabSz="96661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381895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ts val="1500"/>
              </a:lnSpc>
              <a:buFontTx/>
              <a:buChar char="-"/>
            </a:pPr>
            <a:r>
              <a:rPr lang="en-US" b="0" i="0" dirty="0">
                <a:effectLst/>
                <a:latin typeface="Segoe UI" panose="020B0502040204020203" pitchFamily="34" charset="0"/>
              </a:rPr>
              <a:t>Many benefits to having a great mentor</a:t>
            </a:r>
          </a:p>
          <a:p>
            <a:pPr marL="171450" indent="-171450">
              <a:lnSpc>
                <a:spcPts val="1500"/>
              </a:lnSpc>
              <a:buFontTx/>
              <a:buChar char="-"/>
            </a:pPr>
            <a:r>
              <a:rPr lang="en-US" b="0" i="0" dirty="0">
                <a:effectLst/>
                <a:latin typeface="Segoe UI" panose="020B0502040204020203" pitchFamily="34" charset="0"/>
              </a:rPr>
              <a:t>Confidence Building is a benefit that we don’t talk about enough. Yesterday I had the privilege of participating in a Women in Tech round table discussion and the topic of impostor syndrome came up. How do you combat it</a:t>
            </a:r>
          </a:p>
          <a:p>
            <a:pPr marL="171450" indent="-171450">
              <a:lnSpc>
                <a:spcPts val="1500"/>
              </a:lnSpc>
              <a:buFontTx/>
              <a:buChar char="-"/>
            </a:pPr>
            <a:r>
              <a:rPr lang="en-US" b="0" i="0" dirty="0">
                <a:effectLst/>
                <a:latin typeface="Segoe UI" panose="020B0502040204020203" pitchFamily="34" charset="0"/>
              </a:rPr>
              <a:t>We discussed several strategies including leveraging allies and mentors</a:t>
            </a:r>
          </a:p>
          <a:p>
            <a:pPr marL="171450" indent="-171450">
              <a:lnSpc>
                <a:spcPts val="1500"/>
              </a:lnSpc>
              <a:buFontTx/>
              <a:buChar char="-"/>
            </a:pPr>
            <a:r>
              <a:rPr lang="en-US" b="0" i="0" dirty="0">
                <a:effectLst/>
                <a:latin typeface="Segoe UI" panose="020B0502040204020203" pitchFamily="34" charset="0"/>
              </a:rPr>
              <a:t>Mentors especially can provide the confidence boost…when you think you can’t a trusted mentor can encourage you that you can.</a:t>
            </a:r>
          </a:p>
          <a:p>
            <a:pPr marL="171450" indent="-171450">
              <a:lnSpc>
                <a:spcPts val="1500"/>
              </a:lnSpc>
              <a:buFontTx/>
              <a:buChar char="-"/>
            </a:pPr>
            <a:r>
              <a:rPr lang="en-US" b="0" i="0" dirty="0">
                <a:effectLst/>
                <a:latin typeface="Segoe UI" panose="020B0502040204020203" pitchFamily="34" charset="0"/>
              </a:rPr>
              <a:t>Different than a cheerleader or best friend, mentor’s encouragement is grounded in their belief in your professional abilities</a:t>
            </a:r>
          </a:p>
          <a:p>
            <a:pPr marL="171450" indent="-171450">
              <a:lnSpc>
                <a:spcPts val="1500"/>
              </a:lnSpc>
              <a:buFontTx/>
              <a:buChar char="-"/>
            </a:pPr>
            <a:r>
              <a:rPr lang="en-US" b="0" i="0" dirty="0">
                <a:effectLst/>
                <a:latin typeface="Segoe UI" panose="020B0502040204020203" pitchFamily="34" charset="0"/>
              </a:rPr>
              <a:t>&lt;&lt;Share my story with Lauren&gt;&gt;</a:t>
            </a:r>
          </a:p>
          <a:p>
            <a:pPr marL="0" indent="0">
              <a:lnSpc>
                <a:spcPts val="1500"/>
              </a:lnSpc>
              <a:buFont typeface="Arial" panose="020B0604020202020204" pitchFamily="34" charset="0"/>
              <a:buNone/>
            </a:pPr>
            <a:endParaRPr lang="en-US" b="1" i="0" dirty="0">
              <a:effectLst/>
              <a:latin typeface="Segoe UI" panose="020B0502040204020203" pitchFamily="34" charset="0"/>
            </a:endParaRPr>
          </a:p>
          <a:p>
            <a:pPr marL="171450" indent="-171450">
              <a:lnSpc>
                <a:spcPts val="1500"/>
              </a:lnSpc>
              <a:buFont typeface="Arial" panose="020B0604020202020204" pitchFamily="34" charset="0"/>
              <a:buChar char="•"/>
            </a:pPr>
            <a:r>
              <a:rPr lang="en-US" b="1" i="0" dirty="0">
                <a:effectLst/>
                <a:latin typeface="Segoe UI" panose="020B0502040204020203" pitchFamily="34" charset="0"/>
              </a:rPr>
              <a:t>Guidance and Advice</a:t>
            </a:r>
            <a:r>
              <a:rPr lang="en-US" b="0" i="0" dirty="0">
                <a:effectLst/>
                <a:latin typeface="Segoe UI" panose="020B0502040204020203" pitchFamily="34" charset="0"/>
              </a:rPr>
              <a:t>: Mentors provide valuable insights and advice based on their own experiences, helping mentees navigate their career paths more effectively.</a:t>
            </a:r>
          </a:p>
          <a:p>
            <a:pPr marL="171450" indent="-171450">
              <a:lnSpc>
                <a:spcPts val="1500"/>
              </a:lnSpc>
              <a:buFont typeface="Arial" panose="020B0604020202020204" pitchFamily="34" charset="0"/>
              <a:buChar char="•"/>
            </a:pPr>
            <a:r>
              <a:rPr lang="en-US" b="1" i="0" dirty="0">
                <a:effectLst/>
                <a:latin typeface="Segoe UI" panose="020B0502040204020203" pitchFamily="34" charset="0"/>
              </a:rPr>
              <a:t>Skill Development</a:t>
            </a:r>
            <a:r>
              <a:rPr lang="en-US" b="0" i="0" dirty="0">
                <a:effectLst/>
                <a:latin typeface="Segoe UI" panose="020B0502040204020203" pitchFamily="34" charset="0"/>
              </a:rPr>
              <a:t>: Through mentorship, mentees can identify and develop the skills needed for advancement, with mentors offering feedback and support.</a:t>
            </a:r>
          </a:p>
          <a:p>
            <a:pPr marL="171450" indent="-171450">
              <a:lnSpc>
                <a:spcPts val="1500"/>
              </a:lnSpc>
              <a:buFont typeface="Arial" panose="020B0604020202020204" pitchFamily="34" charset="0"/>
              <a:buChar char="•"/>
            </a:pPr>
            <a:r>
              <a:rPr lang="en-US" b="1" i="0" dirty="0">
                <a:effectLst/>
                <a:latin typeface="Segoe UI" panose="020B0502040204020203" pitchFamily="34" charset="0"/>
              </a:rPr>
              <a:t>Networking Opportunities</a:t>
            </a:r>
            <a:r>
              <a:rPr lang="en-US" b="0" i="0" dirty="0">
                <a:effectLst/>
                <a:latin typeface="Segoe UI" panose="020B0502040204020203" pitchFamily="34" charset="0"/>
              </a:rPr>
              <a:t>: Mentors can introduce mentees to their professional networks, opening doors to new opportunities and connections.</a:t>
            </a:r>
          </a:p>
          <a:p>
            <a:pPr marL="171450" indent="-171450">
              <a:lnSpc>
                <a:spcPts val="1500"/>
              </a:lnSpc>
              <a:buFont typeface="Arial" panose="020B0604020202020204" pitchFamily="34" charset="0"/>
              <a:buChar char="•"/>
            </a:pPr>
            <a:r>
              <a:rPr lang="en-US" b="1" i="0" dirty="0">
                <a:effectLst/>
                <a:latin typeface="Segoe UI" panose="020B0502040204020203" pitchFamily="34" charset="0"/>
              </a:rPr>
              <a:t>Confidence Building</a:t>
            </a:r>
            <a:r>
              <a:rPr lang="en-US" b="0" i="0" dirty="0">
                <a:effectLst/>
                <a:latin typeface="Segoe UI" panose="020B0502040204020203" pitchFamily="34" charset="0"/>
              </a:rPr>
              <a:t>: A mentor's encouragement and belief in a mentee's abilities can significantly boost the mentee's confidence and self-esteem.</a:t>
            </a:r>
          </a:p>
          <a:p>
            <a:pPr marL="171450" indent="-171450">
              <a:lnSpc>
                <a:spcPts val="1500"/>
              </a:lnSpc>
              <a:buFont typeface="Arial" panose="020B0604020202020204" pitchFamily="34" charset="0"/>
              <a:buChar char="•"/>
            </a:pPr>
            <a:r>
              <a:rPr lang="en-US" b="1" i="0" dirty="0">
                <a:effectLst/>
                <a:latin typeface="Segoe UI" panose="020B0502040204020203" pitchFamily="34" charset="0"/>
              </a:rPr>
              <a:t>Goal Setting</a:t>
            </a:r>
            <a:r>
              <a:rPr lang="en-US" b="0" i="0" dirty="0">
                <a:effectLst/>
                <a:latin typeface="Segoe UI" panose="020B0502040204020203" pitchFamily="34" charset="0"/>
              </a:rPr>
              <a:t>: Mentors can assist mentees in setting realistic and achievable career goals, and provide guidance on how to reach them.</a:t>
            </a:r>
          </a:p>
          <a:p>
            <a:pPr marL="171450" indent="-171450">
              <a:lnSpc>
                <a:spcPts val="1500"/>
              </a:lnSpc>
              <a:buFont typeface="Arial" panose="020B0604020202020204" pitchFamily="34" charset="0"/>
              <a:buChar char="•"/>
            </a:pPr>
            <a:r>
              <a:rPr lang="en-US" b="1" i="0" dirty="0">
                <a:effectLst/>
                <a:latin typeface="Segoe UI" panose="020B0502040204020203" pitchFamily="34" charset="0"/>
              </a:rPr>
              <a:t>Role Modeling</a:t>
            </a:r>
            <a:r>
              <a:rPr lang="en-US" b="0" i="0" dirty="0">
                <a:effectLst/>
                <a:latin typeface="Segoe UI" panose="020B0502040204020203" pitchFamily="34" charset="0"/>
              </a:rPr>
              <a:t>: Mentors serve as role models, demonstrating the behaviors and attitudes that lead to success.</a:t>
            </a:r>
          </a:p>
          <a:p>
            <a:pPr marL="171450" indent="-171450">
              <a:lnSpc>
                <a:spcPts val="1500"/>
              </a:lnSpc>
              <a:buFont typeface="Arial" panose="020B0604020202020204" pitchFamily="34" charset="0"/>
              <a:buChar char="•"/>
            </a:pPr>
            <a:r>
              <a:rPr lang="en-US" b="1" i="0" dirty="0">
                <a:effectLst/>
                <a:latin typeface="Segoe UI" panose="020B0502040204020203" pitchFamily="34" charset="0"/>
              </a:rPr>
              <a:t>Organizational Insight</a:t>
            </a:r>
            <a:r>
              <a:rPr lang="en-US" b="0" i="0" dirty="0">
                <a:effectLst/>
                <a:latin typeface="Segoe UI" panose="020B0502040204020203" pitchFamily="34" charset="0"/>
              </a:rPr>
              <a:t>: Mentors can offer insights into the organization's culture and politics, helping mentees understand how to navigate the workplace effectively.</a:t>
            </a:r>
          </a:p>
          <a:p>
            <a:pPr marL="171450" indent="-171450">
              <a:lnSpc>
                <a:spcPts val="1500"/>
              </a:lnSpc>
              <a:buFont typeface="Arial" panose="020B0604020202020204" pitchFamily="34" charset="0"/>
              <a:buChar char="•"/>
            </a:pPr>
            <a:r>
              <a:rPr lang="en-US" b="1" i="0" dirty="0">
                <a:effectLst/>
                <a:latin typeface="Segoe UI" panose="020B0502040204020203" pitchFamily="34" charset="0"/>
              </a:rPr>
              <a:t>Accountability</a:t>
            </a:r>
            <a:r>
              <a:rPr lang="en-US" b="0" i="0" dirty="0">
                <a:effectLst/>
                <a:latin typeface="Segoe UI" panose="020B0502040204020203" pitchFamily="34" charset="0"/>
              </a:rPr>
              <a:t>: Regular check-ins with a mentor can help mentees stay focused and accountable for their career development.</a:t>
            </a:r>
          </a:p>
          <a:p>
            <a:pPr marL="171450" indent="-171450">
              <a:lnSpc>
                <a:spcPts val="1500"/>
              </a:lnSpc>
              <a:buFont typeface="Arial" panose="020B0604020202020204" pitchFamily="34" charset="0"/>
              <a:buChar char="•"/>
            </a:pPr>
            <a:r>
              <a:rPr lang="en-US" b="1" i="0" dirty="0">
                <a:effectLst/>
                <a:latin typeface="Segoe UI" panose="020B0502040204020203" pitchFamily="34" charset="0"/>
              </a:rPr>
              <a:t>Long-Term Relationship</a:t>
            </a:r>
            <a:r>
              <a:rPr lang="en-US" b="0" i="0" dirty="0">
                <a:effectLst/>
                <a:latin typeface="Segoe UI" panose="020B0502040204020203" pitchFamily="34" charset="0"/>
              </a:rPr>
              <a:t>: A strong mentor-mentee relationship can last throughout a career, providing ongoing support and guidance.</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84616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ts val="1500"/>
              </a:lnSpc>
              <a:buFontTx/>
              <a:buChar char="-"/>
            </a:pPr>
            <a:r>
              <a:rPr lang="en-US" b="0" i="0" dirty="0">
                <a:effectLst/>
                <a:latin typeface="Segoe UI" panose="020B0502040204020203" pitchFamily="34" charset="0"/>
              </a:rPr>
              <a:t>Multiple ways to engage with mentor and mentorship and I encourage you to leverage all of these</a:t>
            </a:r>
          </a:p>
          <a:p>
            <a:pPr marL="171450" indent="-171450">
              <a:lnSpc>
                <a:spcPts val="1500"/>
              </a:lnSpc>
              <a:buFontTx/>
              <a:buChar char="-"/>
            </a:pPr>
            <a:r>
              <a:rPr lang="en-US" b="0" i="0" dirty="0">
                <a:effectLst/>
                <a:latin typeface="Segoe UI" panose="020B0502040204020203" pitchFamily="34" charset="0"/>
              </a:rPr>
              <a:t>If you’re company has formal programs, explore options</a:t>
            </a:r>
          </a:p>
          <a:p>
            <a:pPr marL="171450" indent="-171450">
              <a:lnSpc>
                <a:spcPts val="1500"/>
              </a:lnSpc>
              <a:buFontTx/>
              <a:buChar char="-"/>
            </a:pPr>
            <a:r>
              <a:rPr lang="en-US" b="0" i="0" dirty="0">
                <a:effectLst/>
                <a:latin typeface="Segoe UI" panose="020B0502040204020203" pitchFamily="34" charset="0"/>
              </a:rPr>
              <a:t>Professional organizations – early in my career I found great mentorship via NSBE and SWE</a:t>
            </a:r>
          </a:p>
          <a:p>
            <a:pPr marL="171450" indent="-171450">
              <a:lnSpc>
                <a:spcPts val="1500"/>
              </a:lnSpc>
              <a:buFontTx/>
              <a:buChar char="-"/>
            </a:pPr>
            <a:r>
              <a:rPr lang="en-US" b="0" i="0" dirty="0">
                <a:effectLst/>
                <a:latin typeface="Segoe UI" panose="020B0502040204020203" pitchFamily="34" charset="0"/>
              </a:rPr>
              <a:t>Informal is equally important – Identify someone you admire in the workplace, networking events such as this one, LinkedIn</a:t>
            </a:r>
          </a:p>
          <a:p>
            <a:pPr marL="171450" indent="-171450">
              <a:lnSpc>
                <a:spcPts val="1500"/>
              </a:lnSpc>
              <a:buFontTx/>
              <a:buChar char="-"/>
            </a:pPr>
            <a:endParaRPr lang="en-US" b="1" i="0" dirty="0">
              <a:effectLst/>
              <a:latin typeface="Segoe UI" panose="020B0502040204020203" pitchFamily="34" charset="0"/>
            </a:endParaRPr>
          </a:p>
          <a:p>
            <a:pPr>
              <a:lnSpc>
                <a:spcPts val="1500"/>
              </a:lnSpc>
              <a:buFont typeface="+mj-lt"/>
              <a:buNone/>
            </a:pPr>
            <a:r>
              <a:rPr lang="en-US" b="1" i="0" dirty="0">
                <a:effectLst/>
                <a:latin typeface="Segoe UI" panose="020B0502040204020203" pitchFamily="34" charset="0"/>
              </a:rPr>
              <a:t>Formal Mentorship Examples</a:t>
            </a:r>
          </a:p>
          <a:p>
            <a:pPr>
              <a:lnSpc>
                <a:spcPts val="1500"/>
              </a:lnSpc>
              <a:buFont typeface="+mj-lt"/>
              <a:buAutoNum type="arabicPeriod"/>
            </a:pPr>
            <a:r>
              <a:rPr lang="en-US" b="1" i="0" dirty="0">
                <a:effectLst/>
                <a:latin typeface="Segoe UI" panose="020B0502040204020203" pitchFamily="34" charset="0"/>
              </a:rPr>
              <a:t>Corporate Mentorship Program: </a:t>
            </a:r>
            <a:r>
              <a:rPr lang="en-US" b="0" i="0" dirty="0">
                <a:effectLst/>
                <a:latin typeface="Segoe UI" panose="020B0502040204020203" pitchFamily="34" charset="0"/>
              </a:rPr>
              <a:t>Structured programs within organizations where mentors and mentees are matched based on specific criteria.</a:t>
            </a:r>
          </a:p>
          <a:p>
            <a:pPr>
              <a:lnSpc>
                <a:spcPts val="1500"/>
              </a:lnSpc>
              <a:buFont typeface="+mj-lt"/>
              <a:buAutoNum type="arabicPeriod"/>
            </a:pPr>
            <a:r>
              <a:rPr lang="en-US" b="1" i="0" dirty="0">
                <a:effectLst/>
                <a:latin typeface="Segoe UI" panose="020B0502040204020203" pitchFamily="34" charset="0"/>
              </a:rPr>
              <a:t>Professional Associations</a:t>
            </a:r>
            <a:r>
              <a:rPr lang="en-US" b="0" i="0" dirty="0">
                <a:effectLst/>
                <a:latin typeface="Segoe UI" panose="020B0502040204020203" pitchFamily="34" charset="0"/>
              </a:rPr>
              <a:t>: Industry associations often have formal mentorship programs to support career development.</a:t>
            </a:r>
          </a:p>
          <a:p>
            <a:pPr>
              <a:lnSpc>
                <a:spcPts val="1500"/>
              </a:lnSpc>
              <a:buFont typeface="+mj-lt"/>
              <a:buAutoNum type="arabicPeriod"/>
            </a:pPr>
            <a:r>
              <a:rPr lang="en-US" b="1" i="0" dirty="0">
                <a:effectLst/>
                <a:latin typeface="Segoe UI" panose="020B0502040204020203" pitchFamily="34" charset="0"/>
              </a:rPr>
              <a:t>Academic Mentorship: </a:t>
            </a:r>
            <a:r>
              <a:rPr lang="en-US" b="0" i="0" dirty="0">
                <a:effectLst/>
                <a:latin typeface="Segoe UI" panose="020B0502040204020203" pitchFamily="34" charset="0"/>
              </a:rPr>
              <a:t>Universities and colleges often have formal mentorship programs to support students' academic and career goals..</a:t>
            </a:r>
          </a:p>
          <a:p>
            <a:pPr>
              <a:lnSpc>
                <a:spcPts val="1500"/>
              </a:lnSpc>
              <a:buFont typeface="+mj-lt"/>
              <a:buAutoNum type="arabicPeriod"/>
            </a:pPr>
            <a:r>
              <a:rPr lang="en-US" b="1" i="0" dirty="0">
                <a:effectLst/>
                <a:latin typeface="Segoe UI" panose="020B0502040204020203" pitchFamily="34" charset="0"/>
              </a:rPr>
              <a:t>Leadership Development Programs</a:t>
            </a:r>
            <a:r>
              <a:rPr lang="en-US" b="0" i="0" dirty="0">
                <a:effectLst/>
                <a:latin typeface="Segoe UI" panose="020B0502040204020203" pitchFamily="34" charset="0"/>
              </a:rPr>
              <a:t>: Programs designed to develop future leaders within an organization through structured mentorship.</a:t>
            </a:r>
          </a:p>
          <a:p>
            <a:pPr>
              <a:lnSpc>
                <a:spcPts val="1500"/>
              </a:lnSpc>
            </a:pPr>
            <a:endParaRPr lang="en-US" b="1" i="0" dirty="0">
              <a:effectLst/>
              <a:latin typeface="Segoe UI" panose="020B0502040204020203" pitchFamily="34" charset="0"/>
            </a:endParaRPr>
          </a:p>
          <a:p>
            <a:pPr>
              <a:lnSpc>
                <a:spcPts val="1500"/>
              </a:lnSpc>
            </a:pPr>
            <a:r>
              <a:rPr lang="en-US" b="1" i="0" dirty="0">
                <a:effectLst/>
                <a:latin typeface="Segoe UI" panose="020B0502040204020203" pitchFamily="34" charset="0"/>
              </a:rPr>
              <a:t>Informal Mentorship Examples</a:t>
            </a:r>
          </a:p>
          <a:p>
            <a:pPr>
              <a:lnSpc>
                <a:spcPts val="1500"/>
              </a:lnSpc>
              <a:buFont typeface="+mj-lt"/>
              <a:buAutoNum type="arabicPeriod"/>
            </a:pPr>
            <a:r>
              <a:rPr lang="en-US" b="1" i="0" dirty="0">
                <a:effectLst/>
                <a:latin typeface="Segoe UI" panose="020B0502040204020203" pitchFamily="34" charset="0"/>
              </a:rPr>
              <a:t>Casual Workplace Mentorship</a:t>
            </a:r>
            <a:r>
              <a:rPr lang="en-US" b="0" i="0" dirty="0">
                <a:effectLst/>
                <a:latin typeface="Segoe UI" panose="020B0502040204020203" pitchFamily="34" charset="0"/>
              </a:rPr>
              <a:t>: Unstructured, spontaneous mentorship that occurs naturally in the workplace.</a:t>
            </a:r>
          </a:p>
          <a:p>
            <a:pPr>
              <a:lnSpc>
                <a:spcPts val="1500"/>
              </a:lnSpc>
              <a:buFont typeface="+mj-lt"/>
              <a:buAutoNum type="arabicPeriod"/>
            </a:pPr>
            <a:r>
              <a:rPr lang="en-US" b="1" i="0" dirty="0">
                <a:effectLst/>
                <a:latin typeface="Segoe UI" panose="020B0502040204020203" pitchFamily="34" charset="0"/>
              </a:rPr>
              <a:t>Peer Mentorship</a:t>
            </a:r>
            <a:r>
              <a:rPr lang="en-US" b="0" i="0" dirty="0">
                <a:effectLst/>
                <a:latin typeface="Segoe UI" panose="020B0502040204020203" pitchFamily="34" charset="0"/>
              </a:rPr>
              <a:t>: Colleagues at similar career stages support each other through shared experiences.</a:t>
            </a:r>
          </a:p>
          <a:p>
            <a:pPr>
              <a:lnSpc>
                <a:spcPts val="1500"/>
              </a:lnSpc>
              <a:buFont typeface="+mj-lt"/>
              <a:buAutoNum type="arabicPeriod"/>
            </a:pPr>
            <a:r>
              <a:rPr lang="en-US" b="1" i="0" dirty="0">
                <a:effectLst/>
                <a:latin typeface="Segoe UI" panose="020B0502040204020203" pitchFamily="34" charset="0"/>
              </a:rPr>
              <a:t>Networking Events</a:t>
            </a:r>
            <a:r>
              <a:rPr lang="en-US" b="0" i="0" dirty="0">
                <a:effectLst/>
                <a:latin typeface="Segoe UI" panose="020B0502040204020203" pitchFamily="34" charset="0"/>
              </a:rPr>
              <a:t>: Informal mentorship that begins through networking at industry events or conferences.</a:t>
            </a:r>
          </a:p>
          <a:p>
            <a:pPr>
              <a:lnSpc>
                <a:spcPts val="1500"/>
              </a:lnSpc>
              <a:buFont typeface="+mj-lt"/>
              <a:buAutoNum type="arabicPeriod"/>
            </a:pPr>
            <a:r>
              <a:rPr lang="en-US" b="1" i="0" dirty="0">
                <a:effectLst/>
                <a:latin typeface="Segoe UI" panose="020B0502040204020203" pitchFamily="34" charset="0"/>
              </a:rPr>
              <a:t>Online Communities and Social Media</a:t>
            </a:r>
            <a:r>
              <a:rPr lang="en-US" b="0" i="0" dirty="0">
                <a:effectLst/>
                <a:latin typeface="Segoe UI" panose="020B0502040204020203" pitchFamily="34" charset="0"/>
              </a:rPr>
              <a:t>: Engaging with mentors through online platforms and social media.</a:t>
            </a:r>
          </a:p>
          <a:p>
            <a:pPr>
              <a:lnSpc>
                <a:spcPts val="1500"/>
              </a:lnSpc>
              <a:buFont typeface="+mj-lt"/>
              <a:buAutoNum type="arabicPeriod"/>
            </a:pPr>
            <a:r>
              <a:rPr lang="en-US" b="1" i="0" dirty="0">
                <a:effectLst/>
                <a:latin typeface="Segoe UI" panose="020B0502040204020203" pitchFamily="34" charset="0"/>
              </a:rPr>
              <a:t>Advisory Relationships</a:t>
            </a:r>
            <a:r>
              <a:rPr lang="en-US" b="0" i="0" dirty="0">
                <a:effectLst/>
                <a:latin typeface="Segoe UI" panose="020B0502040204020203" pitchFamily="34" charset="0"/>
              </a:rPr>
              <a:t>: Seeking occasional advice from a trusted advisor without a formal mentorship agreement.</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178751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dirty="0"/>
              <a:t>Mentor + Mentee relationship is a partnership</a:t>
            </a:r>
          </a:p>
          <a:p>
            <a:pPr marL="0" indent="0">
              <a:buFont typeface="+mj-lt"/>
              <a:buNone/>
            </a:pPr>
            <a:r>
              <a:rPr lang="en-US" b="0" dirty="0"/>
              <a:t>Mentor + Mentee must work together and be aligned</a:t>
            </a:r>
          </a:p>
          <a:p>
            <a:pPr marL="0" indent="0">
              <a:buFont typeface="+mj-lt"/>
              <a:buNone/>
            </a:pPr>
            <a:r>
              <a:rPr lang="en-US" b="0" dirty="0"/>
              <a:t>Relationship is how you succeed</a:t>
            </a:r>
          </a:p>
          <a:p>
            <a:pPr marL="0" indent="0">
              <a:buFont typeface="+mj-lt"/>
              <a:buNone/>
            </a:pPr>
            <a:endParaRPr lang="en-US" b="1" dirty="0"/>
          </a:p>
          <a:p>
            <a:pPr marL="0" indent="0">
              <a:buFont typeface="+mj-lt"/>
              <a:buNone/>
            </a:pPr>
            <a:r>
              <a:rPr lang="en-US" b="1" dirty="0"/>
              <a:t>Challenges in mentorship:</a:t>
            </a:r>
          </a:p>
          <a:p>
            <a:pPr marL="0" indent="0" algn="l">
              <a:buFont typeface="+mj-lt"/>
              <a:buNone/>
            </a:pPr>
            <a:r>
              <a:rPr lang="en-US" b="1" i="0" dirty="0">
                <a:solidFill>
                  <a:srgbClr val="242424"/>
                </a:solidFill>
                <a:effectLst/>
                <a:latin typeface="Segoe UI" panose="020B0502040204020203" pitchFamily="34" charset="0"/>
              </a:rPr>
              <a:t>1. Finding the Right Match</a:t>
            </a:r>
          </a:p>
          <a:p>
            <a:pPr marL="212982" lvl="1" indent="0" algn="l">
              <a:spcBef>
                <a:spcPts val="750"/>
              </a:spcBef>
              <a:spcAft>
                <a:spcPts val="750"/>
              </a:spcAft>
              <a:buFont typeface="+mj-lt"/>
              <a:buNone/>
            </a:pPr>
            <a:r>
              <a:rPr lang="en-US" b="1" i="0" dirty="0">
                <a:solidFill>
                  <a:srgbClr val="242424"/>
                </a:solidFill>
                <a:effectLst/>
                <a:latin typeface="Segoe UI" panose="020B0502040204020203" pitchFamily="34" charset="0"/>
              </a:rPr>
              <a:t>Challenge</a:t>
            </a:r>
            <a:r>
              <a:rPr lang="en-US" b="0" i="0" dirty="0">
                <a:solidFill>
                  <a:srgbClr val="242424"/>
                </a:solidFill>
                <a:effectLst/>
                <a:latin typeface="Segoe UI" panose="020B0502040204020203" pitchFamily="34" charset="0"/>
              </a:rPr>
              <a:t>: Ensuring a good fit between mentor and mentee can be difficult. Mismatched expectations or personalities can hinder the relationship.</a:t>
            </a:r>
          </a:p>
          <a:p>
            <a:pPr marL="212982" lvl="1" indent="0" algn="l">
              <a:spcBef>
                <a:spcPts val="750"/>
              </a:spcBef>
              <a:spcAft>
                <a:spcPts val="750"/>
              </a:spcAft>
              <a:buFont typeface="+mj-lt"/>
              <a:buNone/>
            </a:pPr>
            <a:r>
              <a:rPr lang="en-US" b="1" i="0" dirty="0">
                <a:solidFill>
                  <a:srgbClr val="242424"/>
                </a:solidFill>
                <a:effectLst/>
                <a:latin typeface="Segoe UI" panose="020B0502040204020203" pitchFamily="34" charset="0"/>
              </a:rPr>
              <a:t>Solution</a:t>
            </a:r>
            <a:r>
              <a:rPr lang="en-US" b="0" i="0" dirty="0">
                <a:solidFill>
                  <a:srgbClr val="242424"/>
                </a:solidFill>
                <a:effectLst/>
                <a:latin typeface="Segoe UI" panose="020B0502040204020203" pitchFamily="34" charset="0"/>
              </a:rPr>
              <a:t>: Use structured matching processes and consider compatibility in terms of goals, communication styles, and professional backgrounds</a:t>
            </a:r>
          </a:p>
          <a:p>
            <a:pPr marL="0" indent="0" algn="l">
              <a:buFont typeface="+mj-lt"/>
              <a:buNone/>
            </a:pPr>
            <a:r>
              <a:rPr lang="en-US" b="1" i="0" dirty="0">
                <a:solidFill>
                  <a:srgbClr val="242424"/>
                </a:solidFill>
                <a:effectLst/>
                <a:latin typeface="Segoe UI" panose="020B0502040204020203" pitchFamily="34" charset="0"/>
              </a:rPr>
              <a:t>3. Setting Clear Expectations</a:t>
            </a:r>
          </a:p>
          <a:p>
            <a:pPr marL="212982" lvl="1" indent="0" algn="l">
              <a:spcBef>
                <a:spcPts val="750"/>
              </a:spcBef>
              <a:spcAft>
                <a:spcPts val="750"/>
              </a:spcAft>
              <a:buFont typeface="+mj-lt"/>
              <a:buNone/>
            </a:pPr>
            <a:r>
              <a:rPr lang="en-US" b="1" i="0" dirty="0">
                <a:solidFill>
                  <a:srgbClr val="242424"/>
                </a:solidFill>
                <a:effectLst/>
                <a:latin typeface="Segoe UI" panose="020B0502040204020203" pitchFamily="34" charset="0"/>
              </a:rPr>
              <a:t>Challenge</a:t>
            </a:r>
            <a:r>
              <a:rPr lang="en-US" b="0" i="0" dirty="0">
                <a:solidFill>
                  <a:srgbClr val="242424"/>
                </a:solidFill>
                <a:effectLst/>
                <a:latin typeface="Segoe UI" panose="020B0502040204020203" pitchFamily="34" charset="0"/>
              </a:rPr>
              <a:t>: Unclear or unrealistic expectations can lead to frustration. Mentors might expect too much progress too quickly, or mentees might expect too much guidance.</a:t>
            </a:r>
          </a:p>
          <a:p>
            <a:pPr marL="212982" lvl="1" indent="0" algn="l">
              <a:spcBef>
                <a:spcPts val="750"/>
              </a:spcBef>
              <a:spcAft>
                <a:spcPts val="750"/>
              </a:spcAft>
              <a:buFont typeface="+mj-lt"/>
              <a:buNone/>
            </a:pPr>
            <a:r>
              <a:rPr lang="en-US" b="1" i="0" dirty="0">
                <a:solidFill>
                  <a:srgbClr val="242424"/>
                </a:solidFill>
                <a:effectLst/>
                <a:latin typeface="Segoe UI" panose="020B0502040204020203" pitchFamily="34" charset="0"/>
              </a:rPr>
              <a:t>Solution</a:t>
            </a:r>
            <a:r>
              <a:rPr lang="en-US" b="0" i="0" dirty="0">
                <a:solidFill>
                  <a:srgbClr val="242424"/>
                </a:solidFill>
                <a:effectLst/>
                <a:latin typeface="Segoe UI" panose="020B0502040204020203" pitchFamily="34" charset="0"/>
              </a:rPr>
              <a:t>: Establish clear goals and expectations at the beginning of the relationship. Regularly revisit and adjust these as needed</a:t>
            </a:r>
          </a:p>
          <a:p>
            <a:pPr marL="0" indent="0" algn="l">
              <a:buFont typeface="+mj-lt"/>
              <a:buNone/>
            </a:pPr>
            <a:r>
              <a:rPr lang="en-US" b="1" i="0" dirty="0">
                <a:solidFill>
                  <a:srgbClr val="242424"/>
                </a:solidFill>
                <a:effectLst/>
                <a:latin typeface="Segoe UI" panose="020B0502040204020203" pitchFamily="34" charset="0"/>
              </a:rPr>
              <a:t>4. Maintaining Engagement</a:t>
            </a:r>
          </a:p>
          <a:p>
            <a:pPr marL="212982" lvl="1" indent="0" algn="l">
              <a:spcBef>
                <a:spcPts val="750"/>
              </a:spcBef>
              <a:spcAft>
                <a:spcPts val="750"/>
              </a:spcAft>
              <a:buFont typeface="+mj-lt"/>
              <a:buNone/>
            </a:pPr>
            <a:r>
              <a:rPr lang="en-US" b="1" i="0" dirty="0">
                <a:solidFill>
                  <a:srgbClr val="242424"/>
                </a:solidFill>
                <a:effectLst/>
                <a:latin typeface="Segoe UI" panose="020B0502040204020203" pitchFamily="34" charset="0"/>
              </a:rPr>
              <a:t>Challenge</a:t>
            </a:r>
            <a:r>
              <a:rPr lang="en-US" b="0" i="0" dirty="0">
                <a:solidFill>
                  <a:srgbClr val="242424"/>
                </a:solidFill>
                <a:effectLst/>
                <a:latin typeface="Segoe UI" panose="020B0502040204020203" pitchFamily="34" charset="0"/>
              </a:rPr>
              <a:t>: Keeping both parties engaged over time can be challenging, especially if initial enthusiasm wanes.</a:t>
            </a:r>
          </a:p>
          <a:p>
            <a:pPr marL="212982" lvl="1" indent="0" algn="l">
              <a:spcBef>
                <a:spcPts val="750"/>
              </a:spcBef>
              <a:spcAft>
                <a:spcPts val="750"/>
              </a:spcAft>
              <a:buFont typeface="+mj-lt"/>
              <a:buNone/>
            </a:pPr>
            <a:r>
              <a:rPr lang="en-US" b="1" i="0" dirty="0">
                <a:solidFill>
                  <a:srgbClr val="242424"/>
                </a:solidFill>
                <a:effectLst/>
                <a:latin typeface="Segoe UI" panose="020B0502040204020203" pitchFamily="34" charset="0"/>
              </a:rPr>
              <a:t>Solution</a:t>
            </a:r>
            <a:r>
              <a:rPr lang="en-US" b="0" i="0" dirty="0">
                <a:solidFill>
                  <a:srgbClr val="242424"/>
                </a:solidFill>
                <a:effectLst/>
                <a:latin typeface="Segoe UI" panose="020B0502040204020203" pitchFamily="34" charset="0"/>
              </a:rPr>
              <a:t>: Regular check-ins and setting short-term goals can help maintain momentum. Celebrating small successes can also keep both parties motivated</a:t>
            </a:r>
          </a:p>
          <a:p>
            <a:pPr marL="0" indent="0" algn="l">
              <a:buFont typeface="+mj-lt"/>
              <a:buNone/>
            </a:pPr>
            <a:r>
              <a:rPr lang="en-US" b="1" i="0" dirty="0">
                <a:solidFill>
                  <a:srgbClr val="242424"/>
                </a:solidFill>
                <a:effectLst/>
                <a:latin typeface="Segoe UI" panose="020B0502040204020203" pitchFamily="34" charset="0"/>
              </a:rPr>
              <a:t>5. Communication Issues</a:t>
            </a:r>
          </a:p>
          <a:p>
            <a:pPr marL="212982" lvl="1" indent="0" algn="l">
              <a:spcBef>
                <a:spcPts val="750"/>
              </a:spcBef>
              <a:spcAft>
                <a:spcPts val="750"/>
              </a:spcAft>
              <a:buFont typeface="+mj-lt"/>
              <a:buNone/>
            </a:pPr>
            <a:r>
              <a:rPr lang="en-US" b="1" i="0" dirty="0">
                <a:solidFill>
                  <a:srgbClr val="242424"/>
                </a:solidFill>
                <a:effectLst/>
                <a:latin typeface="Segoe UI" panose="020B0502040204020203" pitchFamily="34" charset="0"/>
              </a:rPr>
              <a:t>Challenge</a:t>
            </a:r>
            <a:r>
              <a:rPr lang="en-US" b="0" i="0" dirty="0">
                <a:solidFill>
                  <a:srgbClr val="242424"/>
                </a:solidFill>
                <a:effectLst/>
                <a:latin typeface="Segoe UI" panose="020B0502040204020203" pitchFamily="34" charset="0"/>
              </a:rPr>
              <a:t>: Miscommunication or lack of communication can derail the mentorship process.</a:t>
            </a:r>
          </a:p>
          <a:p>
            <a:pPr marL="212982" lvl="1" indent="0" algn="l">
              <a:spcBef>
                <a:spcPts val="750"/>
              </a:spcBef>
              <a:spcAft>
                <a:spcPts val="750"/>
              </a:spcAft>
              <a:buFont typeface="+mj-lt"/>
              <a:buNone/>
            </a:pPr>
            <a:r>
              <a:rPr lang="en-US" b="1" i="0" dirty="0">
                <a:solidFill>
                  <a:srgbClr val="242424"/>
                </a:solidFill>
                <a:effectLst/>
                <a:latin typeface="Segoe UI" panose="020B0502040204020203" pitchFamily="34" charset="0"/>
              </a:rPr>
              <a:t>Solution</a:t>
            </a:r>
            <a:r>
              <a:rPr lang="en-US" b="0" i="0" dirty="0">
                <a:solidFill>
                  <a:srgbClr val="242424"/>
                </a:solidFill>
                <a:effectLst/>
                <a:latin typeface="Segoe UI" panose="020B0502040204020203" pitchFamily="34" charset="0"/>
              </a:rPr>
              <a:t>: Encourage open, honest, and frequent communication. Use various communication tools and methods to stay connected</a:t>
            </a:r>
          </a:p>
          <a:p>
            <a:pPr marL="0" indent="0" algn="l">
              <a:buFont typeface="+mj-lt"/>
              <a:buNone/>
            </a:pPr>
            <a:r>
              <a:rPr lang="en-US" b="1" i="0" dirty="0">
                <a:solidFill>
                  <a:srgbClr val="242424"/>
                </a:solidFill>
                <a:effectLst/>
                <a:latin typeface="Segoe UI" panose="020B0502040204020203" pitchFamily="34" charset="0"/>
              </a:rPr>
              <a:t>7. Dealing with Feedback</a:t>
            </a:r>
          </a:p>
          <a:p>
            <a:pPr marL="212982" lvl="1" indent="0" algn="l">
              <a:spcBef>
                <a:spcPts val="750"/>
              </a:spcBef>
              <a:spcAft>
                <a:spcPts val="750"/>
              </a:spcAft>
              <a:buFont typeface="+mj-lt"/>
              <a:buNone/>
            </a:pPr>
            <a:r>
              <a:rPr lang="en-US" b="1" i="0" dirty="0">
                <a:solidFill>
                  <a:srgbClr val="242424"/>
                </a:solidFill>
                <a:effectLst/>
                <a:latin typeface="Segoe UI" panose="020B0502040204020203" pitchFamily="34" charset="0"/>
              </a:rPr>
              <a:t>Challenge</a:t>
            </a:r>
            <a:r>
              <a:rPr lang="en-US" b="0" i="0" dirty="0">
                <a:solidFill>
                  <a:srgbClr val="242424"/>
                </a:solidFill>
                <a:effectLst/>
                <a:latin typeface="Segoe UI" panose="020B0502040204020203" pitchFamily="34" charset="0"/>
              </a:rPr>
              <a:t>: Both giving and receiving feedback can be difficult. Mentors might struggle with how to provide constructive criticism, and mentees might find it hard to accept it</a:t>
            </a:r>
          </a:p>
          <a:p>
            <a:pPr marL="212982" lvl="1" indent="0" algn="l">
              <a:spcBef>
                <a:spcPts val="750"/>
              </a:spcBef>
              <a:spcAft>
                <a:spcPts val="750"/>
              </a:spcAft>
              <a:buFont typeface="+mj-lt"/>
              <a:buNone/>
            </a:pPr>
            <a:r>
              <a:rPr lang="en-US" b="1" i="0" dirty="0">
                <a:solidFill>
                  <a:srgbClr val="242424"/>
                </a:solidFill>
                <a:effectLst/>
                <a:latin typeface="Segoe UI" panose="020B0502040204020203" pitchFamily="34" charset="0"/>
              </a:rPr>
              <a:t>Solution</a:t>
            </a:r>
            <a:r>
              <a:rPr lang="en-US" b="0" i="0" dirty="0">
                <a:solidFill>
                  <a:srgbClr val="242424"/>
                </a:solidFill>
                <a:effectLst/>
                <a:latin typeface="Segoe UI" panose="020B0502040204020203" pitchFamily="34" charset="0"/>
              </a:rPr>
              <a:t>: Create a culture of trust where feedback is seen as a tool for growth. Use specific, actionable, and balanced feedback to help mentees improve</a:t>
            </a:r>
          </a:p>
          <a:p>
            <a:pPr algn="l">
              <a:spcBef>
                <a:spcPts val="750"/>
              </a:spcBef>
              <a:spcAft>
                <a:spcPts val="750"/>
              </a:spcAft>
              <a:buFont typeface="Arial" panose="020B0604020202020204" pitchFamily="34" charset="0"/>
              <a:buNone/>
            </a:pPr>
            <a:endParaRPr lang="en-US" b="0" i="0" dirty="0">
              <a:solidFill>
                <a:srgbClr val="242424"/>
              </a:solidFill>
              <a:effectLst/>
              <a:latin typeface="Segoe UI" panose="020B0502040204020203" pitchFamily="34" charset="0"/>
            </a:endParaRP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198354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29824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742">
              <a:lnSpc>
                <a:spcPct val="90000"/>
              </a:lnSpc>
              <a:spcBef>
                <a:spcPct val="20000"/>
              </a:spcBef>
              <a:buSzPct val="90000"/>
            </a:pPr>
            <a:r>
              <a:rPr lang="en-US" sz="900" b="1" i="0" dirty="0">
                <a:effectLst/>
              </a:rPr>
              <a:t>Importance in Creating Inclusive Workplaces</a:t>
            </a:r>
            <a:r>
              <a:rPr lang="en-US" sz="900" b="0" i="0" dirty="0">
                <a:effectLst/>
              </a:rPr>
              <a:t>:</a:t>
            </a:r>
          </a:p>
          <a:p>
            <a:pPr marL="228600" indent="-228600" defTabSz="932742">
              <a:lnSpc>
                <a:spcPct val="90000"/>
              </a:lnSpc>
              <a:spcBef>
                <a:spcPct val="20000"/>
              </a:spcBef>
              <a:buSzPct val="90000"/>
              <a:buFont typeface="Wingdings" panose="05000000000000000000" pitchFamily="2" charset="2"/>
              <a:buChar char=""/>
            </a:pPr>
            <a:r>
              <a:rPr lang="en-US" sz="900" b="1" i="0" dirty="0">
                <a:effectLst/>
              </a:rPr>
              <a:t>Promotes Diversity and Inclusion</a:t>
            </a:r>
            <a:r>
              <a:rPr lang="en-US" sz="900" b="0" i="0" dirty="0">
                <a:effectLst/>
              </a:rPr>
              <a:t>: Allyship helps to foster a culture where diversity is valued and inclusion is practiced. Allies can help ensure that all voices are heard and respected.</a:t>
            </a:r>
          </a:p>
          <a:p>
            <a:pPr marL="228600" indent="-228600" defTabSz="932742">
              <a:lnSpc>
                <a:spcPct val="90000"/>
              </a:lnSpc>
              <a:spcBef>
                <a:spcPct val="20000"/>
              </a:spcBef>
              <a:buSzPct val="90000"/>
              <a:buFont typeface="Wingdings" panose="05000000000000000000" pitchFamily="2" charset="2"/>
              <a:buChar char=""/>
            </a:pPr>
            <a:r>
              <a:rPr lang="en-US" sz="900" b="1" i="0" dirty="0">
                <a:effectLst/>
              </a:rPr>
              <a:t>Reduces Bias and Discrimination</a:t>
            </a:r>
            <a:r>
              <a:rPr lang="en-US" sz="900" b="0" i="0" dirty="0">
                <a:effectLst/>
              </a:rPr>
              <a:t>: By standing up against biases and discriminatory practices, allies contribute to a fairer workplace.</a:t>
            </a:r>
          </a:p>
          <a:p>
            <a:pPr marL="228600" indent="-228600" defTabSz="932742">
              <a:lnSpc>
                <a:spcPct val="90000"/>
              </a:lnSpc>
              <a:spcBef>
                <a:spcPct val="20000"/>
              </a:spcBef>
              <a:buSzPct val="90000"/>
              <a:buFont typeface="Wingdings" panose="05000000000000000000" pitchFamily="2" charset="2"/>
              <a:buChar char=""/>
            </a:pPr>
            <a:r>
              <a:rPr lang="en-US" sz="900" b="1" i="0" dirty="0">
                <a:effectLst/>
              </a:rPr>
              <a:t>Enhances Team Cohesion</a:t>
            </a:r>
            <a:r>
              <a:rPr lang="en-US" sz="900" b="0" i="0" dirty="0">
                <a:effectLst/>
              </a:rPr>
              <a:t>: Inclusive environments where allyship is practiced tend to have higher levels of trust and collaboration among team members.</a:t>
            </a:r>
          </a:p>
          <a:p>
            <a:pPr marL="228600" indent="-228600" defTabSz="932742">
              <a:lnSpc>
                <a:spcPct val="90000"/>
              </a:lnSpc>
              <a:spcBef>
                <a:spcPct val="20000"/>
              </a:spcBef>
              <a:buSzPct val="90000"/>
              <a:buFont typeface="Wingdings" panose="05000000000000000000" pitchFamily="2" charset="2"/>
              <a:buChar char=""/>
            </a:pPr>
            <a:r>
              <a:rPr lang="en-US" sz="900" b="1" i="0" dirty="0">
                <a:effectLst/>
              </a:rPr>
              <a:t>Drives Innovation</a:t>
            </a:r>
            <a:r>
              <a:rPr lang="en-US" sz="900" b="0" i="0" dirty="0">
                <a:effectLst/>
              </a:rPr>
              <a:t>: Diverse teams that feel supported and included are more likely to bring different perspectives and ideas, driving innovation and creativity</a:t>
            </a:r>
          </a:p>
          <a:p>
            <a:pPr marL="171450" indent="-171450">
              <a:buFontTx/>
              <a:buChar char="-"/>
            </a:pPr>
            <a:endParaRPr lang="en-US" dirty="0"/>
          </a:p>
          <a:p>
            <a:pPr marL="171450" indent="-171450">
              <a:buFontTx/>
              <a:buChar char="-"/>
            </a:pPr>
            <a:r>
              <a:rPr lang="en-US" dirty="0"/>
              <a:t>Using your influence to support and advocate for underrepresented groups</a:t>
            </a:r>
          </a:p>
          <a:p>
            <a:pPr marL="171450" indent="-171450">
              <a:buFontTx/>
              <a:buChar char="-"/>
            </a:pPr>
            <a:r>
              <a:rPr lang="en-US" dirty="0"/>
              <a:t>Using your voice to give a seat at the table for those who don’t yet have a seat</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5/16/2025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673297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5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7.sv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grpSp>
        <p:nvGrpSpPr>
          <p:cNvPr id="5" name="Group 4">
            <a:extLst>
              <a:ext uri="{FF2B5EF4-FFF2-40B4-BE49-F238E27FC236}">
                <a16:creationId xmlns:a16="http://schemas.microsoft.com/office/drawing/2014/main" id="{12A5064F-17A8-03BF-8543-492C03DD908A}"/>
              </a:ext>
            </a:extLst>
          </p:cNvPr>
          <p:cNvGrpSpPr/>
          <p:nvPr userDrawn="1"/>
        </p:nvGrpSpPr>
        <p:grpSpPr>
          <a:xfrm>
            <a:off x="745718" y="722820"/>
            <a:ext cx="3452795" cy="610828"/>
            <a:chOff x="3410610" y="4736940"/>
            <a:chExt cx="4842785" cy="856729"/>
          </a:xfrm>
        </p:grpSpPr>
        <p:sp>
          <p:nvSpPr>
            <p:cNvPr id="7" name="Freeform 6">
              <a:extLst>
                <a:ext uri="{FF2B5EF4-FFF2-40B4-BE49-F238E27FC236}">
                  <a16:creationId xmlns:a16="http://schemas.microsoft.com/office/drawing/2014/main" id="{4FF490EB-9A25-E392-1D80-59CDC0DC5F85}"/>
                </a:ext>
              </a:extLst>
            </p:cNvPr>
            <p:cNvSpPr/>
            <p:nvPr/>
          </p:nvSpPr>
          <p:spPr>
            <a:xfrm>
              <a:off x="4422116" y="4768455"/>
              <a:ext cx="464590" cy="423716"/>
            </a:xfrm>
            <a:custGeom>
              <a:avLst/>
              <a:gdLst>
                <a:gd name="connsiteX0" fmla="*/ 393913 w 464590"/>
                <a:gd name="connsiteY0" fmla="*/ 423716 h 423716"/>
                <a:gd name="connsiteX1" fmla="*/ 393913 w 464590"/>
                <a:gd name="connsiteY1" fmla="*/ 153950 h 423716"/>
                <a:gd name="connsiteX2" fmla="*/ 394392 w 464590"/>
                <a:gd name="connsiteY2" fmla="*/ 124956 h 423716"/>
                <a:gd name="connsiteX3" fmla="*/ 395349 w 464590"/>
                <a:gd name="connsiteY3" fmla="*/ 98641 h 423716"/>
                <a:gd name="connsiteX4" fmla="*/ 396625 w 464590"/>
                <a:gd name="connsiteY4" fmla="*/ 77211 h 423716"/>
                <a:gd name="connsiteX5" fmla="*/ 397742 w 464590"/>
                <a:gd name="connsiteY5" fmla="*/ 62872 h 423716"/>
                <a:gd name="connsiteX6" fmla="*/ 396466 w 464590"/>
                <a:gd name="connsiteY6" fmla="*/ 62872 h 423716"/>
                <a:gd name="connsiteX7" fmla="*/ 394232 w 464590"/>
                <a:gd name="connsiteY7" fmla="*/ 73902 h 423716"/>
                <a:gd name="connsiteX8" fmla="*/ 391201 w 464590"/>
                <a:gd name="connsiteY8" fmla="*/ 86823 h 423716"/>
                <a:gd name="connsiteX9" fmla="*/ 387691 w 464590"/>
                <a:gd name="connsiteY9" fmla="*/ 99587 h 423716"/>
                <a:gd name="connsiteX10" fmla="*/ 384021 w 464590"/>
                <a:gd name="connsiteY10" fmla="*/ 110144 h 423716"/>
                <a:gd name="connsiteX11" fmla="*/ 254153 w 464590"/>
                <a:gd name="connsiteY11" fmla="*/ 423559 h 423716"/>
                <a:gd name="connsiteX12" fmla="*/ 207726 w 464590"/>
                <a:gd name="connsiteY12" fmla="*/ 423559 h 423716"/>
                <a:gd name="connsiteX13" fmla="*/ 77060 w 464590"/>
                <a:gd name="connsiteY13" fmla="*/ 112980 h 423716"/>
                <a:gd name="connsiteX14" fmla="*/ 74028 w 464590"/>
                <a:gd name="connsiteY14" fmla="*/ 102738 h 423716"/>
                <a:gd name="connsiteX15" fmla="*/ 70518 w 464590"/>
                <a:gd name="connsiteY15" fmla="*/ 88714 h 423716"/>
                <a:gd name="connsiteX16" fmla="*/ 67168 w 464590"/>
                <a:gd name="connsiteY16" fmla="*/ 74217 h 423716"/>
                <a:gd name="connsiteX17" fmla="*/ 64615 w 464590"/>
                <a:gd name="connsiteY17" fmla="*/ 62714 h 423716"/>
                <a:gd name="connsiteX18" fmla="*/ 62860 w 464590"/>
                <a:gd name="connsiteY18" fmla="*/ 62714 h 423716"/>
                <a:gd name="connsiteX19" fmla="*/ 63977 w 464590"/>
                <a:gd name="connsiteY19" fmla="*/ 79575 h 423716"/>
                <a:gd name="connsiteX20" fmla="*/ 64934 w 464590"/>
                <a:gd name="connsiteY20" fmla="*/ 104629 h 423716"/>
                <a:gd name="connsiteX21" fmla="*/ 65732 w 464590"/>
                <a:gd name="connsiteY21" fmla="*/ 133780 h 423716"/>
                <a:gd name="connsiteX22" fmla="*/ 66051 w 464590"/>
                <a:gd name="connsiteY22" fmla="*/ 162616 h 423716"/>
                <a:gd name="connsiteX23" fmla="*/ 66051 w 464590"/>
                <a:gd name="connsiteY23" fmla="*/ 423559 h 423716"/>
                <a:gd name="connsiteX24" fmla="*/ 0 w 464590"/>
                <a:gd name="connsiteY24" fmla="*/ 423559 h 423716"/>
                <a:gd name="connsiteX25" fmla="*/ 0 w 464590"/>
                <a:gd name="connsiteY25" fmla="*/ 0 h 423716"/>
                <a:gd name="connsiteX26" fmla="*/ 101789 w 464590"/>
                <a:gd name="connsiteY26" fmla="*/ 0 h 423716"/>
                <a:gd name="connsiteX27" fmla="*/ 210917 w 464590"/>
                <a:gd name="connsiteY27" fmla="*/ 267718 h 423716"/>
                <a:gd name="connsiteX28" fmla="*/ 216182 w 464590"/>
                <a:gd name="connsiteY28" fmla="*/ 281742 h 423716"/>
                <a:gd name="connsiteX29" fmla="*/ 222085 w 464590"/>
                <a:gd name="connsiteY29" fmla="*/ 298130 h 423716"/>
                <a:gd name="connsiteX30" fmla="*/ 227350 w 464590"/>
                <a:gd name="connsiteY30" fmla="*/ 313887 h 423716"/>
                <a:gd name="connsiteX31" fmla="*/ 230540 w 464590"/>
                <a:gd name="connsiteY31" fmla="*/ 326178 h 423716"/>
                <a:gd name="connsiteX32" fmla="*/ 232295 w 464590"/>
                <a:gd name="connsiteY32" fmla="*/ 326178 h 423716"/>
                <a:gd name="connsiteX33" fmla="*/ 237082 w 464590"/>
                <a:gd name="connsiteY33" fmla="*/ 313414 h 423716"/>
                <a:gd name="connsiteX34" fmla="*/ 243144 w 464590"/>
                <a:gd name="connsiteY34" fmla="*/ 297500 h 423716"/>
                <a:gd name="connsiteX35" fmla="*/ 249367 w 464590"/>
                <a:gd name="connsiteY35" fmla="*/ 281112 h 423716"/>
                <a:gd name="connsiteX36" fmla="*/ 254951 w 464590"/>
                <a:gd name="connsiteY36" fmla="*/ 267088 h 423716"/>
                <a:gd name="connsiteX37" fmla="*/ 367110 w 464590"/>
                <a:gd name="connsiteY37" fmla="*/ 0 h 423716"/>
                <a:gd name="connsiteX38" fmla="*/ 464591 w 464590"/>
                <a:gd name="connsiteY38" fmla="*/ 0 h 423716"/>
                <a:gd name="connsiteX39" fmla="*/ 464591 w 464590"/>
                <a:gd name="connsiteY39" fmla="*/ 423716 h 423716"/>
                <a:gd name="connsiteX40" fmla="*/ 393913 w 464590"/>
                <a:gd name="connsiteY40" fmla="*/ 423716 h 42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4590" h="423716">
                  <a:moveTo>
                    <a:pt x="393913" y="423716"/>
                  </a:moveTo>
                  <a:lnTo>
                    <a:pt x="393913" y="153950"/>
                  </a:lnTo>
                  <a:cubicBezTo>
                    <a:pt x="393913" y="144180"/>
                    <a:pt x="393913" y="134411"/>
                    <a:pt x="394392" y="124956"/>
                  </a:cubicBezTo>
                  <a:cubicBezTo>
                    <a:pt x="394870" y="115502"/>
                    <a:pt x="395030" y="106678"/>
                    <a:pt x="395349" y="98641"/>
                  </a:cubicBezTo>
                  <a:cubicBezTo>
                    <a:pt x="395668" y="90605"/>
                    <a:pt x="395987" y="83357"/>
                    <a:pt x="396625" y="77211"/>
                  </a:cubicBezTo>
                  <a:cubicBezTo>
                    <a:pt x="397263" y="71066"/>
                    <a:pt x="397423" y="66181"/>
                    <a:pt x="397742" y="62872"/>
                  </a:cubicBezTo>
                  <a:lnTo>
                    <a:pt x="396466" y="62872"/>
                  </a:lnTo>
                  <a:cubicBezTo>
                    <a:pt x="395828" y="66023"/>
                    <a:pt x="395189" y="69648"/>
                    <a:pt x="394232" y="73902"/>
                  </a:cubicBezTo>
                  <a:cubicBezTo>
                    <a:pt x="393275" y="78157"/>
                    <a:pt x="392318" y="82411"/>
                    <a:pt x="391201" y="86823"/>
                  </a:cubicBezTo>
                  <a:cubicBezTo>
                    <a:pt x="390084" y="91235"/>
                    <a:pt x="388967" y="95490"/>
                    <a:pt x="387691" y="99587"/>
                  </a:cubicBezTo>
                  <a:cubicBezTo>
                    <a:pt x="386414" y="103684"/>
                    <a:pt x="385298" y="107150"/>
                    <a:pt x="384021" y="110144"/>
                  </a:cubicBezTo>
                  <a:lnTo>
                    <a:pt x="254153" y="423559"/>
                  </a:lnTo>
                  <a:lnTo>
                    <a:pt x="207726" y="423559"/>
                  </a:lnTo>
                  <a:lnTo>
                    <a:pt x="77060" y="112980"/>
                  </a:lnTo>
                  <a:cubicBezTo>
                    <a:pt x="76262" y="110617"/>
                    <a:pt x="75305" y="107150"/>
                    <a:pt x="74028" y="102738"/>
                  </a:cubicBezTo>
                  <a:cubicBezTo>
                    <a:pt x="72752" y="98326"/>
                    <a:pt x="71635" y="93599"/>
                    <a:pt x="70518" y="88714"/>
                  </a:cubicBezTo>
                  <a:cubicBezTo>
                    <a:pt x="69401" y="83829"/>
                    <a:pt x="68285" y="78945"/>
                    <a:pt x="67168" y="74217"/>
                  </a:cubicBezTo>
                  <a:cubicBezTo>
                    <a:pt x="66051" y="69490"/>
                    <a:pt x="65253" y="65708"/>
                    <a:pt x="64615" y="62714"/>
                  </a:cubicBezTo>
                  <a:lnTo>
                    <a:pt x="62860" y="62714"/>
                  </a:lnTo>
                  <a:cubicBezTo>
                    <a:pt x="63179" y="66496"/>
                    <a:pt x="63658" y="72011"/>
                    <a:pt x="63977" y="79575"/>
                  </a:cubicBezTo>
                  <a:cubicBezTo>
                    <a:pt x="64296" y="87138"/>
                    <a:pt x="64615" y="95490"/>
                    <a:pt x="64934" y="104629"/>
                  </a:cubicBezTo>
                  <a:cubicBezTo>
                    <a:pt x="65253" y="113926"/>
                    <a:pt x="65413" y="123538"/>
                    <a:pt x="65732" y="133780"/>
                  </a:cubicBezTo>
                  <a:cubicBezTo>
                    <a:pt x="65892" y="143865"/>
                    <a:pt x="66051" y="153477"/>
                    <a:pt x="66051" y="162616"/>
                  </a:cubicBezTo>
                  <a:lnTo>
                    <a:pt x="66051" y="423559"/>
                  </a:lnTo>
                  <a:lnTo>
                    <a:pt x="0" y="423559"/>
                  </a:lnTo>
                  <a:lnTo>
                    <a:pt x="0" y="0"/>
                  </a:lnTo>
                  <a:lnTo>
                    <a:pt x="101789" y="0"/>
                  </a:lnTo>
                  <a:lnTo>
                    <a:pt x="210917" y="267718"/>
                  </a:lnTo>
                  <a:cubicBezTo>
                    <a:pt x="212512" y="271657"/>
                    <a:pt x="214267" y="276385"/>
                    <a:pt x="216182" y="281742"/>
                  </a:cubicBezTo>
                  <a:cubicBezTo>
                    <a:pt x="218096" y="287100"/>
                    <a:pt x="220011" y="292615"/>
                    <a:pt x="222085" y="298130"/>
                  </a:cubicBezTo>
                  <a:cubicBezTo>
                    <a:pt x="224159" y="303645"/>
                    <a:pt x="225754" y="308845"/>
                    <a:pt x="227350" y="313887"/>
                  </a:cubicBezTo>
                  <a:cubicBezTo>
                    <a:pt x="228945" y="318930"/>
                    <a:pt x="229902" y="323026"/>
                    <a:pt x="230540" y="326178"/>
                  </a:cubicBezTo>
                  <a:lnTo>
                    <a:pt x="232295" y="326178"/>
                  </a:lnTo>
                  <a:cubicBezTo>
                    <a:pt x="233412" y="322869"/>
                    <a:pt x="235008" y="318614"/>
                    <a:pt x="237082" y="313414"/>
                  </a:cubicBezTo>
                  <a:cubicBezTo>
                    <a:pt x="239156" y="308372"/>
                    <a:pt x="241070" y="303015"/>
                    <a:pt x="243144" y="297500"/>
                  </a:cubicBezTo>
                  <a:cubicBezTo>
                    <a:pt x="245218" y="291984"/>
                    <a:pt x="247292" y="286469"/>
                    <a:pt x="249367" y="281112"/>
                  </a:cubicBezTo>
                  <a:cubicBezTo>
                    <a:pt x="251441" y="275754"/>
                    <a:pt x="253355" y="271027"/>
                    <a:pt x="254951" y="267088"/>
                  </a:cubicBezTo>
                  <a:lnTo>
                    <a:pt x="367110" y="0"/>
                  </a:lnTo>
                  <a:lnTo>
                    <a:pt x="464591" y="0"/>
                  </a:lnTo>
                  <a:lnTo>
                    <a:pt x="464591" y="423716"/>
                  </a:lnTo>
                  <a:lnTo>
                    <a:pt x="393913" y="42371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Freeform 7">
              <a:extLst>
                <a:ext uri="{FF2B5EF4-FFF2-40B4-BE49-F238E27FC236}">
                  <a16:creationId xmlns:a16="http://schemas.microsoft.com/office/drawing/2014/main" id="{A7543BB7-C6F2-4AFE-9FA9-BC00DEB1506E}"/>
                </a:ext>
              </a:extLst>
            </p:cNvPr>
            <p:cNvSpPr/>
            <p:nvPr/>
          </p:nvSpPr>
          <p:spPr>
            <a:xfrm>
              <a:off x="4987060" y="4742455"/>
              <a:ext cx="84558" cy="449715"/>
            </a:xfrm>
            <a:custGeom>
              <a:avLst/>
              <a:gdLst>
                <a:gd name="connsiteX0" fmla="*/ 84558 w 84558"/>
                <a:gd name="connsiteY0" fmla="*/ 40181 h 449715"/>
                <a:gd name="connsiteX1" fmla="*/ 81367 w 84558"/>
                <a:gd name="connsiteY1" fmla="*/ 55466 h 449715"/>
                <a:gd name="connsiteX2" fmla="*/ 72592 w 84558"/>
                <a:gd name="connsiteY2" fmla="*/ 68072 h 449715"/>
                <a:gd name="connsiteX3" fmla="*/ 59191 w 84558"/>
                <a:gd name="connsiteY3" fmla="*/ 76423 h 449715"/>
                <a:gd name="connsiteX4" fmla="*/ 42119 w 84558"/>
                <a:gd name="connsiteY4" fmla="*/ 79575 h 449715"/>
                <a:gd name="connsiteX5" fmla="*/ 25367 w 84558"/>
                <a:gd name="connsiteY5" fmla="*/ 76423 h 449715"/>
                <a:gd name="connsiteX6" fmla="*/ 11966 w 84558"/>
                <a:gd name="connsiteY6" fmla="*/ 68072 h 449715"/>
                <a:gd name="connsiteX7" fmla="*/ 3191 w 84558"/>
                <a:gd name="connsiteY7" fmla="*/ 55466 h 449715"/>
                <a:gd name="connsiteX8" fmla="*/ 0 w 84558"/>
                <a:gd name="connsiteY8" fmla="*/ 40181 h 449715"/>
                <a:gd name="connsiteX9" fmla="*/ 3350 w 84558"/>
                <a:gd name="connsiteY9" fmla="*/ 24266 h 449715"/>
                <a:gd name="connsiteX10" fmla="*/ 12285 w 84558"/>
                <a:gd name="connsiteY10" fmla="*/ 11503 h 449715"/>
                <a:gd name="connsiteX11" fmla="*/ 25527 w 84558"/>
                <a:gd name="connsiteY11" fmla="*/ 3151 h 449715"/>
                <a:gd name="connsiteX12" fmla="*/ 42119 w 84558"/>
                <a:gd name="connsiteY12" fmla="*/ 0 h 449715"/>
                <a:gd name="connsiteX13" fmla="*/ 58872 w 84558"/>
                <a:gd name="connsiteY13" fmla="*/ 3151 h 449715"/>
                <a:gd name="connsiteX14" fmla="*/ 72273 w 84558"/>
                <a:gd name="connsiteY14" fmla="*/ 11660 h 449715"/>
                <a:gd name="connsiteX15" fmla="*/ 81208 w 84558"/>
                <a:gd name="connsiteY15" fmla="*/ 24424 h 449715"/>
                <a:gd name="connsiteX16" fmla="*/ 84558 w 84558"/>
                <a:gd name="connsiteY16" fmla="*/ 40181 h 449715"/>
                <a:gd name="connsiteX17" fmla="*/ 6860 w 84558"/>
                <a:gd name="connsiteY17" fmla="*/ 449716 h 449715"/>
                <a:gd name="connsiteX18" fmla="*/ 6860 w 84558"/>
                <a:gd name="connsiteY18" fmla="*/ 147016 h 449715"/>
                <a:gd name="connsiteX19" fmla="*/ 75943 w 84558"/>
                <a:gd name="connsiteY19" fmla="*/ 147016 h 449715"/>
                <a:gd name="connsiteX20" fmla="*/ 75943 w 84558"/>
                <a:gd name="connsiteY20" fmla="*/ 449558 h 449715"/>
                <a:gd name="connsiteX21" fmla="*/ 6860 w 84558"/>
                <a:gd name="connsiteY21" fmla="*/ 449558 h 4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58" h="449715">
                  <a:moveTo>
                    <a:pt x="84558" y="40181"/>
                  </a:moveTo>
                  <a:cubicBezTo>
                    <a:pt x="84558" y="45539"/>
                    <a:pt x="83441" y="50581"/>
                    <a:pt x="81367" y="55466"/>
                  </a:cubicBezTo>
                  <a:cubicBezTo>
                    <a:pt x="79293" y="60351"/>
                    <a:pt x="76262" y="64448"/>
                    <a:pt x="72592" y="68072"/>
                  </a:cubicBezTo>
                  <a:cubicBezTo>
                    <a:pt x="68763" y="71696"/>
                    <a:pt x="64296" y="74375"/>
                    <a:pt x="59191" y="76423"/>
                  </a:cubicBezTo>
                  <a:cubicBezTo>
                    <a:pt x="53926" y="78472"/>
                    <a:pt x="48342" y="79575"/>
                    <a:pt x="42119" y="79575"/>
                  </a:cubicBezTo>
                  <a:cubicBezTo>
                    <a:pt x="35897" y="79575"/>
                    <a:pt x="30473" y="78472"/>
                    <a:pt x="25367" y="76423"/>
                  </a:cubicBezTo>
                  <a:cubicBezTo>
                    <a:pt x="20103" y="74375"/>
                    <a:pt x="15635" y="71539"/>
                    <a:pt x="11966" y="68072"/>
                  </a:cubicBezTo>
                  <a:cubicBezTo>
                    <a:pt x="8137" y="64448"/>
                    <a:pt x="5265" y="60351"/>
                    <a:pt x="3191" y="55466"/>
                  </a:cubicBezTo>
                  <a:cubicBezTo>
                    <a:pt x="1117" y="50581"/>
                    <a:pt x="0" y="45539"/>
                    <a:pt x="0" y="40181"/>
                  </a:cubicBezTo>
                  <a:cubicBezTo>
                    <a:pt x="0" y="34509"/>
                    <a:pt x="1117" y="29151"/>
                    <a:pt x="3350" y="24266"/>
                  </a:cubicBezTo>
                  <a:cubicBezTo>
                    <a:pt x="5584" y="19382"/>
                    <a:pt x="8456" y="15127"/>
                    <a:pt x="12285" y="11503"/>
                  </a:cubicBezTo>
                  <a:cubicBezTo>
                    <a:pt x="16114" y="7879"/>
                    <a:pt x="20581" y="5200"/>
                    <a:pt x="25527" y="3151"/>
                  </a:cubicBezTo>
                  <a:cubicBezTo>
                    <a:pt x="30473" y="1103"/>
                    <a:pt x="36216" y="0"/>
                    <a:pt x="42119" y="0"/>
                  </a:cubicBezTo>
                  <a:cubicBezTo>
                    <a:pt x="48023" y="0"/>
                    <a:pt x="53607" y="1103"/>
                    <a:pt x="58872" y="3151"/>
                  </a:cubicBezTo>
                  <a:cubicBezTo>
                    <a:pt x="63977" y="5200"/>
                    <a:pt x="68604" y="8036"/>
                    <a:pt x="72273" y="11660"/>
                  </a:cubicBezTo>
                  <a:cubicBezTo>
                    <a:pt x="76102" y="15285"/>
                    <a:pt x="78974" y="19539"/>
                    <a:pt x="81208" y="24424"/>
                  </a:cubicBezTo>
                  <a:cubicBezTo>
                    <a:pt x="83441" y="29309"/>
                    <a:pt x="84558" y="34509"/>
                    <a:pt x="84558" y="40181"/>
                  </a:cubicBezTo>
                  <a:close/>
                  <a:moveTo>
                    <a:pt x="6860" y="449716"/>
                  </a:moveTo>
                  <a:lnTo>
                    <a:pt x="6860" y="147016"/>
                  </a:lnTo>
                  <a:lnTo>
                    <a:pt x="75943" y="147016"/>
                  </a:lnTo>
                  <a:lnTo>
                    <a:pt x="75943" y="449558"/>
                  </a:lnTo>
                  <a:lnTo>
                    <a:pt x="6860" y="44955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 name="Freeform 12">
              <a:extLst>
                <a:ext uri="{FF2B5EF4-FFF2-40B4-BE49-F238E27FC236}">
                  <a16:creationId xmlns:a16="http://schemas.microsoft.com/office/drawing/2014/main" id="{F71B528E-BCC9-7AA9-9973-99E1D505B755}"/>
                </a:ext>
              </a:extLst>
            </p:cNvPr>
            <p:cNvSpPr/>
            <p:nvPr/>
          </p:nvSpPr>
          <p:spPr>
            <a:xfrm>
              <a:off x="5140381" y="4882065"/>
              <a:ext cx="238836" cy="317511"/>
            </a:xfrm>
            <a:custGeom>
              <a:avLst/>
              <a:gdLst>
                <a:gd name="connsiteX0" fmla="*/ 201823 w 238836"/>
                <a:gd name="connsiteY0" fmla="*/ 311996 h 317511"/>
                <a:gd name="connsiteX1" fmla="*/ 151885 w 238836"/>
                <a:gd name="connsiteY1" fmla="*/ 317511 h 317511"/>
                <a:gd name="connsiteX2" fmla="*/ 89025 w 238836"/>
                <a:gd name="connsiteY2" fmla="*/ 306166 h 317511"/>
                <a:gd name="connsiteX3" fmla="*/ 41162 w 238836"/>
                <a:gd name="connsiteY3" fmla="*/ 274494 h 317511"/>
                <a:gd name="connsiteX4" fmla="*/ 10689 w 238836"/>
                <a:gd name="connsiteY4" fmla="*/ 226591 h 317511"/>
                <a:gd name="connsiteX5" fmla="*/ 0 w 238836"/>
                <a:gd name="connsiteY5" fmla="*/ 166713 h 317511"/>
                <a:gd name="connsiteX6" fmla="*/ 11487 w 238836"/>
                <a:gd name="connsiteY6" fmla="*/ 98169 h 317511"/>
                <a:gd name="connsiteX7" fmla="*/ 44513 w 238836"/>
                <a:gd name="connsiteY7" fmla="*/ 45696 h 317511"/>
                <a:gd name="connsiteX8" fmla="*/ 96683 w 238836"/>
                <a:gd name="connsiteY8" fmla="*/ 11976 h 317511"/>
                <a:gd name="connsiteX9" fmla="*/ 165287 w 238836"/>
                <a:gd name="connsiteY9" fmla="*/ 0 h 317511"/>
                <a:gd name="connsiteX10" fmla="*/ 188580 w 238836"/>
                <a:gd name="connsiteY10" fmla="*/ 1418 h 317511"/>
                <a:gd name="connsiteX11" fmla="*/ 209162 w 238836"/>
                <a:gd name="connsiteY11" fmla="*/ 5042 h 317511"/>
                <a:gd name="connsiteX12" fmla="*/ 226392 w 238836"/>
                <a:gd name="connsiteY12" fmla="*/ 9927 h 317511"/>
                <a:gd name="connsiteX13" fmla="*/ 238837 w 238836"/>
                <a:gd name="connsiteY13" fmla="*/ 15285 h 317511"/>
                <a:gd name="connsiteX14" fmla="*/ 238837 w 238836"/>
                <a:gd name="connsiteY14" fmla="*/ 80048 h 317511"/>
                <a:gd name="connsiteX15" fmla="*/ 206449 w 238836"/>
                <a:gd name="connsiteY15" fmla="*/ 62399 h 317511"/>
                <a:gd name="connsiteX16" fmla="*/ 168318 w 238836"/>
                <a:gd name="connsiteY16" fmla="*/ 55781 h 317511"/>
                <a:gd name="connsiteX17" fmla="*/ 130347 w 238836"/>
                <a:gd name="connsiteY17" fmla="*/ 62714 h 317511"/>
                <a:gd name="connsiteX18" fmla="*/ 99715 w 238836"/>
                <a:gd name="connsiteY18" fmla="*/ 82884 h 317511"/>
                <a:gd name="connsiteX19" fmla="*/ 79293 w 238836"/>
                <a:gd name="connsiteY19" fmla="*/ 115659 h 317511"/>
                <a:gd name="connsiteX20" fmla="*/ 71795 w 238836"/>
                <a:gd name="connsiteY20" fmla="*/ 160253 h 317511"/>
                <a:gd name="connsiteX21" fmla="*/ 78336 w 238836"/>
                <a:gd name="connsiteY21" fmla="*/ 202325 h 317511"/>
                <a:gd name="connsiteX22" fmla="*/ 97162 w 238836"/>
                <a:gd name="connsiteY22" fmla="*/ 234155 h 317511"/>
                <a:gd name="connsiteX23" fmla="*/ 127156 w 238836"/>
                <a:gd name="connsiteY23" fmla="*/ 254167 h 317511"/>
                <a:gd name="connsiteX24" fmla="*/ 167202 w 238836"/>
                <a:gd name="connsiteY24" fmla="*/ 261258 h 317511"/>
                <a:gd name="connsiteX25" fmla="*/ 185709 w 238836"/>
                <a:gd name="connsiteY25" fmla="*/ 259209 h 317511"/>
                <a:gd name="connsiteX26" fmla="*/ 204694 w 238836"/>
                <a:gd name="connsiteY26" fmla="*/ 253694 h 317511"/>
                <a:gd name="connsiteX27" fmla="*/ 222723 w 238836"/>
                <a:gd name="connsiteY27" fmla="*/ 245658 h 317511"/>
                <a:gd name="connsiteX28" fmla="*/ 238837 w 238836"/>
                <a:gd name="connsiteY28" fmla="*/ 235731 h 317511"/>
                <a:gd name="connsiteX29" fmla="*/ 238837 w 238836"/>
                <a:gd name="connsiteY29" fmla="*/ 296869 h 317511"/>
                <a:gd name="connsiteX30" fmla="*/ 201823 w 238836"/>
                <a:gd name="connsiteY30" fmla="*/ 311524 h 3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8836" h="317511">
                  <a:moveTo>
                    <a:pt x="201823" y="311996"/>
                  </a:moveTo>
                  <a:cubicBezTo>
                    <a:pt x="187623" y="315621"/>
                    <a:pt x="171031" y="317511"/>
                    <a:pt x="151885" y="317511"/>
                  </a:cubicBezTo>
                  <a:cubicBezTo>
                    <a:pt x="128752" y="317511"/>
                    <a:pt x="107851" y="313730"/>
                    <a:pt x="89025" y="306166"/>
                  </a:cubicBezTo>
                  <a:cubicBezTo>
                    <a:pt x="70199" y="298603"/>
                    <a:pt x="54404" y="288045"/>
                    <a:pt x="41162" y="274494"/>
                  </a:cubicBezTo>
                  <a:cubicBezTo>
                    <a:pt x="27920" y="260942"/>
                    <a:pt x="17869" y="245027"/>
                    <a:pt x="10689" y="226591"/>
                  </a:cubicBezTo>
                  <a:cubicBezTo>
                    <a:pt x="3510" y="208155"/>
                    <a:pt x="0" y="188301"/>
                    <a:pt x="0" y="166713"/>
                  </a:cubicBezTo>
                  <a:cubicBezTo>
                    <a:pt x="0" y="141501"/>
                    <a:pt x="3829" y="118653"/>
                    <a:pt x="11487" y="98169"/>
                  </a:cubicBezTo>
                  <a:cubicBezTo>
                    <a:pt x="19145" y="77684"/>
                    <a:pt x="30154" y="60193"/>
                    <a:pt x="44513" y="45696"/>
                  </a:cubicBezTo>
                  <a:cubicBezTo>
                    <a:pt x="58871" y="31200"/>
                    <a:pt x="76262" y="20012"/>
                    <a:pt x="96683" y="11976"/>
                  </a:cubicBezTo>
                  <a:cubicBezTo>
                    <a:pt x="117105" y="3939"/>
                    <a:pt x="140079" y="0"/>
                    <a:pt x="165287" y="0"/>
                  </a:cubicBezTo>
                  <a:cubicBezTo>
                    <a:pt x="173424" y="0"/>
                    <a:pt x="181241" y="473"/>
                    <a:pt x="188580" y="1418"/>
                  </a:cubicBezTo>
                  <a:cubicBezTo>
                    <a:pt x="195919" y="2364"/>
                    <a:pt x="202780" y="3624"/>
                    <a:pt x="209162" y="5042"/>
                  </a:cubicBezTo>
                  <a:cubicBezTo>
                    <a:pt x="215543" y="6461"/>
                    <a:pt x="221287" y="8194"/>
                    <a:pt x="226392" y="9927"/>
                  </a:cubicBezTo>
                  <a:cubicBezTo>
                    <a:pt x="231498" y="11660"/>
                    <a:pt x="235646" y="13551"/>
                    <a:pt x="238837" y="15285"/>
                  </a:cubicBezTo>
                  <a:lnTo>
                    <a:pt x="238837" y="80048"/>
                  </a:lnTo>
                  <a:cubicBezTo>
                    <a:pt x="228785" y="72799"/>
                    <a:pt x="218096" y="66969"/>
                    <a:pt x="206449" y="62399"/>
                  </a:cubicBezTo>
                  <a:cubicBezTo>
                    <a:pt x="194803" y="57830"/>
                    <a:pt x="182039" y="55781"/>
                    <a:pt x="168318" y="55781"/>
                  </a:cubicBezTo>
                  <a:cubicBezTo>
                    <a:pt x="154598" y="55781"/>
                    <a:pt x="142153" y="58145"/>
                    <a:pt x="130347" y="62714"/>
                  </a:cubicBezTo>
                  <a:cubicBezTo>
                    <a:pt x="118541" y="67284"/>
                    <a:pt x="108330" y="74060"/>
                    <a:pt x="99715" y="82884"/>
                  </a:cubicBezTo>
                  <a:cubicBezTo>
                    <a:pt x="91099" y="91708"/>
                    <a:pt x="84239" y="102738"/>
                    <a:pt x="79293" y="115659"/>
                  </a:cubicBezTo>
                  <a:cubicBezTo>
                    <a:pt x="74347" y="128738"/>
                    <a:pt x="71795" y="143550"/>
                    <a:pt x="71795" y="160253"/>
                  </a:cubicBezTo>
                  <a:cubicBezTo>
                    <a:pt x="71795" y="175852"/>
                    <a:pt x="74028" y="189877"/>
                    <a:pt x="78336" y="202325"/>
                  </a:cubicBezTo>
                  <a:cubicBezTo>
                    <a:pt x="82644" y="214773"/>
                    <a:pt x="89025" y="225488"/>
                    <a:pt x="97162" y="234155"/>
                  </a:cubicBezTo>
                  <a:cubicBezTo>
                    <a:pt x="105299" y="242821"/>
                    <a:pt x="115350" y="249439"/>
                    <a:pt x="127156" y="254167"/>
                  </a:cubicBezTo>
                  <a:cubicBezTo>
                    <a:pt x="138962" y="258894"/>
                    <a:pt x="152205" y="261258"/>
                    <a:pt x="167202" y="261258"/>
                  </a:cubicBezTo>
                  <a:cubicBezTo>
                    <a:pt x="173264" y="261258"/>
                    <a:pt x="179327" y="260627"/>
                    <a:pt x="185709" y="259209"/>
                  </a:cubicBezTo>
                  <a:cubicBezTo>
                    <a:pt x="192090" y="257791"/>
                    <a:pt x="198472" y="256058"/>
                    <a:pt x="204694" y="253694"/>
                  </a:cubicBezTo>
                  <a:cubicBezTo>
                    <a:pt x="210917" y="251488"/>
                    <a:pt x="216979" y="248809"/>
                    <a:pt x="222723" y="245658"/>
                  </a:cubicBezTo>
                  <a:cubicBezTo>
                    <a:pt x="228466" y="242664"/>
                    <a:pt x="233891" y="239355"/>
                    <a:pt x="238837" y="235731"/>
                  </a:cubicBezTo>
                  <a:lnTo>
                    <a:pt x="238837" y="296869"/>
                  </a:lnTo>
                  <a:cubicBezTo>
                    <a:pt x="228307" y="303015"/>
                    <a:pt x="215862" y="307899"/>
                    <a:pt x="201823" y="31152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 name="Freeform 13">
              <a:extLst>
                <a:ext uri="{FF2B5EF4-FFF2-40B4-BE49-F238E27FC236}">
                  <a16:creationId xmlns:a16="http://schemas.microsoft.com/office/drawing/2014/main" id="{9DA27039-BF78-F412-1517-204D646DDAB1}"/>
                </a:ext>
              </a:extLst>
            </p:cNvPr>
            <p:cNvSpPr/>
            <p:nvPr/>
          </p:nvSpPr>
          <p:spPr>
            <a:xfrm>
              <a:off x="5457235" y="4884114"/>
              <a:ext cx="176455" cy="307899"/>
            </a:xfrm>
            <a:custGeom>
              <a:avLst/>
              <a:gdLst>
                <a:gd name="connsiteX0" fmla="*/ 168797 w 176455"/>
                <a:gd name="connsiteY0" fmla="*/ 68072 h 307899"/>
                <a:gd name="connsiteX1" fmla="*/ 158746 w 176455"/>
                <a:gd name="connsiteY1" fmla="*/ 64763 h 307899"/>
                <a:gd name="connsiteX2" fmla="*/ 147578 w 176455"/>
                <a:gd name="connsiteY2" fmla="*/ 62399 h 307899"/>
                <a:gd name="connsiteX3" fmla="*/ 136410 w 176455"/>
                <a:gd name="connsiteY3" fmla="*/ 61454 h 307899"/>
                <a:gd name="connsiteX4" fmla="*/ 109766 w 176455"/>
                <a:gd name="connsiteY4" fmla="*/ 67599 h 307899"/>
                <a:gd name="connsiteX5" fmla="*/ 88547 w 176455"/>
                <a:gd name="connsiteY5" fmla="*/ 85563 h 307899"/>
                <a:gd name="connsiteX6" fmla="*/ 74347 w 176455"/>
                <a:gd name="connsiteY6" fmla="*/ 114399 h 307899"/>
                <a:gd name="connsiteX7" fmla="*/ 69082 w 176455"/>
                <a:gd name="connsiteY7" fmla="*/ 153004 h 307899"/>
                <a:gd name="connsiteX8" fmla="*/ 69082 w 176455"/>
                <a:gd name="connsiteY8" fmla="*/ 307899 h 307899"/>
                <a:gd name="connsiteX9" fmla="*/ 0 w 176455"/>
                <a:gd name="connsiteY9" fmla="*/ 307899 h 307899"/>
                <a:gd name="connsiteX10" fmla="*/ 0 w 176455"/>
                <a:gd name="connsiteY10" fmla="*/ 5358 h 307899"/>
                <a:gd name="connsiteX11" fmla="*/ 69082 w 176455"/>
                <a:gd name="connsiteY11" fmla="*/ 5358 h 307899"/>
                <a:gd name="connsiteX12" fmla="*/ 69082 w 176455"/>
                <a:gd name="connsiteY12" fmla="*/ 64133 h 307899"/>
                <a:gd name="connsiteX13" fmla="*/ 70199 w 176455"/>
                <a:gd name="connsiteY13" fmla="*/ 64133 h 307899"/>
                <a:gd name="connsiteX14" fmla="*/ 84399 w 176455"/>
                <a:gd name="connsiteY14" fmla="*/ 35139 h 307899"/>
                <a:gd name="connsiteX15" fmla="*/ 103225 w 176455"/>
                <a:gd name="connsiteY15" fmla="*/ 15127 h 307899"/>
                <a:gd name="connsiteX16" fmla="*/ 125082 w 176455"/>
                <a:gd name="connsiteY16" fmla="*/ 3624 h 307899"/>
                <a:gd name="connsiteX17" fmla="*/ 148535 w 176455"/>
                <a:gd name="connsiteY17" fmla="*/ 0 h 307899"/>
                <a:gd name="connsiteX18" fmla="*/ 163532 w 176455"/>
                <a:gd name="connsiteY18" fmla="*/ 945 h 307899"/>
                <a:gd name="connsiteX19" fmla="*/ 176455 w 176455"/>
                <a:gd name="connsiteY19" fmla="*/ 4255 h 307899"/>
                <a:gd name="connsiteX20" fmla="*/ 176455 w 176455"/>
                <a:gd name="connsiteY20" fmla="*/ 71854 h 307899"/>
                <a:gd name="connsiteX21" fmla="*/ 168797 w 176455"/>
                <a:gd name="connsiteY21" fmla="*/ 68072 h 3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455" h="307899">
                  <a:moveTo>
                    <a:pt x="168797" y="68072"/>
                  </a:moveTo>
                  <a:cubicBezTo>
                    <a:pt x="165766" y="66969"/>
                    <a:pt x="162415" y="65866"/>
                    <a:pt x="158746" y="64763"/>
                  </a:cubicBezTo>
                  <a:cubicBezTo>
                    <a:pt x="155076" y="63817"/>
                    <a:pt x="151407" y="63030"/>
                    <a:pt x="147578" y="62399"/>
                  </a:cubicBezTo>
                  <a:cubicBezTo>
                    <a:pt x="143749" y="61769"/>
                    <a:pt x="139920" y="61454"/>
                    <a:pt x="136410" y="61454"/>
                  </a:cubicBezTo>
                  <a:cubicBezTo>
                    <a:pt x="126837" y="61454"/>
                    <a:pt x="117903" y="63502"/>
                    <a:pt x="109766" y="67599"/>
                  </a:cubicBezTo>
                  <a:cubicBezTo>
                    <a:pt x="101629" y="71696"/>
                    <a:pt x="94450" y="77684"/>
                    <a:pt x="88547" y="85563"/>
                  </a:cubicBezTo>
                  <a:cubicBezTo>
                    <a:pt x="82484" y="93441"/>
                    <a:pt x="77857" y="103053"/>
                    <a:pt x="74347" y="114399"/>
                  </a:cubicBezTo>
                  <a:cubicBezTo>
                    <a:pt x="70837" y="125744"/>
                    <a:pt x="69082" y="138665"/>
                    <a:pt x="69082" y="153004"/>
                  </a:cubicBezTo>
                  <a:lnTo>
                    <a:pt x="69082" y="307899"/>
                  </a:lnTo>
                  <a:lnTo>
                    <a:pt x="0" y="307899"/>
                  </a:lnTo>
                  <a:lnTo>
                    <a:pt x="0" y="5358"/>
                  </a:lnTo>
                  <a:lnTo>
                    <a:pt x="69082" y="5358"/>
                  </a:lnTo>
                  <a:lnTo>
                    <a:pt x="69082" y="64133"/>
                  </a:lnTo>
                  <a:lnTo>
                    <a:pt x="70199" y="64133"/>
                  </a:lnTo>
                  <a:cubicBezTo>
                    <a:pt x="74028" y="52945"/>
                    <a:pt x="78655" y="43333"/>
                    <a:pt x="84399" y="35139"/>
                  </a:cubicBezTo>
                  <a:cubicBezTo>
                    <a:pt x="90142" y="27103"/>
                    <a:pt x="96364" y="20485"/>
                    <a:pt x="103225" y="15127"/>
                  </a:cubicBezTo>
                  <a:cubicBezTo>
                    <a:pt x="110085" y="9927"/>
                    <a:pt x="117424" y="6145"/>
                    <a:pt x="125082" y="3624"/>
                  </a:cubicBezTo>
                  <a:cubicBezTo>
                    <a:pt x="132740" y="1103"/>
                    <a:pt x="140558" y="0"/>
                    <a:pt x="148535" y="0"/>
                  </a:cubicBezTo>
                  <a:cubicBezTo>
                    <a:pt x="153641" y="0"/>
                    <a:pt x="158746" y="315"/>
                    <a:pt x="163532" y="945"/>
                  </a:cubicBezTo>
                  <a:cubicBezTo>
                    <a:pt x="168319" y="1576"/>
                    <a:pt x="172626" y="2679"/>
                    <a:pt x="176455" y="4255"/>
                  </a:cubicBezTo>
                  <a:lnTo>
                    <a:pt x="176455" y="71854"/>
                  </a:lnTo>
                  <a:cubicBezTo>
                    <a:pt x="174381" y="70436"/>
                    <a:pt x="171988" y="69175"/>
                    <a:pt x="168797" y="68072"/>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 name="Freeform 14">
              <a:extLst>
                <a:ext uri="{FF2B5EF4-FFF2-40B4-BE49-F238E27FC236}">
                  <a16:creationId xmlns:a16="http://schemas.microsoft.com/office/drawing/2014/main" id="{D5661CB5-786C-C012-6856-B5D35370AB0C}"/>
                </a:ext>
              </a:extLst>
            </p:cNvPr>
            <p:cNvSpPr/>
            <p:nvPr/>
          </p:nvSpPr>
          <p:spPr>
            <a:xfrm>
              <a:off x="5656185" y="4881908"/>
              <a:ext cx="315098" cy="317353"/>
            </a:xfrm>
            <a:custGeom>
              <a:avLst/>
              <a:gdLst>
                <a:gd name="connsiteX0" fmla="*/ 315099 w 315098"/>
                <a:gd name="connsiteY0" fmla="*/ 155998 h 317353"/>
                <a:gd name="connsiteX1" fmla="*/ 303611 w 315098"/>
                <a:gd name="connsiteY1" fmla="*/ 223440 h 317353"/>
                <a:gd name="connsiteX2" fmla="*/ 271224 w 315098"/>
                <a:gd name="connsiteY2" fmla="*/ 274336 h 317353"/>
                <a:gd name="connsiteX3" fmla="*/ 220808 w 315098"/>
                <a:gd name="connsiteY3" fmla="*/ 306324 h 317353"/>
                <a:gd name="connsiteX4" fmla="*/ 155076 w 315098"/>
                <a:gd name="connsiteY4" fmla="*/ 317354 h 317353"/>
                <a:gd name="connsiteX5" fmla="*/ 90621 w 315098"/>
                <a:gd name="connsiteY5" fmla="*/ 306481 h 317353"/>
                <a:gd name="connsiteX6" fmla="*/ 41801 w 315098"/>
                <a:gd name="connsiteY6" fmla="*/ 275282 h 317353"/>
                <a:gd name="connsiteX7" fmla="*/ 10849 w 315098"/>
                <a:gd name="connsiteY7" fmla="*/ 226434 h 317353"/>
                <a:gd name="connsiteX8" fmla="*/ 0 w 315098"/>
                <a:gd name="connsiteY8" fmla="*/ 162301 h 317353"/>
                <a:gd name="connsiteX9" fmla="*/ 11966 w 315098"/>
                <a:gd name="connsiteY9" fmla="*/ 92181 h 317353"/>
                <a:gd name="connsiteX10" fmla="*/ 45311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304 w 315098"/>
                <a:gd name="connsiteY17" fmla="*/ 158362 h 317353"/>
                <a:gd name="connsiteX18" fmla="*/ 220649 w 315098"/>
                <a:gd name="connsiteY18" fmla="*/ 82096 h 317353"/>
                <a:gd name="connsiteX19" fmla="*/ 158586 w 315098"/>
                <a:gd name="connsiteY19" fmla="*/ 56096 h 317353"/>
                <a:gd name="connsiteX20" fmla="*/ 124125 w 315098"/>
                <a:gd name="connsiteY20" fmla="*/ 62242 h 317353"/>
                <a:gd name="connsiteX21" fmla="*/ 96683 w 315098"/>
                <a:gd name="connsiteY21" fmla="*/ 81308 h 317353"/>
                <a:gd name="connsiteX22" fmla="*/ 78495 w 315098"/>
                <a:gd name="connsiteY22" fmla="*/ 113768 h 317353"/>
                <a:gd name="connsiteX23" fmla="*/ 71954 w 315098"/>
                <a:gd name="connsiteY23" fmla="*/ 159938 h 317353"/>
                <a:gd name="connsiteX24" fmla="*/ 78336 w 315098"/>
                <a:gd name="connsiteY24" fmla="*/ 204689 h 317353"/>
                <a:gd name="connsiteX25" fmla="*/ 96364 w 315098"/>
                <a:gd name="connsiteY25" fmla="*/ 236518 h 317353"/>
                <a:gd name="connsiteX26" fmla="*/ 123965 w 315098"/>
                <a:gd name="connsiteY26" fmla="*/ 255427 h 317353"/>
                <a:gd name="connsiteX27" fmla="*/ 159065 w 315098"/>
                <a:gd name="connsiteY27" fmla="*/ 261573 h 317353"/>
                <a:gd name="connsiteX28" fmla="*/ 221766 w 315098"/>
                <a:gd name="connsiteY28" fmla="*/ 235100 h 317353"/>
                <a:gd name="connsiteX29" fmla="*/ 243144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5099" y="155998"/>
                  </a:moveTo>
                  <a:cubicBezTo>
                    <a:pt x="315099" y="181052"/>
                    <a:pt x="311270" y="203585"/>
                    <a:pt x="303611" y="223440"/>
                  </a:cubicBezTo>
                  <a:cubicBezTo>
                    <a:pt x="295953" y="243452"/>
                    <a:pt x="285105" y="260470"/>
                    <a:pt x="271224" y="274336"/>
                  </a:cubicBezTo>
                  <a:cubicBezTo>
                    <a:pt x="257184" y="288360"/>
                    <a:pt x="240432" y="299075"/>
                    <a:pt x="220808" y="306324"/>
                  </a:cubicBezTo>
                  <a:cubicBezTo>
                    <a:pt x="201184" y="313730"/>
                    <a:pt x="179327" y="317354"/>
                    <a:pt x="155076" y="317354"/>
                  </a:cubicBezTo>
                  <a:cubicBezTo>
                    <a:pt x="130826" y="317354"/>
                    <a:pt x="109607" y="313730"/>
                    <a:pt x="90621" y="306481"/>
                  </a:cubicBezTo>
                  <a:cubicBezTo>
                    <a:pt x="71635" y="299233"/>
                    <a:pt x="55362" y="288833"/>
                    <a:pt x="41801" y="275282"/>
                  </a:cubicBezTo>
                  <a:cubicBezTo>
                    <a:pt x="28399" y="261730"/>
                    <a:pt x="18029" y="245500"/>
                    <a:pt x="10849" y="226434"/>
                  </a:cubicBezTo>
                  <a:cubicBezTo>
                    <a:pt x="3670" y="207367"/>
                    <a:pt x="0" y="185937"/>
                    <a:pt x="0" y="162301"/>
                  </a:cubicBezTo>
                  <a:cubicBezTo>
                    <a:pt x="0" y="135671"/>
                    <a:pt x="3989" y="112350"/>
                    <a:pt x="11966" y="92181"/>
                  </a:cubicBezTo>
                  <a:cubicBezTo>
                    <a:pt x="19943" y="72011"/>
                    <a:pt x="31111" y="54993"/>
                    <a:pt x="45311"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6" y="73114"/>
                    <a:pt x="305207" y="92181"/>
                  </a:cubicBezTo>
                  <a:cubicBezTo>
                    <a:pt x="311748" y="111247"/>
                    <a:pt x="315099" y="132520"/>
                    <a:pt x="315099" y="155683"/>
                  </a:cubicBezTo>
                  <a:close/>
                  <a:moveTo>
                    <a:pt x="243304" y="158362"/>
                  </a:moveTo>
                  <a:cubicBezTo>
                    <a:pt x="243304" y="124956"/>
                    <a:pt x="235805" y="99429"/>
                    <a:pt x="220649" y="82096"/>
                  </a:cubicBezTo>
                  <a:cubicBezTo>
                    <a:pt x="205652" y="64763"/>
                    <a:pt x="184911" y="56096"/>
                    <a:pt x="158586" y="56096"/>
                  </a:cubicBezTo>
                  <a:cubicBezTo>
                    <a:pt x="146142" y="56096"/>
                    <a:pt x="134814" y="58145"/>
                    <a:pt x="124125" y="62242"/>
                  </a:cubicBezTo>
                  <a:cubicBezTo>
                    <a:pt x="113595" y="66339"/>
                    <a:pt x="104342" y="72799"/>
                    <a:pt x="96683" y="81308"/>
                  </a:cubicBezTo>
                  <a:cubicBezTo>
                    <a:pt x="89025" y="89817"/>
                    <a:pt x="82803" y="100690"/>
                    <a:pt x="78495" y="113768"/>
                  </a:cubicBezTo>
                  <a:cubicBezTo>
                    <a:pt x="74028" y="126847"/>
                    <a:pt x="71954" y="142289"/>
                    <a:pt x="71954" y="159938"/>
                  </a:cubicBezTo>
                  <a:cubicBezTo>
                    <a:pt x="71954" y="177586"/>
                    <a:pt x="74028" y="191925"/>
                    <a:pt x="78336" y="204689"/>
                  </a:cubicBezTo>
                  <a:cubicBezTo>
                    <a:pt x="82644" y="217452"/>
                    <a:pt x="88706" y="228009"/>
                    <a:pt x="96364" y="236518"/>
                  </a:cubicBezTo>
                  <a:cubicBezTo>
                    <a:pt x="104182" y="245027"/>
                    <a:pt x="113435" y="251330"/>
                    <a:pt x="123965" y="255427"/>
                  </a:cubicBezTo>
                  <a:cubicBezTo>
                    <a:pt x="134655" y="259524"/>
                    <a:pt x="146301" y="261573"/>
                    <a:pt x="159065" y="261573"/>
                  </a:cubicBezTo>
                  <a:cubicBezTo>
                    <a:pt x="186666" y="261573"/>
                    <a:pt x="207407" y="252749"/>
                    <a:pt x="221766" y="235100"/>
                  </a:cubicBezTo>
                  <a:cubicBezTo>
                    <a:pt x="235965" y="217452"/>
                    <a:pt x="243144" y="191767"/>
                    <a:pt x="243144"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 name="Freeform 15">
              <a:extLst>
                <a:ext uri="{FF2B5EF4-FFF2-40B4-BE49-F238E27FC236}">
                  <a16:creationId xmlns:a16="http://schemas.microsoft.com/office/drawing/2014/main" id="{C9CF649F-720E-E0B9-5FE0-D48C35EF923B}"/>
                </a:ext>
              </a:extLst>
            </p:cNvPr>
            <p:cNvSpPr/>
            <p:nvPr/>
          </p:nvSpPr>
          <p:spPr>
            <a:xfrm>
              <a:off x="6029358" y="4882065"/>
              <a:ext cx="202779" cy="317196"/>
            </a:xfrm>
            <a:custGeom>
              <a:avLst/>
              <a:gdLst>
                <a:gd name="connsiteX0" fmla="*/ 202301 w 202779"/>
                <a:gd name="connsiteY0" fmla="*/ 223440 h 317196"/>
                <a:gd name="connsiteX1" fmla="*/ 194484 w 202779"/>
                <a:gd name="connsiteY1" fmla="*/ 259997 h 317196"/>
                <a:gd name="connsiteX2" fmla="*/ 171509 w 202779"/>
                <a:gd name="connsiteY2" fmla="*/ 289778 h 317196"/>
                <a:gd name="connsiteX3" fmla="*/ 133378 w 202779"/>
                <a:gd name="connsiteY3" fmla="*/ 309790 h 317196"/>
                <a:gd name="connsiteX4" fmla="*/ 80250 w 202779"/>
                <a:gd name="connsiteY4" fmla="*/ 317196 h 317196"/>
                <a:gd name="connsiteX5" fmla="*/ 61105 w 202779"/>
                <a:gd name="connsiteY5" fmla="*/ 315936 h 317196"/>
                <a:gd name="connsiteX6" fmla="*/ 39248 w 202779"/>
                <a:gd name="connsiteY6" fmla="*/ 312311 h 317196"/>
                <a:gd name="connsiteX7" fmla="*/ 17869 w 202779"/>
                <a:gd name="connsiteY7" fmla="*/ 307112 h 317196"/>
                <a:gd name="connsiteX8" fmla="*/ 0 w 202779"/>
                <a:gd name="connsiteY8" fmla="*/ 300651 h 317196"/>
                <a:gd name="connsiteX9" fmla="*/ 0 w 202779"/>
                <a:gd name="connsiteY9" fmla="*/ 235415 h 317196"/>
                <a:gd name="connsiteX10" fmla="*/ 20422 w 202779"/>
                <a:gd name="connsiteY10" fmla="*/ 247549 h 317196"/>
                <a:gd name="connsiteX11" fmla="*/ 42279 w 202779"/>
                <a:gd name="connsiteY11" fmla="*/ 256373 h 317196"/>
                <a:gd name="connsiteX12" fmla="*/ 63817 w 202779"/>
                <a:gd name="connsiteY12" fmla="*/ 261888 h 317196"/>
                <a:gd name="connsiteX13" fmla="*/ 82963 w 202779"/>
                <a:gd name="connsiteY13" fmla="*/ 263779 h 317196"/>
                <a:gd name="connsiteX14" fmla="*/ 120775 w 202779"/>
                <a:gd name="connsiteY14" fmla="*/ 254955 h 317196"/>
                <a:gd name="connsiteX15" fmla="*/ 132581 w 202779"/>
                <a:gd name="connsiteY15" fmla="*/ 231318 h 317196"/>
                <a:gd name="connsiteX16" fmla="*/ 130347 w 202779"/>
                <a:gd name="connsiteY16" fmla="*/ 217925 h 317196"/>
                <a:gd name="connsiteX17" fmla="*/ 121732 w 202779"/>
                <a:gd name="connsiteY17" fmla="*/ 206737 h 317196"/>
                <a:gd name="connsiteX18" fmla="*/ 103703 w 202779"/>
                <a:gd name="connsiteY18" fmla="*/ 195392 h 317196"/>
                <a:gd name="connsiteX19" fmla="*/ 73231 w 202779"/>
                <a:gd name="connsiteY19" fmla="*/ 181840 h 317196"/>
                <a:gd name="connsiteX20" fmla="*/ 42917 w 202779"/>
                <a:gd name="connsiteY20" fmla="*/ 166871 h 317196"/>
                <a:gd name="connsiteX21" fmla="*/ 19943 w 202779"/>
                <a:gd name="connsiteY21" fmla="*/ 148750 h 317196"/>
                <a:gd name="connsiteX22" fmla="*/ 5425 w 202779"/>
                <a:gd name="connsiteY22" fmla="*/ 124799 h 317196"/>
                <a:gd name="connsiteX23" fmla="*/ 319 w 202779"/>
                <a:gd name="connsiteY23" fmla="*/ 92338 h 317196"/>
                <a:gd name="connsiteX24" fmla="*/ 8456 w 202779"/>
                <a:gd name="connsiteY24" fmla="*/ 55939 h 317196"/>
                <a:gd name="connsiteX25" fmla="*/ 31749 w 202779"/>
                <a:gd name="connsiteY25" fmla="*/ 26630 h 317196"/>
                <a:gd name="connsiteX26" fmla="*/ 68763 w 202779"/>
                <a:gd name="connsiteY26" fmla="*/ 7091 h 317196"/>
                <a:gd name="connsiteX27" fmla="*/ 117424 w 202779"/>
                <a:gd name="connsiteY27" fmla="*/ 0 h 317196"/>
                <a:gd name="connsiteX28" fmla="*/ 136729 w 202779"/>
                <a:gd name="connsiteY28" fmla="*/ 1261 h 317196"/>
                <a:gd name="connsiteX29" fmla="*/ 155555 w 202779"/>
                <a:gd name="connsiteY29" fmla="*/ 4255 h 317196"/>
                <a:gd name="connsiteX30" fmla="*/ 172626 w 202779"/>
                <a:gd name="connsiteY30" fmla="*/ 8194 h 317196"/>
                <a:gd name="connsiteX31" fmla="*/ 186187 w 202779"/>
                <a:gd name="connsiteY31" fmla="*/ 12763 h 317196"/>
                <a:gd name="connsiteX32" fmla="*/ 186187 w 202779"/>
                <a:gd name="connsiteY32" fmla="*/ 74532 h 317196"/>
                <a:gd name="connsiteX33" fmla="*/ 170552 w 202779"/>
                <a:gd name="connsiteY33" fmla="*/ 66023 h 317196"/>
                <a:gd name="connsiteX34" fmla="*/ 152683 w 202779"/>
                <a:gd name="connsiteY34" fmla="*/ 59405 h 317196"/>
                <a:gd name="connsiteX35" fmla="*/ 133857 w 202779"/>
                <a:gd name="connsiteY35" fmla="*/ 55151 h 317196"/>
                <a:gd name="connsiteX36" fmla="*/ 115031 w 202779"/>
                <a:gd name="connsiteY36" fmla="*/ 53733 h 317196"/>
                <a:gd name="connsiteX37" fmla="*/ 82484 w 202779"/>
                <a:gd name="connsiteY37" fmla="*/ 62872 h 317196"/>
                <a:gd name="connsiteX38" fmla="*/ 70518 w 202779"/>
                <a:gd name="connsiteY38" fmla="*/ 86193 h 317196"/>
                <a:gd name="connsiteX39" fmla="*/ 73071 w 202779"/>
                <a:gd name="connsiteY39" fmla="*/ 101478 h 317196"/>
                <a:gd name="connsiteX40" fmla="*/ 81846 w 202779"/>
                <a:gd name="connsiteY40" fmla="*/ 112980 h 317196"/>
                <a:gd name="connsiteX41" fmla="*/ 98438 w 202779"/>
                <a:gd name="connsiteY41" fmla="*/ 123065 h 317196"/>
                <a:gd name="connsiteX42" fmla="*/ 124285 w 202779"/>
                <a:gd name="connsiteY42" fmla="*/ 134095 h 317196"/>
                <a:gd name="connsiteX43" fmla="*/ 155715 w 202779"/>
                <a:gd name="connsiteY43" fmla="*/ 148907 h 317196"/>
                <a:gd name="connsiteX44" fmla="*/ 180603 w 202779"/>
                <a:gd name="connsiteY44" fmla="*/ 167343 h 317196"/>
                <a:gd name="connsiteX45" fmla="*/ 196877 w 202779"/>
                <a:gd name="connsiteY45" fmla="*/ 191610 h 317196"/>
                <a:gd name="connsiteX46" fmla="*/ 202780 w 202779"/>
                <a:gd name="connsiteY46" fmla="*/ 223597 h 3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779" h="317196">
                  <a:moveTo>
                    <a:pt x="202301" y="223440"/>
                  </a:moveTo>
                  <a:cubicBezTo>
                    <a:pt x="202301" y="236361"/>
                    <a:pt x="199749" y="248652"/>
                    <a:pt x="194484" y="259997"/>
                  </a:cubicBezTo>
                  <a:cubicBezTo>
                    <a:pt x="189219" y="271500"/>
                    <a:pt x="181561" y="281427"/>
                    <a:pt x="171509" y="289778"/>
                  </a:cubicBezTo>
                  <a:cubicBezTo>
                    <a:pt x="161299" y="298287"/>
                    <a:pt x="148695" y="304905"/>
                    <a:pt x="133378" y="309790"/>
                  </a:cubicBezTo>
                  <a:cubicBezTo>
                    <a:pt x="118062" y="314675"/>
                    <a:pt x="100353" y="317196"/>
                    <a:pt x="80250" y="317196"/>
                  </a:cubicBezTo>
                  <a:cubicBezTo>
                    <a:pt x="74667" y="317196"/>
                    <a:pt x="68285" y="316724"/>
                    <a:pt x="61105" y="315936"/>
                  </a:cubicBezTo>
                  <a:cubicBezTo>
                    <a:pt x="53926" y="315148"/>
                    <a:pt x="46587" y="313887"/>
                    <a:pt x="39248" y="312311"/>
                  </a:cubicBezTo>
                  <a:cubicBezTo>
                    <a:pt x="31909" y="310893"/>
                    <a:pt x="24729" y="309160"/>
                    <a:pt x="17869" y="307112"/>
                  </a:cubicBezTo>
                  <a:cubicBezTo>
                    <a:pt x="11009" y="305221"/>
                    <a:pt x="5106" y="303015"/>
                    <a:pt x="0" y="300651"/>
                  </a:cubicBezTo>
                  <a:lnTo>
                    <a:pt x="0" y="235415"/>
                  </a:lnTo>
                  <a:cubicBezTo>
                    <a:pt x="6382" y="239985"/>
                    <a:pt x="13242" y="243924"/>
                    <a:pt x="20422" y="247549"/>
                  </a:cubicBezTo>
                  <a:cubicBezTo>
                    <a:pt x="27601" y="251173"/>
                    <a:pt x="34940" y="254009"/>
                    <a:pt x="42279" y="256373"/>
                  </a:cubicBezTo>
                  <a:cubicBezTo>
                    <a:pt x="49618" y="258736"/>
                    <a:pt x="56797" y="260627"/>
                    <a:pt x="63817" y="261888"/>
                  </a:cubicBezTo>
                  <a:cubicBezTo>
                    <a:pt x="70837" y="263148"/>
                    <a:pt x="77219" y="263779"/>
                    <a:pt x="82963" y="263779"/>
                  </a:cubicBezTo>
                  <a:cubicBezTo>
                    <a:pt x="100353" y="263779"/>
                    <a:pt x="112957" y="260785"/>
                    <a:pt x="120775" y="254955"/>
                  </a:cubicBezTo>
                  <a:cubicBezTo>
                    <a:pt x="128592" y="248967"/>
                    <a:pt x="132581" y="241246"/>
                    <a:pt x="132581" y="231318"/>
                  </a:cubicBezTo>
                  <a:cubicBezTo>
                    <a:pt x="132581" y="226276"/>
                    <a:pt x="131783" y="221706"/>
                    <a:pt x="130347" y="217925"/>
                  </a:cubicBezTo>
                  <a:cubicBezTo>
                    <a:pt x="128911" y="214143"/>
                    <a:pt x="125880" y="210361"/>
                    <a:pt x="121732" y="206737"/>
                  </a:cubicBezTo>
                  <a:cubicBezTo>
                    <a:pt x="117424" y="203113"/>
                    <a:pt x="111362" y="199331"/>
                    <a:pt x="103703" y="195392"/>
                  </a:cubicBezTo>
                  <a:cubicBezTo>
                    <a:pt x="95886" y="191452"/>
                    <a:pt x="85835" y="186883"/>
                    <a:pt x="73231" y="181840"/>
                  </a:cubicBezTo>
                  <a:cubicBezTo>
                    <a:pt x="62062" y="177113"/>
                    <a:pt x="52011" y="172071"/>
                    <a:pt x="42917" y="166871"/>
                  </a:cubicBezTo>
                  <a:cubicBezTo>
                    <a:pt x="33823" y="161671"/>
                    <a:pt x="26165" y="155683"/>
                    <a:pt x="19943" y="148750"/>
                  </a:cubicBezTo>
                  <a:cubicBezTo>
                    <a:pt x="13721" y="141817"/>
                    <a:pt x="8775" y="133938"/>
                    <a:pt x="5425" y="124799"/>
                  </a:cubicBezTo>
                  <a:cubicBezTo>
                    <a:pt x="2074" y="115817"/>
                    <a:pt x="319" y="104944"/>
                    <a:pt x="319" y="92338"/>
                  </a:cubicBezTo>
                  <a:cubicBezTo>
                    <a:pt x="319" y="79732"/>
                    <a:pt x="3031" y="67284"/>
                    <a:pt x="8456" y="55939"/>
                  </a:cubicBezTo>
                  <a:cubicBezTo>
                    <a:pt x="13880" y="44593"/>
                    <a:pt x="21698" y="34981"/>
                    <a:pt x="31749" y="26630"/>
                  </a:cubicBezTo>
                  <a:cubicBezTo>
                    <a:pt x="41801" y="18279"/>
                    <a:pt x="54245" y="11818"/>
                    <a:pt x="68763" y="7091"/>
                  </a:cubicBezTo>
                  <a:cubicBezTo>
                    <a:pt x="83282" y="2364"/>
                    <a:pt x="99396" y="0"/>
                    <a:pt x="117424" y="0"/>
                  </a:cubicBezTo>
                  <a:cubicBezTo>
                    <a:pt x="123806" y="0"/>
                    <a:pt x="130188" y="473"/>
                    <a:pt x="136729" y="1261"/>
                  </a:cubicBezTo>
                  <a:cubicBezTo>
                    <a:pt x="143270" y="2048"/>
                    <a:pt x="149492" y="2994"/>
                    <a:pt x="155555" y="4255"/>
                  </a:cubicBezTo>
                  <a:cubicBezTo>
                    <a:pt x="161618" y="5515"/>
                    <a:pt x="167361" y="6776"/>
                    <a:pt x="172626" y="8194"/>
                  </a:cubicBezTo>
                  <a:cubicBezTo>
                    <a:pt x="177891" y="9612"/>
                    <a:pt x="182518" y="11188"/>
                    <a:pt x="186187" y="12763"/>
                  </a:cubicBezTo>
                  <a:lnTo>
                    <a:pt x="186187" y="74532"/>
                  </a:lnTo>
                  <a:cubicBezTo>
                    <a:pt x="181401" y="71381"/>
                    <a:pt x="176136" y="68545"/>
                    <a:pt x="170552" y="66023"/>
                  </a:cubicBezTo>
                  <a:cubicBezTo>
                    <a:pt x="164809" y="63502"/>
                    <a:pt x="158905" y="61296"/>
                    <a:pt x="152683" y="59405"/>
                  </a:cubicBezTo>
                  <a:cubicBezTo>
                    <a:pt x="146461" y="57514"/>
                    <a:pt x="140239" y="56096"/>
                    <a:pt x="133857" y="55151"/>
                  </a:cubicBezTo>
                  <a:cubicBezTo>
                    <a:pt x="127475" y="54205"/>
                    <a:pt x="121253" y="53733"/>
                    <a:pt x="115031" y="53733"/>
                  </a:cubicBezTo>
                  <a:cubicBezTo>
                    <a:pt x="101310" y="53733"/>
                    <a:pt x="90461" y="56727"/>
                    <a:pt x="82484" y="62872"/>
                  </a:cubicBezTo>
                  <a:cubicBezTo>
                    <a:pt x="74507" y="69017"/>
                    <a:pt x="70518" y="76738"/>
                    <a:pt x="70518" y="86193"/>
                  </a:cubicBezTo>
                  <a:cubicBezTo>
                    <a:pt x="70518" y="92181"/>
                    <a:pt x="71316" y="97223"/>
                    <a:pt x="73071" y="101478"/>
                  </a:cubicBezTo>
                  <a:cubicBezTo>
                    <a:pt x="74826" y="105732"/>
                    <a:pt x="77698" y="109514"/>
                    <a:pt x="81846" y="112980"/>
                  </a:cubicBezTo>
                  <a:cubicBezTo>
                    <a:pt x="85994" y="116447"/>
                    <a:pt x="91578" y="119756"/>
                    <a:pt x="98438" y="123065"/>
                  </a:cubicBezTo>
                  <a:cubicBezTo>
                    <a:pt x="105299" y="126374"/>
                    <a:pt x="113914" y="129998"/>
                    <a:pt x="124285" y="134095"/>
                  </a:cubicBezTo>
                  <a:cubicBezTo>
                    <a:pt x="135612" y="138665"/>
                    <a:pt x="146142" y="143550"/>
                    <a:pt x="155715" y="148907"/>
                  </a:cubicBezTo>
                  <a:cubicBezTo>
                    <a:pt x="165287" y="154265"/>
                    <a:pt x="173583" y="160410"/>
                    <a:pt x="180603" y="167343"/>
                  </a:cubicBezTo>
                  <a:cubicBezTo>
                    <a:pt x="187623" y="174277"/>
                    <a:pt x="193048" y="182471"/>
                    <a:pt x="196877" y="191610"/>
                  </a:cubicBezTo>
                  <a:cubicBezTo>
                    <a:pt x="200706" y="200749"/>
                    <a:pt x="202780" y="211464"/>
                    <a:pt x="202780" y="22359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 name="Freeform 16">
              <a:extLst>
                <a:ext uri="{FF2B5EF4-FFF2-40B4-BE49-F238E27FC236}">
                  <a16:creationId xmlns:a16="http://schemas.microsoft.com/office/drawing/2014/main" id="{CDE4CC36-160C-82B8-7D3A-825DACA70295}"/>
                </a:ext>
              </a:extLst>
            </p:cNvPr>
            <p:cNvSpPr/>
            <p:nvPr/>
          </p:nvSpPr>
          <p:spPr>
            <a:xfrm>
              <a:off x="6282075" y="4881908"/>
              <a:ext cx="315098" cy="317353"/>
            </a:xfrm>
            <a:custGeom>
              <a:avLst/>
              <a:gdLst>
                <a:gd name="connsiteX0" fmla="*/ 314939 w 315098"/>
                <a:gd name="connsiteY0" fmla="*/ 155998 h 317353"/>
                <a:gd name="connsiteX1" fmla="*/ 303452 w 315098"/>
                <a:gd name="connsiteY1" fmla="*/ 223440 h 317353"/>
                <a:gd name="connsiteX2" fmla="*/ 271064 w 315098"/>
                <a:gd name="connsiteY2" fmla="*/ 274336 h 317353"/>
                <a:gd name="connsiteX3" fmla="*/ 220649 w 315098"/>
                <a:gd name="connsiteY3" fmla="*/ 306324 h 317353"/>
                <a:gd name="connsiteX4" fmla="*/ 154917 w 315098"/>
                <a:gd name="connsiteY4" fmla="*/ 317354 h 317353"/>
                <a:gd name="connsiteX5" fmla="*/ 90461 w 315098"/>
                <a:gd name="connsiteY5" fmla="*/ 306481 h 317353"/>
                <a:gd name="connsiteX6" fmla="*/ 41641 w 315098"/>
                <a:gd name="connsiteY6" fmla="*/ 275282 h 317353"/>
                <a:gd name="connsiteX7" fmla="*/ 10689 w 315098"/>
                <a:gd name="connsiteY7" fmla="*/ 226434 h 317353"/>
                <a:gd name="connsiteX8" fmla="*/ 0 w 315098"/>
                <a:gd name="connsiteY8" fmla="*/ 162301 h 317353"/>
                <a:gd name="connsiteX9" fmla="*/ 11966 w 315098"/>
                <a:gd name="connsiteY9" fmla="*/ 92181 h 317353"/>
                <a:gd name="connsiteX10" fmla="*/ 45310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144 w 315098"/>
                <a:gd name="connsiteY17" fmla="*/ 158362 h 317353"/>
                <a:gd name="connsiteX18" fmla="*/ 220489 w 315098"/>
                <a:gd name="connsiteY18" fmla="*/ 82096 h 317353"/>
                <a:gd name="connsiteX19" fmla="*/ 158427 w 315098"/>
                <a:gd name="connsiteY19" fmla="*/ 56096 h 317353"/>
                <a:gd name="connsiteX20" fmla="*/ 123965 w 315098"/>
                <a:gd name="connsiteY20" fmla="*/ 62242 h 317353"/>
                <a:gd name="connsiteX21" fmla="*/ 96364 w 315098"/>
                <a:gd name="connsiteY21" fmla="*/ 81308 h 317353"/>
                <a:gd name="connsiteX22" fmla="*/ 78176 w 315098"/>
                <a:gd name="connsiteY22" fmla="*/ 113768 h 317353"/>
                <a:gd name="connsiteX23" fmla="*/ 71635 w 315098"/>
                <a:gd name="connsiteY23" fmla="*/ 159938 h 317353"/>
                <a:gd name="connsiteX24" fmla="*/ 78017 w 315098"/>
                <a:gd name="connsiteY24" fmla="*/ 204689 h 317353"/>
                <a:gd name="connsiteX25" fmla="*/ 96045 w 315098"/>
                <a:gd name="connsiteY25" fmla="*/ 236518 h 317353"/>
                <a:gd name="connsiteX26" fmla="*/ 123646 w 315098"/>
                <a:gd name="connsiteY26" fmla="*/ 255427 h 317353"/>
                <a:gd name="connsiteX27" fmla="*/ 158746 w 315098"/>
                <a:gd name="connsiteY27" fmla="*/ 261573 h 317353"/>
                <a:gd name="connsiteX28" fmla="*/ 221446 w 315098"/>
                <a:gd name="connsiteY28" fmla="*/ 235100 h 317353"/>
                <a:gd name="connsiteX29" fmla="*/ 242825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4939" y="155998"/>
                  </a:moveTo>
                  <a:cubicBezTo>
                    <a:pt x="314939" y="181052"/>
                    <a:pt x="311110" y="203585"/>
                    <a:pt x="303452" y="223440"/>
                  </a:cubicBezTo>
                  <a:cubicBezTo>
                    <a:pt x="295794" y="243452"/>
                    <a:pt x="284945" y="260470"/>
                    <a:pt x="271064" y="274336"/>
                  </a:cubicBezTo>
                  <a:cubicBezTo>
                    <a:pt x="257025" y="288360"/>
                    <a:pt x="240273" y="299075"/>
                    <a:pt x="220649" y="306324"/>
                  </a:cubicBezTo>
                  <a:cubicBezTo>
                    <a:pt x="201025" y="313572"/>
                    <a:pt x="179167" y="317354"/>
                    <a:pt x="154917" y="317354"/>
                  </a:cubicBezTo>
                  <a:cubicBezTo>
                    <a:pt x="130666" y="317354"/>
                    <a:pt x="109447" y="313730"/>
                    <a:pt x="90461" y="306481"/>
                  </a:cubicBezTo>
                  <a:cubicBezTo>
                    <a:pt x="71475" y="299233"/>
                    <a:pt x="55202" y="288833"/>
                    <a:pt x="41641" y="275282"/>
                  </a:cubicBezTo>
                  <a:cubicBezTo>
                    <a:pt x="28239" y="261730"/>
                    <a:pt x="17869" y="245500"/>
                    <a:pt x="10689" y="226434"/>
                  </a:cubicBezTo>
                  <a:cubicBezTo>
                    <a:pt x="3510" y="207367"/>
                    <a:pt x="0" y="185937"/>
                    <a:pt x="0" y="162301"/>
                  </a:cubicBezTo>
                  <a:cubicBezTo>
                    <a:pt x="0" y="135671"/>
                    <a:pt x="3989" y="112350"/>
                    <a:pt x="11966" y="92181"/>
                  </a:cubicBezTo>
                  <a:cubicBezTo>
                    <a:pt x="19943" y="72011"/>
                    <a:pt x="31111" y="54993"/>
                    <a:pt x="45310"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5" y="73114"/>
                    <a:pt x="305207" y="92181"/>
                  </a:cubicBezTo>
                  <a:cubicBezTo>
                    <a:pt x="311748" y="111247"/>
                    <a:pt x="315099" y="132520"/>
                    <a:pt x="315099" y="155683"/>
                  </a:cubicBezTo>
                  <a:close/>
                  <a:moveTo>
                    <a:pt x="243144" y="158362"/>
                  </a:moveTo>
                  <a:cubicBezTo>
                    <a:pt x="243144" y="124956"/>
                    <a:pt x="235646" y="99429"/>
                    <a:pt x="220489" y="82096"/>
                  </a:cubicBezTo>
                  <a:cubicBezTo>
                    <a:pt x="205492" y="64763"/>
                    <a:pt x="184751" y="56096"/>
                    <a:pt x="158427" y="56096"/>
                  </a:cubicBezTo>
                  <a:cubicBezTo>
                    <a:pt x="146142" y="56096"/>
                    <a:pt x="134655" y="58145"/>
                    <a:pt x="123965" y="62242"/>
                  </a:cubicBezTo>
                  <a:cubicBezTo>
                    <a:pt x="113276" y="66339"/>
                    <a:pt x="104182" y="72799"/>
                    <a:pt x="96364" y="81308"/>
                  </a:cubicBezTo>
                  <a:cubicBezTo>
                    <a:pt x="88546" y="89817"/>
                    <a:pt x="82484" y="100690"/>
                    <a:pt x="78176" y="113768"/>
                  </a:cubicBezTo>
                  <a:cubicBezTo>
                    <a:pt x="73709" y="126847"/>
                    <a:pt x="71635" y="142289"/>
                    <a:pt x="71635" y="159938"/>
                  </a:cubicBezTo>
                  <a:cubicBezTo>
                    <a:pt x="71635" y="177586"/>
                    <a:pt x="73709" y="191925"/>
                    <a:pt x="78017" y="204689"/>
                  </a:cubicBezTo>
                  <a:cubicBezTo>
                    <a:pt x="82324" y="217452"/>
                    <a:pt x="88387" y="228009"/>
                    <a:pt x="96045" y="236518"/>
                  </a:cubicBezTo>
                  <a:cubicBezTo>
                    <a:pt x="103863" y="245027"/>
                    <a:pt x="113116" y="251330"/>
                    <a:pt x="123646" y="255427"/>
                  </a:cubicBezTo>
                  <a:cubicBezTo>
                    <a:pt x="134176" y="259524"/>
                    <a:pt x="145982" y="261573"/>
                    <a:pt x="158746" y="261573"/>
                  </a:cubicBezTo>
                  <a:cubicBezTo>
                    <a:pt x="186187" y="261573"/>
                    <a:pt x="207087" y="252749"/>
                    <a:pt x="221446" y="235100"/>
                  </a:cubicBezTo>
                  <a:cubicBezTo>
                    <a:pt x="235646" y="217452"/>
                    <a:pt x="242825" y="191767"/>
                    <a:pt x="242825"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 name="Freeform 17">
              <a:extLst>
                <a:ext uri="{FF2B5EF4-FFF2-40B4-BE49-F238E27FC236}">
                  <a16:creationId xmlns:a16="http://schemas.microsoft.com/office/drawing/2014/main" id="{4CFE8D18-4BA2-A582-9AA2-B04493094DC9}"/>
                </a:ext>
              </a:extLst>
            </p:cNvPr>
            <p:cNvSpPr/>
            <p:nvPr/>
          </p:nvSpPr>
          <p:spPr>
            <a:xfrm>
              <a:off x="6629401" y="4736940"/>
              <a:ext cx="202301" cy="455073"/>
            </a:xfrm>
            <a:custGeom>
              <a:avLst/>
              <a:gdLst>
                <a:gd name="connsiteX0" fmla="*/ 187942 w 202301"/>
                <a:gd name="connsiteY0" fmla="*/ 57987 h 455073"/>
                <a:gd name="connsiteX1" fmla="*/ 169435 w 202301"/>
                <a:gd name="connsiteY1" fmla="*/ 55624 h 455073"/>
                <a:gd name="connsiteX2" fmla="*/ 134176 w 202301"/>
                <a:gd name="connsiteY2" fmla="*/ 69963 h 455073"/>
                <a:gd name="connsiteX3" fmla="*/ 121572 w 202301"/>
                <a:gd name="connsiteY3" fmla="*/ 112035 h 455073"/>
                <a:gd name="connsiteX4" fmla="*/ 121572 w 202301"/>
                <a:gd name="connsiteY4" fmla="*/ 152532 h 455073"/>
                <a:gd name="connsiteX5" fmla="*/ 190016 w 202301"/>
                <a:gd name="connsiteY5" fmla="*/ 152532 h 455073"/>
                <a:gd name="connsiteX6" fmla="*/ 190016 w 202301"/>
                <a:gd name="connsiteY6" fmla="*/ 207525 h 455073"/>
                <a:gd name="connsiteX7" fmla="*/ 121572 w 202301"/>
                <a:gd name="connsiteY7" fmla="*/ 207525 h 455073"/>
                <a:gd name="connsiteX8" fmla="*/ 121572 w 202301"/>
                <a:gd name="connsiteY8" fmla="*/ 455073 h 455073"/>
                <a:gd name="connsiteX9" fmla="*/ 51533 w 202301"/>
                <a:gd name="connsiteY9" fmla="*/ 455073 h 455073"/>
                <a:gd name="connsiteX10" fmla="*/ 51533 w 202301"/>
                <a:gd name="connsiteY10" fmla="*/ 207525 h 455073"/>
                <a:gd name="connsiteX11" fmla="*/ 0 w 202301"/>
                <a:gd name="connsiteY11" fmla="*/ 207525 h 455073"/>
                <a:gd name="connsiteX12" fmla="*/ 0 w 202301"/>
                <a:gd name="connsiteY12" fmla="*/ 152532 h 455073"/>
                <a:gd name="connsiteX13" fmla="*/ 51533 w 202301"/>
                <a:gd name="connsiteY13" fmla="*/ 152532 h 455073"/>
                <a:gd name="connsiteX14" fmla="*/ 51533 w 202301"/>
                <a:gd name="connsiteY14" fmla="*/ 108253 h 455073"/>
                <a:gd name="connsiteX15" fmla="*/ 59989 w 202301"/>
                <a:gd name="connsiteY15" fmla="*/ 63030 h 455073"/>
                <a:gd name="connsiteX16" fmla="*/ 83282 w 202301"/>
                <a:gd name="connsiteY16" fmla="*/ 28994 h 455073"/>
                <a:gd name="connsiteX17" fmla="*/ 118222 w 202301"/>
                <a:gd name="connsiteY17" fmla="*/ 7564 h 455073"/>
                <a:gd name="connsiteX18" fmla="*/ 161777 w 202301"/>
                <a:gd name="connsiteY18" fmla="*/ 0 h 455073"/>
                <a:gd name="connsiteX19" fmla="*/ 184432 w 202301"/>
                <a:gd name="connsiteY19" fmla="*/ 1418 h 455073"/>
                <a:gd name="connsiteX20" fmla="*/ 202301 w 202301"/>
                <a:gd name="connsiteY20" fmla="*/ 5200 h 455073"/>
                <a:gd name="connsiteX21" fmla="*/ 202301 w 202301"/>
                <a:gd name="connsiteY21" fmla="*/ 62872 h 455073"/>
                <a:gd name="connsiteX22" fmla="*/ 187942 w 202301"/>
                <a:gd name="connsiteY22" fmla="*/ 57830 h 4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301" h="455073">
                  <a:moveTo>
                    <a:pt x="187942" y="57987"/>
                  </a:moveTo>
                  <a:cubicBezTo>
                    <a:pt x="182358" y="56411"/>
                    <a:pt x="176136" y="55624"/>
                    <a:pt x="169435" y="55624"/>
                  </a:cubicBezTo>
                  <a:cubicBezTo>
                    <a:pt x="154279" y="55624"/>
                    <a:pt x="142473" y="60351"/>
                    <a:pt x="134176" y="69963"/>
                  </a:cubicBezTo>
                  <a:cubicBezTo>
                    <a:pt x="125720" y="79575"/>
                    <a:pt x="121572" y="93599"/>
                    <a:pt x="121572" y="112035"/>
                  </a:cubicBezTo>
                  <a:lnTo>
                    <a:pt x="121572" y="152532"/>
                  </a:lnTo>
                  <a:lnTo>
                    <a:pt x="190016" y="152532"/>
                  </a:lnTo>
                  <a:lnTo>
                    <a:pt x="190016" y="207525"/>
                  </a:lnTo>
                  <a:lnTo>
                    <a:pt x="121572" y="207525"/>
                  </a:lnTo>
                  <a:lnTo>
                    <a:pt x="121572" y="455073"/>
                  </a:lnTo>
                  <a:lnTo>
                    <a:pt x="51533" y="455073"/>
                  </a:lnTo>
                  <a:lnTo>
                    <a:pt x="51533" y="207525"/>
                  </a:lnTo>
                  <a:lnTo>
                    <a:pt x="0" y="207525"/>
                  </a:lnTo>
                  <a:lnTo>
                    <a:pt x="0" y="152532"/>
                  </a:lnTo>
                  <a:lnTo>
                    <a:pt x="51533" y="152532"/>
                  </a:lnTo>
                  <a:lnTo>
                    <a:pt x="51533" y="108253"/>
                  </a:lnTo>
                  <a:cubicBezTo>
                    <a:pt x="51533" y="91550"/>
                    <a:pt x="54404" y="76423"/>
                    <a:pt x="59989" y="63030"/>
                  </a:cubicBezTo>
                  <a:cubicBezTo>
                    <a:pt x="65732" y="49636"/>
                    <a:pt x="73390" y="38290"/>
                    <a:pt x="83282" y="28994"/>
                  </a:cubicBezTo>
                  <a:cubicBezTo>
                    <a:pt x="93174" y="19697"/>
                    <a:pt x="104820" y="12606"/>
                    <a:pt x="118222" y="7564"/>
                  </a:cubicBezTo>
                  <a:cubicBezTo>
                    <a:pt x="131623" y="2521"/>
                    <a:pt x="146142" y="0"/>
                    <a:pt x="161777" y="0"/>
                  </a:cubicBezTo>
                  <a:cubicBezTo>
                    <a:pt x="169276" y="0"/>
                    <a:pt x="176934" y="473"/>
                    <a:pt x="184432" y="1418"/>
                  </a:cubicBezTo>
                  <a:cubicBezTo>
                    <a:pt x="191931" y="2364"/>
                    <a:pt x="197834" y="3624"/>
                    <a:pt x="202301" y="5200"/>
                  </a:cubicBezTo>
                  <a:lnTo>
                    <a:pt x="202301" y="62872"/>
                  </a:lnTo>
                  <a:cubicBezTo>
                    <a:pt x="198313" y="61139"/>
                    <a:pt x="193526" y="59405"/>
                    <a:pt x="187942" y="5783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9" name="Freeform 18">
              <a:extLst>
                <a:ext uri="{FF2B5EF4-FFF2-40B4-BE49-F238E27FC236}">
                  <a16:creationId xmlns:a16="http://schemas.microsoft.com/office/drawing/2014/main" id="{7C8E8AF8-2DF9-4C69-345E-A5F0A0CF828F}"/>
                </a:ext>
              </a:extLst>
            </p:cNvPr>
            <p:cNvSpPr/>
            <p:nvPr/>
          </p:nvSpPr>
          <p:spPr>
            <a:xfrm>
              <a:off x="6861058" y="4798866"/>
              <a:ext cx="194323" cy="400710"/>
            </a:xfrm>
            <a:custGeom>
              <a:avLst/>
              <a:gdLst>
                <a:gd name="connsiteX0" fmla="*/ 184592 w 194323"/>
                <a:gd name="connsiteY0" fmla="*/ 394092 h 400710"/>
                <a:gd name="connsiteX1" fmla="*/ 171350 w 194323"/>
                <a:gd name="connsiteY1" fmla="*/ 397401 h 400710"/>
                <a:gd name="connsiteX2" fmla="*/ 156193 w 194323"/>
                <a:gd name="connsiteY2" fmla="*/ 399765 h 400710"/>
                <a:gd name="connsiteX3" fmla="*/ 141036 w 194323"/>
                <a:gd name="connsiteY3" fmla="*/ 400710 h 400710"/>
                <a:gd name="connsiteX4" fmla="*/ 72912 w 194323"/>
                <a:gd name="connsiteY4" fmla="*/ 375971 h 400710"/>
                <a:gd name="connsiteX5" fmla="*/ 50894 w 194323"/>
                <a:gd name="connsiteY5" fmla="*/ 304905 h 400710"/>
                <a:gd name="connsiteX6" fmla="*/ 50894 w 194323"/>
                <a:gd name="connsiteY6" fmla="*/ 145598 h 400710"/>
                <a:gd name="connsiteX7" fmla="*/ 0 w 194323"/>
                <a:gd name="connsiteY7" fmla="*/ 145598 h 400710"/>
                <a:gd name="connsiteX8" fmla="*/ 0 w 194323"/>
                <a:gd name="connsiteY8" fmla="*/ 90605 h 400710"/>
                <a:gd name="connsiteX9" fmla="*/ 50894 w 194323"/>
                <a:gd name="connsiteY9" fmla="*/ 90605 h 400710"/>
                <a:gd name="connsiteX10" fmla="*/ 50894 w 194323"/>
                <a:gd name="connsiteY10" fmla="*/ 20957 h 400710"/>
                <a:gd name="connsiteX11" fmla="*/ 120296 w 194323"/>
                <a:gd name="connsiteY11" fmla="*/ 0 h 400710"/>
                <a:gd name="connsiteX12" fmla="*/ 120296 w 194323"/>
                <a:gd name="connsiteY12" fmla="*/ 90763 h 400710"/>
                <a:gd name="connsiteX13" fmla="*/ 194164 w 194323"/>
                <a:gd name="connsiteY13" fmla="*/ 90763 h 400710"/>
                <a:gd name="connsiteX14" fmla="*/ 194164 w 194323"/>
                <a:gd name="connsiteY14" fmla="*/ 145756 h 400710"/>
                <a:gd name="connsiteX15" fmla="*/ 120296 w 194323"/>
                <a:gd name="connsiteY15" fmla="*/ 145756 h 400710"/>
                <a:gd name="connsiteX16" fmla="*/ 120296 w 194323"/>
                <a:gd name="connsiteY16" fmla="*/ 292300 h 400710"/>
                <a:gd name="connsiteX17" fmla="*/ 130826 w 194323"/>
                <a:gd name="connsiteY17" fmla="*/ 332954 h 400710"/>
                <a:gd name="connsiteX18" fmla="*/ 163692 w 194323"/>
                <a:gd name="connsiteY18" fmla="*/ 344929 h 400710"/>
                <a:gd name="connsiteX19" fmla="*/ 178848 w 194323"/>
                <a:gd name="connsiteY19" fmla="*/ 342408 h 400710"/>
                <a:gd name="connsiteX20" fmla="*/ 194324 w 194323"/>
                <a:gd name="connsiteY20" fmla="*/ 335790 h 400710"/>
                <a:gd name="connsiteX21" fmla="*/ 194324 w 194323"/>
                <a:gd name="connsiteY21" fmla="*/ 390468 h 400710"/>
                <a:gd name="connsiteX22" fmla="*/ 184592 w 194323"/>
                <a:gd name="connsiteY22" fmla="*/ 394250 h 40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323" h="400710">
                  <a:moveTo>
                    <a:pt x="184592" y="394092"/>
                  </a:moveTo>
                  <a:cubicBezTo>
                    <a:pt x="180444" y="395353"/>
                    <a:pt x="176136" y="396298"/>
                    <a:pt x="171350" y="397401"/>
                  </a:cubicBezTo>
                  <a:cubicBezTo>
                    <a:pt x="166564" y="398504"/>
                    <a:pt x="161458" y="399135"/>
                    <a:pt x="156193" y="399765"/>
                  </a:cubicBezTo>
                  <a:cubicBezTo>
                    <a:pt x="150928" y="400395"/>
                    <a:pt x="145823" y="400710"/>
                    <a:pt x="141036" y="400710"/>
                  </a:cubicBezTo>
                  <a:cubicBezTo>
                    <a:pt x="110245" y="400710"/>
                    <a:pt x="87590" y="392517"/>
                    <a:pt x="72912" y="375971"/>
                  </a:cubicBezTo>
                  <a:cubicBezTo>
                    <a:pt x="58233" y="359584"/>
                    <a:pt x="50894" y="335790"/>
                    <a:pt x="50894" y="304905"/>
                  </a:cubicBezTo>
                  <a:lnTo>
                    <a:pt x="50894" y="145598"/>
                  </a:lnTo>
                  <a:lnTo>
                    <a:pt x="0" y="145598"/>
                  </a:lnTo>
                  <a:lnTo>
                    <a:pt x="0" y="90605"/>
                  </a:lnTo>
                  <a:lnTo>
                    <a:pt x="50894" y="90605"/>
                  </a:lnTo>
                  <a:lnTo>
                    <a:pt x="50894" y="20957"/>
                  </a:lnTo>
                  <a:lnTo>
                    <a:pt x="120296" y="0"/>
                  </a:lnTo>
                  <a:lnTo>
                    <a:pt x="120296" y="90763"/>
                  </a:lnTo>
                  <a:lnTo>
                    <a:pt x="194164" y="90763"/>
                  </a:lnTo>
                  <a:lnTo>
                    <a:pt x="194164" y="145756"/>
                  </a:lnTo>
                  <a:lnTo>
                    <a:pt x="120296" y="145756"/>
                  </a:lnTo>
                  <a:lnTo>
                    <a:pt x="120296" y="292300"/>
                  </a:lnTo>
                  <a:cubicBezTo>
                    <a:pt x="120296" y="311366"/>
                    <a:pt x="123806" y="324917"/>
                    <a:pt x="130826" y="332954"/>
                  </a:cubicBezTo>
                  <a:cubicBezTo>
                    <a:pt x="137846" y="340990"/>
                    <a:pt x="148695" y="344929"/>
                    <a:pt x="163692" y="344929"/>
                  </a:cubicBezTo>
                  <a:cubicBezTo>
                    <a:pt x="167680" y="344929"/>
                    <a:pt x="172626" y="344141"/>
                    <a:pt x="178848" y="342408"/>
                  </a:cubicBezTo>
                  <a:cubicBezTo>
                    <a:pt x="184911" y="340675"/>
                    <a:pt x="190016" y="338469"/>
                    <a:pt x="194324" y="335790"/>
                  </a:cubicBezTo>
                  <a:lnTo>
                    <a:pt x="194324" y="390468"/>
                  </a:lnTo>
                  <a:cubicBezTo>
                    <a:pt x="191931" y="391886"/>
                    <a:pt x="188740" y="393147"/>
                    <a:pt x="184592" y="39425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Freeform 19">
              <a:extLst>
                <a:ext uri="{FF2B5EF4-FFF2-40B4-BE49-F238E27FC236}">
                  <a16:creationId xmlns:a16="http://schemas.microsoft.com/office/drawing/2014/main" id="{26FF36B4-A915-C6AE-4A79-CA4559AAE0FC}"/>
                </a:ext>
              </a:extLst>
            </p:cNvPr>
            <p:cNvSpPr/>
            <p:nvPr/>
          </p:nvSpPr>
          <p:spPr>
            <a:xfrm>
              <a:off x="7295177" y="4761049"/>
              <a:ext cx="261172" cy="438528"/>
            </a:xfrm>
            <a:custGeom>
              <a:avLst/>
              <a:gdLst>
                <a:gd name="connsiteX0" fmla="*/ 261013 w 261172"/>
                <a:gd name="connsiteY0" fmla="*/ 309948 h 438528"/>
                <a:gd name="connsiteX1" fmla="*/ 250005 w 261172"/>
                <a:gd name="connsiteY1" fmla="*/ 362262 h 438528"/>
                <a:gd name="connsiteX2" fmla="*/ 218415 w 261172"/>
                <a:gd name="connsiteY2" fmla="*/ 402916 h 438528"/>
                <a:gd name="connsiteX3" fmla="*/ 168478 w 261172"/>
                <a:gd name="connsiteY3" fmla="*/ 429231 h 438528"/>
                <a:gd name="connsiteX4" fmla="*/ 102267 w 261172"/>
                <a:gd name="connsiteY4" fmla="*/ 438528 h 438528"/>
                <a:gd name="connsiteX5" fmla="*/ 74188 w 261172"/>
                <a:gd name="connsiteY5" fmla="*/ 436952 h 438528"/>
                <a:gd name="connsiteX6" fmla="*/ 45789 w 261172"/>
                <a:gd name="connsiteY6" fmla="*/ 432225 h 438528"/>
                <a:gd name="connsiteX7" fmla="*/ 20102 w 261172"/>
                <a:gd name="connsiteY7" fmla="*/ 424977 h 438528"/>
                <a:gd name="connsiteX8" fmla="*/ 0 w 261172"/>
                <a:gd name="connsiteY8" fmla="*/ 415522 h 438528"/>
                <a:gd name="connsiteX9" fmla="*/ 0 w 261172"/>
                <a:gd name="connsiteY9" fmla="*/ 348238 h 438528"/>
                <a:gd name="connsiteX10" fmla="*/ 24250 w 261172"/>
                <a:gd name="connsiteY10" fmla="*/ 363523 h 438528"/>
                <a:gd name="connsiteX11" fmla="*/ 50894 w 261172"/>
                <a:gd name="connsiteY11" fmla="*/ 374238 h 438528"/>
                <a:gd name="connsiteX12" fmla="*/ 77538 w 261172"/>
                <a:gd name="connsiteY12" fmla="*/ 380541 h 438528"/>
                <a:gd name="connsiteX13" fmla="*/ 101789 w 261172"/>
                <a:gd name="connsiteY13" fmla="*/ 382589 h 438528"/>
                <a:gd name="connsiteX14" fmla="*/ 137846 w 261172"/>
                <a:gd name="connsiteY14" fmla="*/ 377705 h 438528"/>
                <a:gd name="connsiteX15" fmla="*/ 165606 w 261172"/>
                <a:gd name="connsiteY15" fmla="*/ 363838 h 438528"/>
                <a:gd name="connsiteX16" fmla="*/ 183475 w 261172"/>
                <a:gd name="connsiteY16" fmla="*/ 341620 h 438528"/>
                <a:gd name="connsiteX17" fmla="*/ 189857 w 261172"/>
                <a:gd name="connsiteY17" fmla="*/ 311996 h 438528"/>
                <a:gd name="connsiteX18" fmla="*/ 161777 w 261172"/>
                <a:gd name="connsiteY18" fmla="*/ 259367 h 438528"/>
                <a:gd name="connsiteX19" fmla="*/ 81686 w 261172"/>
                <a:gd name="connsiteY19" fmla="*/ 241088 h 438528"/>
                <a:gd name="connsiteX20" fmla="*/ 44353 w 261172"/>
                <a:gd name="connsiteY20" fmla="*/ 241088 h 438528"/>
                <a:gd name="connsiteX21" fmla="*/ 44353 w 261172"/>
                <a:gd name="connsiteY21" fmla="*/ 184677 h 438528"/>
                <a:gd name="connsiteX22" fmla="*/ 79931 w 261172"/>
                <a:gd name="connsiteY22" fmla="*/ 184677 h 438528"/>
                <a:gd name="connsiteX23" fmla="*/ 123167 w 261172"/>
                <a:gd name="connsiteY23" fmla="*/ 179634 h 438528"/>
                <a:gd name="connsiteX24" fmla="*/ 153002 w 261172"/>
                <a:gd name="connsiteY24" fmla="*/ 165768 h 438528"/>
                <a:gd name="connsiteX25" fmla="*/ 170073 w 261172"/>
                <a:gd name="connsiteY25" fmla="*/ 144653 h 438528"/>
                <a:gd name="connsiteX26" fmla="*/ 175498 w 261172"/>
                <a:gd name="connsiteY26" fmla="*/ 118180 h 438528"/>
                <a:gd name="connsiteX27" fmla="*/ 171350 w 261172"/>
                <a:gd name="connsiteY27" fmla="*/ 93756 h 438528"/>
                <a:gd name="connsiteX28" fmla="*/ 158107 w 261172"/>
                <a:gd name="connsiteY28" fmla="*/ 73902 h 438528"/>
                <a:gd name="connsiteX29" fmla="*/ 135133 w 261172"/>
                <a:gd name="connsiteY29" fmla="*/ 60666 h 438528"/>
                <a:gd name="connsiteX30" fmla="*/ 101310 w 261172"/>
                <a:gd name="connsiteY30" fmla="*/ 55781 h 438528"/>
                <a:gd name="connsiteX31" fmla="*/ 54564 w 261172"/>
                <a:gd name="connsiteY31" fmla="*/ 64763 h 438528"/>
                <a:gd name="connsiteX32" fmla="*/ 16433 w 261172"/>
                <a:gd name="connsiteY32" fmla="*/ 86193 h 438528"/>
                <a:gd name="connsiteX33" fmla="*/ 16433 w 261172"/>
                <a:gd name="connsiteY33" fmla="*/ 23794 h 438528"/>
                <a:gd name="connsiteX34" fmla="*/ 32706 w 261172"/>
                <a:gd name="connsiteY34" fmla="*/ 16073 h 438528"/>
                <a:gd name="connsiteX35" fmla="*/ 55681 w 261172"/>
                <a:gd name="connsiteY35" fmla="*/ 8351 h 438528"/>
                <a:gd name="connsiteX36" fmla="*/ 84718 w 261172"/>
                <a:gd name="connsiteY36" fmla="*/ 2364 h 438528"/>
                <a:gd name="connsiteX37" fmla="*/ 119339 w 261172"/>
                <a:gd name="connsiteY37" fmla="*/ 0 h 438528"/>
                <a:gd name="connsiteX38" fmla="*/ 175498 w 261172"/>
                <a:gd name="connsiteY38" fmla="*/ 8667 h 438528"/>
                <a:gd name="connsiteX39" fmla="*/ 215065 w 261172"/>
                <a:gd name="connsiteY39" fmla="*/ 31672 h 438528"/>
                <a:gd name="connsiteX40" fmla="*/ 238358 w 261172"/>
                <a:gd name="connsiteY40" fmla="*/ 64605 h 438528"/>
                <a:gd name="connsiteX41" fmla="*/ 246016 w 261172"/>
                <a:gd name="connsiteY41" fmla="*/ 103368 h 438528"/>
                <a:gd name="connsiteX42" fmla="*/ 241389 w 261172"/>
                <a:gd name="connsiteY42" fmla="*/ 137720 h 438528"/>
                <a:gd name="connsiteX43" fmla="*/ 226392 w 261172"/>
                <a:gd name="connsiteY43" fmla="*/ 167816 h 438528"/>
                <a:gd name="connsiteX44" fmla="*/ 199908 w 261172"/>
                <a:gd name="connsiteY44" fmla="*/ 191925 h 438528"/>
                <a:gd name="connsiteX45" fmla="*/ 160660 w 261172"/>
                <a:gd name="connsiteY45" fmla="*/ 208470 h 438528"/>
                <a:gd name="connsiteX46" fmla="*/ 160660 w 261172"/>
                <a:gd name="connsiteY46" fmla="*/ 209731 h 438528"/>
                <a:gd name="connsiteX47" fmla="*/ 202620 w 261172"/>
                <a:gd name="connsiteY47" fmla="*/ 220761 h 438528"/>
                <a:gd name="connsiteX48" fmla="*/ 234369 w 261172"/>
                <a:gd name="connsiteY48" fmla="*/ 242349 h 438528"/>
                <a:gd name="connsiteX49" fmla="*/ 254312 w 261172"/>
                <a:gd name="connsiteY49" fmla="*/ 272603 h 438528"/>
                <a:gd name="connsiteX50" fmla="*/ 261172 w 261172"/>
                <a:gd name="connsiteY50" fmla="*/ 309475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1172" h="438528">
                  <a:moveTo>
                    <a:pt x="261013" y="309948"/>
                  </a:moveTo>
                  <a:cubicBezTo>
                    <a:pt x="261013" y="329014"/>
                    <a:pt x="257344" y="346505"/>
                    <a:pt x="250005" y="362262"/>
                  </a:cubicBezTo>
                  <a:cubicBezTo>
                    <a:pt x="242666" y="378020"/>
                    <a:pt x="232136" y="391571"/>
                    <a:pt x="218415" y="402916"/>
                  </a:cubicBezTo>
                  <a:cubicBezTo>
                    <a:pt x="204694" y="414262"/>
                    <a:pt x="188102" y="422928"/>
                    <a:pt x="168478" y="429231"/>
                  </a:cubicBezTo>
                  <a:cubicBezTo>
                    <a:pt x="148854" y="435534"/>
                    <a:pt x="126677" y="438528"/>
                    <a:pt x="102267" y="438528"/>
                  </a:cubicBezTo>
                  <a:cubicBezTo>
                    <a:pt x="93333" y="438528"/>
                    <a:pt x="83920" y="438055"/>
                    <a:pt x="74188" y="436952"/>
                  </a:cubicBezTo>
                  <a:cubicBezTo>
                    <a:pt x="64455" y="435849"/>
                    <a:pt x="54883" y="434274"/>
                    <a:pt x="45789" y="432225"/>
                  </a:cubicBezTo>
                  <a:cubicBezTo>
                    <a:pt x="36695" y="430177"/>
                    <a:pt x="28080" y="427813"/>
                    <a:pt x="20102" y="424977"/>
                  </a:cubicBezTo>
                  <a:cubicBezTo>
                    <a:pt x="12125" y="422298"/>
                    <a:pt x="5424" y="418989"/>
                    <a:pt x="0" y="415522"/>
                  </a:cubicBezTo>
                  <a:lnTo>
                    <a:pt x="0" y="348238"/>
                  </a:lnTo>
                  <a:cubicBezTo>
                    <a:pt x="7339" y="354226"/>
                    <a:pt x="15476" y="359268"/>
                    <a:pt x="24250" y="363523"/>
                  </a:cubicBezTo>
                  <a:cubicBezTo>
                    <a:pt x="33025" y="367935"/>
                    <a:pt x="41960" y="371402"/>
                    <a:pt x="50894" y="374238"/>
                  </a:cubicBezTo>
                  <a:cubicBezTo>
                    <a:pt x="59829" y="377074"/>
                    <a:pt x="68763" y="379280"/>
                    <a:pt x="77538" y="380541"/>
                  </a:cubicBezTo>
                  <a:cubicBezTo>
                    <a:pt x="86313" y="381959"/>
                    <a:pt x="94450" y="382589"/>
                    <a:pt x="101789" y="382589"/>
                  </a:cubicBezTo>
                  <a:cubicBezTo>
                    <a:pt x="114871" y="382589"/>
                    <a:pt x="126997" y="381014"/>
                    <a:pt x="137846" y="377705"/>
                  </a:cubicBezTo>
                  <a:cubicBezTo>
                    <a:pt x="148694" y="374396"/>
                    <a:pt x="157948" y="369826"/>
                    <a:pt x="165606" y="363838"/>
                  </a:cubicBezTo>
                  <a:cubicBezTo>
                    <a:pt x="173264" y="357850"/>
                    <a:pt x="179327" y="350444"/>
                    <a:pt x="183475" y="341620"/>
                  </a:cubicBezTo>
                  <a:cubicBezTo>
                    <a:pt x="187783" y="332796"/>
                    <a:pt x="189857" y="323026"/>
                    <a:pt x="189857" y="311996"/>
                  </a:cubicBezTo>
                  <a:cubicBezTo>
                    <a:pt x="189857" y="289148"/>
                    <a:pt x="180444" y="271657"/>
                    <a:pt x="161777" y="259367"/>
                  </a:cubicBezTo>
                  <a:cubicBezTo>
                    <a:pt x="142951" y="247233"/>
                    <a:pt x="116307" y="241088"/>
                    <a:pt x="81686" y="241088"/>
                  </a:cubicBezTo>
                  <a:lnTo>
                    <a:pt x="44353" y="241088"/>
                  </a:lnTo>
                  <a:lnTo>
                    <a:pt x="44353" y="184677"/>
                  </a:lnTo>
                  <a:lnTo>
                    <a:pt x="79931" y="184677"/>
                  </a:lnTo>
                  <a:cubicBezTo>
                    <a:pt x="96683" y="184677"/>
                    <a:pt x="111042" y="182943"/>
                    <a:pt x="123167" y="179634"/>
                  </a:cubicBezTo>
                  <a:cubicBezTo>
                    <a:pt x="135293" y="176325"/>
                    <a:pt x="145184" y="171598"/>
                    <a:pt x="153002" y="165768"/>
                  </a:cubicBezTo>
                  <a:cubicBezTo>
                    <a:pt x="160820" y="159938"/>
                    <a:pt x="166404" y="152847"/>
                    <a:pt x="170073" y="144653"/>
                  </a:cubicBezTo>
                  <a:cubicBezTo>
                    <a:pt x="173743" y="136459"/>
                    <a:pt x="175498" y="127635"/>
                    <a:pt x="175498" y="118180"/>
                  </a:cubicBezTo>
                  <a:cubicBezTo>
                    <a:pt x="175498" y="109514"/>
                    <a:pt x="174062" y="101320"/>
                    <a:pt x="171350" y="93756"/>
                  </a:cubicBezTo>
                  <a:cubicBezTo>
                    <a:pt x="168637" y="86193"/>
                    <a:pt x="164170" y="79575"/>
                    <a:pt x="158107" y="73902"/>
                  </a:cubicBezTo>
                  <a:cubicBezTo>
                    <a:pt x="152045" y="68229"/>
                    <a:pt x="144387" y="63817"/>
                    <a:pt x="135133" y="60666"/>
                  </a:cubicBezTo>
                  <a:cubicBezTo>
                    <a:pt x="125880" y="57514"/>
                    <a:pt x="114552" y="55781"/>
                    <a:pt x="101310" y="55781"/>
                  </a:cubicBezTo>
                  <a:cubicBezTo>
                    <a:pt x="84718" y="55781"/>
                    <a:pt x="69082" y="58775"/>
                    <a:pt x="54564" y="64763"/>
                  </a:cubicBezTo>
                  <a:cubicBezTo>
                    <a:pt x="39886" y="70751"/>
                    <a:pt x="27122" y="77842"/>
                    <a:pt x="16433" y="86193"/>
                  </a:cubicBezTo>
                  <a:lnTo>
                    <a:pt x="16433" y="23794"/>
                  </a:lnTo>
                  <a:cubicBezTo>
                    <a:pt x="20581" y="21430"/>
                    <a:pt x="26005" y="18909"/>
                    <a:pt x="32706" y="16073"/>
                  </a:cubicBezTo>
                  <a:cubicBezTo>
                    <a:pt x="39407" y="13394"/>
                    <a:pt x="47065" y="10715"/>
                    <a:pt x="55681" y="8351"/>
                  </a:cubicBezTo>
                  <a:cubicBezTo>
                    <a:pt x="64296" y="5988"/>
                    <a:pt x="74028" y="4097"/>
                    <a:pt x="84718" y="2364"/>
                  </a:cubicBezTo>
                  <a:cubicBezTo>
                    <a:pt x="95407" y="788"/>
                    <a:pt x="106894" y="0"/>
                    <a:pt x="119339" y="0"/>
                  </a:cubicBezTo>
                  <a:cubicBezTo>
                    <a:pt x="140877" y="0"/>
                    <a:pt x="159703" y="2994"/>
                    <a:pt x="175498" y="8667"/>
                  </a:cubicBezTo>
                  <a:cubicBezTo>
                    <a:pt x="191452" y="14497"/>
                    <a:pt x="204694" y="22218"/>
                    <a:pt x="215065" y="31672"/>
                  </a:cubicBezTo>
                  <a:cubicBezTo>
                    <a:pt x="225595" y="41284"/>
                    <a:pt x="233252" y="52157"/>
                    <a:pt x="238358" y="64605"/>
                  </a:cubicBezTo>
                  <a:cubicBezTo>
                    <a:pt x="243463" y="77054"/>
                    <a:pt x="246016" y="89975"/>
                    <a:pt x="246016" y="103368"/>
                  </a:cubicBezTo>
                  <a:cubicBezTo>
                    <a:pt x="246016" y="115344"/>
                    <a:pt x="244421" y="126847"/>
                    <a:pt x="241389" y="137720"/>
                  </a:cubicBezTo>
                  <a:cubicBezTo>
                    <a:pt x="238358" y="148592"/>
                    <a:pt x="233252" y="158677"/>
                    <a:pt x="226392" y="167816"/>
                  </a:cubicBezTo>
                  <a:cubicBezTo>
                    <a:pt x="219532" y="176955"/>
                    <a:pt x="210757" y="184992"/>
                    <a:pt x="199908" y="191925"/>
                  </a:cubicBezTo>
                  <a:cubicBezTo>
                    <a:pt x="189219" y="198858"/>
                    <a:pt x="176136" y="204373"/>
                    <a:pt x="160660" y="208470"/>
                  </a:cubicBezTo>
                  <a:lnTo>
                    <a:pt x="160660" y="209731"/>
                  </a:lnTo>
                  <a:cubicBezTo>
                    <a:pt x="176136" y="211464"/>
                    <a:pt x="190176" y="215246"/>
                    <a:pt x="202620" y="220761"/>
                  </a:cubicBezTo>
                  <a:cubicBezTo>
                    <a:pt x="215065" y="226276"/>
                    <a:pt x="225595" y="233525"/>
                    <a:pt x="234369" y="242349"/>
                  </a:cubicBezTo>
                  <a:cubicBezTo>
                    <a:pt x="242985" y="251173"/>
                    <a:pt x="249685" y="261258"/>
                    <a:pt x="254312" y="272603"/>
                  </a:cubicBezTo>
                  <a:cubicBezTo>
                    <a:pt x="258939" y="284106"/>
                    <a:pt x="261172" y="296396"/>
                    <a:pt x="261172" y="309475"/>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1" name="Freeform 20">
              <a:extLst>
                <a:ext uri="{FF2B5EF4-FFF2-40B4-BE49-F238E27FC236}">
                  <a16:creationId xmlns:a16="http://schemas.microsoft.com/office/drawing/2014/main" id="{E12EE98E-AE7D-FC2F-826A-5C1A0D58B2FC}"/>
                </a:ext>
              </a:extLst>
            </p:cNvPr>
            <p:cNvSpPr/>
            <p:nvPr/>
          </p:nvSpPr>
          <p:spPr>
            <a:xfrm>
              <a:off x="7631494" y="4761521"/>
              <a:ext cx="288294" cy="438055"/>
            </a:xfrm>
            <a:custGeom>
              <a:avLst/>
              <a:gdLst>
                <a:gd name="connsiteX0" fmla="*/ 287976 w 288294"/>
                <a:gd name="connsiteY0" fmla="*/ 294348 h 438055"/>
                <a:gd name="connsiteX1" fmla="*/ 277287 w 288294"/>
                <a:gd name="connsiteY1" fmla="*/ 352493 h 438055"/>
                <a:gd name="connsiteX2" fmla="*/ 247771 w 288294"/>
                <a:gd name="connsiteY2" fmla="*/ 397874 h 438055"/>
                <a:gd name="connsiteX3" fmla="*/ 203099 w 288294"/>
                <a:gd name="connsiteY3" fmla="*/ 427498 h 438055"/>
                <a:gd name="connsiteX4" fmla="*/ 146939 w 288294"/>
                <a:gd name="connsiteY4" fmla="*/ 438055 h 438055"/>
                <a:gd name="connsiteX5" fmla="*/ 87589 w 288294"/>
                <a:gd name="connsiteY5" fmla="*/ 425607 h 438055"/>
                <a:gd name="connsiteX6" fmla="*/ 41002 w 288294"/>
                <a:gd name="connsiteY6" fmla="*/ 388735 h 438055"/>
                <a:gd name="connsiteX7" fmla="*/ 10689 w 288294"/>
                <a:gd name="connsiteY7" fmla="*/ 327754 h 438055"/>
                <a:gd name="connsiteX8" fmla="*/ 0 w 288294"/>
                <a:gd name="connsiteY8" fmla="*/ 243137 h 438055"/>
                <a:gd name="connsiteX9" fmla="*/ 14199 w 288294"/>
                <a:gd name="connsiteY9" fmla="*/ 138665 h 438055"/>
                <a:gd name="connsiteX10" fmla="*/ 53287 w 288294"/>
                <a:gd name="connsiteY10" fmla="*/ 62557 h 438055"/>
                <a:gd name="connsiteX11" fmla="*/ 111680 w 288294"/>
                <a:gd name="connsiteY11" fmla="*/ 15915 h 438055"/>
                <a:gd name="connsiteX12" fmla="*/ 184113 w 288294"/>
                <a:gd name="connsiteY12" fmla="*/ 0 h 438055"/>
                <a:gd name="connsiteX13" fmla="*/ 228147 w 288294"/>
                <a:gd name="connsiteY13" fmla="*/ 3309 h 438055"/>
                <a:gd name="connsiteX14" fmla="*/ 260216 w 288294"/>
                <a:gd name="connsiteY14" fmla="*/ 12133 h 438055"/>
                <a:gd name="connsiteX15" fmla="*/ 260216 w 288294"/>
                <a:gd name="connsiteY15" fmla="*/ 73902 h 438055"/>
                <a:gd name="connsiteX16" fmla="*/ 227668 w 288294"/>
                <a:gd name="connsiteY16" fmla="*/ 60824 h 438055"/>
                <a:gd name="connsiteX17" fmla="*/ 187942 w 288294"/>
                <a:gd name="connsiteY17" fmla="*/ 55466 h 438055"/>
                <a:gd name="connsiteX18" fmla="*/ 141515 w 288294"/>
                <a:gd name="connsiteY18" fmla="*/ 66023 h 438055"/>
                <a:gd name="connsiteX19" fmla="*/ 104661 w 288294"/>
                <a:gd name="connsiteY19" fmla="*/ 97066 h 438055"/>
                <a:gd name="connsiteX20" fmla="*/ 80410 w 288294"/>
                <a:gd name="connsiteY20" fmla="*/ 147174 h 438055"/>
                <a:gd name="connsiteX21" fmla="*/ 71475 w 288294"/>
                <a:gd name="connsiteY21" fmla="*/ 214616 h 438055"/>
                <a:gd name="connsiteX22" fmla="*/ 73230 w 288294"/>
                <a:gd name="connsiteY22" fmla="*/ 214616 h 438055"/>
                <a:gd name="connsiteX23" fmla="*/ 88865 w 288294"/>
                <a:gd name="connsiteY23" fmla="*/ 194131 h 438055"/>
                <a:gd name="connsiteX24" fmla="*/ 109925 w 288294"/>
                <a:gd name="connsiteY24" fmla="*/ 177901 h 438055"/>
                <a:gd name="connsiteX25" fmla="*/ 135612 w 288294"/>
                <a:gd name="connsiteY25" fmla="*/ 167186 h 438055"/>
                <a:gd name="connsiteX26" fmla="*/ 165606 w 288294"/>
                <a:gd name="connsiteY26" fmla="*/ 163404 h 438055"/>
                <a:gd name="connsiteX27" fmla="*/ 216341 w 288294"/>
                <a:gd name="connsiteY27" fmla="*/ 172386 h 438055"/>
                <a:gd name="connsiteX28" fmla="*/ 254950 w 288294"/>
                <a:gd name="connsiteY28" fmla="*/ 198386 h 438055"/>
                <a:gd name="connsiteX29" fmla="*/ 279680 w 288294"/>
                <a:gd name="connsiteY29" fmla="*/ 239670 h 438055"/>
                <a:gd name="connsiteX30" fmla="*/ 288295 w 288294"/>
                <a:gd name="connsiteY30" fmla="*/ 294663 h 438055"/>
                <a:gd name="connsiteX31" fmla="*/ 217937 w 288294"/>
                <a:gd name="connsiteY31" fmla="*/ 300021 h 438055"/>
                <a:gd name="connsiteX32" fmla="*/ 213629 w 288294"/>
                <a:gd name="connsiteY32" fmla="*/ 266615 h 438055"/>
                <a:gd name="connsiteX33" fmla="*/ 200546 w 288294"/>
                <a:gd name="connsiteY33" fmla="*/ 240773 h 438055"/>
                <a:gd name="connsiteX34" fmla="*/ 178370 w 288294"/>
                <a:gd name="connsiteY34" fmla="*/ 224070 h 438055"/>
                <a:gd name="connsiteX35" fmla="*/ 147099 w 288294"/>
                <a:gd name="connsiteY35" fmla="*/ 218082 h 438055"/>
                <a:gd name="connsiteX36" fmla="*/ 115509 w 288294"/>
                <a:gd name="connsiteY36" fmla="*/ 224385 h 438055"/>
                <a:gd name="connsiteX37" fmla="*/ 92695 w 288294"/>
                <a:gd name="connsiteY37" fmla="*/ 241088 h 438055"/>
                <a:gd name="connsiteX38" fmla="*/ 78815 w 288294"/>
                <a:gd name="connsiteY38" fmla="*/ 264724 h 438055"/>
                <a:gd name="connsiteX39" fmla="*/ 74188 w 288294"/>
                <a:gd name="connsiteY39" fmla="*/ 291827 h 438055"/>
                <a:gd name="connsiteX40" fmla="*/ 78495 w 288294"/>
                <a:gd name="connsiteY40" fmla="*/ 322711 h 438055"/>
                <a:gd name="connsiteX41" fmla="*/ 91738 w 288294"/>
                <a:gd name="connsiteY41" fmla="*/ 351547 h 438055"/>
                <a:gd name="connsiteX42" fmla="*/ 114552 w 288294"/>
                <a:gd name="connsiteY42" fmla="*/ 372977 h 438055"/>
                <a:gd name="connsiteX43" fmla="*/ 147578 w 288294"/>
                <a:gd name="connsiteY43" fmla="*/ 381329 h 438055"/>
                <a:gd name="connsiteX44" fmla="*/ 177731 w 288294"/>
                <a:gd name="connsiteY44" fmla="*/ 375183 h 438055"/>
                <a:gd name="connsiteX45" fmla="*/ 199748 w 288294"/>
                <a:gd name="connsiteY45" fmla="*/ 358008 h 438055"/>
                <a:gd name="connsiteX46" fmla="*/ 213150 w 288294"/>
                <a:gd name="connsiteY46" fmla="*/ 332166 h 438055"/>
                <a:gd name="connsiteX47" fmla="*/ 217777 w 288294"/>
                <a:gd name="connsiteY47" fmla="*/ 299863 h 4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8294" h="438055">
                  <a:moveTo>
                    <a:pt x="287976" y="294348"/>
                  </a:moveTo>
                  <a:cubicBezTo>
                    <a:pt x="287976" y="315621"/>
                    <a:pt x="284466" y="335002"/>
                    <a:pt x="277287" y="352493"/>
                  </a:cubicBezTo>
                  <a:cubicBezTo>
                    <a:pt x="270267" y="369984"/>
                    <a:pt x="260375" y="385111"/>
                    <a:pt x="247771" y="397874"/>
                  </a:cubicBezTo>
                  <a:cubicBezTo>
                    <a:pt x="235167" y="410638"/>
                    <a:pt x="220330" y="420407"/>
                    <a:pt x="203099" y="427498"/>
                  </a:cubicBezTo>
                  <a:cubicBezTo>
                    <a:pt x="185868" y="434431"/>
                    <a:pt x="167201" y="438055"/>
                    <a:pt x="146939" y="438055"/>
                  </a:cubicBezTo>
                  <a:cubicBezTo>
                    <a:pt x="125401" y="438055"/>
                    <a:pt x="105618" y="433959"/>
                    <a:pt x="87589" y="425607"/>
                  </a:cubicBezTo>
                  <a:cubicBezTo>
                    <a:pt x="69561" y="417413"/>
                    <a:pt x="53926" y="404965"/>
                    <a:pt x="41002" y="388735"/>
                  </a:cubicBezTo>
                  <a:cubicBezTo>
                    <a:pt x="27920" y="372347"/>
                    <a:pt x="17869" y="352020"/>
                    <a:pt x="10689" y="327754"/>
                  </a:cubicBezTo>
                  <a:cubicBezTo>
                    <a:pt x="3510" y="303487"/>
                    <a:pt x="0" y="275282"/>
                    <a:pt x="0" y="243137"/>
                  </a:cubicBezTo>
                  <a:cubicBezTo>
                    <a:pt x="0" y="203743"/>
                    <a:pt x="4786" y="168919"/>
                    <a:pt x="14199" y="138665"/>
                  </a:cubicBezTo>
                  <a:cubicBezTo>
                    <a:pt x="23612" y="108411"/>
                    <a:pt x="36695" y="83041"/>
                    <a:pt x="53287" y="62557"/>
                  </a:cubicBezTo>
                  <a:cubicBezTo>
                    <a:pt x="69880" y="42072"/>
                    <a:pt x="89344" y="26472"/>
                    <a:pt x="111680" y="15915"/>
                  </a:cubicBezTo>
                  <a:cubicBezTo>
                    <a:pt x="134016" y="5358"/>
                    <a:pt x="158108" y="0"/>
                    <a:pt x="184113" y="0"/>
                  </a:cubicBezTo>
                  <a:cubicBezTo>
                    <a:pt x="200067" y="0"/>
                    <a:pt x="214745" y="1103"/>
                    <a:pt x="228147" y="3309"/>
                  </a:cubicBezTo>
                  <a:cubicBezTo>
                    <a:pt x="241549" y="5515"/>
                    <a:pt x="252238" y="8509"/>
                    <a:pt x="260216" y="12133"/>
                  </a:cubicBezTo>
                  <a:lnTo>
                    <a:pt x="260216" y="73902"/>
                  </a:lnTo>
                  <a:cubicBezTo>
                    <a:pt x="250164" y="68860"/>
                    <a:pt x="239315" y="64448"/>
                    <a:pt x="227668" y="60824"/>
                  </a:cubicBezTo>
                  <a:cubicBezTo>
                    <a:pt x="215862" y="57199"/>
                    <a:pt x="202620" y="55466"/>
                    <a:pt x="187942" y="55466"/>
                  </a:cubicBezTo>
                  <a:cubicBezTo>
                    <a:pt x="171190" y="55466"/>
                    <a:pt x="155714" y="59090"/>
                    <a:pt x="141515" y="66023"/>
                  </a:cubicBezTo>
                  <a:cubicBezTo>
                    <a:pt x="127315" y="73114"/>
                    <a:pt x="115031" y="83514"/>
                    <a:pt x="104661" y="97066"/>
                  </a:cubicBezTo>
                  <a:cubicBezTo>
                    <a:pt x="94290" y="110617"/>
                    <a:pt x="86153" y="127320"/>
                    <a:pt x="80410" y="147174"/>
                  </a:cubicBezTo>
                  <a:cubicBezTo>
                    <a:pt x="74666" y="167028"/>
                    <a:pt x="71635" y="189404"/>
                    <a:pt x="71475" y="214616"/>
                  </a:cubicBezTo>
                  <a:lnTo>
                    <a:pt x="73230" y="214616"/>
                  </a:lnTo>
                  <a:cubicBezTo>
                    <a:pt x="77379" y="207210"/>
                    <a:pt x="82643" y="200276"/>
                    <a:pt x="88865" y="194131"/>
                  </a:cubicBezTo>
                  <a:cubicBezTo>
                    <a:pt x="95088" y="187986"/>
                    <a:pt x="102108" y="182471"/>
                    <a:pt x="109925" y="177901"/>
                  </a:cubicBezTo>
                  <a:cubicBezTo>
                    <a:pt x="117743" y="173331"/>
                    <a:pt x="126199" y="169707"/>
                    <a:pt x="135612" y="167186"/>
                  </a:cubicBezTo>
                  <a:cubicBezTo>
                    <a:pt x="145025" y="164665"/>
                    <a:pt x="154917" y="163404"/>
                    <a:pt x="165606" y="163404"/>
                  </a:cubicBezTo>
                  <a:cubicBezTo>
                    <a:pt x="184273" y="163404"/>
                    <a:pt x="201184" y="166398"/>
                    <a:pt x="216341" y="172386"/>
                  </a:cubicBezTo>
                  <a:cubicBezTo>
                    <a:pt x="231338" y="178374"/>
                    <a:pt x="244261" y="187040"/>
                    <a:pt x="254950" y="198386"/>
                  </a:cubicBezTo>
                  <a:cubicBezTo>
                    <a:pt x="265640" y="209731"/>
                    <a:pt x="273777" y="223440"/>
                    <a:pt x="279680" y="239670"/>
                  </a:cubicBezTo>
                  <a:cubicBezTo>
                    <a:pt x="285423" y="255900"/>
                    <a:pt x="288295" y="274179"/>
                    <a:pt x="288295" y="294663"/>
                  </a:cubicBezTo>
                  <a:close/>
                  <a:moveTo>
                    <a:pt x="217937" y="300021"/>
                  </a:moveTo>
                  <a:cubicBezTo>
                    <a:pt x="217937" y="287888"/>
                    <a:pt x="216500" y="276700"/>
                    <a:pt x="213629" y="266615"/>
                  </a:cubicBezTo>
                  <a:cubicBezTo>
                    <a:pt x="210757" y="256530"/>
                    <a:pt x="206290" y="248021"/>
                    <a:pt x="200546" y="240773"/>
                  </a:cubicBezTo>
                  <a:cubicBezTo>
                    <a:pt x="194643" y="233525"/>
                    <a:pt x="187304" y="228009"/>
                    <a:pt x="178370" y="224070"/>
                  </a:cubicBezTo>
                  <a:cubicBezTo>
                    <a:pt x="169435" y="220131"/>
                    <a:pt x="159065" y="218082"/>
                    <a:pt x="147099" y="218082"/>
                  </a:cubicBezTo>
                  <a:cubicBezTo>
                    <a:pt x="135133" y="218082"/>
                    <a:pt x="124603" y="220131"/>
                    <a:pt x="115509" y="224385"/>
                  </a:cubicBezTo>
                  <a:cubicBezTo>
                    <a:pt x="106415" y="228640"/>
                    <a:pt x="98758" y="234155"/>
                    <a:pt x="92695" y="241088"/>
                  </a:cubicBezTo>
                  <a:cubicBezTo>
                    <a:pt x="86472" y="248021"/>
                    <a:pt x="81846" y="255900"/>
                    <a:pt x="78815" y="264724"/>
                  </a:cubicBezTo>
                  <a:cubicBezTo>
                    <a:pt x="75783" y="273548"/>
                    <a:pt x="74188" y="282688"/>
                    <a:pt x="74188" y="291827"/>
                  </a:cubicBezTo>
                  <a:cubicBezTo>
                    <a:pt x="74188" y="301912"/>
                    <a:pt x="75623" y="312154"/>
                    <a:pt x="78495" y="322711"/>
                  </a:cubicBezTo>
                  <a:cubicBezTo>
                    <a:pt x="81367" y="333269"/>
                    <a:pt x="85835" y="342881"/>
                    <a:pt x="91738" y="351547"/>
                  </a:cubicBezTo>
                  <a:cubicBezTo>
                    <a:pt x="97800" y="360214"/>
                    <a:pt x="105299" y="367305"/>
                    <a:pt x="114552" y="372977"/>
                  </a:cubicBezTo>
                  <a:cubicBezTo>
                    <a:pt x="123805" y="378650"/>
                    <a:pt x="134814" y="381329"/>
                    <a:pt x="147578" y="381329"/>
                  </a:cubicBezTo>
                  <a:cubicBezTo>
                    <a:pt x="158905" y="381329"/>
                    <a:pt x="168957" y="379280"/>
                    <a:pt x="177731" y="375183"/>
                  </a:cubicBezTo>
                  <a:cubicBezTo>
                    <a:pt x="186506" y="371087"/>
                    <a:pt x="193845" y="365414"/>
                    <a:pt x="199748" y="358008"/>
                  </a:cubicBezTo>
                  <a:cubicBezTo>
                    <a:pt x="205651" y="350759"/>
                    <a:pt x="210119" y="342093"/>
                    <a:pt x="213150" y="332166"/>
                  </a:cubicBezTo>
                  <a:cubicBezTo>
                    <a:pt x="216181" y="322239"/>
                    <a:pt x="217777" y="311524"/>
                    <a:pt x="217777" y="299863"/>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21">
              <a:extLst>
                <a:ext uri="{FF2B5EF4-FFF2-40B4-BE49-F238E27FC236}">
                  <a16:creationId xmlns:a16="http://schemas.microsoft.com/office/drawing/2014/main" id="{A0E85776-57B7-FC04-6517-DCC66B816D8E}"/>
                </a:ext>
              </a:extLst>
            </p:cNvPr>
            <p:cNvSpPr/>
            <p:nvPr/>
          </p:nvSpPr>
          <p:spPr>
            <a:xfrm>
              <a:off x="7998445" y="4768455"/>
              <a:ext cx="254950" cy="430964"/>
            </a:xfrm>
            <a:custGeom>
              <a:avLst/>
              <a:gdLst>
                <a:gd name="connsiteX0" fmla="*/ 254950 w 254950"/>
                <a:gd name="connsiteY0" fmla="*/ 290409 h 430964"/>
                <a:gd name="connsiteX1" fmla="*/ 244899 w 254950"/>
                <a:gd name="connsiteY1" fmla="*/ 344614 h 430964"/>
                <a:gd name="connsiteX2" fmla="*/ 214905 w 254950"/>
                <a:gd name="connsiteY2" fmla="*/ 389365 h 430964"/>
                <a:gd name="connsiteX3" fmla="*/ 165287 w 254950"/>
                <a:gd name="connsiteY3" fmla="*/ 419777 h 430964"/>
                <a:gd name="connsiteX4" fmla="*/ 96045 w 254950"/>
                <a:gd name="connsiteY4" fmla="*/ 430965 h 430964"/>
                <a:gd name="connsiteX5" fmla="*/ 65253 w 254950"/>
                <a:gd name="connsiteY5" fmla="*/ 429231 h 430964"/>
                <a:gd name="connsiteX6" fmla="*/ 37812 w 254950"/>
                <a:gd name="connsiteY6" fmla="*/ 424662 h 430964"/>
                <a:gd name="connsiteX7" fmla="*/ 15316 w 254950"/>
                <a:gd name="connsiteY7" fmla="*/ 418516 h 430964"/>
                <a:gd name="connsiteX8" fmla="*/ 0 w 254950"/>
                <a:gd name="connsiteY8" fmla="*/ 412213 h 430964"/>
                <a:gd name="connsiteX9" fmla="*/ 0 w 254950"/>
                <a:gd name="connsiteY9" fmla="*/ 346347 h 430964"/>
                <a:gd name="connsiteX10" fmla="*/ 41800 w 254950"/>
                <a:gd name="connsiteY10" fmla="*/ 366674 h 430964"/>
                <a:gd name="connsiteX11" fmla="*/ 93014 w 254950"/>
                <a:gd name="connsiteY11" fmla="*/ 375183 h 430964"/>
                <a:gd name="connsiteX12" fmla="*/ 131145 w 254950"/>
                <a:gd name="connsiteY12" fmla="*/ 369353 h 430964"/>
                <a:gd name="connsiteX13" fmla="*/ 159862 w 254950"/>
                <a:gd name="connsiteY13" fmla="*/ 352966 h 430964"/>
                <a:gd name="connsiteX14" fmla="*/ 177891 w 254950"/>
                <a:gd name="connsiteY14" fmla="*/ 327596 h 430964"/>
                <a:gd name="connsiteX15" fmla="*/ 184113 w 254950"/>
                <a:gd name="connsiteY15" fmla="*/ 294821 h 430964"/>
                <a:gd name="connsiteX16" fmla="*/ 178051 w 254950"/>
                <a:gd name="connsiteY16" fmla="*/ 265197 h 430964"/>
                <a:gd name="connsiteX17" fmla="*/ 159703 w 254950"/>
                <a:gd name="connsiteY17" fmla="*/ 241088 h 430964"/>
                <a:gd name="connsiteX18" fmla="*/ 128273 w 254950"/>
                <a:gd name="connsiteY18" fmla="*/ 225016 h 430964"/>
                <a:gd name="connsiteX19" fmla="*/ 82962 w 254950"/>
                <a:gd name="connsiteY19" fmla="*/ 219028 h 430964"/>
                <a:gd name="connsiteX20" fmla="*/ 62701 w 254950"/>
                <a:gd name="connsiteY20" fmla="*/ 219658 h 430964"/>
                <a:gd name="connsiteX21" fmla="*/ 43396 w 254950"/>
                <a:gd name="connsiteY21" fmla="*/ 220919 h 430964"/>
                <a:gd name="connsiteX22" fmla="*/ 26484 w 254950"/>
                <a:gd name="connsiteY22" fmla="*/ 222179 h 430964"/>
                <a:gd name="connsiteX23" fmla="*/ 13242 w 254950"/>
                <a:gd name="connsiteY23" fmla="*/ 223125 h 430964"/>
                <a:gd name="connsiteX24" fmla="*/ 13242 w 254950"/>
                <a:gd name="connsiteY24" fmla="*/ 0 h 430964"/>
                <a:gd name="connsiteX25" fmla="*/ 235486 w 254950"/>
                <a:gd name="connsiteY25" fmla="*/ 0 h 430964"/>
                <a:gd name="connsiteX26" fmla="*/ 235486 w 254950"/>
                <a:gd name="connsiteY26" fmla="*/ 59405 h 430964"/>
                <a:gd name="connsiteX27" fmla="*/ 76900 w 254950"/>
                <a:gd name="connsiteY27" fmla="*/ 59405 h 430964"/>
                <a:gd name="connsiteX28" fmla="*/ 76900 w 254950"/>
                <a:gd name="connsiteY28" fmla="*/ 163404 h 430964"/>
                <a:gd name="connsiteX29" fmla="*/ 93014 w 254950"/>
                <a:gd name="connsiteY29" fmla="*/ 162459 h 430964"/>
                <a:gd name="connsiteX30" fmla="*/ 110085 w 254950"/>
                <a:gd name="connsiteY30" fmla="*/ 162144 h 430964"/>
                <a:gd name="connsiteX31" fmla="*/ 174381 w 254950"/>
                <a:gd name="connsiteY31" fmla="*/ 172386 h 430964"/>
                <a:gd name="connsiteX32" fmla="*/ 219372 w 254950"/>
                <a:gd name="connsiteY32" fmla="*/ 199961 h 430964"/>
                <a:gd name="connsiteX33" fmla="*/ 245857 w 254950"/>
                <a:gd name="connsiteY33" fmla="*/ 240773 h 430964"/>
                <a:gd name="connsiteX34" fmla="*/ 254472 w 254950"/>
                <a:gd name="connsiteY34" fmla="*/ 290409 h 43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950" h="430964">
                  <a:moveTo>
                    <a:pt x="254950" y="290409"/>
                  </a:moveTo>
                  <a:cubicBezTo>
                    <a:pt x="254950" y="309475"/>
                    <a:pt x="251600" y="327596"/>
                    <a:pt x="244899" y="344614"/>
                  </a:cubicBezTo>
                  <a:cubicBezTo>
                    <a:pt x="238198" y="361632"/>
                    <a:pt x="228307" y="376602"/>
                    <a:pt x="214905" y="389365"/>
                  </a:cubicBezTo>
                  <a:cubicBezTo>
                    <a:pt x="201663" y="402129"/>
                    <a:pt x="185071" y="412371"/>
                    <a:pt x="165287" y="419777"/>
                  </a:cubicBezTo>
                  <a:cubicBezTo>
                    <a:pt x="145504" y="427183"/>
                    <a:pt x="122370" y="430965"/>
                    <a:pt x="96045" y="430965"/>
                  </a:cubicBezTo>
                  <a:cubicBezTo>
                    <a:pt x="85515" y="430965"/>
                    <a:pt x="75145" y="430334"/>
                    <a:pt x="65253" y="429231"/>
                  </a:cubicBezTo>
                  <a:cubicBezTo>
                    <a:pt x="55362" y="428128"/>
                    <a:pt x="46108" y="426553"/>
                    <a:pt x="37812" y="424662"/>
                  </a:cubicBezTo>
                  <a:cubicBezTo>
                    <a:pt x="29516" y="422771"/>
                    <a:pt x="22017" y="420722"/>
                    <a:pt x="15316" y="418516"/>
                  </a:cubicBezTo>
                  <a:cubicBezTo>
                    <a:pt x="8775" y="416310"/>
                    <a:pt x="3669" y="414104"/>
                    <a:pt x="0" y="412213"/>
                  </a:cubicBezTo>
                  <a:lnTo>
                    <a:pt x="0" y="346347"/>
                  </a:lnTo>
                  <a:cubicBezTo>
                    <a:pt x="11806" y="354226"/>
                    <a:pt x="25686" y="361002"/>
                    <a:pt x="41800" y="366674"/>
                  </a:cubicBezTo>
                  <a:cubicBezTo>
                    <a:pt x="57914" y="372347"/>
                    <a:pt x="74985" y="375183"/>
                    <a:pt x="93014" y="375183"/>
                  </a:cubicBezTo>
                  <a:cubicBezTo>
                    <a:pt x="107213" y="375183"/>
                    <a:pt x="119817" y="373293"/>
                    <a:pt x="131145" y="369353"/>
                  </a:cubicBezTo>
                  <a:cubicBezTo>
                    <a:pt x="142472" y="365414"/>
                    <a:pt x="152045" y="360056"/>
                    <a:pt x="159862" y="352966"/>
                  </a:cubicBezTo>
                  <a:cubicBezTo>
                    <a:pt x="167680" y="345875"/>
                    <a:pt x="173743" y="337366"/>
                    <a:pt x="177891" y="327596"/>
                  </a:cubicBezTo>
                  <a:cubicBezTo>
                    <a:pt x="182039" y="317827"/>
                    <a:pt x="184113" y="306796"/>
                    <a:pt x="184113" y="294821"/>
                  </a:cubicBezTo>
                  <a:cubicBezTo>
                    <a:pt x="184113" y="284421"/>
                    <a:pt x="182039" y="274494"/>
                    <a:pt x="178051" y="265197"/>
                  </a:cubicBezTo>
                  <a:cubicBezTo>
                    <a:pt x="174062" y="255900"/>
                    <a:pt x="167999" y="247864"/>
                    <a:pt x="159703" y="241088"/>
                  </a:cubicBezTo>
                  <a:cubicBezTo>
                    <a:pt x="151407" y="234312"/>
                    <a:pt x="140877" y="228955"/>
                    <a:pt x="128273" y="225016"/>
                  </a:cubicBezTo>
                  <a:cubicBezTo>
                    <a:pt x="115669" y="221076"/>
                    <a:pt x="100512" y="219028"/>
                    <a:pt x="82962" y="219028"/>
                  </a:cubicBezTo>
                  <a:cubicBezTo>
                    <a:pt x="76102" y="219028"/>
                    <a:pt x="69402" y="219185"/>
                    <a:pt x="62701" y="219658"/>
                  </a:cubicBezTo>
                  <a:cubicBezTo>
                    <a:pt x="55840" y="220131"/>
                    <a:pt x="49459" y="220446"/>
                    <a:pt x="43396" y="220919"/>
                  </a:cubicBezTo>
                  <a:cubicBezTo>
                    <a:pt x="37333" y="221391"/>
                    <a:pt x="31749" y="221864"/>
                    <a:pt x="26484" y="222179"/>
                  </a:cubicBezTo>
                  <a:cubicBezTo>
                    <a:pt x="21379" y="222652"/>
                    <a:pt x="16912" y="222809"/>
                    <a:pt x="13242" y="223125"/>
                  </a:cubicBezTo>
                  <a:lnTo>
                    <a:pt x="13242" y="0"/>
                  </a:lnTo>
                  <a:lnTo>
                    <a:pt x="235486" y="0"/>
                  </a:lnTo>
                  <a:lnTo>
                    <a:pt x="235486" y="59405"/>
                  </a:lnTo>
                  <a:lnTo>
                    <a:pt x="76900" y="59405"/>
                  </a:lnTo>
                  <a:lnTo>
                    <a:pt x="76900" y="163404"/>
                  </a:lnTo>
                  <a:cubicBezTo>
                    <a:pt x="81527" y="163089"/>
                    <a:pt x="86792" y="162774"/>
                    <a:pt x="93014" y="162459"/>
                  </a:cubicBezTo>
                  <a:cubicBezTo>
                    <a:pt x="99236" y="162301"/>
                    <a:pt x="104820" y="162144"/>
                    <a:pt x="110085" y="162144"/>
                  </a:cubicBezTo>
                  <a:cubicBezTo>
                    <a:pt x="134814" y="162144"/>
                    <a:pt x="156193" y="165610"/>
                    <a:pt x="174381" y="172386"/>
                  </a:cubicBezTo>
                  <a:cubicBezTo>
                    <a:pt x="192569" y="179162"/>
                    <a:pt x="207566" y="188458"/>
                    <a:pt x="219372" y="199961"/>
                  </a:cubicBezTo>
                  <a:cubicBezTo>
                    <a:pt x="231178" y="211622"/>
                    <a:pt x="240113" y="225173"/>
                    <a:pt x="245857" y="240773"/>
                  </a:cubicBezTo>
                  <a:cubicBezTo>
                    <a:pt x="251600" y="256373"/>
                    <a:pt x="254472" y="272918"/>
                    <a:pt x="254472" y="290409"/>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23" name="Group 22">
              <a:extLst>
                <a:ext uri="{FF2B5EF4-FFF2-40B4-BE49-F238E27FC236}">
                  <a16:creationId xmlns:a16="http://schemas.microsoft.com/office/drawing/2014/main" id="{1B28085A-E2F9-2F35-941B-1F8E2FB675AA}"/>
                </a:ext>
              </a:extLst>
            </p:cNvPr>
            <p:cNvGrpSpPr/>
            <p:nvPr/>
          </p:nvGrpSpPr>
          <p:grpSpPr>
            <a:xfrm>
              <a:off x="4404407" y="5333357"/>
              <a:ext cx="3834310" cy="260312"/>
              <a:chOff x="4404407" y="5333357"/>
              <a:chExt cx="3834310" cy="260312"/>
            </a:xfrm>
          </p:grpSpPr>
          <p:sp>
            <p:nvSpPr>
              <p:cNvPr id="27" name="Freeform 26">
                <a:extLst>
                  <a:ext uri="{FF2B5EF4-FFF2-40B4-BE49-F238E27FC236}">
                    <a16:creationId xmlns:a16="http://schemas.microsoft.com/office/drawing/2014/main" id="{E757CEE5-0767-CF47-4300-5F00B3634FDA}"/>
                  </a:ext>
                </a:extLst>
              </p:cNvPr>
              <p:cNvSpPr/>
              <p:nvPr/>
            </p:nvSpPr>
            <p:spPr>
              <a:xfrm>
                <a:off x="4404407"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40 w 147258"/>
                  <a:gd name="connsiteY13" fmla="*/ 203428 h 260312"/>
                  <a:gd name="connsiteX14" fmla="*/ 146940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4"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40" y="203428"/>
                    </a:cubicBezTo>
                    <a:lnTo>
                      <a:pt x="146940"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8" name="Freeform 27">
                <a:extLst>
                  <a:ext uri="{FF2B5EF4-FFF2-40B4-BE49-F238E27FC236}">
                    <a16:creationId xmlns:a16="http://schemas.microsoft.com/office/drawing/2014/main" id="{C3A51D03-2184-9BDE-6B3B-86832A9ABA31}"/>
                  </a:ext>
                </a:extLst>
              </p:cNvPr>
              <p:cNvSpPr/>
              <p:nvPr/>
            </p:nvSpPr>
            <p:spPr>
              <a:xfrm>
                <a:off x="4584053" y="5333357"/>
                <a:ext cx="182198" cy="260154"/>
              </a:xfrm>
              <a:custGeom>
                <a:avLst/>
                <a:gdLst>
                  <a:gd name="connsiteX0" fmla="*/ 90302 w 182198"/>
                  <a:gd name="connsiteY0" fmla="*/ 260154 h 260154"/>
                  <a:gd name="connsiteX1" fmla="*/ 23613 w 182198"/>
                  <a:gd name="connsiteY1" fmla="*/ 226749 h 260154"/>
                  <a:gd name="connsiteX2" fmla="*/ 0 w 182198"/>
                  <a:gd name="connsiteY2" fmla="*/ 133308 h 260154"/>
                  <a:gd name="connsiteX3" fmla="*/ 24251 w 182198"/>
                  <a:gd name="connsiteY3" fmla="*/ 34981 h 260154"/>
                  <a:gd name="connsiteX4" fmla="*/ 92695 w 182198"/>
                  <a:gd name="connsiteY4" fmla="*/ 0 h 260154"/>
                  <a:gd name="connsiteX5" fmla="*/ 159544 w 182198"/>
                  <a:gd name="connsiteY5" fmla="*/ 32933 h 260154"/>
                  <a:gd name="connsiteX6" fmla="*/ 182199 w 182198"/>
                  <a:gd name="connsiteY6" fmla="*/ 129211 h 260154"/>
                  <a:gd name="connsiteX7" fmla="*/ 158427 w 182198"/>
                  <a:gd name="connsiteY7" fmla="*/ 225803 h 260154"/>
                  <a:gd name="connsiteX8" fmla="*/ 90302 w 182198"/>
                  <a:gd name="connsiteY8" fmla="*/ 259997 h 260154"/>
                  <a:gd name="connsiteX9" fmla="*/ 92376 w 182198"/>
                  <a:gd name="connsiteY9" fmla="*/ 42387 h 260154"/>
                  <a:gd name="connsiteX10" fmla="*/ 50735 w 182198"/>
                  <a:gd name="connsiteY10" fmla="*/ 130471 h 260154"/>
                  <a:gd name="connsiteX11" fmla="*/ 91259 w 182198"/>
                  <a:gd name="connsiteY11" fmla="*/ 217767 h 260154"/>
                  <a:gd name="connsiteX12" fmla="*/ 120934 w 182198"/>
                  <a:gd name="connsiteY12" fmla="*/ 195549 h 260154"/>
                  <a:gd name="connsiteX13" fmla="*/ 131145 w 182198"/>
                  <a:gd name="connsiteY13" fmla="*/ 131889 h 260154"/>
                  <a:gd name="connsiteX14" fmla="*/ 92216 w 18219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198" h="260154">
                    <a:moveTo>
                      <a:pt x="90302" y="260154"/>
                    </a:moveTo>
                    <a:cubicBezTo>
                      <a:pt x="61584" y="260154"/>
                      <a:pt x="39248" y="248967"/>
                      <a:pt x="23613"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199" y="86981"/>
                      <a:pt x="182199" y="129211"/>
                    </a:cubicBezTo>
                    <a:cubicBezTo>
                      <a:pt x="182199" y="171440"/>
                      <a:pt x="174222" y="203113"/>
                      <a:pt x="158427" y="225803"/>
                    </a:cubicBezTo>
                    <a:cubicBezTo>
                      <a:pt x="142632" y="248494"/>
                      <a:pt x="119817" y="259997"/>
                      <a:pt x="90302" y="259997"/>
                    </a:cubicBezTo>
                    <a:close/>
                    <a:moveTo>
                      <a:pt x="92376" y="42387"/>
                    </a:moveTo>
                    <a:cubicBezTo>
                      <a:pt x="64615" y="42387"/>
                      <a:pt x="50735" y="71696"/>
                      <a:pt x="50735" y="130471"/>
                    </a:cubicBezTo>
                    <a:cubicBezTo>
                      <a:pt x="50735" y="189246"/>
                      <a:pt x="64296" y="217767"/>
                      <a:pt x="91259" y="217767"/>
                    </a:cubicBezTo>
                    <a:cubicBezTo>
                      <a:pt x="104342" y="217767"/>
                      <a:pt x="114233" y="210361"/>
                      <a:pt x="120934" y="195549"/>
                    </a:cubicBezTo>
                    <a:cubicBezTo>
                      <a:pt x="127794" y="180737"/>
                      <a:pt x="131145" y="159465"/>
                      <a:pt x="131145" y="131889"/>
                    </a:cubicBezTo>
                    <a:cubicBezTo>
                      <a:pt x="131145" y="72169"/>
                      <a:pt x="118222" y="42387"/>
                      <a:pt x="9221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9" name="Freeform 28">
                <a:extLst>
                  <a:ext uri="{FF2B5EF4-FFF2-40B4-BE49-F238E27FC236}">
                    <a16:creationId xmlns:a16="http://schemas.microsoft.com/office/drawing/2014/main" id="{DF1AFB47-B485-A1BB-8C51-88A4A0B50DA3}"/>
                  </a:ext>
                </a:extLst>
              </p:cNvPr>
              <p:cNvSpPr/>
              <p:nvPr/>
            </p:nvSpPr>
            <p:spPr>
              <a:xfrm>
                <a:off x="4816029"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Freeform 29">
                <a:extLst>
                  <a:ext uri="{FF2B5EF4-FFF2-40B4-BE49-F238E27FC236}">
                    <a16:creationId xmlns:a16="http://schemas.microsoft.com/office/drawing/2014/main" id="{8DD1316D-2EFD-3609-BF50-EF3C6E945470}"/>
                  </a:ext>
                </a:extLst>
              </p:cNvPr>
              <p:cNvSpPr/>
              <p:nvPr/>
            </p:nvSpPr>
            <p:spPr>
              <a:xfrm>
                <a:off x="5091401"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Freeform 30">
                <a:extLst>
                  <a:ext uri="{FF2B5EF4-FFF2-40B4-BE49-F238E27FC236}">
                    <a16:creationId xmlns:a16="http://schemas.microsoft.com/office/drawing/2014/main" id="{EC020512-8DF1-4890-983C-4DD2AE37D072}"/>
                  </a:ext>
                </a:extLst>
              </p:cNvPr>
              <p:cNvSpPr/>
              <p:nvPr/>
            </p:nvSpPr>
            <p:spPr>
              <a:xfrm>
                <a:off x="5365338" y="5337769"/>
                <a:ext cx="159064" cy="255900"/>
              </a:xfrm>
              <a:custGeom>
                <a:avLst/>
                <a:gdLst>
                  <a:gd name="connsiteX0" fmla="*/ 159065 w 159064"/>
                  <a:gd name="connsiteY0" fmla="*/ 145126 h 255900"/>
                  <a:gd name="connsiteX1" fmla="*/ 79612 w 159064"/>
                  <a:gd name="connsiteY1" fmla="*/ 255900 h 255900"/>
                  <a:gd name="connsiteX2" fmla="*/ 0 w 159064"/>
                  <a:gd name="connsiteY2" fmla="*/ 147647 h 255900"/>
                  <a:gd name="connsiteX3" fmla="*/ 0 w 159064"/>
                  <a:gd name="connsiteY3" fmla="*/ 0 h 255900"/>
                  <a:gd name="connsiteX4" fmla="*/ 48980 w 159064"/>
                  <a:gd name="connsiteY4" fmla="*/ 0 h 255900"/>
                  <a:gd name="connsiteX5" fmla="*/ 48980 w 159064"/>
                  <a:gd name="connsiteY5" fmla="*/ 153162 h 255900"/>
                  <a:gd name="connsiteX6" fmla="*/ 79931 w 159064"/>
                  <a:gd name="connsiteY6" fmla="*/ 213513 h 255900"/>
                  <a:gd name="connsiteX7" fmla="*/ 102906 w 159064"/>
                  <a:gd name="connsiteY7" fmla="*/ 199016 h 255900"/>
                  <a:gd name="connsiteX8" fmla="*/ 109766 w 159064"/>
                  <a:gd name="connsiteY8" fmla="*/ 154580 h 255900"/>
                  <a:gd name="connsiteX9" fmla="*/ 109766 w 159064"/>
                  <a:gd name="connsiteY9" fmla="*/ 0 h 255900"/>
                  <a:gd name="connsiteX10" fmla="*/ 158905 w 159064"/>
                  <a:gd name="connsiteY10" fmla="*/ 0 h 255900"/>
                  <a:gd name="connsiteX11" fmla="*/ 158905 w 159064"/>
                  <a:gd name="connsiteY11" fmla="*/ 145283 h 2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4" h="255900">
                    <a:moveTo>
                      <a:pt x="159065" y="145126"/>
                    </a:moveTo>
                    <a:cubicBezTo>
                      <a:pt x="159065" y="218870"/>
                      <a:pt x="132581" y="255900"/>
                      <a:pt x="79612" y="255900"/>
                    </a:cubicBezTo>
                    <a:cubicBezTo>
                      <a:pt x="26644" y="255900"/>
                      <a:pt x="0" y="219816"/>
                      <a:pt x="0" y="147647"/>
                    </a:cubicBezTo>
                    <a:lnTo>
                      <a:pt x="0" y="0"/>
                    </a:lnTo>
                    <a:lnTo>
                      <a:pt x="48980" y="0"/>
                    </a:lnTo>
                    <a:lnTo>
                      <a:pt x="48980" y="153162"/>
                    </a:lnTo>
                    <a:cubicBezTo>
                      <a:pt x="48980" y="193343"/>
                      <a:pt x="59350" y="213513"/>
                      <a:pt x="79931" y="213513"/>
                    </a:cubicBezTo>
                    <a:cubicBezTo>
                      <a:pt x="90621" y="213513"/>
                      <a:pt x="98438" y="208628"/>
                      <a:pt x="102906" y="199016"/>
                    </a:cubicBezTo>
                    <a:cubicBezTo>
                      <a:pt x="107373" y="189404"/>
                      <a:pt x="109766" y="174592"/>
                      <a:pt x="109766" y="154580"/>
                    </a:cubicBezTo>
                    <a:lnTo>
                      <a:pt x="109766" y="0"/>
                    </a:lnTo>
                    <a:lnTo>
                      <a:pt x="158905" y="0"/>
                    </a:lnTo>
                    <a:lnTo>
                      <a:pt x="158905" y="145283"/>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Freeform 31">
                <a:extLst>
                  <a:ext uri="{FF2B5EF4-FFF2-40B4-BE49-F238E27FC236}">
                    <a16:creationId xmlns:a16="http://schemas.microsoft.com/office/drawing/2014/main" id="{36A8719B-416B-6E94-7714-9F072107FBE5}"/>
                  </a:ext>
                </a:extLst>
              </p:cNvPr>
              <p:cNvSpPr/>
              <p:nvPr/>
            </p:nvSpPr>
            <p:spPr>
              <a:xfrm>
                <a:off x="5580881" y="5337612"/>
                <a:ext cx="163532" cy="251645"/>
              </a:xfrm>
              <a:custGeom>
                <a:avLst/>
                <a:gdLst>
                  <a:gd name="connsiteX0" fmla="*/ 108968 w 163532"/>
                  <a:gd name="connsiteY0" fmla="*/ 251646 h 251645"/>
                  <a:gd name="connsiteX1" fmla="*/ 52330 w 163532"/>
                  <a:gd name="connsiteY1" fmla="*/ 107938 h 251645"/>
                  <a:gd name="connsiteX2" fmla="*/ 43077 w 163532"/>
                  <a:gd name="connsiteY2" fmla="*/ 79260 h 251645"/>
                  <a:gd name="connsiteX3" fmla="*/ 40524 w 163532"/>
                  <a:gd name="connsiteY3" fmla="*/ 71223 h 251645"/>
                  <a:gd name="connsiteX4" fmla="*/ 39886 w 163532"/>
                  <a:gd name="connsiteY4" fmla="*/ 71223 h 251645"/>
                  <a:gd name="connsiteX5" fmla="*/ 41003 w 163532"/>
                  <a:gd name="connsiteY5" fmla="*/ 122592 h 251645"/>
                  <a:gd name="connsiteX6" fmla="*/ 41003 w 163532"/>
                  <a:gd name="connsiteY6" fmla="*/ 251488 h 251645"/>
                  <a:gd name="connsiteX7" fmla="*/ 0 w 163532"/>
                  <a:gd name="connsiteY7" fmla="*/ 251488 h 251645"/>
                  <a:gd name="connsiteX8" fmla="*/ 0 w 163532"/>
                  <a:gd name="connsiteY8" fmla="*/ 0 h 251645"/>
                  <a:gd name="connsiteX9" fmla="*/ 55521 w 163532"/>
                  <a:gd name="connsiteY9" fmla="*/ 0 h 251645"/>
                  <a:gd name="connsiteX10" fmla="*/ 112000 w 163532"/>
                  <a:gd name="connsiteY10" fmla="*/ 147016 h 251645"/>
                  <a:gd name="connsiteX11" fmla="*/ 122849 w 163532"/>
                  <a:gd name="connsiteY11" fmla="*/ 182943 h 251645"/>
                  <a:gd name="connsiteX12" fmla="*/ 123168 w 163532"/>
                  <a:gd name="connsiteY12" fmla="*/ 182943 h 251645"/>
                  <a:gd name="connsiteX13" fmla="*/ 122530 w 163532"/>
                  <a:gd name="connsiteY13" fmla="*/ 141501 h 251645"/>
                  <a:gd name="connsiteX14" fmla="*/ 122530 w 163532"/>
                  <a:gd name="connsiteY14" fmla="*/ 0 h 251645"/>
                  <a:gd name="connsiteX15" fmla="*/ 163532 w 163532"/>
                  <a:gd name="connsiteY15" fmla="*/ 0 h 251645"/>
                  <a:gd name="connsiteX16" fmla="*/ 163532 w 163532"/>
                  <a:gd name="connsiteY16" fmla="*/ 251488 h 251645"/>
                  <a:gd name="connsiteX17" fmla="*/ 108968 w 163532"/>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2"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521" y="0"/>
                    </a:lnTo>
                    <a:lnTo>
                      <a:pt x="112000" y="147016"/>
                    </a:lnTo>
                    <a:cubicBezTo>
                      <a:pt x="113755" y="151744"/>
                      <a:pt x="117424" y="163719"/>
                      <a:pt x="122849" y="182943"/>
                    </a:cubicBezTo>
                    <a:lnTo>
                      <a:pt x="123168" y="182943"/>
                    </a:lnTo>
                    <a:lnTo>
                      <a:pt x="122530" y="141501"/>
                    </a:lnTo>
                    <a:lnTo>
                      <a:pt x="122530" y="0"/>
                    </a:lnTo>
                    <a:lnTo>
                      <a:pt x="163532" y="0"/>
                    </a:lnTo>
                    <a:lnTo>
                      <a:pt x="163532" y="251488"/>
                    </a:lnTo>
                    <a:lnTo>
                      <a:pt x="10896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 name="Freeform 32">
                <a:extLst>
                  <a:ext uri="{FF2B5EF4-FFF2-40B4-BE49-F238E27FC236}">
                    <a16:creationId xmlns:a16="http://schemas.microsoft.com/office/drawing/2014/main" id="{8F4423CA-CB21-ACF8-7B6C-36EBF4C6588D}"/>
                  </a:ext>
                </a:extLst>
              </p:cNvPr>
              <p:cNvSpPr/>
              <p:nvPr/>
            </p:nvSpPr>
            <p:spPr>
              <a:xfrm>
                <a:off x="5802647" y="5337769"/>
                <a:ext cx="48979" cy="251487"/>
              </a:xfrm>
              <a:custGeom>
                <a:avLst/>
                <a:gdLst>
                  <a:gd name="connsiteX0" fmla="*/ 0 w 48979"/>
                  <a:gd name="connsiteY0" fmla="*/ 251488 h 251487"/>
                  <a:gd name="connsiteX1" fmla="*/ 0 w 48979"/>
                  <a:gd name="connsiteY1" fmla="*/ 0 h 251487"/>
                  <a:gd name="connsiteX2" fmla="*/ 48980 w 48979"/>
                  <a:gd name="connsiteY2" fmla="*/ 0 h 251487"/>
                  <a:gd name="connsiteX3" fmla="*/ 48980 w 48979"/>
                  <a:gd name="connsiteY3" fmla="*/ 251488 h 251487"/>
                  <a:gd name="connsiteX4" fmla="*/ 0 w 48979"/>
                  <a:gd name="connsiteY4" fmla="*/ 251488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 h="251487">
                    <a:moveTo>
                      <a:pt x="0" y="251488"/>
                    </a:moveTo>
                    <a:lnTo>
                      <a:pt x="0" y="0"/>
                    </a:lnTo>
                    <a:lnTo>
                      <a:pt x="48980" y="0"/>
                    </a:lnTo>
                    <a:lnTo>
                      <a:pt x="48980" y="251488"/>
                    </a:lnTo>
                    <a:lnTo>
                      <a:pt x="0"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Freeform 33">
                <a:extLst>
                  <a:ext uri="{FF2B5EF4-FFF2-40B4-BE49-F238E27FC236}">
                    <a16:creationId xmlns:a16="http://schemas.microsoft.com/office/drawing/2014/main" id="{53C785E6-235E-EAE8-3EAB-5797C8FE6F42}"/>
                  </a:ext>
                </a:extLst>
              </p:cNvPr>
              <p:cNvSpPr/>
              <p:nvPr/>
            </p:nvSpPr>
            <p:spPr>
              <a:xfrm>
                <a:off x="5894224" y="5337612"/>
                <a:ext cx="152364" cy="251487"/>
              </a:xfrm>
              <a:custGeom>
                <a:avLst/>
                <a:gdLst>
                  <a:gd name="connsiteX0" fmla="*/ 100353 w 152364"/>
                  <a:gd name="connsiteY0" fmla="*/ 41757 h 251487"/>
                  <a:gd name="connsiteX1" fmla="*/ 100353 w 152364"/>
                  <a:gd name="connsiteY1" fmla="*/ 251488 h 251487"/>
                  <a:gd name="connsiteX2" fmla="*/ 51373 w 152364"/>
                  <a:gd name="connsiteY2" fmla="*/ 251488 h 251487"/>
                  <a:gd name="connsiteX3" fmla="*/ 51373 w 152364"/>
                  <a:gd name="connsiteY3" fmla="*/ 41757 h 251487"/>
                  <a:gd name="connsiteX4" fmla="*/ 0 w 152364"/>
                  <a:gd name="connsiteY4" fmla="*/ 41757 h 251487"/>
                  <a:gd name="connsiteX5" fmla="*/ 0 w 152364"/>
                  <a:gd name="connsiteY5" fmla="*/ 0 h 251487"/>
                  <a:gd name="connsiteX6" fmla="*/ 152364 w 152364"/>
                  <a:gd name="connsiteY6" fmla="*/ 0 h 251487"/>
                  <a:gd name="connsiteX7" fmla="*/ 152364 w 152364"/>
                  <a:gd name="connsiteY7" fmla="*/ 41757 h 251487"/>
                  <a:gd name="connsiteX8" fmla="*/ 100353 w 152364"/>
                  <a:gd name="connsiteY8"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4" h="251487">
                    <a:moveTo>
                      <a:pt x="100353" y="41757"/>
                    </a:moveTo>
                    <a:lnTo>
                      <a:pt x="100353" y="251488"/>
                    </a:lnTo>
                    <a:lnTo>
                      <a:pt x="51373" y="251488"/>
                    </a:lnTo>
                    <a:lnTo>
                      <a:pt x="51373" y="41757"/>
                    </a:lnTo>
                    <a:lnTo>
                      <a:pt x="0" y="41757"/>
                    </a:lnTo>
                    <a:lnTo>
                      <a:pt x="0" y="0"/>
                    </a:lnTo>
                    <a:lnTo>
                      <a:pt x="152364" y="0"/>
                    </a:lnTo>
                    <a:lnTo>
                      <a:pt x="152364" y="41757"/>
                    </a:lnTo>
                    <a:lnTo>
                      <a:pt x="100353"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5" name="Freeform 34">
                <a:extLst>
                  <a:ext uri="{FF2B5EF4-FFF2-40B4-BE49-F238E27FC236}">
                    <a16:creationId xmlns:a16="http://schemas.microsoft.com/office/drawing/2014/main" id="{397DFA36-2858-0BC9-8A7C-F7B626AEEFFA}"/>
                  </a:ext>
                </a:extLst>
              </p:cNvPr>
              <p:cNvSpPr/>
              <p:nvPr/>
            </p:nvSpPr>
            <p:spPr>
              <a:xfrm>
                <a:off x="6072435" y="5337769"/>
                <a:ext cx="171987" cy="251487"/>
              </a:xfrm>
              <a:custGeom>
                <a:avLst/>
                <a:gdLst>
                  <a:gd name="connsiteX0" fmla="*/ 110564 w 171987"/>
                  <a:gd name="connsiteY0" fmla="*/ 161986 h 251487"/>
                  <a:gd name="connsiteX1" fmla="*/ 110564 w 171987"/>
                  <a:gd name="connsiteY1" fmla="*/ 251488 h 251487"/>
                  <a:gd name="connsiteX2" fmla="*/ 61424 w 171987"/>
                  <a:gd name="connsiteY2" fmla="*/ 251488 h 251487"/>
                  <a:gd name="connsiteX3" fmla="*/ 61424 w 171987"/>
                  <a:gd name="connsiteY3" fmla="*/ 163089 h 251487"/>
                  <a:gd name="connsiteX4" fmla="*/ 0 w 171987"/>
                  <a:gd name="connsiteY4" fmla="*/ 0 h 251487"/>
                  <a:gd name="connsiteX5" fmla="*/ 56159 w 171987"/>
                  <a:gd name="connsiteY5" fmla="*/ 0 h 251487"/>
                  <a:gd name="connsiteX6" fmla="*/ 82963 w 171987"/>
                  <a:gd name="connsiteY6" fmla="*/ 90132 h 251487"/>
                  <a:gd name="connsiteX7" fmla="*/ 85994 w 171987"/>
                  <a:gd name="connsiteY7" fmla="*/ 104156 h 251487"/>
                  <a:gd name="connsiteX8" fmla="*/ 88068 w 171987"/>
                  <a:gd name="connsiteY8" fmla="*/ 116447 h 251487"/>
                  <a:gd name="connsiteX9" fmla="*/ 88706 w 171987"/>
                  <a:gd name="connsiteY9" fmla="*/ 116447 h 251487"/>
                  <a:gd name="connsiteX10" fmla="*/ 93014 w 171987"/>
                  <a:gd name="connsiteY10" fmla="*/ 91393 h 251487"/>
                  <a:gd name="connsiteX11" fmla="*/ 120296 w 171987"/>
                  <a:gd name="connsiteY11" fmla="*/ 0 h 251487"/>
                  <a:gd name="connsiteX12" fmla="*/ 171988 w 171987"/>
                  <a:gd name="connsiteY12" fmla="*/ 0 h 251487"/>
                  <a:gd name="connsiteX13" fmla="*/ 110564 w 171987"/>
                  <a:gd name="connsiteY13" fmla="*/ 162144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987" h="251487">
                    <a:moveTo>
                      <a:pt x="110564" y="161986"/>
                    </a:moveTo>
                    <a:lnTo>
                      <a:pt x="110564" y="251488"/>
                    </a:lnTo>
                    <a:lnTo>
                      <a:pt x="61424" y="251488"/>
                    </a:lnTo>
                    <a:lnTo>
                      <a:pt x="61424" y="163089"/>
                    </a:lnTo>
                    <a:lnTo>
                      <a:pt x="0" y="0"/>
                    </a:lnTo>
                    <a:lnTo>
                      <a:pt x="56159" y="0"/>
                    </a:lnTo>
                    <a:lnTo>
                      <a:pt x="82963" y="90132"/>
                    </a:lnTo>
                    <a:cubicBezTo>
                      <a:pt x="84079" y="94072"/>
                      <a:pt x="85196" y="98799"/>
                      <a:pt x="85994" y="104156"/>
                    </a:cubicBezTo>
                    <a:cubicBezTo>
                      <a:pt x="86632" y="108726"/>
                      <a:pt x="87430" y="112823"/>
                      <a:pt x="88068" y="116447"/>
                    </a:cubicBezTo>
                    <a:lnTo>
                      <a:pt x="88706" y="116447"/>
                    </a:lnTo>
                    <a:cubicBezTo>
                      <a:pt x="90621" y="102896"/>
                      <a:pt x="92056" y="94544"/>
                      <a:pt x="93014" y="91393"/>
                    </a:cubicBezTo>
                    <a:lnTo>
                      <a:pt x="120296" y="0"/>
                    </a:lnTo>
                    <a:lnTo>
                      <a:pt x="171988" y="0"/>
                    </a:lnTo>
                    <a:lnTo>
                      <a:pt x="110564" y="162144"/>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Freeform 35">
                <a:extLst>
                  <a:ext uri="{FF2B5EF4-FFF2-40B4-BE49-F238E27FC236}">
                    <a16:creationId xmlns:a16="http://schemas.microsoft.com/office/drawing/2014/main" id="{B9D7B8D9-4D3C-26B8-775E-85147F8E05DA}"/>
                  </a:ext>
                </a:extLst>
              </p:cNvPr>
              <p:cNvSpPr/>
              <p:nvPr/>
            </p:nvSpPr>
            <p:spPr>
              <a:xfrm>
                <a:off x="6372536"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7" name="Freeform 36">
                <a:extLst>
                  <a:ext uri="{FF2B5EF4-FFF2-40B4-BE49-F238E27FC236}">
                    <a16:creationId xmlns:a16="http://schemas.microsoft.com/office/drawing/2014/main" id="{07C0D17D-9D5C-90B8-7594-DB4D99681094}"/>
                  </a:ext>
                </a:extLst>
              </p:cNvPr>
              <p:cNvSpPr/>
              <p:nvPr/>
            </p:nvSpPr>
            <p:spPr>
              <a:xfrm>
                <a:off x="6552182" y="5333357"/>
                <a:ext cx="182358" cy="260154"/>
              </a:xfrm>
              <a:custGeom>
                <a:avLst/>
                <a:gdLst>
                  <a:gd name="connsiteX0" fmla="*/ 90302 w 182358"/>
                  <a:gd name="connsiteY0" fmla="*/ 260154 h 260154"/>
                  <a:gd name="connsiteX1" fmla="*/ 23612 w 182358"/>
                  <a:gd name="connsiteY1" fmla="*/ 226749 h 260154"/>
                  <a:gd name="connsiteX2" fmla="*/ 0 w 182358"/>
                  <a:gd name="connsiteY2" fmla="*/ 133308 h 260154"/>
                  <a:gd name="connsiteX3" fmla="*/ 24251 w 182358"/>
                  <a:gd name="connsiteY3" fmla="*/ 34981 h 260154"/>
                  <a:gd name="connsiteX4" fmla="*/ 92695 w 182358"/>
                  <a:gd name="connsiteY4" fmla="*/ 0 h 260154"/>
                  <a:gd name="connsiteX5" fmla="*/ 159544 w 182358"/>
                  <a:gd name="connsiteY5" fmla="*/ 32933 h 260154"/>
                  <a:gd name="connsiteX6" fmla="*/ 182358 w 182358"/>
                  <a:gd name="connsiteY6" fmla="*/ 129211 h 260154"/>
                  <a:gd name="connsiteX7" fmla="*/ 158586 w 182358"/>
                  <a:gd name="connsiteY7" fmla="*/ 225803 h 260154"/>
                  <a:gd name="connsiteX8" fmla="*/ 90302 w 182358"/>
                  <a:gd name="connsiteY8" fmla="*/ 259997 h 260154"/>
                  <a:gd name="connsiteX9" fmla="*/ 92535 w 182358"/>
                  <a:gd name="connsiteY9" fmla="*/ 42387 h 260154"/>
                  <a:gd name="connsiteX10" fmla="*/ 50894 w 182358"/>
                  <a:gd name="connsiteY10" fmla="*/ 130471 h 260154"/>
                  <a:gd name="connsiteX11" fmla="*/ 91418 w 182358"/>
                  <a:gd name="connsiteY11" fmla="*/ 217767 h 260154"/>
                  <a:gd name="connsiteX12" fmla="*/ 121094 w 182358"/>
                  <a:gd name="connsiteY12" fmla="*/ 195549 h 260154"/>
                  <a:gd name="connsiteX13" fmla="*/ 131304 w 182358"/>
                  <a:gd name="connsiteY13" fmla="*/ 131889 h 260154"/>
                  <a:gd name="connsiteX14" fmla="*/ 92376 w 18235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358" h="260154">
                    <a:moveTo>
                      <a:pt x="90302" y="260154"/>
                    </a:moveTo>
                    <a:cubicBezTo>
                      <a:pt x="61584" y="260154"/>
                      <a:pt x="39248" y="248967"/>
                      <a:pt x="23612"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358" y="86981"/>
                      <a:pt x="182358" y="129211"/>
                    </a:cubicBezTo>
                    <a:cubicBezTo>
                      <a:pt x="182358" y="171440"/>
                      <a:pt x="174381" y="203113"/>
                      <a:pt x="158586" y="225803"/>
                    </a:cubicBezTo>
                    <a:cubicBezTo>
                      <a:pt x="142791" y="248494"/>
                      <a:pt x="119977" y="259997"/>
                      <a:pt x="90302" y="259997"/>
                    </a:cubicBezTo>
                    <a:close/>
                    <a:moveTo>
                      <a:pt x="92535" y="42387"/>
                    </a:moveTo>
                    <a:cubicBezTo>
                      <a:pt x="64775" y="42387"/>
                      <a:pt x="50894" y="71696"/>
                      <a:pt x="50894" y="130471"/>
                    </a:cubicBezTo>
                    <a:cubicBezTo>
                      <a:pt x="50894" y="189246"/>
                      <a:pt x="64455" y="217767"/>
                      <a:pt x="91418" y="217767"/>
                    </a:cubicBezTo>
                    <a:cubicBezTo>
                      <a:pt x="104501" y="217767"/>
                      <a:pt x="114393" y="210361"/>
                      <a:pt x="121094" y="195549"/>
                    </a:cubicBezTo>
                    <a:cubicBezTo>
                      <a:pt x="127954" y="180737"/>
                      <a:pt x="131304" y="159465"/>
                      <a:pt x="131304" y="131889"/>
                    </a:cubicBezTo>
                    <a:cubicBezTo>
                      <a:pt x="131304" y="72169"/>
                      <a:pt x="118381" y="42387"/>
                      <a:pt x="9237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Freeform 37">
                <a:extLst>
                  <a:ext uri="{FF2B5EF4-FFF2-40B4-BE49-F238E27FC236}">
                    <a16:creationId xmlns:a16="http://schemas.microsoft.com/office/drawing/2014/main" id="{BF645C98-49D5-8C88-372C-B23D0ED939DE}"/>
                  </a:ext>
                </a:extLst>
              </p:cNvPr>
              <p:cNvSpPr/>
              <p:nvPr/>
            </p:nvSpPr>
            <p:spPr>
              <a:xfrm>
                <a:off x="6784477" y="5337612"/>
                <a:ext cx="163691" cy="251645"/>
              </a:xfrm>
              <a:custGeom>
                <a:avLst/>
                <a:gdLst>
                  <a:gd name="connsiteX0" fmla="*/ 108968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9" name="Freeform 38">
                <a:extLst>
                  <a:ext uri="{FF2B5EF4-FFF2-40B4-BE49-F238E27FC236}">
                    <a16:creationId xmlns:a16="http://schemas.microsoft.com/office/drawing/2014/main" id="{0F2BA619-C522-5A30-1C6C-FD2229478E05}"/>
                  </a:ext>
                </a:extLst>
              </p:cNvPr>
              <p:cNvSpPr/>
              <p:nvPr/>
            </p:nvSpPr>
            <p:spPr>
              <a:xfrm>
                <a:off x="7006403" y="5337769"/>
                <a:ext cx="117424" cy="251487"/>
              </a:xfrm>
              <a:custGeom>
                <a:avLst/>
                <a:gdLst>
                  <a:gd name="connsiteX0" fmla="*/ 48980 w 117424"/>
                  <a:gd name="connsiteY0" fmla="*/ 41599 h 251487"/>
                  <a:gd name="connsiteX1" fmla="*/ 48980 w 117424"/>
                  <a:gd name="connsiteY1" fmla="*/ 111247 h 251487"/>
                  <a:gd name="connsiteX2" fmla="*/ 112000 w 117424"/>
                  <a:gd name="connsiteY2" fmla="*/ 111247 h 251487"/>
                  <a:gd name="connsiteX3" fmla="*/ 112000 w 117424"/>
                  <a:gd name="connsiteY3" fmla="*/ 152689 h 251487"/>
                  <a:gd name="connsiteX4" fmla="*/ 48980 w 117424"/>
                  <a:gd name="connsiteY4" fmla="*/ 152689 h 251487"/>
                  <a:gd name="connsiteX5" fmla="*/ 48980 w 117424"/>
                  <a:gd name="connsiteY5" fmla="*/ 251488 h 251487"/>
                  <a:gd name="connsiteX6" fmla="*/ 0 w 117424"/>
                  <a:gd name="connsiteY6" fmla="*/ 251488 h 251487"/>
                  <a:gd name="connsiteX7" fmla="*/ 0 w 117424"/>
                  <a:gd name="connsiteY7" fmla="*/ 0 h 251487"/>
                  <a:gd name="connsiteX8" fmla="*/ 117424 w 117424"/>
                  <a:gd name="connsiteY8" fmla="*/ 0 h 251487"/>
                  <a:gd name="connsiteX9" fmla="*/ 117424 w 117424"/>
                  <a:gd name="connsiteY9" fmla="*/ 41757 h 251487"/>
                  <a:gd name="connsiteX10" fmla="*/ 48980 w 117424"/>
                  <a:gd name="connsiteY10"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24" h="251487">
                    <a:moveTo>
                      <a:pt x="48980" y="41599"/>
                    </a:moveTo>
                    <a:lnTo>
                      <a:pt x="48980" y="111247"/>
                    </a:lnTo>
                    <a:lnTo>
                      <a:pt x="112000" y="111247"/>
                    </a:lnTo>
                    <a:lnTo>
                      <a:pt x="112000" y="152689"/>
                    </a:lnTo>
                    <a:lnTo>
                      <a:pt x="48980" y="152689"/>
                    </a:lnTo>
                    <a:lnTo>
                      <a:pt x="48980" y="251488"/>
                    </a:lnTo>
                    <a:lnTo>
                      <a:pt x="0" y="251488"/>
                    </a:lnTo>
                    <a:lnTo>
                      <a:pt x="0" y="0"/>
                    </a:lnTo>
                    <a:lnTo>
                      <a:pt x="117424" y="0"/>
                    </a:lnTo>
                    <a:lnTo>
                      <a:pt x="117424" y="41757"/>
                    </a:lnTo>
                    <a:lnTo>
                      <a:pt x="48980"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0" name="Freeform 39">
                <a:extLst>
                  <a:ext uri="{FF2B5EF4-FFF2-40B4-BE49-F238E27FC236}">
                    <a16:creationId xmlns:a16="http://schemas.microsoft.com/office/drawing/2014/main" id="{A2A12E01-E0D1-B942-6658-18234FDFDF34}"/>
                  </a:ext>
                </a:extLst>
              </p:cNvPr>
              <p:cNvSpPr/>
              <p:nvPr/>
            </p:nvSpPr>
            <p:spPr>
              <a:xfrm>
                <a:off x="7170733"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1" name="Freeform 40">
                <a:extLst>
                  <a:ext uri="{FF2B5EF4-FFF2-40B4-BE49-F238E27FC236}">
                    <a16:creationId xmlns:a16="http://schemas.microsoft.com/office/drawing/2014/main" id="{4FAF59EF-5482-C92D-95E4-07CAE1F59E9E}"/>
                  </a:ext>
                </a:extLst>
              </p:cNvPr>
              <p:cNvSpPr/>
              <p:nvPr/>
            </p:nvSpPr>
            <p:spPr>
              <a:xfrm>
                <a:off x="7338413" y="5337612"/>
                <a:ext cx="157948" cy="251803"/>
              </a:xfrm>
              <a:custGeom>
                <a:avLst/>
                <a:gdLst>
                  <a:gd name="connsiteX0" fmla="*/ 103225 w 157948"/>
                  <a:gd name="connsiteY0" fmla="*/ 251646 h 251803"/>
                  <a:gd name="connsiteX1" fmla="*/ 85037 w 157948"/>
                  <a:gd name="connsiteY1" fmla="*/ 190192 h 251803"/>
                  <a:gd name="connsiteX2" fmla="*/ 56319 w 157948"/>
                  <a:gd name="connsiteY2" fmla="*/ 154895 h 251803"/>
                  <a:gd name="connsiteX3" fmla="*/ 48980 w 157948"/>
                  <a:gd name="connsiteY3" fmla="*/ 154895 h 251803"/>
                  <a:gd name="connsiteX4" fmla="*/ 48980 w 157948"/>
                  <a:gd name="connsiteY4" fmla="*/ 251488 h 251803"/>
                  <a:gd name="connsiteX5" fmla="*/ 0 w 157948"/>
                  <a:gd name="connsiteY5" fmla="*/ 251488 h 251803"/>
                  <a:gd name="connsiteX6" fmla="*/ 0 w 157948"/>
                  <a:gd name="connsiteY6" fmla="*/ 0 h 251803"/>
                  <a:gd name="connsiteX7" fmla="*/ 70837 w 157948"/>
                  <a:gd name="connsiteY7" fmla="*/ 0 h 251803"/>
                  <a:gd name="connsiteX8" fmla="*/ 147578 w 157948"/>
                  <a:gd name="connsiteY8" fmla="*/ 67914 h 251803"/>
                  <a:gd name="connsiteX9" fmla="*/ 102427 w 157948"/>
                  <a:gd name="connsiteY9" fmla="*/ 135514 h 251803"/>
                  <a:gd name="connsiteX10" fmla="*/ 102427 w 157948"/>
                  <a:gd name="connsiteY10" fmla="*/ 136459 h 251803"/>
                  <a:gd name="connsiteX11" fmla="*/ 134974 w 157948"/>
                  <a:gd name="connsiteY11" fmla="*/ 181052 h 251803"/>
                  <a:gd name="connsiteX12" fmla="*/ 157948 w 157948"/>
                  <a:gd name="connsiteY12" fmla="*/ 251803 h 251803"/>
                  <a:gd name="connsiteX13" fmla="*/ 103225 w 157948"/>
                  <a:gd name="connsiteY13" fmla="*/ 251803 h 251803"/>
                  <a:gd name="connsiteX14" fmla="*/ 49139 w 157948"/>
                  <a:gd name="connsiteY14" fmla="*/ 40654 h 251803"/>
                  <a:gd name="connsiteX15" fmla="*/ 49139 w 157948"/>
                  <a:gd name="connsiteY15" fmla="*/ 113611 h 251803"/>
                  <a:gd name="connsiteX16" fmla="*/ 64456 w 157948"/>
                  <a:gd name="connsiteY16" fmla="*/ 113611 h 251803"/>
                  <a:gd name="connsiteX17" fmla="*/ 88068 w 157948"/>
                  <a:gd name="connsiteY17" fmla="*/ 102581 h 251803"/>
                  <a:gd name="connsiteX18" fmla="*/ 97003 w 157948"/>
                  <a:gd name="connsiteY18" fmla="*/ 75320 h 251803"/>
                  <a:gd name="connsiteX19" fmla="*/ 88706 w 157948"/>
                  <a:gd name="connsiteY19" fmla="*/ 49951 h 251803"/>
                  <a:gd name="connsiteX20" fmla="*/ 64456 w 157948"/>
                  <a:gd name="connsiteY20" fmla="*/ 40496 h 251803"/>
                  <a:gd name="connsiteX21" fmla="*/ 49139 w 157948"/>
                  <a:gd name="connsiteY21" fmla="*/ 40496 h 25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948" h="251803">
                    <a:moveTo>
                      <a:pt x="103225" y="251646"/>
                    </a:moveTo>
                    <a:lnTo>
                      <a:pt x="85037" y="190192"/>
                    </a:lnTo>
                    <a:cubicBezTo>
                      <a:pt x="78017" y="166713"/>
                      <a:pt x="68444" y="154895"/>
                      <a:pt x="56319" y="154895"/>
                    </a:cubicBezTo>
                    <a:lnTo>
                      <a:pt x="48980" y="154895"/>
                    </a:lnTo>
                    <a:lnTo>
                      <a:pt x="48980" y="251488"/>
                    </a:lnTo>
                    <a:lnTo>
                      <a:pt x="0" y="251488"/>
                    </a:lnTo>
                    <a:lnTo>
                      <a:pt x="0" y="0"/>
                    </a:lnTo>
                    <a:lnTo>
                      <a:pt x="70837" y="0"/>
                    </a:lnTo>
                    <a:cubicBezTo>
                      <a:pt x="122051" y="0"/>
                      <a:pt x="147578" y="22691"/>
                      <a:pt x="147578" y="67914"/>
                    </a:cubicBezTo>
                    <a:cubicBezTo>
                      <a:pt x="147578" y="102108"/>
                      <a:pt x="132581" y="124641"/>
                      <a:pt x="102427" y="135514"/>
                    </a:cubicBezTo>
                    <a:lnTo>
                      <a:pt x="102427" y="136459"/>
                    </a:lnTo>
                    <a:cubicBezTo>
                      <a:pt x="115988" y="141029"/>
                      <a:pt x="126678" y="155841"/>
                      <a:pt x="134974" y="181052"/>
                    </a:cubicBezTo>
                    <a:lnTo>
                      <a:pt x="157948" y="251803"/>
                    </a:lnTo>
                    <a:lnTo>
                      <a:pt x="103225" y="251803"/>
                    </a:lnTo>
                    <a:close/>
                    <a:moveTo>
                      <a:pt x="49139" y="40654"/>
                    </a:moveTo>
                    <a:lnTo>
                      <a:pt x="49139" y="113611"/>
                    </a:lnTo>
                    <a:lnTo>
                      <a:pt x="64456" y="113611"/>
                    </a:lnTo>
                    <a:cubicBezTo>
                      <a:pt x="74188" y="113611"/>
                      <a:pt x="82005" y="109987"/>
                      <a:pt x="88068" y="102581"/>
                    </a:cubicBezTo>
                    <a:cubicBezTo>
                      <a:pt x="94131" y="95175"/>
                      <a:pt x="97003" y="86193"/>
                      <a:pt x="97003" y="75320"/>
                    </a:cubicBezTo>
                    <a:cubicBezTo>
                      <a:pt x="97003" y="64448"/>
                      <a:pt x="94290" y="56254"/>
                      <a:pt x="88706" y="49951"/>
                    </a:cubicBezTo>
                    <a:cubicBezTo>
                      <a:pt x="83282" y="43648"/>
                      <a:pt x="75145" y="40496"/>
                      <a:pt x="64456" y="40496"/>
                    </a:cubicBezTo>
                    <a:lnTo>
                      <a:pt x="49139" y="4049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2" name="Freeform 41">
                <a:extLst>
                  <a:ext uri="{FF2B5EF4-FFF2-40B4-BE49-F238E27FC236}">
                    <a16:creationId xmlns:a16="http://schemas.microsoft.com/office/drawing/2014/main" id="{40D1ED96-AD13-F1EE-EB9A-B9744B3B0569}"/>
                  </a:ext>
                </a:extLst>
              </p:cNvPr>
              <p:cNvSpPr/>
              <p:nvPr/>
            </p:nvSpPr>
            <p:spPr>
              <a:xfrm>
                <a:off x="7539119"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60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60"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3" name="Freeform 42">
                <a:extLst>
                  <a:ext uri="{FF2B5EF4-FFF2-40B4-BE49-F238E27FC236}">
                    <a16:creationId xmlns:a16="http://schemas.microsoft.com/office/drawing/2014/main" id="{4D7FD7BE-9E47-1017-B6FF-25C86B923854}"/>
                  </a:ext>
                </a:extLst>
              </p:cNvPr>
              <p:cNvSpPr/>
              <p:nvPr/>
            </p:nvSpPr>
            <p:spPr>
              <a:xfrm>
                <a:off x="7706958" y="5337612"/>
                <a:ext cx="163691" cy="251645"/>
              </a:xfrm>
              <a:custGeom>
                <a:avLst/>
                <a:gdLst>
                  <a:gd name="connsiteX0" fmla="*/ 108969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9" y="251646"/>
                    </a:moveTo>
                    <a:lnTo>
                      <a:pt x="52330" y="107938"/>
                    </a:lnTo>
                    <a:cubicBezTo>
                      <a:pt x="49937" y="101793"/>
                      <a:pt x="46906" y="92338"/>
                      <a:pt x="43077" y="79260"/>
                    </a:cubicBezTo>
                    <a:cubicBezTo>
                      <a:pt x="42120"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4" name="Freeform 43">
                <a:extLst>
                  <a:ext uri="{FF2B5EF4-FFF2-40B4-BE49-F238E27FC236}">
                    <a16:creationId xmlns:a16="http://schemas.microsoft.com/office/drawing/2014/main" id="{03924320-65FA-DD81-7D2D-B6CCAA8877B3}"/>
                  </a:ext>
                </a:extLst>
              </p:cNvPr>
              <p:cNvSpPr/>
              <p:nvPr/>
            </p:nvSpPr>
            <p:spPr>
              <a:xfrm>
                <a:off x="7920268" y="5333357"/>
                <a:ext cx="147258" cy="260312"/>
              </a:xfrm>
              <a:custGeom>
                <a:avLst/>
                <a:gdLst>
                  <a:gd name="connsiteX0" fmla="*/ 147258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8"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1" y="42230"/>
                      <a:pt x="107054" y="42230"/>
                    </a:cubicBezTo>
                    <a:cubicBezTo>
                      <a:pt x="89504" y="42230"/>
                      <a:pt x="75783" y="50266"/>
                      <a:pt x="65732" y="66181"/>
                    </a:cubicBezTo>
                    <a:cubicBezTo>
                      <a:pt x="55681" y="82096"/>
                      <a:pt x="50575" y="103841"/>
                      <a:pt x="50575" y="131417"/>
                    </a:cubicBezTo>
                    <a:cubicBezTo>
                      <a:pt x="50575" y="158992"/>
                      <a:pt x="55361"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5" name="Freeform 44">
                <a:extLst>
                  <a:ext uri="{FF2B5EF4-FFF2-40B4-BE49-F238E27FC236}">
                    <a16:creationId xmlns:a16="http://schemas.microsoft.com/office/drawing/2014/main" id="{0E5081AD-DEDE-E810-9B5F-9BD3863880BC}"/>
                  </a:ext>
                </a:extLst>
              </p:cNvPr>
              <p:cNvSpPr/>
              <p:nvPr/>
            </p:nvSpPr>
            <p:spPr>
              <a:xfrm>
                <a:off x="8117145"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24" name="Freeform 23">
              <a:extLst>
                <a:ext uri="{FF2B5EF4-FFF2-40B4-BE49-F238E27FC236}">
                  <a16:creationId xmlns:a16="http://schemas.microsoft.com/office/drawing/2014/main" id="{3982AD17-F098-206B-C1FC-43A65BF88DA2}"/>
                </a:ext>
              </a:extLst>
            </p:cNvPr>
            <p:cNvSpPr/>
            <p:nvPr/>
          </p:nvSpPr>
          <p:spPr>
            <a:xfrm>
              <a:off x="3410610" y="4760418"/>
              <a:ext cx="593182" cy="658501"/>
            </a:xfrm>
            <a:custGeom>
              <a:avLst/>
              <a:gdLst>
                <a:gd name="connsiteX0" fmla="*/ 551861 w 593182"/>
                <a:gd name="connsiteY0" fmla="*/ 364153 h 658501"/>
                <a:gd name="connsiteX1" fmla="*/ 361526 w 593182"/>
                <a:gd name="connsiteY1" fmla="*/ 546151 h 658501"/>
                <a:gd name="connsiteX2" fmla="*/ 333287 w 593182"/>
                <a:gd name="connsiteY2" fmla="*/ 548042 h 658501"/>
                <a:gd name="connsiteX3" fmla="*/ 187623 w 593182"/>
                <a:gd name="connsiteY3" fmla="*/ 493837 h 658501"/>
                <a:gd name="connsiteX4" fmla="*/ 153002 w 593182"/>
                <a:gd name="connsiteY4" fmla="*/ 456019 h 658501"/>
                <a:gd name="connsiteX5" fmla="*/ 111840 w 593182"/>
                <a:gd name="connsiteY5" fmla="*/ 329329 h 658501"/>
                <a:gd name="connsiteX6" fmla="*/ 118381 w 593182"/>
                <a:gd name="connsiteY6" fmla="*/ 276857 h 658501"/>
                <a:gd name="connsiteX7" fmla="*/ 294358 w 593182"/>
                <a:gd name="connsiteY7" fmla="*/ 114241 h 658501"/>
                <a:gd name="connsiteX8" fmla="*/ 498414 w 593182"/>
                <a:gd name="connsiteY8" fmla="*/ 45224 h 658501"/>
                <a:gd name="connsiteX9" fmla="*/ 501924 w 593182"/>
                <a:gd name="connsiteY9" fmla="*/ 45224 h 658501"/>
                <a:gd name="connsiteX10" fmla="*/ 333287 w 593182"/>
                <a:gd name="connsiteY10" fmla="*/ 0 h 658501"/>
                <a:gd name="connsiteX11" fmla="*/ 0 w 593182"/>
                <a:gd name="connsiteY11" fmla="*/ 329329 h 658501"/>
                <a:gd name="connsiteX12" fmla="*/ 38610 w 593182"/>
                <a:gd name="connsiteY12" fmla="*/ 482964 h 658501"/>
                <a:gd name="connsiteX13" fmla="*/ 203258 w 593182"/>
                <a:gd name="connsiteY13" fmla="*/ 632344 h 658501"/>
                <a:gd name="connsiteX14" fmla="*/ 330096 w 593182"/>
                <a:gd name="connsiteY14" fmla="*/ 658501 h 658501"/>
                <a:gd name="connsiteX15" fmla="*/ 333606 w 593182"/>
                <a:gd name="connsiteY15" fmla="*/ 658501 h 658501"/>
                <a:gd name="connsiteX16" fmla="*/ 537662 w 593182"/>
                <a:gd name="connsiteY16" fmla="*/ 589484 h 658501"/>
                <a:gd name="connsiteX17" fmla="*/ 586801 w 593182"/>
                <a:gd name="connsiteY17" fmla="*/ 543000 h 658501"/>
                <a:gd name="connsiteX18" fmla="*/ 593183 w 593182"/>
                <a:gd name="connsiteY18" fmla="*/ 490685 h 658501"/>
                <a:gd name="connsiteX19" fmla="*/ 552021 w 593182"/>
                <a:gd name="connsiteY19" fmla="*/ 363838 h 6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82" h="658501">
                  <a:moveTo>
                    <a:pt x="551861" y="364153"/>
                  </a:moveTo>
                  <a:cubicBezTo>
                    <a:pt x="536385" y="459170"/>
                    <a:pt x="458688" y="533860"/>
                    <a:pt x="361526" y="546151"/>
                  </a:cubicBezTo>
                  <a:cubicBezTo>
                    <a:pt x="352272" y="547254"/>
                    <a:pt x="342859" y="548042"/>
                    <a:pt x="333287" y="548042"/>
                  </a:cubicBezTo>
                  <a:cubicBezTo>
                    <a:pt x="277606" y="548042"/>
                    <a:pt x="226552" y="527557"/>
                    <a:pt x="187623" y="493837"/>
                  </a:cubicBezTo>
                  <a:cubicBezTo>
                    <a:pt x="174700" y="482649"/>
                    <a:pt x="163054" y="469885"/>
                    <a:pt x="153002" y="456019"/>
                  </a:cubicBezTo>
                  <a:cubicBezTo>
                    <a:pt x="127156" y="420250"/>
                    <a:pt x="111840" y="376602"/>
                    <a:pt x="111840" y="329329"/>
                  </a:cubicBezTo>
                  <a:cubicBezTo>
                    <a:pt x="111840" y="311208"/>
                    <a:pt x="114074" y="293718"/>
                    <a:pt x="118381" y="276857"/>
                  </a:cubicBezTo>
                  <a:cubicBezTo>
                    <a:pt x="139282" y="193816"/>
                    <a:pt x="208204" y="129368"/>
                    <a:pt x="294358" y="114241"/>
                  </a:cubicBezTo>
                  <a:cubicBezTo>
                    <a:pt x="350836" y="71066"/>
                    <a:pt x="421514" y="45224"/>
                    <a:pt x="498414" y="45224"/>
                  </a:cubicBezTo>
                  <a:cubicBezTo>
                    <a:pt x="499531" y="45224"/>
                    <a:pt x="500648" y="45224"/>
                    <a:pt x="501924" y="45224"/>
                  </a:cubicBezTo>
                  <a:cubicBezTo>
                    <a:pt x="452466" y="16545"/>
                    <a:pt x="394870" y="0"/>
                    <a:pt x="333287" y="0"/>
                  </a:cubicBezTo>
                  <a:cubicBezTo>
                    <a:pt x="149333" y="0"/>
                    <a:pt x="0" y="147332"/>
                    <a:pt x="0" y="329329"/>
                  </a:cubicBezTo>
                  <a:cubicBezTo>
                    <a:pt x="0" y="384795"/>
                    <a:pt x="14040" y="437110"/>
                    <a:pt x="38610" y="482964"/>
                  </a:cubicBezTo>
                  <a:cubicBezTo>
                    <a:pt x="74347" y="549618"/>
                    <a:pt x="132581" y="602720"/>
                    <a:pt x="203258" y="632344"/>
                  </a:cubicBezTo>
                  <a:cubicBezTo>
                    <a:pt x="242347" y="648732"/>
                    <a:pt x="285104" y="658029"/>
                    <a:pt x="330096" y="658501"/>
                  </a:cubicBezTo>
                  <a:cubicBezTo>
                    <a:pt x="331212" y="658501"/>
                    <a:pt x="332329" y="658501"/>
                    <a:pt x="333606" y="658501"/>
                  </a:cubicBezTo>
                  <a:cubicBezTo>
                    <a:pt x="410506" y="658501"/>
                    <a:pt x="481343" y="632659"/>
                    <a:pt x="537662" y="589484"/>
                  </a:cubicBezTo>
                  <a:cubicBezTo>
                    <a:pt x="555690" y="575775"/>
                    <a:pt x="572123" y="560018"/>
                    <a:pt x="586801" y="543000"/>
                  </a:cubicBezTo>
                  <a:cubicBezTo>
                    <a:pt x="590949" y="526297"/>
                    <a:pt x="593183" y="508806"/>
                    <a:pt x="593183" y="490685"/>
                  </a:cubicBezTo>
                  <a:cubicBezTo>
                    <a:pt x="593183" y="443413"/>
                    <a:pt x="577867" y="399607"/>
                    <a:pt x="552021" y="363838"/>
                  </a:cubicBezTo>
                  <a:close/>
                </a:path>
              </a:pathLst>
            </a:custGeom>
            <a:solidFill>
              <a:srgbClr val="5364AE"/>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5" name="Freeform 24">
              <a:extLst>
                <a:ext uri="{FF2B5EF4-FFF2-40B4-BE49-F238E27FC236}">
                  <a16:creationId xmlns:a16="http://schemas.microsoft.com/office/drawing/2014/main" id="{42E0C1DA-6717-35A0-5AAD-344239C27E7D}"/>
                </a:ext>
              </a:extLst>
            </p:cNvPr>
            <p:cNvSpPr/>
            <p:nvPr/>
          </p:nvSpPr>
          <p:spPr>
            <a:xfrm>
              <a:off x="3448741" y="4927132"/>
              <a:ext cx="666732" cy="653774"/>
            </a:xfrm>
            <a:custGeom>
              <a:avLst/>
              <a:gdLst>
                <a:gd name="connsiteX0" fmla="*/ 665137 w 666732"/>
                <a:gd name="connsiteY0" fmla="*/ 290724 h 653774"/>
                <a:gd name="connsiteX1" fmla="*/ 628442 w 666732"/>
                <a:gd name="connsiteY1" fmla="*/ 170495 h 653774"/>
                <a:gd name="connsiteX2" fmla="*/ 463474 w 666732"/>
                <a:gd name="connsiteY2" fmla="*/ 20800 h 653774"/>
                <a:gd name="connsiteX3" fmla="*/ 391520 w 666732"/>
                <a:gd name="connsiteY3" fmla="*/ 0 h 653774"/>
                <a:gd name="connsiteX4" fmla="*/ 258141 w 666732"/>
                <a:gd name="connsiteY4" fmla="*/ 118653 h 653774"/>
                <a:gd name="connsiteX5" fmla="*/ 333446 w 666732"/>
                <a:gd name="connsiteY5" fmla="*/ 105575 h 653774"/>
                <a:gd name="connsiteX6" fmla="*/ 513571 w 666732"/>
                <a:gd name="connsiteY6" fmla="*/ 197440 h 653774"/>
                <a:gd name="connsiteX7" fmla="*/ 554733 w 666732"/>
                <a:gd name="connsiteY7" fmla="*/ 324287 h 653774"/>
                <a:gd name="connsiteX8" fmla="*/ 548351 w 666732"/>
                <a:gd name="connsiteY8" fmla="*/ 376602 h 653774"/>
                <a:gd name="connsiteX9" fmla="*/ 535428 w 666732"/>
                <a:gd name="connsiteY9" fmla="*/ 413316 h 653774"/>
                <a:gd name="connsiteX10" fmla="*/ 402050 w 666732"/>
                <a:gd name="connsiteY10" fmla="*/ 532127 h 653774"/>
                <a:gd name="connsiteX11" fmla="*/ 333287 w 666732"/>
                <a:gd name="connsiteY11" fmla="*/ 543000 h 653774"/>
                <a:gd name="connsiteX12" fmla="*/ 164808 w 666732"/>
                <a:gd name="connsiteY12" fmla="*/ 465946 h 653774"/>
                <a:gd name="connsiteX13" fmla="*/ 160 w 666732"/>
                <a:gd name="connsiteY13" fmla="*/ 316566 h 653774"/>
                <a:gd name="connsiteX14" fmla="*/ 0 w 666732"/>
                <a:gd name="connsiteY14" fmla="*/ 324445 h 653774"/>
                <a:gd name="connsiteX15" fmla="*/ 333446 w 666732"/>
                <a:gd name="connsiteY15" fmla="*/ 653774 h 653774"/>
                <a:gd name="connsiteX16" fmla="*/ 615998 w 666732"/>
                <a:gd name="connsiteY16" fmla="*/ 499037 h 653774"/>
                <a:gd name="connsiteX17" fmla="*/ 666733 w 666732"/>
                <a:gd name="connsiteY17" fmla="*/ 324445 h 653774"/>
                <a:gd name="connsiteX18" fmla="*/ 664818 w 666732"/>
                <a:gd name="connsiteY18" fmla="*/ 290881 h 6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32" h="653774">
                  <a:moveTo>
                    <a:pt x="665137" y="290724"/>
                  </a:moveTo>
                  <a:cubicBezTo>
                    <a:pt x="660670" y="247706"/>
                    <a:pt x="648066" y="207052"/>
                    <a:pt x="628442" y="170495"/>
                  </a:cubicBezTo>
                  <a:cubicBezTo>
                    <a:pt x="592704" y="103684"/>
                    <a:pt x="534311" y="50581"/>
                    <a:pt x="463474" y="20800"/>
                  </a:cubicBezTo>
                  <a:cubicBezTo>
                    <a:pt x="440659" y="11345"/>
                    <a:pt x="416568" y="4254"/>
                    <a:pt x="391520" y="0"/>
                  </a:cubicBezTo>
                  <a:cubicBezTo>
                    <a:pt x="332010" y="19224"/>
                    <a:pt x="283509" y="62714"/>
                    <a:pt x="258141" y="118653"/>
                  </a:cubicBezTo>
                  <a:cubicBezTo>
                    <a:pt x="281754" y="110144"/>
                    <a:pt x="306962" y="105575"/>
                    <a:pt x="333446" y="105575"/>
                  </a:cubicBezTo>
                  <a:cubicBezTo>
                    <a:pt x="407634" y="105575"/>
                    <a:pt x="473366" y="141816"/>
                    <a:pt x="513571" y="197440"/>
                  </a:cubicBezTo>
                  <a:cubicBezTo>
                    <a:pt x="539417" y="233209"/>
                    <a:pt x="554733" y="277015"/>
                    <a:pt x="554733" y="324287"/>
                  </a:cubicBezTo>
                  <a:cubicBezTo>
                    <a:pt x="554733" y="342250"/>
                    <a:pt x="552499" y="359741"/>
                    <a:pt x="548351" y="376602"/>
                  </a:cubicBezTo>
                  <a:cubicBezTo>
                    <a:pt x="545160" y="389365"/>
                    <a:pt x="540853" y="401656"/>
                    <a:pt x="535428" y="413316"/>
                  </a:cubicBezTo>
                  <a:cubicBezTo>
                    <a:pt x="510061" y="469255"/>
                    <a:pt x="461560" y="512745"/>
                    <a:pt x="402050" y="532127"/>
                  </a:cubicBezTo>
                  <a:cubicBezTo>
                    <a:pt x="380352" y="539060"/>
                    <a:pt x="357378" y="543000"/>
                    <a:pt x="333287" y="543000"/>
                  </a:cubicBezTo>
                  <a:cubicBezTo>
                    <a:pt x="265800" y="543000"/>
                    <a:pt x="205333" y="513061"/>
                    <a:pt x="164808" y="465946"/>
                  </a:cubicBezTo>
                  <a:cubicBezTo>
                    <a:pt x="94131" y="436322"/>
                    <a:pt x="35897" y="383220"/>
                    <a:pt x="160" y="316566"/>
                  </a:cubicBezTo>
                  <a:cubicBezTo>
                    <a:pt x="160" y="319245"/>
                    <a:pt x="0" y="321766"/>
                    <a:pt x="0" y="324445"/>
                  </a:cubicBezTo>
                  <a:cubicBezTo>
                    <a:pt x="0" y="506285"/>
                    <a:pt x="149333" y="653774"/>
                    <a:pt x="333446" y="653774"/>
                  </a:cubicBezTo>
                  <a:cubicBezTo>
                    <a:pt x="452625" y="653774"/>
                    <a:pt x="557126" y="592005"/>
                    <a:pt x="615998" y="499037"/>
                  </a:cubicBezTo>
                  <a:cubicBezTo>
                    <a:pt x="648066" y="448455"/>
                    <a:pt x="666733" y="388577"/>
                    <a:pt x="666733" y="324445"/>
                  </a:cubicBezTo>
                  <a:cubicBezTo>
                    <a:pt x="666733" y="313099"/>
                    <a:pt x="665935" y="301912"/>
                    <a:pt x="664818" y="290881"/>
                  </a:cubicBezTo>
                  <a:close/>
                </a:path>
              </a:pathLst>
            </a:custGeom>
            <a:solidFill>
              <a:srgbClr val="762775"/>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Freeform 25">
              <a:extLst>
                <a:ext uri="{FF2B5EF4-FFF2-40B4-BE49-F238E27FC236}">
                  <a16:creationId xmlns:a16="http://schemas.microsoft.com/office/drawing/2014/main" id="{32D022E5-F4DB-FC89-3338-45D68D5D4948}"/>
                </a:ext>
              </a:extLst>
            </p:cNvPr>
            <p:cNvSpPr/>
            <p:nvPr/>
          </p:nvSpPr>
          <p:spPr>
            <a:xfrm>
              <a:off x="3575578" y="4805642"/>
              <a:ext cx="667051" cy="620525"/>
            </a:xfrm>
            <a:custGeom>
              <a:avLst/>
              <a:gdLst>
                <a:gd name="connsiteX0" fmla="*/ 336956 w 667051"/>
                <a:gd name="connsiteY0" fmla="*/ 0 h 620525"/>
                <a:gd name="connsiteX1" fmla="*/ 333446 w 667051"/>
                <a:gd name="connsiteY1" fmla="*/ 0 h 620525"/>
                <a:gd name="connsiteX2" fmla="*/ 129390 w 667051"/>
                <a:gd name="connsiteY2" fmla="*/ 69017 h 620525"/>
                <a:gd name="connsiteX3" fmla="*/ 50894 w 667051"/>
                <a:gd name="connsiteY3" fmla="*/ 154738 h 620525"/>
                <a:gd name="connsiteX4" fmla="*/ 0 w 667051"/>
                <a:gd name="connsiteY4" fmla="*/ 329329 h 620525"/>
                <a:gd name="connsiteX5" fmla="*/ 1755 w 667051"/>
                <a:gd name="connsiteY5" fmla="*/ 363050 h 620525"/>
                <a:gd name="connsiteX6" fmla="*/ 22655 w 667051"/>
                <a:gd name="connsiteY6" fmla="*/ 448613 h 620525"/>
                <a:gd name="connsiteX7" fmla="*/ 168318 w 667051"/>
                <a:gd name="connsiteY7" fmla="*/ 502818 h 620525"/>
                <a:gd name="connsiteX8" fmla="*/ 196558 w 667051"/>
                <a:gd name="connsiteY8" fmla="*/ 500927 h 620525"/>
                <a:gd name="connsiteX9" fmla="*/ 112000 w 667051"/>
                <a:gd name="connsiteY9" fmla="*/ 329329 h 620525"/>
                <a:gd name="connsiteX10" fmla="*/ 131304 w 667051"/>
                <a:gd name="connsiteY10" fmla="*/ 240300 h 620525"/>
                <a:gd name="connsiteX11" fmla="*/ 264683 w 667051"/>
                <a:gd name="connsiteY11" fmla="*/ 121647 h 620525"/>
                <a:gd name="connsiteX12" fmla="*/ 305207 w 667051"/>
                <a:gd name="connsiteY12" fmla="*/ 112665 h 620525"/>
                <a:gd name="connsiteX13" fmla="*/ 333446 w 667051"/>
                <a:gd name="connsiteY13" fmla="*/ 110774 h 620525"/>
                <a:gd name="connsiteX14" fmla="*/ 479109 w 667051"/>
                <a:gd name="connsiteY14" fmla="*/ 164980 h 620525"/>
                <a:gd name="connsiteX15" fmla="*/ 554892 w 667051"/>
                <a:gd name="connsiteY15" fmla="*/ 329487 h 620525"/>
                <a:gd name="connsiteX16" fmla="*/ 538300 w 667051"/>
                <a:gd name="connsiteY16" fmla="*/ 412371 h 620525"/>
                <a:gd name="connsiteX17" fmla="*/ 540215 w 667051"/>
                <a:gd name="connsiteY17" fmla="*/ 445934 h 620525"/>
                <a:gd name="connsiteX18" fmla="*/ 489480 w 667051"/>
                <a:gd name="connsiteY18" fmla="*/ 620526 h 620525"/>
                <a:gd name="connsiteX19" fmla="*/ 667052 w 667051"/>
                <a:gd name="connsiteY19" fmla="*/ 329487 h 620525"/>
                <a:gd name="connsiteX20" fmla="*/ 337116 w 667051"/>
                <a:gd name="connsiteY20" fmla="*/ 315 h 6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051" h="620525">
                  <a:moveTo>
                    <a:pt x="336956" y="0"/>
                  </a:moveTo>
                  <a:cubicBezTo>
                    <a:pt x="335839" y="0"/>
                    <a:pt x="334722" y="0"/>
                    <a:pt x="333446" y="0"/>
                  </a:cubicBezTo>
                  <a:cubicBezTo>
                    <a:pt x="256546" y="0"/>
                    <a:pt x="185709" y="25842"/>
                    <a:pt x="129390" y="69017"/>
                  </a:cubicBezTo>
                  <a:cubicBezTo>
                    <a:pt x="98438" y="92811"/>
                    <a:pt x="71795" y="121805"/>
                    <a:pt x="50894" y="154738"/>
                  </a:cubicBezTo>
                  <a:cubicBezTo>
                    <a:pt x="18667" y="205319"/>
                    <a:pt x="0" y="265197"/>
                    <a:pt x="0" y="329329"/>
                  </a:cubicBezTo>
                  <a:cubicBezTo>
                    <a:pt x="0" y="340675"/>
                    <a:pt x="638" y="352020"/>
                    <a:pt x="1755" y="363050"/>
                  </a:cubicBezTo>
                  <a:cubicBezTo>
                    <a:pt x="4786" y="392989"/>
                    <a:pt x="11966" y="421668"/>
                    <a:pt x="22655" y="448613"/>
                  </a:cubicBezTo>
                  <a:cubicBezTo>
                    <a:pt x="61584" y="482334"/>
                    <a:pt x="112638" y="502818"/>
                    <a:pt x="168318" y="502818"/>
                  </a:cubicBezTo>
                  <a:cubicBezTo>
                    <a:pt x="177891" y="502818"/>
                    <a:pt x="187304" y="502188"/>
                    <a:pt x="196558" y="500927"/>
                  </a:cubicBezTo>
                  <a:cubicBezTo>
                    <a:pt x="145185" y="460904"/>
                    <a:pt x="112000" y="398820"/>
                    <a:pt x="112000" y="329329"/>
                  </a:cubicBezTo>
                  <a:cubicBezTo>
                    <a:pt x="112000" y="297657"/>
                    <a:pt x="118860" y="267403"/>
                    <a:pt x="131304" y="240300"/>
                  </a:cubicBezTo>
                  <a:cubicBezTo>
                    <a:pt x="156672" y="184361"/>
                    <a:pt x="205173" y="140871"/>
                    <a:pt x="264683" y="121647"/>
                  </a:cubicBezTo>
                  <a:cubicBezTo>
                    <a:pt x="277765" y="117393"/>
                    <a:pt x="291167" y="114399"/>
                    <a:pt x="305207" y="112665"/>
                  </a:cubicBezTo>
                  <a:cubicBezTo>
                    <a:pt x="314460" y="111562"/>
                    <a:pt x="323873" y="110774"/>
                    <a:pt x="333446" y="110774"/>
                  </a:cubicBezTo>
                  <a:cubicBezTo>
                    <a:pt x="389127" y="110774"/>
                    <a:pt x="440181" y="131259"/>
                    <a:pt x="479109" y="164980"/>
                  </a:cubicBezTo>
                  <a:cubicBezTo>
                    <a:pt x="525536" y="205161"/>
                    <a:pt x="554892" y="263936"/>
                    <a:pt x="554892" y="329487"/>
                  </a:cubicBezTo>
                  <a:cubicBezTo>
                    <a:pt x="554892" y="358796"/>
                    <a:pt x="548989" y="386844"/>
                    <a:pt x="538300" y="412371"/>
                  </a:cubicBezTo>
                  <a:cubicBezTo>
                    <a:pt x="539417" y="423401"/>
                    <a:pt x="540215" y="434589"/>
                    <a:pt x="540215" y="445934"/>
                  </a:cubicBezTo>
                  <a:cubicBezTo>
                    <a:pt x="540215" y="510067"/>
                    <a:pt x="521548" y="569945"/>
                    <a:pt x="489480" y="620526"/>
                  </a:cubicBezTo>
                  <a:cubicBezTo>
                    <a:pt x="595097" y="565218"/>
                    <a:pt x="667052" y="455704"/>
                    <a:pt x="667052" y="329487"/>
                  </a:cubicBezTo>
                  <a:cubicBezTo>
                    <a:pt x="667052" y="148750"/>
                    <a:pt x="519633" y="2048"/>
                    <a:pt x="337116" y="315"/>
                  </a:cubicBezTo>
                  <a:close/>
                </a:path>
              </a:pathLst>
            </a:custGeom>
            <a:solidFill>
              <a:srgbClr val="1E959D"/>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5/16/2025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5/16/2025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2919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42513515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7191198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465964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738674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7290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5061719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dirty="0"/>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2"/>
            <a:srcRect/>
            <a:tile tx="-355600" ty="0" sx="100000" sy="100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1650360615"/>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0756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2.xml"/><Relationship Id="rId21" Type="http://schemas.openxmlformats.org/officeDocument/2006/relationships/slideLayout" Target="../slideLayouts/slideLayout47.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63" Type="http://schemas.openxmlformats.org/officeDocument/2006/relationships/slideLayout" Target="../slideLayouts/slideLayout89.xml"/><Relationship Id="rId68" Type="http://schemas.openxmlformats.org/officeDocument/2006/relationships/slideLayout" Target="../slideLayouts/slideLayout94.xml"/><Relationship Id="rId16" Type="http://schemas.openxmlformats.org/officeDocument/2006/relationships/slideLayout" Target="../slideLayouts/slideLayout42.xml"/><Relationship Id="rId11" Type="http://schemas.openxmlformats.org/officeDocument/2006/relationships/slideLayout" Target="../slideLayouts/slideLayout37.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74" Type="http://schemas.openxmlformats.org/officeDocument/2006/relationships/slideLayout" Target="../slideLayouts/slideLayout100.xml"/><Relationship Id="rId79" Type="http://schemas.openxmlformats.org/officeDocument/2006/relationships/slideLayout" Target="../slideLayouts/slideLayout105.xml"/><Relationship Id="rId5" Type="http://schemas.openxmlformats.org/officeDocument/2006/relationships/slideLayout" Target="../slideLayouts/slideLayout31.xml"/><Relationship Id="rId61" Type="http://schemas.openxmlformats.org/officeDocument/2006/relationships/slideLayout" Target="../slideLayouts/slideLayout87.xml"/><Relationship Id="rId82" Type="http://schemas.openxmlformats.org/officeDocument/2006/relationships/image" Target="../media/image1.png"/><Relationship Id="rId19" Type="http://schemas.openxmlformats.org/officeDocument/2006/relationships/slideLayout" Target="../slideLayouts/slideLayout4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64" Type="http://schemas.openxmlformats.org/officeDocument/2006/relationships/slideLayout" Target="../slideLayouts/slideLayout90.xml"/><Relationship Id="rId69" Type="http://schemas.openxmlformats.org/officeDocument/2006/relationships/slideLayout" Target="../slideLayouts/slideLayout95.xml"/><Relationship Id="rId77" Type="http://schemas.openxmlformats.org/officeDocument/2006/relationships/slideLayout" Target="../slideLayouts/slideLayout103.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72" Type="http://schemas.openxmlformats.org/officeDocument/2006/relationships/slideLayout" Target="../slideLayouts/slideLayout98.xml"/><Relationship Id="rId80" Type="http://schemas.openxmlformats.org/officeDocument/2006/relationships/slideLayout" Target="../slideLayouts/slideLayout106.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slideLayout" Target="../slideLayouts/slideLayout85.xml"/><Relationship Id="rId67" Type="http://schemas.openxmlformats.org/officeDocument/2006/relationships/slideLayout" Target="../slideLayouts/slideLayout93.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62" Type="http://schemas.openxmlformats.org/officeDocument/2006/relationships/slideLayout" Target="../slideLayouts/slideLayout88.xml"/><Relationship Id="rId70" Type="http://schemas.openxmlformats.org/officeDocument/2006/relationships/slideLayout" Target="../slideLayouts/slideLayout96.xml"/><Relationship Id="rId75" Type="http://schemas.openxmlformats.org/officeDocument/2006/relationships/slideLayout" Target="../slideLayouts/slideLayout101.xml"/><Relationship Id="rId83" Type="http://schemas.openxmlformats.org/officeDocument/2006/relationships/image" Target="../media/image2.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60" Type="http://schemas.openxmlformats.org/officeDocument/2006/relationships/slideLayout" Target="../slideLayouts/slideLayout86.xml"/><Relationship Id="rId65" Type="http://schemas.openxmlformats.org/officeDocument/2006/relationships/slideLayout" Target="../slideLayouts/slideLayout91.xml"/><Relationship Id="rId73" Type="http://schemas.openxmlformats.org/officeDocument/2006/relationships/slideLayout" Target="../slideLayouts/slideLayout99.xml"/><Relationship Id="rId78" Type="http://schemas.openxmlformats.org/officeDocument/2006/relationships/slideLayout" Target="../slideLayouts/slideLayout104.xml"/><Relationship Id="rId81"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9" Type="http://schemas.openxmlformats.org/officeDocument/2006/relationships/slideLayout" Target="../slideLayouts/slideLayout65.xml"/><Relationship Id="rId34" Type="http://schemas.openxmlformats.org/officeDocument/2006/relationships/slideLayout" Target="../slideLayouts/slideLayout60.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6" Type="http://schemas.openxmlformats.org/officeDocument/2006/relationships/slideLayout" Target="../slideLayouts/slideLayout102.xml"/><Relationship Id="rId7" Type="http://schemas.openxmlformats.org/officeDocument/2006/relationships/slideLayout" Target="../slideLayouts/slideLayout33.xml"/><Relationship Id="rId71" Type="http://schemas.openxmlformats.org/officeDocument/2006/relationships/slideLayout" Target="../slideLayouts/slideLayout97.xml"/><Relationship Id="rId2" Type="http://schemas.openxmlformats.org/officeDocument/2006/relationships/slideLayout" Target="../slideLayouts/slideLayout28.xml"/><Relationship Id="rId29" Type="http://schemas.openxmlformats.org/officeDocument/2006/relationships/slideLayout" Target="../slideLayouts/slideLayout55.xml"/><Relationship Id="rId24" Type="http://schemas.openxmlformats.org/officeDocument/2006/relationships/slideLayout" Target="../slideLayouts/slideLayout50.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66"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8">
            <a:extLst>
              <a:ext uri="{96DAC541-7B7A-43D3-8B79-37D633B846F1}">
                <asvg:svgBlip xmlns:asvg="http://schemas.microsoft.com/office/drawing/2016/SVG/main" r:embed="rId2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757" r:id="rId1"/>
    <p:sldLayoutId id="2147483665" r:id="rId2"/>
    <p:sldLayoutId id="2147483661" r:id="rId3"/>
    <p:sldLayoutId id="2147483650" r:id="rId4"/>
    <p:sldLayoutId id="2147483671" r:id="rId5"/>
    <p:sldLayoutId id="2147483652" r:id="rId6"/>
    <p:sldLayoutId id="2147483653" r:id="rId7"/>
    <p:sldLayoutId id="2147483654" r:id="rId8"/>
    <p:sldLayoutId id="2147483656" r:id="rId9"/>
    <p:sldLayoutId id="2147483657" r:id="rId10"/>
    <p:sldLayoutId id="2147483670" r:id="rId11"/>
    <p:sldLayoutId id="2147483655" r:id="rId12"/>
    <p:sldLayoutId id="2147483668" r:id="rId13"/>
    <p:sldLayoutId id="2147483666" r:id="rId14"/>
    <p:sldLayoutId id="2147483667" r:id="rId15"/>
    <p:sldLayoutId id="2147483673" r:id="rId16"/>
    <p:sldLayoutId id="2147483674"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hyperlink" Target="https://www.publicdomainpictures.net/view-image.php?image=339293&amp;picture=-" TargetMode="Externa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hyperlink" Target="https://pxhere.com/fr/photo/143155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www.501c3.org/nonprofits-board-director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hyperlink" Target="https://creativecommons.org/licenses/by-sa/3.0/" TargetMode="External"/><Relationship Id="rId4" Type="http://schemas.openxmlformats.org/officeDocument/2006/relationships/hyperlink" Target="https://www.picpedia.org/highway-signs/o/opportunity.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aka.ms/M365CopilotCommunit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hyperlink" Target="https://aka.ms/M365CopilotCommunity" TargetMode="Externa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5" Type="http://schemas.openxmlformats.org/officeDocument/2006/relationships/image" Target="../media/image60.sv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1426397"/>
            <a:ext cx="8193024" cy="2991588"/>
          </a:xfrm>
        </p:spPr>
        <p:txBody>
          <a:bodyPr/>
          <a:lstStyle/>
          <a:p>
            <a:r>
              <a:rPr lang="en-US" dirty="0"/>
              <a:t>Unlocking Career Advancement: Mentorship Strategies and Allyship</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573783"/>
            <a:ext cx="8193024" cy="830997"/>
          </a:xfrm>
        </p:spPr>
        <p:txBody>
          <a:bodyPr/>
          <a:lstStyle/>
          <a:p>
            <a:r>
              <a:rPr lang="en-US" dirty="0"/>
              <a:t>Miranda Jones</a:t>
            </a:r>
          </a:p>
          <a:p>
            <a:r>
              <a:rPr lang="en-US" dirty="0"/>
              <a:t>Director CXPM OneDrive and SharePoint</a:t>
            </a:r>
          </a:p>
          <a:p>
            <a:r>
              <a:rPr lang="en-US" dirty="0"/>
              <a:t>Microsoft</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35C0-EC10-A363-C007-464A17D65F59}"/>
              </a:ext>
            </a:extLst>
          </p:cNvPr>
          <p:cNvSpPr>
            <a:spLocks noGrp="1"/>
          </p:cNvSpPr>
          <p:nvPr>
            <p:ph type="title"/>
          </p:nvPr>
        </p:nvSpPr>
        <p:spPr>
          <a:xfrm>
            <a:off x="588263" y="457200"/>
            <a:ext cx="11018520" cy="553998"/>
          </a:xfrm>
        </p:spPr>
        <p:txBody>
          <a:bodyPr wrap="square" anchor="t">
            <a:normAutofit fontScale="90000"/>
          </a:bodyPr>
          <a:lstStyle/>
          <a:p>
            <a:r>
              <a:rPr lang="en-US"/>
              <a:t>Create a Successful Partnership</a:t>
            </a:r>
          </a:p>
        </p:txBody>
      </p:sp>
      <p:sp>
        <p:nvSpPr>
          <p:cNvPr id="8" name="Text Placeholder 2">
            <a:extLst>
              <a:ext uri="{FF2B5EF4-FFF2-40B4-BE49-F238E27FC236}">
                <a16:creationId xmlns:a16="http://schemas.microsoft.com/office/drawing/2014/main" id="{DBB62BFE-1540-457D-6146-CC8833ABA7A6}"/>
              </a:ext>
            </a:extLst>
          </p:cNvPr>
          <p:cNvSpPr>
            <a:spLocks noGrp="1"/>
          </p:cNvSpPr>
          <p:nvPr>
            <p:ph sz="quarter" idx="12"/>
          </p:nvPr>
        </p:nvSpPr>
        <p:spPr>
          <a:xfrm>
            <a:off x="584200" y="1435100"/>
            <a:ext cx="5211763" cy="4833938"/>
          </a:xfrm>
        </p:spPr>
        <p:txBody>
          <a:bodyPr wrap="square">
            <a:normAutofit/>
          </a:bodyPr>
          <a:lstStyle/>
          <a:p>
            <a:pPr>
              <a:buFont typeface="Arial" panose="020B0604020202020204" pitchFamily="34" charset="0"/>
              <a:buChar char="•"/>
            </a:pPr>
            <a:r>
              <a:rPr lang="en-US" dirty="0"/>
              <a:t>Find Right Match</a:t>
            </a:r>
          </a:p>
          <a:p>
            <a:pPr>
              <a:buFont typeface="Arial" panose="020B0604020202020204" pitchFamily="34" charset="0"/>
              <a:buChar char="•"/>
            </a:pPr>
            <a:r>
              <a:rPr lang="en-US" dirty="0"/>
              <a:t>Set Clear Expectations</a:t>
            </a:r>
          </a:p>
          <a:p>
            <a:pPr>
              <a:buFont typeface="Arial" panose="020B0604020202020204" pitchFamily="34" charset="0"/>
              <a:buChar char="•"/>
            </a:pPr>
            <a:r>
              <a:rPr lang="en-US" dirty="0"/>
              <a:t>Maintain Engagement</a:t>
            </a:r>
          </a:p>
          <a:p>
            <a:pPr>
              <a:buFont typeface="Arial" panose="020B0604020202020204" pitchFamily="34" charset="0"/>
              <a:buChar char="•"/>
            </a:pPr>
            <a:r>
              <a:rPr lang="en-US" dirty="0"/>
              <a:t>Establish Communication Style</a:t>
            </a:r>
          </a:p>
          <a:p>
            <a:pPr>
              <a:buFont typeface="Arial" panose="020B0604020202020204" pitchFamily="34" charset="0"/>
              <a:buChar char="•"/>
            </a:pPr>
            <a:r>
              <a:rPr lang="en-US" dirty="0"/>
              <a:t>Give and Receive Feedback</a:t>
            </a:r>
          </a:p>
          <a:p>
            <a:pPr marL="342900" indent="-342900">
              <a:buFontTx/>
              <a:buChar char="-"/>
            </a:pPr>
            <a:endParaRPr lang="en-US" dirty="0"/>
          </a:p>
        </p:txBody>
      </p:sp>
      <p:pic>
        <p:nvPicPr>
          <p:cNvPr id="9" name="Picture 8" descr="Person holding a puzzle piece">
            <a:extLst>
              <a:ext uri="{FF2B5EF4-FFF2-40B4-BE49-F238E27FC236}">
                <a16:creationId xmlns:a16="http://schemas.microsoft.com/office/drawing/2014/main" id="{444AA0B7-B685-B5AD-AE1B-B3EBA99BA40B}"/>
              </a:ext>
            </a:extLst>
          </p:cNvPr>
          <p:cNvPicPr>
            <a:picLocks noChangeAspect="1"/>
          </p:cNvPicPr>
          <p:nvPr/>
        </p:nvPicPr>
        <p:blipFill>
          <a:blip r:embed="rId3"/>
          <a:srcRect l="20067" r="19742" b="-1"/>
          <a:stretch/>
        </p:blipFill>
        <p:spPr>
          <a:xfrm>
            <a:off x="6852256" y="1435100"/>
            <a:ext cx="4294564" cy="4833938"/>
          </a:xfrm>
          <a:prstGeom prst="rect">
            <a:avLst/>
          </a:prstGeom>
          <a:noFill/>
        </p:spPr>
      </p:pic>
    </p:spTree>
    <p:extLst>
      <p:ext uri="{BB962C8B-B14F-4D97-AF65-F5344CB8AC3E}">
        <p14:creationId xmlns:p14="http://schemas.microsoft.com/office/powerpoint/2010/main" val="19187487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7CC-7D91-C288-D38B-EE4D25B554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091389-59F3-A9E6-D0DA-75C84508B2B0}"/>
              </a:ext>
            </a:extLst>
          </p:cNvPr>
          <p:cNvSpPr>
            <a:spLocks noGrp="1"/>
          </p:cNvSpPr>
          <p:nvPr>
            <p:ph type="title"/>
          </p:nvPr>
        </p:nvSpPr>
        <p:spPr>
          <a:xfrm>
            <a:off x="588263" y="585788"/>
            <a:ext cx="3182027" cy="5683250"/>
          </a:xfrm>
        </p:spPr>
        <p:txBody>
          <a:bodyPr vert="horz" wrap="square" lIns="0" tIns="0" rIns="0" bIns="0" rtlCol="0" anchor="ctr">
            <a:normAutofit/>
          </a:bodyPr>
          <a:lstStyle/>
          <a:p>
            <a:r>
              <a:rPr lang="en-US" b="0" kern="1200" cap="none" spc="-50" baseline="0" dirty="0">
                <a:ln w="3175">
                  <a:noFill/>
                </a:ln>
                <a:effectLst/>
                <a:latin typeface="+mj-lt"/>
                <a:ea typeface="+mn-ea"/>
                <a:cs typeface="Segoe UI" pitchFamily="34" charset="0"/>
              </a:rPr>
              <a:t>The Power of Allyship</a:t>
            </a:r>
          </a:p>
        </p:txBody>
      </p:sp>
      <p:sp>
        <p:nvSpPr>
          <p:cNvPr id="4" name="TextBox 3">
            <a:extLst>
              <a:ext uri="{FF2B5EF4-FFF2-40B4-BE49-F238E27FC236}">
                <a16:creationId xmlns:a16="http://schemas.microsoft.com/office/drawing/2014/main" id="{C9D83670-4E78-B1A8-E223-46FA925DCF41}"/>
              </a:ext>
            </a:extLst>
          </p:cNvPr>
          <p:cNvSpPr txBox="1"/>
          <p:nvPr/>
        </p:nvSpPr>
        <p:spPr>
          <a:xfrm>
            <a:off x="4941888" y="585788"/>
            <a:ext cx="6667500" cy="5683249"/>
          </a:xfrm>
          <a:prstGeom prst="rect">
            <a:avLst/>
          </a:prstGeom>
        </p:spPr>
        <p:txBody>
          <a:bodyPr vert="horz" wrap="square" lIns="0" tIns="0" rIns="0" bIns="0" rtlCol="0" anchor="ctr">
            <a:normAutofit/>
          </a:bodyPr>
          <a:lstStyle/>
          <a:p>
            <a:pPr defTabSz="932742">
              <a:spcBef>
                <a:spcPct val="20000"/>
              </a:spcBef>
              <a:spcAft>
                <a:spcPts val="600"/>
              </a:spcAft>
              <a:buSzPct val="90000"/>
            </a:pPr>
            <a:r>
              <a:rPr lang="en-US" sz="2800" b="0" i="0" kern="1200" spc="0" baseline="0" dirty="0">
                <a:effectLst/>
                <a:latin typeface="+mn-lt"/>
                <a:ea typeface="+mn-ea"/>
                <a:cs typeface="Segoe UI" panose="020B0502040204020203" pitchFamily="34" charset="0"/>
              </a:rPr>
              <a:t>"The most important thing you can do is be an ally. It’s not enough to be against discrimination; you need to be proactive in creating an inclusive environment."</a:t>
            </a:r>
          </a:p>
          <a:p>
            <a:pPr defTabSz="932742">
              <a:spcBef>
                <a:spcPct val="20000"/>
              </a:spcBef>
              <a:spcAft>
                <a:spcPts val="600"/>
              </a:spcAft>
              <a:buSzPct val="90000"/>
            </a:pPr>
            <a:r>
              <a:rPr lang="en-US" sz="2800" kern="1200" spc="0" baseline="0" dirty="0">
                <a:latin typeface="+mn-lt"/>
                <a:ea typeface="+mn-ea"/>
                <a:cs typeface="Segoe UI" panose="020B0502040204020203" pitchFamily="34" charset="0"/>
              </a:rPr>
              <a:t>-Tim Cook</a:t>
            </a:r>
          </a:p>
        </p:txBody>
      </p:sp>
    </p:spTree>
    <p:extLst>
      <p:ext uri="{BB962C8B-B14F-4D97-AF65-F5344CB8AC3E}">
        <p14:creationId xmlns:p14="http://schemas.microsoft.com/office/powerpoint/2010/main" val="261968536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7CD059-54C6-FCFA-93BF-14E4885827AE}"/>
              </a:ext>
            </a:extLst>
          </p:cNvPr>
          <p:cNvSpPr>
            <a:spLocks noGrp="1"/>
          </p:cNvSpPr>
          <p:nvPr>
            <p:ph type="title"/>
          </p:nvPr>
        </p:nvSpPr>
        <p:spPr>
          <a:xfrm>
            <a:off x="588263" y="457200"/>
            <a:ext cx="11018520" cy="553998"/>
          </a:xfrm>
        </p:spPr>
        <p:txBody>
          <a:bodyPr vert="horz" wrap="square" lIns="0" tIns="0" rIns="0" bIns="0" rtlCol="0" anchor="t">
            <a:normAutofit fontScale="90000"/>
          </a:bodyPr>
          <a:lstStyle/>
          <a:p>
            <a:r>
              <a:rPr lang="en-US" b="0" kern="1200" cap="none" spc="-50" baseline="0" dirty="0">
                <a:ln w="3175">
                  <a:noFill/>
                </a:ln>
                <a:effectLst/>
                <a:latin typeface="+mj-lt"/>
                <a:ea typeface="+mn-ea"/>
                <a:cs typeface="Segoe UI" pitchFamily="34" charset="0"/>
              </a:rPr>
              <a:t>What is Allyship</a:t>
            </a:r>
          </a:p>
        </p:txBody>
      </p:sp>
      <p:sp>
        <p:nvSpPr>
          <p:cNvPr id="3" name="TextBox 2">
            <a:extLst>
              <a:ext uri="{FF2B5EF4-FFF2-40B4-BE49-F238E27FC236}">
                <a16:creationId xmlns:a16="http://schemas.microsoft.com/office/drawing/2014/main" id="{8BE071D4-6C04-34C9-C0EC-B035ED647ED3}"/>
              </a:ext>
            </a:extLst>
          </p:cNvPr>
          <p:cNvSpPr txBox="1"/>
          <p:nvPr/>
        </p:nvSpPr>
        <p:spPr>
          <a:xfrm>
            <a:off x="588263" y="1533108"/>
            <a:ext cx="5214937" cy="5136523"/>
          </a:xfrm>
          <a:prstGeom prst="rect">
            <a:avLst/>
          </a:prstGeom>
        </p:spPr>
        <p:txBody>
          <a:bodyPr vert="horz" wrap="square" lIns="0" tIns="0" rIns="0" bIns="0" rtlCol="0">
            <a:normAutofit/>
          </a:bodyPr>
          <a:lstStyle/>
          <a:p>
            <a:pPr defTabSz="932742">
              <a:lnSpc>
                <a:spcPct val="90000"/>
              </a:lnSpc>
              <a:spcBef>
                <a:spcPct val="20000"/>
              </a:spcBef>
              <a:buSzPct val="90000"/>
            </a:pPr>
            <a:r>
              <a:rPr lang="en-US" sz="2400" i="0" dirty="0">
                <a:effectLst/>
              </a:rPr>
              <a:t>Allyship</a:t>
            </a:r>
            <a:r>
              <a:rPr lang="en-US" sz="2400" b="0" i="0" dirty="0">
                <a:effectLst/>
              </a:rPr>
              <a:t> is the practice of using one's privilege and influence to support and advocate for marginalized or underrepresented groups. </a:t>
            </a:r>
          </a:p>
          <a:p>
            <a:pPr defTabSz="932742">
              <a:lnSpc>
                <a:spcPct val="90000"/>
              </a:lnSpc>
              <a:spcBef>
                <a:spcPct val="20000"/>
              </a:spcBef>
              <a:buSzPct val="90000"/>
            </a:pPr>
            <a:endParaRPr lang="en-US" sz="2400" dirty="0"/>
          </a:p>
          <a:p>
            <a:pPr defTabSz="932742">
              <a:lnSpc>
                <a:spcPct val="90000"/>
              </a:lnSpc>
              <a:spcBef>
                <a:spcPct val="20000"/>
              </a:spcBef>
              <a:buSzPct val="90000"/>
            </a:pPr>
            <a:r>
              <a:rPr lang="en-US" sz="2400" b="0" i="0" dirty="0">
                <a:effectLst/>
              </a:rPr>
              <a:t>It involves recognizing and addressing inequalities and actively working to create a more inclusive and equitable environment.</a:t>
            </a:r>
            <a:endParaRPr lang="en-US" sz="2400" b="1" i="0" dirty="0">
              <a:effectLst/>
            </a:endParaRPr>
          </a:p>
          <a:p>
            <a:pPr marL="228600" indent="-228600" defTabSz="932742">
              <a:lnSpc>
                <a:spcPct val="90000"/>
              </a:lnSpc>
              <a:spcBef>
                <a:spcPct val="20000"/>
              </a:spcBef>
              <a:buSzPct val="90000"/>
              <a:buFont typeface="Wingdings" panose="05000000000000000000" pitchFamily="2" charset="2"/>
              <a:buChar char=""/>
            </a:pPr>
            <a:endParaRPr lang="en-US" sz="1600" b="1" dirty="0"/>
          </a:p>
        </p:txBody>
      </p:sp>
      <p:pic>
        <p:nvPicPr>
          <p:cNvPr id="14" name="Picture 13" descr="A pair of hands making a heart shape&#10;&#10;Description automatically generated">
            <a:extLst>
              <a:ext uri="{FF2B5EF4-FFF2-40B4-BE49-F238E27FC236}">
                <a16:creationId xmlns:a16="http://schemas.microsoft.com/office/drawing/2014/main" id="{1599F725-10B5-B12F-20E9-B9C536AEB3D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1653373"/>
            <a:ext cx="6019771" cy="3693949"/>
          </a:xfrm>
          <a:prstGeom prst="rect">
            <a:avLst/>
          </a:prstGeom>
          <a:noFill/>
        </p:spPr>
      </p:pic>
    </p:spTree>
    <p:extLst>
      <p:ext uri="{BB962C8B-B14F-4D97-AF65-F5344CB8AC3E}">
        <p14:creationId xmlns:p14="http://schemas.microsoft.com/office/powerpoint/2010/main" val="33978821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CFA7-B5DC-1CBB-9A02-4930FA68ABAF}"/>
              </a:ext>
            </a:extLst>
          </p:cNvPr>
          <p:cNvSpPr>
            <a:spLocks noGrp="1"/>
          </p:cNvSpPr>
          <p:nvPr>
            <p:ph type="title"/>
          </p:nvPr>
        </p:nvSpPr>
        <p:spPr>
          <a:xfrm>
            <a:off x="588263" y="457200"/>
            <a:ext cx="11018520" cy="553998"/>
          </a:xfrm>
        </p:spPr>
        <p:txBody>
          <a:bodyPr wrap="square" anchor="t">
            <a:normAutofit/>
          </a:bodyPr>
          <a:lstStyle/>
          <a:p>
            <a:pPr>
              <a:lnSpc>
                <a:spcPct val="90000"/>
              </a:lnSpc>
            </a:pPr>
            <a:r>
              <a:rPr lang="en-US" sz="2500"/>
              <a:t>How Allyship Can Help Break Down Barriers and Open Up Opportunities</a:t>
            </a:r>
          </a:p>
        </p:txBody>
      </p:sp>
      <p:graphicFrame>
        <p:nvGraphicFramePr>
          <p:cNvPr id="10" name="Content Placeholder 2">
            <a:extLst>
              <a:ext uri="{FF2B5EF4-FFF2-40B4-BE49-F238E27FC236}">
                <a16:creationId xmlns:a16="http://schemas.microsoft.com/office/drawing/2014/main" id="{F22E27A1-9E38-D7C6-15CA-5A935138ED98}"/>
              </a:ext>
            </a:extLst>
          </p:cNvPr>
          <p:cNvGraphicFramePr>
            <a:graphicFrameLocks noGrp="1"/>
          </p:cNvGraphicFramePr>
          <p:nvPr>
            <p:ph sz="quarter" idx="10"/>
          </p:nvPr>
        </p:nvGraphicFramePr>
        <p:xfrm>
          <a:off x="584200" y="1435100"/>
          <a:ext cx="11018838" cy="4833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6969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724AC3-A05D-551A-5AFA-79E7D68F4CD0}"/>
              </a:ext>
            </a:extLst>
          </p:cNvPr>
          <p:cNvSpPr>
            <a:spLocks noGrp="1"/>
          </p:cNvSpPr>
          <p:nvPr>
            <p:ph type="title"/>
          </p:nvPr>
        </p:nvSpPr>
        <p:spPr>
          <a:xfrm>
            <a:off x="588263" y="585788"/>
            <a:ext cx="3182027" cy="5683250"/>
          </a:xfrm>
        </p:spPr>
        <p:txBody>
          <a:bodyPr vert="horz" wrap="square" lIns="0" tIns="0" rIns="0" bIns="0" rtlCol="0" anchor="ctr">
            <a:normAutofit/>
          </a:bodyPr>
          <a:lstStyle/>
          <a:p>
            <a:r>
              <a:rPr lang="en-US" b="0" kern="1200" cap="none" spc="-50" baseline="0" dirty="0">
                <a:ln w="3175">
                  <a:noFill/>
                </a:ln>
                <a:effectLst/>
                <a:latin typeface="+mj-lt"/>
                <a:ea typeface="+mn-ea"/>
                <a:cs typeface="Segoe UI" pitchFamily="34" charset="0"/>
              </a:rPr>
              <a:t>Combining Mentorship and Allyship</a:t>
            </a:r>
          </a:p>
        </p:txBody>
      </p:sp>
      <p:sp>
        <p:nvSpPr>
          <p:cNvPr id="5" name="TextBox 4">
            <a:extLst>
              <a:ext uri="{FF2B5EF4-FFF2-40B4-BE49-F238E27FC236}">
                <a16:creationId xmlns:a16="http://schemas.microsoft.com/office/drawing/2014/main" id="{6FFE88E5-2FEF-2C4C-84E8-49CA9275EE5F}"/>
              </a:ext>
            </a:extLst>
          </p:cNvPr>
          <p:cNvSpPr txBox="1"/>
          <p:nvPr/>
        </p:nvSpPr>
        <p:spPr>
          <a:xfrm>
            <a:off x="4941888" y="585788"/>
            <a:ext cx="6667500" cy="5683249"/>
          </a:xfrm>
          <a:prstGeom prst="rect">
            <a:avLst/>
          </a:prstGeom>
        </p:spPr>
        <p:txBody>
          <a:bodyPr vert="horz" wrap="square" lIns="0" tIns="0" rIns="0" bIns="0" rtlCol="0" anchor="ctr">
            <a:normAutofit/>
          </a:bodyPr>
          <a:lstStyle/>
          <a:p>
            <a:pPr defTabSz="932742">
              <a:spcBef>
                <a:spcPct val="20000"/>
              </a:spcBef>
              <a:spcAft>
                <a:spcPts val="600"/>
              </a:spcAft>
              <a:buSzPct val="90000"/>
            </a:pPr>
            <a:r>
              <a:rPr lang="en-US" sz="2800" b="0" i="0" kern="1200" spc="0" baseline="0" dirty="0">
                <a:effectLst/>
                <a:latin typeface="+mn-lt"/>
                <a:ea typeface="+mn-ea"/>
                <a:cs typeface="Segoe UI" panose="020B0502040204020203" pitchFamily="34" charset="0"/>
              </a:rPr>
              <a:t>“When you've worked hard, and done well, and walked through that doorway of opportunity, you do not slam it shut behind you. You reach back and give other folks the same chances that helped you succeed</a:t>
            </a:r>
            <a:r>
              <a:rPr lang="en-US" sz="2800" kern="1200" spc="0" baseline="0" dirty="0">
                <a:latin typeface="+mn-lt"/>
                <a:ea typeface="+mn-ea"/>
                <a:cs typeface="Segoe UI" panose="020B0502040204020203" pitchFamily="34" charset="0"/>
              </a:rPr>
              <a:t>”</a:t>
            </a:r>
          </a:p>
          <a:p>
            <a:pPr defTabSz="932742">
              <a:spcBef>
                <a:spcPct val="20000"/>
              </a:spcBef>
              <a:spcAft>
                <a:spcPts val="600"/>
              </a:spcAft>
              <a:buSzPct val="90000"/>
            </a:pPr>
            <a:r>
              <a:rPr lang="en-US" sz="2800" kern="1200" spc="0" baseline="0" dirty="0">
                <a:latin typeface="+mn-lt"/>
                <a:ea typeface="+mn-ea"/>
                <a:cs typeface="Segoe UI" panose="020B0502040204020203" pitchFamily="34" charset="0"/>
              </a:rPr>
              <a:t>- Michelle Obama</a:t>
            </a:r>
          </a:p>
        </p:txBody>
      </p:sp>
    </p:spTree>
    <p:extLst>
      <p:ext uri="{BB962C8B-B14F-4D97-AF65-F5344CB8AC3E}">
        <p14:creationId xmlns:p14="http://schemas.microsoft.com/office/powerpoint/2010/main" val="42047114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973C2F-0A34-F962-671A-887AC0ADDF10}"/>
              </a:ext>
            </a:extLst>
          </p:cNvPr>
          <p:cNvSpPr>
            <a:spLocks noGrp="1"/>
          </p:cNvSpPr>
          <p:nvPr>
            <p:ph type="title"/>
          </p:nvPr>
        </p:nvSpPr>
        <p:spPr>
          <a:xfrm>
            <a:off x="0" y="219456"/>
            <a:ext cx="12307824" cy="553998"/>
          </a:xfrm>
        </p:spPr>
        <p:txBody>
          <a:bodyPr wrap="square" anchor="t">
            <a:noAutofit/>
          </a:bodyPr>
          <a:lstStyle/>
          <a:p>
            <a:r>
              <a:rPr lang="en-US" sz="3200" dirty="0"/>
              <a:t>Mentorship + Allyship = Empowered and Inclusive Workplaces</a:t>
            </a:r>
          </a:p>
        </p:txBody>
      </p:sp>
      <p:sp>
        <p:nvSpPr>
          <p:cNvPr id="12" name="Content Placeholder 2">
            <a:extLst>
              <a:ext uri="{FF2B5EF4-FFF2-40B4-BE49-F238E27FC236}">
                <a16:creationId xmlns:a16="http://schemas.microsoft.com/office/drawing/2014/main" id="{BEFAE921-CBFE-7175-EF82-06CBABE88835}"/>
              </a:ext>
            </a:extLst>
          </p:cNvPr>
          <p:cNvSpPr>
            <a:spLocks noGrp="1"/>
          </p:cNvSpPr>
          <p:nvPr>
            <p:ph sz="quarter" idx="12"/>
          </p:nvPr>
        </p:nvSpPr>
        <p:spPr>
          <a:xfrm>
            <a:off x="584200" y="1435100"/>
            <a:ext cx="5511800" cy="4833938"/>
          </a:xfrm>
        </p:spPr>
        <p:txBody>
          <a:bodyPr wrap="square">
            <a:normAutofit/>
          </a:bodyPr>
          <a:lstStyle/>
          <a:p>
            <a:r>
              <a:rPr lang="en-US" dirty="0"/>
              <a:t>Create Inclusive Leadership Pipelines</a:t>
            </a:r>
          </a:p>
          <a:p>
            <a:r>
              <a:rPr lang="en-US" dirty="0"/>
              <a:t>Provide Comprehensive Support</a:t>
            </a:r>
          </a:p>
          <a:p>
            <a:r>
              <a:rPr lang="en-US" dirty="0"/>
              <a:t>Enhance Visibility and Opportunities</a:t>
            </a:r>
          </a:p>
          <a:p>
            <a:r>
              <a:rPr lang="en-US" dirty="0"/>
              <a:t>Foster Culture of continuous Learning</a:t>
            </a:r>
          </a:p>
          <a:p>
            <a:pPr marL="0" indent="0">
              <a:buNone/>
            </a:pPr>
            <a:endParaRPr lang="en-US" dirty="0"/>
          </a:p>
        </p:txBody>
      </p:sp>
      <p:pic>
        <p:nvPicPr>
          <p:cNvPr id="3" name="Picture 2" descr="A group of people putting their hands together&#10;&#10;Description automatically generated">
            <a:extLst>
              <a:ext uri="{FF2B5EF4-FFF2-40B4-BE49-F238E27FC236}">
                <a16:creationId xmlns:a16="http://schemas.microsoft.com/office/drawing/2014/main" id="{361FB33B-AE55-6054-6F0E-0B04DEDEFD59}"/>
              </a:ext>
            </a:extLst>
          </p:cNvPr>
          <p:cNvPicPr>
            <a:picLocks noChangeAspect="1"/>
          </p:cNvPicPr>
          <p:nvPr/>
        </p:nvPicPr>
        <p:blipFill>
          <a:blip r:embed="rId3">
            <a:extLst>
              <a:ext uri="{837473B0-CC2E-450A-ABE3-18F120FF3D39}">
                <a1611:picAttrSrcUrl xmlns:a1611="http://schemas.microsoft.com/office/drawing/2016/11/main" r:id="rId4"/>
              </a:ext>
            </a:extLst>
          </a:blip>
          <a:srcRect l="13464" r="14461" b="2"/>
          <a:stretch/>
        </p:blipFill>
        <p:spPr>
          <a:xfrm>
            <a:off x="6389688" y="1435100"/>
            <a:ext cx="5219700" cy="4833938"/>
          </a:xfrm>
          <a:prstGeom prst="rect">
            <a:avLst/>
          </a:prstGeom>
          <a:noFill/>
        </p:spPr>
      </p:pic>
    </p:spTree>
    <p:extLst>
      <p:ext uri="{BB962C8B-B14F-4D97-AF65-F5344CB8AC3E}">
        <p14:creationId xmlns:p14="http://schemas.microsoft.com/office/powerpoint/2010/main" val="32441702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AE32-A55A-D803-DE71-AF4F4B88B547}"/>
              </a:ext>
            </a:extLst>
          </p:cNvPr>
          <p:cNvSpPr>
            <a:spLocks noGrp="1"/>
          </p:cNvSpPr>
          <p:nvPr>
            <p:ph type="title"/>
          </p:nvPr>
        </p:nvSpPr>
        <p:spPr>
          <a:xfrm>
            <a:off x="588263" y="588963"/>
            <a:ext cx="4158362" cy="1361757"/>
          </a:xfrm>
        </p:spPr>
        <p:txBody>
          <a:bodyPr wrap="square" anchor="t">
            <a:normAutofit fontScale="90000"/>
          </a:bodyPr>
          <a:lstStyle/>
          <a:p>
            <a:r>
              <a:rPr lang="en-US" dirty="0"/>
              <a:t>Increase Women in Leadership</a:t>
            </a:r>
          </a:p>
        </p:txBody>
      </p:sp>
      <p:sp>
        <p:nvSpPr>
          <p:cNvPr id="3" name="Content Placeholder 2">
            <a:extLst>
              <a:ext uri="{FF2B5EF4-FFF2-40B4-BE49-F238E27FC236}">
                <a16:creationId xmlns:a16="http://schemas.microsoft.com/office/drawing/2014/main" id="{506E57C9-42A0-1011-1DEF-BA28656E91BD}"/>
              </a:ext>
            </a:extLst>
          </p:cNvPr>
          <p:cNvSpPr>
            <a:spLocks noGrp="1"/>
          </p:cNvSpPr>
          <p:nvPr>
            <p:ph type="body" sz="quarter" idx="10"/>
          </p:nvPr>
        </p:nvSpPr>
        <p:spPr>
          <a:xfrm>
            <a:off x="584200" y="2173784"/>
            <a:ext cx="4162425" cy="2733497"/>
          </a:xfrm>
        </p:spPr>
        <p:txBody>
          <a:bodyPr wrap="square">
            <a:noAutofit/>
          </a:bodyPr>
          <a:lstStyle/>
          <a:p>
            <a:pPr>
              <a:lnSpc>
                <a:spcPct val="90000"/>
              </a:lnSpc>
              <a:spcBef>
                <a:spcPts val="750"/>
              </a:spcBef>
              <a:spcAft>
                <a:spcPts val="750"/>
              </a:spcAft>
            </a:pPr>
            <a:r>
              <a:rPr lang="en-US" sz="2000" b="1" i="0" dirty="0">
                <a:effectLst/>
              </a:rPr>
              <a:t>Mentorship</a:t>
            </a:r>
            <a:r>
              <a:rPr lang="en-US" sz="2000" b="0" i="0" dirty="0">
                <a:effectLst/>
              </a:rPr>
              <a:t>: A senior executive mentored a mid-level female engineer, providing guidance on career development and leadership skills.</a:t>
            </a:r>
          </a:p>
          <a:p>
            <a:pPr>
              <a:lnSpc>
                <a:spcPct val="90000"/>
              </a:lnSpc>
              <a:spcBef>
                <a:spcPts val="750"/>
              </a:spcBef>
              <a:spcAft>
                <a:spcPts val="750"/>
              </a:spcAft>
            </a:pPr>
            <a:r>
              <a:rPr lang="en-US" sz="2000" b="1" i="0" dirty="0">
                <a:effectLst/>
              </a:rPr>
              <a:t>Allyship</a:t>
            </a:r>
            <a:r>
              <a:rPr lang="en-US" sz="2000" b="0" i="0" dirty="0">
                <a:effectLst/>
              </a:rPr>
              <a:t>: The company’s leadership team, implemented policies to ensure gender diversity in leadership roles.</a:t>
            </a:r>
          </a:p>
          <a:p>
            <a:pPr>
              <a:lnSpc>
                <a:spcPct val="90000"/>
              </a:lnSpc>
              <a:spcBef>
                <a:spcPts val="750"/>
              </a:spcBef>
              <a:spcAft>
                <a:spcPts val="750"/>
              </a:spcAft>
            </a:pPr>
            <a:r>
              <a:rPr lang="en-US" sz="2000" b="1" i="0" dirty="0">
                <a:effectLst/>
              </a:rPr>
              <a:t>Outcome</a:t>
            </a:r>
            <a:r>
              <a:rPr lang="en-US" sz="2000" b="0" i="0" dirty="0">
                <a:effectLst/>
              </a:rPr>
              <a:t>: The mentee not only advanced to a senior leadership position but also became a mentor herself, creating a cycle of support and empowerment</a:t>
            </a:r>
          </a:p>
        </p:txBody>
      </p:sp>
      <p:pic>
        <p:nvPicPr>
          <p:cNvPr id="6" name="Picture 5" descr="Colorful carved figures of humans">
            <a:extLst>
              <a:ext uri="{FF2B5EF4-FFF2-40B4-BE49-F238E27FC236}">
                <a16:creationId xmlns:a16="http://schemas.microsoft.com/office/drawing/2014/main" id="{5FA3C0EE-6634-E00C-2118-93BF55FA2D90}"/>
              </a:ext>
            </a:extLst>
          </p:cNvPr>
          <p:cNvPicPr>
            <a:picLocks noChangeAspect="1"/>
          </p:cNvPicPr>
          <p:nvPr/>
        </p:nvPicPr>
        <p:blipFill>
          <a:blip r:embed="rId3"/>
          <a:srcRect l="14491" r="14258" b="-1"/>
          <a:stretch/>
        </p:blipFill>
        <p:spPr>
          <a:xfrm>
            <a:off x="5334000" y="10"/>
            <a:ext cx="6858000" cy="6857990"/>
          </a:xfrm>
          <a:prstGeom prst="rect">
            <a:avLst/>
          </a:prstGeom>
          <a:noFill/>
        </p:spPr>
      </p:pic>
    </p:spTree>
    <p:extLst>
      <p:ext uri="{BB962C8B-B14F-4D97-AF65-F5344CB8AC3E}">
        <p14:creationId xmlns:p14="http://schemas.microsoft.com/office/powerpoint/2010/main" val="124931160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05B93-6175-4F52-9606-9BA48DD5CA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3FEB80-6132-6DAB-5922-D29D00F77E04}"/>
              </a:ext>
            </a:extLst>
          </p:cNvPr>
          <p:cNvSpPr>
            <a:spLocks noGrp="1"/>
          </p:cNvSpPr>
          <p:nvPr>
            <p:ph type="title"/>
          </p:nvPr>
        </p:nvSpPr>
        <p:spPr>
          <a:xfrm>
            <a:off x="588263" y="585788"/>
            <a:ext cx="3182027" cy="5683250"/>
          </a:xfrm>
        </p:spPr>
        <p:txBody>
          <a:bodyPr vert="horz" wrap="square" lIns="0" tIns="0" rIns="0" bIns="0" rtlCol="0" anchor="ctr">
            <a:normAutofit/>
          </a:bodyPr>
          <a:lstStyle/>
          <a:p>
            <a:r>
              <a:rPr lang="en-US" b="0" kern="1200" cap="none" spc="-50" baseline="0" dirty="0">
                <a:ln w="3175">
                  <a:noFill/>
                </a:ln>
                <a:effectLst/>
                <a:latin typeface="+mj-lt"/>
                <a:ea typeface="+mn-ea"/>
                <a:cs typeface="Segoe UI" pitchFamily="34" charset="0"/>
              </a:rPr>
              <a:t>What’s Next?</a:t>
            </a:r>
          </a:p>
        </p:txBody>
      </p:sp>
      <p:sp>
        <p:nvSpPr>
          <p:cNvPr id="5" name="TextBox 4">
            <a:extLst>
              <a:ext uri="{FF2B5EF4-FFF2-40B4-BE49-F238E27FC236}">
                <a16:creationId xmlns:a16="http://schemas.microsoft.com/office/drawing/2014/main" id="{8B12B69A-C40B-033E-37C0-0AA330A57576}"/>
              </a:ext>
            </a:extLst>
          </p:cNvPr>
          <p:cNvSpPr txBox="1"/>
          <p:nvPr/>
        </p:nvSpPr>
        <p:spPr>
          <a:xfrm>
            <a:off x="4941888" y="585788"/>
            <a:ext cx="6667500" cy="5683249"/>
          </a:xfrm>
          <a:prstGeom prst="rect">
            <a:avLst/>
          </a:prstGeom>
        </p:spPr>
        <p:txBody>
          <a:bodyPr vert="horz" wrap="square" lIns="0" tIns="0" rIns="0" bIns="0" rtlCol="0" anchor="ctr">
            <a:normAutofit/>
          </a:bodyPr>
          <a:lstStyle/>
          <a:p>
            <a:pPr defTabSz="932742">
              <a:spcBef>
                <a:spcPct val="20000"/>
              </a:spcBef>
              <a:spcAft>
                <a:spcPts val="600"/>
              </a:spcAft>
              <a:buSzPct val="90000"/>
            </a:pPr>
            <a:r>
              <a:rPr lang="en-US" sz="2800" b="0" i="0" kern="1200" spc="0" baseline="0" dirty="0">
                <a:effectLst/>
                <a:latin typeface="+mn-lt"/>
                <a:ea typeface="+mn-ea"/>
                <a:cs typeface="Segoe UI" panose="020B0502040204020203" pitchFamily="34" charset="0"/>
              </a:rPr>
              <a:t>“The secret of getting ahead is getting started.”</a:t>
            </a:r>
            <a:endParaRPr lang="en-US" sz="2800" kern="1200" spc="0" baseline="0" dirty="0">
              <a:latin typeface="+mn-lt"/>
              <a:ea typeface="+mn-ea"/>
              <a:cs typeface="Segoe UI" panose="020B0502040204020203" pitchFamily="34" charset="0"/>
            </a:endParaRPr>
          </a:p>
          <a:p>
            <a:pPr defTabSz="932742">
              <a:spcBef>
                <a:spcPct val="20000"/>
              </a:spcBef>
              <a:spcAft>
                <a:spcPts val="600"/>
              </a:spcAft>
              <a:buSzPct val="90000"/>
            </a:pPr>
            <a:r>
              <a:rPr lang="en-US" sz="2800" kern="1200" spc="0" baseline="0" dirty="0">
                <a:latin typeface="+mn-lt"/>
                <a:ea typeface="+mn-ea"/>
                <a:cs typeface="Segoe UI" panose="020B0502040204020203" pitchFamily="34" charset="0"/>
              </a:rPr>
              <a:t>- Mark Twain</a:t>
            </a:r>
          </a:p>
        </p:txBody>
      </p:sp>
    </p:spTree>
    <p:extLst>
      <p:ext uri="{BB962C8B-B14F-4D97-AF65-F5344CB8AC3E}">
        <p14:creationId xmlns:p14="http://schemas.microsoft.com/office/powerpoint/2010/main" val="160051570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9DE7-60BD-CB57-91FB-062D7EB6726D}"/>
              </a:ext>
            </a:extLst>
          </p:cNvPr>
          <p:cNvSpPr>
            <a:spLocks noGrp="1"/>
          </p:cNvSpPr>
          <p:nvPr>
            <p:ph type="title" idx="4294967295"/>
          </p:nvPr>
        </p:nvSpPr>
        <p:spPr>
          <a:xfrm>
            <a:off x="0" y="71438"/>
            <a:ext cx="5495925" cy="554037"/>
          </a:xfrm>
        </p:spPr>
        <p:txBody>
          <a:bodyPr wrap="square" anchor="t">
            <a:normAutofit/>
          </a:bodyPr>
          <a:lstStyle/>
          <a:p>
            <a:r>
              <a:rPr lang="en-US" sz="2800" dirty="0"/>
              <a:t>Build Your Career Dream Team</a:t>
            </a:r>
          </a:p>
        </p:txBody>
      </p:sp>
      <p:sp>
        <p:nvSpPr>
          <p:cNvPr id="3" name="Content Placeholder 2">
            <a:extLst>
              <a:ext uri="{FF2B5EF4-FFF2-40B4-BE49-F238E27FC236}">
                <a16:creationId xmlns:a16="http://schemas.microsoft.com/office/drawing/2014/main" id="{328B2069-0140-435A-2C9A-55E30B732467}"/>
              </a:ext>
            </a:extLst>
          </p:cNvPr>
          <p:cNvSpPr>
            <a:spLocks noGrp="1"/>
          </p:cNvSpPr>
          <p:nvPr>
            <p:ph sz="quarter" idx="4294967295"/>
          </p:nvPr>
        </p:nvSpPr>
        <p:spPr>
          <a:xfrm>
            <a:off x="574675" y="625475"/>
            <a:ext cx="4921250" cy="5907088"/>
          </a:xfrm>
        </p:spPr>
        <p:txBody>
          <a:bodyPr vert="horz" wrap="square" lIns="0" tIns="0" rIns="0" bIns="0" rtlCol="0">
            <a:noAutofit/>
          </a:bodyPr>
          <a:lstStyle/>
          <a:p>
            <a:pPr>
              <a:lnSpc>
                <a:spcPct val="90000"/>
              </a:lnSpc>
            </a:pPr>
            <a:r>
              <a:rPr lang="en-US" sz="1400" b="1" dirty="0"/>
              <a:t>Mentors</a:t>
            </a:r>
          </a:p>
          <a:p>
            <a:pPr lvl="1">
              <a:lnSpc>
                <a:spcPct val="90000"/>
              </a:lnSpc>
              <a:spcBef>
                <a:spcPts val="0"/>
              </a:spcBef>
              <a:spcAft>
                <a:spcPts val="1200"/>
              </a:spcAft>
            </a:pPr>
            <a:r>
              <a:rPr lang="en-US" sz="1400" b="0" i="0" dirty="0">
                <a:effectLst/>
              </a:rPr>
              <a:t>An experienced professional who provides guidance, shares knowledge, and helps you navigate your career path.</a:t>
            </a:r>
            <a:endParaRPr lang="en-US" sz="1400" dirty="0"/>
          </a:p>
          <a:p>
            <a:pPr>
              <a:lnSpc>
                <a:spcPct val="90000"/>
              </a:lnSpc>
            </a:pPr>
            <a:r>
              <a:rPr lang="en-US" sz="1400" b="1" dirty="0"/>
              <a:t>Allies</a:t>
            </a:r>
          </a:p>
          <a:p>
            <a:pPr lvl="1">
              <a:lnSpc>
                <a:spcPct val="90000"/>
              </a:lnSpc>
              <a:spcBef>
                <a:spcPts val="0"/>
              </a:spcBef>
              <a:spcAft>
                <a:spcPts val="1200"/>
              </a:spcAft>
            </a:pPr>
            <a:r>
              <a:rPr lang="en-US" sz="1400" b="0" i="0" dirty="0">
                <a:effectLst/>
              </a:rPr>
              <a:t>Someone who supports you by standing up for your rights and promoting an inclusive work environment.</a:t>
            </a:r>
            <a:endParaRPr lang="en-US" sz="1400" dirty="0"/>
          </a:p>
          <a:p>
            <a:pPr>
              <a:lnSpc>
                <a:spcPct val="90000"/>
              </a:lnSpc>
            </a:pPr>
            <a:r>
              <a:rPr lang="en-US" sz="1400" b="1" dirty="0"/>
              <a:t>Sponsors</a:t>
            </a:r>
          </a:p>
          <a:p>
            <a:pPr lvl="1">
              <a:lnSpc>
                <a:spcPct val="90000"/>
              </a:lnSpc>
              <a:spcBef>
                <a:spcPts val="0"/>
              </a:spcBef>
              <a:spcAft>
                <a:spcPts val="1200"/>
              </a:spcAft>
            </a:pPr>
            <a:r>
              <a:rPr lang="en-US" sz="1400" b="0" i="0" dirty="0">
                <a:effectLst/>
              </a:rPr>
              <a:t>Someone who advocates for you, opens doors to new opportunities, and helps you advance within the organization.</a:t>
            </a:r>
            <a:endParaRPr lang="en-US" sz="1400" dirty="0"/>
          </a:p>
          <a:p>
            <a:pPr>
              <a:lnSpc>
                <a:spcPct val="90000"/>
              </a:lnSpc>
            </a:pPr>
            <a:r>
              <a:rPr lang="en-US" sz="1400" b="1" dirty="0"/>
              <a:t>Trusted Advisors</a:t>
            </a:r>
          </a:p>
          <a:p>
            <a:pPr lvl="1">
              <a:lnSpc>
                <a:spcPct val="90000"/>
              </a:lnSpc>
              <a:spcBef>
                <a:spcPts val="0"/>
              </a:spcBef>
              <a:spcAft>
                <a:spcPts val="1200"/>
              </a:spcAft>
            </a:pPr>
            <a:r>
              <a:rPr lang="en-US" sz="1400" b="0" i="0" dirty="0">
                <a:effectLst/>
              </a:rPr>
              <a:t>An individual wit deep expertise who provides strategic advice and helps you make informed decisions</a:t>
            </a:r>
            <a:endParaRPr lang="en-US" sz="1400" dirty="0"/>
          </a:p>
          <a:p>
            <a:pPr>
              <a:lnSpc>
                <a:spcPct val="90000"/>
              </a:lnSpc>
            </a:pPr>
            <a:r>
              <a:rPr lang="en-US" sz="1400" b="1" dirty="0"/>
              <a:t>Peer Allies</a:t>
            </a:r>
          </a:p>
          <a:p>
            <a:pPr lvl="1">
              <a:lnSpc>
                <a:spcPct val="90000"/>
              </a:lnSpc>
              <a:spcBef>
                <a:spcPts val="0"/>
              </a:spcBef>
              <a:spcAft>
                <a:spcPts val="1200"/>
              </a:spcAft>
            </a:pPr>
            <a:r>
              <a:rPr lang="en-US" sz="1400" b="0" i="0" dirty="0">
                <a:effectLst/>
              </a:rPr>
              <a:t>A colleague at a similar career stage who offers mutual support, shares experiences, and collaborates on professional development.</a:t>
            </a:r>
            <a:endParaRPr lang="en-US" sz="1400" dirty="0"/>
          </a:p>
          <a:p>
            <a:pPr>
              <a:lnSpc>
                <a:spcPct val="90000"/>
              </a:lnSpc>
            </a:pPr>
            <a:r>
              <a:rPr lang="en-US" sz="1400" b="1" dirty="0"/>
              <a:t>Cheerleader</a:t>
            </a:r>
          </a:p>
          <a:p>
            <a:pPr lvl="1">
              <a:lnSpc>
                <a:spcPct val="90000"/>
              </a:lnSpc>
            </a:pPr>
            <a:r>
              <a:rPr lang="en-US" sz="1400" b="0" i="0" dirty="0">
                <a:effectLst/>
              </a:rPr>
              <a:t>A friend or family member who offers emotional support, encouragement, and motivation, helping you stay positive and focused.</a:t>
            </a:r>
          </a:p>
          <a:p>
            <a:pPr>
              <a:lnSpc>
                <a:spcPct val="90000"/>
              </a:lnSpc>
            </a:pPr>
            <a:endParaRPr lang="en-US" sz="1400" dirty="0"/>
          </a:p>
          <a:p>
            <a:pPr>
              <a:lnSpc>
                <a:spcPct val="90000"/>
              </a:lnSpc>
            </a:pPr>
            <a:endParaRPr lang="en-US" sz="1400" dirty="0"/>
          </a:p>
          <a:p>
            <a:pPr marL="0" indent="0">
              <a:lnSpc>
                <a:spcPct val="90000"/>
              </a:lnSpc>
              <a:buNone/>
            </a:pPr>
            <a:endParaRPr lang="en-US" sz="1400" dirty="0"/>
          </a:p>
          <a:p>
            <a:pPr marL="0" indent="0">
              <a:lnSpc>
                <a:spcPct val="90000"/>
              </a:lnSpc>
              <a:buNone/>
            </a:pPr>
            <a:endParaRPr lang="en-US" sz="1400" dirty="0"/>
          </a:p>
          <a:p>
            <a:pPr marL="0" indent="0">
              <a:lnSpc>
                <a:spcPct val="90000"/>
              </a:lnSpc>
              <a:buNone/>
            </a:pPr>
            <a:endParaRPr lang="en-US" sz="1400" dirty="0"/>
          </a:p>
        </p:txBody>
      </p:sp>
      <p:pic>
        <p:nvPicPr>
          <p:cNvPr id="5" name="Picture 4" descr="A person standing in front of a group of people&#10;&#10;Description automatically generated">
            <a:extLst>
              <a:ext uri="{FF2B5EF4-FFF2-40B4-BE49-F238E27FC236}">
                <a16:creationId xmlns:a16="http://schemas.microsoft.com/office/drawing/2014/main" id="{D36B7E38-BD4A-5CBE-74DC-939E54A802A8}"/>
              </a:ext>
            </a:extLst>
          </p:cNvPr>
          <p:cNvPicPr>
            <a:picLocks noChangeAspect="1"/>
          </p:cNvPicPr>
          <p:nvPr/>
        </p:nvPicPr>
        <p:blipFill>
          <a:blip r:embed="rId3">
            <a:extLst>
              <a:ext uri="{837473B0-CC2E-450A-ABE3-18F120FF3D39}">
                <a1611:picAttrSrcUrl xmlns:a1611="http://schemas.microsoft.com/office/drawing/2016/11/main" r:id="rId4"/>
              </a:ext>
            </a:extLst>
          </a:blip>
          <a:srcRect l="19416" r="21281" b="-1"/>
          <a:stretch/>
        </p:blipFill>
        <p:spPr>
          <a:xfrm>
            <a:off x="6099242" y="10"/>
            <a:ext cx="6092758" cy="6857990"/>
          </a:xfrm>
          <a:prstGeom prst="rect">
            <a:avLst/>
          </a:prstGeom>
          <a:noFill/>
        </p:spPr>
      </p:pic>
    </p:spTree>
    <p:extLst>
      <p:ext uri="{BB962C8B-B14F-4D97-AF65-F5344CB8AC3E}">
        <p14:creationId xmlns:p14="http://schemas.microsoft.com/office/powerpoint/2010/main" val="218200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16F7-F53C-7A9F-0AE1-1B59B5970F77}"/>
              </a:ext>
            </a:extLst>
          </p:cNvPr>
          <p:cNvSpPr>
            <a:spLocks noGrp="1"/>
          </p:cNvSpPr>
          <p:nvPr>
            <p:ph type="title" idx="4294967295"/>
          </p:nvPr>
        </p:nvSpPr>
        <p:spPr>
          <a:xfrm>
            <a:off x="0" y="457200"/>
            <a:ext cx="4921250" cy="554038"/>
          </a:xfrm>
        </p:spPr>
        <p:txBody>
          <a:bodyPr wrap="square" anchor="t">
            <a:normAutofit fontScale="90000"/>
          </a:bodyPr>
          <a:lstStyle/>
          <a:p>
            <a:r>
              <a:rPr lang="en-US" dirty="0"/>
              <a:t>For Mentees</a:t>
            </a:r>
          </a:p>
        </p:txBody>
      </p:sp>
      <p:sp>
        <p:nvSpPr>
          <p:cNvPr id="4" name="Content Placeholder 3">
            <a:extLst>
              <a:ext uri="{FF2B5EF4-FFF2-40B4-BE49-F238E27FC236}">
                <a16:creationId xmlns:a16="http://schemas.microsoft.com/office/drawing/2014/main" id="{15BAD327-0439-9FD7-D93D-EC1E02F6359F}"/>
              </a:ext>
            </a:extLst>
          </p:cNvPr>
          <p:cNvSpPr>
            <a:spLocks noGrp="1"/>
          </p:cNvSpPr>
          <p:nvPr>
            <p:ph sz="quarter" idx="4294967295"/>
          </p:nvPr>
        </p:nvSpPr>
        <p:spPr>
          <a:xfrm>
            <a:off x="474562" y="1307779"/>
            <a:ext cx="4922838" cy="4833938"/>
          </a:xfrm>
        </p:spPr>
        <p:txBody>
          <a:bodyPr wrap="square">
            <a:normAutofit/>
          </a:bodyPr>
          <a:lstStyle/>
          <a:p>
            <a:r>
              <a:rPr lang="en-US" sz="2000" dirty="0"/>
              <a:t>Identify your goals and what you need from a mentor</a:t>
            </a:r>
          </a:p>
          <a:p>
            <a:pPr marL="0" indent="0">
              <a:buNone/>
            </a:pPr>
            <a:endParaRPr lang="en-US" sz="2000" dirty="0"/>
          </a:p>
          <a:p>
            <a:r>
              <a:rPr lang="en-US" sz="2000" dirty="0"/>
              <a:t>Be intentional about finding the right kind of mentor and mentorship style for your needs</a:t>
            </a:r>
          </a:p>
          <a:p>
            <a:pPr marL="0" indent="0">
              <a:buNone/>
            </a:pPr>
            <a:endParaRPr lang="en-US" sz="2000" dirty="0"/>
          </a:p>
          <a:p>
            <a:r>
              <a:rPr lang="en-US" sz="2000" dirty="0"/>
              <a:t>Speak up when you need help</a:t>
            </a:r>
          </a:p>
          <a:p>
            <a:pPr marL="0" indent="0">
              <a:buNone/>
            </a:pPr>
            <a:endParaRPr lang="en-US" sz="2000" dirty="0"/>
          </a:p>
          <a:p>
            <a:r>
              <a:rPr lang="en-US" sz="2000" dirty="0"/>
              <a:t>Be receptive to feedback and willing to learn</a:t>
            </a:r>
          </a:p>
        </p:txBody>
      </p:sp>
      <p:pic>
        <p:nvPicPr>
          <p:cNvPr id="6" name="Picture 5" descr="A close-up of a sign&#10;&#10;Description automatically generated">
            <a:extLst>
              <a:ext uri="{FF2B5EF4-FFF2-40B4-BE49-F238E27FC236}">
                <a16:creationId xmlns:a16="http://schemas.microsoft.com/office/drawing/2014/main" id="{CD44885B-8BA4-38AF-E367-E736EC92308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9242" y="1403158"/>
            <a:ext cx="6092758" cy="4051684"/>
          </a:xfrm>
          <a:prstGeom prst="rect">
            <a:avLst/>
          </a:prstGeom>
          <a:noFill/>
        </p:spPr>
      </p:pic>
      <p:sp>
        <p:nvSpPr>
          <p:cNvPr id="7" name="TextBox 6">
            <a:extLst>
              <a:ext uri="{FF2B5EF4-FFF2-40B4-BE49-F238E27FC236}">
                <a16:creationId xmlns:a16="http://schemas.microsoft.com/office/drawing/2014/main" id="{89129037-9ED6-345D-9E87-CFC50C11B458}"/>
              </a:ext>
            </a:extLst>
          </p:cNvPr>
          <p:cNvSpPr txBox="1"/>
          <p:nvPr/>
        </p:nvSpPr>
        <p:spPr>
          <a:xfrm>
            <a:off x="9862837" y="5347120"/>
            <a:ext cx="2329163" cy="107722"/>
          </a:xfrm>
          <a:prstGeom prst="rect">
            <a:avLst/>
          </a:prstGeom>
          <a:solidFill>
            <a:srgbClr val="000000"/>
          </a:solidFill>
        </p:spPr>
        <p:txBody>
          <a:bodyPr wrap="none" lIns="0" tIns="0" rIns="0" bIns="0" rtlCol="0">
            <a:spAutoFit/>
          </a:bodyPr>
          <a:lstStyle/>
          <a:p>
            <a:pPr algn="r">
              <a:spcAft>
                <a:spcPts val="600"/>
              </a:spcAft>
            </a:pPr>
            <a:r>
              <a:rPr lang="en-US" sz="700">
                <a:solidFill>
                  <a:srgbClr val="FFFFFF"/>
                </a:solidFill>
                <a:hlinkClick r:id="rId4" tooltip="https://www.picpedia.org/highway-signs/o/opportunity.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08178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E553-F173-C541-6267-C1746B1E9077}"/>
              </a:ext>
            </a:extLst>
          </p:cNvPr>
          <p:cNvSpPr>
            <a:spLocks noGrp="1"/>
          </p:cNvSpPr>
          <p:nvPr>
            <p:ph type="title"/>
          </p:nvPr>
        </p:nvSpPr>
        <p:spPr>
          <a:xfrm>
            <a:off x="588263" y="457200"/>
            <a:ext cx="11018520" cy="553998"/>
          </a:xfrm>
        </p:spPr>
        <p:txBody>
          <a:bodyPr vert="horz" wrap="square" lIns="0" tIns="0" rIns="0" bIns="0" rtlCol="0" anchor="t">
            <a:normAutofit fontScale="90000"/>
          </a:bodyPr>
          <a:lstStyle/>
          <a:p>
            <a:r>
              <a:rPr lang="en-US" b="0" kern="1200" cap="none" spc="-50" baseline="0" dirty="0">
                <a:ln w="3175">
                  <a:noFill/>
                </a:ln>
                <a:effectLst/>
                <a:latin typeface="+mj-lt"/>
                <a:ea typeface="+mn-ea"/>
                <a:cs typeface="Segoe UI" pitchFamily="34" charset="0"/>
              </a:rPr>
              <a:t>For Mentors</a:t>
            </a:r>
          </a:p>
        </p:txBody>
      </p:sp>
      <p:sp>
        <p:nvSpPr>
          <p:cNvPr id="8" name="TextBox 7">
            <a:extLst>
              <a:ext uri="{FF2B5EF4-FFF2-40B4-BE49-F238E27FC236}">
                <a16:creationId xmlns:a16="http://schemas.microsoft.com/office/drawing/2014/main" id="{C4FF879F-E326-DEF6-E229-9CB36E90880D}"/>
              </a:ext>
            </a:extLst>
          </p:cNvPr>
          <p:cNvSpPr txBox="1"/>
          <p:nvPr/>
        </p:nvSpPr>
        <p:spPr>
          <a:xfrm>
            <a:off x="584200" y="1435100"/>
            <a:ext cx="5211763" cy="4833938"/>
          </a:xfrm>
          <a:prstGeom prst="rect">
            <a:avLst/>
          </a:prstGeom>
        </p:spPr>
        <p:txBody>
          <a:bodyPr vert="horz" wrap="square" lIns="0" tIns="0" rIns="0" bIns="0" rtlCol="0">
            <a:normAutofit/>
          </a:bodyPr>
          <a:lstStyle/>
          <a:p>
            <a:pPr marL="228600" lvl="0" indent="-228600" defTabSz="932742">
              <a:lnSpc>
                <a:spcPct val="90000"/>
              </a:lnSpc>
              <a:spcBef>
                <a:spcPct val="20000"/>
              </a:spcBef>
              <a:buSzPct val="90000"/>
              <a:buFont typeface="Wingdings" panose="05000000000000000000" pitchFamily="2" charset="2"/>
              <a:buChar char=""/>
              <a:defRPr/>
            </a:pPr>
            <a:r>
              <a:rPr kumimoji="0" lang="en-US" sz="2000" b="0" i="0" u="none" strike="noStrike" cap="none" normalizeH="0" noProof="0" dirty="0">
                <a:ln>
                  <a:noFill/>
                </a:ln>
                <a:effectLst/>
                <a:uLnTx/>
                <a:uFillTx/>
              </a:rPr>
              <a:t>Every mentor/mentee relationship is different regarding style, time commitment, and approach.</a:t>
            </a:r>
          </a:p>
          <a:p>
            <a:pPr marL="228600" lvl="0" indent="-228600" defTabSz="932742">
              <a:lnSpc>
                <a:spcPct val="90000"/>
              </a:lnSpc>
              <a:spcBef>
                <a:spcPct val="20000"/>
              </a:spcBef>
              <a:buSzPct val="90000"/>
              <a:buFont typeface="Wingdings" panose="05000000000000000000" pitchFamily="2" charset="2"/>
              <a:buChar char=""/>
              <a:defRPr/>
            </a:pPr>
            <a:endParaRPr lang="en-US" sz="2000" dirty="0"/>
          </a:p>
          <a:p>
            <a:pPr marL="228600" indent="-228600" defTabSz="932742">
              <a:lnSpc>
                <a:spcPct val="90000"/>
              </a:lnSpc>
              <a:spcBef>
                <a:spcPct val="20000"/>
              </a:spcBef>
              <a:buSzPct val="90000"/>
              <a:buFont typeface="Wingdings" panose="05000000000000000000" pitchFamily="2" charset="2"/>
              <a:buChar char=""/>
              <a:defRPr/>
            </a:pPr>
            <a:r>
              <a:rPr kumimoji="0" lang="en-US" sz="2000" b="0" i="0" u="none" strike="noStrike" cap="none" normalizeH="0" noProof="0" dirty="0">
                <a:ln>
                  <a:noFill/>
                </a:ln>
                <a:effectLst/>
                <a:uLnTx/>
                <a:uFillTx/>
              </a:rPr>
              <a:t>Set up, agree upon and communicate what success looks like for the mentee</a:t>
            </a:r>
          </a:p>
          <a:p>
            <a:pPr marL="228600" indent="-228600" defTabSz="932742">
              <a:lnSpc>
                <a:spcPct val="90000"/>
              </a:lnSpc>
              <a:spcBef>
                <a:spcPct val="20000"/>
              </a:spcBef>
              <a:buSzPct val="90000"/>
              <a:buFont typeface="Wingdings" panose="05000000000000000000" pitchFamily="2" charset="2"/>
              <a:buChar char=""/>
              <a:defRPr/>
            </a:pPr>
            <a:endParaRPr kumimoji="0" lang="en-US" sz="2000" b="0" i="0" u="none" strike="noStrike" cap="none" normalizeH="0" noProof="0" dirty="0">
              <a:ln>
                <a:noFill/>
              </a:ln>
              <a:effectLst/>
              <a:uLnTx/>
              <a:uFillTx/>
            </a:endParaRPr>
          </a:p>
          <a:p>
            <a:pPr marL="228600" indent="-228600" defTabSz="932742">
              <a:lnSpc>
                <a:spcPct val="90000"/>
              </a:lnSpc>
              <a:spcBef>
                <a:spcPct val="20000"/>
              </a:spcBef>
              <a:buSzPct val="90000"/>
              <a:buFont typeface="Wingdings" panose="05000000000000000000" pitchFamily="2" charset="2"/>
              <a:buChar char=""/>
              <a:defRPr/>
            </a:pPr>
            <a:r>
              <a:rPr kumimoji="0" lang="en-US" sz="2000" b="0" i="0" u="none" strike="noStrike" cap="none" normalizeH="0" noProof="0" dirty="0">
                <a:ln>
                  <a:noFill/>
                </a:ln>
                <a:effectLst/>
                <a:uLnTx/>
                <a:uFillTx/>
              </a:rPr>
              <a:t>Participate in active listening, knowing when to give and when to wait to give advice</a:t>
            </a:r>
          </a:p>
          <a:p>
            <a:pPr marL="228600" indent="-228600" defTabSz="932742">
              <a:lnSpc>
                <a:spcPct val="90000"/>
              </a:lnSpc>
              <a:spcBef>
                <a:spcPct val="20000"/>
              </a:spcBef>
              <a:buSzPct val="90000"/>
              <a:buFont typeface="Wingdings" panose="05000000000000000000" pitchFamily="2" charset="2"/>
              <a:buChar char=""/>
              <a:defRPr/>
            </a:pPr>
            <a:endParaRPr kumimoji="0" lang="en-US" sz="2000" b="0" i="0" u="none" strike="noStrike" cap="none" normalizeH="0" noProof="0" dirty="0">
              <a:ln>
                <a:noFill/>
              </a:ln>
              <a:effectLst/>
              <a:uLnTx/>
              <a:uFillTx/>
            </a:endParaRPr>
          </a:p>
          <a:p>
            <a:pPr marL="228600" indent="-228600" defTabSz="932742">
              <a:lnSpc>
                <a:spcPct val="90000"/>
              </a:lnSpc>
              <a:spcBef>
                <a:spcPct val="20000"/>
              </a:spcBef>
              <a:buSzPct val="90000"/>
              <a:buFont typeface="Wingdings" panose="05000000000000000000" pitchFamily="2" charset="2"/>
              <a:buChar char=""/>
              <a:defRPr/>
            </a:pPr>
            <a:r>
              <a:rPr kumimoji="0" lang="en-US" sz="2000" b="0" i="0" u="none" strike="noStrike" cap="none" normalizeH="0" noProof="0" dirty="0">
                <a:ln>
                  <a:noFill/>
                </a:ln>
                <a:effectLst/>
                <a:uLnTx/>
                <a:uFillTx/>
              </a:rPr>
              <a:t>Share your mistakes, learnings and achievements</a:t>
            </a:r>
            <a:endParaRPr lang="en-US" sz="2000" dirty="0"/>
          </a:p>
          <a:p>
            <a:pPr defTabSz="932742">
              <a:lnSpc>
                <a:spcPct val="90000"/>
              </a:lnSpc>
              <a:spcBef>
                <a:spcPct val="20000"/>
              </a:spcBef>
              <a:buSzPct val="90000"/>
              <a:defRPr/>
            </a:pPr>
            <a:endParaRPr kumimoji="0" lang="en-US" sz="2000" b="0" i="0" u="none" strike="noStrike" cap="none" normalizeH="0" noProof="0" dirty="0">
              <a:ln>
                <a:noFill/>
              </a:ln>
              <a:effectLst/>
              <a:uLnTx/>
              <a:uFillTx/>
            </a:endParaRPr>
          </a:p>
          <a:p>
            <a:pPr marL="228600" indent="-228600" defTabSz="932742">
              <a:lnSpc>
                <a:spcPct val="90000"/>
              </a:lnSpc>
              <a:spcBef>
                <a:spcPct val="20000"/>
              </a:spcBef>
              <a:buSzPct val="90000"/>
              <a:buFont typeface="Wingdings" panose="05000000000000000000" pitchFamily="2" charset="2"/>
              <a:buChar char=""/>
              <a:defRPr/>
            </a:pPr>
            <a:r>
              <a:rPr kumimoji="0" lang="en-US" sz="2000" b="0" i="0" u="none" strike="noStrike" cap="none" normalizeH="0" noProof="0" dirty="0">
                <a:ln>
                  <a:noFill/>
                </a:ln>
                <a:effectLst/>
                <a:uLnTx/>
                <a:uFillTx/>
              </a:rPr>
              <a:t>Look for classes, opportunities, and connections for your mentee</a:t>
            </a:r>
          </a:p>
        </p:txBody>
      </p:sp>
      <p:pic>
        <p:nvPicPr>
          <p:cNvPr id="4" name="Content Placeholder 3" descr="Smiling office workers in meeting">
            <a:extLst>
              <a:ext uri="{FF2B5EF4-FFF2-40B4-BE49-F238E27FC236}">
                <a16:creationId xmlns:a16="http://schemas.microsoft.com/office/drawing/2014/main" id="{30136C3F-C817-6D40-11E5-628B2C98ACBF}"/>
              </a:ext>
            </a:extLst>
          </p:cNvPr>
          <p:cNvPicPr>
            <a:picLocks noGrp="1" noChangeAspect="1"/>
          </p:cNvPicPr>
          <p:nvPr>
            <p:ph sz="quarter" idx="13"/>
          </p:nvPr>
        </p:nvPicPr>
        <p:blipFill>
          <a:blip r:embed="rId3"/>
          <a:srcRect l="7352" r="20572" b="2"/>
          <a:stretch/>
        </p:blipFill>
        <p:spPr>
          <a:xfrm>
            <a:off x="6389688" y="1435100"/>
            <a:ext cx="5219700" cy="4833938"/>
          </a:xfrm>
          <a:noFill/>
        </p:spPr>
      </p:pic>
    </p:spTree>
    <p:extLst>
      <p:ext uri="{BB962C8B-B14F-4D97-AF65-F5344CB8AC3E}">
        <p14:creationId xmlns:p14="http://schemas.microsoft.com/office/powerpoint/2010/main" val="20991780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65675-EAE6-1979-3202-0004C398381B}"/>
              </a:ext>
            </a:extLst>
          </p:cNvPr>
          <p:cNvSpPr>
            <a:spLocks noGrp="1"/>
          </p:cNvSpPr>
          <p:nvPr>
            <p:ph type="title"/>
          </p:nvPr>
        </p:nvSpPr>
        <p:spPr>
          <a:xfrm>
            <a:off x="588263" y="457200"/>
            <a:ext cx="11018520" cy="553998"/>
          </a:xfrm>
        </p:spPr>
        <p:txBody>
          <a:bodyPr wrap="square" anchor="t">
            <a:normAutofit fontScale="90000"/>
          </a:bodyPr>
          <a:lstStyle/>
          <a:p>
            <a:r>
              <a:rPr lang="en-US" dirty="0"/>
              <a:t>For Allies</a:t>
            </a:r>
          </a:p>
        </p:txBody>
      </p:sp>
      <p:sp>
        <p:nvSpPr>
          <p:cNvPr id="3" name="Content Placeholder 2">
            <a:extLst>
              <a:ext uri="{FF2B5EF4-FFF2-40B4-BE49-F238E27FC236}">
                <a16:creationId xmlns:a16="http://schemas.microsoft.com/office/drawing/2014/main" id="{E44C2BFA-B024-C500-5ED0-1F05F2051A1E}"/>
              </a:ext>
            </a:extLst>
          </p:cNvPr>
          <p:cNvSpPr>
            <a:spLocks noGrp="1"/>
          </p:cNvSpPr>
          <p:nvPr>
            <p:ph sz="quarter" idx="12"/>
          </p:nvPr>
        </p:nvSpPr>
        <p:spPr>
          <a:xfrm>
            <a:off x="584200" y="1157681"/>
            <a:ext cx="5211763" cy="5394121"/>
          </a:xfrm>
        </p:spPr>
        <p:txBody>
          <a:bodyPr wrap="square">
            <a:normAutofit lnSpcReduction="10000"/>
          </a:bodyPr>
          <a:lstStyle/>
          <a:p>
            <a:pPr marL="0" indent="0">
              <a:lnSpc>
                <a:spcPct val="90000"/>
              </a:lnSpc>
              <a:buNone/>
            </a:pPr>
            <a:r>
              <a:rPr lang="en-US" sz="1600" b="1" dirty="0"/>
              <a:t>Stay Informed</a:t>
            </a:r>
          </a:p>
          <a:p>
            <a:pPr>
              <a:lnSpc>
                <a:spcPct val="90000"/>
              </a:lnSpc>
              <a:spcBef>
                <a:spcPts val="0"/>
              </a:spcBef>
              <a:spcAft>
                <a:spcPts val="1200"/>
              </a:spcAft>
            </a:pPr>
            <a:r>
              <a:rPr lang="en-US" sz="1600" dirty="0"/>
              <a:t>Keep up-to-date with issues related to diversity, equity, and inclusion.</a:t>
            </a:r>
          </a:p>
          <a:p>
            <a:pPr marL="0" indent="0">
              <a:lnSpc>
                <a:spcPct val="90000"/>
              </a:lnSpc>
              <a:buNone/>
            </a:pPr>
            <a:r>
              <a:rPr lang="en-US" sz="1600" b="1" dirty="0"/>
              <a:t>Speak Up</a:t>
            </a:r>
          </a:p>
          <a:p>
            <a:pPr>
              <a:lnSpc>
                <a:spcPct val="90000"/>
              </a:lnSpc>
              <a:spcBef>
                <a:spcPts val="0"/>
              </a:spcBef>
              <a:spcAft>
                <a:spcPts val="1200"/>
              </a:spcAft>
            </a:pPr>
            <a:r>
              <a:rPr lang="en-US" sz="1600" dirty="0"/>
              <a:t>Support policies and initiatives that promote diversity and inclusion within the organization.</a:t>
            </a:r>
          </a:p>
          <a:p>
            <a:pPr marL="0" indent="0">
              <a:lnSpc>
                <a:spcPct val="90000"/>
              </a:lnSpc>
              <a:buNone/>
            </a:pPr>
            <a:r>
              <a:rPr lang="en-US" sz="1600" b="1" dirty="0"/>
              <a:t>Amplify Voices</a:t>
            </a:r>
          </a:p>
          <a:p>
            <a:pPr>
              <a:lnSpc>
                <a:spcPct val="90000"/>
              </a:lnSpc>
              <a:spcBef>
                <a:spcPts val="0"/>
              </a:spcBef>
              <a:spcAft>
                <a:spcPts val="1200"/>
              </a:spcAft>
            </a:pPr>
            <a:r>
              <a:rPr lang="en-US" sz="1600" dirty="0"/>
              <a:t>Ensure that the contributions of underrepresented colleagues are recognized and valued.</a:t>
            </a:r>
          </a:p>
          <a:p>
            <a:pPr marL="0" indent="0">
              <a:lnSpc>
                <a:spcPct val="90000"/>
              </a:lnSpc>
              <a:buNone/>
            </a:pPr>
            <a:r>
              <a:rPr lang="en-US" sz="1600" b="1" dirty="0"/>
              <a:t>Provide Support</a:t>
            </a:r>
          </a:p>
          <a:p>
            <a:pPr>
              <a:lnSpc>
                <a:spcPct val="90000"/>
              </a:lnSpc>
              <a:spcBef>
                <a:spcPts val="0"/>
              </a:spcBef>
              <a:spcAft>
                <a:spcPts val="1200"/>
              </a:spcAft>
            </a:pPr>
            <a:r>
              <a:rPr lang="en-US" sz="1600" dirty="0"/>
              <a:t>Offer your time and resources to support colleagues in their professional development.</a:t>
            </a:r>
          </a:p>
          <a:p>
            <a:pPr marL="0" indent="0">
              <a:lnSpc>
                <a:spcPct val="90000"/>
              </a:lnSpc>
              <a:buNone/>
            </a:pPr>
            <a:r>
              <a:rPr lang="en-US" sz="1600" b="1" dirty="0"/>
              <a:t>Create Opportunities</a:t>
            </a:r>
          </a:p>
          <a:p>
            <a:pPr>
              <a:lnSpc>
                <a:spcPct val="90000"/>
              </a:lnSpc>
              <a:spcBef>
                <a:spcPts val="0"/>
              </a:spcBef>
              <a:spcAft>
                <a:spcPts val="1200"/>
              </a:spcAft>
            </a:pPr>
            <a:r>
              <a:rPr lang="en-US" sz="1600" dirty="0"/>
              <a:t>Advocate for diverse hiring practices and ensure that recruitment processes are fair.</a:t>
            </a:r>
          </a:p>
          <a:p>
            <a:pPr marL="0" indent="0">
              <a:lnSpc>
                <a:spcPct val="90000"/>
              </a:lnSpc>
              <a:buNone/>
            </a:pPr>
            <a:r>
              <a:rPr lang="en-US" sz="1600" b="1" dirty="0"/>
              <a:t>Build Inclusive Cultures</a:t>
            </a:r>
          </a:p>
          <a:p>
            <a:pPr>
              <a:lnSpc>
                <a:spcPct val="90000"/>
              </a:lnSpc>
            </a:pPr>
            <a:r>
              <a:rPr lang="en-US" sz="1600" dirty="0"/>
              <a:t>Demonstrate inclusive behavior in your daily interactions and encourage others to do the same.</a:t>
            </a:r>
          </a:p>
        </p:txBody>
      </p:sp>
      <p:pic>
        <p:nvPicPr>
          <p:cNvPr id="8" name="Picture 7" descr="Hands moving forward">
            <a:extLst>
              <a:ext uri="{FF2B5EF4-FFF2-40B4-BE49-F238E27FC236}">
                <a16:creationId xmlns:a16="http://schemas.microsoft.com/office/drawing/2014/main" id="{16C2F32A-2FA4-88E5-8D7F-459195BB8A3E}"/>
              </a:ext>
            </a:extLst>
          </p:cNvPr>
          <p:cNvPicPr>
            <a:picLocks noChangeAspect="1"/>
          </p:cNvPicPr>
          <p:nvPr/>
        </p:nvPicPr>
        <p:blipFill>
          <a:blip r:embed="rId2"/>
          <a:srcRect l="867" r="14134" b="2"/>
          <a:stretch/>
        </p:blipFill>
        <p:spPr>
          <a:xfrm>
            <a:off x="6582549" y="1435100"/>
            <a:ext cx="4833978" cy="4833938"/>
          </a:xfrm>
          <a:prstGeom prst="rect">
            <a:avLst/>
          </a:prstGeom>
          <a:noFill/>
        </p:spPr>
      </p:pic>
    </p:spTree>
    <p:extLst>
      <p:ext uri="{BB962C8B-B14F-4D97-AF65-F5344CB8AC3E}">
        <p14:creationId xmlns:p14="http://schemas.microsoft.com/office/powerpoint/2010/main" val="78814127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53CBD4-D76C-EF95-B015-DF866132124B}"/>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04623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6073-5A57-E95D-8AC9-3B7F787D2B4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E60477-AE56-87CE-6FCE-CDDCED91B21C}"/>
              </a:ext>
            </a:extLst>
          </p:cNvPr>
          <p:cNvSpPr>
            <a:spLocks noGrp="1"/>
          </p:cNvSpPr>
          <p:nvPr>
            <p:ph type="title"/>
          </p:nvPr>
        </p:nvSpPr>
        <p:spPr>
          <a:xfrm>
            <a:off x="389859" y="365126"/>
            <a:ext cx="11601511" cy="1072072"/>
          </a:xfrm>
        </p:spPr>
        <p:txBody>
          <a:bodyPr/>
          <a:lstStyle/>
          <a:p>
            <a:r>
              <a:rPr lang="en-US" dirty="0"/>
              <a:t>Copilot </a:t>
            </a:r>
            <a:r>
              <a:rPr lang="en-US" dirty="0">
                <a:gradFill>
                  <a:gsLst>
                    <a:gs pos="2000">
                      <a:srgbClr val="0179D4"/>
                    </a:gs>
                    <a:gs pos="32000">
                      <a:srgbClr val="2CB6FF"/>
                    </a:gs>
                    <a:gs pos="44000">
                      <a:srgbClr val="2DB6FF"/>
                    </a:gs>
                    <a:gs pos="81000">
                      <a:srgbClr val="D962FA"/>
                    </a:gs>
                    <a:gs pos="96000">
                      <a:srgbClr val="F69991"/>
                    </a:gs>
                  </a:gsLst>
                  <a:lin ang="3600000" scaled="0"/>
                </a:gradFill>
              </a:rPr>
              <a:t>hub</a:t>
            </a:r>
            <a:r>
              <a:rPr lang="en-US" dirty="0"/>
              <a:t>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BA862167-133E-1DC3-75A1-E26C47E1F3CF}"/>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6A3E91C1-358D-F685-ADB2-46BD60C8CBA8}"/>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7" name="TextBox 16">
            <a:extLst>
              <a:ext uri="{FF2B5EF4-FFF2-40B4-BE49-F238E27FC236}">
                <a16:creationId xmlns:a16="http://schemas.microsoft.com/office/drawing/2014/main" id="{66CB4D9B-1E11-A8EB-813A-27579EF0DA0B}"/>
              </a:ext>
            </a:extLst>
          </p:cNvPr>
          <p:cNvSpPr txBox="1"/>
          <p:nvPr/>
        </p:nvSpPr>
        <p:spPr>
          <a:xfrm>
            <a:off x="1080395" y="2735856"/>
            <a:ext cx="372089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Copilot hub on</a:t>
            </a: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adoption.microsoft.com/copilot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1F2C"/>
                </a:solidFill>
                <a:effectLst/>
                <a:uLnTx/>
                <a:uFillTx/>
                <a:latin typeface="Segoe UI"/>
                <a:ea typeface="+mn-ea"/>
                <a:cs typeface="+mn-cs"/>
              </a:rPr>
              <a:t>Enablement and usage guidance for Microsoft Copilot.</a:t>
            </a:r>
          </a:p>
        </p:txBody>
      </p:sp>
      <p:cxnSp>
        <p:nvCxnSpPr>
          <p:cNvPr id="3" name="Straight Connector 2">
            <a:extLst>
              <a:ext uri="{FF2B5EF4-FFF2-40B4-BE49-F238E27FC236}">
                <a16:creationId xmlns:a16="http://schemas.microsoft.com/office/drawing/2014/main" id="{4E704DA9-DDE3-5F1C-DEBF-B779C8516A3B}"/>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9C9F9175-81F4-1CDF-E3A1-CC9A44E1D244}"/>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6" name="TextBox 15">
            <a:extLst>
              <a:ext uri="{FF2B5EF4-FFF2-40B4-BE49-F238E27FC236}">
                <a16:creationId xmlns:a16="http://schemas.microsoft.com/office/drawing/2014/main" id="{1389F194-5B8E-E97D-AF3B-33478F19646D}"/>
              </a:ext>
            </a:extLst>
          </p:cNvPr>
          <p:cNvSpPr txBox="1"/>
          <p:nvPr/>
        </p:nvSpPr>
        <p:spPr>
          <a:xfrm>
            <a:off x="1080396" y="5094539"/>
            <a:ext cx="3208070"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1F2C"/>
                </a:solidFill>
                <a:effectLst/>
                <a:uLnTx/>
                <a:uFillTx/>
                <a:latin typeface="Segoe UI"/>
                <a:ea typeface="+mn-ea"/>
                <a:cs typeface="+mn-cs"/>
              </a:rPr>
              <a:t>Ask questions and get answers in our community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aka.ms/M365CopilotCommunity</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p:txBody>
      </p:sp>
      <p:pic>
        <p:nvPicPr>
          <p:cNvPr id="4" name="Picture 3" descr="Screenshot of the Microsoft 365 Copilot enablement hub on adoption.microsoft.com&#10;">
            <a:extLst>
              <a:ext uri="{FF2B5EF4-FFF2-40B4-BE49-F238E27FC236}">
                <a16:creationId xmlns:a16="http://schemas.microsoft.com/office/drawing/2014/main" id="{3145B3D3-E0B4-7720-CC74-5C61A36A7C73}"/>
              </a:ext>
            </a:extLst>
          </p:cNvPr>
          <p:cNvPicPr>
            <a:picLocks noChangeAspect="1"/>
          </p:cNvPicPr>
          <p:nvPr/>
        </p:nvPicPr>
        <p:blipFill>
          <a:blip r:embed="rId5"/>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D7828FFC-A5D9-864D-DFC1-9200D899414B}"/>
              </a:ext>
            </a:extLst>
          </p:cNvPr>
          <p:cNvPicPr>
            <a:picLocks noChangeAspect="1"/>
          </p:cNvPicPr>
          <p:nvPr/>
        </p:nvPicPr>
        <p:blipFill>
          <a:blip r:embed="rId6"/>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Tree>
    <p:extLst>
      <p:ext uri="{BB962C8B-B14F-4D97-AF65-F5344CB8AC3E}">
        <p14:creationId xmlns:p14="http://schemas.microsoft.com/office/powerpoint/2010/main" val="29020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4.16667E-6 -1.85185E-6 L 4.166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2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250"/>
                                  </p:stCondLst>
                                  <p:childTnLst>
                                    <p:animMotion origin="layout" path="M 1.04167E-6 -3.7037E-6 L 1.04167E-6 0.03542 " pathEditMode="relative" rAng="0" ptsTypes="AA">
                                      <p:cBhvr>
                                        <p:cTn id="19" dur="700" spd="-100000" fill="hold"/>
                                        <p:tgtEl>
                                          <p:spTgt spid="18"/>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250"/>
                                  </p:stCondLst>
                                  <p:childTnLst>
                                    <p:animMotion origin="layout" path="M -2.29167E-6 -3.7037E-6 L -2.29167E-6 0.03542 " pathEditMode="relative" rAng="0" ptsTypes="AA">
                                      <p:cBhvr>
                                        <p:cTn id="24" dur="700" spd="-100000" fill="hold"/>
                                        <p:tgtEl>
                                          <p:spTgt spid="16"/>
                                        </p:tgtEl>
                                        <p:attrNameLst>
                                          <p:attrName>ppt_x</p:attrName>
                                          <p:attrName>ppt_y</p:attrName>
                                        </p:attrNameLst>
                                      </p:cBhvr>
                                      <p:rCtr x="0" y="1759"/>
                                    </p:animMotion>
                                  </p:childTnLst>
                                </p:cTn>
                              </p:par>
                              <p:par>
                                <p:cTn id="25" presetID="10" presetClass="entr" presetSubtype="0" fill="hold" nodeType="with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250"/>
                                  </p:stCondLst>
                                  <p:childTnLst>
                                    <p:animMotion origin="layout" path="M 1.04167E-6 -3.7037E-6 L 1.04167E-6 0.03542 " pathEditMode="relative" rAng="0" ptsTypes="AA">
                                      <p:cBhvr>
                                        <p:cTn id="2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P spid="17" grpId="1"/>
      <p:bldP spid="18" grpId="0" animBg="1"/>
      <p:bldP spid="18" grpId="1" animBg="1"/>
      <p:bldP spid="16" grpId="0"/>
      <p:bldP spid="1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dirty="0"/>
              <a:t>News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dirty="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Start your week with l</a:t>
            </a:r>
            <a:r>
              <a:rPr kumimoji="0" lang="en-US" sz="1600" b="0" i="0" u="none" strike="noStrike" kern="1200" cap="none" spc="0" normalizeH="0" baseline="0" noProof="0" dirty="0" err="1">
                <a:ln>
                  <a:noFill/>
                </a:ln>
                <a:solidFill>
                  <a:srgbClr val="000000"/>
                </a:solidFill>
                <a:effectLst/>
                <a:uLnTx/>
                <a:uFillTx/>
                <a:latin typeface="Segoe UI"/>
                <a:ea typeface="+mn-ea"/>
                <a:cs typeface="+mn-cs"/>
              </a:rPr>
              <a:t>ive</a:t>
            </a:r>
            <a:r>
              <a:rPr kumimoji="0" lang="en-US" sz="1600" b="0" i="0" u="none" strike="noStrike" kern="1200" cap="none" spc="0" normalizeH="0" baseline="0" noProof="0" dirty="0">
                <a:ln>
                  <a:noFill/>
                </a:ln>
                <a:solidFill>
                  <a:srgbClr val="000000"/>
                </a:solidFill>
                <a:effectLst/>
                <a:uLnTx/>
                <a:uFillTx/>
                <a:latin typeface="Segoe UI"/>
                <a:ea typeface="+mn-ea"/>
                <a:cs typeface="+mn-cs"/>
              </a:rPr>
              <a:t> news and event</a:t>
            </a:r>
            <a:r>
              <a:rPr kumimoji="0" lang="en-US" sz="1600" b="0" i="0" u="none" strike="noStrike" kern="1200" cap="none" spc="0" normalizeH="0" noProof="0" dirty="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 official event app for the </a:t>
            </a:r>
          </a:p>
          <a:p>
            <a:r>
              <a:rPr lang="en-US" sz="2400" b="1" dirty="0">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dirty="0"/>
              <a:t>Event announcements</a:t>
            </a:r>
          </a:p>
          <a:p>
            <a:pPr marL="342900" indent="-342900" algn="l">
              <a:lnSpc>
                <a:spcPct val="150000"/>
              </a:lnSpc>
              <a:buFont typeface="Wingdings" panose="05000000000000000000" pitchFamily="2" charset="2"/>
              <a:buChar char=""/>
            </a:pPr>
            <a:r>
              <a:rPr lang="en-US" sz="2400" dirty="0"/>
              <a:t>Personalized agenda, session details</a:t>
            </a:r>
          </a:p>
          <a:p>
            <a:pPr marL="342900" indent="-342900" algn="l">
              <a:lnSpc>
                <a:spcPct val="150000"/>
              </a:lnSpc>
              <a:buFont typeface="Wingdings" panose="05000000000000000000" pitchFamily="2" charset="2"/>
              <a:buChar char=""/>
            </a:pPr>
            <a:r>
              <a:rPr lang="en-US" sz="2400" dirty="0"/>
              <a:t>Speaker &amp; attendee profiles</a:t>
            </a:r>
          </a:p>
          <a:p>
            <a:pPr marL="342900" indent="-342900" algn="l">
              <a:lnSpc>
                <a:spcPct val="150000"/>
              </a:lnSpc>
              <a:buFont typeface="Wingdings" panose="05000000000000000000" pitchFamily="2" charset="2"/>
              <a:buChar char=""/>
            </a:pPr>
            <a:r>
              <a:rPr lang="en-US" sz="2400" dirty="0"/>
              <a:t>Networking, meet-ups, messages</a:t>
            </a:r>
          </a:p>
          <a:p>
            <a:pPr marL="342900" indent="-342900" algn="l">
              <a:lnSpc>
                <a:spcPct val="150000"/>
              </a:lnSpc>
              <a:buFont typeface="Wingdings" panose="05000000000000000000" pitchFamily="2" charset="2"/>
              <a:buChar char=""/>
            </a:pPr>
            <a:r>
              <a:rPr lang="en-US" sz="2400" dirty="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006E55-0C6A-0BD8-36F4-6D1B1B587D97}"/>
              </a:ext>
            </a:extLst>
          </p:cNvPr>
          <p:cNvGrpSpPr/>
          <p:nvPr/>
        </p:nvGrpSpPr>
        <p:grpSpPr>
          <a:xfrm>
            <a:off x="2799908" y="758851"/>
            <a:ext cx="3437886" cy="5340298"/>
            <a:chOff x="2067245" y="862166"/>
            <a:chExt cx="3437886" cy="5340298"/>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Miranda Jones</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Director CXPM for OneDrive and SharePoint</a:t>
              </a: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a:extLst>
                  <a:ext uri="{28A0092B-C50C-407E-A947-70E740481C1C}">
                    <a14:useLocalDpi xmlns:a14="http://schemas.microsoft.com/office/drawing/2010/main" val="0"/>
                  </a:ext>
                </a:extLst>
              </a:blip>
              <a:srcRect l="819" r="819"/>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pic>
        <p:nvPicPr>
          <p:cNvPr id="4" name="Picture 3">
            <a:extLst>
              <a:ext uri="{FF2B5EF4-FFF2-40B4-BE49-F238E27FC236}">
                <a16:creationId xmlns:a16="http://schemas.microsoft.com/office/drawing/2014/main" id="{CAF31FE1-11EA-2183-42D4-A12619E7AA24}"/>
              </a:ext>
            </a:extLst>
          </p:cNvPr>
          <p:cNvPicPr>
            <a:picLocks noChangeAspect="1"/>
          </p:cNvPicPr>
          <p:nvPr/>
        </p:nvPicPr>
        <p:blipFill>
          <a:blip r:embed="rId4"/>
          <a:stretch>
            <a:fillRect/>
          </a:stretch>
        </p:blipFill>
        <p:spPr>
          <a:xfrm>
            <a:off x="6915531" y="1258443"/>
            <a:ext cx="2685669" cy="2685669"/>
          </a:xfrm>
          <a:prstGeom prst="rect">
            <a:avLst/>
          </a:prstGeom>
        </p:spPr>
      </p:pic>
    </p:spTree>
    <p:extLst>
      <p:ext uri="{BB962C8B-B14F-4D97-AF65-F5344CB8AC3E}">
        <p14:creationId xmlns:p14="http://schemas.microsoft.com/office/powerpoint/2010/main" val="2710205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p:txBody>
          <a:bodyPr/>
          <a:lstStyle/>
          <a:p>
            <a:r>
              <a:rPr lang="en-US" dirty="0"/>
              <a:t>Agenda</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6100" y="2309812"/>
            <a:ext cx="7253288" cy="2212913"/>
          </a:xfrm>
        </p:spPr>
        <p:txBody>
          <a:bodyPr>
            <a:normAutofit lnSpcReduction="10000"/>
          </a:bodyPr>
          <a:lstStyle/>
          <a:p>
            <a:r>
              <a:rPr lang="en-US" dirty="0">
                <a:cs typeface="Segoe UI"/>
              </a:rPr>
              <a:t>The Importance of Mentorship</a:t>
            </a:r>
          </a:p>
          <a:p>
            <a:r>
              <a:rPr lang="en-US" dirty="0">
                <a:cs typeface="Segoe UI"/>
              </a:rPr>
              <a:t>The Power of Allyship</a:t>
            </a:r>
          </a:p>
          <a:p>
            <a:r>
              <a:rPr lang="en-US" dirty="0">
                <a:cs typeface="Segoe UI"/>
              </a:rPr>
              <a:t>Combining Mentorship and Allyship</a:t>
            </a:r>
          </a:p>
          <a:p>
            <a:r>
              <a:rPr lang="en-US" dirty="0">
                <a:cs typeface="Segoe UI"/>
              </a:rPr>
              <a:t>What next?</a:t>
            </a:r>
          </a:p>
        </p:txBody>
      </p:sp>
    </p:spTree>
    <p:extLst>
      <p:ext uri="{BB962C8B-B14F-4D97-AF65-F5344CB8AC3E}">
        <p14:creationId xmlns:p14="http://schemas.microsoft.com/office/powerpoint/2010/main" val="4178565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C2F1D-8198-C864-8FC2-30474D2D38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C1E304-72B9-F822-28C3-F4013CCBAA2F}"/>
              </a:ext>
            </a:extLst>
          </p:cNvPr>
          <p:cNvSpPr>
            <a:spLocks noGrp="1"/>
          </p:cNvSpPr>
          <p:nvPr>
            <p:ph type="title"/>
          </p:nvPr>
        </p:nvSpPr>
        <p:spPr>
          <a:xfrm>
            <a:off x="588263" y="585788"/>
            <a:ext cx="3182027" cy="5683250"/>
          </a:xfrm>
        </p:spPr>
        <p:txBody>
          <a:bodyPr vert="horz" wrap="square" lIns="0" tIns="0" rIns="0" bIns="0" rtlCol="0" anchor="ctr">
            <a:normAutofit/>
          </a:bodyPr>
          <a:lstStyle/>
          <a:p>
            <a:r>
              <a:rPr lang="en-US" b="0" kern="1200" cap="none" spc="-50" baseline="0">
                <a:ln w="3175">
                  <a:noFill/>
                </a:ln>
                <a:effectLst/>
                <a:latin typeface="+mj-lt"/>
                <a:ea typeface="+mn-ea"/>
                <a:cs typeface="Segoe UI" pitchFamily="34" charset="0"/>
              </a:rPr>
              <a:t>The Importance of Mentorship</a:t>
            </a:r>
          </a:p>
        </p:txBody>
      </p:sp>
      <p:sp>
        <p:nvSpPr>
          <p:cNvPr id="4" name="TextBox 3">
            <a:extLst>
              <a:ext uri="{FF2B5EF4-FFF2-40B4-BE49-F238E27FC236}">
                <a16:creationId xmlns:a16="http://schemas.microsoft.com/office/drawing/2014/main" id="{2F1D390D-7CD2-EB63-25C0-437FAE11DAE7}"/>
              </a:ext>
            </a:extLst>
          </p:cNvPr>
          <p:cNvSpPr txBox="1"/>
          <p:nvPr/>
        </p:nvSpPr>
        <p:spPr>
          <a:xfrm>
            <a:off x="4941888" y="585788"/>
            <a:ext cx="6667500" cy="5683249"/>
          </a:xfrm>
          <a:prstGeom prst="rect">
            <a:avLst/>
          </a:prstGeom>
        </p:spPr>
        <p:txBody>
          <a:bodyPr vert="horz" wrap="square" lIns="0" tIns="0" rIns="0" bIns="0" rtlCol="0" anchor="ctr">
            <a:normAutofit/>
          </a:bodyPr>
          <a:lstStyle/>
          <a:p>
            <a:pPr marL="231775" indent="-231775" defTabSz="932742">
              <a:spcBef>
                <a:spcPct val="20000"/>
              </a:spcBef>
              <a:spcAft>
                <a:spcPts val="600"/>
              </a:spcAft>
              <a:buSzPct val="90000"/>
              <a:buFont typeface="Wingdings" panose="05000000000000000000" pitchFamily="2" charset="2"/>
              <a:buChar char=""/>
            </a:pPr>
            <a:endParaRPr lang="en-US" sz="2800" b="0" i="0" kern="1200" spc="0" baseline="0" dirty="0">
              <a:effectLst/>
              <a:latin typeface="+mn-lt"/>
              <a:ea typeface="+mn-ea"/>
              <a:cs typeface="Segoe UI" panose="020B0502040204020203" pitchFamily="34" charset="0"/>
            </a:endParaRPr>
          </a:p>
          <a:p>
            <a:pPr defTabSz="932742">
              <a:spcBef>
                <a:spcPct val="20000"/>
              </a:spcBef>
              <a:spcAft>
                <a:spcPts val="600"/>
              </a:spcAft>
              <a:buSzPct val="90000"/>
            </a:pPr>
            <a:r>
              <a:rPr lang="en-US" sz="2800" b="0" i="0" kern="1200" spc="0" baseline="0" dirty="0">
                <a:effectLst/>
                <a:latin typeface="+mn-lt"/>
                <a:ea typeface="+mn-ea"/>
                <a:cs typeface="Segoe UI" panose="020B0502040204020203" pitchFamily="34" charset="0"/>
              </a:rPr>
              <a:t>"Mentorship is not about creating a new you. It’s about helping you become the best version of yourself."</a:t>
            </a:r>
          </a:p>
          <a:p>
            <a:pPr defTabSz="932742">
              <a:spcBef>
                <a:spcPct val="20000"/>
              </a:spcBef>
              <a:spcAft>
                <a:spcPts val="600"/>
              </a:spcAft>
              <a:buSzPct val="90000"/>
            </a:pPr>
            <a:r>
              <a:rPr lang="en-US" sz="2800" kern="1200" spc="0" baseline="0" dirty="0">
                <a:latin typeface="+mn-lt"/>
                <a:ea typeface="+mn-ea"/>
                <a:cs typeface="Segoe UI" panose="020B0502040204020203" pitchFamily="34" charset="0"/>
              </a:rPr>
              <a:t>- Sheryl Sandberg</a:t>
            </a:r>
          </a:p>
        </p:txBody>
      </p:sp>
    </p:spTree>
    <p:extLst>
      <p:ext uri="{BB962C8B-B14F-4D97-AF65-F5344CB8AC3E}">
        <p14:creationId xmlns:p14="http://schemas.microsoft.com/office/powerpoint/2010/main" val="221168699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83082-5536-4AB5-87C4-5720E2A0CEB7}"/>
              </a:ext>
            </a:extLst>
          </p:cNvPr>
          <p:cNvSpPr>
            <a:spLocks noGrp="1"/>
          </p:cNvSpPr>
          <p:nvPr>
            <p:ph type="title"/>
          </p:nvPr>
        </p:nvSpPr>
        <p:spPr>
          <a:xfrm>
            <a:off x="588263" y="588963"/>
            <a:ext cx="4158362" cy="2535236"/>
          </a:xfrm>
        </p:spPr>
        <p:txBody>
          <a:bodyPr vert="horz" wrap="square" lIns="91440" tIns="45720" rIns="91440" bIns="45720" rtlCol="0" anchor="t">
            <a:normAutofit/>
          </a:bodyPr>
          <a:lstStyle/>
          <a:p>
            <a:pPr defTabSz="914400"/>
            <a:r>
              <a:rPr lang="en-US" dirty="0"/>
              <a:t>What is Mentorship?</a:t>
            </a:r>
          </a:p>
        </p:txBody>
      </p:sp>
      <p:sp>
        <p:nvSpPr>
          <p:cNvPr id="3" name="Text Placeholder 2">
            <a:extLst>
              <a:ext uri="{FF2B5EF4-FFF2-40B4-BE49-F238E27FC236}">
                <a16:creationId xmlns:a16="http://schemas.microsoft.com/office/drawing/2014/main" id="{ACEA78E7-71C9-4111-844F-3D7196885775}"/>
              </a:ext>
            </a:extLst>
          </p:cNvPr>
          <p:cNvSpPr>
            <a:spLocks noGrp="1"/>
          </p:cNvSpPr>
          <p:nvPr>
            <p:ph type="body" sz="quarter" idx="10"/>
          </p:nvPr>
        </p:nvSpPr>
        <p:spPr>
          <a:xfrm>
            <a:off x="588263" y="1950580"/>
            <a:ext cx="4532923" cy="2733497"/>
          </a:xfrm>
        </p:spPr>
        <p:txBody>
          <a:bodyPr vert="horz" wrap="square" lIns="91440" tIns="45720" rIns="91440" bIns="45720" rtlCol="0">
            <a:noAutofit/>
          </a:bodyPr>
          <a:lstStyle/>
          <a:p>
            <a:pPr defTabSz="914400">
              <a:lnSpc>
                <a:spcPct val="90000"/>
              </a:lnSpc>
              <a:spcBef>
                <a:spcPts val="1000"/>
              </a:spcBef>
            </a:pPr>
            <a:r>
              <a:rPr lang="en-US" sz="2400" dirty="0"/>
              <a:t>Mentorship is a professional relationship in which an experienced individual (the mentor) provides guidance, support, and advice to a less experienced person (the mentee). </a:t>
            </a:r>
          </a:p>
          <a:p>
            <a:pPr defTabSz="914400">
              <a:lnSpc>
                <a:spcPct val="90000"/>
              </a:lnSpc>
              <a:spcBef>
                <a:spcPts val="1000"/>
              </a:spcBef>
            </a:pPr>
            <a:endParaRPr lang="en-US" sz="2400" dirty="0"/>
          </a:p>
          <a:p>
            <a:pPr defTabSz="914400">
              <a:lnSpc>
                <a:spcPct val="90000"/>
              </a:lnSpc>
              <a:spcBef>
                <a:spcPts val="1000"/>
              </a:spcBef>
            </a:pPr>
            <a:r>
              <a:rPr lang="en-US" sz="2400" dirty="0"/>
              <a:t>This relationship is designed to help the mentee develop skills, gain knowledge, and navigate their career path more effectively. </a:t>
            </a:r>
          </a:p>
        </p:txBody>
      </p:sp>
      <p:pic>
        <p:nvPicPr>
          <p:cNvPr id="6" name="Picture 5" descr="Two women, one in glasses and blazer, talking in business office">
            <a:extLst>
              <a:ext uri="{FF2B5EF4-FFF2-40B4-BE49-F238E27FC236}">
                <a16:creationId xmlns:a16="http://schemas.microsoft.com/office/drawing/2014/main" id="{11CBFD2B-971B-4B8A-8481-89BD75AA792C}"/>
              </a:ext>
            </a:extLst>
          </p:cNvPr>
          <p:cNvPicPr>
            <a:picLocks noChangeAspect="1"/>
          </p:cNvPicPr>
          <p:nvPr/>
        </p:nvPicPr>
        <p:blipFill>
          <a:blip r:embed="rId3"/>
          <a:srcRect l="6250"/>
          <a:stretch/>
        </p:blipFill>
        <p:spPr>
          <a:xfrm>
            <a:off x="5334000" y="10"/>
            <a:ext cx="6858000" cy="6857990"/>
          </a:xfrm>
          <a:prstGeom prst="rect">
            <a:avLst/>
          </a:prstGeom>
          <a:noFill/>
        </p:spPr>
      </p:pic>
      <p:sp>
        <p:nvSpPr>
          <p:cNvPr id="4" name="Slide Number Placeholder 3" hidden="1">
            <a:extLst>
              <a:ext uri="{FF2B5EF4-FFF2-40B4-BE49-F238E27FC236}">
                <a16:creationId xmlns:a16="http://schemas.microsoft.com/office/drawing/2014/main" id="{E8AB84A7-D7CA-4237-9FC3-7AC341B35DFC}"/>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spcBef>
                <a:spcPts val="0"/>
              </a:spcBef>
              <a:spcAft>
                <a:spcPts val="600"/>
              </a:spcAft>
              <a:buClrTx/>
              <a:buSzTx/>
              <a:buFontTx/>
              <a:buNone/>
              <a:tabLst/>
              <a:defRPr/>
            </a:pPr>
            <a:fld id="{9CE5A130-D329-4512-BCED-2E02F6750652}"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97512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32A6-F531-4100-9533-AC4A7B8041B3}"/>
              </a:ext>
            </a:extLst>
          </p:cNvPr>
          <p:cNvSpPr>
            <a:spLocks noGrp="1"/>
          </p:cNvSpPr>
          <p:nvPr>
            <p:ph type="title"/>
          </p:nvPr>
        </p:nvSpPr>
        <p:spPr>
          <a:xfrm>
            <a:off x="586740" y="311963"/>
            <a:ext cx="11018520" cy="553998"/>
          </a:xfrm>
        </p:spPr>
        <p:txBody>
          <a:bodyPr wrap="square" anchor="t">
            <a:normAutofit fontScale="90000"/>
          </a:bodyPr>
          <a:lstStyle/>
          <a:p>
            <a:r>
              <a:rPr lang="en-US" dirty="0"/>
              <a:t>Benefits of Mentorship</a:t>
            </a:r>
          </a:p>
        </p:txBody>
      </p:sp>
      <p:sp>
        <p:nvSpPr>
          <p:cNvPr id="17" name="Text Placeholder 2">
            <a:extLst>
              <a:ext uri="{FF2B5EF4-FFF2-40B4-BE49-F238E27FC236}">
                <a16:creationId xmlns:a16="http://schemas.microsoft.com/office/drawing/2014/main" id="{FE20F417-4E0C-7C56-C8C0-55964C1272F8}"/>
              </a:ext>
            </a:extLst>
          </p:cNvPr>
          <p:cNvSpPr>
            <a:spLocks noGrp="1"/>
          </p:cNvSpPr>
          <p:nvPr>
            <p:ph sz="quarter" idx="12"/>
          </p:nvPr>
        </p:nvSpPr>
        <p:spPr>
          <a:xfrm>
            <a:off x="590550" y="1096772"/>
            <a:ext cx="5211763" cy="5304028"/>
          </a:xfrm>
        </p:spPr>
        <p:txBody>
          <a:bodyPr wrap="square">
            <a:noAutofit/>
          </a:bodyPr>
          <a:lstStyle/>
          <a:p>
            <a:pPr marL="171450" indent="-171450">
              <a:lnSpc>
                <a:spcPct val="90000"/>
              </a:lnSpc>
              <a:buFont typeface="Arial" panose="020B0604020202020204" pitchFamily="34" charset="0"/>
              <a:buChar char="•"/>
            </a:pPr>
            <a:r>
              <a:rPr lang="en-US" sz="1800" b="1" i="0" dirty="0">
                <a:effectLst/>
              </a:rPr>
              <a:t>Guidance and Advice</a:t>
            </a:r>
            <a:r>
              <a:rPr lang="en-US" sz="1800" b="0" i="0" dirty="0">
                <a:effectLst/>
              </a:rPr>
              <a:t>: Mentors provide valuable insights and advice based on their own experiences, helping mentees navigate their career paths more effectively.</a:t>
            </a:r>
          </a:p>
          <a:p>
            <a:pPr marL="0" indent="0">
              <a:lnSpc>
                <a:spcPct val="90000"/>
              </a:lnSpc>
              <a:buNone/>
            </a:pPr>
            <a:endParaRPr lang="en-US" sz="1800" b="0" i="0" dirty="0">
              <a:effectLst/>
            </a:endParaRPr>
          </a:p>
          <a:p>
            <a:pPr marL="171450" indent="-171450">
              <a:lnSpc>
                <a:spcPct val="90000"/>
              </a:lnSpc>
              <a:buFont typeface="Arial" panose="020B0604020202020204" pitchFamily="34" charset="0"/>
              <a:buChar char="•"/>
            </a:pPr>
            <a:r>
              <a:rPr lang="en-US" sz="1800" b="1" i="0" dirty="0">
                <a:effectLst/>
              </a:rPr>
              <a:t>Goal Setting</a:t>
            </a:r>
            <a:r>
              <a:rPr lang="en-US" sz="1800" b="0" i="0" dirty="0">
                <a:effectLst/>
              </a:rPr>
              <a:t>: Mentors can assist mentees in setting realistic and achievable career goals and provide guidance on how to reach them.</a:t>
            </a:r>
          </a:p>
          <a:p>
            <a:pPr marL="0" indent="0">
              <a:lnSpc>
                <a:spcPct val="90000"/>
              </a:lnSpc>
              <a:buNone/>
            </a:pPr>
            <a:endParaRPr lang="en-US" sz="1800" b="0" i="0" dirty="0">
              <a:effectLst/>
            </a:endParaRPr>
          </a:p>
          <a:p>
            <a:pPr marL="171450" indent="-171450">
              <a:lnSpc>
                <a:spcPct val="90000"/>
              </a:lnSpc>
              <a:buFont typeface="Arial" panose="020B0604020202020204" pitchFamily="34" charset="0"/>
              <a:buChar char="•"/>
            </a:pPr>
            <a:r>
              <a:rPr lang="en-US" sz="1800" b="1" i="0" dirty="0">
                <a:effectLst/>
              </a:rPr>
              <a:t>Skill Development</a:t>
            </a:r>
            <a:r>
              <a:rPr lang="en-US" sz="1800" b="0" i="0" dirty="0">
                <a:effectLst/>
              </a:rPr>
              <a:t>: Through mentorship, mentees can identify and develop the skills needed for advancement, with mentors offering feedback and support.</a:t>
            </a:r>
          </a:p>
          <a:p>
            <a:pPr marL="0" indent="0">
              <a:lnSpc>
                <a:spcPct val="90000"/>
              </a:lnSpc>
              <a:buNone/>
            </a:pPr>
            <a:endParaRPr lang="en-US" sz="1800" dirty="0"/>
          </a:p>
          <a:p>
            <a:pPr marL="171450" indent="-171450">
              <a:lnSpc>
                <a:spcPct val="90000"/>
              </a:lnSpc>
              <a:buFont typeface="Arial" panose="020B0604020202020204" pitchFamily="34" charset="0"/>
              <a:buChar char="•"/>
            </a:pPr>
            <a:r>
              <a:rPr lang="en-US" sz="1800" b="1" i="0" dirty="0">
                <a:effectLst/>
              </a:rPr>
              <a:t>Confidence Building</a:t>
            </a:r>
            <a:r>
              <a:rPr lang="en-US" sz="1800" b="0" i="0" dirty="0">
                <a:effectLst/>
              </a:rPr>
              <a:t>: A mentor's encouragement and belief in a mentee's abilities can significantly boost the mentee's confidence and self-esteem.</a:t>
            </a:r>
          </a:p>
          <a:p>
            <a:pPr marL="171450" indent="-171450">
              <a:lnSpc>
                <a:spcPct val="90000"/>
              </a:lnSpc>
              <a:buFont typeface="Arial" panose="020B0604020202020204" pitchFamily="34" charset="0"/>
              <a:buChar char="•"/>
            </a:pPr>
            <a:endParaRPr lang="en-US" sz="1800" dirty="0"/>
          </a:p>
        </p:txBody>
      </p:sp>
      <p:pic>
        <p:nvPicPr>
          <p:cNvPr id="18" name="Picture 17" descr="One in a crowd">
            <a:extLst>
              <a:ext uri="{FF2B5EF4-FFF2-40B4-BE49-F238E27FC236}">
                <a16:creationId xmlns:a16="http://schemas.microsoft.com/office/drawing/2014/main" id="{F2290280-FA47-6AD5-52CE-3DE064A20AEC}"/>
              </a:ext>
            </a:extLst>
          </p:cNvPr>
          <p:cNvPicPr>
            <a:picLocks noChangeAspect="1"/>
          </p:cNvPicPr>
          <p:nvPr/>
        </p:nvPicPr>
        <p:blipFill>
          <a:blip r:embed="rId3"/>
          <a:srcRect l="13900" r="5114" b="-1"/>
          <a:stretch/>
        </p:blipFill>
        <p:spPr>
          <a:xfrm>
            <a:off x="6389688" y="1435100"/>
            <a:ext cx="5219700" cy="4833938"/>
          </a:xfrm>
          <a:prstGeom prst="rect">
            <a:avLst/>
          </a:prstGeom>
          <a:noFill/>
        </p:spPr>
      </p:pic>
    </p:spTree>
    <p:extLst>
      <p:ext uri="{BB962C8B-B14F-4D97-AF65-F5344CB8AC3E}">
        <p14:creationId xmlns:p14="http://schemas.microsoft.com/office/powerpoint/2010/main" val="5533878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49F0E-653C-5E84-B1F4-37E75DE7ED91}"/>
              </a:ext>
            </a:extLst>
          </p:cNvPr>
          <p:cNvSpPr>
            <a:spLocks noGrp="1"/>
          </p:cNvSpPr>
          <p:nvPr>
            <p:ph type="title"/>
          </p:nvPr>
        </p:nvSpPr>
        <p:spPr>
          <a:xfrm>
            <a:off x="588263" y="457200"/>
            <a:ext cx="11018520" cy="553998"/>
          </a:xfrm>
        </p:spPr>
        <p:txBody>
          <a:bodyPr wrap="square" anchor="t">
            <a:normAutofit fontScale="90000"/>
          </a:bodyPr>
          <a:lstStyle/>
          <a:p>
            <a:r>
              <a:rPr lang="en-US" dirty="0"/>
              <a:t>Types of Mentorship</a:t>
            </a:r>
          </a:p>
        </p:txBody>
      </p:sp>
      <p:graphicFrame>
        <p:nvGraphicFramePr>
          <p:cNvPr id="8" name="Text Placeholder 2" descr="hand shake">
            <a:extLst>
              <a:ext uri="{FF2B5EF4-FFF2-40B4-BE49-F238E27FC236}">
                <a16:creationId xmlns:a16="http://schemas.microsoft.com/office/drawing/2014/main" id="{7C739062-3DC0-48E5-7926-B624AAF1442A}"/>
              </a:ext>
            </a:extLst>
          </p:cNvPr>
          <p:cNvGraphicFramePr/>
          <p:nvPr>
            <p:extLst>
              <p:ext uri="{D42A27DB-BD31-4B8C-83A1-F6EECF244321}">
                <p14:modId xmlns:p14="http://schemas.microsoft.com/office/powerpoint/2010/main" val="3857937598"/>
              </p:ext>
            </p:extLst>
          </p:nvPr>
        </p:nvGraphicFramePr>
        <p:xfrm>
          <a:off x="584200" y="1435100"/>
          <a:ext cx="11018838" cy="4833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550403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Uploaded xmlns="bf2380a9-f059-4440-9b0c-00bda5ce37de">false</Upload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A540A9-8C5E-4F15-9EEC-FA709D8E03C3}">
  <ds:schemaRefs>
    <ds:schemaRef ds:uri="http://schemas.microsoft.com/office/infopath/2007/PartnerControls"/>
    <ds:schemaRef ds:uri="http://purl.org/dc/dcmitype/"/>
    <ds:schemaRef ds:uri="http://schemas.openxmlformats.org/package/2006/metadata/core-properties"/>
    <ds:schemaRef ds:uri="http://purl.org/dc/terms/"/>
    <ds:schemaRef ds:uri="http://www.w3.org/XML/1998/namespace"/>
    <ds:schemaRef ds:uri="http://schemas.microsoft.com/office/2006/documentManagement/types"/>
    <ds:schemaRef ds:uri="bf2380a9-f059-4440-9b0c-00bda5ce37de"/>
    <ds:schemaRef ds:uri="http://purl.org/dc/elements/1.1/"/>
    <ds:schemaRef ds:uri="0c00efa8-99df-4343-9c36-3998544861d9"/>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3.xml><?xml version="1.0" encoding="utf-8"?>
<ds:datastoreItem xmlns:ds="http://schemas.openxmlformats.org/officeDocument/2006/customXml" ds:itemID="{77A60159-7E78-47B8-8FFE-EEAFAB16D3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3452</Words>
  <Application>Microsoft Office PowerPoint</Application>
  <PresentationFormat>Widescreen</PresentationFormat>
  <Paragraphs>326</Paragraphs>
  <Slides>26</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Aptos</vt:lpstr>
      <vt:lpstr>Arial</vt:lpstr>
      <vt:lpstr>Calibri</vt:lpstr>
      <vt:lpstr>Calibri Light</vt:lpstr>
      <vt:lpstr>Consolas</vt:lpstr>
      <vt:lpstr>Segoe Sans Display Semibold</vt:lpstr>
      <vt:lpstr>Segoe UI</vt:lpstr>
      <vt:lpstr>Segoe UI Semibold</vt:lpstr>
      <vt:lpstr>Segoe UI Semibold</vt:lpstr>
      <vt:lpstr>Wingdings</vt:lpstr>
      <vt:lpstr>Office Theme</vt:lpstr>
      <vt:lpstr>Microsoft 365 Template Light</vt:lpstr>
      <vt:lpstr>Unlocking Career Advancement: Mentorship Strategies and Allyship</vt:lpstr>
      <vt:lpstr>Microsoft 365 Community Conference</vt:lpstr>
      <vt:lpstr>Join the event app to access:</vt:lpstr>
      <vt:lpstr>PowerPoint Presentation</vt:lpstr>
      <vt:lpstr>Agenda</vt:lpstr>
      <vt:lpstr>The Importance of Mentorship</vt:lpstr>
      <vt:lpstr>What is Mentorship?</vt:lpstr>
      <vt:lpstr>Benefits of Mentorship</vt:lpstr>
      <vt:lpstr>Types of Mentorship</vt:lpstr>
      <vt:lpstr>Create a Successful Partnership</vt:lpstr>
      <vt:lpstr>The Power of Allyship</vt:lpstr>
      <vt:lpstr>What is Allyship</vt:lpstr>
      <vt:lpstr>How Allyship Can Help Break Down Barriers and Open Up Opportunities</vt:lpstr>
      <vt:lpstr>Combining Mentorship and Allyship</vt:lpstr>
      <vt:lpstr>Mentorship + Allyship = Empowered and Inclusive Workplaces</vt:lpstr>
      <vt:lpstr>Increase Women in Leadership</vt:lpstr>
      <vt:lpstr>What’s Next?</vt:lpstr>
      <vt:lpstr>Build Your Career Dream Team</vt:lpstr>
      <vt:lpstr>For Mentees</vt:lpstr>
      <vt:lpstr>For Mentors</vt:lpstr>
      <vt:lpstr>For Allies</vt:lpstr>
      <vt:lpstr>Thank You!</vt:lpstr>
      <vt:lpstr>Session feedback surveys</vt:lpstr>
      <vt:lpstr>Copilot hub &amp; community</vt:lpstr>
      <vt:lpstr>News &amp; community content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10</cp:revision>
  <dcterms:created xsi:type="dcterms:W3CDTF">2025-04-08T16:47:37Z</dcterms:created>
  <dcterms:modified xsi:type="dcterms:W3CDTF">2025-05-16T19:57:17Z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