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9"/>
  </p:notesMasterIdLst>
  <p:sldIdLst>
    <p:sldId id="256" r:id="rId5"/>
    <p:sldId id="304" r:id="rId6"/>
    <p:sldId id="305" r:id="rId7"/>
    <p:sldId id="258" r:id="rId8"/>
    <p:sldId id="2147483647" r:id="rId9"/>
    <p:sldId id="259" r:id="rId10"/>
    <p:sldId id="260" r:id="rId11"/>
    <p:sldId id="261" r:id="rId12"/>
    <p:sldId id="265" r:id="rId13"/>
    <p:sldId id="262" r:id="rId14"/>
    <p:sldId id="263" r:id="rId15"/>
    <p:sldId id="264" r:id="rId16"/>
    <p:sldId id="267" r:id="rId17"/>
    <p:sldId id="269" r:id="rId18"/>
    <p:sldId id="270" r:id="rId19"/>
    <p:sldId id="268" r:id="rId20"/>
    <p:sldId id="273" r:id="rId21"/>
    <p:sldId id="2147483633" r:id="rId22"/>
    <p:sldId id="2147483635" r:id="rId23"/>
    <p:sldId id="277" r:id="rId24"/>
    <p:sldId id="291" r:id="rId25"/>
    <p:sldId id="278" r:id="rId26"/>
    <p:sldId id="280" r:id="rId27"/>
    <p:sldId id="279" r:id="rId28"/>
    <p:sldId id="281" r:id="rId29"/>
    <p:sldId id="282" r:id="rId30"/>
    <p:sldId id="283" r:id="rId31"/>
    <p:sldId id="284" r:id="rId32"/>
    <p:sldId id="271" r:id="rId33"/>
    <p:sldId id="274" r:id="rId34"/>
    <p:sldId id="285" r:id="rId35"/>
    <p:sldId id="257" r:id="rId36"/>
    <p:sldId id="276" r:id="rId37"/>
    <p:sldId id="286" r:id="rId38"/>
    <p:sldId id="289" r:id="rId39"/>
    <p:sldId id="292" r:id="rId40"/>
    <p:sldId id="293" r:id="rId41"/>
    <p:sldId id="295" r:id="rId42"/>
    <p:sldId id="299" r:id="rId43"/>
    <p:sldId id="300" r:id="rId44"/>
    <p:sldId id="272" r:id="rId45"/>
    <p:sldId id="303" r:id="rId46"/>
    <p:sldId id="302" r:id="rId47"/>
    <p:sldId id="313" r:id="rId48"/>
    <p:sldId id="308" r:id="rId49"/>
    <p:sldId id="309" r:id="rId50"/>
    <p:sldId id="266" r:id="rId51"/>
    <p:sldId id="310" r:id="rId52"/>
    <p:sldId id="311" r:id="rId53"/>
    <p:sldId id="312" r:id="rId54"/>
    <p:sldId id="287" r:id="rId55"/>
    <p:sldId id="288" r:id="rId56"/>
    <p:sldId id="290" r:id="rId57"/>
    <p:sldId id="306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9C9212EE-7F00-46E7-B36E-60F67640ED06}">
          <p14:sldIdLst>
            <p14:sldId id="256"/>
            <p14:sldId id="304"/>
            <p14:sldId id="305"/>
          </p14:sldIdLst>
        </p14:section>
        <p14:section name="Unit testing is easy in Copilot Studio" id="{30160E8A-FE40-42D3-AADC-21344AB4FE69}">
          <p14:sldIdLst>
            <p14:sldId id="258"/>
            <p14:sldId id="2147483647"/>
            <p14:sldId id="259"/>
            <p14:sldId id="260"/>
            <p14:sldId id="261"/>
            <p14:sldId id="265"/>
            <p14:sldId id="262"/>
            <p14:sldId id="263"/>
          </p14:sldIdLst>
        </p14:section>
        <p14:section name="Bulk testing is hard" id="{E14B5722-95E0-4F79-8A69-EB7D9DC0AA23}">
          <p14:sldIdLst>
            <p14:sldId id="264"/>
            <p14:sldId id="267"/>
            <p14:sldId id="269"/>
            <p14:sldId id="270"/>
          </p14:sldIdLst>
        </p14:section>
        <p14:section name="Traditional testing and AI-generated content" id="{9CF27E74-BD7B-46C9-B275-742A59B11A48}">
          <p14:sldIdLst>
            <p14:sldId id="268"/>
            <p14:sldId id="273"/>
          </p14:sldIdLst>
        </p14:section>
        <p14:section name="Copilot Studio Kit" id="{41234644-DFCD-4265-8FDC-A4643B105DDB}">
          <p14:sldIdLst>
            <p14:sldId id="2147483633"/>
            <p14:sldId id="2147483635"/>
          </p14:sldIdLst>
        </p14:section>
        <p14:section name="Configuring copilots in the kit" id="{90FE42C4-0D89-4EB0-9BA7-ED6839EB12E7}">
          <p14:sldIdLst>
            <p14:sldId id="277"/>
            <p14:sldId id="291"/>
            <p14:sldId id="278"/>
            <p14:sldId id="280"/>
            <p14:sldId id="279"/>
            <p14:sldId id="281"/>
            <p14:sldId id="282"/>
            <p14:sldId id="283"/>
          </p14:sldIdLst>
        </p14:section>
        <p14:section name="Configuring copilots in the kit" id="{5ABE5433-F97D-47F6-BBBE-B94A7A5D6AF3}">
          <p14:sldIdLst>
            <p14:sldId id="284"/>
            <p14:sldId id="271"/>
            <p14:sldId id="274"/>
          </p14:sldIdLst>
        </p14:section>
        <p14:section name="Configuring test sets" id="{F5761779-2B76-4EBD-A6CD-A6612C47695A}">
          <p14:sldIdLst>
            <p14:sldId id="285"/>
            <p14:sldId id="257"/>
            <p14:sldId id="276"/>
            <p14:sldId id="286"/>
          </p14:sldIdLst>
        </p14:section>
        <p14:section name="Running tests" id="{7E05DEE9-3861-4098-8BAB-69C6B6F48D46}">
          <p14:sldIdLst>
            <p14:sldId id="289"/>
            <p14:sldId id="292"/>
            <p14:sldId id="293"/>
            <p14:sldId id="295"/>
          </p14:sldIdLst>
        </p14:section>
        <p14:section name="AI analysis of AI-generated answers" id="{52A8D420-6206-456C-828B-07C8AA8A1FDC}">
          <p14:sldIdLst>
            <p14:sldId id="299"/>
            <p14:sldId id="300"/>
            <p14:sldId id="272"/>
          </p14:sldIdLst>
        </p14:section>
        <p14:section name="Using AI Builder and GPT-4" id="{20E0FEC8-DDE3-4C9D-87B0-A302F9580740}">
          <p14:sldIdLst>
            <p14:sldId id="303"/>
            <p14:sldId id="302"/>
          </p14:sldIdLst>
        </p14:section>
        <p14:section name="Other tools" id="{CAAC122D-ABC8-45BB-A9C5-3E2E9339D10C}">
          <p14:sldIdLst>
            <p14:sldId id="313"/>
            <p14:sldId id="308"/>
            <p14:sldId id="309"/>
            <p14:sldId id="266"/>
            <p14:sldId id="310"/>
            <p14:sldId id="311"/>
            <p14:sldId id="312"/>
            <p14:sldId id="287"/>
            <p14:sldId id="288"/>
            <p14:sldId id="290"/>
            <p14:sldId id="3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DD26"/>
    <a:srgbClr val="DBFF05"/>
    <a:srgbClr val="068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4F5C59-B81F-42B4-AFF2-3F9283F853EB}" v="78" dt="2025-05-07T17:40:25.0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335" autoAdjust="0"/>
  </p:normalViewPr>
  <p:slideViewPr>
    <p:cSldViewPr snapToGrid="0">
      <p:cViewPr varScale="1">
        <p:scale>
          <a:sx n="76" d="100"/>
          <a:sy n="76" d="100"/>
        </p:scale>
        <p:origin x="191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4D199-3930-4719-B445-0D9172F790B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0D15D-C9CF-45EB-BAA8-1DB05660B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5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ka.ms/CopilotStudioKi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ka.ms/CopilotStudioKit" TargetMode="External"/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ka.ms/CopilotStudioKit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hlinkClick r:id="rId3"/>
              </a:rPr>
              <a:t>https://aka.ms/CopilotStudioKit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D15D-C9CF-45EB-BAA8-1DB05660BB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31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01BF0-EE24-048F-FA2C-7FEE8E8D6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BBFB42-9787-4CE0-D1FE-21ED9C48A3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5A2A53-5AF1-F246-0C4A-FBA42D602C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aka.ms/</a:t>
            </a:r>
            <a:r>
              <a:rPr lang="en-US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CopilotStudioKit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B9A75-737A-9C6A-BBD1-8C12747C8D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E7C3F-570D-674B-A591-D32D552AFC0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113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These can change frequently </a:t>
            </a:r>
            <a:br>
              <a:rPr lang="en-US" sz="1200" dirty="0"/>
            </a:br>
            <a:r>
              <a:rPr lang="en-US" sz="1200" dirty="0"/>
              <a:t>with little control.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D15D-C9CF-45EB-BAA8-1DB05660BB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16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D15D-C9CF-45EB-BAA8-1DB05660BB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4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C000"/>
                </a:solidFill>
              </a:rPr>
              <a:t>Business users typically prefer to use Excel to handle their test sets or further analyze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D15D-C9CF-45EB-BAA8-1DB05660BB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94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aka.ms/</a:t>
            </a:r>
            <a:r>
              <a:rPr lang="en-US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CopilotStudioKit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7E7C3F-570D-674B-A591-D32D552AFC0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5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605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89A31-AA37-4889-987B-C7B8219EC3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643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D15D-C9CF-45EB-BAA8-1DB05660BBA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31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D15D-C9CF-45EB-BAA8-1DB05660BBA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13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latin typeface="Segoe UI Variable Small Semibol" pitchFamily="2" charset="0"/>
                <a:ea typeface="+mn-ea"/>
                <a:cs typeface="+mn-cs"/>
              </a:rPr>
              <a:t>generate beautiful floating chat widget with file upload and conversation restart, including live preview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0D15D-C9CF-45EB-BAA8-1DB05660BBA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4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2" name="MS logo white - EMF" descr="Microsoft logo white text version">
            <a:extLst>
              <a:ext uri="{FF2B5EF4-FFF2-40B4-BE49-F238E27FC236}">
                <a16:creationId xmlns:a16="http://schemas.microsoft.com/office/drawing/2014/main" id="{74FE235F-02A3-CF25-8716-2552AE8442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3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8853394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0032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0065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8DBB31-080B-4E7D-BEB5-1A3C8D367E7D}"/>
              </a:ext>
            </a:extLst>
          </p:cNvPr>
          <p:cNvSpPr/>
          <p:nvPr userDrawn="1"/>
        </p:nvSpPr>
        <p:spPr>
          <a:xfrm>
            <a:off x="0" y="-457200"/>
            <a:ext cx="457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5A7EC-F3D3-425C-8AFB-54DDE094C2B9}"/>
              </a:ext>
            </a:extLst>
          </p:cNvPr>
          <p:cNvSpPr/>
          <p:nvPr userDrawn="1"/>
        </p:nvSpPr>
        <p:spPr>
          <a:xfrm>
            <a:off x="-457200" y="0"/>
            <a:ext cx="457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171744-5D95-4921-87F0-C214FBE955DF}"/>
              </a:ext>
            </a:extLst>
          </p:cNvPr>
          <p:cNvSpPr/>
          <p:nvPr userDrawn="1"/>
        </p:nvSpPr>
        <p:spPr>
          <a:xfrm>
            <a:off x="0" y="6858000"/>
            <a:ext cx="457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4535AE-71E3-4D2D-AD9E-D3C4A94E1829}"/>
              </a:ext>
            </a:extLst>
          </p:cNvPr>
          <p:cNvSpPr/>
          <p:nvPr userDrawn="1"/>
        </p:nvSpPr>
        <p:spPr>
          <a:xfrm>
            <a:off x="-457200" y="6400800"/>
            <a:ext cx="457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A87DF7-2A20-4C10-88A1-B46511AB7A42}"/>
              </a:ext>
            </a:extLst>
          </p:cNvPr>
          <p:cNvSpPr/>
          <p:nvPr userDrawn="1"/>
        </p:nvSpPr>
        <p:spPr>
          <a:xfrm>
            <a:off x="11734800" y="6858000"/>
            <a:ext cx="457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7F8B47E-054C-4C1D-A09F-477606093D50}"/>
              </a:ext>
            </a:extLst>
          </p:cNvPr>
          <p:cNvSpPr/>
          <p:nvPr userDrawn="1"/>
        </p:nvSpPr>
        <p:spPr>
          <a:xfrm>
            <a:off x="11734800" y="-457200"/>
            <a:ext cx="457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AFD3DF5-58D0-4AA2-9E0C-BD7736A1BC6A}"/>
              </a:ext>
            </a:extLst>
          </p:cNvPr>
          <p:cNvSpPr/>
          <p:nvPr userDrawn="1"/>
        </p:nvSpPr>
        <p:spPr>
          <a:xfrm>
            <a:off x="12192000" y="6400800"/>
            <a:ext cx="457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B3A0157-736D-4890-921F-E39B76F7E75F}"/>
              </a:ext>
            </a:extLst>
          </p:cNvPr>
          <p:cNvSpPr/>
          <p:nvPr userDrawn="1"/>
        </p:nvSpPr>
        <p:spPr>
          <a:xfrm>
            <a:off x="12192000" y="0"/>
            <a:ext cx="457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53D56D-E576-17C1-988B-A2356F9EFE81}"/>
              </a:ext>
            </a:extLst>
          </p:cNvPr>
          <p:cNvSpPr/>
          <p:nvPr userDrawn="1"/>
        </p:nvSpPr>
        <p:spPr>
          <a:xfrm>
            <a:off x="5867400" y="-457200"/>
            <a:ext cx="457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97B3D6-B4A3-E2AC-2A55-2D69DB8CBF02}"/>
              </a:ext>
            </a:extLst>
          </p:cNvPr>
          <p:cNvSpPr/>
          <p:nvPr userDrawn="1"/>
        </p:nvSpPr>
        <p:spPr>
          <a:xfrm>
            <a:off x="5867400" y="6858000"/>
            <a:ext cx="457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153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78" r:id="rId2"/>
    <p:sldLayoutId id="2147483705" r:id="rId3"/>
    <p:sldLayoutId id="2147483706" r:id="rId4"/>
    <p:sldLayoutId id="2147483707" r:id="rId5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ka.ms/CopilotStudioKit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ka.ms/CopilotStudioSamples/TestFramework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sv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5.svg"/><Relationship Id="rId10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aka.ms/CopilotStudioKi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FCD6A-25BD-D011-51CB-E2651C3E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010" y="3101559"/>
            <a:ext cx="5896429" cy="615553"/>
          </a:xfrm>
        </p:spPr>
        <p:txBody>
          <a:bodyPr/>
          <a:lstStyle/>
          <a:p>
            <a:r>
              <a:rPr lang="en-US" dirty="0"/>
              <a:t>Copilot Studio Kit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CCD1C-A21B-C851-CCDB-215C0049B0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30010" y="3843718"/>
            <a:ext cx="6792688" cy="430887"/>
          </a:xfrm>
        </p:spPr>
        <p:txBody>
          <a:bodyPr/>
          <a:lstStyle/>
          <a:p>
            <a:r>
              <a:rPr lang="en-US" sz="2800" dirty="0">
                <a:solidFill>
                  <a:schemeClr val="bg1">
                    <a:lumMod val="25000"/>
                    <a:lumOff val="75000"/>
                  </a:schemeClr>
                </a:solidFill>
              </a:rPr>
              <a:t>Overview</a:t>
            </a:r>
            <a:endParaRPr lang="en-US" dirty="0">
              <a:solidFill>
                <a:schemeClr val="bg1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07F4450-9E0E-1400-1159-52DD90C98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860" y="5579342"/>
            <a:ext cx="2228850" cy="72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D54265B-74BA-3D86-839A-DEF6EE3D0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9430" y="2962732"/>
            <a:ext cx="1393253" cy="13932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86098D-421A-5EB4-8434-878DF8140F5E}"/>
              </a:ext>
            </a:extLst>
          </p:cNvPr>
          <p:cNvSpPr txBox="1"/>
          <p:nvPr/>
        </p:nvSpPr>
        <p:spPr>
          <a:xfrm>
            <a:off x="5260710" y="55865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aka.ms/</a:t>
            </a:r>
            <a:r>
              <a:rPr lang="en-US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CopilotStudioKit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67A31F2-B42B-15E7-5CE0-C54CDBD14A50}"/>
              </a:ext>
            </a:extLst>
          </p:cNvPr>
          <p:cNvSpPr txBox="1">
            <a:spLocks/>
          </p:cNvSpPr>
          <p:nvPr/>
        </p:nvSpPr>
        <p:spPr>
          <a:xfrm>
            <a:off x="1940353" y="5606139"/>
            <a:ext cx="4015405" cy="36933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Rémi Dyon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393F703-533B-B8A6-6B8E-43B9E2F42FA6}"/>
              </a:ext>
            </a:extLst>
          </p:cNvPr>
          <p:cNvSpPr txBox="1">
            <a:spLocks/>
          </p:cNvSpPr>
          <p:nvPr/>
        </p:nvSpPr>
        <p:spPr>
          <a:xfrm>
            <a:off x="1949766" y="5975472"/>
            <a:ext cx="4005992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0" indent="0" defTabSz="93274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spc="0" baseline="0">
                <a:cs typeface="Segoe UI" panose="020B0502040204020203" pitchFamily="34" charset="0"/>
              </a:defRPr>
            </a:lvl1pPr>
            <a:lvl2pPr marR="0" indent="-22860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spc="0" baseline="0"/>
            </a:lvl2pPr>
            <a:lvl3pPr marL="657225" marR="0" indent="-200025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spc="0" baseline="0"/>
            </a:lvl3pPr>
            <a:lvl4pPr marL="842963" marR="0" indent="-180975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spc="0" baseline="0"/>
            </a:lvl4pPr>
            <a:lvl5pPr marL="1023938" marR="0" indent="-168275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spc="0" baseline="0"/>
            </a:lvl5pPr>
            <a:lvl6pPr marL="2565040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3031412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97783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964155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Principal Solution Architect</a:t>
            </a:r>
          </a:p>
        </p:txBody>
      </p:sp>
      <p:pic>
        <p:nvPicPr>
          <p:cNvPr id="9" name="Picture 8" descr="A person in a black shirt&#10;&#10;Description automatically generated">
            <a:extLst>
              <a:ext uri="{FF2B5EF4-FFF2-40B4-BE49-F238E27FC236}">
                <a16:creationId xmlns:a16="http://schemas.microsoft.com/office/drawing/2014/main" id="{C88F384C-B9A0-B030-D7FD-977E87B8DB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2" y="5397349"/>
            <a:ext cx="1156247" cy="115624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22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4D4BF-9041-1FC0-81F3-CA1D44792207}"/>
              </a:ext>
            </a:extLst>
          </p:cNvPr>
          <p:cNvSpPr txBox="1">
            <a:spLocks/>
          </p:cNvSpPr>
          <p:nvPr/>
        </p:nvSpPr>
        <p:spPr>
          <a:xfrm>
            <a:off x="1225035" y="1254323"/>
            <a:ext cx="7995165" cy="1346002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Sometimes, we simply </a:t>
            </a:r>
            <a:r>
              <a:rPr lang="en-US" dirty="0">
                <a:solidFill>
                  <a:srgbClr val="51DD26"/>
                </a:solidFill>
              </a:rPr>
              <a:t>don’t want </a:t>
            </a:r>
            <a:r>
              <a:rPr lang="en-US" dirty="0"/>
              <a:t>the agent to answer a question.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There are many reasons for that: </a:t>
            </a:r>
            <a:r>
              <a:rPr lang="en-US" dirty="0">
                <a:solidFill>
                  <a:srgbClr val="51DD26"/>
                </a:solidFill>
              </a:rPr>
              <a:t>the answer doesn’t exist </a:t>
            </a:r>
            <a:r>
              <a:rPr lang="en-US" dirty="0"/>
              <a:t>in the source content, or we expect some questions to be </a:t>
            </a:r>
            <a:r>
              <a:rPr lang="en-US" dirty="0">
                <a:solidFill>
                  <a:srgbClr val="51DD26"/>
                </a:solidFill>
              </a:rPr>
              <a:t>moderated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080097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A0C7AB-816A-0640-3DAD-BF08AE8A2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62" y="1104900"/>
            <a:ext cx="4333875" cy="4648200"/>
          </a:xfrm>
          <a:prstGeom prst="roundRect">
            <a:avLst>
              <a:gd name="adj" fmla="val 31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108272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4D4BF-9041-1FC0-81F3-CA1D44792207}"/>
              </a:ext>
            </a:extLst>
          </p:cNvPr>
          <p:cNvSpPr txBox="1">
            <a:spLocks/>
          </p:cNvSpPr>
          <p:nvPr/>
        </p:nvSpPr>
        <p:spPr>
          <a:xfrm>
            <a:off x="1034535" y="2698849"/>
            <a:ext cx="9328665" cy="1460302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4400">
                <a:solidFill>
                  <a:srgbClr val="FFC000"/>
                </a:solidFill>
              </a:rPr>
              <a:t>Bulk testing is hard </a:t>
            </a:r>
            <a:br>
              <a:rPr lang="en-US" sz="4400">
                <a:solidFill>
                  <a:srgbClr val="FFC000"/>
                </a:solidFill>
              </a:rPr>
            </a:br>
            <a:r>
              <a:rPr lang="en-US" sz="4400">
                <a:solidFill>
                  <a:srgbClr val="FFC000"/>
                </a:solidFill>
              </a:rPr>
              <a:t>or requires pro-dev skills.</a:t>
            </a:r>
          </a:p>
        </p:txBody>
      </p:sp>
    </p:spTree>
    <p:extLst>
      <p:ext uri="{BB962C8B-B14F-4D97-AF65-F5344CB8AC3E}">
        <p14:creationId xmlns:p14="http://schemas.microsoft.com/office/powerpoint/2010/main" val="379738872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CCF5E55-CADF-59EB-29A9-1CC0CEB3C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304800"/>
            <a:ext cx="10610850" cy="5943600"/>
          </a:xfrm>
          <a:prstGeom prst="roundRect">
            <a:avLst>
              <a:gd name="adj" fmla="val 31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123EA9-ADC4-F756-6186-7462C7C11142}"/>
              </a:ext>
            </a:extLst>
          </p:cNvPr>
          <p:cNvSpPr txBox="1"/>
          <p:nvPr/>
        </p:nvSpPr>
        <p:spPr>
          <a:xfrm>
            <a:off x="790575" y="6368534"/>
            <a:ext cx="10610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aka.ms/</a:t>
            </a:r>
            <a:r>
              <a:rPr lang="en-US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CopilotStudioSamples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3091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4D4BF-9041-1FC0-81F3-CA1D44792207}"/>
              </a:ext>
            </a:extLst>
          </p:cNvPr>
          <p:cNvSpPr txBox="1">
            <a:spLocks/>
          </p:cNvSpPr>
          <p:nvPr/>
        </p:nvSpPr>
        <p:spPr>
          <a:xfrm>
            <a:off x="977385" y="1697086"/>
            <a:ext cx="9947790" cy="3463827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4400" dirty="0">
                <a:solidFill>
                  <a:srgbClr val="FFC000"/>
                </a:solidFill>
              </a:rPr>
              <a:t>When interacting with an agent through APIs, there is little information as to what happened under the cover: e.g., triggered topic name, intent recognition score, etc.</a:t>
            </a:r>
          </a:p>
        </p:txBody>
      </p:sp>
    </p:spTree>
    <p:extLst>
      <p:ext uri="{BB962C8B-B14F-4D97-AF65-F5344CB8AC3E}">
        <p14:creationId xmlns:p14="http://schemas.microsoft.com/office/powerpoint/2010/main" val="5159977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D9463B-388E-77A8-1F88-D561FD9177DF}"/>
              </a:ext>
            </a:extLst>
          </p:cNvPr>
          <p:cNvSpPr txBox="1"/>
          <p:nvPr/>
        </p:nvSpPr>
        <p:spPr>
          <a:xfrm>
            <a:off x="133350" y="718062"/>
            <a:ext cx="4605337" cy="3108543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400" b="0">
                <a:solidFill>
                  <a:srgbClr val="DCDCDC"/>
                </a:solidFill>
                <a:effectLst/>
                <a:latin typeface="IBMPlexMono"/>
              </a:rPr>
              <a:t>{</a:t>
            </a:r>
            <a:endParaRPr lang="en-US" sz="1400" b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>
                <a:solidFill>
                  <a:srgbClr val="F8F8F2"/>
                </a:solidFill>
                <a:effectLst/>
                <a:latin typeface="IBMPlexMono"/>
              </a:rPr>
              <a:t>    </a:t>
            </a:r>
            <a:r>
              <a:rPr lang="en-US" sz="1400" b="0">
                <a:solidFill>
                  <a:srgbClr val="9CDCFE"/>
                </a:solidFill>
                <a:effectLst/>
                <a:latin typeface="IBMPlexMono"/>
              </a:rPr>
              <a:t>"type"</a:t>
            </a:r>
            <a:r>
              <a:rPr lang="en-US" sz="1400" b="0">
                <a:solidFill>
                  <a:srgbClr val="DCDCDC"/>
                </a:solidFill>
                <a:effectLst/>
                <a:latin typeface="IBMPlexMono"/>
              </a:rPr>
              <a:t>:</a:t>
            </a:r>
            <a:r>
              <a:rPr lang="en-US" sz="1400" b="0">
                <a:solidFill>
                  <a:srgbClr val="F8F8F2"/>
                </a:solidFill>
                <a:effectLst/>
                <a:latin typeface="IBMPlexMono"/>
              </a:rPr>
              <a:t> </a:t>
            </a:r>
            <a:r>
              <a:rPr lang="en-US" sz="1400" b="0">
                <a:solidFill>
                  <a:srgbClr val="CE9178"/>
                </a:solidFill>
                <a:effectLst/>
                <a:latin typeface="IBMPlexMono"/>
              </a:rPr>
              <a:t>"message"</a:t>
            </a:r>
            <a:r>
              <a:rPr lang="en-US" sz="1400" b="0">
                <a:solidFill>
                  <a:srgbClr val="DCDCDC"/>
                </a:solidFill>
                <a:effectLst/>
                <a:latin typeface="IBMPlexMono"/>
              </a:rPr>
              <a:t>,</a:t>
            </a:r>
            <a:endParaRPr lang="en-US" sz="1400" b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>
                <a:solidFill>
                  <a:srgbClr val="F8F8F2"/>
                </a:solidFill>
                <a:effectLst/>
                <a:latin typeface="IBMPlexMono"/>
              </a:rPr>
              <a:t>    </a:t>
            </a:r>
            <a:r>
              <a:rPr lang="en-US" sz="1400" b="0">
                <a:solidFill>
                  <a:srgbClr val="9CDCFE"/>
                </a:solidFill>
                <a:effectLst/>
                <a:latin typeface="IBMPlexMono"/>
              </a:rPr>
              <a:t>"id"</a:t>
            </a:r>
            <a:r>
              <a:rPr lang="en-US" sz="1400" b="0">
                <a:solidFill>
                  <a:srgbClr val="DCDCDC"/>
                </a:solidFill>
                <a:effectLst/>
                <a:latin typeface="IBMPlexMono"/>
              </a:rPr>
              <a:t>:</a:t>
            </a:r>
            <a:r>
              <a:rPr lang="en-US" sz="1400" b="0">
                <a:solidFill>
                  <a:srgbClr val="F8F8F2"/>
                </a:solidFill>
                <a:effectLst/>
                <a:latin typeface="IBMPlexMono"/>
              </a:rPr>
              <a:t> </a:t>
            </a:r>
            <a:r>
              <a:rPr lang="en-US" sz="1400" b="0">
                <a:solidFill>
                  <a:srgbClr val="CE9178"/>
                </a:solidFill>
                <a:effectLst/>
                <a:latin typeface="IBMPlexMono"/>
              </a:rPr>
              <a:t>"C1dv0LP95mmKP67QbkS0uz-us|0000000"</a:t>
            </a:r>
            <a:r>
              <a:rPr lang="en-US" sz="1400" b="0">
                <a:solidFill>
                  <a:srgbClr val="DCDCDC"/>
                </a:solidFill>
                <a:effectLst/>
                <a:latin typeface="IBMPlexMono"/>
              </a:rPr>
              <a:t>,</a:t>
            </a:r>
            <a:endParaRPr lang="en-US" sz="1400" b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>
                <a:solidFill>
                  <a:srgbClr val="F8F8F2"/>
                </a:solidFill>
                <a:effectLst/>
                <a:latin typeface="IBMPlexMono"/>
              </a:rPr>
              <a:t>    </a:t>
            </a:r>
            <a:r>
              <a:rPr lang="en-US" sz="1400" b="0">
                <a:solidFill>
                  <a:srgbClr val="9CDCFE"/>
                </a:solidFill>
                <a:effectLst/>
                <a:latin typeface="IBMPlexMono"/>
              </a:rPr>
              <a:t>"timestamp"</a:t>
            </a:r>
            <a:r>
              <a:rPr lang="en-US" sz="1400" b="0">
                <a:solidFill>
                  <a:srgbClr val="DCDCDC"/>
                </a:solidFill>
                <a:effectLst/>
                <a:latin typeface="IBMPlexMono"/>
              </a:rPr>
              <a:t>:</a:t>
            </a:r>
            <a:r>
              <a:rPr lang="en-US" sz="1400" b="0">
                <a:solidFill>
                  <a:srgbClr val="F8F8F2"/>
                </a:solidFill>
                <a:effectLst/>
                <a:latin typeface="IBMPlexMono"/>
              </a:rPr>
              <a:t> </a:t>
            </a:r>
            <a:r>
              <a:rPr lang="en-US" sz="1400" b="0">
                <a:solidFill>
                  <a:srgbClr val="CE9178"/>
                </a:solidFill>
                <a:effectLst/>
                <a:latin typeface="IBMPlexMono"/>
              </a:rPr>
              <a:t>"2024-07-16T13:54:19.5799656Z"</a:t>
            </a:r>
            <a:r>
              <a:rPr lang="en-US" sz="1400" b="0">
                <a:solidFill>
                  <a:srgbClr val="DCDCDC"/>
                </a:solidFill>
                <a:effectLst/>
                <a:latin typeface="IBMPlexMono"/>
              </a:rPr>
              <a:t>,</a:t>
            </a:r>
            <a:endParaRPr lang="en-US" sz="1400" b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>
                <a:solidFill>
                  <a:srgbClr val="F8F8F2"/>
                </a:solidFill>
                <a:effectLst/>
                <a:latin typeface="IBMPlexMono"/>
              </a:rPr>
              <a:t>    </a:t>
            </a:r>
            <a:r>
              <a:rPr lang="en-US" sz="1400" b="0">
                <a:solidFill>
                  <a:srgbClr val="9CDCFE"/>
                </a:solidFill>
                <a:effectLst/>
                <a:latin typeface="IBMPlexMono"/>
              </a:rPr>
              <a:t>"</a:t>
            </a:r>
            <a:r>
              <a:rPr lang="en-US" sz="1400" b="0" err="1">
                <a:solidFill>
                  <a:srgbClr val="9CDCFE"/>
                </a:solidFill>
                <a:effectLst/>
                <a:latin typeface="IBMPlexMono"/>
              </a:rPr>
              <a:t>serviceUrl</a:t>
            </a:r>
            <a:r>
              <a:rPr lang="en-US" sz="1400" b="0">
                <a:solidFill>
                  <a:srgbClr val="9CDCFE"/>
                </a:solidFill>
                <a:effectLst/>
                <a:latin typeface="IBMPlexMono"/>
              </a:rPr>
              <a:t>"</a:t>
            </a:r>
            <a:r>
              <a:rPr lang="en-US" sz="1400" b="0">
                <a:solidFill>
                  <a:srgbClr val="DCDCDC"/>
                </a:solidFill>
                <a:effectLst/>
                <a:latin typeface="IBMPlexMono"/>
              </a:rPr>
              <a:t>:</a:t>
            </a:r>
            <a:r>
              <a:rPr lang="en-US" sz="1400" b="0">
                <a:solidFill>
                  <a:srgbClr val="F8F8F2"/>
                </a:solidFill>
                <a:effectLst/>
                <a:latin typeface="IBMPlexMono"/>
              </a:rPr>
              <a:t> </a:t>
            </a:r>
            <a:r>
              <a:rPr lang="en-US" sz="1400" b="0">
                <a:solidFill>
                  <a:srgbClr val="CE9178"/>
                </a:solidFill>
                <a:effectLst/>
                <a:latin typeface="IBMPlexMono"/>
              </a:rPr>
              <a:t>"https://directline.botframework.com/"</a:t>
            </a:r>
            <a:r>
              <a:rPr lang="en-US" sz="1400" b="0">
                <a:solidFill>
                  <a:srgbClr val="DCDCDC"/>
                </a:solidFill>
                <a:effectLst/>
                <a:latin typeface="IBMPlexMono"/>
              </a:rPr>
              <a:t>,</a:t>
            </a:r>
            <a:endParaRPr lang="en-US" sz="1400" b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>
                <a:solidFill>
                  <a:srgbClr val="F8F8F2"/>
                </a:solidFill>
                <a:effectLst/>
                <a:latin typeface="IBMPlexMono"/>
              </a:rPr>
              <a:t>    </a:t>
            </a:r>
            <a:r>
              <a:rPr lang="en-US" sz="1400" b="0">
                <a:solidFill>
                  <a:srgbClr val="9CDCFE"/>
                </a:solidFill>
                <a:effectLst/>
                <a:latin typeface="IBMPlexMono"/>
              </a:rPr>
              <a:t>"</a:t>
            </a:r>
            <a:r>
              <a:rPr lang="en-US" sz="1400" b="0" err="1">
                <a:solidFill>
                  <a:srgbClr val="9CDCFE"/>
                </a:solidFill>
                <a:effectLst/>
                <a:latin typeface="IBMPlexMono"/>
              </a:rPr>
              <a:t>channelId</a:t>
            </a:r>
            <a:r>
              <a:rPr lang="en-US" sz="1400" b="0">
                <a:solidFill>
                  <a:srgbClr val="9CDCFE"/>
                </a:solidFill>
                <a:effectLst/>
                <a:latin typeface="IBMPlexMono"/>
              </a:rPr>
              <a:t>"</a:t>
            </a:r>
            <a:r>
              <a:rPr lang="en-US" sz="1400" b="0">
                <a:solidFill>
                  <a:srgbClr val="DCDCDC"/>
                </a:solidFill>
                <a:effectLst/>
                <a:latin typeface="IBMPlexMono"/>
              </a:rPr>
              <a:t>:</a:t>
            </a:r>
            <a:r>
              <a:rPr lang="en-US" sz="1400" b="0">
                <a:solidFill>
                  <a:srgbClr val="F8F8F2"/>
                </a:solidFill>
                <a:effectLst/>
                <a:latin typeface="IBMPlexMono"/>
              </a:rPr>
              <a:t> </a:t>
            </a:r>
            <a:r>
              <a:rPr lang="en-US" sz="1400" b="0">
                <a:solidFill>
                  <a:srgbClr val="CE9178"/>
                </a:solidFill>
                <a:effectLst/>
                <a:latin typeface="IBMPlexMono"/>
              </a:rPr>
              <a:t>"</a:t>
            </a:r>
            <a:r>
              <a:rPr lang="en-US" sz="1400" b="0" err="1">
                <a:solidFill>
                  <a:srgbClr val="CE9178"/>
                </a:solidFill>
                <a:effectLst/>
                <a:latin typeface="IBMPlexMono"/>
              </a:rPr>
              <a:t>directline</a:t>
            </a:r>
            <a:r>
              <a:rPr lang="en-US" sz="1400" b="0">
                <a:solidFill>
                  <a:srgbClr val="CE9178"/>
                </a:solidFill>
                <a:effectLst/>
                <a:latin typeface="IBMPlexMono"/>
              </a:rPr>
              <a:t>"</a:t>
            </a:r>
            <a:r>
              <a:rPr lang="en-US" sz="1400" b="0">
                <a:solidFill>
                  <a:srgbClr val="DCDCDC"/>
                </a:solidFill>
                <a:effectLst/>
                <a:latin typeface="IBMPlexMono"/>
              </a:rPr>
              <a:t>,</a:t>
            </a:r>
            <a:endParaRPr lang="en-US" sz="1400" b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>
                <a:solidFill>
                  <a:srgbClr val="F8F8F2"/>
                </a:solidFill>
                <a:effectLst/>
                <a:latin typeface="IBMPlexMono"/>
              </a:rPr>
              <a:t>    </a:t>
            </a:r>
            <a:r>
              <a:rPr lang="en-US" sz="1400" b="0">
                <a:solidFill>
                  <a:srgbClr val="9CDCFE"/>
                </a:solidFill>
                <a:effectLst/>
                <a:latin typeface="IBMPlexMono"/>
              </a:rPr>
              <a:t>"from"</a:t>
            </a:r>
            <a:r>
              <a:rPr lang="en-US" sz="1400" b="0">
                <a:solidFill>
                  <a:srgbClr val="DCDCDC"/>
                </a:solidFill>
                <a:effectLst/>
                <a:latin typeface="IBMPlexMono"/>
              </a:rPr>
              <a:t>:</a:t>
            </a:r>
            <a:r>
              <a:rPr lang="en-US" sz="1400" b="0">
                <a:solidFill>
                  <a:srgbClr val="F8F8F2"/>
                </a:solidFill>
                <a:effectLst/>
                <a:latin typeface="IBMPlexMono"/>
              </a:rPr>
              <a:t> </a:t>
            </a:r>
            <a:r>
              <a:rPr lang="en-US" sz="1400" b="0">
                <a:solidFill>
                  <a:srgbClr val="DCDCDC"/>
                </a:solidFill>
                <a:effectLst/>
                <a:latin typeface="IBMPlexMono"/>
              </a:rPr>
              <a:t>{</a:t>
            </a:r>
            <a:endParaRPr lang="en-US" sz="1400" b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>
                <a:solidFill>
                  <a:srgbClr val="F8F8F2"/>
                </a:solidFill>
                <a:effectLst/>
                <a:latin typeface="IBMPlexMono"/>
              </a:rPr>
              <a:t>              </a:t>
            </a:r>
            <a:r>
              <a:rPr lang="en-US" sz="1400" b="0">
                <a:solidFill>
                  <a:srgbClr val="9CDCFE"/>
                </a:solidFill>
                <a:effectLst/>
                <a:latin typeface="IBMPlexMono"/>
              </a:rPr>
              <a:t>"id"</a:t>
            </a:r>
            <a:r>
              <a:rPr lang="en-US" sz="1400" b="0">
                <a:solidFill>
                  <a:srgbClr val="DCDCDC"/>
                </a:solidFill>
                <a:effectLst/>
                <a:latin typeface="IBMPlexMono"/>
              </a:rPr>
              <a:t>:</a:t>
            </a:r>
            <a:r>
              <a:rPr lang="en-US" sz="1400" b="0">
                <a:solidFill>
                  <a:srgbClr val="F8F8F2"/>
                </a:solidFill>
                <a:effectLst/>
                <a:latin typeface="IBMPlexMono"/>
              </a:rPr>
              <a:t> </a:t>
            </a:r>
            <a:r>
              <a:rPr lang="en-US" sz="1400" b="0">
                <a:solidFill>
                  <a:srgbClr val="CE9178"/>
                </a:solidFill>
                <a:effectLst/>
                <a:latin typeface="IBMPlexMono"/>
              </a:rPr>
              <a:t>"fa243968-9532-4899-a50f-bfd906d3358e"</a:t>
            </a:r>
            <a:endParaRPr lang="en-US" sz="1400" b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>
                <a:solidFill>
                  <a:srgbClr val="F8F8F2"/>
                </a:solidFill>
                <a:effectLst/>
                <a:latin typeface="IBMPlexMono"/>
              </a:rPr>
              <a:t>    </a:t>
            </a:r>
            <a:r>
              <a:rPr lang="en-US" sz="1400" b="0">
                <a:solidFill>
                  <a:srgbClr val="DCDCDC"/>
                </a:solidFill>
                <a:effectLst/>
                <a:latin typeface="IBMPlexMono"/>
              </a:rPr>
              <a:t>},</a:t>
            </a:r>
            <a:endParaRPr lang="en-US" sz="1400" b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>
                <a:solidFill>
                  <a:srgbClr val="F8F8F2"/>
                </a:solidFill>
                <a:effectLst/>
                <a:latin typeface="IBMPlexMono"/>
              </a:rPr>
              <a:t>    </a:t>
            </a:r>
            <a:r>
              <a:rPr lang="en-US" sz="1400" b="0">
                <a:solidFill>
                  <a:srgbClr val="9CDCFE"/>
                </a:solidFill>
                <a:effectLst/>
                <a:latin typeface="IBMPlexMono"/>
              </a:rPr>
              <a:t>"conversation"</a:t>
            </a:r>
            <a:r>
              <a:rPr lang="en-US" sz="1400" b="0">
                <a:solidFill>
                  <a:srgbClr val="DCDCDC"/>
                </a:solidFill>
                <a:effectLst/>
                <a:latin typeface="IBMPlexMono"/>
              </a:rPr>
              <a:t>:</a:t>
            </a:r>
            <a:r>
              <a:rPr lang="en-US" sz="1400" b="0">
                <a:solidFill>
                  <a:srgbClr val="F8F8F2"/>
                </a:solidFill>
                <a:effectLst/>
                <a:latin typeface="IBMPlexMono"/>
              </a:rPr>
              <a:t> </a:t>
            </a:r>
            <a:r>
              <a:rPr lang="en-US" sz="1400" b="0">
                <a:solidFill>
                  <a:srgbClr val="DCDCDC"/>
                </a:solidFill>
                <a:effectLst/>
                <a:latin typeface="IBMPlexMono"/>
              </a:rPr>
              <a:t>{</a:t>
            </a:r>
            <a:endParaRPr lang="en-US" sz="1400" b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>
                <a:solidFill>
                  <a:srgbClr val="F8F8F2"/>
                </a:solidFill>
                <a:effectLst/>
                <a:latin typeface="IBMPlexMono"/>
              </a:rPr>
              <a:t>              </a:t>
            </a:r>
            <a:r>
              <a:rPr lang="en-US" sz="1400" b="0">
                <a:solidFill>
                  <a:srgbClr val="9CDCFE"/>
                </a:solidFill>
                <a:effectLst/>
                <a:latin typeface="IBMPlexMono"/>
              </a:rPr>
              <a:t>"id"</a:t>
            </a:r>
            <a:r>
              <a:rPr lang="en-US" sz="1400" b="0">
                <a:solidFill>
                  <a:srgbClr val="DCDCDC"/>
                </a:solidFill>
                <a:effectLst/>
                <a:latin typeface="IBMPlexMono"/>
              </a:rPr>
              <a:t>:</a:t>
            </a:r>
            <a:r>
              <a:rPr lang="en-US" sz="1400" b="0">
                <a:solidFill>
                  <a:srgbClr val="F8F8F2"/>
                </a:solidFill>
                <a:effectLst/>
                <a:latin typeface="IBMPlexMono"/>
              </a:rPr>
              <a:t> </a:t>
            </a:r>
            <a:r>
              <a:rPr lang="en-US" sz="1400" b="0">
                <a:solidFill>
                  <a:srgbClr val="CE9178"/>
                </a:solidFill>
                <a:effectLst/>
                <a:latin typeface="IBMPlexMono"/>
              </a:rPr>
              <a:t>"C1dv0LP95mmKP67QbkS0uz-us"</a:t>
            </a:r>
            <a:endParaRPr lang="en-US" sz="1400" b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>
                <a:solidFill>
                  <a:srgbClr val="F8F8F2"/>
                </a:solidFill>
                <a:effectLst/>
                <a:latin typeface="IBMPlexMono"/>
              </a:rPr>
              <a:t>    </a:t>
            </a:r>
            <a:r>
              <a:rPr lang="en-US" sz="1400" b="0">
                <a:solidFill>
                  <a:srgbClr val="DCDCDC"/>
                </a:solidFill>
                <a:effectLst/>
                <a:latin typeface="IBMPlexMono"/>
              </a:rPr>
              <a:t>},</a:t>
            </a:r>
            <a:endParaRPr lang="en-US" sz="1400" b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>
                <a:solidFill>
                  <a:srgbClr val="F8F8F2"/>
                </a:solidFill>
                <a:effectLst/>
                <a:latin typeface="IBMPlexMono"/>
              </a:rPr>
              <a:t>    </a:t>
            </a:r>
            <a:r>
              <a:rPr lang="en-US" sz="1400" b="0">
                <a:solidFill>
                  <a:srgbClr val="9CDCFE"/>
                </a:solidFill>
                <a:effectLst/>
                <a:latin typeface="IBMPlexMono"/>
              </a:rPr>
              <a:t>"text"</a:t>
            </a:r>
            <a:r>
              <a:rPr lang="en-US" sz="1400" b="0">
                <a:solidFill>
                  <a:srgbClr val="DCDCDC"/>
                </a:solidFill>
                <a:effectLst/>
                <a:latin typeface="IBMPlexMono"/>
              </a:rPr>
              <a:t>:</a:t>
            </a:r>
            <a:r>
              <a:rPr lang="en-US" sz="1400" b="0">
                <a:solidFill>
                  <a:srgbClr val="F8F8F2"/>
                </a:solidFill>
                <a:effectLst/>
                <a:latin typeface="IBMPlexMono"/>
              </a:rPr>
              <a:t> </a:t>
            </a:r>
            <a:r>
              <a:rPr lang="en-US" sz="1400" b="0">
                <a:solidFill>
                  <a:srgbClr val="CE9178"/>
                </a:solidFill>
                <a:effectLst/>
                <a:latin typeface="IBMPlexMono"/>
              </a:rPr>
              <a:t>"Check my savings account balance."</a:t>
            </a:r>
            <a:endParaRPr lang="en-US" sz="1400" b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>
                <a:solidFill>
                  <a:srgbClr val="DCDCDC"/>
                </a:solidFill>
                <a:effectLst/>
                <a:latin typeface="IBMPlexMono"/>
              </a:rPr>
              <a:t>}</a:t>
            </a:r>
            <a:endParaRPr lang="en-US" sz="1400" b="0">
              <a:solidFill>
                <a:srgbClr val="F8F8F2"/>
              </a:solidFill>
              <a:effectLst/>
              <a:latin typeface="IBMPlexMon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9501A6-F69A-AF22-1CBE-F917168FA264}"/>
              </a:ext>
            </a:extLst>
          </p:cNvPr>
          <p:cNvSpPr txBox="1"/>
          <p:nvPr/>
        </p:nvSpPr>
        <p:spPr>
          <a:xfrm>
            <a:off x="4981574" y="718062"/>
            <a:ext cx="7010400" cy="5693866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0">
                <a:solidFill>
                  <a:srgbClr val="F8F8F2"/>
                </a:solidFill>
                <a:effectLst/>
                <a:latin typeface="IBMPlexMono"/>
              </a:defRPr>
            </a:lvl1pPr>
          </a:lstStyle>
          <a:p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{</a:t>
            </a:r>
            <a:endParaRPr lang="en-US" sz="1400" b="0" dirty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    </a:t>
            </a:r>
            <a:r>
              <a:rPr lang="en-US" sz="1400" b="0" dirty="0">
                <a:solidFill>
                  <a:srgbClr val="9CDCFE"/>
                </a:solidFill>
                <a:effectLst/>
                <a:latin typeface="IBMPlexMono"/>
              </a:rPr>
              <a:t>"type"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:</a:t>
            </a:r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 </a:t>
            </a:r>
            <a:r>
              <a:rPr lang="en-US" sz="1400" b="0" dirty="0">
                <a:solidFill>
                  <a:srgbClr val="CE9178"/>
                </a:solidFill>
                <a:effectLst/>
                <a:latin typeface="IBMPlexMono"/>
              </a:rPr>
              <a:t>"message"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,</a:t>
            </a:r>
            <a:endParaRPr lang="en-US" sz="1400" b="0" dirty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    </a:t>
            </a:r>
            <a:r>
              <a:rPr lang="en-US" sz="1400" b="0" dirty="0">
                <a:solidFill>
                  <a:srgbClr val="9CDCFE"/>
                </a:solidFill>
                <a:effectLst/>
                <a:latin typeface="IBMPlexMono"/>
              </a:rPr>
              <a:t>"id"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:</a:t>
            </a:r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 </a:t>
            </a:r>
            <a:r>
              <a:rPr lang="en-US" sz="1400" b="0" dirty="0">
                <a:solidFill>
                  <a:srgbClr val="CE9178"/>
                </a:solidFill>
                <a:effectLst/>
                <a:latin typeface="IBMPlexMono"/>
              </a:rPr>
              <a:t>"C1dv0LP95mmKP67QbkS0uz-us|0000001"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,</a:t>
            </a:r>
            <a:endParaRPr lang="en-US" sz="1400" b="0" dirty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    </a:t>
            </a:r>
            <a:r>
              <a:rPr lang="en-US" sz="1400" b="0" dirty="0">
                <a:solidFill>
                  <a:srgbClr val="9CDCFE"/>
                </a:solidFill>
                <a:effectLst/>
                <a:latin typeface="IBMPlexMono"/>
              </a:rPr>
              <a:t>"timestamp"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:</a:t>
            </a:r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 </a:t>
            </a:r>
            <a:r>
              <a:rPr lang="en-US" sz="1400" b="0" dirty="0">
                <a:solidFill>
                  <a:srgbClr val="CE9178"/>
                </a:solidFill>
                <a:effectLst/>
                <a:latin typeface="IBMPlexMono"/>
              </a:rPr>
              <a:t>"2024-07-16T13:54:20.9417335Z"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,</a:t>
            </a:r>
            <a:endParaRPr lang="en-US" sz="1400" b="0" dirty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    </a:t>
            </a:r>
            <a:r>
              <a:rPr lang="en-US" sz="1400" b="0" dirty="0">
                <a:solidFill>
                  <a:srgbClr val="9CDCFE"/>
                </a:solidFill>
                <a:effectLst/>
                <a:latin typeface="IBMPlexMono"/>
              </a:rPr>
              <a:t>"</a:t>
            </a:r>
            <a:r>
              <a:rPr lang="en-US" sz="1400" b="0" dirty="0" err="1">
                <a:solidFill>
                  <a:srgbClr val="9CDCFE"/>
                </a:solidFill>
                <a:effectLst/>
                <a:latin typeface="IBMPlexMono"/>
              </a:rPr>
              <a:t>channelId</a:t>
            </a:r>
            <a:r>
              <a:rPr lang="en-US" sz="1400" b="0" dirty="0">
                <a:solidFill>
                  <a:srgbClr val="9CDCFE"/>
                </a:solidFill>
                <a:effectLst/>
                <a:latin typeface="IBMPlexMono"/>
              </a:rPr>
              <a:t>"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:</a:t>
            </a:r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 </a:t>
            </a:r>
            <a:r>
              <a:rPr lang="en-US" sz="1400" b="0" dirty="0">
                <a:solidFill>
                  <a:srgbClr val="CE9178"/>
                </a:solidFill>
                <a:effectLst/>
                <a:latin typeface="IBMPlexMono"/>
              </a:rPr>
              <a:t>"</a:t>
            </a:r>
            <a:r>
              <a:rPr lang="en-US" sz="1400" b="0" dirty="0" err="1">
                <a:solidFill>
                  <a:srgbClr val="CE9178"/>
                </a:solidFill>
                <a:effectLst/>
                <a:latin typeface="IBMPlexMono"/>
              </a:rPr>
              <a:t>directline</a:t>
            </a:r>
            <a:r>
              <a:rPr lang="en-US" sz="1400" b="0" dirty="0">
                <a:solidFill>
                  <a:srgbClr val="CE9178"/>
                </a:solidFill>
                <a:effectLst/>
                <a:latin typeface="IBMPlexMono"/>
              </a:rPr>
              <a:t>"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,</a:t>
            </a:r>
            <a:endParaRPr lang="en-US" sz="1400" b="0" dirty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    </a:t>
            </a:r>
            <a:r>
              <a:rPr lang="en-US" sz="1400" b="0" dirty="0">
                <a:solidFill>
                  <a:srgbClr val="9CDCFE"/>
                </a:solidFill>
                <a:effectLst/>
                <a:latin typeface="IBMPlexMono"/>
              </a:rPr>
              <a:t>"from"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:</a:t>
            </a:r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 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{</a:t>
            </a:r>
            <a:endParaRPr lang="en-US" sz="1400" b="0" dirty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              </a:t>
            </a:r>
            <a:r>
              <a:rPr lang="en-US" sz="1400" b="0" dirty="0">
                <a:solidFill>
                  <a:srgbClr val="9CDCFE"/>
                </a:solidFill>
                <a:effectLst/>
                <a:latin typeface="IBMPlexMono"/>
              </a:rPr>
              <a:t>"id"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:</a:t>
            </a:r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 </a:t>
            </a:r>
            <a:r>
              <a:rPr lang="en-US" sz="1400" b="0" dirty="0">
                <a:solidFill>
                  <a:srgbClr val="CE9178"/>
                </a:solidFill>
                <a:effectLst/>
                <a:latin typeface="IBMPlexMono"/>
              </a:rPr>
              <a:t>"f2927a9b-761c-a110-74b1-0dd72c8e7336"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,</a:t>
            </a:r>
            <a:endParaRPr lang="en-US" sz="1400" b="0" dirty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              </a:t>
            </a:r>
            <a:r>
              <a:rPr lang="en-US" sz="1400" b="0" dirty="0">
                <a:solidFill>
                  <a:srgbClr val="9CDCFE"/>
                </a:solidFill>
                <a:effectLst/>
                <a:latin typeface="IBMPlexMono"/>
              </a:rPr>
              <a:t>"name"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:</a:t>
            </a:r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 </a:t>
            </a:r>
            <a:r>
              <a:rPr lang="en-US" sz="1400" b="0" dirty="0">
                <a:solidFill>
                  <a:srgbClr val="CE9178"/>
                </a:solidFill>
                <a:effectLst/>
                <a:latin typeface="IBMPlexMono"/>
              </a:rPr>
              <a:t>"Copilot Studio Kit Test Copilot"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,</a:t>
            </a:r>
            <a:endParaRPr lang="en-US" sz="1400" b="0" dirty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              </a:t>
            </a:r>
            <a:r>
              <a:rPr lang="en-US" sz="1400" b="0" dirty="0">
                <a:solidFill>
                  <a:srgbClr val="9CDCFE"/>
                </a:solidFill>
                <a:effectLst/>
                <a:latin typeface="IBMPlexMono"/>
              </a:rPr>
              <a:t>"role"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:</a:t>
            </a:r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 </a:t>
            </a:r>
            <a:r>
              <a:rPr lang="en-US" sz="1400" b="0" dirty="0">
                <a:solidFill>
                  <a:srgbClr val="CE9178"/>
                </a:solidFill>
                <a:effectLst/>
                <a:latin typeface="IBMPlexMono"/>
              </a:rPr>
              <a:t>"bot"</a:t>
            </a:r>
            <a:endParaRPr lang="en-US" sz="1400" b="0" dirty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    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},</a:t>
            </a:r>
            <a:endParaRPr lang="en-US" sz="1400" b="0" dirty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    </a:t>
            </a:r>
            <a:r>
              <a:rPr lang="en-US" sz="1400" b="0" dirty="0">
                <a:solidFill>
                  <a:srgbClr val="9CDCFE"/>
                </a:solidFill>
                <a:effectLst/>
                <a:latin typeface="IBMPlexMono"/>
              </a:rPr>
              <a:t>"conversation"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:</a:t>
            </a:r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 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{</a:t>
            </a:r>
            <a:endParaRPr lang="en-US" sz="1400" b="0" dirty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              </a:t>
            </a:r>
            <a:r>
              <a:rPr lang="en-US" sz="1400" b="0" dirty="0">
                <a:solidFill>
                  <a:srgbClr val="9CDCFE"/>
                </a:solidFill>
                <a:effectLst/>
                <a:latin typeface="IBMPlexMono"/>
              </a:rPr>
              <a:t>"id"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:</a:t>
            </a:r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 </a:t>
            </a:r>
            <a:r>
              <a:rPr lang="en-US" sz="1400" b="0" dirty="0">
                <a:solidFill>
                  <a:srgbClr val="CE9178"/>
                </a:solidFill>
                <a:effectLst/>
                <a:latin typeface="IBMPlexMono"/>
              </a:rPr>
              <a:t>"C1dv0LP95mmKP67QbkS0uz-us"</a:t>
            </a:r>
            <a:endParaRPr lang="en-US" sz="1400" b="0" dirty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    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},</a:t>
            </a:r>
            <a:endParaRPr lang="en-US" sz="1400" b="0" dirty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    </a:t>
            </a:r>
            <a:r>
              <a:rPr lang="en-US" sz="1400" b="0" dirty="0">
                <a:solidFill>
                  <a:srgbClr val="9CDCFE"/>
                </a:solidFill>
                <a:effectLst/>
                <a:latin typeface="IBMPlexMono"/>
              </a:rPr>
              <a:t>"</a:t>
            </a:r>
            <a:r>
              <a:rPr lang="en-US" sz="1400" b="0" dirty="0" err="1">
                <a:solidFill>
                  <a:srgbClr val="9CDCFE"/>
                </a:solidFill>
                <a:effectLst/>
                <a:latin typeface="IBMPlexMono"/>
              </a:rPr>
              <a:t>textFormat</a:t>
            </a:r>
            <a:r>
              <a:rPr lang="en-US" sz="1400" b="0" dirty="0">
                <a:solidFill>
                  <a:srgbClr val="9CDCFE"/>
                </a:solidFill>
                <a:effectLst/>
                <a:latin typeface="IBMPlexMono"/>
              </a:rPr>
              <a:t>"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:</a:t>
            </a:r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 </a:t>
            </a:r>
            <a:r>
              <a:rPr lang="en-US" sz="1400" b="0" dirty="0">
                <a:solidFill>
                  <a:srgbClr val="CE9178"/>
                </a:solidFill>
                <a:effectLst/>
                <a:latin typeface="IBMPlexMono"/>
              </a:rPr>
              <a:t>"markdown"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,</a:t>
            </a:r>
            <a:endParaRPr lang="en-US" sz="1400" b="0" dirty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    </a:t>
            </a:r>
            <a:r>
              <a:rPr lang="en-US" sz="1400" b="0" dirty="0">
                <a:solidFill>
                  <a:srgbClr val="9CDCFE"/>
                </a:solidFill>
                <a:effectLst/>
                <a:latin typeface="IBMPlexMono"/>
              </a:rPr>
              <a:t>"</a:t>
            </a:r>
            <a:r>
              <a:rPr lang="en-US" sz="1400" b="0" dirty="0" err="1">
                <a:solidFill>
                  <a:srgbClr val="9CDCFE"/>
                </a:solidFill>
                <a:effectLst/>
                <a:latin typeface="IBMPlexMono"/>
              </a:rPr>
              <a:t>membersAdded</a:t>
            </a:r>
            <a:r>
              <a:rPr lang="en-US" sz="1400" b="0" dirty="0">
                <a:solidFill>
                  <a:srgbClr val="9CDCFE"/>
                </a:solidFill>
                <a:effectLst/>
                <a:latin typeface="IBMPlexMono"/>
              </a:rPr>
              <a:t>"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:</a:t>
            </a:r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 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[],</a:t>
            </a:r>
            <a:endParaRPr lang="en-US" sz="1400" b="0" dirty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    </a:t>
            </a:r>
            <a:r>
              <a:rPr lang="en-US" sz="1400" b="0" dirty="0">
                <a:solidFill>
                  <a:srgbClr val="9CDCFE"/>
                </a:solidFill>
                <a:effectLst/>
                <a:latin typeface="IBMPlexMono"/>
              </a:rPr>
              <a:t>"</a:t>
            </a:r>
            <a:r>
              <a:rPr lang="en-US" sz="1400" b="0" dirty="0" err="1">
                <a:solidFill>
                  <a:srgbClr val="9CDCFE"/>
                </a:solidFill>
                <a:effectLst/>
                <a:latin typeface="IBMPlexMono"/>
              </a:rPr>
              <a:t>membersRemoved</a:t>
            </a:r>
            <a:r>
              <a:rPr lang="en-US" sz="1400" b="0" dirty="0">
                <a:solidFill>
                  <a:srgbClr val="9CDCFE"/>
                </a:solidFill>
                <a:effectLst/>
                <a:latin typeface="IBMPlexMono"/>
              </a:rPr>
              <a:t>"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:</a:t>
            </a:r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 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[],</a:t>
            </a:r>
            <a:endParaRPr lang="en-US" sz="1400" b="0" dirty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    </a:t>
            </a:r>
            <a:r>
              <a:rPr lang="en-US" sz="1400" b="0" dirty="0">
                <a:solidFill>
                  <a:srgbClr val="9CDCFE"/>
                </a:solidFill>
                <a:effectLst/>
                <a:latin typeface="IBMPlexMono"/>
              </a:rPr>
              <a:t>"</a:t>
            </a:r>
            <a:r>
              <a:rPr lang="en-US" sz="1400" b="0" dirty="0" err="1">
                <a:solidFill>
                  <a:srgbClr val="9CDCFE"/>
                </a:solidFill>
                <a:effectLst/>
                <a:latin typeface="IBMPlexMono"/>
              </a:rPr>
              <a:t>reactionsAdded</a:t>
            </a:r>
            <a:r>
              <a:rPr lang="en-US" sz="1400" b="0" dirty="0">
                <a:solidFill>
                  <a:srgbClr val="9CDCFE"/>
                </a:solidFill>
                <a:effectLst/>
                <a:latin typeface="IBMPlexMono"/>
              </a:rPr>
              <a:t>"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:</a:t>
            </a:r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 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[],</a:t>
            </a:r>
            <a:endParaRPr lang="en-US" sz="1400" b="0" dirty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    </a:t>
            </a:r>
            <a:r>
              <a:rPr lang="en-US" sz="1400" b="0" dirty="0">
                <a:solidFill>
                  <a:srgbClr val="9CDCFE"/>
                </a:solidFill>
                <a:effectLst/>
                <a:latin typeface="IBMPlexMono"/>
              </a:rPr>
              <a:t>"</a:t>
            </a:r>
            <a:r>
              <a:rPr lang="en-US" sz="1400" b="0" dirty="0" err="1">
                <a:solidFill>
                  <a:srgbClr val="9CDCFE"/>
                </a:solidFill>
                <a:effectLst/>
                <a:latin typeface="IBMPlexMono"/>
              </a:rPr>
              <a:t>reactionsRemoved</a:t>
            </a:r>
            <a:r>
              <a:rPr lang="en-US" sz="1400" b="0" dirty="0">
                <a:solidFill>
                  <a:srgbClr val="9CDCFE"/>
                </a:solidFill>
                <a:effectLst/>
                <a:latin typeface="IBMPlexMono"/>
              </a:rPr>
              <a:t>"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:</a:t>
            </a:r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 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[],</a:t>
            </a:r>
            <a:endParaRPr lang="en-US" sz="1400" b="0" dirty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    </a:t>
            </a:r>
            <a:r>
              <a:rPr lang="en-US" sz="1400" b="0" dirty="0">
                <a:solidFill>
                  <a:srgbClr val="9CDCFE"/>
                </a:solidFill>
                <a:effectLst/>
                <a:latin typeface="IBMPlexMono"/>
              </a:rPr>
              <a:t>"text"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:</a:t>
            </a:r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 </a:t>
            </a:r>
            <a:r>
              <a:rPr lang="en-US" sz="1400" b="0" dirty="0">
                <a:solidFill>
                  <a:srgbClr val="CE9178"/>
                </a:solidFill>
                <a:effectLst/>
                <a:latin typeface="IBMPlexMono"/>
              </a:rPr>
              <a:t>"Sure, let me check your account balance. Please provide your account details."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,</a:t>
            </a:r>
            <a:endParaRPr lang="en-US" sz="1400" b="0" dirty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    </a:t>
            </a:r>
            <a:r>
              <a:rPr lang="en-US" sz="1400" b="0" dirty="0">
                <a:solidFill>
                  <a:srgbClr val="9CDCFE"/>
                </a:solidFill>
                <a:effectLst/>
                <a:latin typeface="IBMPlexMono"/>
              </a:rPr>
              <a:t>"</a:t>
            </a:r>
            <a:r>
              <a:rPr lang="en-US" sz="1400" b="0" dirty="0" err="1">
                <a:solidFill>
                  <a:srgbClr val="9CDCFE"/>
                </a:solidFill>
                <a:effectLst/>
                <a:latin typeface="IBMPlexMono"/>
              </a:rPr>
              <a:t>inputHint</a:t>
            </a:r>
            <a:r>
              <a:rPr lang="en-US" sz="1400" b="0" dirty="0">
                <a:solidFill>
                  <a:srgbClr val="9CDCFE"/>
                </a:solidFill>
                <a:effectLst/>
                <a:latin typeface="IBMPlexMono"/>
              </a:rPr>
              <a:t>"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:</a:t>
            </a:r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 </a:t>
            </a:r>
            <a:r>
              <a:rPr lang="en-US" sz="1400" b="0" dirty="0">
                <a:solidFill>
                  <a:srgbClr val="CE9178"/>
                </a:solidFill>
                <a:effectLst/>
                <a:latin typeface="IBMPlexMono"/>
              </a:rPr>
              <a:t>"</a:t>
            </a:r>
            <a:r>
              <a:rPr lang="en-US" sz="1400" b="0" dirty="0" err="1">
                <a:solidFill>
                  <a:srgbClr val="CE9178"/>
                </a:solidFill>
                <a:effectLst/>
                <a:latin typeface="IBMPlexMono"/>
              </a:rPr>
              <a:t>acceptingInput</a:t>
            </a:r>
            <a:r>
              <a:rPr lang="en-US" sz="1400" b="0" dirty="0">
                <a:solidFill>
                  <a:srgbClr val="CE9178"/>
                </a:solidFill>
                <a:effectLst/>
                <a:latin typeface="IBMPlexMono"/>
              </a:rPr>
              <a:t>"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,</a:t>
            </a:r>
            <a:endParaRPr lang="en-US" sz="1400" b="0" dirty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    </a:t>
            </a:r>
            <a:r>
              <a:rPr lang="en-US" sz="1400" b="0" dirty="0">
                <a:solidFill>
                  <a:srgbClr val="9CDCFE"/>
                </a:solidFill>
                <a:effectLst/>
                <a:latin typeface="IBMPlexMono"/>
              </a:rPr>
              <a:t>"attachments"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:</a:t>
            </a:r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 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[],</a:t>
            </a:r>
            <a:endParaRPr lang="en-US" sz="1400" b="0" dirty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    </a:t>
            </a:r>
            <a:r>
              <a:rPr lang="en-US" sz="1400" b="0" dirty="0">
                <a:solidFill>
                  <a:srgbClr val="9CDCFE"/>
                </a:solidFill>
                <a:effectLst/>
                <a:latin typeface="IBMPlexMono"/>
              </a:rPr>
              <a:t>"entities"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:</a:t>
            </a:r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 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[],</a:t>
            </a:r>
            <a:endParaRPr lang="en-US" sz="1400" b="0" dirty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    </a:t>
            </a:r>
            <a:r>
              <a:rPr lang="en-US" sz="1400" b="0" dirty="0">
                <a:solidFill>
                  <a:srgbClr val="9CDCFE"/>
                </a:solidFill>
                <a:effectLst/>
                <a:latin typeface="IBMPlexMono"/>
              </a:rPr>
              <a:t>"</a:t>
            </a:r>
            <a:r>
              <a:rPr lang="en-US" sz="1400" b="0" dirty="0" err="1">
                <a:solidFill>
                  <a:srgbClr val="9CDCFE"/>
                </a:solidFill>
                <a:effectLst/>
                <a:latin typeface="IBMPlexMono"/>
              </a:rPr>
              <a:t>replyToId</a:t>
            </a:r>
            <a:r>
              <a:rPr lang="en-US" sz="1400" b="0" dirty="0">
                <a:solidFill>
                  <a:srgbClr val="9CDCFE"/>
                </a:solidFill>
                <a:effectLst/>
                <a:latin typeface="IBMPlexMono"/>
              </a:rPr>
              <a:t>"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:</a:t>
            </a:r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 </a:t>
            </a:r>
            <a:r>
              <a:rPr lang="en-US" sz="1400" b="0" dirty="0">
                <a:solidFill>
                  <a:srgbClr val="CE9178"/>
                </a:solidFill>
                <a:effectLst/>
                <a:latin typeface="IBMPlexMono"/>
              </a:rPr>
              <a:t>"C1dv0LP95mmKP67QbkS0uz-us|0000000"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,</a:t>
            </a:r>
            <a:endParaRPr lang="en-US" sz="1400" b="0" dirty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    </a:t>
            </a:r>
            <a:r>
              <a:rPr lang="en-US" sz="1400" b="0" dirty="0">
                <a:solidFill>
                  <a:srgbClr val="9CDCFE"/>
                </a:solidFill>
                <a:effectLst/>
                <a:latin typeface="IBMPlexMono"/>
              </a:rPr>
              <a:t>"</a:t>
            </a:r>
            <a:r>
              <a:rPr lang="en-US" sz="1400" b="0" dirty="0" err="1">
                <a:solidFill>
                  <a:srgbClr val="9CDCFE"/>
                </a:solidFill>
                <a:effectLst/>
                <a:latin typeface="IBMPlexMono"/>
              </a:rPr>
              <a:t>listenFor</a:t>
            </a:r>
            <a:r>
              <a:rPr lang="en-US" sz="1400" b="0" dirty="0">
                <a:solidFill>
                  <a:srgbClr val="9CDCFE"/>
                </a:solidFill>
                <a:effectLst/>
                <a:latin typeface="IBMPlexMono"/>
              </a:rPr>
              <a:t>"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:</a:t>
            </a:r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 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[],</a:t>
            </a:r>
            <a:endParaRPr lang="en-US" sz="1400" b="0" dirty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    </a:t>
            </a:r>
            <a:r>
              <a:rPr lang="en-US" sz="1400" b="0" dirty="0">
                <a:solidFill>
                  <a:srgbClr val="9CDCFE"/>
                </a:solidFill>
                <a:effectLst/>
                <a:latin typeface="IBMPlexMono"/>
              </a:rPr>
              <a:t>"</a:t>
            </a:r>
            <a:r>
              <a:rPr lang="en-US" sz="1400" b="0" dirty="0" err="1">
                <a:solidFill>
                  <a:srgbClr val="9CDCFE"/>
                </a:solidFill>
                <a:effectLst/>
                <a:latin typeface="IBMPlexMono"/>
              </a:rPr>
              <a:t>textHighlights</a:t>
            </a:r>
            <a:r>
              <a:rPr lang="en-US" sz="1400" b="0" dirty="0">
                <a:solidFill>
                  <a:srgbClr val="9CDCFE"/>
                </a:solidFill>
                <a:effectLst/>
                <a:latin typeface="IBMPlexMono"/>
              </a:rPr>
              <a:t>"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:</a:t>
            </a:r>
            <a:r>
              <a:rPr lang="en-US" sz="1400" b="0" dirty="0">
                <a:solidFill>
                  <a:srgbClr val="F8F8F2"/>
                </a:solidFill>
                <a:effectLst/>
                <a:latin typeface="IBMPlexMono"/>
              </a:rPr>
              <a:t> </a:t>
            </a:r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[]</a:t>
            </a:r>
            <a:endParaRPr lang="en-US" sz="1400" b="0" dirty="0">
              <a:solidFill>
                <a:srgbClr val="F8F8F2"/>
              </a:solidFill>
              <a:effectLst/>
              <a:latin typeface="IBMPlexMono"/>
            </a:endParaRPr>
          </a:p>
          <a:p>
            <a:r>
              <a:rPr lang="en-US" sz="1400" b="0" dirty="0">
                <a:solidFill>
                  <a:srgbClr val="DCDCDC"/>
                </a:solidFill>
                <a:effectLst/>
                <a:latin typeface="IBMPlexMono"/>
              </a:rPr>
              <a:t>}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3B6C7C-46D5-D9AC-0458-C3CCEB1E0D48}"/>
              </a:ext>
            </a:extLst>
          </p:cNvPr>
          <p:cNvSpPr txBox="1"/>
          <p:nvPr/>
        </p:nvSpPr>
        <p:spPr>
          <a:xfrm>
            <a:off x="133350" y="280456"/>
            <a:ext cx="160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>
                <a:solidFill>
                  <a:srgbClr val="F8F8F2"/>
                </a:solidFill>
                <a:effectLst/>
                <a:latin typeface="+mj-lt"/>
              </a:rPr>
              <a:t>User sends: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A21E25-D30B-B8DD-AFB3-BB38D366DC11}"/>
              </a:ext>
            </a:extLst>
          </p:cNvPr>
          <p:cNvSpPr txBox="1"/>
          <p:nvPr/>
        </p:nvSpPr>
        <p:spPr>
          <a:xfrm>
            <a:off x="4905374" y="280456"/>
            <a:ext cx="2714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F8F8F2"/>
                </a:solidFill>
                <a:effectLst/>
                <a:latin typeface="+mj-lt"/>
              </a:rPr>
              <a:t>Agent replies: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C90AC7-4CEA-346A-A24C-40210CC45ECA}"/>
              </a:ext>
            </a:extLst>
          </p:cNvPr>
          <p:cNvSpPr/>
          <p:nvPr/>
        </p:nvSpPr>
        <p:spPr bwMode="auto">
          <a:xfrm>
            <a:off x="855799" y="3265577"/>
            <a:ext cx="2868476" cy="296773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DC71C31-8FFD-1F40-3BE7-EBC33FF6A701}"/>
              </a:ext>
            </a:extLst>
          </p:cNvPr>
          <p:cNvSpPr/>
          <p:nvPr/>
        </p:nvSpPr>
        <p:spPr bwMode="auto">
          <a:xfrm>
            <a:off x="5644226" y="4587157"/>
            <a:ext cx="5861974" cy="274214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400" ker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cs typeface="Segoe UI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9412ECA-A833-25A3-7CAB-D866A0CFDEBD}"/>
              </a:ext>
            </a:extLst>
          </p:cNvPr>
          <p:cNvSpPr/>
          <p:nvPr/>
        </p:nvSpPr>
        <p:spPr>
          <a:xfrm>
            <a:off x="1161700" y="3950216"/>
            <a:ext cx="2256673" cy="460197"/>
          </a:xfrm>
          <a:prstGeom prst="roundRect">
            <a:avLst>
              <a:gd name="adj" fmla="val 15541"/>
            </a:avLst>
          </a:prstGeom>
          <a:gradFill>
            <a:gsLst>
              <a:gs pos="0">
                <a:srgbClr val="0687C4"/>
              </a:gs>
              <a:gs pos="100000">
                <a:srgbClr val="49C5B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srgbClr val="FFFFFF"/>
                </a:solidFill>
                <a:effectLst/>
                <a:uLnTx/>
                <a:uFillTx/>
                <a:latin typeface="Segoe UI Variable Small Semibol" pitchFamily="2" charset="0"/>
                <a:ea typeface="+mn-ea"/>
                <a:cs typeface="+mn-cs"/>
              </a:rPr>
              <a:t>1. User utterance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B2FD87-3E0B-ECF7-3CAB-7BA202DF2F0A}"/>
              </a:ext>
            </a:extLst>
          </p:cNvPr>
          <p:cNvSpPr/>
          <p:nvPr/>
        </p:nvSpPr>
        <p:spPr>
          <a:xfrm>
            <a:off x="7423860" y="3767650"/>
            <a:ext cx="2256673" cy="460197"/>
          </a:xfrm>
          <a:prstGeom prst="roundRect">
            <a:avLst>
              <a:gd name="adj" fmla="val 15541"/>
            </a:avLst>
          </a:prstGeom>
          <a:gradFill>
            <a:gsLst>
              <a:gs pos="0">
                <a:srgbClr val="00B050"/>
              </a:gs>
              <a:gs pos="100000">
                <a:schemeClr val="accent2">
                  <a:lumMod val="7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latin typeface="Segoe UI Variable Small Semibol" pitchFamily="2" charset="0"/>
                <a:ea typeface="+mn-ea"/>
                <a:cs typeface="+mn-cs"/>
              </a:rPr>
              <a:t>2. Agent response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E13D4AE-FA10-9685-ECE1-7ECFE328DEA1}"/>
              </a:ext>
            </a:extLst>
          </p:cNvPr>
          <p:cNvCxnSpPr>
            <a:cxnSpLocks/>
            <a:stCxn id="10" idx="0"/>
            <a:endCxn id="8" idx="2"/>
          </p:cNvCxnSpPr>
          <p:nvPr/>
        </p:nvCxnSpPr>
        <p:spPr>
          <a:xfrm flipV="1">
            <a:off x="2290037" y="3562350"/>
            <a:ext cx="0" cy="387866"/>
          </a:xfrm>
          <a:prstGeom prst="straightConnector1">
            <a:avLst/>
          </a:prstGeom>
          <a:ln w="38100">
            <a:solidFill>
              <a:srgbClr val="0687C4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34A0AFC-8AE7-5C66-EA96-C840503BD275}"/>
              </a:ext>
            </a:extLst>
          </p:cNvPr>
          <p:cNvCxnSpPr>
            <a:cxnSpLocks/>
            <a:stCxn id="11" idx="2"/>
            <a:endCxn id="9" idx="0"/>
          </p:cNvCxnSpPr>
          <p:nvPr/>
        </p:nvCxnSpPr>
        <p:spPr>
          <a:xfrm>
            <a:off x="8552197" y="4227847"/>
            <a:ext cx="23016" cy="359310"/>
          </a:xfrm>
          <a:prstGeom prst="straightConnector1">
            <a:avLst/>
          </a:prstGeom>
          <a:ln w="38100">
            <a:solidFill>
              <a:srgbClr val="00B05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29B8C79-A524-9F17-2F95-B9A42BD6C2BE}"/>
              </a:ext>
            </a:extLst>
          </p:cNvPr>
          <p:cNvSpPr txBox="1"/>
          <p:nvPr/>
        </p:nvSpPr>
        <p:spPr>
          <a:xfrm>
            <a:off x="688180" y="4941793"/>
            <a:ext cx="349567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/>
              <a:t>Direct Line doesn’t provide any detail on the triggered topic or intent recognition score.</a:t>
            </a:r>
          </a:p>
        </p:txBody>
      </p:sp>
    </p:spTree>
    <p:extLst>
      <p:ext uri="{BB962C8B-B14F-4D97-AF65-F5344CB8AC3E}">
        <p14:creationId xmlns:p14="http://schemas.microsoft.com/office/powerpoint/2010/main" val="46137611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4D4BF-9041-1FC0-81F3-CA1D44792207}"/>
              </a:ext>
            </a:extLst>
          </p:cNvPr>
          <p:cNvSpPr txBox="1">
            <a:spLocks/>
          </p:cNvSpPr>
          <p:nvPr/>
        </p:nvSpPr>
        <p:spPr>
          <a:xfrm>
            <a:off x="1101210" y="1712937"/>
            <a:ext cx="9328665" cy="3432126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4400">
                <a:solidFill>
                  <a:srgbClr val="FFC000"/>
                </a:solidFill>
              </a:rPr>
              <a:t>Traditional testing solutions do string comparison, check correct intent triggering, with little to no option for semantic similarity for </a:t>
            </a:r>
            <a:br>
              <a:rPr lang="en-US" sz="4400">
                <a:solidFill>
                  <a:srgbClr val="FFC000"/>
                </a:solidFill>
              </a:rPr>
            </a:br>
            <a:r>
              <a:rPr lang="en-US" sz="4400">
                <a:solidFill>
                  <a:srgbClr val="FFC000"/>
                </a:solidFill>
              </a:rPr>
              <a:t>AI-generated content.</a:t>
            </a:r>
          </a:p>
        </p:txBody>
      </p:sp>
    </p:spTree>
    <p:extLst>
      <p:ext uri="{BB962C8B-B14F-4D97-AF65-F5344CB8AC3E}">
        <p14:creationId xmlns:p14="http://schemas.microsoft.com/office/powerpoint/2010/main" val="382514148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B06C6C-E0EF-B2FF-E9D5-0F56EE1F2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98" y="761999"/>
            <a:ext cx="11465004" cy="4924426"/>
          </a:xfrm>
          <a:prstGeom prst="roundRect">
            <a:avLst>
              <a:gd name="adj" fmla="val 31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9758702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Oval 95" descr="Background rotating color animation">
            <a:extLst>
              <a:ext uri="{FF2B5EF4-FFF2-40B4-BE49-F238E27FC236}">
                <a16:creationId xmlns:a16="http://schemas.microsoft.com/office/drawing/2014/main" id="{EF1F7445-381C-037D-46CC-F37049BF5BAD}"/>
              </a:ext>
            </a:extLst>
          </p:cNvPr>
          <p:cNvSpPr/>
          <p:nvPr/>
        </p:nvSpPr>
        <p:spPr bwMode="auto">
          <a:xfrm rot="1429251">
            <a:off x="-2870496" y="-889031"/>
            <a:ext cx="6475603" cy="3841080"/>
          </a:xfrm>
          <a:prstGeom prst="ellipse">
            <a:avLst/>
          </a:prstGeom>
          <a:gradFill flip="none" rotWithShape="1">
            <a:gsLst>
              <a:gs pos="90000">
                <a:srgbClr val="399A91"/>
              </a:gs>
              <a:gs pos="52000">
                <a:srgbClr val="0078D4">
                  <a:lumMod val="100000"/>
                </a:srgbClr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>
            <a:softEdge rad="5334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27432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err="1">
              <a:ln>
                <a:noFill/>
              </a:ln>
              <a:gradFill>
                <a:gsLst>
                  <a:gs pos="76923">
                    <a:srgbClr val="FFFFFF"/>
                  </a:gs>
                  <a:gs pos="74000">
                    <a:srgbClr val="FFFFFF"/>
                  </a:gs>
                </a:gsLst>
                <a:path path="circle">
                  <a:fillToRect l="100000" t="100000"/>
                </a:path>
              </a:gradFill>
              <a:effectLst/>
              <a:uLnTx/>
              <a:uFillTx/>
              <a:latin typeface="Segoe UI Variable Small Semibol" pitchFamily="2" charset="0"/>
              <a:ea typeface="+mn-ea"/>
              <a:cs typeface="Segoe UI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441AFC3-4ECC-7DA2-2784-F7107020D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1694" y="137160"/>
            <a:ext cx="11914632" cy="6583680"/>
          </a:xfrm>
          <a:prstGeom prst="roundRect">
            <a:avLst>
              <a:gd name="adj" fmla="val 2697"/>
            </a:avLst>
          </a:prstGeom>
          <a:solidFill>
            <a:srgbClr val="091F2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8" hidden="1">
            <a:extLst>
              <a:ext uri="{FF2B5EF4-FFF2-40B4-BE49-F238E27FC236}">
                <a16:creationId xmlns:a16="http://schemas.microsoft.com/office/drawing/2014/main" id="{CD4AECCD-1093-5C19-AF62-7718E6486A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8263" y="-1155500"/>
            <a:ext cx="11018520" cy="553998"/>
          </a:xfrm>
        </p:spPr>
        <p:txBody>
          <a:bodyPr/>
          <a:lstStyle/>
          <a:p>
            <a:r>
              <a:rPr lang="en-US" sz="3600" b="0" kern="1200" spc="-50" baseline="0">
                <a:ln>
                  <a:noFill/>
                </a:ln>
                <a:solidFill>
                  <a:srgbClr val="FFFFFF"/>
                </a:solidFill>
                <a:effectLst/>
                <a:latin typeface="Segoe UI Semibold" panose="020B0502040204020203" pitchFamily="34" charset="0"/>
                <a:ea typeface="+mn-ea"/>
                <a:cs typeface="Segoe UI" panose="020B0502040204020203" pitchFamily="34" charset="0"/>
              </a:rPr>
              <a:t>Announcement slide (dark) with color rotation</a:t>
            </a:r>
            <a:endParaRPr lang="en-US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2629A142-CBFC-69EE-D2F6-4B905A31BE37}"/>
              </a:ext>
            </a:extLst>
          </p:cNvPr>
          <p:cNvSpPr txBox="1">
            <a:spLocks/>
          </p:cNvSpPr>
          <p:nvPr/>
        </p:nvSpPr>
        <p:spPr>
          <a:xfrm>
            <a:off x="1528761" y="1251089"/>
            <a:ext cx="9134476" cy="738664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defTabSz="29010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800" b="0" kern="1200" cap="none" spc="-50" baseline="0">
                <a:ln w="3175">
                  <a:noFill/>
                </a:ln>
                <a:gradFill>
                  <a:gsLst>
                    <a:gs pos="4321">
                      <a:srgbClr val="000000"/>
                    </a:gs>
                    <a:gs pos="21000">
                      <a:srgbClr val="000000"/>
                    </a:gs>
                  </a:gsLst>
                  <a:path path="circle">
                    <a:fillToRect l="100000" t="100000"/>
                  </a:path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010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89510">
                      <a:srgbClr val="FFFFFF"/>
                    </a:gs>
                    <a:gs pos="68966">
                      <a:srgbClr val="FFFFFF"/>
                    </a:gs>
                  </a:gsLst>
                  <a:path path="circle">
                    <a:fillToRect l="100000" t="100000"/>
                  </a:path>
                </a:gradFill>
                <a:effectLst/>
                <a:uLnTx/>
                <a:uFillTx/>
                <a:latin typeface="Segoe UI Variable Display Semibold" pitchFamily="2" charset="0"/>
                <a:ea typeface="+mn-ea"/>
                <a:cs typeface="Segoe UI" pitchFamily="34" charset="0"/>
              </a:rPr>
              <a:t>Copilot Studio Kit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39CA25-630A-E5D9-55AA-6428CB116F4A}"/>
              </a:ext>
            </a:extLst>
          </p:cNvPr>
          <p:cNvSpPr txBox="1"/>
          <p:nvPr/>
        </p:nvSpPr>
        <p:spPr>
          <a:xfrm>
            <a:off x="1025520" y="2245122"/>
            <a:ext cx="10086980" cy="4032186"/>
          </a:xfrm>
          <a:prstGeom prst="roundRect">
            <a:avLst>
              <a:gd name="adj" fmla="val 5592"/>
            </a:avLst>
          </a:prstGeom>
          <a:ln w="15875" cap="rnd">
            <a:solidFill>
              <a:srgbClr val="3A4953"/>
            </a:solidFill>
            <a:headEnd type="none" w="lg" len="med"/>
            <a:tailEnd type="none" w="lg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36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65" b="0" i="0" u="none" strike="noStrike" cap="none" spc="0" normalizeH="0" baseline="0">
                <a:ln>
                  <a:noFill/>
                </a:ln>
                <a:noFill/>
                <a:effectLst/>
                <a:uLnTx/>
                <a:uFillTx/>
                <a:latin typeface="Segoe UI Variable Small Semibol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Segoe UI Variable Small Semibol" pitchFamily="2" charset="0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D2D9E9D-F4FE-93C8-A9F8-DC4D2FE7EF39}"/>
              </a:ext>
            </a:extLst>
          </p:cNvPr>
          <p:cNvSpPr txBox="1">
            <a:spLocks/>
          </p:cNvSpPr>
          <p:nvPr/>
        </p:nvSpPr>
        <p:spPr>
          <a:xfrm>
            <a:off x="1451364" y="3174432"/>
            <a:ext cx="3447207" cy="284090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50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Variable Display" pitchFamily="2" charset="0"/>
                <a:ea typeface="+mn-ea"/>
                <a:cs typeface="Segoe Sans Display" pitchFamily="2" charset="0"/>
              </a:rPr>
              <a:t>The </a:t>
            </a:r>
            <a:r>
              <a:rPr lang="en-US" sz="2000" dirty="0">
                <a:gradFill>
                  <a:gsLst>
                    <a:gs pos="100000">
                      <a:srgbClr val="49C5B1"/>
                    </a:gs>
                    <a:gs pos="0">
                      <a:srgbClr val="8DC8E8"/>
                    </a:gs>
                  </a:gsLst>
                  <a:path path="circle">
                    <a:fillToRect l="100000" t="100000"/>
                  </a:path>
                </a:gradFill>
                <a:latin typeface="Segoe UI Semibold"/>
                <a:cs typeface="Segoe Sans Display" pitchFamily="2" charset="0"/>
              </a:rPr>
              <a:t>Copilot Studio Kit </a:t>
            </a:r>
            <a:r>
              <a:rPr kumimoji="0" lang="en-US" sz="2000" b="0" i="0" u="none" strike="noStrike" kern="1200" cap="none" spc="-50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Variable Display" pitchFamily="2" charset="0"/>
                <a:ea typeface="+mn-ea"/>
                <a:cs typeface="Segoe Sans Display" pitchFamily="2" charset="0"/>
              </a:rPr>
              <a:t>is a Power Platform-based solution that helps automate testing of custom agents. </a:t>
            </a:r>
          </a:p>
          <a:p>
            <a:pPr marL="0" marR="0" lvl="0" indent="0" algn="l" defTabSz="932742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-50" normalizeH="0" baseline="0" noProof="0" dirty="0">
              <a:ln w="3175">
                <a:noFill/>
              </a:ln>
              <a:solidFill>
                <a:srgbClr val="FFFFFF"/>
              </a:solidFill>
              <a:effectLst/>
              <a:uLnTx/>
              <a:uFillTx/>
              <a:latin typeface="Segoe UI Variable Display" pitchFamily="2" charset="0"/>
              <a:ea typeface="+mn-ea"/>
              <a:cs typeface="Segoe Sans Display" pitchFamily="2" charset="0"/>
            </a:endParaRPr>
          </a:p>
          <a:p>
            <a:pPr marL="0" marR="0" lvl="0" indent="0" algn="l" defTabSz="932742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50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Variable Display" pitchFamily="2" charset="0"/>
                <a:ea typeface="+mn-ea"/>
                <a:cs typeface="Segoe Sans Display" pitchFamily="2" charset="0"/>
              </a:rPr>
              <a:t>It also provides </a:t>
            </a:r>
            <a:r>
              <a:rPr lang="en-US" sz="2000" b="1" dirty="0">
                <a:gradFill>
                  <a:gsLst>
                    <a:gs pos="100000">
                      <a:srgbClr val="49C5B1"/>
                    </a:gs>
                    <a:gs pos="0">
                      <a:srgbClr val="8DC8E8"/>
                    </a:gs>
                  </a:gsLst>
                  <a:path path="circle">
                    <a:fillToRect l="100000" t="100000"/>
                  </a:path>
                </a:gradFill>
                <a:latin typeface="Segoe UI Variable Display" pitchFamily="2" charset="0"/>
                <a:cs typeface="Segoe Sans Display" pitchFamily="2" charset="0"/>
              </a:rPr>
              <a:t>deep analytics</a:t>
            </a:r>
            <a:r>
              <a:rPr kumimoji="0" lang="en-US" sz="2000" b="0" i="0" u="none" strike="noStrike" kern="1200" cap="none" spc="-50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Variable Display" pitchFamily="2" charset="0"/>
                <a:ea typeface="+mn-ea"/>
                <a:cs typeface="Segoe Sans Display" pitchFamily="2" charset="0"/>
              </a:rPr>
              <a:t>, as well as </a:t>
            </a:r>
            <a:r>
              <a:rPr lang="en-US" sz="2000" b="1" dirty="0">
                <a:gradFill>
                  <a:gsLst>
                    <a:gs pos="100000">
                      <a:srgbClr val="49C5B1"/>
                    </a:gs>
                    <a:gs pos="0">
                      <a:srgbClr val="8DC8E8"/>
                    </a:gs>
                  </a:gsLst>
                  <a:path path="circle">
                    <a:fillToRect l="100000" t="100000"/>
                  </a:path>
                </a:gradFill>
                <a:latin typeface="Segoe UI Variable Display" pitchFamily="2" charset="0"/>
                <a:cs typeface="Segoe Sans Display" pitchFamily="2" charset="0"/>
              </a:rPr>
              <a:t>critical tools </a:t>
            </a:r>
            <a:r>
              <a:rPr kumimoji="0" lang="en-US" sz="2000" b="0" i="0" u="none" strike="noStrike" kern="1200" cap="none" spc="-50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Variable Display" pitchFamily="2" charset="0"/>
                <a:ea typeface="+mn-ea"/>
                <a:cs typeface="Segoe Sans Display" pitchFamily="2" charset="0"/>
              </a:rPr>
              <a:t>for </a:t>
            </a:r>
            <a:r>
              <a:rPr lang="en-US" sz="2000" b="1" dirty="0">
                <a:gradFill>
                  <a:gsLst>
                    <a:gs pos="100000">
                      <a:srgbClr val="49C5B1"/>
                    </a:gs>
                    <a:gs pos="0">
                      <a:srgbClr val="8DC8E8"/>
                    </a:gs>
                  </a:gsLst>
                  <a:path path="circle">
                    <a:fillToRect l="100000" t="100000"/>
                  </a:path>
                </a:gradFill>
                <a:latin typeface="Segoe UI Variable Display" pitchFamily="2" charset="0"/>
                <a:cs typeface="Segoe Sans Display" pitchFamily="2" charset="0"/>
              </a:rPr>
              <a:t>developers </a:t>
            </a:r>
            <a:r>
              <a:rPr kumimoji="0" lang="en-US" sz="2000" b="0" i="0" u="none" strike="noStrike" kern="1200" cap="none" spc="-50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Variable Display" pitchFamily="2" charset="0"/>
                <a:ea typeface="+mn-ea"/>
                <a:cs typeface="Segoe Sans Display" pitchFamily="2" charset="0"/>
              </a:rPr>
              <a:t>and </a:t>
            </a:r>
            <a:r>
              <a:rPr lang="en-US" sz="2000" b="1" dirty="0">
                <a:gradFill>
                  <a:gsLst>
                    <a:gs pos="100000">
                      <a:srgbClr val="49C5B1"/>
                    </a:gs>
                    <a:gs pos="0">
                      <a:srgbClr val="8DC8E8"/>
                    </a:gs>
                  </a:gsLst>
                  <a:path path="circle">
                    <a:fillToRect l="100000" t="100000"/>
                  </a:path>
                </a:gradFill>
                <a:latin typeface="Segoe UI Variable Display" pitchFamily="2" charset="0"/>
                <a:cs typeface="Segoe Sans Display" pitchFamily="2" charset="0"/>
              </a:rPr>
              <a:t>governance.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241B2C8-6544-DE47-4C95-B55AB98CF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0178" y="2423720"/>
            <a:ext cx="635000" cy="635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990D7D-FE6E-FD8E-60C1-CC8CB7A611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4709775" y="553236"/>
            <a:ext cx="2772449" cy="442484"/>
          </a:xfrm>
          <a:prstGeom prst="roundRect">
            <a:avLst>
              <a:gd name="adj" fmla="val 36259"/>
            </a:avLst>
          </a:prstGeom>
          <a:gradFill flip="none" rotWithShape="1">
            <a:gsLst>
              <a:gs pos="100000">
                <a:srgbClr val="399A91"/>
              </a:gs>
              <a:gs pos="0">
                <a:srgbClr val="0078D4"/>
              </a:gs>
            </a:gsLst>
            <a:path path="circle">
              <a:fillToRect l="100000" t="100000"/>
            </a:path>
            <a:tileRect r="-100000" b="-100000"/>
          </a:gradFill>
          <a:ln w="63897" cap="flat">
            <a:noFill/>
            <a:prstDash val="solid"/>
            <a:miter/>
          </a:ln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rot="0" spcFirstLastPara="0" vertOverflow="overflow" horzOverflow="overflow" vert="horz" wrap="square" lIns="137160" tIns="18288" rIns="137160" bIns="54864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28000">
                      <a:srgbClr val="FFFFFF"/>
                    </a:gs>
                    <a:gs pos="531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Variable Display Semib"/>
                <a:ea typeface="+mn-ea"/>
                <a:cs typeface="Segoe UI"/>
              </a:rPr>
              <a:t>New version available!</a:t>
            </a:r>
            <a:endParaRPr kumimoji="0" lang="en-CA" b="1" i="0" u="none" strike="noStrike" kern="1200" cap="none" spc="0" normalizeH="0" baseline="0" noProof="0" dirty="0">
              <a:ln w="3175">
                <a:noFill/>
              </a:ln>
              <a:gradFill>
                <a:gsLst>
                  <a:gs pos="53147">
                    <a:srgbClr val="FFFFFF"/>
                  </a:gs>
                  <a:gs pos="28000">
                    <a:srgbClr val="FFFFFF"/>
                  </a:gs>
                </a:gsLst>
                <a:path path="circle">
                  <a:fillToRect l="100000" b="100000"/>
                </a:path>
              </a:gradFill>
              <a:effectLst/>
              <a:uLnTx/>
              <a:uFillTx/>
              <a:latin typeface="Segoe UI Variable Display Semib" pitchFamily="2" charset="0"/>
              <a:ea typeface="+mn-ea"/>
              <a:cs typeface="Segoe UI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F01E84-F057-BB08-9DEE-F4D553BB1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1788" y="2924810"/>
            <a:ext cx="5777981" cy="29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97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2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C 0.06406 -0.20833 0.76497 -0.22315 0.92292 -0.08819 C 1.08112 0.04676 1.00846 0.74537 0.94792 0.80995 C 0.8875 0.87454 0.075 0.86505 0.02018 0.81667 C -0.03268 0.76736 -0.0418 0.17245 2.08333E-7 -1.11111E-6 Z " pathEditMode="relative" rAng="0" ptsTypes="AAAAA">
                                      <p:cBhvr>
                                        <p:cTn id="11" dur="4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96" y="3398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-2.59259E-6 L 0 0.03542 " pathEditMode="relative" rAng="0" ptsTypes="AA">
                                      <p:cBhvr>
                                        <p:cTn id="16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54167E-6 3.7037E-6 L 3.54167E-6 0.03541 " pathEditMode="relative" rAng="0" ptsTypes="AA">
                                      <p:cBhvr>
                                        <p:cTn id="21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96" grpId="2" animBg="1"/>
      <p:bldP spid="11" grpId="0"/>
      <p:bldP spid="11" grpId="1"/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1CA47A-636D-F543-892F-2542BE2E478B}"/>
              </a:ext>
            </a:extLst>
          </p:cNvPr>
          <p:cNvSpPr/>
          <p:nvPr/>
        </p:nvSpPr>
        <p:spPr bwMode="auto">
          <a:xfrm>
            <a:off x="801170" y="4225172"/>
            <a:ext cx="1968174" cy="54864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1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50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Variable Display Semib" pitchFamily="2" charset="0"/>
                <a:ea typeface="+mn-ea"/>
                <a:cs typeface="Segoe UI" panose="020B0502040204020203" pitchFamily="34" charset="0"/>
              </a:rPr>
              <a:t>Direct Line API</a:t>
            </a:r>
          </a:p>
          <a:p>
            <a:pPr marL="0" marR="0" lvl="0" indent="0" algn="ctr" defTabSz="9321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-50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Variable Display Semil" pitchFamily="2" charset="0"/>
                <a:ea typeface="+mn-ea"/>
                <a:cs typeface="Segoe UI" panose="020B0502040204020203" pitchFamily="34" charset="0"/>
              </a:rPr>
              <a:t>Cloud flows run tests against Copilot Studio APIs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E62F14-AB9F-B022-2875-BED6E561D988}"/>
              </a:ext>
            </a:extLst>
          </p:cNvPr>
          <p:cNvSpPr/>
          <p:nvPr/>
        </p:nvSpPr>
        <p:spPr bwMode="auto">
          <a:xfrm>
            <a:off x="3544526" y="4225172"/>
            <a:ext cx="2002840" cy="54864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1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50" normalizeH="0" baseline="0" noProof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Variable Display Semib" pitchFamily="2" charset="0"/>
                <a:ea typeface="+mn-ea"/>
                <a:cs typeface="Segoe UI" panose="020B0502040204020203" pitchFamily="34" charset="0"/>
              </a:rPr>
              <a:t>Azure Application Insights</a:t>
            </a:r>
          </a:p>
          <a:p>
            <a:pPr marL="0" marR="0" lvl="0" indent="0" algn="ctr" defTabSz="9321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-50" normalizeH="0" baseline="0" noProof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Variable Display Semil" pitchFamily="2" charset="0"/>
                <a:ea typeface="+mn-ea"/>
                <a:cs typeface="Segoe UI" panose="020B0502040204020203" pitchFamily="34" charset="0"/>
              </a:rPr>
              <a:t>Enrich results specifically for AI-generated answers tests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368C6D-2463-FF64-9702-57A77378CF4C}"/>
              </a:ext>
            </a:extLst>
          </p:cNvPr>
          <p:cNvSpPr/>
          <p:nvPr/>
        </p:nvSpPr>
        <p:spPr bwMode="auto">
          <a:xfrm>
            <a:off x="6330870" y="4225172"/>
            <a:ext cx="2213974" cy="54864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1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50" normalizeH="0" baseline="0" noProof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Variable Display Semib" pitchFamily="2" charset="0"/>
                <a:ea typeface="+mn-ea"/>
                <a:cs typeface="Segoe UI" panose="020B0502040204020203" pitchFamily="34" charset="0"/>
              </a:rPr>
              <a:t>AI Builder</a:t>
            </a:r>
          </a:p>
          <a:p>
            <a:pPr marL="0" marR="0" lvl="0" indent="0" algn="ctr" defTabSz="9321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-50" normalizeH="0" baseline="0" noProof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Variable Display Semil" pitchFamily="2" charset="0"/>
                <a:ea typeface="+mn-ea"/>
                <a:cs typeface="Segoe UI" panose="020B0502040204020203" pitchFamily="34" charset="0"/>
              </a:rPr>
              <a:t>A custom prompt assesses the generative answers accuracy</a:t>
            </a:r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C3D9508B-7168-CD0B-CE75-ED6F8514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16200000">
            <a:off x="5848023" y="-1247950"/>
            <a:ext cx="495956" cy="8621486"/>
          </a:xfrm>
          <a:prstGeom prst="rightBracket">
            <a:avLst>
              <a:gd name="adj" fmla="val 119621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lg" len="med"/>
            <a:tailEnd type="none" w="lg" len="med"/>
          </a:ln>
          <a:effectLst/>
        </p:spPr>
        <p:txBody>
          <a:bodyPr rot="0" spcFirstLastPara="0" vertOverflow="overflow" horzOverflow="overflow" vert="horz" wrap="square" lIns="182828" tIns="146263" rIns="182828" bIns="1462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1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1BE4C9-DF4D-9432-3B79-B3099F51F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80707" y="2814816"/>
            <a:ext cx="0" cy="49595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lg" len="med"/>
            <a:tailEnd type="none" w="lg" len="med"/>
          </a:ln>
          <a:effectLst/>
        </p:spPr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FE6733B-6DF8-3ECE-C740-6B3B81A119DF}"/>
              </a:ext>
            </a:extLst>
          </p:cNvPr>
          <p:cNvSpPr/>
          <p:nvPr/>
        </p:nvSpPr>
        <p:spPr>
          <a:xfrm>
            <a:off x="4650044" y="1926077"/>
            <a:ext cx="2891911" cy="58659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78D4"/>
              </a:gs>
              <a:gs pos="100000">
                <a:srgbClr val="49C5B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latin typeface="Segoe UI Variable Small Semibol" pitchFamily="2" charset="0"/>
                <a:ea typeface="+mn-ea"/>
                <a:cs typeface="+mn-cs"/>
              </a:rPr>
              <a:t>Copilot Studio Kit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08E9CF-50A2-47CF-30E4-3CAB0409D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16085" y="2814814"/>
            <a:ext cx="0" cy="49595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lg" len="med"/>
            <a:tailEnd type="none" w="lg" len="med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489AB12-89FD-F9C2-839F-30DD2EC50461}"/>
              </a:ext>
            </a:extLst>
          </p:cNvPr>
          <p:cNvSpPr/>
          <p:nvPr/>
        </p:nvSpPr>
        <p:spPr bwMode="auto">
          <a:xfrm>
            <a:off x="9299757" y="4225172"/>
            <a:ext cx="2213974" cy="54864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1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50" normalizeH="0" baseline="0" noProof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Variable Display Semib" pitchFamily="2" charset="0"/>
                <a:ea typeface="+mn-ea"/>
                <a:cs typeface="Segoe UI" panose="020B0502040204020203" pitchFamily="34" charset="0"/>
              </a:rPr>
              <a:t>Dataverse</a:t>
            </a:r>
          </a:p>
          <a:p>
            <a:pPr marL="0" marR="0" lvl="0" indent="0" algn="ctr" defTabSz="9321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-50" normalizeH="0" baseline="0" noProof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Variable Display Semil" pitchFamily="2" charset="0"/>
                <a:ea typeface="+mn-ea"/>
                <a:cs typeface="Segoe UI" panose="020B0502040204020203" pitchFamily="34" charset="0"/>
              </a:rPr>
              <a:t>Enrich results using the full conversation transcript record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E8422F-D815-C3A2-BA74-C817EED77D0D}"/>
              </a:ext>
            </a:extLst>
          </p:cNvPr>
          <p:cNvGrpSpPr/>
          <p:nvPr/>
        </p:nvGrpSpPr>
        <p:grpSpPr>
          <a:xfrm>
            <a:off x="10040984" y="3337559"/>
            <a:ext cx="731520" cy="731520"/>
            <a:chOff x="10040984" y="3337559"/>
            <a:chExt cx="731520" cy="7315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796D389-567D-1B87-1E72-BC57B39D29F5}"/>
                </a:ext>
              </a:extLst>
            </p:cNvPr>
            <p:cNvSpPr/>
            <p:nvPr/>
          </p:nvSpPr>
          <p:spPr bwMode="auto">
            <a:xfrm>
              <a:off x="10040984" y="3337559"/>
              <a:ext cx="731520" cy="731520"/>
            </a:xfrm>
            <a:prstGeom prst="ellipse">
              <a:avLst/>
            </a:prstGeom>
            <a:solidFill>
              <a:srgbClr val="F4F3F5"/>
            </a:solidFill>
            <a:ln w="15875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1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6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D31F6224-88CC-35E7-9205-43B9B654C8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9966" y="3474990"/>
              <a:ext cx="453557" cy="456659"/>
            </a:xfrm>
            <a:prstGeom prst="rect">
              <a:avLst/>
            </a:prstGeom>
            <a:solidFill>
              <a:srgbClr val="F4F3F5"/>
            </a:solidFill>
            <a:ln>
              <a:noFill/>
            </a:ln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12F93F5-5331-D229-C2F0-59C13EBE7196}"/>
              </a:ext>
            </a:extLst>
          </p:cNvPr>
          <p:cNvSpPr/>
          <p:nvPr/>
        </p:nvSpPr>
        <p:spPr bwMode="auto">
          <a:xfrm>
            <a:off x="4342028" y="1702332"/>
            <a:ext cx="3299746" cy="425176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1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100000">
                    <a:srgbClr val="49C5B1"/>
                  </a:gs>
                  <a:gs pos="0">
                    <a:srgbClr val="8DC8E8"/>
                  </a:gs>
                </a:gsLst>
                <a:path path="circle">
                  <a:fillToRect l="100000" t="100000"/>
                </a:path>
              </a:gradFill>
              <a:effectLst/>
              <a:uLnTx/>
              <a:uFillTx/>
              <a:latin typeface="Segoe UI Semibold"/>
              <a:ea typeface="+mn-ea"/>
              <a:cs typeface="Segoe Sans Display" pitchFamily="2" charset="0"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13040E8A-EAE5-C284-A32E-78283DF85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774854"/>
            <a:ext cx="914400" cy="914400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46EF8DE-74DC-23DC-5C76-AEFAA3ABF9D8}"/>
              </a:ext>
            </a:extLst>
          </p:cNvPr>
          <p:cNvSpPr/>
          <p:nvPr/>
        </p:nvSpPr>
        <p:spPr bwMode="auto">
          <a:xfrm>
            <a:off x="3425325" y="5497843"/>
            <a:ext cx="2310763" cy="897316"/>
          </a:xfrm>
          <a:prstGeom prst="roundRect">
            <a:avLst/>
          </a:prstGeom>
          <a:solidFill>
            <a:srgbClr val="FFFFFF">
              <a:alpha val="16000"/>
            </a:srgbClr>
          </a:solidFill>
          <a:ln w="25400" cap="flat" cmpd="sng" algn="ctr">
            <a:gradFill flip="none" rotWithShape="1">
              <a:gsLst>
                <a:gs pos="0">
                  <a:srgbClr val="0078D4"/>
                </a:gs>
                <a:gs pos="100000">
                  <a:srgbClr val="49C5B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</a:ln>
          <a:effectLst>
            <a:outerShdw blurRad="300618" dist="16429" dir="2700000" algn="tl" rotWithShape="0">
              <a:prstClr val="black">
                <a:alpha val="11839"/>
              </a:prstClr>
            </a:outerShdw>
          </a:effectLst>
        </p:spPr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Get the AI-generated answer status (answered, filtered, no search results, etc.)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A00F6B0-8F81-5713-28E6-8AD0F25A1562}"/>
              </a:ext>
            </a:extLst>
          </p:cNvPr>
          <p:cNvSpPr/>
          <p:nvPr/>
        </p:nvSpPr>
        <p:spPr bwMode="auto">
          <a:xfrm>
            <a:off x="6256955" y="5497843"/>
            <a:ext cx="2310763" cy="897316"/>
          </a:xfrm>
          <a:prstGeom prst="roundRect">
            <a:avLst/>
          </a:prstGeom>
          <a:solidFill>
            <a:srgbClr val="FFFFFF">
              <a:alpha val="16000"/>
            </a:srgbClr>
          </a:solidFill>
          <a:ln w="25400" cap="flat" cmpd="sng" algn="ctr">
            <a:gradFill flip="none" rotWithShape="1">
              <a:gsLst>
                <a:gs pos="0">
                  <a:srgbClr val="0078D4"/>
                </a:gs>
                <a:gs pos="100000">
                  <a:srgbClr val="49C5B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</a:ln>
          <a:effectLst>
            <a:outerShdw blurRad="300618" dist="16429" dir="2700000" algn="tl" rotWithShape="0">
              <a:prstClr val="black">
                <a:alpha val="11839"/>
              </a:prstClr>
            </a:outerShdw>
          </a:effectLst>
        </p:spPr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Compare the generated answer with a sample answer or specific instructions.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8C66BB6-66C7-43BD-E6D3-FF5D7AAF50DF}"/>
              </a:ext>
            </a:extLst>
          </p:cNvPr>
          <p:cNvSpPr/>
          <p:nvPr/>
        </p:nvSpPr>
        <p:spPr bwMode="auto">
          <a:xfrm>
            <a:off x="9245224" y="5497843"/>
            <a:ext cx="2310763" cy="897316"/>
          </a:xfrm>
          <a:prstGeom prst="roundRect">
            <a:avLst/>
          </a:prstGeom>
          <a:solidFill>
            <a:srgbClr val="FFFFFF">
              <a:alpha val="16000"/>
            </a:srgbClr>
          </a:solidFill>
          <a:ln w="25400" cap="flat" cmpd="sng" algn="ctr">
            <a:gradFill flip="none" rotWithShape="1">
              <a:gsLst>
                <a:gs pos="0">
                  <a:srgbClr val="0078D4"/>
                </a:gs>
                <a:gs pos="100000">
                  <a:srgbClr val="49C5B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</a:ln>
          <a:effectLst>
            <a:outerShdw blurRad="300618" dist="16429" dir="2700000" algn="tl" rotWithShape="0">
              <a:prstClr val="black">
                <a:alpha val="11839"/>
              </a:prstClr>
            </a:outerShdw>
          </a:effectLst>
        </p:spPr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Get the full transcripts, detailed events, triggered topics names,  intent scores, etc.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F10FDA5-9650-494F-E54E-E2EFE7C5246F}"/>
              </a:ext>
            </a:extLst>
          </p:cNvPr>
          <p:cNvSpPr/>
          <p:nvPr/>
        </p:nvSpPr>
        <p:spPr bwMode="auto">
          <a:xfrm>
            <a:off x="486069" y="5497843"/>
            <a:ext cx="2598376" cy="897316"/>
          </a:xfrm>
          <a:prstGeom prst="roundRect">
            <a:avLst/>
          </a:prstGeom>
          <a:solidFill>
            <a:srgbClr val="FFFFFF">
              <a:alpha val="16000"/>
            </a:srgbClr>
          </a:solidFill>
          <a:ln w="25400" cap="flat" cmpd="sng" algn="ctr">
            <a:gradFill flip="none" rotWithShape="1">
              <a:gsLst>
                <a:gs pos="0">
                  <a:srgbClr val="0078D4"/>
                </a:gs>
                <a:gs pos="100000">
                  <a:srgbClr val="49C5B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</a:ln>
          <a:effectLst>
            <a:outerShdw blurRad="300618" dist="16429" dir="2700000" algn="tl" rotWithShape="0">
              <a:prstClr val="black">
                <a:alpha val="11839"/>
              </a:prstClr>
            </a:outerShdw>
          </a:effectLst>
        </p:spPr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Create test results that contain all the agent response (message, attachments, etc.)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28B6D8A-CC97-53E0-BEF5-045736C03A0D}"/>
              </a:ext>
            </a:extLst>
          </p:cNvPr>
          <p:cNvCxnSpPr>
            <a:cxnSpLocks/>
          </p:cNvCxnSpPr>
          <p:nvPr/>
        </p:nvCxnSpPr>
        <p:spPr>
          <a:xfrm>
            <a:off x="1785257" y="5040512"/>
            <a:ext cx="0" cy="32400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75F0D29-FBB9-F862-0B8C-17866D1665B5}"/>
              </a:ext>
            </a:extLst>
          </p:cNvPr>
          <p:cNvCxnSpPr/>
          <p:nvPr/>
        </p:nvCxnSpPr>
        <p:spPr>
          <a:xfrm>
            <a:off x="4563363" y="5040512"/>
            <a:ext cx="0" cy="32400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4D153F6-8DB9-1D08-08EB-B166F9F5AD32}"/>
              </a:ext>
            </a:extLst>
          </p:cNvPr>
          <p:cNvCxnSpPr/>
          <p:nvPr/>
        </p:nvCxnSpPr>
        <p:spPr>
          <a:xfrm>
            <a:off x="7450991" y="5040512"/>
            <a:ext cx="0" cy="32400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64490CD-1B51-5E31-2579-69FFC401DAB3}"/>
              </a:ext>
            </a:extLst>
          </p:cNvPr>
          <p:cNvCxnSpPr/>
          <p:nvPr/>
        </p:nvCxnSpPr>
        <p:spPr>
          <a:xfrm>
            <a:off x="10503345" y="5040512"/>
            <a:ext cx="0" cy="32400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!!Straight Connector 49">
            <a:extLst>
              <a:ext uri="{FF2B5EF4-FFF2-40B4-BE49-F238E27FC236}">
                <a16:creationId xmlns:a16="http://schemas.microsoft.com/office/drawing/2014/main" id="{3C214959-47A5-6D86-E03C-628863776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251699" y="5497843"/>
            <a:ext cx="0" cy="897316"/>
          </a:xfrm>
          <a:prstGeom prst="line">
            <a:avLst/>
          </a:prstGeom>
          <a:ln w="12700" cap="rnd">
            <a:solidFill>
              <a:srgbClr val="3A4953"/>
            </a:solidFill>
            <a:headEnd type="none" w="lg" len="sm"/>
            <a:tailEnd type="none" w="lg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!!Straight Connector 49">
            <a:extLst>
              <a:ext uri="{FF2B5EF4-FFF2-40B4-BE49-F238E27FC236}">
                <a16:creationId xmlns:a16="http://schemas.microsoft.com/office/drawing/2014/main" id="{158D5C85-1BF1-D6A8-C20F-69D111CC7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251699" y="3337559"/>
            <a:ext cx="0" cy="1336271"/>
          </a:xfrm>
          <a:prstGeom prst="line">
            <a:avLst/>
          </a:prstGeom>
          <a:ln w="12700" cap="rnd">
            <a:solidFill>
              <a:srgbClr val="3A4953"/>
            </a:solidFill>
            <a:headEnd type="none" w="lg" len="sm"/>
            <a:tailEnd type="none" w="lg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9B675A-B597-146C-4E81-15CBCB6569F7}"/>
              </a:ext>
            </a:extLst>
          </p:cNvPr>
          <p:cNvGrpSpPr/>
          <p:nvPr/>
        </p:nvGrpSpPr>
        <p:grpSpPr>
          <a:xfrm>
            <a:off x="1419497" y="3328700"/>
            <a:ext cx="731520" cy="731520"/>
            <a:chOff x="1419497" y="3328700"/>
            <a:chExt cx="731520" cy="73152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7EF0D47-2DEA-CD22-1CA6-5FD04A65B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419497" y="3328700"/>
              <a:ext cx="731520" cy="731520"/>
            </a:xfrm>
            <a:prstGeom prst="ellipse">
              <a:avLst/>
            </a:prstGeom>
            <a:solidFill>
              <a:srgbClr val="F4F3F5"/>
            </a:solidFill>
            <a:ln>
              <a:noFill/>
              <a:headEnd type="none" w="med" len="med"/>
              <a:tailEnd type="none" w="med" len="med"/>
            </a:ln>
            <a:effectLst>
              <a:outerShdw blurRad="317500" dist="63500" dir="2700000" algn="ctr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1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6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B508F512-AE21-0D63-E444-3CDCA7258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69257" y="3478460"/>
              <a:ext cx="432000" cy="4320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4F0B0C0-F4BD-8254-FD4C-293D3C9A9773}"/>
              </a:ext>
            </a:extLst>
          </p:cNvPr>
          <p:cNvGrpSpPr/>
          <p:nvPr/>
        </p:nvGrpSpPr>
        <p:grpSpPr>
          <a:xfrm>
            <a:off x="4214947" y="3328609"/>
            <a:ext cx="731520" cy="731520"/>
            <a:chOff x="4214947" y="3328609"/>
            <a:chExt cx="731520" cy="73152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A4F6EFA-16F9-727A-C02E-A2B6D9A99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214947" y="3328609"/>
              <a:ext cx="731520" cy="731520"/>
            </a:xfrm>
            <a:prstGeom prst="ellipse">
              <a:avLst/>
            </a:prstGeom>
            <a:solidFill>
              <a:srgbClr val="F4F3F5"/>
            </a:solidFill>
            <a:ln>
              <a:noFill/>
              <a:headEnd type="none" w="med" len="med"/>
              <a:tailEnd type="none" w="med" len="med"/>
            </a:ln>
            <a:effectLst>
              <a:outerShdw blurRad="317500" dist="63500" dir="2700000" algn="ctr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1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6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9C267061-FEED-2F37-C797-3B2B8AC10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364707" y="3478369"/>
              <a:ext cx="432000" cy="4320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999DDC-6A22-4FD7-F9E0-FE063DD5AD4E}"/>
              </a:ext>
            </a:extLst>
          </p:cNvPr>
          <p:cNvGrpSpPr/>
          <p:nvPr/>
        </p:nvGrpSpPr>
        <p:grpSpPr>
          <a:xfrm>
            <a:off x="7072097" y="3337559"/>
            <a:ext cx="731520" cy="731520"/>
            <a:chOff x="7072097" y="3337559"/>
            <a:chExt cx="731520" cy="7315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C43C428-1B70-77F1-4A5A-5230D191D9E0}"/>
                </a:ext>
              </a:extLst>
            </p:cNvPr>
            <p:cNvSpPr/>
            <p:nvPr/>
          </p:nvSpPr>
          <p:spPr bwMode="auto">
            <a:xfrm>
              <a:off x="7072097" y="3337559"/>
              <a:ext cx="731520" cy="731520"/>
            </a:xfrm>
            <a:prstGeom prst="ellipse">
              <a:avLst/>
            </a:prstGeom>
            <a:solidFill>
              <a:srgbClr val="F4F3F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1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6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0F4D59AA-1F18-EA3D-D5A7-DB8A2E6F0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221857" y="3487319"/>
              <a:ext cx="432000" cy="432000"/>
            </a:xfrm>
            <a:prstGeom prst="rect">
              <a:avLst/>
            </a:prstGeom>
          </p:spPr>
        </p:pic>
      </p:grp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619C2C1C-78E4-6495-9E88-5DD9A2090E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984" y="374088"/>
            <a:ext cx="1570434" cy="50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7778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7343-DA10-EEE4-CE9C-9BB823EC7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2979738"/>
            <a:ext cx="4163125" cy="1107996"/>
          </a:xfrm>
        </p:spPr>
        <p:txBody>
          <a:bodyPr/>
          <a:lstStyle/>
          <a:p>
            <a:r>
              <a:rPr lang="en-US" sz="3600" dirty="0"/>
              <a:t>Do you use Copilot Studio today?</a:t>
            </a:r>
          </a:p>
        </p:txBody>
      </p:sp>
      <p:pic>
        <p:nvPicPr>
          <p:cNvPr id="5" name="Picture Placeholder 4" descr="Badge Question Mark with solid fill">
            <a:extLst>
              <a:ext uri="{FF2B5EF4-FFF2-40B4-BE49-F238E27FC236}">
                <a16:creationId xmlns:a16="http://schemas.microsoft.com/office/drawing/2014/main" id="{5FCBC88B-0FE9-869A-2FA8-9A2B41B9417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050491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4D4BF-9041-1FC0-81F3-CA1D44792207}"/>
              </a:ext>
            </a:extLst>
          </p:cNvPr>
          <p:cNvSpPr txBox="1">
            <a:spLocks/>
          </p:cNvSpPr>
          <p:nvPr/>
        </p:nvSpPr>
        <p:spPr>
          <a:xfrm>
            <a:off x="872610" y="2813447"/>
            <a:ext cx="6356865" cy="1615678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4400" dirty="0">
                <a:solidFill>
                  <a:srgbClr val="FFC000"/>
                </a:solidFill>
              </a:rPr>
              <a:t>Configuring agents to work with the kit</a:t>
            </a:r>
          </a:p>
        </p:txBody>
      </p:sp>
    </p:spTree>
    <p:extLst>
      <p:ext uri="{BB962C8B-B14F-4D97-AF65-F5344CB8AC3E}">
        <p14:creationId xmlns:p14="http://schemas.microsoft.com/office/powerpoint/2010/main" val="318456200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85B8-9946-BDD1-E16F-65CCFF08C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 configuration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0469E03-8562-5462-D91A-C11FBE7E455A}"/>
              </a:ext>
            </a:extLst>
          </p:cNvPr>
          <p:cNvGrpSpPr/>
          <p:nvPr/>
        </p:nvGrpSpPr>
        <p:grpSpPr>
          <a:xfrm>
            <a:off x="588263" y="1816243"/>
            <a:ext cx="3276000" cy="540029"/>
            <a:chOff x="588263" y="1759093"/>
            <a:chExt cx="3276000" cy="5400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59B847-62F8-E143-939E-6B400ABE5D88}"/>
                </a:ext>
              </a:extLst>
            </p:cNvPr>
            <p:cNvSpPr txBox="1"/>
            <p:nvPr/>
          </p:nvSpPr>
          <p:spPr>
            <a:xfrm>
              <a:off x="588263" y="1759093"/>
              <a:ext cx="3276000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lvl="0" defTabSz="932472" fontAlgn="base">
                <a:spcBef>
                  <a:spcPct val="0"/>
                </a:spcBef>
                <a:spcAft>
                  <a:spcPct val="0"/>
                </a:spcAft>
                <a:defRPr sz="1600" b="1">
                  <a:ea typeface="Segoe UI" pitchFamily="34" charset="0"/>
                  <a:cs typeface="Segoe UI" pitchFamily="34" charset="0"/>
                </a:defRPr>
              </a:lvl1pPr>
            </a:lstStyle>
            <a:p>
              <a:pPr>
                <a:defRPr/>
              </a:pPr>
              <a:r>
                <a:rPr lang="en-US" sz="2000">
                  <a:solidFill>
                    <a:srgbClr val="8DC8E8"/>
                  </a:solidFill>
                  <a:latin typeface="Segoe Sans Display Semibold" pitchFamily="2" charset="0"/>
                  <a:cs typeface="Segoe Sans Display Semibold" pitchFamily="2" charset="0"/>
                </a:rPr>
                <a:t>Direct Line secret</a:t>
              </a:r>
            </a:p>
          </p:txBody>
        </p:sp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CD79202A-56A7-E6B6-5F16-39B290BE461B}"/>
                </a:ext>
              </a:extLst>
            </p:cNvPr>
            <p:cNvSpPr txBox="1">
              <a:spLocks/>
            </p:cNvSpPr>
            <p:nvPr/>
          </p:nvSpPr>
          <p:spPr>
            <a:xfrm>
              <a:off x="588263" y="2114456"/>
              <a:ext cx="3276000" cy="18466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228600" marR="0" indent="-228600" algn="r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2000" kern="1200" spc="0" baseline="0">
                  <a:gradFill>
                    <a:gsLst>
                      <a:gs pos="85263">
                        <a:srgbClr val="D83B01"/>
                      </a:gs>
                      <a:gs pos="58000">
                        <a:srgbClr val="D83B01"/>
                      </a:gs>
                    </a:gsLst>
                    <a:lin ang="18600000" scaled="0"/>
                  </a:gradFill>
                  <a:latin typeface="+mj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defTabSz="93247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chemeClr val="tx1"/>
                  </a:solidFill>
                  <a:latin typeface="Segoe UI"/>
                </a:rPr>
                <a:t>In Dataverse or Azure Key Vault.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5A2BE63-09FF-E291-CF68-A2EF724C2CFC}"/>
              </a:ext>
            </a:extLst>
          </p:cNvPr>
          <p:cNvGrpSpPr/>
          <p:nvPr/>
        </p:nvGrpSpPr>
        <p:grpSpPr>
          <a:xfrm>
            <a:off x="588263" y="2664984"/>
            <a:ext cx="3276000" cy="540029"/>
            <a:chOff x="588263" y="2564910"/>
            <a:chExt cx="3276000" cy="54002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9F75D7C-A084-1B43-3161-680AD9AE18C9}"/>
                </a:ext>
              </a:extLst>
            </p:cNvPr>
            <p:cNvSpPr txBox="1"/>
            <p:nvPr/>
          </p:nvSpPr>
          <p:spPr>
            <a:xfrm>
              <a:off x="588263" y="2564910"/>
              <a:ext cx="3276000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lvl="0" defTabSz="932472" fontAlgn="base">
                <a:spcBef>
                  <a:spcPct val="0"/>
                </a:spcBef>
                <a:spcAft>
                  <a:spcPct val="0"/>
                </a:spcAft>
                <a:defRPr sz="1600" b="1">
                  <a:ea typeface="Segoe UI" pitchFamily="34" charset="0"/>
                  <a:cs typeface="Segoe UI" pitchFamily="34" charset="0"/>
                </a:defRPr>
              </a:lvl1pPr>
            </a:lstStyle>
            <a:p>
              <a:pPr>
                <a:defRPr/>
              </a:pPr>
              <a:r>
                <a:rPr lang="en-US" sz="2000">
                  <a:solidFill>
                    <a:srgbClr val="8DC8E8"/>
                  </a:solidFill>
                  <a:latin typeface="Segoe Sans Display Semibold" pitchFamily="2" charset="0"/>
                  <a:cs typeface="Segoe Sans Display Semibold" pitchFamily="2" charset="0"/>
                </a:rPr>
                <a:t>Region</a:t>
              </a: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92CCFD84-CD8B-94A3-BE4E-83D63CFE2FE1}"/>
                </a:ext>
              </a:extLst>
            </p:cNvPr>
            <p:cNvSpPr txBox="1">
              <a:spLocks/>
            </p:cNvSpPr>
            <p:nvPr/>
          </p:nvSpPr>
          <p:spPr>
            <a:xfrm>
              <a:off x="588263" y="2920273"/>
              <a:ext cx="3276000" cy="18466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228600" marR="0" indent="-228600" algn="r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2000" kern="1200" spc="0" baseline="0">
                  <a:gradFill>
                    <a:gsLst>
                      <a:gs pos="85263">
                        <a:srgbClr val="D83B01"/>
                      </a:gs>
                      <a:gs pos="58000">
                        <a:srgbClr val="D83B01"/>
                      </a:gs>
                    </a:gsLst>
                    <a:lin ang="18600000" scaled="0"/>
                  </a:gradFill>
                  <a:latin typeface="+mj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defTabSz="93247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chemeClr val="tx1"/>
                  </a:solidFill>
                  <a:latin typeface="Segoe UI"/>
                </a:rPr>
                <a:t>Default, Europe, India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8C6D2C3-CC93-38BD-73EE-AEBC8D706AA0}"/>
              </a:ext>
            </a:extLst>
          </p:cNvPr>
          <p:cNvGrpSpPr/>
          <p:nvPr/>
        </p:nvGrpSpPr>
        <p:grpSpPr>
          <a:xfrm>
            <a:off x="588263" y="3513725"/>
            <a:ext cx="3276000" cy="540029"/>
            <a:chOff x="588263" y="3400148"/>
            <a:chExt cx="3276000" cy="54002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D9E441-806C-2A83-12E9-1891327ECD97}"/>
                </a:ext>
              </a:extLst>
            </p:cNvPr>
            <p:cNvSpPr txBox="1"/>
            <p:nvPr/>
          </p:nvSpPr>
          <p:spPr>
            <a:xfrm>
              <a:off x="588263" y="3400148"/>
              <a:ext cx="3276000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lvl="0" defTabSz="932472" fontAlgn="base">
                <a:spcBef>
                  <a:spcPct val="0"/>
                </a:spcBef>
                <a:spcAft>
                  <a:spcPct val="0"/>
                </a:spcAft>
                <a:defRPr sz="1600" b="1">
                  <a:ea typeface="Segoe UI" pitchFamily="34" charset="0"/>
                  <a:cs typeface="Segoe UI" pitchFamily="34" charset="0"/>
                </a:defRPr>
              </a:lvl1pPr>
            </a:lstStyle>
            <a:p>
              <a:pPr>
                <a:defRPr/>
              </a:pPr>
              <a:r>
                <a:rPr lang="en-US" sz="2000">
                  <a:solidFill>
                    <a:srgbClr val="8DC8E8"/>
                  </a:solidFill>
                  <a:latin typeface="Segoe Sans Display Semibold" pitchFamily="2" charset="0"/>
                  <a:cs typeface="Segoe Sans Display Semibold" pitchFamily="2" charset="0"/>
                </a:rPr>
                <a:t>Azure App Insights</a:t>
              </a:r>
            </a:p>
          </p:txBody>
        </p:sp>
        <p:sp>
          <p:nvSpPr>
            <p:cNvPr id="12" name="Text Placeholder 2">
              <a:extLst>
                <a:ext uri="{FF2B5EF4-FFF2-40B4-BE49-F238E27FC236}">
                  <a16:creationId xmlns:a16="http://schemas.microsoft.com/office/drawing/2014/main" id="{8C5374C1-87A2-A4DA-B5B5-77AD8402C6DF}"/>
                </a:ext>
              </a:extLst>
            </p:cNvPr>
            <p:cNvSpPr txBox="1">
              <a:spLocks/>
            </p:cNvSpPr>
            <p:nvPr/>
          </p:nvSpPr>
          <p:spPr>
            <a:xfrm>
              <a:off x="588263" y="3755511"/>
              <a:ext cx="3276000" cy="18466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228600" marR="0" indent="-228600" algn="r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2000" kern="1200" spc="0" baseline="0">
                  <a:gradFill>
                    <a:gsLst>
                      <a:gs pos="85263">
                        <a:srgbClr val="D83B01"/>
                      </a:gs>
                      <a:gs pos="58000">
                        <a:srgbClr val="D83B01"/>
                      </a:gs>
                    </a:gsLst>
                    <a:lin ang="18600000" scaled="0"/>
                  </a:gradFill>
                  <a:latin typeface="+mj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defTabSz="93247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chemeClr val="tx1"/>
                  </a:solidFill>
                  <a:latin typeface="Segoe UI"/>
                </a:rPr>
                <a:t>Enriches test results for generative answers tests.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01933FA-E2C4-22A5-6E56-3ABC3978FEC0}"/>
              </a:ext>
            </a:extLst>
          </p:cNvPr>
          <p:cNvGrpSpPr/>
          <p:nvPr/>
        </p:nvGrpSpPr>
        <p:grpSpPr>
          <a:xfrm>
            <a:off x="588263" y="4362465"/>
            <a:ext cx="4164712" cy="540029"/>
            <a:chOff x="588263" y="4380373"/>
            <a:chExt cx="4164712" cy="54002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95B98BA-5CB5-993B-A414-8D5819E3C720}"/>
                </a:ext>
              </a:extLst>
            </p:cNvPr>
            <p:cNvSpPr txBox="1"/>
            <p:nvPr/>
          </p:nvSpPr>
          <p:spPr>
            <a:xfrm>
              <a:off x="588263" y="4380373"/>
              <a:ext cx="3276000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lvl="0" defTabSz="932472" fontAlgn="base">
                <a:spcBef>
                  <a:spcPct val="0"/>
                </a:spcBef>
                <a:spcAft>
                  <a:spcPct val="0"/>
                </a:spcAft>
                <a:defRPr sz="1600" b="1">
                  <a:ea typeface="Segoe UI" pitchFamily="34" charset="0"/>
                  <a:cs typeface="Segoe UI" pitchFamily="34" charset="0"/>
                </a:defRPr>
              </a:lvl1pPr>
            </a:lstStyle>
            <a:p>
              <a:pPr>
                <a:defRPr/>
              </a:pPr>
              <a:r>
                <a:rPr lang="en-US" sz="2000">
                  <a:solidFill>
                    <a:srgbClr val="8DC8E8"/>
                  </a:solidFill>
                  <a:latin typeface="Segoe Sans Display Semibold" pitchFamily="2" charset="0"/>
                  <a:cs typeface="Segoe Sans Display Semibold" pitchFamily="2" charset="0"/>
                </a:rPr>
                <a:t>Dataverse</a:t>
              </a:r>
            </a:p>
          </p:txBody>
        </p:sp>
        <p:sp>
          <p:nvSpPr>
            <p:cNvPr id="49" name="Text Placeholder 2">
              <a:extLst>
                <a:ext uri="{FF2B5EF4-FFF2-40B4-BE49-F238E27FC236}">
                  <a16:creationId xmlns:a16="http://schemas.microsoft.com/office/drawing/2014/main" id="{5A2FEDCA-DB56-710D-A1C2-BBA43788C48B}"/>
                </a:ext>
              </a:extLst>
            </p:cNvPr>
            <p:cNvSpPr txBox="1">
              <a:spLocks/>
            </p:cNvSpPr>
            <p:nvPr/>
          </p:nvSpPr>
          <p:spPr>
            <a:xfrm>
              <a:off x="588263" y="4735736"/>
              <a:ext cx="4164712" cy="18466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228600" marR="0" indent="-228600" algn="r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2000" kern="1200" spc="0" baseline="0">
                  <a:gradFill>
                    <a:gsLst>
                      <a:gs pos="85263">
                        <a:srgbClr val="D83B01"/>
                      </a:gs>
                      <a:gs pos="58000">
                        <a:srgbClr val="D83B01"/>
                      </a:gs>
                    </a:gsLst>
                    <a:lin ang="18600000" scaled="0"/>
                  </a:gradFill>
                  <a:latin typeface="+mj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defTabSz="93247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Segoe UI"/>
                </a:rPr>
                <a:t>Enriches test results with Conversation Transcript records.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5DAB38F-A227-916B-BB80-D577974691F2}"/>
              </a:ext>
            </a:extLst>
          </p:cNvPr>
          <p:cNvGrpSpPr/>
          <p:nvPr/>
        </p:nvGrpSpPr>
        <p:grpSpPr>
          <a:xfrm>
            <a:off x="588263" y="5395871"/>
            <a:ext cx="3276000" cy="724695"/>
            <a:chOff x="588263" y="5338721"/>
            <a:chExt cx="3276000" cy="72469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89E3CBD-D839-6E53-B83C-E6D9B86095CD}"/>
                </a:ext>
              </a:extLst>
            </p:cNvPr>
            <p:cNvSpPr txBox="1"/>
            <p:nvPr/>
          </p:nvSpPr>
          <p:spPr>
            <a:xfrm>
              <a:off x="588263" y="5338721"/>
              <a:ext cx="3276000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lvl="0" defTabSz="932472" fontAlgn="base">
                <a:spcBef>
                  <a:spcPct val="0"/>
                </a:spcBef>
                <a:spcAft>
                  <a:spcPct val="0"/>
                </a:spcAft>
                <a:defRPr sz="1600" b="1">
                  <a:ea typeface="Segoe UI" pitchFamily="34" charset="0"/>
                  <a:cs typeface="Segoe UI" pitchFamily="34" charset="0"/>
                </a:defRPr>
              </a:lvl1pPr>
            </a:lstStyle>
            <a:p>
              <a:pPr>
                <a:defRPr/>
              </a:pPr>
              <a:r>
                <a:rPr lang="en-US" sz="2000">
                  <a:solidFill>
                    <a:srgbClr val="8DC8E8"/>
                  </a:solidFill>
                  <a:latin typeface="Segoe Sans Display Semibold" pitchFamily="2" charset="0"/>
                  <a:cs typeface="Segoe Sans Display Semibold" pitchFamily="2" charset="0"/>
                </a:rPr>
                <a:t>AI Builder</a:t>
              </a:r>
            </a:p>
          </p:txBody>
        </p:sp>
        <p:sp>
          <p:nvSpPr>
            <p:cNvPr id="51" name="Text Placeholder 2">
              <a:extLst>
                <a:ext uri="{FF2B5EF4-FFF2-40B4-BE49-F238E27FC236}">
                  <a16:creationId xmlns:a16="http://schemas.microsoft.com/office/drawing/2014/main" id="{7F6EA5F5-9303-990E-FF0F-B3A55BAFCDCD}"/>
                </a:ext>
              </a:extLst>
            </p:cNvPr>
            <p:cNvSpPr txBox="1">
              <a:spLocks/>
            </p:cNvSpPr>
            <p:nvPr/>
          </p:nvSpPr>
          <p:spPr>
            <a:xfrm>
              <a:off x="588263" y="5694084"/>
              <a:ext cx="3276000" cy="36933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228600" marR="0" indent="-228600" algn="r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2000" kern="1200" spc="0" baseline="0">
                  <a:gradFill>
                    <a:gsLst>
                      <a:gs pos="85263">
                        <a:srgbClr val="D83B01"/>
                      </a:gs>
                      <a:gs pos="58000">
                        <a:srgbClr val="D83B01"/>
                      </a:gs>
                    </a:gsLst>
                    <a:lin ang="18600000" scaled="0"/>
                  </a:gradFill>
                  <a:latin typeface="+mj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defTabSz="93247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Segoe UI"/>
                </a:rPr>
                <a:t>Assesses the accuracy of a generative answer vs a sample answer or specific instructions.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E1ECDA6-2D59-1C2F-207D-459F2760D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109" y="1682831"/>
            <a:ext cx="7812264" cy="396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9461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AC1B5D-83AA-2D6C-3D1F-5FC051836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3F817F4-66AE-5295-7935-D7B5A5A92A24}"/>
              </a:ext>
            </a:extLst>
          </p:cNvPr>
          <p:cNvSpPr/>
          <p:nvPr/>
        </p:nvSpPr>
        <p:spPr bwMode="auto">
          <a:xfrm>
            <a:off x="6208848" y="1522502"/>
            <a:ext cx="5475151" cy="1593231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C09EFC6-3A9D-6A56-D0C7-88950BD51404}"/>
              </a:ext>
            </a:extLst>
          </p:cNvPr>
          <p:cNvSpPr/>
          <p:nvPr/>
        </p:nvSpPr>
        <p:spPr>
          <a:xfrm>
            <a:off x="2904775" y="169333"/>
            <a:ext cx="2868476" cy="840317"/>
          </a:xfrm>
          <a:prstGeom prst="roundRect">
            <a:avLst>
              <a:gd name="adj" fmla="val 15541"/>
            </a:avLst>
          </a:prstGeom>
          <a:gradFill>
            <a:gsLst>
              <a:gs pos="0">
                <a:srgbClr val="0687C4"/>
              </a:gs>
              <a:gs pos="100000">
                <a:srgbClr val="49C5B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latin typeface="Segoe UI Variable Small Semibol" pitchFamily="2" charset="0"/>
                <a:ea typeface="+mn-ea"/>
                <a:cs typeface="+mn-cs"/>
              </a:rPr>
              <a:t>The kit works with no auth  or with </a:t>
            </a:r>
            <a:r>
              <a:rPr kumimoji="0" lang="en-US" sz="1600" b="0" i="0" u="none" strike="noStrike" kern="1200" cap="none" spc="0" normalizeH="0" baseline="0" noProof="0" dirty="0" err="1">
                <a:ln w="0"/>
                <a:solidFill>
                  <a:srgbClr val="FFFFFF"/>
                </a:solidFill>
                <a:effectLst/>
                <a:uLnTx/>
                <a:uFillTx/>
                <a:latin typeface="Segoe UI Variable Small Semibol" pitchFamily="2" charset="0"/>
                <a:ea typeface="+mn-ea"/>
                <a:cs typeface="+mn-cs"/>
              </a:rPr>
              <a:t>EntraID</a:t>
            </a:r>
            <a:endParaRPr kumimoji="0" lang="en-US" sz="1600" b="0" i="0" u="none" strike="noStrike" kern="1200" cap="none" spc="0" normalizeH="0" baseline="0" noProof="0" dirty="0">
              <a:ln w="0"/>
              <a:solidFill>
                <a:srgbClr val="FFFFFF"/>
              </a:solidFill>
              <a:effectLst/>
              <a:uLnTx/>
              <a:uFillTx/>
              <a:latin typeface="Segoe UI Variable Small Semibol" pitchFamily="2" charset="0"/>
              <a:ea typeface="+mn-ea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D7EFFA5-DFF6-82B0-1F2B-B5D5BEEED37C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4339013" y="1009650"/>
            <a:ext cx="1898411" cy="904875"/>
          </a:xfrm>
          <a:prstGeom prst="straightConnector1">
            <a:avLst/>
          </a:prstGeom>
          <a:ln w="38100">
            <a:solidFill>
              <a:srgbClr val="0687C4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0293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0E548-D5FA-CD56-7102-67C529B5F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B5CE26-A95B-5856-2F9E-BF10C15D2839}"/>
              </a:ext>
            </a:extLst>
          </p:cNvPr>
          <p:cNvSpPr/>
          <p:nvPr/>
        </p:nvSpPr>
        <p:spPr bwMode="auto">
          <a:xfrm>
            <a:off x="6124574" y="2351177"/>
            <a:ext cx="5915025" cy="734923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26659-53F3-F239-E4E2-484602419275}"/>
              </a:ext>
            </a:extLst>
          </p:cNvPr>
          <p:cNvSpPr/>
          <p:nvPr/>
        </p:nvSpPr>
        <p:spPr>
          <a:xfrm>
            <a:off x="1762125" y="2227352"/>
            <a:ext cx="3677751" cy="982573"/>
          </a:xfrm>
          <a:prstGeom prst="roundRect">
            <a:avLst>
              <a:gd name="adj" fmla="val 15541"/>
            </a:avLst>
          </a:prstGeom>
          <a:gradFill>
            <a:gsLst>
              <a:gs pos="0">
                <a:srgbClr val="0687C4"/>
              </a:gs>
              <a:gs pos="100000">
                <a:srgbClr val="49C5B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latin typeface="Segoe UI Variable Small Semibol" pitchFamily="2" charset="0"/>
                <a:ea typeface="+mn-ea"/>
                <a:cs typeface="+mn-cs"/>
              </a:rPr>
              <a:t>To interact with the agent through APIs, you can either use the Token Endpoint (in channels)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9F0E531-9071-2E8D-5EE6-ECB088C831CA}"/>
              </a:ext>
            </a:extLst>
          </p:cNvPr>
          <p:cNvCxnSpPr>
            <a:cxnSpLocks/>
            <a:stCxn id="5" idx="3"/>
            <a:endCxn id="4" idx="1"/>
          </p:cNvCxnSpPr>
          <p:nvPr/>
        </p:nvCxnSpPr>
        <p:spPr>
          <a:xfrm>
            <a:off x="5439876" y="2718639"/>
            <a:ext cx="684698" cy="0"/>
          </a:xfrm>
          <a:prstGeom prst="straightConnector1">
            <a:avLst/>
          </a:prstGeom>
          <a:ln w="38100">
            <a:solidFill>
              <a:srgbClr val="0687C4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7762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BE5663-1C3C-9619-A35F-204E5532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AA22487-7AC8-6841-26DD-7E7C2B39CCA6}"/>
              </a:ext>
            </a:extLst>
          </p:cNvPr>
          <p:cNvSpPr/>
          <p:nvPr/>
        </p:nvSpPr>
        <p:spPr bwMode="auto">
          <a:xfrm>
            <a:off x="6124574" y="2718639"/>
            <a:ext cx="5915025" cy="2301036"/>
          </a:xfrm>
          <a:prstGeom prst="roundRect">
            <a:avLst>
              <a:gd name="adj" fmla="val 8802"/>
            </a:avLst>
          </a:prstGeom>
          <a:noFill/>
          <a:ln w="25400" cap="flat" cmpd="sng" algn="ctr">
            <a:solidFill>
              <a:schemeClr val="accent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CFEE097-2878-3DF0-F463-2E178130C372}"/>
              </a:ext>
            </a:extLst>
          </p:cNvPr>
          <p:cNvSpPr/>
          <p:nvPr/>
        </p:nvSpPr>
        <p:spPr>
          <a:xfrm>
            <a:off x="809625" y="3268333"/>
            <a:ext cx="3982551" cy="1201648"/>
          </a:xfrm>
          <a:prstGeom prst="roundRect">
            <a:avLst>
              <a:gd name="adj" fmla="val 15541"/>
            </a:avLst>
          </a:prstGeom>
          <a:gradFill>
            <a:gsLst>
              <a:gs pos="0">
                <a:srgbClr val="0687C4"/>
              </a:gs>
              <a:gs pos="100000">
                <a:srgbClr val="49C5B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srgbClr val="FFFFFF"/>
                </a:solidFill>
                <a:effectLst/>
                <a:uLnTx/>
                <a:uFillTx/>
                <a:latin typeface="Segoe UI Variable Small Semibol" pitchFamily="2" charset="0"/>
                <a:ea typeface="+mn-ea"/>
                <a:cs typeface="+mn-cs"/>
              </a:rPr>
              <a:t>Or, you can secure that channel by requiring secured access, meaning that you</a:t>
            </a:r>
            <a:r>
              <a:rPr lang="en-US" sz="1600">
                <a:ln w="0"/>
                <a:solidFill>
                  <a:srgbClr val="FFFFFF"/>
                </a:solidFill>
                <a:latin typeface="Segoe UI Variable Small Semibol" pitchFamily="2" charset="0"/>
              </a:rPr>
              <a:t> need to use a secret to start a conversation through APIs.</a:t>
            </a:r>
            <a:endParaRPr kumimoji="0" lang="en-US" sz="1600" b="0" i="0" u="none" strike="noStrike" kern="1200" cap="none" spc="0" normalizeH="0" baseline="0" noProof="0">
              <a:ln w="0"/>
              <a:solidFill>
                <a:srgbClr val="FFFFFF"/>
              </a:solidFill>
              <a:effectLst/>
              <a:uLnTx/>
              <a:uFillTx/>
              <a:latin typeface="Segoe UI Variable Small Semibol" pitchFamily="2" charset="0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4E457C-8553-685C-CE6D-4E1FE572FD74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>
            <a:off x="4792176" y="3869157"/>
            <a:ext cx="1332398" cy="0"/>
          </a:xfrm>
          <a:prstGeom prst="straightConnector1">
            <a:avLst/>
          </a:prstGeom>
          <a:ln w="38100">
            <a:solidFill>
              <a:srgbClr val="0687C4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84FA1A5-4578-31AF-7A73-9B6D3669AE4B}"/>
              </a:ext>
            </a:extLst>
          </p:cNvPr>
          <p:cNvSpPr/>
          <p:nvPr/>
        </p:nvSpPr>
        <p:spPr bwMode="auto">
          <a:xfrm>
            <a:off x="6124574" y="6067424"/>
            <a:ext cx="5915025" cy="678027"/>
          </a:xfrm>
          <a:prstGeom prst="roundRect">
            <a:avLst>
              <a:gd name="adj" fmla="val 27065"/>
            </a:avLst>
          </a:prstGeom>
          <a:noFill/>
          <a:ln w="25400" cap="flat" cmpd="sng" algn="ctr">
            <a:solidFill>
              <a:schemeClr val="accent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EFD9122-0893-4C73-FA94-4F45E1393993}"/>
              </a:ext>
            </a:extLst>
          </p:cNvPr>
          <p:cNvCxnSpPr>
            <a:cxnSpLocks/>
            <a:stCxn id="11" idx="3"/>
            <a:endCxn id="18" idx="1"/>
          </p:cNvCxnSpPr>
          <p:nvPr/>
        </p:nvCxnSpPr>
        <p:spPr>
          <a:xfrm>
            <a:off x="4792176" y="3869157"/>
            <a:ext cx="1332398" cy="2537281"/>
          </a:xfrm>
          <a:prstGeom prst="straightConnector1">
            <a:avLst/>
          </a:prstGeom>
          <a:ln w="38100">
            <a:solidFill>
              <a:srgbClr val="0687C4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83042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BE5663-1C3C-9619-A35F-204E5532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AA22487-7AC8-6841-26DD-7E7C2B39CCA6}"/>
              </a:ext>
            </a:extLst>
          </p:cNvPr>
          <p:cNvSpPr/>
          <p:nvPr/>
        </p:nvSpPr>
        <p:spPr bwMode="auto">
          <a:xfrm>
            <a:off x="6124574" y="2718639"/>
            <a:ext cx="5915025" cy="2301036"/>
          </a:xfrm>
          <a:prstGeom prst="roundRect">
            <a:avLst>
              <a:gd name="adj" fmla="val 8802"/>
            </a:avLst>
          </a:prstGeom>
          <a:noFill/>
          <a:ln w="25400" cap="flat" cmpd="sng" algn="ctr">
            <a:solidFill>
              <a:schemeClr val="accent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CFEE097-2878-3DF0-F463-2E178130C372}"/>
              </a:ext>
            </a:extLst>
          </p:cNvPr>
          <p:cNvSpPr/>
          <p:nvPr/>
        </p:nvSpPr>
        <p:spPr>
          <a:xfrm>
            <a:off x="809625" y="3268333"/>
            <a:ext cx="3982551" cy="1201648"/>
          </a:xfrm>
          <a:prstGeom prst="roundRect">
            <a:avLst>
              <a:gd name="adj" fmla="val 15541"/>
            </a:avLst>
          </a:prstGeom>
          <a:gradFill>
            <a:gsLst>
              <a:gs pos="0">
                <a:srgbClr val="0687C4"/>
              </a:gs>
              <a:gs pos="100000">
                <a:srgbClr val="49C5B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srgbClr val="FFFFFF"/>
                </a:solidFill>
                <a:effectLst/>
                <a:uLnTx/>
                <a:uFillTx/>
                <a:latin typeface="Segoe UI Variable Small Semibol" pitchFamily="2" charset="0"/>
                <a:ea typeface="+mn-ea"/>
                <a:cs typeface="+mn-cs"/>
              </a:rPr>
              <a:t>Or, you can secure that channel by requiring secured access, meaning that you</a:t>
            </a:r>
            <a:r>
              <a:rPr lang="en-US" sz="1600">
                <a:ln w="0"/>
                <a:solidFill>
                  <a:srgbClr val="FFFFFF"/>
                </a:solidFill>
                <a:latin typeface="Segoe UI Variable Small Semibol" pitchFamily="2" charset="0"/>
              </a:rPr>
              <a:t> need to use a secret to start a conversation through APIs.</a:t>
            </a:r>
            <a:endParaRPr kumimoji="0" lang="en-US" sz="1600" b="0" i="0" u="none" strike="noStrike" kern="1200" cap="none" spc="0" normalizeH="0" baseline="0" noProof="0">
              <a:ln w="0"/>
              <a:solidFill>
                <a:srgbClr val="FFFFFF"/>
              </a:solidFill>
              <a:effectLst/>
              <a:uLnTx/>
              <a:uFillTx/>
              <a:latin typeface="Segoe UI Variable Small Semibol" pitchFamily="2" charset="0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4E457C-8553-685C-CE6D-4E1FE572FD74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>
            <a:off x="4792176" y="3869157"/>
            <a:ext cx="1332398" cy="0"/>
          </a:xfrm>
          <a:prstGeom prst="straightConnector1">
            <a:avLst/>
          </a:prstGeom>
          <a:ln w="38100">
            <a:solidFill>
              <a:srgbClr val="0687C4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84FA1A5-4578-31AF-7A73-9B6D3669AE4B}"/>
              </a:ext>
            </a:extLst>
          </p:cNvPr>
          <p:cNvSpPr/>
          <p:nvPr/>
        </p:nvSpPr>
        <p:spPr bwMode="auto">
          <a:xfrm>
            <a:off x="6124574" y="6067424"/>
            <a:ext cx="5915025" cy="678027"/>
          </a:xfrm>
          <a:prstGeom prst="roundRect">
            <a:avLst>
              <a:gd name="adj" fmla="val 27065"/>
            </a:avLst>
          </a:prstGeom>
          <a:noFill/>
          <a:ln w="25400" cap="flat" cmpd="sng" algn="ctr">
            <a:solidFill>
              <a:schemeClr val="accent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EFD9122-0893-4C73-FA94-4F45E1393993}"/>
              </a:ext>
            </a:extLst>
          </p:cNvPr>
          <p:cNvCxnSpPr>
            <a:cxnSpLocks/>
            <a:stCxn id="11" idx="3"/>
            <a:endCxn id="18" idx="1"/>
          </p:cNvCxnSpPr>
          <p:nvPr/>
        </p:nvCxnSpPr>
        <p:spPr>
          <a:xfrm>
            <a:off x="4792176" y="3869157"/>
            <a:ext cx="1332398" cy="2537281"/>
          </a:xfrm>
          <a:prstGeom prst="straightConnector1">
            <a:avLst/>
          </a:prstGeom>
          <a:ln w="38100">
            <a:solidFill>
              <a:srgbClr val="0687C4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79739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EB2BEA-E483-FD7D-27BA-EAA9488C6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09D433-BE00-F034-DD3B-961D3E7DA295}"/>
              </a:ext>
            </a:extLst>
          </p:cNvPr>
          <p:cNvSpPr/>
          <p:nvPr/>
        </p:nvSpPr>
        <p:spPr bwMode="auto">
          <a:xfrm>
            <a:off x="3171824" y="3398926"/>
            <a:ext cx="5962651" cy="925423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0C6021-6C09-F970-8511-16047294D34E}"/>
              </a:ext>
            </a:extLst>
          </p:cNvPr>
          <p:cNvSpPr/>
          <p:nvPr/>
        </p:nvSpPr>
        <p:spPr>
          <a:xfrm>
            <a:off x="8153400" y="1627277"/>
            <a:ext cx="3677751" cy="982573"/>
          </a:xfrm>
          <a:prstGeom prst="roundRect">
            <a:avLst>
              <a:gd name="adj" fmla="val 15541"/>
            </a:avLst>
          </a:prstGeom>
          <a:gradFill>
            <a:gsLst>
              <a:gs pos="0">
                <a:srgbClr val="0687C4"/>
              </a:gs>
              <a:gs pos="100000">
                <a:srgbClr val="49C5B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latin typeface="Segoe UI Variable Small Semibol" pitchFamily="2" charset="0"/>
                <a:ea typeface="+mn-ea"/>
                <a:cs typeface="+mn-cs"/>
              </a:rPr>
              <a:t>To get additional telemetry data on AI-generated answers, make your bot sends telemetry to Azure Application Insights.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1DCB87A-9B10-5BE2-84B3-AF86864F1F15}"/>
              </a:ext>
            </a:extLst>
          </p:cNvPr>
          <p:cNvCxnSpPr>
            <a:cxnSpLocks/>
            <a:endCxn id="4" idx="3"/>
          </p:cNvCxnSpPr>
          <p:nvPr/>
        </p:nvCxnSpPr>
        <p:spPr>
          <a:xfrm rot="5400000">
            <a:off x="8937481" y="2806844"/>
            <a:ext cx="1251788" cy="857800"/>
          </a:xfrm>
          <a:prstGeom prst="bentConnector2">
            <a:avLst/>
          </a:prstGeom>
          <a:ln w="38100">
            <a:solidFill>
              <a:srgbClr val="0687C4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375060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AD3755-EB8B-F882-6C77-9F0CDF477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2B8B25E-1D69-DB37-1299-F2CA2CBDCCEF}"/>
              </a:ext>
            </a:extLst>
          </p:cNvPr>
          <p:cNvSpPr/>
          <p:nvPr/>
        </p:nvSpPr>
        <p:spPr bwMode="auto">
          <a:xfrm>
            <a:off x="3390900" y="4962526"/>
            <a:ext cx="3876676" cy="190500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C63A7C-37C6-7BB3-FC1B-5128E8EF5E8F}"/>
              </a:ext>
            </a:extLst>
          </p:cNvPr>
          <p:cNvSpPr/>
          <p:nvPr/>
        </p:nvSpPr>
        <p:spPr>
          <a:xfrm>
            <a:off x="7648576" y="2436902"/>
            <a:ext cx="4392126" cy="1598704"/>
          </a:xfrm>
          <a:prstGeom prst="roundRect">
            <a:avLst>
              <a:gd name="adj" fmla="val 15541"/>
            </a:avLst>
          </a:prstGeom>
          <a:gradFill>
            <a:gsLst>
              <a:gs pos="0">
                <a:srgbClr val="0687C4"/>
              </a:gs>
              <a:gs pos="100000">
                <a:srgbClr val="49C5B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srgbClr val="FFFFFF"/>
                </a:solidFill>
                <a:effectLst/>
                <a:uLnTx/>
                <a:uFillTx/>
                <a:latin typeface="Segoe UI Variable Small Semibol" pitchFamily="2" charset="0"/>
                <a:ea typeface="+mn-ea"/>
                <a:cs typeface="+mn-cs"/>
              </a:rPr>
              <a:t>Conversation Transcript records stored in Dataverse contain additional insights on the conversation and can be used to enrich test results. </a:t>
            </a:r>
            <a:endParaRPr lang="en-US" sz="1600">
              <a:ln w="0"/>
              <a:solidFill>
                <a:srgbClr val="FFFFFF"/>
              </a:solidFill>
              <a:latin typeface="Segoe UI Variable Small Semibol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srgbClr val="FFFFFF"/>
                </a:solidFill>
                <a:effectLst/>
                <a:uLnTx/>
                <a:uFillTx/>
                <a:latin typeface="Segoe UI Variable Small Semibol" pitchFamily="2" charset="0"/>
                <a:ea typeface="+mn-ea"/>
                <a:cs typeface="+mn-cs"/>
              </a:rPr>
              <a:t>Use this URL to let the kit know where to fetch the Conversation Transcript.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359FFDD-3E8D-93C5-6D02-6DCAB9CE6C34}"/>
              </a:ext>
            </a:extLst>
          </p:cNvPr>
          <p:cNvCxnSpPr>
            <a:cxnSpLocks/>
            <a:stCxn id="5" idx="2"/>
            <a:endCxn id="4" idx="3"/>
          </p:cNvCxnSpPr>
          <p:nvPr/>
        </p:nvCxnSpPr>
        <p:spPr>
          <a:xfrm rot="5400000">
            <a:off x="8045023" y="3258160"/>
            <a:ext cx="1022170" cy="2577063"/>
          </a:xfrm>
          <a:prstGeom prst="bentConnector2">
            <a:avLst/>
          </a:prstGeom>
          <a:ln w="38100">
            <a:solidFill>
              <a:srgbClr val="0687C4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40167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4D4BF-9041-1FC0-81F3-CA1D44792207}"/>
              </a:ext>
            </a:extLst>
          </p:cNvPr>
          <p:cNvSpPr txBox="1">
            <a:spLocks/>
          </p:cNvSpPr>
          <p:nvPr/>
        </p:nvSpPr>
        <p:spPr>
          <a:xfrm>
            <a:off x="882135" y="2621161"/>
            <a:ext cx="7918965" cy="1615678"/>
          </a:xfrm>
          <a:prstGeom prst="rect">
            <a:avLst/>
          </a:prstGeom>
        </p:spPr>
        <p:txBody>
          <a:bodyPr anchor="ctr"/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4400" dirty="0">
                <a:solidFill>
                  <a:srgbClr val="FFC000"/>
                </a:solidFill>
              </a:rPr>
              <a:t>Configuring agents in the kit</a:t>
            </a:r>
          </a:p>
        </p:txBody>
      </p:sp>
    </p:spTree>
    <p:extLst>
      <p:ext uri="{BB962C8B-B14F-4D97-AF65-F5344CB8AC3E}">
        <p14:creationId xmlns:p14="http://schemas.microsoft.com/office/powerpoint/2010/main" val="2223490433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53B3DA-46D4-B935-980B-196F7EF6C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1" y="0"/>
            <a:ext cx="12024158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148476-D1D3-28C2-DF2A-487260F570DC}"/>
              </a:ext>
            </a:extLst>
          </p:cNvPr>
          <p:cNvSpPr/>
          <p:nvPr/>
        </p:nvSpPr>
        <p:spPr bwMode="auto">
          <a:xfrm>
            <a:off x="1732490" y="1210733"/>
            <a:ext cx="7750177" cy="1092201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68EABE1-4064-10E4-BDEE-4D8DD1F7A69D}"/>
              </a:ext>
            </a:extLst>
          </p:cNvPr>
          <p:cNvSpPr/>
          <p:nvPr/>
        </p:nvSpPr>
        <p:spPr>
          <a:xfrm>
            <a:off x="6714065" y="3429000"/>
            <a:ext cx="3677751" cy="982573"/>
          </a:xfrm>
          <a:prstGeom prst="roundRect">
            <a:avLst>
              <a:gd name="adj" fmla="val 15541"/>
            </a:avLst>
          </a:prstGeom>
          <a:gradFill>
            <a:gsLst>
              <a:gs pos="0">
                <a:srgbClr val="0687C4"/>
              </a:gs>
              <a:gs pos="100000">
                <a:srgbClr val="49C5B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n w="0"/>
                <a:solidFill>
                  <a:srgbClr val="FFFFFF"/>
                </a:solidFill>
                <a:latin typeface="Segoe UI Variable Small Semibol" pitchFamily="2" charset="0"/>
              </a:rPr>
              <a:t>Configure multiple agents with the same kit</a:t>
            </a:r>
            <a:endParaRPr kumimoji="0" lang="en-US" sz="1600" b="0" i="0" u="none" strike="noStrike" kern="1200" cap="none" spc="0" normalizeH="0" baseline="0" noProof="0" dirty="0">
              <a:ln w="0"/>
              <a:solidFill>
                <a:srgbClr val="FFFFFF"/>
              </a:solidFill>
              <a:effectLst/>
              <a:uLnTx/>
              <a:uFillTx/>
              <a:latin typeface="Segoe UI Variable Small Semibol" pitchFamily="2" charset="0"/>
              <a:ea typeface="+mn-ea"/>
              <a:cs typeface="+mn-cs"/>
            </a:endParaRPr>
          </a:p>
        </p:txBody>
      </p:sp>
      <p:cxnSp>
        <p:nvCxnSpPr>
          <p:cNvPr id="7" name="Straight Arrow Connector 5">
            <a:extLst>
              <a:ext uri="{FF2B5EF4-FFF2-40B4-BE49-F238E27FC236}">
                <a16:creationId xmlns:a16="http://schemas.microsoft.com/office/drawing/2014/main" id="{461989E9-03B3-0998-9B10-CA5C8743CC6D}"/>
              </a:ext>
            </a:extLst>
          </p:cNvPr>
          <p:cNvCxnSpPr>
            <a:cxnSpLocks/>
            <a:endCxn id="4" idx="3"/>
          </p:cNvCxnSpPr>
          <p:nvPr/>
        </p:nvCxnSpPr>
        <p:spPr>
          <a:xfrm rot="5400000" flipH="1" flipV="1">
            <a:off x="8240183" y="2186518"/>
            <a:ext cx="1672168" cy="812800"/>
          </a:xfrm>
          <a:prstGeom prst="bentConnector4">
            <a:avLst>
              <a:gd name="adj1" fmla="val 33671"/>
              <a:gd name="adj2" fmla="val 128125"/>
            </a:avLst>
          </a:prstGeom>
          <a:ln w="38100">
            <a:solidFill>
              <a:srgbClr val="0687C4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86596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7343-DA10-EEE4-CE9C-9BB823EC7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2979738"/>
            <a:ext cx="4163125" cy="1107996"/>
          </a:xfrm>
        </p:spPr>
        <p:txBody>
          <a:bodyPr/>
          <a:lstStyle/>
          <a:p>
            <a:r>
              <a:rPr lang="en-US" sz="3600" dirty="0"/>
              <a:t>How do you test your agents?</a:t>
            </a:r>
          </a:p>
        </p:txBody>
      </p:sp>
      <p:pic>
        <p:nvPicPr>
          <p:cNvPr id="5" name="Picture Placeholder 4" descr="Badge Question Mark with solid fill">
            <a:extLst>
              <a:ext uri="{FF2B5EF4-FFF2-40B4-BE49-F238E27FC236}">
                <a16:creationId xmlns:a16="http://schemas.microsoft.com/office/drawing/2014/main" id="{5FCBC88B-0FE9-869A-2FA8-9A2B41B9417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16952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471E46-E3FA-28D4-C5CE-CE92E4593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649"/>
            <a:ext cx="12167813" cy="618270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A918B2E-A5D2-7DC2-8D0B-AEAED5DF6013}"/>
              </a:ext>
            </a:extLst>
          </p:cNvPr>
          <p:cNvSpPr/>
          <p:nvPr/>
        </p:nvSpPr>
        <p:spPr bwMode="auto">
          <a:xfrm>
            <a:off x="1334557" y="2904067"/>
            <a:ext cx="10705043" cy="711200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13FA51-DFEE-56AB-7C12-DFA218AFAF99}"/>
              </a:ext>
            </a:extLst>
          </p:cNvPr>
          <p:cNvSpPr/>
          <p:nvPr/>
        </p:nvSpPr>
        <p:spPr bwMode="auto">
          <a:xfrm>
            <a:off x="1266824" y="5376333"/>
            <a:ext cx="10705043" cy="1083734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FF6C3F-9AB8-E5F9-0B41-1FD3BF1DE77A}"/>
              </a:ext>
            </a:extLst>
          </p:cNvPr>
          <p:cNvSpPr/>
          <p:nvPr/>
        </p:nvSpPr>
        <p:spPr>
          <a:xfrm>
            <a:off x="7561792" y="4267818"/>
            <a:ext cx="3677751" cy="982573"/>
          </a:xfrm>
          <a:prstGeom prst="roundRect">
            <a:avLst>
              <a:gd name="adj" fmla="val 15541"/>
            </a:avLst>
          </a:prstGeom>
          <a:gradFill>
            <a:gsLst>
              <a:gs pos="0">
                <a:srgbClr val="0687C4"/>
              </a:gs>
              <a:gs pos="100000">
                <a:srgbClr val="49C5B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latin typeface="Segoe UI Variable Small Semibol" pitchFamily="2" charset="0"/>
                <a:ea typeface="+mn-ea"/>
                <a:cs typeface="+mn-cs"/>
              </a:rPr>
              <a:t>To interact with the agent through APIs, you can either use the Token Endpoint </a:t>
            </a:r>
            <a:r>
              <a:rPr lang="en-US" sz="1600" dirty="0">
                <a:ln w="0"/>
                <a:solidFill>
                  <a:srgbClr val="FFFFFF"/>
                </a:solidFill>
                <a:latin typeface="Segoe UI Variable Small Semibol" pitchFamily="2" charset="0"/>
              </a:rPr>
              <a:t>or channel secrets</a:t>
            </a:r>
            <a:endParaRPr kumimoji="0" lang="en-US" sz="1600" b="0" i="0" u="none" strike="noStrike" kern="1200" cap="none" spc="0" normalizeH="0" baseline="0" noProof="0" dirty="0">
              <a:ln w="0"/>
              <a:solidFill>
                <a:srgbClr val="FFFFFF"/>
              </a:solidFill>
              <a:effectLst/>
              <a:uLnTx/>
              <a:uFillTx/>
              <a:latin typeface="Segoe UI Variable Small Semibol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112260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4D4BF-9041-1FC0-81F3-CA1D44792207}"/>
              </a:ext>
            </a:extLst>
          </p:cNvPr>
          <p:cNvSpPr txBox="1">
            <a:spLocks/>
          </p:cNvSpPr>
          <p:nvPr/>
        </p:nvSpPr>
        <p:spPr>
          <a:xfrm>
            <a:off x="882135" y="2621161"/>
            <a:ext cx="7918965" cy="1615678"/>
          </a:xfrm>
          <a:prstGeom prst="rect">
            <a:avLst/>
          </a:prstGeom>
        </p:spPr>
        <p:txBody>
          <a:bodyPr anchor="ctr"/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4400">
                <a:solidFill>
                  <a:srgbClr val="FFC000"/>
                </a:solidFill>
              </a:rPr>
              <a:t>Configuring test sets</a:t>
            </a:r>
          </a:p>
        </p:txBody>
      </p:sp>
    </p:spTree>
    <p:extLst>
      <p:ext uri="{BB962C8B-B14F-4D97-AF65-F5344CB8AC3E}">
        <p14:creationId xmlns:p14="http://schemas.microsoft.com/office/powerpoint/2010/main" val="3359711613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85B8-9946-BDD1-E16F-65CCFF08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1107996"/>
          </a:xfrm>
        </p:spPr>
        <p:txBody>
          <a:bodyPr/>
          <a:lstStyle/>
          <a:p>
            <a:r>
              <a:rPr lang="en-US"/>
              <a:t>Supported test types</a:t>
            </a:r>
            <a:br>
              <a:rPr lang="en-US"/>
            </a:br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69A7737-EB4B-04EB-F943-6D304D6AE0E9}"/>
              </a:ext>
            </a:extLst>
          </p:cNvPr>
          <p:cNvGrpSpPr/>
          <p:nvPr/>
        </p:nvGrpSpPr>
        <p:grpSpPr>
          <a:xfrm>
            <a:off x="585217" y="1565196"/>
            <a:ext cx="3276000" cy="724695"/>
            <a:chOff x="4345039" y="1651217"/>
            <a:chExt cx="3276000" cy="72469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4C7203F-3DD9-D96B-6FAF-E09721A1C492}"/>
                </a:ext>
              </a:extLst>
            </p:cNvPr>
            <p:cNvSpPr txBox="1"/>
            <p:nvPr/>
          </p:nvSpPr>
          <p:spPr>
            <a:xfrm>
              <a:off x="4345039" y="1651217"/>
              <a:ext cx="3276000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lvl="0" defTabSz="932472" fontAlgn="base">
                <a:spcBef>
                  <a:spcPct val="0"/>
                </a:spcBef>
                <a:spcAft>
                  <a:spcPct val="0"/>
                </a:spcAft>
                <a:defRPr sz="1600" b="1">
                  <a:ea typeface="Segoe UI" pitchFamily="34" charset="0"/>
                  <a:cs typeface="Segoe UI" pitchFamily="34" charset="0"/>
                </a:defRPr>
              </a:lvl1pPr>
            </a:lstStyle>
            <a:p>
              <a:pPr>
                <a:defRPr/>
              </a:pPr>
              <a:r>
                <a:rPr lang="en-US" sz="2000">
                  <a:solidFill>
                    <a:srgbClr val="8DC8E8"/>
                  </a:solidFill>
                  <a:latin typeface="Segoe Sans Display Semibold" pitchFamily="2" charset="0"/>
                  <a:cs typeface="Segoe Sans Display Semibold" pitchFamily="2" charset="0"/>
                </a:rPr>
                <a:t>Response match</a:t>
              </a:r>
            </a:p>
          </p:txBody>
        </p:sp>
        <p:sp>
          <p:nvSpPr>
            <p:cNvPr id="31" name="Text Placeholder 2">
              <a:extLst>
                <a:ext uri="{FF2B5EF4-FFF2-40B4-BE49-F238E27FC236}">
                  <a16:creationId xmlns:a16="http://schemas.microsoft.com/office/drawing/2014/main" id="{E93C5F23-BB2F-9CE9-668C-C1F2C6E05C82}"/>
                </a:ext>
              </a:extLst>
            </p:cNvPr>
            <p:cNvSpPr txBox="1">
              <a:spLocks/>
            </p:cNvSpPr>
            <p:nvPr/>
          </p:nvSpPr>
          <p:spPr>
            <a:xfrm>
              <a:off x="4345039" y="2006580"/>
              <a:ext cx="3276000" cy="36933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228600" marR="0" indent="-228600" algn="r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2000" kern="1200" spc="0" baseline="0">
                  <a:gradFill>
                    <a:gsLst>
                      <a:gs pos="85263">
                        <a:srgbClr val="D83B01"/>
                      </a:gs>
                      <a:gs pos="58000">
                        <a:srgbClr val="D83B01"/>
                      </a:gs>
                    </a:gsLst>
                    <a:lin ang="18600000" scaled="0"/>
                  </a:gradFill>
                  <a:latin typeface="+mj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defTabSz="93247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Segoe UI"/>
                </a:rPr>
                <a:t>Exact match comparison between an expected answer and the actual answer from an agent.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CDFB5D8-3C47-474B-E91E-D33AFE78DE81}"/>
              </a:ext>
            </a:extLst>
          </p:cNvPr>
          <p:cNvGrpSpPr/>
          <p:nvPr/>
        </p:nvGrpSpPr>
        <p:grpSpPr>
          <a:xfrm>
            <a:off x="585217" y="3692178"/>
            <a:ext cx="3710558" cy="886278"/>
            <a:chOff x="4345039" y="4140421"/>
            <a:chExt cx="3710558" cy="88627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9BDFCCC-2DF3-08F6-80A9-57E1EF5C5647}"/>
                </a:ext>
              </a:extLst>
            </p:cNvPr>
            <p:cNvSpPr txBox="1"/>
            <p:nvPr/>
          </p:nvSpPr>
          <p:spPr>
            <a:xfrm>
              <a:off x="4345039" y="4140421"/>
              <a:ext cx="3276000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lvl="0" defTabSz="932472" fontAlgn="base">
                <a:spcBef>
                  <a:spcPct val="0"/>
                </a:spcBef>
                <a:spcAft>
                  <a:spcPct val="0"/>
                </a:spcAft>
                <a:defRPr sz="1600" b="1">
                  <a:ea typeface="Segoe UI" pitchFamily="34" charset="0"/>
                  <a:cs typeface="Segoe UI" pitchFamily="34" charset="0"/>
                </a:defRPr>
              </a:lvl1pPr>
            </a:lstStyle>
            <a:p>
              <a:pPr>
                <a:defRPr/>
              </a:pPr>
              <a:r>
                <a:rPr lang="en-US" sz="2000">
                  <a:solidFill>
                    <a:srgbClr val="8DC8E8"/>
                  </a:solidFill>
                  <a:latin typeface="Segoe Sans Display Semibold" pitchFamily="2" charset="0"/>
                  <a:cs typeface="Segoe Sans Display Semibold" pitchFamily="2" charset="0"/>
                </a:rPr>
                <a:t>Topic match</a:t>
              </a:r>
              <a:endParaRPr lang="en-US" sz="2000" b="0">
                <a:solidFill>
                  <a:srgbClr val="FFB900"/>
                </a:solidFill>
                <a:cs typeface="Segoe Sans Display Semibold" pitchFamily="2" charset="0"/>
              </a:endParaRPr>
            </a:p>
          </p:txBody>
        </p:sp>
        <p:sp>
          <p:nvSpPr>
            <p:cNvPr id="53" name="Text Placeholder 2">
              <a:extLst>
                <a:ext uri="{FF2B5EF4-FFF2-40B4-BE49-F238E27FC236}">
                  <a16:creationId xmlns:a16="http://schemas.microsoft.com/office/drawing/2014/main" id="{E97132D9-143D-4ECD-4D06-2A054DD977EA}"/>
                </a:ext>
              </a:extLst>
            </p:cNvPr>
            <p:cNvSpPr txBox="1">
              <a:spLocks/>
            </p:cNvSpPr>
            <p:nvPr/>
          </p:nvSpPr>
          <p:spPr>
            <a:xfrm>
              <a:off x="4345039" y="4495784"/>
              <a:ext cx="3710558" cy="530915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228600" marR="0" indent="-228600" algn="r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2000" kern="1200" spc="0" baseline="0">
                  <a:gradFill>
                    <a:gsLst>
                      <a:gs pos="85263">
                        <a:srgbClr val="D83B01"/>
                      </a:gs>
                      <a:gs pos="58000">
                        <a:srgbClr val="D83B01"/>
                      </a:gs>
                    </a:gsLst>
                    <a:lin ang="18600000" scaled="0"/>
                  </a:gradFill>
                  <a:latin typeface="+mj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defTabSz="93247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Exact match comparison between the expected triggered topic name and the actual triggered topic.</a:t>
              </a:r>
              <a:r>
                <a:rPr lang="en-US" sz="1200" b="0" dirty="0">
                  <a:solidFill>
                    <a:srgbClr val="FFB900"/>
                  </a:solidFill>
                  <a:latin typeface="+mn-lt"/>
                  <a:cs typeface="Segoe Sans Display Semibold" pitchFamily="2" charset="0"/>
                </a:rPr>
                <a:t>*</a:t>
              </a:r>
              <a:endParaRPr lang="en-US" sz="1200" dirty="0">
                <a:solidFill>
                  <a:schemeClr val="tx1"/>
                </a:solidFill>
                <a:latin typeface="+mn-lt"/>
              </a:endParaRPr>
            </a:p>
            <a:p>
              <a:pPr marL="0" indent="0" algn="l" defTabSz="93247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srgbClr val="FFB900"/>
                  </a:solidFill>
                  <a:latin typeface="Segoe UI"/>
                </a:rPr>
                <a:t>*Requires Dataverse enrichment.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FC3D467-CE48-7920-8C82-349A0E5C9A9D}"/>
              </a:ext>
            </a:extLst>
          </p:cNvPr>
          <p:cNvGrpSpPr/>
          <p:nvPr/>
        </p:nvGrpSpPr>
        <p:grpSpPr>
          <a:xfrm>
            <a:off x="603879" y="4824918"/>
            <a:ext cx="3276000" cy="1609552"/>
            <a:chOff x="4345039" y="5492117"/>
            <a:chExt cx="3276000" cy="160955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4A1B974-E339-1F4B-C0FF-3D7A0BB7538D}"/>
                </a:ext>
              </a:extLst>
            </p:cNvPr>
            <p:cNvSpPr txBox="1"/>
            <p:nvPr/>
          </p:nvSpPr>
          <p:spPr>
            <a:xfrm>
              <a:off x="4345039" y="5492117"/>
              <a:ext cx="3276000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lvl="0" defTabSz="932472" fontAlgn="base">
                <a:spcBef>
                  <a:spcPct val="0"/>
                </a:spcBef>
                <a:spcAft>
                  <a:spcPct val="0"/>
                </a:spcAft>
                <a:defRPr sz="1600" b="1">
                  <a:ea typeface="Segoe UI" pitchFamily="34" charset="0"/>
                  <a:cs typeface="Segoe UI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rgbClr val="8DC8E8"/>
                  </a:solidFill>
                  <a:latin typeface="Segoe Sans Display Semibold" pitchFamily="2" charset="0"/>
                  <a:cs typeface="Segoe Sans Display Semibold" pitchFamily="2" charset="0"/>
                </a:rPr>
                <a:t>Generative answers</a:t>
              </a:r>
            </a:p>
          </p:txBody>
        </p:sp>
        <p:sp>
          <p:nvSpPr>
            <p:cNvPr id="55" name="Text Placeholder 2">
              <a:extLst>
                <a:ext uri="{FF2B5EF4-FFF2-40B4-BE49-F238E27FC236}">
                  <a16:creationId xmlns:a16="http://schemas.microsoft.com/office/drawing/2014/main" id="{68C80D25-DC33-D706-19AB-67AF57C34ED8}"/>
                </a:ext>
              </a:extLst>
            </p:cNvPr>
            <p:cNvSpPr txBox="1">
              <a:spLocks/>
            </p:cNvSpPr>
            <p:nvPr/>
          </p:nvSpPr>
          <p:spPr>
            <a:xfrm>
              <a:off x="4345039" y="5847480"/>
              <a:ext cx="3276000" cy="125418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228600" marR="0" indent="-228600" algn="r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2000" kern="1200" spc="0" baseline="0">
                  <a:gradFill>
                    <a:gsLst>
                      <a:gs pos="85263">
                        <a:srgbClr val="D83B01"/>
                      </a:gs>
                      <a:gs pos="58000">
                        <a:srgbClr val="D83B01"/>
                      </a:gs>
                    </a:gsLst>
                    <a:lin ang="18600000" scaled="0"/>
                  </a:gradFill>
                  <a:latin typeface="+mj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defTabSz="93247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Compares the outcome with the Azure Application Insights status.</a:t>
              </a:r>
              <a:r>
                <a:rPr lang="en-US" sz="1200" b="0" dirty="0">
                  <a:solidFill>
                    <a:srgbClr val="FFB900"/>
                  </a:solidFill>
                  <a:latin typeface="+mn-lt"/>
                  <a:cs typeface="Segoe Sans Display Semibold" pitchFamily="2" charset="0"/>
                </a:rPr>
                <a:t>*</a:t>
              </a:r>
              <a:endParaRPr lang="en-US" sz="120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B9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*Requires Azure Application Insights enrichment.</a:t>
              </a:r>
            </a:p>
            <a:p>
              <a:pPr marL="0" indent="0" algn="l" defTabSz="932472" fontAlgn="base">
                <a:spcBef>
                  <a:spcPct val="0"/>
                </a:spcBef>
                <a:spcAft>
                  <a:spcPct val="0"/>
                </a:spcAft>
                <a:defRPr/>
              </a:pPr>
              <a:br>
                <a:rPr lang="en-US" sz="1200" dirty="0">
                  <a:solidFill>
                    <a:schemeClr val="tx1"/>
                  </a:solidFill>
                  <a:latin typeface="+mn-lt"/>
                </a:rPr>
              </a:br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Uses a custom prompt in AI Builder to assess accuracy of the answer.</a:t>
              </a:r>
              <a:r>
                <a:rPr lang="en-US" sz="1200" b="0" dirty="0">
                  <a:solidFill>
                    <a:srgbClr val="FFB900"/>
                  </a:solidFill>
                  <a:latin typeface="+mn-lt"/>
                  <a:cs typeface="Segoe Sans Display Semibold" pitchFamily="2" charset="0"/>
                </a:rPr>
                <a:t>*</a:t>
              </a:r>
              <a:endParaRPr lang="en-US" sz="1200" dirty="0">
                <a:solidFill>
                  <a:schemeClr val="tx1"/>
                </a:solidFill>
                <a:latin typeface="+mn-lt"/>
              </a:endParaRPr>
            </a:p>
            <a:p>
              <a:pPr marL="0" indent="0" algn="l" defTabSz="93247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FFB900"/>
                  </a:solidFill>
                  <a:latin typeface="Segoe UI"/>
                </a:rPr>
                <a:t>*Requires AI Builder enrichment.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F633436-00B7-17C2-455D-7CCA43169A72}"/>
              </a:ext>
            </a:extLst>
          </p:cNvPr>
          <p:cNvGrpSpPr/>
          <p:nvPr/>
        </p:nvGrpSpPr>
        <p:grpSpPr>
          <a:xfrm>
            <a:off x="585217" y="2536354"/>
            <a:ext cx="3276000" cy="909361"/>
            <a:chOff x="4345039" y="2764025"/>
            <a:chExt cx="3276000" cy="909361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80E90A2-10F1-369D-8D3B-0C4BDBDB6939}"/>
                </a:ext>
              </a:extLst>
            </p:cNvPr>
            <p:cNvSpPr txBox="1"/>
            <p:nvPr/>
          </p:nvSpPr>
          <p:spPr>
            <a:xfrm>
              <a:off x="4345039" y="2764025"/>
              <a:ext cx="3276000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lvl="0" defTabSz="932472" fontAlgn="base">
                <a:spcBef>
                  <a:spcPct val="0"/>
                </a:spcBef>
                <a:spcAft>
                  <a:spcPct val="0"/>
                </a:spcAft>
                <a:defRPr sz="1600" b="1">
                  <a:ea typeface="Segoe UI" pitchFamily="34" charset="0"/>
                  <a:cs typeface="Segoe UI" pitchFamily="34" charset="0"/>
                </a:defRPr>
              </a:lvl1pPr>
            </a:lstStyle>
            <a:p>
              <a:pPr>
                <a:defRPr/>
              </a:pPr>
              <a:r>
                <a:rPr lang="en-US" sz="2000">
                  <a:solidFill>
                    <a:srgbClr val="8DC8E8"/>
                  </a:solidFill>
                  <a:latin typeface="Segoe Sans Display Semibold" pitchFamily="2" charset="0"/>
                  <a:cs typeface="Segoe Sans Display Semibold" pitchFamily="2" charset="0"/>
                </a:rPr>
                <a:t>Attachment match</a:t>
              </a:r>
            </a:p>
          </p:txBody>
        </p:sp>
        <p:sp>
          <p:nvSpPr>
            <p:cNvPr id="83" name="Text Placeholder 2">
              <a:extLst>
                <a:ext uri="{FF2B5EF4-FFF2-40B4-BE49-F238E27FC236}">
                  <a16:creationId xmlns:a16="http://schemas.microsoft.com/office/drawing/2014/main" id="{B44E0CC7-38B3-DFF7-0FD8-F6C9B6DD739D}"/>
                </a:ext>
              </a:extLst>
            </p:cNvPr>
            <p:cNvSpPr txBox="1">
              <a:spLocks/>
            </p:cNvSpPr>
            <p:nvPr/>
          </p:nvSpPr>
          <p:spPr>
            <a:xfrm>
              <a:off x="4345039" y="3119388"/>
              <a:ext cx="3276000" cy="55399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228600" marR="0" indent="-228600" algn="r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2000" kern="1200" spc="0" baseline="0">
                  <a:gradFill>
                    <a:gsLst>
                      <a:gs pos="85263">
                        <a:srgbClr val="D83B01"/>
                      </a:gs>
                      <a:gs pos="58000">
                        <a:srgbClr val="D83B01"/>
                      </a:gs>
                    </a:gsLst>
                    <a:lin ang="18600000" scaled="0"/>
                  </a:gradFill>
                  <a:latin typeface="+mj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defTabSz="93247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Segoe UI"/>
                </a:rPr>
                <a:t>Exact match comparison between an expected attachments JSON (e.g. an adaptive card) and the actual attachments JSON from an agent.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C12C96D-4186-7876-CCBA-6C884AE7C5D8}"/>
              </a:ext>
            </a:extLst>
          </p:cNvPr>
          <p:cNvGrpSpPr/>
          <p:nvPr/>
        </p:nvGrpSpPr>
        <p:grpSpPr>
          <a:xfrm>
            <a:off x="6485784" y="3685193"/>
            <a:ext cx="3276000" cy="724695"/>
            <a:chOff x="4345039" y="1651217"/>
            <a:chExt cx="3276000" cy="7246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57BB2F-B55A-3126-4D96-A0FD058FDF65}"/>
                </a:ext>
              </a:extLst>
            </p:cNvPr>
            <p:cNvSpPr txBox="1"/>
            <p:nvPr/>
          </p:nvSpPr>
          <p:spPr>
            <a:xfrm>
              <a:off x="4345039" y="1651217"/>
              <a:ext cx="3276000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lvl="0" defTabSz="932472" fontAlgn="base">
                <a:spcBef>
                  <a:spcPct val="0"/>
                </a:spcBef>
                <a:spcAft>
                  <a:spcPct val="0"/>
                </a:spcAft>
                <a:defRPr sz="1600" b="1">
                  <a:ea typeface="Segoe UI" pitchFamily="34" charset="0"/>
                  <a:cs typeface="Segoe UI" pitchFamily="34" charset="0"/>
                </a:defRPr>
              </a:lvl1pPr>
            </a:lstStyle>
            <a:p>
              <a:pPr>
                <a:defRPr/>
              </a:pPr>
              <a:r>
                <a:rPr lang="en-US" sz="2000" dirty="0">
                  <a:solidFill>
                    <a:srgbClr val="8DC8E8"/>
                  </a:solidFill>
                  <a:latin typeface="Segoe Sans Display Semibold" pitchFamily="2" charset="0"/>
                  <a:cs typeface="Segoe Sans Display Semibold" pitchFamily="2" charset="0"/>
                </a:rPr>
                <a:t>Multi-turn (new!)</a:t>
              </a:r>
            </a:p>
          </p:txBody>
        </p:sp>
        <p:sp>
          <p:nvSpPr>
            <p:cNvPr id="5" name="Text Placeholder 2">
              <a:extLst>
                <a:ext uri="{FF2B5EF4-FFF2-40B4-BE49-F238E27FC236}">
                  <a16:creationId xmlns:a16="http://schemas.microsoft.com/office/drawing/2014/main" id="{03BB23E0-51C2-A57D-323E-22BDCF51389D}"/>
                </a:ext>
              </a:extLst>
            </p:cNvPr>
            <p:cNvSpPr txBox="1">
              <a:spLocks/>
            </p:cNvSpPr>
            <p:nvPr/>
          </p:nvSpPr>
          <p:spPr>
            <a:xfrm>
              <a:off x="4345039" y="2006580"/>
              <a:ext cx="3276000" cy="36933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228600" marR="0" indent="-228600" algn="r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2000" kern="1200" spc="0" baseline="0">
                  <a:gradFill>
                    <a:gsLst>
                      <a:gs pos="85263">
                        <a:srgbClr val="D83B01"/>
                      </a:gs>
                      <a:gs pos="58000">
                        <a:srgbClr val="D83B01"/>
                      </a:gs>
                    </a:gsLst>
                    <a:lin ang="18600000" scaled="0"/>
                  </a:gradFill>
                  <a:latin typeface="+mj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defTabSz="93247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Segoe UI"/>
                </a:rPr>
                <a:t>Configure multi-turn interactions combining one or multiple test types.</a:t>
              </a:r>
            </a:p>
          </p:txBody>
        </p:sp>
      </p:grpSp>
      <p:sp>
        <p:nvSpPr>
          <p:cNvPr id="8" name="Right Brace 7">
            <a:extLst>
              <a:ext uri="{FF2B5EF4-FFF2-40B4-BE49-F238E27FC236}">
                <a16:creationId xmlns:a16="http://schemas.microsoft.com/office/drawing/2014/main" id="{D9126688-9E70-0955-FCA1-6ACE9B9BCE24}"/>
              </a:ext>
            </a:extLst>
          </p:cNvPr>
          <p:cNvSpPr/>
          <p:nvPr/>
        </p:nvSpPr>
        <p:spPr>
          <a:xfrm>
            <a:off x="5261601" y="1575167"/>
            <a:ext cx="444617" cy="4835604"/>
          </a:xfrm>
          <a:prstGeom prst="rightBrace">
            <a:avLst/>
          </a:prstGeom>
          <a:ln w="38100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68632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AEB96-5E26-A3D3-3A47-584159791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697"/>
            <a:ext cx="12192000" cy="618860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8F07EA-03FC-96F8-AC1D-F9DA2E2FE70F}"/>
              </a:ext>
            </a:extLst>
          </p:cNvPr>
          <p:cNvSpPr/>
          <p:nvPr/>
        </p:nvSpPr>
        <p:spPr bwMode="auto">
          <a:xfrm>
            <a:off x="1278467" y="1066801"/>
            <a:ext cx="4275665" cy="2243666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835124-A240-A8C8-C859-DD37749A601F}"/>
              </a:ext>
            </a:extLst>
          </p:cNvPr>
          <p:cNvSpPr/>
          <p:nvPr/>
        </p:nvSpPr>
        <p:spPr>
          <a:xfrm>
            <a:off x="6501913" y="3011456"/>
            <a:ext cx="2459667" cy="1400118"/>
          </a:xfrm>
          <a:prstGeom prst="roundRect">
            <a:avLst>
              <a:gd name="adj" fmla="val 15541"/>
            </a:avLst>
          </a:prstGeom>
          <a:gradFill>
            <a:gsLst>
              <a:gs pos="0">
                <a:srgbClr val="0687C4"/>
              </a:gs>
              <a:gs pos="100000">
                <a:srgbClr val="49C5B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n w="0"/>
                <a:solidFill>
                  <a:srgbClr val="FFFFFF"/>
                </a:solidFill>
                <a:latin typeface="Segoe UI Variable Small Semibol" pitchFamily="2" charset="0"/>
              </a:rPr>
              <a:t>Configure multiple test sets with the same kit</a:t>
            </a:r>
            <a:endParaRPr kumimoji="0" lang="en-US" sz="1600" b="0" i="0" u="none" strike="noStrike" kern="1200" cap="none" spc="0" normalizeH="0" baseline="0" noProof="0" dirty="0">
              <a:ln w="0"/>
              <a:solidFill>
                <a:srgbClr val="FFFFFF"/>
              </a:solidFill>
              <a:effectLst/>
              <a:uLnTx/>
              <a:uFillTx/>
              <a:latin typeface="Segoe UI Variable Small Semibol" pitchFamily="2" charset="0"/>
              <a:ea typeface="+mn-ea"/>
              <a:cs typeface="+mn-cs"/>
            </a:endParaRPr>
          </a:p>
        </p:txBody>
      </p:sp>
      <p:cxnSp>
        <p:nvCxnSpPr>
          <p:cNvPr id="5" name="Straight Arrow Connector 5">
            <a:extLst>
              <a:ext uri="{FF2B5EF4-FFF2-40B4-BE49-F238E27FC236}">
                <a16:creationId xmlns:a16="http://schemas.microsoft.com/office/drawing/2014/main" id="{E29B6457-709D-844A-750F-3CB030A9A058}"/>
              </a:ext>
            </a:extLst>
          </p:cNvPr>
          <p:cNvCxnSpPr>
            <a:cxnSpLocks/>
            <a:stCxn id="4" idx="0"/>
          </p:cNvCxnSpPr>
          <p:nvPr/>
        </p:nvCxnSpPr>
        <p:spPr>
          <a:xfrm rot="16200000" flipV="1">
            <a:off x="6216716" y="1496424"/>
            <a:ext cx="852453" cy="2177611"/>
          </a:xfrm>
          <a:prstGeom prst="bentConnector2">
            <a:avLst/>
          </a:prstGeom>
          <a:ln w="38100">
            <a:solidFill>
              <a:srgbClr val="0687C4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632286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F01CA6-016E-4962-B74A-90AAB0974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740"/>
            <a:ext cx="12192000" cy="617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6905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4D4BF-9041-1FC0-81F3-CA1D44792207}"/>
              </a:ext>
            </a:extLst>
          </p:cNvPr>
          <p:cNvSpPr txBox="1">
            <a:spLocks/>
          </p:cNvSpPr>
          <p:nvPr/>
        </p:nvSpPr>
        <p:spPr>
          <a:xfrm>
            <a:off x="882135" y="2621161"/>
            <a:ext cx="7918965" cy="1615678"/>
          </a:xfrm>
          <a:prstGeom prst="rect">
            <a:avLst/>
          </a:prstGeom>
        </p:spPr>
        <p:txBody>
          <a:bodyPr anchor="ctr"/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4400">
                <a:solidFill>
                  <a:srgbClr val="FFC000"/>
                </a:solidFill>
              </a:rPr>
              <a:t>Running tests</a:t>
            </a:r>
          </a:p>
        </p:txBody>
      </p:sp>
    </p:spTree>
    <p:extLst>
      <p:ext uri="{BB962C8B-B14F-4D97-AF65-F5344CB8AC3E}">
        <p14:creationId xmlns:p14="http://schemas.microsoft.com/office/powerpoint/2010/main" val="367555983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A59428-9D72-7C4A-D561-9E564A2F9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540"/>
            <a:ext cx="12192000" cy="616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50332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F7056B-98F3-FCFE-F3FA-5413E6735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470"/>
            <a:ext cx="12192000" cy="616305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3DE1D5-8265-F6AD-CF7C-CCDA88FB4834}"/>
              </a:ext>
            </a:extLst>
          </p:cNvPr>
          <p:cNvSpPr/>
          <p:nvPr/>
        </p:nvSpPr>
        <p:spPr bwMode="auto">
          <a:xfrm>
            <a:off x="6181724" y="1970179"/>
            <a:ext cx="5819776" cy="742249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7FF9C8-20D4-BAC9-A6DD-7739A117F109}"/>
              </a:ext>
            </a:extLst>
          </p:cNvPr>
          <p:cNvSpPr/>
          <p:nvPr/>
        </p:nvSpPr>
        <p:spPr>
          <a:xfrm>
            <a:off x="6181724" y="1195412"/>
            <a:ext cx="5819776" cy="529655"/>
          </a:xfrm>
          <a:prstGeom prst="roundRect">
            <a:avLst>
              <a:gd name="adj" fmla="val 15541"/>
            </a:avLst>
          </a:prstGeom>
          <a:gradFill>
            <a:gsLst>
              <a:gs pos="0">
                <a:srgbClr val="0687C4"/>
              </a:gs>
              <a:gs pos="100000">
                <a:srgbClr val="49C5B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latin typeface="Segoe UI Variable Small Semibol" pitchFamily="2" charset="0"/>
                <a:ea typeface="+mn-ea"/>
                <a:cs typeface="+mn-cs"/>
              </a:rPr>
              <a:t>A test run is a test set that’s executed against a specific agent configuration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2FB68EF-B116-0280-B614-19DE78D4829B}"/>
              </a:ext>
            </a:extLst>
          </p:cNvPr>
          <p:cNvSpPr/>
          <p:nvPr/>
        </p:nvSpPr>
        <p:spPr bwMode="auto">
          <a:xfrm>
            <a:off x="1295400" y="2861734"/>
            <a:ext cx="10706099" cy="1397000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AC45F8-1F70-0F26-A50A-63D4472788D8}"/>
              </a:ext>
            </a:extLst>
          </p:cNvPr>
          <p:cNvSpPr/>
          <p:nvPr/>
        </p:nvSpPr>
        <p:spPr>
          <a:xfrm>
            <a:off x="429682" y="1986980"/>
            <a:ext cx="3677751" cy="691580"/>
          </a:xfrm>
          <a:prstGeom prst="roundRect">
            <a:avLst>
              <a:gd name="adj" fmla="val 15541"/>
            </a:avLst>
          </a:prstGeom>
          <a:gradFill>
            <a:gsLst>
              <a:gs pos="0">
                <a:srgbClr val="0687C4"/>
              </a:gs>
              <a:gs pos="100000">
                <a:srgbClr val="49C5B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latin typeface="Segoe UI Variable Small Semibol" pitchFamily="2" charset="0"/>
                <a:ea typeface="+mn-ea"/>
                <a:cs typeface="+mn-cs"/>
              </a:rPr>
              <a:t>Aggregated results are available in the summary section </a:t>
            </a:r>
          </a:p>
        </p:txBody>
      </p:sp>
    </p:spTree>
    <p:extLst>
      <p:ext uri="{BB962C8B-B14F-4D97-AF65-F5344CB8AC3E}">
        <p14:creationId xmlns:p14="http://schemas.microsoft.com/office/powerpoint/2010/main" val="14059751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075662-033A-22A3-AF14-C1891398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820"/>
            <a:ext cx="12192000" cy="617235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55E4482-96A3-540C-B95D-69CD235A2860}"/>
              </a:ext>
            </a:extLst>
          </p:cNvPr>
          <p:cNvSpPr/>
          <p:nvPr/>
        </p:nvSpPr>
        <p:spPr>
          <a:xfrm>
            <a:off x="2962276" y="1122452"/>
            <a:ext cx="4248149" cy="1334998"/>
          </a:xfrm>
          <a:prstGeom prst="roundRect">
            <a:avLst>
              <a:gd name="adj" fmla="val 15541"/>
            </a:avLst>
          </a:prstGeom>
          <a:gradFill>
            <a:gsLst>
              <a:gs pos="0">
                <a:srgbClr val="0687C4"/>
              </a:gs>
              <a:gs pos="100000">
                <a:srgbClr val="49C5B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latin typeface="Segoe UI Variable Small Semibol" pitchFamily="2" charset="0"/>
                <a:ea typeface="+mn-ea"/>
                <a:cs typeface="+mn-cs"/>
              </a:rPr>
              <a:t>Results can be filtered and edited in line.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ln w="0"/>
              <a:solidFill>
                <a:srgbClr val="FFFFFF"/>
              </a:solidFill>
              <a:latin typeface="Segoe UI Variable Small Semibol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latin typeface="Segoe UI Variable Small Semibol" pitchFamily="2" charset="0"/>
                <a:ea typeface="+mn-ea"/>
                <a:cs typeface="+mn-cs"/>
              </a:rPr>
              <a:t>Each result has a result reason explaining why it was rated with the given status.</a:t>
            </a:r>
          </a:p>
        </p:txBody>
      </p:sp>
    </p:spTree>
    <p:extLst>
      <p:ext uri="{BB962C8B-B14F-4D97-AF65-F5344CB8AC3E}">
        <p14:creationId xmlns:p14="http://schemas.microsoft.com/office/powerpoint/2010/main" val="4230382967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4D4BF-9041-1FC0-81F3-CA1D44792207}"/>
              </a:ext>
            </a:extLst>
          </p:cNvPr>
          <p:cNvSpPr txBox="1">
            <a:spLocks/>
          </p:cNvSpPr>
          <p:nvPr/>
        </p:nvSpPr>
        <p:spPr>
          <a:xfrm>
            <a:off x="882135" y="2621161"/>
            <a:ext cx="9319140" cy="1615678"/>
          </a:xfrm>
          <a:prstGeom prst="rect">
            <a:avLst/>
          </a:prstGeom>
        </p:spPr>
        <p:txBody>
          <a:bodyPr anchor="ctr"/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4400">
                <a:solidFill>
                  <a:srgbClr val="FFC000"/>
                </a:solidFill>
              </a:rPr>
              <a:t>AI analysis of AI-generated answers</a:t>
            </a:r>
          </a:p>
        </p:txBody>
      </p:sp>
    </p:spTree>
    <p:extLst>
      <p:ext uri="{BB962C8B-B14F-4D97-AF65-F5344CB8AC3E}">
        <p14:creationId xmlns:p14="http://schemas.microsoft.com/office/powerpoint/2010/main" val="241773853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4D4BF-9041-1FC0-81F3-CA1D44792207}"/>
              </a:ext>
            </a:extLst>
          </p:cNvPr>
          <p:cNvSpPr txBox="1">
            <a:spLocks/>
          </p:cNvSpPr>
          <p:nvPr/>
        </p:nvSpPr>
        <p:spPr>
          <a:xfrm>
            <a:off x="986910" y="3121223"/>
            <a:ext cx="9328665" cy="615553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4400">
                <a:solidFill>
                  <a:srgbClr val="FFC000"/>
                </a:solidFill>
              </a:rPr>
              <a:t>Unit testing is easy in Copilot Studio</a:t>
            </a:r>
          </a:p>
        </p:txBody>
      </p:sp>
    </p:spTree>
    <p:extLst>
      <p:ext uri="{BB962C8B-B14F-4D97-AF65-F5344CB8AC3E}">
        <p14:creationId xmlns:p14="http://schemas.microsoft.com/office/powerpoint/2010/main" val="2634960052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60B652-C562-1E26-B53F-9FAC6C9A0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465"/>
            <a:ext cx="12192000" cy="617906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B95803A-9EAF-29A1-AB49-56801E6CC5F7}"/>
              </a:ext>
            </a:extLst>
          </p:cNvPr>
          <p:cNvSpPr/>
          <p:nvPr/>
        </p:nvSpPr>
        <p:spPr bwMode="auto">
          <a:xfrm>
            <a:off x="1322917" y="4649974"/>
            <a:ext cx="2156884" cy="1866900"/>
          </a:xfrm>
          <a:prstGeom prst="roundRect">
            <a:avLst>
              <a:gd name="adj" fmla="val 2942"/>
            </a:avLst>
          </a:prstGeom>
          <a:noFill/>
          <a:ln w="25400" cap="flat" cmpd="sng" algn="ctr">
            <a:solidFill>
              <a:schemeClr val="accent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410922C-B67B-230D-1812-AD70FECD830E}"/>
              </a:ext>
            </a:extLst>
          </p:cNvPr>
          <p:cNvSpPr/>
          <p:nvPr/>
        </p:nvSpPr>
        <p:spPr bwMode="auto">
          <a:xfrm>
            <a:off x="3619500" y="1879600"/>
            <a:ext cx="8259233" cy="584200"/>
          </a:xfrm>
          <a:prstGeom prst="roundRect">
            <a:avLst>
              <a:gd name="adj" fmla="val 2942"/>
            </a:avLst>
          </a:prstGeom>
          <a:noFill/>
          <a:ln w="25400" cap="flat" cmpd="sng" algn="ctr">
            <a:solidFill>
              <a:schemeClr val="accent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5665C88-AC4F-9CDC-A815-EA8FD2C03E2B}"/>
              </a:ext>
            </a:extLst>
          </p:cNvPr>
          <p:cNvSpPr/>
          <p:nvPr/>
        </p:nvSpPr>
        <p:spPr bwMode="auto">
          <a:xfrm>
            <a:off x="3619500" y="3846326"/>
            <a:ext cx="6572250" cy="1866900"/>
          </a:xfrm>
          <a:prstGeom prst="roundRect">
            <a:avLst>
              <a:gd name="adj" fmla="val 2942"/>
            </a:avLst>
          </a:prstGeom>
          <a:noFill/>
          <a:ln w="25400" cap="flat" cmpd="sng" algn="ctr">
            <a:solidFill>
              <a:schemeClr val="accent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2E074D-341E-9FF6-716F-09551F5A35FA}"/>
              </a:ext>
            </a:extLst>
          </p:cNvPr>
          <p:cNvSpPr/>
          <p:nvPr/>
        </p:nvSpPr>
        <p:spPr bwMode="auto">
          <a:xfrm>
            <a:off x="3619500" y="5932675"/>
            <a:ext cx="4195233" cy="417326"/>
          </a:xfrm>
          <a:prstGeom prst="roundRect">
            <a:avLst>
              <a:gd name="adj" fmla="val 2942"/>
            </a:avLst>
          </a:prstGeom>
          <a:noFill/>
          <a:ln w="25400" cap="flat" cmpd="sng" algn="ctr">
            <a:solidFill>
              <a:schemeClr val="accent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354616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AEC7E-9266-24BF-A504-FD8091A91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76CEBD-C25F-0854-97AD-57D6BD28A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556"/>
            <a:ext cx="12192000" cy="619488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9810F9-90E5-4E05-EEE2-F0936F7F30FD}"/>
              </a:ext>
            </a:extLst>
          </p:cNvPr>
          <p:cNvSpPr/>
          <p:nvPr/>
        </p:nvSpPr>
        <p:spPr bwMode="auto">
          <a:xfrm>
            <a:off x="1388533" y="2091268"/>
            <a:ext cx="10393892" cy="4301066"/>
          </a:xfrm>
          <a:prstGeom prst="roundRect">
            <a:avLst>
              <a:gd name="adj" fmla="val 2942"/>
            </a:avLst>
          </a:prstGeom>
          <a:noFill/>
          <a:ln w="25400" cap="flat" cmpd="sng" algn="ctr">
            <a:solidFill>
              <a:schemeClr val="accent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30DD3E-19ED-6A88-A8E4-2DBAB820BEA0}"/>
              </a:ext>
            </a:extLst>
          </p:cNvPr>
          <p:cNvSpPr/>
          <p:nvPr/>
        </p:nvSpPr>
        <p:spPr>
          <a:xfrm>
            <a:off x="3333746" y="1260831"/>
            <a:ext cx="5742521" cy="701319"/>
          </a:xfrm>
          <a:prstGeom prst="roundRect">
            <a:avLst>
              <a:gd name="adj" fmla="val 15541"/>
            </a:avLst>
          </a:prstGeom>
          <a:gradFill>
            <a:gsLst>
              <a:gs pos="0">
                <a:srgbClr val="0687C4"/>
              </a:gs>
              <a:gs pos="100000">
                <a:srgbClr val="49C5B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latin typeface="Segoe UI Variable Small Semibol" pitchFamily="2" charset="0"/>
                <a:ea typeface="+mn-ea"/>
                <a:cs typeface="+mn-cs"/>
              </a:rPr>
              <a:t>Full Conversation</a:t>
            </a:r>
            <a:r>
              <a:rPr kumimoji="0" lang="en-US" sz="1600" b="0" i="0" u="none" strike="noStrike" kern="1200" cap="none" spc="0" normalizeH="0" noProof="0" dirty="0">
                <a:ln w="0"/>
                <a:solidFill>
                  <a:srgbClr val="FFFFFF"/>
                </a:solidFill>
                <a:effectLst/>
                <a:uLnTx/>
                <a:uFillTx/>
                <a:latin typeface="Segoe UI Variable Small Semibol" pitchFamily="2" charset="0"/>
                <a:ea typeface="+mn-ea"/>
                <a:cs typeface="+mn-cs"/>
              </a:rPr>
              <a:t> Transcript JSON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noProof="0" dirty="0">
                <a:ln w="0"/>
                <a:solidFill>
                  <a:srgbClr val="FFFFFF"/>
                </a:solidFill>
                <a:effectLst/>
                <a:uLnTx/>
                <a:uFillTx/>
                <a:latin typeface="Segoe UI Variable Small Semibol" pitchFamily="2" charset="0"/>
                <a:ea typeface="+mn-ea"/>
                <a:cs typeface="+mn-cs"/>
              </a:rPr>
              <a:t>including webchat preview (new!)</a:t>
            </a:r>
            <a:endParaRPr kumimoji="0" lang="en-US" sz="1600" b="0" i="0" u="none" strike="noStrike" kern="1200" cap="none" spc="0" normalizeH="0" baseline="0" noProof="0" dirty="0">
              <a:ln w="0"/>
              <a:solidFill>
                <a:srgbClr val="FFFFFF"/>
              </a:solidFill>
              <a:effectLst/>
              <a:uLnTx/>
              <a:uFillTx/>
              <a:latin typeface="Segoe UI Variable Small Semibol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220406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4D4BF-9041-1FC0-81F3-CA1D44792207}"/>
              </a:ext>
            </a:extLst>
          </p:cNvPr>
          <p:cNvSpPr txBox="1">
            <a:spLocks/>
          </p:cNvSpPr>
          <p:nvPr/>
        </p:nvSpPr>
        <p:spPr>
          <a:xfrm>
            <a:off x="882135" y="2621161"/>
            <a:ext cx="9319140" cy="1615678"/>
          </a:xfrm>
          <a:prstGeom prst="rect">
            <a:avLst/>
          </a:prstGeom>
        </p:spPr>
        <p:txBody>
          <a:bodyPr anchor="ctr"/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4400" dirty="0">
                <a:solidFill>
                  <a:srgbClr val="FFC000"/>
                </a:solidFill>
              </a:rPr>
              <a:t>Using AI Builder and GPT-4o-mini</a:t>
            </a:r>
            <a:br>
              <a:rPr lang="en-US" sz="4400" dirty="0">
                <a:solidFill>
                  <a:srgbClr val="FFC000"/>
                </a:solidFill>
              </a:rPr>
            </a:br>
            <a:r>
              <a:rPr lang="en-US" sz="4400" dirty="0">
                <a:solidFill>
                  <a:srgbClr val="FFC000"/>
                </a:solidFill>
              </a:rPr>
              <a:t>to perform the analysis</a:t>
            </a:r>
          </a:p>
        </p:txBody>
      </p:sp>
    </p:spTree>
    <p:extLst>
      <p:ext uri="{BB962C8B-B14F-4D97-AF65-F5344CB8AC3E}">
        <p14:creationId xmlns:p14="http://schemas.microsoft.com/office/powerpoint/2010/main" val="568662702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412049-DB97-DE2F-779F-729C43125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74842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50207-0DCE-D39D-E7C3-1AABE6E14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7F23D-3CC1-76FD-3327-870313C9449B}"/>
              </a:ext>
            </a:extLst>
          </p:cNvPr>
          <p:cNvSpPr txBox="1">
            <a:spLocks/>
          </p:cNvSpPr>
          <p:nvPr/>
        </p:nvSpPr>
        <p:spPr>
          <a:xfrm>
            <a:off x="882135" y="2621161"/>
            <a:ext cx="9319140" cy="1615678"/>
          </a:xfrm>
          <a:prstGeom prst="rect">
            <a:avLst/>
          </a:prstGeom>
        </p:spPr>
        <p:txBody>
          <a:bodyPr anchor="ctr"/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4400" dirty="0">
                <a:solidFill>
                  <a:srgbClr val="FFC000"/>
                </a:solidFill>
              </a:rPr>
              <a:t>The Copilot Studio Kit is more than just testing…</a:t>
            </a:r>
          </a:p>
        </p:txBody>
      </p:sp>
    </p:spTree>
    <p:extLst>
      <p:ext uri="{BB962C8B-B14F-4D97-AF65-F5344CB8AC3E}">
        <p14:creationId xmlns:p14="http://schemas.microsoft.com/office/powerpoint/2010/main" val="3910699662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8EAB30-4849-725A-9DCF-A6A724A03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600"/>
            <a:ext cx="12192000" cy="6188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D56E840-CEBF-B25B-1A53-98B660DDD7D0}"/>
              </a:ext>
            </a:extLst>
          </p:cNvPr>
          <p:cNvSpPr/>
          <p:nvPr/>
        </p:nvSpPr>
        <p:spPr>
          <a:xfrm>
            <a:off x="6992409" y="707585"/>
            <a:ext cx="4248149" cy="1334998"/>
          </a:xfrm>
          <a:prstGeom prst="roundRect">
            <a:avLst>
              <a:gd name="adj" fmla="val 15541"/>
            </a:avLst>
          </a:prstGeom>
          <a:gradFill>
            <a:gsLst>
              <a:gs pos="0">
                <a:srgbClr val="0687C4"/>
              </a:gs>
              <a:gs pos="100000">
                <a:srgbClr val="49C5B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latin typeface="Segoe UI Variable Small Semibol" pitchFamily="2" charset="0"/>
                <a:ea typeface="+mn-ea"/>
                <a:cs typeface="+mn-cs"/>
              </a:rPr>
              <a:t>Power BI dashboard with deep analytics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ln w="0"/>
              <a:solidFill>
                <a:srgbClr val="FFFFFF"/>
              </a:solidFill>
              <a:latin typeface="Segoe UI Variable Small Semibol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latin typeface="Segoe UI Variable Small Semibol" pitchFamily="2" charset="0"/>
                <a:ea typeface="+mn-ea"/>
                <a:cs typeface="+mn-cs"/>
              </a:rPr>
              <a:t>Fully customizable, see all agents or drill-down to one</a:t>
            </a:r>
          </a:p>
        </p:txBody>
      </p:sp>
    </p:spTree>
    <p:extLst>
      <p:ext uri="{BB962C8B-B14F-4D97-AF65-F5344CB8AC3E}">
        <p14:creationId xmlns:p14="http://schemas.microsoft.com/office/powerpoint/2010/main" val="186024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BDBE27-1D75-9978-14D4-DF8BFB420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400"/>
            <a:ext cx="12192000" cy="61632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A1FA1-1B0B-2FFF-CEC1-33E51EDFEE8A}"/>
              </a:ext>
            </a:extLst>
          </p:cNvPr>
          <p:cNvSpPr/>
          <p:nvPr/>
        </p:nvSpPr>
        <p:spPr>
          <a:xfrm>
            <a:off x="6543675" y="2976652"/>
            <a:ext cx="4248149" cy="1334998"/>
          </a:xfrm>
          <a:prstGeom prst="roundRect">
            <a:avLst>
              <a:gd name="adj" fmla="val 15541"/>
            </a:avLst>
          </a:prstGeom>
          <a:gradFill>
            <a:gsLst>
              <a:gs pos="0">
                <a:srgbClr val="0687C4"/>
              </a:gs>
              <a:gs pos="100000">
                <a:srgbClr val="49C5B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latin typeface="Segoe UI Variable Small Semibol" pitchFamily="2" charset="0"/>
                <a:ea typeface="+mn-ea"/>
                <a:cs typeface="+mn-cs"/>
              </a:rPr>
              <a:t>Import of conversation transcripts, including outcome, CSAT, number of turns + transcript viewer </a:t>
            </a:r>
          </a:p>
        </p:txBody>
      </p:sp>
    </p:spTree>
    <p:extLst>
      <p:ext uri="{BB962C8B-B14F-4D97-AF65-F5344CB8AC3E}">
        <p14:creationId xmlns:p14="http://schemas.microsoft.com/office/powerpoint/2010/main" val="389698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792AC-1BD0-E008-CA48-97E6968C2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4EADC9-532D-11B4-6E9A-F71544894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128"/>
            <a:ext cx="12192000" cy="624374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2B3AAA3-B4FD-208D-A49D-244DE070E0B1}"/>
              </a:ext>
            </a:extLst>
          </p:cNvPr>
          <p:cNvSpPr/>
          <p:nvPr/>
        </p:nvSpPr>
        <p:spPr>
          <a:xfrm>
            <a:off x="1429808" y="2920999"/>
            <a:ext cx="4248149" cy="594783"/>
          </a:xfrm>
          <a:prstGeom prst="roundRect">
            <a:avLst>
              <a:gd name="adj" fmla="val 15541"/>
            </a:avLst>
          </a:prstGeom>
          <a:gradFill>
            <a:gsLst>
              <a:gs pos="0">
                <a:srgbClr val="0687C4"/>
              </a:gs>
              <a:gs pos="100000">
                <a:srgbClr val="49C5B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latin typeface="Segoe UI Variable Small Semibol" pitchFamily="2" charset="0"/>
                <a:ea typeface="+mn-ea"/>
                <a:cs typeface="+mn-cs"/>
              </a:rPr>
              <a:t>Conversation transcript viewer </a:t>
            </a:r>
          </a:p>
        </p:txBody>
      </p:sp>
    </p:spTree>
    <p:extLst>
      <p:ext uri="{BB962C8B-B14F-4D97-AF65-F5344CB8AC3E}">
        <p14:creationId xmlns:p14="http://schemas.microsoft.com/office/powerpoint/2010/main" val="64612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13A42-0659-E356-916A-2B07087F7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509"/>
            <a:ext cx="12192000" cy="617898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2E1406-14DD-015D-B142-C94FFD6B0747}"/>
              </a:ext>
            </a:extLst>
          </p:cNvPr>
          <p:cNvSpPr/>
          <p:nvPr/>
        </p:nvSpPr>
        <p:spPr>
          <a:xfrm>
            <a:off x="6882342" y="4597400"/>
            <a:ext cx="4248149" cy="1356783"/>
          </a:xfrm>
          <a:prstGeom prst="roundRect">
            <a:avLst>
              <a:gd name="adj" fmla="val 15541"/>
            </a:avLst>
          </a:prstGeom>
          <a:gradFill>
            <a:gsLst>
              <a:gs pos="0">
                <a:srgbClr val="0687C4"/>
              </a:gs>
              <a:gs pos="100000">
                <a:srgbClr val="49C5B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latin typeface="Segoe UI Variable Small Semibol" pitchFamily="2" charset="0"/>
                <a:ea typeface="+mn-ea"/>
                <a:cs typeface="+mn-cs"/>
              </a:rPr>
              <a:t>Prompt advisor with detailed analysis + suggested refined prompt using different techniques (zero-shot prompts,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7FEA8F-243B-2D7C-1AC7-55AAAC8DB460}"/>
              </a:ext>
            </a:extLst>
          </p:cNvPr>
          <p:cNvSpPr/>
          <p:nvPr/>
        </p:nvSpPr>
        <p:spPr bwMode="auto">
          <a:xfrm>
            <a:off x="9414933" y="2260600"/>
            <a:ext cx="2455334" cy="2108200"/>
          </a:xfrm>
          <a:prstGeom prst="roundRect">
            <a:avLst>
              <a:gd name="adj" fmla="val 2942"/>
            </a:avLst>
          </a:prstGeom>
          <a:noFill/>
          <a:ln w="25400" cap="flat" cmpd="sng" algn="ctr">
            <a:solidFill>
              <a:schemeClr val="accent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64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202BE4-98E0-A220-793C-4903A10E8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058"/>
            <a:ext cx="12192000" cy="620788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F20651-9086-5F58-2692-5C69F5871342}"/>
              </a:ext>
            </a:extLst>
          </p:cNvPr>
          <p:cNvSpPr/>
          <p:nvPr/>
        </p:nvSpPr>
        <p:spPr>
          <a:xfrm>
            <a:off x="6746875" y="1340917"/>
            <a:ext cx="4248149" cy="777865"/>
          </a:xfrm>
          <a:prstGeom prst="roundRect">
            <a:avLst>
              <a:gd name="adj" fmla="val 15541"/>
            </a:avLst>
          </a:prstGeom>
          <a:gradFill>
            <a:gsLst>
              <a:gs pos="0">
                <a:srgbClr val="0687C4"/>
              </a:gs>
              <a:gs pos="100000">
                <a:srgbClr val="49C5B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latin typeface="Segoe UI Variable Small Semibol" pitchFamily="2" charset="0"/>
                <a:ea typeface="+mn-ea"/>
                <a:cs typeface="+mn-cs"/>
              </a:rPr>
              <a:t>Adaptive card gallery including live preview using webchat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19E3F6-9FAB-3612-AE23-5392BF9C8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9253" y="2226733"/>
            <a:ext cx="2373607" cy="40386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8C2FC8-3331-4C23-8871-E28AD7C8D8EA}"/>
              </a:ext>
            </a:extLst>
          </p:cNvPr>
          <p:cNvSpPr/>
          <p:nvPr/>
        </p:nvSpPr>
        <p:spPr bwMode="auto">
          <a:xfrm>
            <a:off x="1698422" y="3003725"/>
            <a:ext cx="700830" cy="309926"/>
          </a:xfrm>
          <a:prstGeom prst="roundRect">
            <a:avLst>
              <a:gd name="adj" fmla="val 2942"/>
            </a:avLst>
          </a:prstGeom>
          <a:noFill/>
          <a:ln w="25400" cap="flat" cmpd="sng" algn="ctr">
            <a:solidFill>
              <a:schemeClr val="accent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F312CF1-4600-3B38-2260-7A58D9D255EF}"/>
              </a:ext>
            </a:extLst>
          </p:cNvPr>
          <p:cNvCxnSpPr>
            <a:stCxn id="6" idx="3"/>
          </p:cNvCxnSpPr>
          <p:nvPr/>
        </p:nvCxnSpPr>
        <p:spPr>
          <a:xfrm>
            <a:off x="2399252" y="3158688"/>
            <a:ext cx="7140001" cy="12351"/>
          </a:xfrm>
          <a:prstGeom prst="straightConnector1">
            <a:avLst/>
          </a:prstGeom>
          <a:ln w="38100">
            <a:solidFill>
              <a:schemeClr val="bg1">
                <a:lumMod val="75000"/>
                <a:lumOff val="25000"/>
              </a:schemeClr>
            </a:solidFill>
            <a:headEnd type="none" w="lg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A001FC-C64C-7FD8-66C3-51517AEA5B90}"/>
              </a:ext>
            </a:extLst>
          </p:cNvPr>
          <p:cNvSpPr/>
          <p:nvPr/>
        </p:nvSpPr>
        <p:spPr bwMode="auto">
          <a:xfrm>
            <a:off x="9539253" y="2227821"/>
            <a:ext cx="2288680" cy="4025159"/>
          </a:xfrm>
          <a:prstGeom prst="roundRect">
            <a:avLst>
              <a:gd name="adj" fmla="val 2942"/>
            </a:avLst>
          </a:prstGeom>
          <a:noFill/>
          <a:ln w="25400" cap="flat" cmpd="sng" algn="ctr">
            <a:solidFill>
              <a:schemeClr val="accent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33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D66416-BAC3-4E42-2B6E-8CB00D82D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52" y="323401"/>
            <a:ext cx="10969295" cy="6173097"/>
          </a:xfrm>
          <a:prstGeom prst="roundRect">
            <a:avLst>
              <a:gd name="adj" fmla="val 31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C0366C9-72EB-54FA-29CB-E97115944F4E}"/>
              </a:ext>
            </a:extLst>
          </p:cNvPr>
          <p:cNvSpPr/>
          <p:nvPr/>
        </p:nvSpPr>
        <p:spPr bwMode="auto">
          <a:xfrm>
            <a:off x="8999674" y="3621116"/>
            <a:ext cx="2343300" cy="460196"/>
          </a:xfrm>
          <a:prstGeom prst="round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A8BF7E-3BDF-33BC-8FF3-3841E9FF992E}"/>
              </a:ext>
            </a:extLst>
          </p:cNvPr>
          <p:cNvSpPr/>
          <p:nvPr/>
        </p:nvSpPr>
        <p:spPr bwMode="auto">
          <a:xfrm>
            <a:off x="8786314" y="4274029"/>
            <a:ext cx="2556660" cy="548427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400" ker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cs typeface="Segoe UI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AA5D77-A107-FACD-5BB5-AA34EDAB1E37}"/>
              </a:ext>
            </a:extLst>
          </p:cNvPr>
          <p:cNvSpPr/>
          <p:nvPr/>
        </p:nvSpPr>
        <p:spPr bwMode="auto">
          <a:xfrm>
            <a:off x="1354005" y="1375221"/>
            <a:ext cx="1389248" cy="280525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2D71F9-092F-47D6-53BC-1D9B4FD96038}"/>
              </a:ext>
            </a:extLst>
          </p:cNvPr>
          <p:cNvSpPr/>
          <p:nvPr/>
        </p:nvSpPr>
        <p:spPr>
          <a:xfrm>
            <a:off x="6389621" y="3621115"/>
            <a:ext cx="2256673" cy="460197"/>
          </a:xfrm>
          <a:prstGeom prst="roundRect">
            <a:avLst>
              <a:gd name="adj" fmla="val 15541"/>
            </a:avLst>
          </a:prstGeom>
          <a:gradFill>
            <a:gsLst>
              <a:gs pos="0">
                <a:srgbClr val="0687C4"/>
              </a:gs>
              <a:gs pos="100000">
                <a:srgbClr val="49C5B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srgbClr val="FFFFFF"/>
                </a:solidFill>
                <a:effectLst/>
                <a:uLnTx/>
                <a:uFillTx/>
                <a:latin typeface="Segoe UI Variable Small Semibol" pitchFamily="2" charset="0"/>
                <a:ea typeface="+mn-ea"/>
                <a:cs typeface="+mn-cs"/>
              </a:rPr>
              <a:t>1. Test utterance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452FFD-3595-E4F4-A11F-C8B8FFFAA764}"/>
              </a:ext>
            </a:extLst>
          </p:cNvPr>
          <p:cNvSpPr/>
          <p:nvPr/>
        </p:nvSpPr>
        <p:spPr>
          <a:xfrm>
            <a:off x="6096000" y="4318143"/>
            <a:ext cx="2256673" cy="460197"/>
          </a:xfrm>
          <a:prstGeom prst="roundRect">
            <a:avLst>
              <a:gd name="adj" fmla="val 15541"/>
            </a:avLst>
          </a:prstGeom>
          <a:gradFill>
            <a:gsLst>
              <a:gs pos="0">
                <a:srgbClr val="00B050"/>
              </a:gs>
              <a:gs pos="100000">
                <a:schemeClr val="accent2">
                  <a:lumMod val="7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latin typeface="Segoe UI Variable Small Semibol" pitchFamily="2" charset="0"/>
                <a:ea typeface="+mn-ea"/>
                <a:cs typeface="+mn-cs"/>
              </a:rPr>
              <a:t>2. Agent response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31D8C24-EA8D-847F-8588-FE9114D1FE36}"/>
              </a:ext>
            </a:extLst>
          </p:cNvPr>
          <p:cNvSpPr/>
          <p:nvPr/>
        </p:nvSpPr>
        <p:spPr>
          <a:xfrm>
            <a:off x="3179697" y="1285384"/>
            <a:ext cx="2256673" cy="460197"/>
          </a:xfrm>
          <a:prstGeom prst="roundRect">
            <a:avLst>
              <a:gd name="adj" fmla="val 15541"/>
            </a:avLst>
          </a:prstGeom>
          <a:gradFill>
            <a:gsLst>
              <a:gs pos="0">
                <a:srgbClr val="00B050"/>
              </a:gs>
              <a:gs pos="100000">
                <a:schemeClr val="accent2">
                  <a:lumMod val="7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srgbClr val="FFFFFF"/>
                </a:solidFill>
                <a:effectLst/>
                <a:uLnTx/>
                <a:uFillTx/>
                <a:latin typeface="Segoe UI Variable Small Semibol" pitchFamily="2" charset="0"/>
                <a:ea typeface="+mn-ea"/>
                <a:cs typeface="+mn-cs"/>
              </a:rPr>
              <a:t>3. Triggered topic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234E8C6-CA35-082E-9650-773BF0D3FBED}"/>
              </a:ext>
            </a:extLst>
          </p:cNvPr>
          <p:cNvCxnSpPr>
            <a:stCxn id="11" idx="1"/>
            <a:endCxn id="7" idx="3"/>
          </p:cNvCxnSpPr>
          <p:nvPr/>
        </p:nvCxnSpPr>
        <p:spPr>
          <a:xfrm flipH="1">
            <a:off x="2743253" y="1515483"/>
            <a:ext cx="436444" cy="1"/>
          </a:xfrm>
          <a:prstGeom prst="straightConnector1">
            <a:avLst/>
          </a:prstGeom>
          <a:ln w="38100">
            <a:solidFill>
              <a:srgbClr val="00B05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DDCA57-534E-7D72-736F-070A0CE3FC3A}"/>
              </a:ext>
            </a:extLst>
          </p:cNvPr>
          <p:cNvCxnSpPr>
            <a:cxnSpLocks/>
            <a:stCxn id="9" idx="3"/>
            <a:endCxn id="5" idx="1"/>
          </p:cNvCxnSpPr>
          <p:nvPr/>
        </p:nvCxnSpPr>
        <p:spPr>
          <a:xfrm>
            <a:off x="8646294" y="3851214"/>
            <a:ext cx="353380" cy="0"/>
          </a:xfrm>
          <a:prstGeom prst="straightConnector1">
            <a:avLst/>
          </a:prstGeom>
          <a:ln w="38100">
            <a:solidFill>
              <a:srgbClr val="0687C4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22BEEC-255C-FD2B-651C-38F4ACDFA27B}"/>
              </a:ext>
            </a:extLst>
          </p:cNvPr>
          <p:cNvCxnSpPr>
            <a:cxnSpLocks/>
            <a:stCxn id="10" idx="3"/>
            <a:endCxn id="6" idx="1"/>
          </p:cNvCxnSpPr>
          <p:nvPr/>
        </p:nvCxnSpPr>
        <p:spPr>
          <a:xfrm>
            <a:off x="8352673" y="4548242"/>
            <a:ext cx="433641" cy="1"/>
          </a:xfrm>
          <a:prstGeom prst="straightConnector1">
            <a:avLst/>
          </a:prstGeom>
          <a:ln w="38100">
            <a:solidFill>
              <a:srgbClr val="00B05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A3B379-3454-6D5C-774D-87E87ED4894A}"/>
              </a:ext>
            </a:extLst>
          </p:cNvPr>
          <p:cNvGrpSpPr/>
          <p:nvPr/>
        </p:nvGrpSpPr>
        <p:grpSpPr>
          <a:xfrm>
            <a:off x="5558536" y="4318143"/>
            <a:ext cx="474953" cy="474953"/>
            <a:chOff x="698680" y="2828925"/>
            <a:chExt cx="720000" cy="720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5A79392-471E-9EB8-4361-81E73B053729}"/>
                </a:ext>
              </a:extLst>
            </p:cNvPr>
            <p:cNvSpPr/>
            <p:nvPr/>
          </p:nvSpPr>
          <p:spPr bwMode="auto">
            <a:xfrm>
              <a:off x="698680" y="2828925"/>
              <a:ext cx="720000" cy="720000"/>
            </a:xfrm>
            <a:prstGeom prst="ellipse">
              <a:avLst/>
            </a:prstGeom>
            <a:solidFill>
              <a:srgbClr val="00B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chemeClr val="bg1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5" name="Graphic 24" descr="Checkmark with solid fill">
              <a:extLst>
                <a:ext uri="{FF2B5EF4-FFF2-40B4-BE49-F238E27FC236}">
                  <a16:creationId xmlns:a16="http://schemas.microsoft.com/office/drawing/2014/main" id="{350ACC0F-081B-F320-80EE-5910B5E27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8581" y="2968801"/>
              <a:ext cx="460198" cy="46019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C023D2-7EA9-0741-C9EB-0712819354A0}"/>
              </a:ext>
            </a:extLst>
          </p:cNvPr>
          <p:cNvGrpSpPr/>
          <p:nvPr/>
        </p:nvGrpSpPr>
        <p:grpSpPr>
          <a:xfrm>
            <a:off x="5560207" y="1290405"/>
            <a:ext cx="474953" cy="474953"/>
            <a:chOff x="698680" y="2828925"/>
            <a:chExt cx="720000" cy="720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B72B147-0F63-A289-E72B-163B08380131}"/>
                </a:ext>
              </a:extLst>
            </p:cNvPr>
            <p:cNvSpPr/>
            <p:nvPr/>
          </p:nvSpPr>
          <p:spPr bwMode="auto">
            <a:xfrm>
              <a:off x="698680" y="2828925"/>
              <a:ext cx="720000" cy="720000"/>
            </a:xfrm>
            <a:prstGeom prst="ellipse">
              <a:avLst/>
            </a:prstGeom>
            <a:solidFill>
              <a:srgbClr val="00B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solidFill>
                  <a:schemeClr val="bg1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30" name="Graphic 29" descr="Checkmark with solid fill">
              <a:extLst>
                <a:ext uri="{FF2B5EF4-FFF2-40B4-BE49-F238E27FC236}">
                  <a16:creationId xmlns:a16="http://schemas.microsoft.com/office/drawing/2014/main" id="{3DF905DD-EC14-642B-C90B-7336DFC50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8581" y="2968801"/>
              <a:ext cx="460198" cy="4601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3055422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244CB7-8053-CD5C-5279-18F5852C0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3075"/>
            <a:ext cx="12192000" cy="619184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CC62E5-9368-036C-9097-9955EE3A5C74}"/>
              </a:ext>
            </a:extLst>
          </p:cNvPr>
          <p:cNvSpPr/>
          <p:nvPr/>
        </p:nvSpPr>
        <p:spPr>
          <a:xfrm>
            <a:off x="7551208" y="3429000"/>
            <a:ext cx="4248149" cy="905933"/>
          </a:xfrm>
          <a:prstGeom prst="roundRect">
            <a:avLst>
              <a:gd name="adj" fmla="val 15541"/>
            </a:avLst>
          </a:prstGeom>
          <a:gradFill>
            <a:gsLst>
              <a:gs pos="0">
                <a:srgbClr val="0687C4"/>
              </a:gs>
              <a:gs pos="100000">
                <a:srgbClr val="49C5B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latin typeface="Segoe UI Variable Small Semibol" pitchFamily="2" charset="0"/>
                <a:ea typeface="+mn-ea"/>
                <a:cs typeface="+mn-cs"/>
              </a:rPr>
              <a:t>Webchat playground with theme designer, including web preview! </a:t>
            </a:r>
            <a:endParaRPr lang="en-US" sz="1600" dirty="0">
              <a:ln w="0"/>
              <a:solidFill>
                <a:srgbClr val="FFFFFF"/>
              </a:solidFill>
              <a:latin typeface="Segoe UI Variable Small Semibol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5342C7B-2AE1-6225-143A-EB11E3D31D66}"/>
              </a:ext>
            </a:extLst>
          </p:cNvPr>
          <p:cNvSpPr/>
          <p:nvPr/>
        </p:nvSpPr>
        <p:spPr bwMode="auto">
          <a:xfrm>
            <a:off x="10422466" y="1298469"/>
            <a:ext cx="1574800" cy="388379"/>
          </a:xfrm>
          <a:prstGeom prst="roundRect">
            <a:avLst>
              <a:gd name="adj" fmla="val 2942"/>
            </a:avLst>
          </a:prstGeom>
          <a:noFill/>
          <a:ln w="25400" cap="flat" cmpd="sng" algn="ctr">
            <a:solidFill>
              <a:schemeClr val="accent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4B12AD4-AE9E-9285-B3B2-088B548371BB}"/>
              </a:ext>
            </a:extLst>
          </p:cNvPr>
          <p:cNvCxnSpPr>
            <a:cxnSpLocks/>
            <a:stCxn id="2" idx="0"/>
            <a:endCxn id="3" idx="1"/>
          </p:cNvCxnSpPr>
          <p:nvPr/>
        </p:nvCxnSpPr>
        <p:spPr>
          <a:xfrm flipV="1">
            <a:off x="9675283" y="1492659"/>
            <a:ext cx="747183" cy="1936341"/>
          </a:xfrm>
          <a:prstGeom prst="straightConnector1">
            <a:avLst/>
          </a:prstGeom>
          <a:ln w="38100">
            <a:solidFill>
              <a:schemeClr val="bg1">
                <a:lumMod val="75000"/>
                <a:lumOff val="25000"/>
              </a:schemeClr>
            </a:solidFill>
            <a:headEnd type="none" w="lg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90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A27F1-D983-1F3D-62D9-BDDFEC0D7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C550B4-399B-0A44-F576-657328A5C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862"/>
            <a:ext cx="12192000" cy="621427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4DF143-9723-ED52-5D5B-AF32784AE0DB}"/>
              </a:ext>
            </a:extLst>
          </p:cNvPr>
          <p:cNvSpPr/>
          <p:nvPr/>
        </p:nvSpPr>
        <p:spPr>
          <a:xfrm>
            <a:off x="4858808" y="745066"/>
            <a:ext cx="4248149" cy="1334998"/>
          </a:xfrm>
          <a:prstGeom prst="roundRect">
            <a:avLst>
              <a:gd name="adj" fmla="val 15541"/>
            </a:avLst>
          </a:prstGeom>
          <a:gradFill>
            <a:gsLst>
              <a:gs pos="0">
                <a:srgbClr val="0687C4"/>
              </a:gs>
              <a:gs pos="100000">
                <a:srgbClr val="49C5B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latin typeface="Segoe UI Variable Small Semibol" pitchFamily="2" charset="0"/>
                <a:ea typeface="+mn-ea"/>
                <a:cs typeface="+mn-cs"/>
              </a:rPr>
              <a:t>Agent review tool based 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n w="0"/>
                <a:solidFill>
                  <a:srgbClr val="FFFFFF"/>
                </a:solidFill>
                <a:latin typeface="Segoe UI Variable Small Semibol" pitchFamily="2" charset="0"/>
              </a:rPr>
              <a:t>Power CAT best practice guide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n w="0"/>
                <a:solidFill>
                  <a:srgbClr val="FFFFFF"/>
                </a:solidFill>
                <a:latin typeface="Segoe UI Variable Small Semibol" pitchFamily="2" charset="0"/>
              </a:rPr>
              <a:t>for agents and flows</a:t>
            </a:r>
            <a:endParaRPr kumimoji="0" lang="en-US" sz="1600" b="0" i="0" u="none" strike="noStrike" kern="1200" cap="none" spc="0" normalizeH="0" baseline="0" noProof="0" dirty="0">
              <a:ln w="0"/>
              <a:solidFill>
                <a:srgbClr val="FFFFFF"/>
              </a:solidFill>
              <a:effectLst/>
              <a:uLnTx/>
              <a:uFillTx/>
              <a:latin typeface="Segoe UI Variable Small Semibol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77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C9C35-F7A3-0A5B-2CE3-7EDDDCC66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643EF6-C1B3-77DE-14D4-CFC5444DC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452"/>
            <a:ext cx="12192000" cy="619509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8C65B7-887A-F068-1D26-A0E4ED3317CD}"/>
              </a:ext>
            </a:extLst>
          </p:cNvPr>
          <p:cNvSpPr/>
          <p:nvPr/>
        </p:nvSpPr>
        <p:spPr>
          <a:xfrm>
            <a:off x="7610474" y="3259666"/>
            <a:ext cx="4248149" cy="1334998"/>
          </a:xfrm>
          <a:prstGeom prst="roundRect">
            <a:avLst>
              <a:gd name="adj" fmla="val 15541"/>
            </a:avLst>
          </a:prstGeom>
          <a:gradFill>
            <a:gsLst>
              <a:gs pos="0">
                <a:srgbClr val="0687C4"/>
              </a:gs>
              <a:gs pos="100000">
                <a:srgbClr val="49C5B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latin typeface="Segoe UI Variable Small Semibol" pitchFamily="2" charset="0"/>
                <a:ea typeface="+mn-ea"/>
                <a:cs typeface="+mn-cs"/>
              </a:rPr>
              <a:t>Complete agent inventory at tenant level with drill down per environment and agent</a:t>
            </a:r>
          </a:p>
        </p:txBody>
      </p:sp>
    </p:spTree>
    <p:extLst>
      <p:ext uri="{BB962C8B-B14F-4D97-AF65-F5344CB8AC3E}">
        <p14:creationId xmlns:p14="http://schemas.microsoft.com/office/powerpoint/2010/main" val="93278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FBF2F-867C-BCB3-C672-A96FC0C39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Oval 95" descr="Background rotating color animation">
            <a:extLst>
              <a:ext uri="{FF2B5EF4-FFF2-40B4-BE49-F238E27FC236}">
                <a16:creationId xmlns:a16="http://schemas.microsoft.com/office/drawing/2014/main" id="{DFD29582-1201-5FA1-8DCE-2160451843C6}"/>
              </a:ext>
            </a:extLst>
          </p:cNvPr>
          <p:cNvSpPr/>
          <p:nvPr/>
        </p:nvSpPr>
        <p:spPr bwMode="auto">
          <a:xfrm rot="1429251">
            <a:off x="-2870496" y="-889031"/>
            <a:ext cx="6475603" cy="3841080"/>
          </a:xfrm>
          <a:prstGeom prst="ellipse">
            <a:avLst/>
          </a:prstGeom>
          <a:gradFill flip="none" rotWithShape="1">
            <a:gsLst>
              <a:gs pos="90000">
                <a:srgbClr val="399A91"/>
              </a:gs>
              <a:gs pos="52000">
                <a:srgbClr val="0078D4">
                  <a:lumMod val="100000"/>
                </a:srgbClr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>
            <a:softEdge rad="5334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27432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err="1">
              <a:ln>
                <a:noFill/>
              </a:ln>
              <a:gradFill>
                <a:gsLst>
                  <a:gs pos="76923">
                    <a:srgbClr val="FFFFFF"/>
                  </a:gs>
                  <a:gs pos="74000">
                    <a:srgbClr val="FFFFFF"/>
                  </a:gs>
                </a:gsLst>
                <a:path path="circle">
                  <a:fillToRect l="100000" t="100000"/>
                </a:path>
              </a:gradFill>
              <a:effectLst/>
              <a:uLnTx/>
              <a:uFillTx/>
              <a:latin typeface="Segoe UI Variable Small Semibol" pitchFamily="2" charset="0"/>
              <a:ea typeface="+mn-ea"/>
              <a:cs typeface="Segoe UI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537D09D-E461-158B-63DE-6AB2AB505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1694" y="137160"/>
            <a:ext cx="11914632" cy="6583680"/>
          </a:xfrm>
          <a:prstGeom prst="roundRect">
            <a:avLst>
              <a:gd name="adj" fmla="val 2697"/>
            </a:avLst>
          </a:prstGeom>
          <a:solidFill>
            <a:srgbClr val="091F2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8" hidden="1">
            <a:extLst>
              <a:ext uri="{FF2B5EF4-FFF2-40B4-BE49-F238E27FC236}">
                <a16:creationId xmlns:a16="http://schemas.microsoft.com/office/drawing/2014/main" id="{8BC336D8-418D-45B6-D2F0-0837870267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8263" y="-1155500"/>
            <a:ext cx="11018520" cy="553998"/>
          </a:xfrm>
        </p:spPr>
        <p:txBody>
          <a:bodyPr/>
          <a:lstStyle/>
          <a:p>
            <a:r>
              <a:rPr lang="en-US" sz="3600" b="0" kern="1200" spc="-50" baseline="0">
                <a:ln>
                  <a:noFill/>
                </a:ln>
                <a:solidFill>
                  <a:srgbClr val="FFFFFF"/>
                </a:solidFill>
                <a:effectLst/>
                <a:latin typeface="Segoe UI Semibold" panose="020B0502040204020203" pitchFamily="34" charset="0"/>
                <a:ea typeface="+mn-ea"/>
                <a:cs typeface="Segoe UI" panose="020B0502040204020203" pitchFamily="34" charset="0"/>
              </a:rPr>
              <a:t>Announcement slide (dark) with color rotation</a:t>
            </a:r>
            <a:endParaRPr lang="en-US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AD6B96AB-C131-575F-93F0-EA2BE3294A7D}"/>
              </a:ext>
            </a:extLst>
          </p:cNvPr>
          <p:cNvSpPr txBox="1">
            <a:spLocks/>
          </p:cNvSpPr>
          <p:nvPr/>
        </p:nvSpPr>
        <p:spPr>
          <a:xfrm>
            <a:off x="1528761" y="1251089"/>
            <a:ext cx="9134476" cy="738664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defTabSz="29010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800" b="0" kern="1200" cap="none" spc="-50" baseline="0">
                <a:ln w="3175">
                  <a:noFill/>
                </a:ln>
                <a:gradFill>
                  <a:gsLst>
                    <a:gs pos="4321">
                      <a:srgbClr val="000000"/>
                    </a:gs>
                    <a:gs pos="21000">
                      <a:srgbClr val="000000"/>
                    </a:gs>
                  </a:gsLst>
                  <a:path path="circle">
                    <a:fillToRect l="100000" t="100000"/>
                  </a:path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010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89510">
                      <a:srgbClr val="FFFFFF"/>
                    </a:gs>
                    <a:gs pos="68966">
                      <a:srgbClr val="FFFFFF"/>
                    </a:gs>
                  </a:gsLst>
                  <a:path path="circle">
                    <a:fillToRect l="100000" t="100000"/>
                  </a:path>
                </a:gradFill>
                <a:effectLst/>
                <a:uLnTx/>
                <a:uFillTx/>
                <a:latin typeface="Segoe UI Variable Display Semibold" pitchFamily="2" charset="0"/>
                <a:ea typeface="+mn-ea"/>
                <a:cs typeface="Segoe UI" pitchFamily="34" charset="0"/>
              </a:rPr>
              <a:t>Copilot Studio Kit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3C17C1-A1D1-EDCC-10C4-21D68D86E83C}"/>
              </a:ext>
            </a:extLst>
          </p:cNvPr>
          <p:cNvSpPr txBox="1"/>
          <p:nvPr/>
        </p:nvSpPr>
        <p:spPr>
          <a:xfrm>
            <a:off x="1025520" y="2245122"/>
            <a:ext cx="10086980" cy="4032186"/>
          </a:xfrm>
          <a:prstGeom prst="roundRect">
            <a:avLst>
              <a:gd name="adj" fmla="val 5592"/>
            </a:avLst>
          </a:prstGeom>
          <a:ln w="15875" cap="rnd">
            <a:solidFill>
              <a:srgbClr val="3A4953"/>
            </a:solidFill>
            <a:headEnd type="none" w="lg" len="med"/>
            <a:tailEnd type="none" w="lg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defTabSz="91436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65" b="0" i="0" u="none" strike="noStrike" cap="none" spc="0" normalizeH="0" baseline="0">
                <a:ln>
                  <a:noFill/>
                </a:ln>
                <a:noFill/>
                <a:effectLst/>
                <a:uLnTx/>
                <a:uFillTx/>
                <a:latin typeface="Segoe UI Variable Small Semibol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Segoe UI Variable Small Semibol" pitchFamily="2" charset="0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5087CB0-3CC2-7D51-F9FA-BED850AD91AD}"/>
              </a:ext>
            </a:extLst>
          </p:cNvPr>
          <p:cNvSpPr txBox="1">
            <a:spLocks/>
          </p:cNvSpPr>
          <p:nvPr/>
        </p:nvSpPr>
        <p:spPr>
          <a:xfrm>
            <a:off x="1079500" y="3174432"/>
            <a:ext cx="5683729" cy="215443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bg1">
                  <a:lumMod val="25000"/>
                  <a:lumOff val="75000"/>
                </a:schemeClr>
              </a:solidFill>
            </a:endParaRPr>
          </a:p>
          <a:p>
            <a:pPr marL="0" marR="0" lvl="0" indent="0" algn="l" defTabSz="932742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bg1">
                    <a:lumMod val="25000"/>
                    <a:lumOff val="75000"/>
                  </a:schemeClr>
                </a:solidFill>
              </a:rPr>
              <a:t>Download the Kit from AppSource </a:t>
            </a:r>
          </a:p>
          <a:p>
            <a:pPr marL="0" marR="0" lvl="0" indent="0" algn="l" defTabSz="932742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FFFFFF"/>
              </a:solidFill>
              <a:latin typeface="Segoe UI Variable Display" pitchFamily="2" charset="0"/>
              <a:cs typeface="Segoe Sans Display" pitchFamily="2" charset="0"/>
            </a:endParaRPr>
          </a:p>
          <a:p>
            <a:pPr marL="0" marR="0" lvl="0" indent="0" algn="l" defTabSz="932742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FFFF"/>
                </a:solidFill>
                <a:latin typeface="Segoe UI Variable Display" pitchFamily="2" charset="0"/>
                <a:cs typeface="Segoe Sans Display" pitchFamily="2" charset="0"/>
              </a:rPr>
              <a:t>Or go to </a:t>
            </a:r>
          </a:p>
          <a:p>
            <a:pPr marL="0" marR="0" lvl="0" indent="0" algn="l" defTabSz="932742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srgbClr val="FFFFFF"/>
              </a:solidFill>
              <a:latin typeface="Segoe UI Variable Display" pitchFamily="2" charset="0"/>
              <a:cs typeface="Segoe Sans Display" pitchFamily="2" charset="0"/>
            </a:endParaRPr>
          </a:p>
          <a:p>
            <a:pPr>
              <a:lnSpc>
                <a:spcPts val="2800"/>
              </a:lnSpc>
              <a:defRPr/>
            </a:pPr>
            <a:r>
              <a:rPr lang="en-US" sz="2800" dirty="0">
                <a:solidFill>
                  <a:srgbClr val="0078D4"/>
                </a:solidFill>
                <a:effectLst/>
                <a:latin typeface="Segoe UI" panose="020B0502040204020203" pitchFamily="34" charset="0"/>
                <a:hlinkClick r:id="rId3"/>
              </a:rPr>
              <a:t>https://aka.ms/CopilotStudioKit</a:t>
            </a:r>
            <a:r>
              <a:rPr lang="en-US" sz="2800" dirty="0">
                <a:solidFill>
                  <a:srgbClr val="0078D4"/>
                </a:solidFill>
                <a:effectLst/>
                <a:latin typeface="Segoe UI" panose="020B0502040204020203" pitchFamily="34" charset="0"/>
              </a:rPr>
              <a:t> </a:t>
            </a:r>
            <a:endParaRPr lang="en-US" sz="2400" dirty="0">
              <a:solidFill>
                <a:srgbClr val="0078D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0E18719C-2A72-5B65-DC7A-BF8FFB4F5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69952" y="2539432"/>
            <a:ext cx="635000" cy="635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F92C405-D6C3-E26E-F179-62A7C890C6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4709775" y="553236"/>
            <a:ext cx="2772449" cy="442484"/>
          </a:xfrm>
          <a:prstGeom prst="roundRect">
            <a:avLst>
              <a:gd name="adj" fmla="val 36259"/>
            </a:avLst>
          </a:prstGeom>
          <a:gradFill flip="none" rotWithShape="1">
            <a:gsLst>
              <a:gs pos="100000">
                <a:srgbClr val="399A91"/>
              </a:gs>
              <a:gs pos="0">
                <a:srgbClr val="0078D4"/>
              </a:gs>
            </a:gsLst>
            <a:path path="circle">
              <a:fillToRect l="100000" t="100000"/>
            </a:path>
            <a:tileRect r="-100000" b="-100000"/>
          </a:gradFill>
          <a:ln w="63897" cap="flat">
            <a:noFill/>
            <a:prstDash val="solid"/>
            <a:miter/>
          </a:ln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rot="0" spcFirstLastPara="0" vertOverflow="overflow" horzOverflow="overflow" vert="horz" wrap="square" lIns="137160" tIns="18288" rIns="137160" bIns="54864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28000">
                      <a:srgbClr val="FFFFFF"/>
                    </a:gs>
                    <a:gs pos="531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Variable Display Semib"/>
                <a:ea typeface="+mn-ea"/>
                <a:cs typeface="Segoe UI"/>
              </a:rPr>
              <a:t>New version available!</a:t>
            </a:r>
            <a:endParaRPr kumimoji="0" lang="en-CA" b="1" i="0" u="none" strike="noStrike" kern="1200" cap="none" spc="0" normalizeH="0" baseline="0" noProof="0" dirty="0">
              <a:ln w="3175">
                <a:noFill/>
              </a:ln>
              <a:gradFill>
                <a:gsLst>
                  <a:gs pos="53147">
                    <a:srgbClr val="FFFFFF"/>
                  </a:gs>
                  <a:gs pos="28000">
                    <a:srgbClr val="FFFFFF"/>
                  </a:gs>
                </a:gsLst>
                <a:path path="circle">
                  <a:fillToRect l="100000" b="100000"/>
                </a:path>
              </a:gradFill>
              <a:effectLst/>
              <a:uLnTx/>
              <a:uFillTx/>
              <a:latin typeface="Segoe UI Variable Display Semib" pitchFamily="2" charset="0"/>
              <a:ea typeface="+mn-ea"/>
              <a:cs typeface="Segoe U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A3466-7899-02CF-E7F8-F027551DE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3229" y="2423720"/>
            <a:ext cx="3540517" cy="368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551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2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C 0.06406 -0.20833 0.76497 -0.22315 0.92292 -0.08819 C 1.08112 0.04676 1.00846 0.74537 0.94792 0.80995 C 0.8875 0.87454 0.075 0.86505 0.02018 0.81667 C -0.03268 0.76736 -0.0418 0.17245 2.08333E-7 -1.11111E-6 Z " pathEditMode="relative" rAng="0" ptsTypes="AAAAA">
                                      <p:cBhvr>
                                        <p:cTn id="11" dur="4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96" y="3398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-2.59259E-6 L 0 0.03542 " pathEditMode="relative" rAng="0" ptsTypes="AA">
                                      <p:cBhvr>
                                        <p:cTn id="16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54167E-6 3.7037E-6 L 3.54167E-6 0.03541 " pathEditMode="relative" rAng="0" ptsTypes="AA">
                                      <p:cBhvr>
                                        <p:cTn id="21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96" grpId="2" animBg="1"/>
      <p:bldP spid="11" grpId="0"/>
      <p:bldP spid="11" grpId="1"/>
      <p:bldP spid="8" grpId="0" animBg="1"/>
      <p:bldP spid="8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7343-DA10-EEE4-CE9C-9BB823EC7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2979738"/>
            <a:ext cx="4163125" cy="1107996"/>
          </a:xfrm>
        </p:spPr>
        <p:txBody>
          <a:bodyPr/>
          <a:lstStyle/>
          <a:p>
            <a:r>
              <a:rPr lang="en-US" sz="3600"/>
              <a:t>What features should we prioritize</a:t>
            </a:r>
          </a:p>
        </p:txBody>
      </p:sp>
      <p:pic>
        <p:nvPicPr>
          <p:cNvPr id="5" name="Picture Placeholder 4" descr="Badge Question Mark with solid fill">
            <a:extLst>
              <a:ext uri="{FF2B5EF4-FFF2-40B4-BE49-F238E27FC236}">
                <a16:creationId xmlns:a16="http://schemas.microsoft.com/office/drawing/2014/main" id="{5FCBC88B-0FE9-869A-2FA8-9A2B41B9417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066241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4D4BF-9041-1FC0-81F3-CA1D44792207}"/>
              </a:ext>
            </a:extLst>
          </p:cNvPr>
          <p:cNvSpPr txBox="1">
            <a:spLocks/>
          </p:cNvSpPr>
          <p:nvPr/>
        </p:nvSpPr>
        <p:spPr>
          <a:xfrm>
            <a:off x="910710" y="2517874"/>
            <a:ext cx="7995165" cy="1822252"/>
          </a:xfrm>
          <a:prstGeom prst="rect">
            <a:avLst/>
          </a:prstGeom>
        </p:spPr>
        <p:txBody>
          <a:bodyPr anchor="ctr"/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This requires a lot of manual validation to check the </a:t>
            </a:r>
            <a:r>
              <a:rPr lang="en-US" dirty="0">
                <a:solidFill>
                  <a:srgbClr val="51DD26"/>
                </a:solidFill>
              </a:rPr>
              <a:t>agent answer</a:t>
            </a:r>
            <a:r>
              <a:rPr lang="en-US" dirty="0"/>
              <a:t>, or the </a:t>
            </a:r>
            <a:r>
              <a:rPr lang="en-US" dirty="0">
                <a:solidFill>
                  <a:srgbClr val="51DD26"/>
                </a:solidFill>
              </a:rPr>
              <a:t>triggered topic name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493333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4D4BF-9041-1FC0-81F3-CA1D44792207}"/>
              </a:ext>
            </a:extLst>
          </p:cNvPr>
          <p:cNvSpPr txBox="1">
            <a:spLocks/>
          </p:cNvSpPr>
          <p:nvPr/>
        </p:nvSpPr>
        <p:spPr>
          <a:xfrm>
            <a:off x="1072635" y="2349698"/>
            <a:ext cx="7995165" cy="1346002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With large language models and retrieval-augmented generation, </a:t>
            </a:r>
            <a:br>
              <a:rPr lang="en-US"/>
            </a:br>
            <a:r>
              <a:rPr lang="en-US">
                <a:solidFill>
                  <a:srgbClr val="51DD26"/>
                </a:solidFill>
              </a:rPr>
              <a:t>AI-generated answers are rarely identical</a:t>
            </a:r>
            <a:r>
              <a:rPr lang="en-US"/>
              <a:t>, though they can be right.</a:t>
            </a:r>
          </a:p>
        </p:txBody>
      </p:sp>
    </p:spTree>
    <p:extLst>
      <p:ext uri="{BB962C8B-B14F-4D97-AF65-F5344CB8AC3E}">
        <p14:creationId xmlns:p14="http://schemas.microsoft.com/office/powerpoint/2010/main" val="269398507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0E18E9-6A1A-5A0F-079B-FF250145D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985837"/>
            <a:ext cx="4295775" cy="4752975"/>
          </a:xfrm>
          <a:prstGeom prst="roundRect">
            <a:avLst>
              <a:gd name="adj" fmla="val 31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DDA14F-7F85-4DA6-EB76-21A076210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788" y="985837"/>
            <a:ext cx="3992499" cy="4752975"/>
          </a:xfrm>
          <a:prstGeom prst="roundRect">
            <a:avLst>
              <a:gd name="adj" fmla="val 31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72587A-FF20-0965-D7D4-6A7455805254}"/>
              </a:ext>
            </a:extLst>
          </p:cNvPr>
          <p:cNvCxnSpPr/>
          <p:nvPr/>
        </p:nvCxnSpPr>
        <p:spPr>
          <a:xfrm>
            <a:off x="1790700" y="3743325"/>
            <a:ext cx="609600" cy="0"/>
          </a:xfrm>
          <a:prstGeom prst="line">
            <a:avLst/>
          </a:prstGeom>
          <a:ln w="19050">
            <a:solidFill>
              <a:srgbClr val="FFB9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AE863D-783C-1DFD-CB74-567CE522D5E7}"/>
              </a:ext>
            </a:extLst>
          </p:cNvPr>
          <p:cNvCxnSpPr/>
          <p:nvPr/>
        </p:nvCxnSpPr>
        <p:spPr>
          <a:xfrm>
            <a:off x="6915150" y="3581400"/>
            <a:ext cx="504000" cy="0"/>
          </a:xfrm>
          <a:prstGeom prst="line">
            <a:avLst/>
          </a:prstGeom>
          <a:ln w="19050">
            <a:solidFill>
              <a:srgbClr val="FFB9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3AD362-2DC8-AC1A-7A1E-27245F9E1C39}"/>
              </a:ext>
            </a:extLst>
          </p:cNvPr>
          <p:cNvCxnSpPr/>
          <p:nvPr/>
        </p:nvCxnSpPr>
        <p:spPr>
          <a:xfrm>
            <a:off x="8429625" y="3571875"/>
            <a:ext cx="1944000" cy="0"/>
          </a:xfrm>
          <a:prstGeom prst="line">
            <a:avLst/>
          </a:prstGeom>
          <a:ln w="19050">
            <a:solidFill>
              <a:srgbClr val="FFB9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36A108-9EFE-777E-E9A4-4CF766E8732B}"/>
              </a:ext>
            </a:extLst>
          </p:cNvPr>
          <p:cNvCxnSpPr/>
          <p:nvPr/>
        </p:nvCxnSpPr>
        <p:spPr>
          <a:xfrm>
            <a:off x="6915150" y="3838575"/>
            <a:ext cx="2160000" cy="0"/>
          </a:xfrm>
          <a:prstGeom prst="line">
            <a:avLst/>
          </a:prstGeom>
          <a:ln w="19050">
            <a:solidFill>
              <a:srgbClr val="FFB9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262FD0-4D1B-52B1-A830-BB04F9BF6B1A}"/>
              </a:ext>
            </a:extLst>
          </p:cNvPr>
          <p:cNvCxnSpPr/>
          <p:nvPr/>
        </p:nvCxnSpPr>
        <p:spPr>
          <a:xfrm>
            <a:off x="9699525" y="3848100"/>
            <a:ext cx="612000" cy="0"/>
          </a:xfrm>
          <a:prstGeom prst="line">
            <a:avLst/>
          </a:prstGeom>
          <a:ln w="19050">
            <a:solidFill>
              <a:srgbClr val="FFB9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D86F22-F09C-0D96-0080-EE15424D44F8}"/>
              </a:ext>
            </a:extLst>
          </p:cNvPr>
          <p:cNvCxnSpPr/>
          <p:nvPr/>
        </p:nvCxnSpPr>
        <p:spPr>
          <a:xfrm>
            <a:off x="3907425" y="3743325"/>
            <a:ext cx="1080000" cy="0"/>
          </a:xfrm>
          <a:prstGeom prst="line">
            <a:avLst/>
          </a:prstGeom>
          <a:ln w="19050">
            <a:solidFill>
              <a:srgbClr val="FFB9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326FD4-AE21-B753-DE79-8401E2EC151D}"/>
              </a:ext>
            </a:extLst>
          </p:cNvPr>
          <p:cNvCxnSpPr/>
          <p:nvPr/>
        </p:nvCxnSpPr>
        <p:spPr>
          <a:xfrm>
            <a:off x="1790700" y="4057650"/>
            <a:ext cx="468000" cy="0"/>
          </a:xfrm>
          <a:prstGeom prst="line">
            <a:avLst/>
          </a:prstGeom>
          <a:ln w="19050">
            <a:solidFill>
              <a:srgbClr val="FFB9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D18EF7F-17A9-DB23-26BC-BA87D63CBCEA}"/>
              </a:ext>
            </a:extLst>
          </p:cNvPr>
          <p:cNvCxnSpPr/>
          <p:nvPr/>
        </p:nvCxnSpPr>
        <p:spPr>
          <a:xfrm>
            <a:off x="2924175" y="4057650"/>
            <a:ext cx="756000" cy="0"/>
          </a:xfrm>
          <a:prstGeom prst="line">
            <a:avLst/>
          </a:prstGeom>
          <a:ln w="19050">
            <a:solidFill>
              <a:srgbClr val="FFB9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6874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4D4BF-9041-1FC0-81F3-CA1D44792207}"/>
              </a:ext>
            </a:extLst>
          </p:cNvPr>
          <p:cNvSpPr txBox="1">
            <a:spLocks/>
          </p:cNvSpPr>
          <p:nvPr/>
        </p:nvSpPr>
        <p:spPr>
          <a:xfrm>
            <a:off x="1120260" y="970060"/>
            <a:ext cx="10176390" cy="4592539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Many </a:t>
            </a:r>
            <a:r>
              <a:rPr lang="en-US" dirty="0">
                <a:solidFill>
                  <a:srgbClr val="51DD26"/>
                </a:solidFill>
              </a:rPr>
              <a:t>parameters</a:t>
            </a:r>
            <a:r>
              <a:rPr lang="en-US" dirty="0"/>
              <a:t> can influence an </a:t>
            </a:r>
            <a:br>
              <a:rPr lang="en-US" dirty="0"/>
            </a:br>
            <a:r>
              <a:rPr lang="en-US" dirty="0"/>
              <a:t>AI-generated answer: </a:t>
            </a:r>
          </a:p>
          <a:p>
            <a:endParaRPr lang="en-US" dirty="0"/>
          </a:p>
          <a:p>
            <a:r>
              <a:rPr lang="en-US" dirty="0"/>
              <a:t>The underlying </a:t>
            </a:r>
            <a:r>
              <a:rPr lang="en-US" dirty="0">
                <a:solidFill>
                  <a:srgbClr val="51DD26"/>
                </a:solidFill>
              </a:rPr>
              <a:t>large language model</a:t>
            </a:r>
            <a:r>
              <a:rPr lang="en-US" dirty="0"/>
              <a:t> (e.g., GPT4o), </a:t>
            </a:r>
            <a:r>
              <a:rPr lang="en-US" dirty="0">
                <a:solidFill>
                  <a:srgbClr val="51DD26"/>
                </a:solidFill>
              </a:rPr>
              <a:t>version</a:t>
            </a:r>
            <a:r>
              <a:rPr lang="en-US" dirty="0"/>
              <a:t> (e.g., 0125), along with the configured </a:t>
            </a:r>
            <a:r>
              <a:rPr lang="en-US" dirty="0">
                <a:solidFill>
                  <a:srgbClr val="51DD26"/>
                </a:solidFill>
              </a:rPr>
              <a:t>meta prompts </a:t>
            </a:r>
            <a:r>
              <a:rPr lang="en-US" dirty="0"/>
              <a:t>(e.g., summarization instructions and moderation guardrails) and the </a:t>
            </a:r>
            <a:r>
              <a:rPr lang="en-US" dirty="0">
                <a:solidFill>
                  <a:srgbClr val="51DD26"/>
                </a:solidFill>
              </a:rPr>
              <a:t>content </a:t>
            </a:r>
            <a:r>
              <a:rPr lang="en-US" dirty="0"/>
              <a:t>returned from the knowledge source.</a:t>
            </a:r>
          </a:p>
        </p:txBody>
      </p:sp>
    </p:spTree>
    <p:extLst>
      <p:ext uri="{BB962C8B-B14F-4D97-AF65-F5344CB8AC3E}">
        <p14:creationId xmlns:p14="http://schemas.microsoft.com/office/powerpoint/2010/main" val="425594844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icrosoft Build 16:9 Template Dark">
  <a:themeElements>
    <a:clrScheme name="Custom 173">
      <a:dk1>
        <a:srgbClr val="091F2C"/>
      </a:dk1>
      <a:lt1>
        <a:srgbClr val="FFFFFF"/>
      </a:lt1>
      <a:dk2>
        <a:srgbClr val="463668"/>
      </a:dk2>
      <a:lt2>
        <a:srgbClr val="E8E6DF"/>
      </a:lt2>
      <a:accent1>
        <a:srgbClr val="C5B4E3"/>
      </a:accent1>
      <a:accent2>
        <a:srgbClr val="8DE971"/>
      </a:accent2>
      <a:accent3>
        <a:srgbClr val="0078D4"/>
      </a:accent3>
      <a:accent4>
        <a:srgbClr val="D7D2CB"/>
      </a:accent4>
      <a:accent5>
        <a:srgbClr val="C03BC4"/>
      </a:accent5>
      <a:accent6>
        <a:srgbClr val="D2D2D2"/>
      </a:accent6>
      <a:hlink>
        <a:srgbClr val="D59ED7"/>
      </a:hlink>
      <a:folHlink>
        <a:srgbClr val="D59ED7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chemeClr val="bg1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Build_2024_16-9 Event-template.potx" id="{7CF624CF-D8C9-4094-B243-6C2C7FAB033B}" vid="{236D7F30-5601-4FA9-AD00-829EA96E59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0c00efa8-99df-4343-9c36-3998544861d9" xsi:nil="true"/>
    <lcf76f155ced4ddcb4097134ff3c332f xmlns="bf2380a9-f059-4440-9b0c-00bda5ce37de">
      <Terms xmlns="http://schemas.microsoft.com/office/infopath/2007/PartnerControls"/>
    </lcf76f155ced4ddcb4097134ff3c332f>
    <SharedWithUsers xmlns="0c00efa8-99df-4343-9c36-3998544861d9">
      <UserInfo>
        <DisplayName>Gary Pretty</DisplayName>
        <AccountId>47</AccountId>
        <AccountType/>
      </UserInfo>
      <UserInfo>
        <DisplayName>Henry Jammes</DisplayName>
        <AccountId>9</AccountId>
        <AccountType/>
      </UserInfo>
      <UserInfo>
        <DisplayName>Ashish Jhanwar</DisplayName>
        <AccountId>419</AccountId>
        <AccountType/>
      </UserInfo>
      <UserInfo>
        <DisplayName>Allie Rutherford</DisplayName>
        <AccountId>572</AccountId>
        <AccountType/>
      </UserInfo>
      <UserInfo>
        <DisplayName>Michal Sroka</DisplayName>
        <AccountId>587</AccountId>
        <AccountType/>
      </UserInfo>
      <UserInfo>
        <DisplayName>Audrie Gordon</DisplayName>
        <AccountId>348</AccountId>
        <AccountType/>
      </UserInfo>
      <UserInfo>
        <DisplayName>Saurabh Pant (POWER PLATFORM)</DisplayName>
        <AccountId>45</AccountId>
        <AccountType/>
      </UserInfo>
      <UserInfo>
        <DisplayName>Mehdi Slaoui Andaloussi</DisplayName>
        <AccountId>191</AccountId>
        <AccountType/>
      </UserInfo>
      <UserInfo>
        <DisplayName>Omar Aftab</DisplayName>
        <AccountId>377</AccountId>
        <AccountType/>
      </UserInfo>
      <UserInfo>
        <DisplayName>Pratap Ladhani</DisplayName>
        <AccountId>76</AccountId>
        <AccountType/>
      </UserInfo>
      <UserInfo>
        <DisplayName>Bas Brekelmans</DisplayName>
        <AccountId>300</AccountId>
        <AccountType/>
      </UserInfo>
      <UserInfo>
        <DisplayName>Aarthy Longino</DisplayName>
        <AccountId>536</AccountId>
        <AccountType/>
      </UserInfo>
      <UserInfo>
        <DisplayName>Ravikiran Patil</DisplayName>
        <AccountId>571</AccountId>
        <AccountType/>
      </UserInfo>
      <UserInfo>
        <DisplayName>Pujarini Mohapatra</DisplayName>
        <AccountId>102</AccountId>
        <AccountType/>
      </UserInfo>
      <UserInfo>
        <DisplayName>Alastair Fehr</DisplayName>
        <AccountId>632</AccountId>
        <AccountType/>
      </UserInfo>
      <UserInfo>
        <DisplayName>Andy Stach</DisplayName>
        <AccountId>633</AccountId>
        <AccountType/>
      </UserInfo>
      <UserInfo>
        <DisplayName>Ger Murphy</DisplayName>
        <AccountId>634</AccountId>
        <AccountType/>
      </UserInfo>
      <UserInfo>
        <DisplayName>Amal Khalaf</DisplayName>
        <AccountId>635</AccountId>
        <AccountType/>
      </UserInfo>
      <UserInfo>
        <DisplayName>Andreas Volkmann</DisplayName>
        <AccountId>636</AccountId>
        <AccountType/>
      </UserInfo>
      <UserInfo>
        <DisplayName>Sheila Kinsella</DisplayName>
        <AccountId>637</AccountId>
        <AccountType/>
      </UserInfo>
      <UserInfo>
        <DisplayName>Evgeny Ivanov</DisplayName>
        <AccountId>638</AccountId>
        <AccountType/>
      </UserInfo>
      <UserInfo>
        <DisplayName>Salem Bacha</DisplayName>
        <AccountId>48</AccountId>
        <AccountType/>
      </UserInfo>
      <UserInfo>
        <DisplayName>Dong Lei</DisplayName>
        <AccountId>490</AccountId>
        <AccountType/>
      </UserInfo>
      <UserInfo>
        <DisplayName>Syeda Sani-e- Zehra</DisplayName>
        <AccountId>640</AccountId>
        <AccountType/>
      </UserInfo>
      <UserInfo>
        <DisplayName>Simon Fitzpatrick</DisplayName>
        <AccountId>641</AccountId>
        <AccountType/>
      </UserInfo>
      <UserInfo>
        <DisplayName>Anupam Sharma</DisplayName>
        <AccountId>642</AccountId>
        <AccountType/>
      </UserInfo>
      <UserInfo>
        <DisplayName>Dmitry Akimov</DisplayName>
        <AccountId>643</AccountId>
        <AccountType/>
      </UserInfo>
      <UserInfo>
        <DisplayName>Swetav Kamal</DisplayName>
        <AccountId>644</AccountId>
        <AccountType/>
      </UserInfo>
      <UserInfo>
        <DisplayName>David Shin</DisplayName>
        <AccountId>645</AccountId>
        <AccountType/>
      </UserInfo>
      <UserInfo>
        <DisplayName>Raj Rangarajan</DisplayName>
        <AccountId>646</AccountId>
        <AccountType/>
      </UserInfo>
      <UserInfo>
        <DisplayName>Chetan Suttraway</DisplayName>
        <AccountId>647</AccountId>
        <AccountType/>
      </UserInfo>
      <UserInfo>
        <DisplayName>Kristoffer la Cour</DisplayName>
        <AccountId>648</AccountId>
        <AccountType/>
      </UserInfo>
      <UserInfo>
        <DisplayName>Matthew Leonard</DisplayName>
        <AccountId>649</AccountId>
        <AccountType/>
      </UserInfo>
      <UserInfo>
        <DisplayName>Ciaran Foy</DisplayName>
        <AccountId>650</AccountId>
        <AccountType/>
      </UserInfo>
      <UserInfo>
        <DisplayName>Vanya Lebedev</DisplayName>
        <AccountId>651</AccountId>
        <AccountType/>
      </UserInfo>
      <UserInfo>
        <DisplayName>Kiran Sidhartha Ravikumar</DisplayName>
        <AccountId>652</AccountId>
        <AccountType/>
      </UserInfo>
      <UserInfo>
        <DisplayName>Arthur Greef</DisplayName>
        <AccountId>653</AccountId>
        <AccountType/>
      </UserInfo>
      <UserInfo>
        <DisplayName>Ray Smith</DisplayName>
        <AccountId>660</AccountId>
        <AccountType/>
      </UserInfo>
      <UserInfo>
        <DisplayName>Sneha Kohli</DisplayName>
        <AccountId>661</AccountId>
        <AccountType/>
      </UserInfo>
    </SharedWithUsers>
    <_ApprovalAssignedTo xmlns="bf2380a9-f059-4440-9b0c-00bda5ce37de">
      <UserInfo>
        <DisplayName/>
        <AccountId xsi:nil="true"/>
        <AccountType/>
      </UserInfo>
    </_ApprovalAssignedTo>
    <_ApprovalSentBy xmlns="bf2380a9-f059-4440-9b0c-00bda5ce37de">
      <UserInfo>
        <DisplayName/>
        <AccountId xsi:nil="true"/>
        <AccountType/>
      </UserInfo>
    </_ApprovalSentBy>
    <_ApprovalStatus xmlns="bf2380a9-f059-4440-9b0c-00bda5ce37de">0</_ApprovalStatus>
    <_ApprovalRespondedBy xmlns="bf2380a9-f059-4440-9b0c-00bda5ce37de">
      <UserInfo>
        <DisplayName/>
        <AccountId xsi:nil="true"/>
        <AccountType/>
      </UserInfo>
    </_ApprovalRespondedB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47F01F51197143A101EDD3465A5C22" ma:contentTypeVersion="22" ma:contentTypeDescription="Create a new document." ma:contentTypeScope="" ma:versionID="6532656c4519b7cbf831f6bf17736505">
  <xsd:schema xmlns:xsd="http://www.w3.org/2001/XMLSchema" xmlns:xs="http://www.w3.org/2001/XMLSchema" xmlns:p="http://schemas.microsoft.com/office/2006/metadata/properties" xmlns:ns1="http://schemas.microsoft.com/sharepoint/v3" xmlns:ns2="0c00efa8-99df-4343-9c36-3998544861d9" xmlns:ns3="bf2380a9-f059-4440-9b0c-00bda5ce37de" targetNamespace="http://schemas.microsoft.com/office/2006/metadata/properties" ma:root="true" ma:fieldsID="d3e7eb5adcb2bf66c803b84dc0db391f" ns1:_="" ns2:_="" ns3:_="">
    <xsd:import namespace="http://schemas.microsoft.com/sharepoint/v3"/>
    <xsd:import namespace="0c00efa8-99df-4343-9c36-3998544861d9"/>
    <xsd:import namespace="bf2380a9-f059-4440-9b0c-00bda5ce37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1:_ip_UnifiedCompliancePolicyProperties" minOccurs="0"/>
                <xsd:element ref="ns1:_ip_UnifiedCompliancePolicyUIAc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BillingMetadata" minOccurs="0"/>
                <xsd:element ref="ns3:_ApprovalAssignedTo" minOccurs="0"/>
                <xsd:element ref="ns3:_ApprovalRespondedBy" minOccurs="0"/>
                <xsd:element ref="ns3:_ApprovalSentBy" minOccurs="0"/>
                <xsd:element ref="ns3:_Approval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0efa8-99df-4343-9c36-3998544861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bc9abd2-b4d5-495e-904c-cf4a4a486960}" ma:internalName="TaxCatchAll" ma:showField="CatchAllData" ma:web="0c00efa8-99df-4343-9c36-3998544861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380a9-f059-4440-9b0c-00bda5ce37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Text"/>
      </xsd:simpleType>
    </xsd:element>
    <xsd:element name="_ApprovalAssignedTo" ma:index="26" nillable="true" ma:displayName="Approvers" ma:list="UserInfo" ma:internalName="_ApprovalAssignedTo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ApprovalRespondedBy" ma:index="27" nillable="true" ma:displayName="Responses" ma:list="UserInfo" ma:internalName="_ApprovalRespondedBy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ApprovalSentBy" ma:index="28" nillable="true" ma:displayName="Approval Creator" ma:list="UserInfo" ma:internalName="_ApprovalSentBy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ApprovalStatus" ma:index="29" nillable="true" ma:displayName="Approval status" ma:internalName="_ApprovalStatu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1C6555-C59B-4242-97BE-B0710EDF19BB}">
  <ds:schemaRefs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0d3a6c83-94cb-4384-9083-9197032d111d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56246f71-ff4b-4421-99f7-608963c392b7"/>
    <ds:schemaRef ds:uri="http://schemas.microsoft.com/office/2006/metadata/properties"/>
    <ds:schemaRef ds:uri="0c00efa8-99df-4343-9c36-3998544861d9"/>
    <ds:schemaRef ds:uri="bf2380a9-f059-4440-9b0c-00bda5ce37de"/>
  </ds:schemaRefs>
</ds:datastoreItem>
</file>

<file path=customXml/itemProps2.xml><?xml version="1.0" encoding="utf-8"?>
<ds:datastoreItem xmlns:ds="http://schemas.openxmlformats.org/officeDocument/2006/customXml" ds:itemID="{020C67FD-2AAA-4423-A84E-5A8F5D6943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c00efa8-99df-4343-9c36-3998544861d9"/>
    <ds:schemaRef ds:uri="bf2380a9-f059-4440-9b0c-00bda5ce3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A51C3C-F9BD-4C05-A733-48DE30AF138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1334</Words>
  <Application>Microsoft Office PowerPoint</Application>
  <PresentationFormat>Widescreen</PresentationFormat>
  <Paragraphs>174</Paragraphs>
  <Slides>54</Slides>
  <Notes>10</Notes>
  <HiddenSlides>9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8" baseType="lpstr">
      <vt:lpstr>IBMPlexMono</vt:lpstr>
      <vt:lpstr>Aptos</vt:lpstr>
      <vt:lpstr>Arial</vt:lpstr>
      <vt:lpstr>Calibri</vt:lpstr>
      <vt:lpstr>Segoe Sans Display Semibold</vt:lpstr>
      <vt:lpstr>Segoe UI</vt:lpstr>
      <vt:lpstr>Segoe UI Semibold</vt:lpstr>
      <vt:lpstr>Segoe UI Variable Display</vt:lpstr>
      <vt:lpstr>Segoe UI Variable Display Semib</vt:lpstr>
      <vt:lpstr>Segoe UI Variable Display Semibold</vt:lpstr>
      <vt:lpstr>Segoe UI Variable Display Semil</vt:lpstr>
      <vt:lpstr>Segoe UI Variable Small Semibol</vt:lpstr>
      <vt:lpstr>Wingdings</vt:lpstr>
      <vt:lpstr>Microsoft Build 16:9 Template Dark</vt:lpstr>
      <vt:lpstr>Copilot Studio Kit</vt:lpstr>
      <vt:lpstr>Do you use Copilot Studio today?</vt:lpstr>
      <vt:lpstr>How do you test your agents?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Announcement slide (dark) with color rotation</vt:lpstr>
      <vt:lpstr>PowerPoint Presentation</vt:lpstr>
      <vt:lpstr>PowerPoint Presentation</vt:lpstr>
      <vt:lpstr>Agent configuration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Supported test types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Announcement slide (dark) with color rotation</vt:lpstr>
      <vt:lpstr>What features should we prioritize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Copilot Studio Kit</dc:title>
  <dc:creator>Henry Jammes</dc:creator>
  <cp:lastModifiedBy>Aaron Bode (FREEMIND SEATTLE LLC)</cp:lastModifiedBy>
  <cp:revision>1</cp:revision>
  <dcterms:created xsi:type="dcterms:W3CDTF">2024-05-22T12:38:46Z</dcterms:created>
  <dcterms:modified xsi:type="dcterms:W3CDTF">2025-05-12T16:29:22Z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0x0101001F47F01F51197143A101EDD3465A5C22</vt:lpwstr>
  </property>
  <property fmtid="{D5CDD505-2E9C-101B-9397-08002B2CF9AE}" pid="3" name="MediaServiceImageTags">
    <vt:lpwstr/>
  </property>
</Properties>
</file>