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47" r:id="rId4"/>
    <p:sldMasterId id="2147485551" r:id="rId5"/>
  </p:sldMasterIdLst>
  <p:notesMasterIdLst>
    <p:notesMasterId r:id="rId52"/>
  </p:notesMasterIdLst>
  <p:handoutMasterIdLst>
    <p:handoutMasterId r:id="rId53"/>
  </p:handoutMasterIdLst>
  <p:sldIdLst>
    <p:sldId id="2147479541" r:id="rId6"/>
    <p:sldId id="2147479654" r:id="rId7"/>
    <p:sldId id="2147479542" r:id="rId8"/>
    <p:sldId id="2147479655" r:id="rId9"/>
    <p:sldId id="2147479656" r:id="rId10"/>
    <p:sldId id="2147479671" r:id="rId11"/>
    <p:sldId id="2147479697" r:id="rId12"/>
    <p:sldId id="2147479698" r:id="rId13"/>
    <p:sldId id="2147479681" r:id="rId14"/>
    <p:sldId id="2147479682" r:id="rId15"/>
    <p:sldId id="2147479683" r:id="rId16"/>
    <p:sldId id="2147479684" r:id="rId17"/>
    <p:sldId id="2147479685" r:id="rId18"/>
    <p:sldId id="2147479686" r:id="rId19"/>
    <p:sldId id="2147479687" r:id="rId20"/>
    <p:sldId id="2147479711" r:id="rId21"/>
    <p:sldId id="2147479712" r:id="rId22"/>
    <p:sldId id="2147479713" r:id="rId23"/>
    <p:sldId id="2147479714" r:id="rId24"/>
    <p:sldId id="2147479715" r:id="rId25"/>
    <p:sldId id="2147479688" r:id="rId26"/>
    <p:sldId id="2147479665" r:id="rId27"/>
    <p:sldId id="2147479690" r:id="rId28"/>
    <p:sldId id="2147479691" r:id="rId29"/>
    <p:sldId id="2147479692" r:id="rId30"/>
    <p:sldId id="2147479649" r:id="rId31"/>
    <p:sldId id="2147479693" r:id="rId32"/>
    <p:sldId id="2147479716" r:id="rId33"/>
    <p:sldId id="2147479699" r:id="rId34"/>
    <p:sldId id="2147479700" r:id="rId35"/>
    <p:sldId id="2147479701" r:id="rId36"/>
    <p:sldId id="2147479702" r:id="rId37"/>
    <p:sldId id="2147479703" r:id="rId38"/>
    <p:sldId id="2147479704" r:id="rId39"/>
    <p:sldId id="2147479705" r:id="rId40"/>
    <p:sldId id="2147479660" r:id="rId41"/>
    <p:sldId id="2147479706" r:id="rId42"/>
    <p:sldId id="2147479707" r:id="rId43"/>
    <p:sldId id="2147479664" r:id="rId44"/>
    <p:sldId id="2147479663" r:id="rId45"/>
    <p:sldId id="2147479708" r:id="rId46"/>
    <p:sldId id="2147479709" r:id="rId47"/>
    <p:sldId id="2147479710" r:id="rId48"/>
    <p:sldId id="2147479694" r:id="rId49"/>
    <p:sldId id="2147479695" r:id="rId50"/>
    <p:sldId id="2147479696" r:id="rId51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28534B-333D-A643-8800-07DD9FA95318}">
          <p14:sldIdLst>
            <p14:sldId id="2147479541"/>
            <p14:sldId id="2147479654"/>
          </p14:sldIdLst>
        </p14:section>
        <p14:section name="jS Introduction" id="{0166D630-41C3-294D-B297-284B6A09A912}">
          <p14:sldIdLst>
            <p14:sldId id="2147479542"/>
            <p14:sldId id="2147479655"/>
            <p14:sldId id="2147479656"/>
            <p14:sldId id="2147479671"/>
            <p14:sldId id="2147479697"/>
            <p14:sldId id="2147479698"/>
            <p14:sldId id="2147479681"/>
            <p14:sldId id="2147479682"/>
            <p14:sldId id="2147479683"/>
            <p14:sldId id="2147479684"/>
            <p14:sldId id="2147479685"/>
          </p14:sldIdLst>
        </p14:section>
        <p14:section name="Mercor" id="{DFEB66CD-3AC5-BF49-B8E7-5E49CE6BA2C8}">
          <p14:sldIdLst>
            <p14:sldId id="2147479686"/>
            <p14:sldId id="2147479687"/>
            <p14:sldId id="2147479711"/>
            <p14:sldId id="2147479712"/>
            <p14:sldId id="2147479713"/>
            <p14:sldId id="2147479714"/>
            <p14:sldId id="2147479715"/>
          </p14:sldIdLst>
        </p14:section>
        <p14:section name="jS Journey to Frontier Firm" id="{E215E37E-410C-F84E-8FEC-93F828056150}">
          <p14:sldIdLst>
            <p14:sldId id="2147479688"/>
            <p14:sldId id="2147479665"/>
            <p14:sldId id="2147479690"/>
            <p14:sldId id="2147479691"/>
          </p14:sldIdLst>
        </p14:section>
        <p14:section name="Holland America" id="{22E05BD6-A9D1-A247-ABE0-503938CCC09E}">
          <p14:sldIdLst>
            <p14:sldId id="2147479692"/>
            <p14:sldId id="2147479649"/>
            <p14:sldId id="2147479693"/>
            <p14:sldId id="2147479716"/>
            <p14:sldId id="2147479699"/>
            <p14:sldId id="2147479700"/>
            <p14:sldId id="2147479701"/>
            <p14:sldId id="2147479702"/>
            <p14:sldId id="2147479703"/>
            <p14:sldId id="2147479704"/>
            <p14:sldId id="2147479705"/>
            <p14:sldId id="2147479660"/>
            <p14:sldId id="2147479706"/>
            <p14:sldId id="2147479707"/>
            <p14:sldId id="2147479664"/>
            <p14:sldId id="2147479663"/>
            <p14:sldId id="2147479708"/>
            <p14:sldId id="2147479709"/>
            <p14:sldId id="2147479710"/>
          </p14:sldIdLst>
        </p14:section>
        <p14:section name="jS &amp; Karim Fireside Chat" id="{825B4853-9D08-214F-B966-4B2AE5A135F3}">
          <p14:sldIdLst>
            <p14:sldId id="2147479694"/>
            <p14:sldId id="2147479695"/>
            <p14:sldId id="21474796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FA61D8-796F-555E-A395-B33F90AAF99E}" name="Monica Lueder" initials="ML" userId="S::monical@microsoft.com::75969e72-ba9c-4e32-a4ac-c8f3aeff9b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C9"/>
    <a:srgbClr val="FBAE40"/>
    <a:srgbClr val="091F2C"/>
    <a:srgbClr val="243F6E"/>
    <a:srgbClr val="0D67B3"/>
    <a:srgbClr val="0374CD"/>
    <a:srgbClr val="243F6D"/>
    <a:srgbClr val="FFEBB6"/>
    <a:srgbClr val="FFE6A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9899EA-E13E-514F-89EB-AF4A556F4935}" v="6" dt="2025-05-08T15:20:46.9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19" d="100"/>
          <a:sy n="119" d="100"/>
        </p:scale>
        <p:origin x="42" y="282"/>
      </p:cViewPr>
      <p:guideLst>
        <p:guide orient="horz" pos="777"/>
        <p:guide pos="384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6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5/28/2025 9:45 AM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89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70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9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63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41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76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56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2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167A7-6557-5C06-15BE-73C4F587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A210F6-BB30-7433-28B7-772EA8EC4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AAE97-3EB8-DB4D-725F-8FE1CD7C1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309CC8B-D183-41D7-77F2-B3DEE0855E3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AF3A4-C45A-CF39-98C4-573B5434CA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4EFC7D0-4376-4854-2488-6817E5CAFFA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C9B4F-9A67-0B02-BDAC-2C0515885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9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7C75B-8E8F-8036-C80E-873AB019B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A7280-939E-39E4-95B9-6A1E626C8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3DFF40-141C-30B3-8AE1-65FE1F0F4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B54F58D-F817-1950-6677-FAF5A1BB5BD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D7291-C75B-B51A-2711-36E5F7FA00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397BD2-4372-F792-8DFC-FF531DF3C36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58BEC-4A66-FE40-A09D-DC38988F4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21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12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46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90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4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Segoe UI" panose="020B0502040204020203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9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372EC-B5E3-D88C-C736-C6E5C5BAE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792BC-0814-A570-82FC-79C87E4E6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8DE6DD-2FD1-6F09-7388-BBA86B750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buNone/>
            </a:pPr>
            <a:endParaRPr lang="en-US" sz="3600">
              <a:latin typeface="Apto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90D1BB9-E6C0-EF81-3C79-B44FC982F8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5C4C8-407D-FE9B-AFA9-C9871BD2A7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3BFD18E-5795-79C9-0558-4580BACABD8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ACBC7-576F-0FDE-8342-CCA6CC8CD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34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D63AF-5FF5-2F76-290E-0499FCBC3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B13B6-F493-BFFD-54B2-D175CF6E9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27F35C-751D-E862-5491-631705E9A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buNone/>
            </a:pPr>
            <a:endParaRPr lang="en-US" sz="3600">
              <a:latin typeface="Apto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7FFD114-9903-4D26-3C4C-534D0A26D30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B8807-CE5A-D522-5086-2B409D7F1A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E79F6B-705C-2534-8B95-0F41FAE40B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DC471-32A1-DD02-46FB-1B0C5BAF9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61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85DEE-B96A-C645-3EB7-941D91C3C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B8E09-014C-2BB8-BB52-52E49D25C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A66403-9186-1694-4791-29AABFB74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buNone/>
            </a:pPr>
            <a:endParaRPr lang="en-US" sz="3600">
              <a:latin typeface="Apto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B8345E9-185E-049C-98DE-20B0A670489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65DF9-2CD8-A22A-855F-D6485F57F6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49914D-8C46-13B9-4348-358BF34B0D5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B7387-F075-A414-0D42-A642EEF47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549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19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25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29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27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B2819-CA89-DC2E-3785-58D032B49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6CD127-07B6-45A0-B338-B18BEF973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88271-B62A-C40D-8FC8-197BD1476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ABD401F-F84B-48D7-7ED2-2BD7D75B0C8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9E50-E9C4-0670-584C-4D3870504D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4C163B-C39A-7667-3FAC-3FC32DD20B9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887BC-0BE8-B651-3FC1-5ED0F665A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61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51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40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4A5D4-122A-3183-C34E-595D1A6D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B29C3-6F60-D4E9-E55E-4B2015392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87E89-4C43-F501-0C93-8B08DE260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50">
              <a:latin typeface="Segoe UI"/>
              <a:cs typeface="Segoe U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87660F8-6A67-F6F9-D613-E890890B2B4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DE940-FB8A-43C0-1BB0-6EA84D3D80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A54ED60-414E-9B84-15A8-3551E214320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E4662-4D17-44EE-76A8-E1736CCE9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7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4A5D4-122A-3183-C34E-595D1A6D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B29C3-6F60-D4E9-E55E-4B2015392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87E89-4C43-F501-0C93-8B08DE260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87660F8-6A67-F6F9-D613-E890890B2B4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DE940-FB8A-43C0-1BB0-6EA84D3D80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A54ED60-414E-9B84-15A8-3551E214320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E4662-4D17-44EE-76A8-E1736CCE9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76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071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342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289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61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90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593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1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A729D-EA7A-F1BD-311C-B82E75F30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0BD63-934A-ABC8-2A7C-BEFECE2BE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B9E3F-3DCC-1A09-67BC-4D105A2B8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1F0AF25-7303-A03F-D9B2-360DB9F94CA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19AEA-B8F3-CC0F-6F23-F6BDD5A62D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F6CB39-44C8-05B1-009F-33877BC5121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08DE0-C184-E167-4D5E-1245D9EF7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53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AC0DE-D6CF-F403-2CE2-75FEF0B28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2D216-FBA2-B235-9DC7-7E4470413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78B1B-8BDC-9920-3D4B-3CB6FF54A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91F7996-9B02-A1BD-2ED2-1E340E36574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1C64A-AC2B-6D0F-BF4D-6A8124B9F4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1C76AB-37F5-72FA-8338-80EC195449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0A62C-205C-8285-B396-5E6390295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77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16784-A02A-4D71-9276-F57F7A244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598A17-D1B0-89A9-4A30-342C18B3C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B2321-201B-0017-3A19-1349E6EF1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6E4EAD2-3A96-CA1D-6ED2-DF0AB2382FF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D6275-D540-457B-E10B-ADFD7CCA15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954B49-6073-697C-77ED-BB8B7508B67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91CA6-D056-293E-AA0C-39BD0143D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85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9:45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55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34B38E-92AC-9B53-41A9-CB9180F93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4B5640C-FD56-0DD1-3E3E-225048EF6B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8AFAB-9E36-1F87-FE3B-46E5D57C8658}"/>
              </a:ext>
            </a:extLst>
          </p:cNvPr>
          <p:cNvSpPr txBox="1"/>
          <p:nvPr userDrawn="1"/>
        </p:nvSpPr>
        <p:spPr>
          <a:xfrm>
            <a:off x="584200" y="2920819"/>
            <a:ext cx="632787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>
                <a:gradFill>
                  <a:gsLst>
                    <a:gs pos="68000">
                      <a:srgbClr val="0F63AB"/>
                    </a:gs>
                    <a:gs pos="32000">
                      <a:srgbClr val="19528F"/>
                    </a:gs>
                    <a:gs pos="0">
                      <a:srgbClr val="23406F"/>
                    </a:gs>
                    <a:gs pos="100000">
                      <a:srgbClr val="0473CC"/>
                    </a:gs>
                  </a:gsLst>
                  <a:lin ang="0" scaled="1"/>
                </a:gradFill>
              </a:rPr>
              <a:t>Microsoft 365</a:t>
            </a:r>
            <a:br>
              <a:rPr lang="en-US" sz="4400" b="1">
                <a:gradFill>
                  <a:gsLst>
                    <a:gs pos="68000">
                      <a:srgbClr val="0F63AB"/>
                    </a:gs>
                    <a:gs pos="32000">
                      <a:srgbClr val="19528F"/>
                    </a:gs>
                    <a:gs pos="0">
                      <a:srgbClr val="23406F"/>
                    </a:gs>
                    <a:gs pos="100000">
                      <a:srgbClr val="0473CC"/>
                    </a:gs>
                  </a:gsLst>
                  <a:lin ang="0" scaled="1"/>
                </a:gradFill>
              </a:rPr>
            </a:br>
            <a:r>
              <a:rPr lang="en-US" sz="4400" b="1">
                <a:gradFill>
                  <a:gsLst>
                    <a:gs pos="68000">
                      <a:srgbClr val="0F63AB"/>
                    </a:gs>
                    <a:gs pos="32000">
                      <a:srgbClr val="19528F"/>
                    </a:gs>
                    <a:gs pos="0">
                      <a:srgbClr val="23406F"/>
                    </a:gs>
                    <a:gs pos="100000">
                      <a:srgbClr val="0473CC"/>
                    </a:gs>
                  </a:gsLst>
                  <a:lin ang="0" scaled="1"/>
                </a:gradFill>
              </a:rPr>
              <a:t>Community Conference</a:t>
            </a:r>
          </a:p>
        </p:txBody>
      </p:sp>
    </p:spTree>
    <p:extLst>
      <p:ext uri="{BB962C8B-B14F-4D97-AF65-F5344CB8AC3E}">
        <p14:creationId xmlns:p14="http://schemas.microsoft.com/office/powerpoint/2010/main" val="347567346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711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324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3172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33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744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5968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3888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461739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795DD1-EE31-6EA9-5CEB-7EFB6F361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302670"/>
            <a:ext cx="5577840" cy="1231106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243F6E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rgbClr val="091F2C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3" name="MS logo gray - EMF" descr="Microsoft logo, gray text version">
            <a:extLst>
              <a:ext uri="{FF2B5EF4-FFF2-40B4-BE49-F238E27FC236}">
                <a16:creationId xmlns:a16="http://schemas.microsoft.com/office/drawing/2014/main" id="{528725CB-B775-081A-D40D-3A222E9843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3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06056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8480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4328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29000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91869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6138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682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10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6742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1236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3893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57282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54422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65763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9285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8578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248273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641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274401-DBC2-9496-5064-46F436CBD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2A446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56031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1276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rgbClr val="B2E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204B5-4865-0CFD-A2A3-19B1A301A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2A446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7555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84628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6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5613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579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9CF09-A44F-0926-3589-0830B4F0E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S logo white - EMF" descr="Microsoft logo white text version">
            <a:extLst>
              <a:ext uri="{FF2B5EF4-FFF2-40B4-BE49-F238E27FC236}">
                <a16:creationId xmlns:a16="http://schemas.microsoft.com/office/drawing/2014/main" id="{A11EC012-CDC5-CAA7-F351-E8B645EEC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7478F-426C-DABC-0F07-A2E81AD6E79F}"/>
              </a:ext>
            </a:extLst>
          </p:cNvPr>
          <p:cNvSpPr txBox="1"/>
          <p:nvPr userDrawn="1"/>
        </p:nvSpPr>
        <p:spPr>
          <a:xfrm>
            <a:off x="584200" y="3020403"/>
            <a:ext cx="14960009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>
                <a:gradFill>
                  <a:gsLst>
                    <a:gs pos="0">
                      <a:srgbClr val="FFFFFF"/>
                    </a:gs>
                    <a:gs pos="100000">
                      <a:srgbClr val="FFE6A4"/>
                    </a:gs>
                  </a:gsLst>
                  <a:lin ang="0" scaled="1"/>
                </a:gradFill>
              </a:rPr>
              <a:t>Microsoft 365</a:t>
            </a:r>
            <a:br>
              <a:rPr lang="en-US" sz="4400" b="1">
                <a:gradFill>
                  <a:gsLst>
                    <a:gs pos="0">
                      <a:srgbClr val="FFFFFF"/>
                    </a:gs>
                    <a:gs pos="100000">
                      <a:srgbClr val="FFE6A4"/>
                    </a:gs>
                  </a:gsLst>
                  <a:lin ang="0" scaled="1"/>
                </a:gradFill>
              </a:rPr>
            </a:br>
            <a:r>
              <a:rPr lang="en-US" sz="4400" b="1">
                <a:gradFill>
                  <a:gsLst>
                    <a:gs pos="0">
                      <a:srgbClr val="FFFFFF"/>
                    </a:gs>
                    <a:gs pos="100000">
                      <a:srgbClr val="FFE6A4"/>
                    </a:gs>
                  </a:gsLst>
                  <a:lin ang="0" scaled="1"/>
                </a:gradFill>
              </a:rPr>
              <a:t>Community Conference</a:t>
            </a:r>
          </a:p>
        </p:txBody>
      </p:sp>
    </p:spTree>
    <p:extLst>
      <p:ext uri="{BB962C8B-B14F-4D97-AF65-F5344CB8AC3E}">
        <p14:creationId xmlns:p14="http://schemas.microsoft.com/office/powerpoint/2010/main" val="419323006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FC294-8A26-120C-670A-C3BCB5E87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S logo white - EMF" descr="Microsoft logo white text version">
            <a:extLst>
              <a:ext uri="{FF2B5EF4-FFF2-40B4-BE49-F238E27FC236}">
                <a16:creationId xmlns:a16="http://schemas.microsoft.com/office/drawing/2014/main" id="{793622C4-2B8D-1043-10DA-33B5AD981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305051"/>
            <a:ext cx="5577840" cy="1228726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>
                <a:solidFill>
                  <a:srgbClr val="FFF0C9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2197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4FE235F-02A3-CF25-8716-2552AE844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84149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6165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860430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28207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79391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CBEB8-AFEF-362F-CB36-DC00FA4C6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149028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04405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30914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566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8642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220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9365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12234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177231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422629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26482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35319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652569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308441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795765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0143176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9275454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3936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594090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43598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024787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28863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803741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13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746176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93360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631312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473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623114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1019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7694826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548049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8432662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8140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6897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A1F847-CE64-A34B-15E6-0B12962D9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E5DEF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859667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5596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280CCC-ED0A-7299-2F0C-04B3B632D2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E5DEF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76985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7374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378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314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0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523109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2971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52" Type="http://schemas.openxmlformats.org/officeDocument/2006/relationships/image" Target="../media/image2.sv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50" r:id="rId2"/>
    <p:sldLayoutId id="2147485451" r:id="rId3"/>
    <p:sldLayoutId id="2147485452" r:id="rId4"/>
    <p:sldLayoutId id="2147485453" r:id="rId5"/>
    <p:sldLayoutId id="2147485454" r:id="rId6"/>
    <p:sldLayoutId id="2147485455" r:id="rId7"/>
    <p:sldLayoutId id="2147485456" r:id="rId8"/>
    <p:sldLayoutId id="2147485457" r:id="rId9"/>
    <p:sldLayoutId id="2147485458" r:id="rId10"/>
    <p:sldLayoutId id="2147485459" r:id="rId11"/>
    <p:sldLayoutId id="2147485460" r:id="rId12"/>
    <p:sldLayoutId id="2147485461" r:id="rId13"/>
    <p:sldLayoutId id="2147485462" r:id="rId14"/>
    <p:sldLayoutId id="2147485463" r:id="rId15"/>
    <p:sldLayoutId id="2147485464" r:id="rId16"/>
    <p:sldLayoutId id="2147485465" r:id="rId17"/>
    <p:sldLayoutId id="2147485466" r:id="rId18"/>
    <p:sldLayoutId id="2147485467" r:id="rId19"/>
    <p:sldLayoutId id="2147485468" r:id="rId20"/>
    <p:sldLayoutId id="2147485469" r:id="rId21"/>
    <p:sldLayoutId id="2147485470" r:id="rId22"/>
    <p:sldLayoutId id="2147485471" r:id="rId23"/>
    <p:sldLayoutId id="2147485472" r:id="rId24"/>
    <p:sldLayoutId id="2147485473" r:id="rId25"/>
    <p:sldLayoutId id="2147485474" r:id="rId26"/>
    <p:sldLayoutId id="2147485475" r:id="rId27"/>
    <p:sldLayoutId id="2147485476" r:id="rId28"/>
    <p:sldLayoutId id="2147485477" r:id="rId29"/>
    <p:sldLayoutId id="2147485478" r:id="rId30"/>
    <p:sldLayoutId id="2147485479" r:id="rId31"/>
    <p:sldLayoutId id="2147485480" r:id="rId32"/>
    <p:sldLayoutId id="2147485481" r:id="rId33"/>
    <p:sldLayoutId id="2147485482" r:id="rId34"/>
    <p:sldLayoutId id="2147485483" r:id="rId35"/>
    <p:sldLayoutId id="2147485484" r:id="rId36"/>
    <p:sldLayoutId id="2147485485" r:id="rId37"/>
    <p:sldLayoutId id="2147485486" r:id="rId38"/>
    <p:sldLayoutId id="2147485487" r:id="rId39"/>
    <p:sldLayoutId id="2147485488" r:id="rId40"/>
    <p:sldLayoutId id="2147485489" r:id="rId41"/>
    <p:sldLayoutId id="2147485490" r:id="rId42"/>
    <p:sldLayoutId id="2147485491" r:id="rId43"/>
    <p:sldLayoutId id="2147485492" r:id="rId44"/>
    <p:sldLayoutId id="2147485493" r:id="rId45"/>
    <p:sldLayoutId id="2147485494" r:id="rId46"/>
    <p:sldLayoutId id="2147485495" r:id="rId47"/>
    <p:sldLayoutId id="2147485496" r:id="rId48"/>
    <p:sldLayoutId id="2147485603" r:id="rId4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31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601" r:id="rId1"/>
    <p:sldLayoutId id="2147485554" r:id="rId2"/>
    <p:sldLayoutId id="2147485555" r:id="rId3"/>
    <p:sldLayoutId id="2147485556" r:id="rId4"/>
    <p:sldLayoutId id="2147485557" r:id="rId5"/>
    <p:sldLayoutId id="2147485558" r:id="rId6"/>
    <p:sldLayoutId id="2147485559" r:id="rId7"/>
    <p:sldLayoutId id="2147485560" r:id="rId8"/>
    <p:sldLayoutId id="2147485561" r:id="rId9"/>
    <p:sldLayoutId id="2147485562" r:id="rId10"/>
    <p:sldLayoutId id="2147485563" r:id="rId11"/>
    <p:sldLayoutId id="2147485564" r:id="rId12"/>
    <p:sldLayoutId id="2147485565" r:id="rId13"/>
    <p:sldLayoutId id="2147485566" r:id="rId14"/>
    <p:sldLayoutId id="2147485567" r:id="rId15"/>
    <p:sldLayoutId id="2147485568" r:id="rId16"/>
    <p:sldLayoutId id="2147485569" r:id="rId17"/>
    <p:sldLayoutId id="2147485570" r:id="rId18"/>
    <p:sldLayoutId id="2147485571" r:id="rId19"/>
    <p:sldLayoutId id="2147485572" r:id="rId20"/>
    <p:sldLayoutId id="2147485573" r:id="rId21"/>
    <p:sldLayoutId id="2147485574" r:id="rId22"/>
    <p:sldLayoutId id="2147485575" r:id="rId23"/>
    <p:sldLayoutId id="2147485576" r:id="rId24"/>
    <p:sldLayoutId id="2147485577" r:id="rId25"/>
    <p:sldLayoutId id="2147485578" r:id="rId26"/>
    <p:sldLayoutId id="2147485579" r:id="rId27"/>
    <p:sldLayoutId id="2147485580" r:id="rId28"/>
    <p:sldLayoutId id="2147485581" r:id="rId29"/>
    <p:sldLayoutId id="2147485582" r:id="rId30"/>
    <p:sldLayoutId id="2147485583" r:id="rId31"/>
    <p:sldLayoutId id="2147485584" r:id="rId32"/>
    <p:sldLayoutId id="2147485585" r:id="rId33"/>
    <p:sldLayoutId id="2147485586" r:id="rId34"/>
    <p:sldLayoutId id="2147485587" r:id="rId35"/>
    <p:sldLayoutId id="2147485588" r:id="rId36"/>
    <p:sldLayoutId id="2147485589" r:id="rId37"/>
    <p:sldLayoutId id="2147485590" r:id="rId38"/>
    <p:sldLayoutId id="2147485591" r:id="rId39"/>
    <p:sldLayoutId id="2147485592" r:id="rId40"/>
    <p:sldLayoutId id="2147485593" r:id="rId41"/>
    <p:sldLayoutId id="2147485594" r:id="rId42"/>
    <p:sldLayoutId id="2147485595" r:id="rId43"/>
    <p:sldLayoutId id="2147485596" r:id="rId44"/>
    <p:sldLayoutId id="2147485597" r:id="rId45"/>
    <p:sldLayoutId id="2147485598" r:id="rId46"/>
    <p:sldLayoutId id="2147485599" r:id="rId47"/>
    <p:sldLayoutId id="2147485600" r:id="rId48"/>
    <p:sldLayoutId id="2147485602" r:id="rId4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  <p15:guide id="3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1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3" Type="http://schemas.microsoft.com/office/2007/relationships/media" Target="../media/media3.mp4"/><Relationship Id="rId7" Type="http://schemas.openxmlformats.org/officeDocument/2006/relationships/slideLayout" Target="../slideLayouts/slideLayout9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63.png"/><Relationship Id="rId5" Type="http://schemas.microsoft.com/office/2007/relationships/media" Target="../media/media4.mp4"/><Relationship Id="rId10" Type="http://schemas.openxmlformats.org/officeDocument/2006/relationships/image" Target="../media/image62.png"/><Relationship Id="rId4" Type="http://schemas.openxmlformats.org/officeDocument/2006/relationships/video" Target="../media/media3.mp4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810319-A1AA-7C11-749F-08396D27FD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noFill/>
              </a:rPr>
              <a:t>Microsoft Ignite</a:t>
            </a:r>
          </a:p>
        </p:txBody>
      </p:sp>
    </p:spTree>
    <p:extLst>
      <p:ext uri="{BB962C8B-B14F-4D97-AF65-F5344CB8AC3E}">
        <p14:creationId xmlns:p14="http://schemas.microsoft.com/office/powerpoint/2010/main" val="115024067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316284-ADDD-0DE6-BF01-675A7279B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33" t="4438"/>
          <a:stretch/>
        </p:blipFill>
        <p:spPr>
          <a:xfrm>
            <a:off x="1567527" y="-212082"/>
            <a:ext cx="9056946" cy="63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4604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7EFD7ED-A0F5-836F-3EA8-B72375553815}"/>
              </a:ext>
            </a:extLst>
          </p:cNvPr>
          <p:cNvSpPr txBox="1">
            <a:spLocks/>
          </p:cNvSpPr>
          <p:nvPr/>
        </p:nvSpPr>
        <p:spPr>
          <a:xfrm>
            <a:off x="4358742" y="1653584"/>
            <a:ext cx="3466820" cy="207056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455" spc="0">
                <a:ln>
                  <a:noFill/>
                </a:ln>
                <a:gradFill flip="none" rotWithShape="1"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</a:rPr>
              <a:t>45%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9B316A86-630A-479C-D183-A15F1A82F871}"/>
              </a:ext>
            </a:extLst>
          </p:cNvPr>
          <p:cNvSpPr txBox="1">
            <a:spLocks/>
          </p:cNvSpPr>
          <p:nvPr/>
        </p:nvSpPr>
        <p:spPr>
          <a:xfrm>
            <a:off x="3033328" y="3723862"/>
            <a:ext cx="6117648" cy="129862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13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of leaders say expanding team capacity with digital labor is a top priority in the next 12 – 18 months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FF77F-EC26-82B5-BB69-9CC845C77FE9}"/>
              </a:ext>
            </a:extLst>
          </p:cNvPr>
          <p:cNvSpPr txBox="1"/>
          <p:nvPr/>
        </p:nvSpPr>
        <p:spPr>
          <a:xfrm>
            <a:off x="4356101" y="6429375"/>
            <a:ext cx="3472104" cy="1443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rgbClr val="B1B3B3"/>
                </a:solidFill>
                <a:latin typeface="Segoe UI Variable Display" pitchFamily="2" charset="0"/>
              </a:defRPr>
            </a:lvl1pPr>
          </a:lstStyle>
          <a:p>
            <a:r>
              <a:rPr lang="en-US"/>
              <a:t>Source: Microsoft Work Trend Index Survey 2025, 78% (n = 9,037).</a:t>
            </a:r>
          </a:p>
        </p:txBody>
      </p:sp>
    </p:spTree>
    <p:extLst>
      <p:ext uri="{BB962C8B-B14F-4D97-AF65-F5344CB8AC3E}">
        <p14:creationId xmlns:p14="http://schemas.microsoft.com/office/powerpoint/2010/main" val="3503733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6.25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25E-7 -1.48148E-6 L 6.25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6E60181-DF4B-9BC3-B954-B96BF5ABB14A}"/>
              </a:ext>
            </a:extLst>
          </p:cNvPr>
          <p:cNvSpPr txBox="1">
            <a:spLocks/>
          </p:cNvSpPr>
          <p:nvPr/>
        </p:nvSpPr>
        <p:spPr>
          <a:xfrm>
            <a:off x="4362590" y="1653584"/>
            <a:ext cx="3466820" cy="207056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455" spc="0">
                <a:ln>
                  <a:noFill/>
                </a:ln>
                <a:gradFill flip="none" rotWithShape="1"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</a:rPr>
              <a:t>46%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E92340E-1947-54C0-5432-01E04AF9CB6D}"/>
              </a:ext>
            </a:extLst>
          </p:cNvPr>
          <p:cNvSpPr txBox="1">
            <a:spLocks/>
          </p:cNvSpPr>
          <p:nvPr/>
        </p:nvSpPr>
        <p:spPr>
          <a:xfrm>
            <a:off x="2585057" y="3723862"/>
            <a:ext cx="7021886" cy="129862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13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of leaders say their companies </a:t>
            </a:r>
            <a:br>
              <a:rPr lang="en-US" sz="2813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</a:br>
            <a:r>
              <a:rPr lang="en-US" sz="2813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are using agents to fully automate workflows or business processes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9C17C-915C-E407-27F5-E814230C1340}"/>
              </a:ext>
            </a:extLst>
          </p:cNvPr>
          <p:cNvSpPr txBox="1"/>
          <p:nvPr/>
        </p:nvSpPr>
        <p:spPr>
          <a:xfrm>
            <a:off x="4359949" y="6429375"/>
            <a:ext cx="3472104" cy="1443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rgbClr val="B1B3B3"/>
                </a:solidFill>
                <a:latin typeface="Segoe UI Variable Display" pitchFamily="2" charset="0"/>
              </a:defRPr>
            </a:lvl1pPr>
          </a:lstStyle>
          <a:p>
            <a:r>
              <a:rPr lang="en-US"/>
              <a:t>Source: Microsoft Work Trend Index Survey 2025, 78% (n = 9,037).</a:t>
            </a:r>
          </a:p>
        </p:txBody>
      </p:sp>
    </p:spTree>
    <p:extLst>
      <p:ext uri="{BB962C8B-B14F-4D97-AF65-F5344CB8AC3E}">
        <p14:creationId xmlns:p14="http://schemas.microsoft.com/office/powerpoint/2010/main" val="559783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-1.48148E-6 L 0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lueprint sketch of a futuristic structure representing the future firm.">
            <a:extLst>
              <a:ext uri="{FF2B5EF4-FFF2-40B4-BE49-F238E27FC236}">
                <a16:creationId xmlns:a16="http://schemas.microsoft.com/office/drawing/2014/main" id="{2A00A37A-F5CD-7C32-BA25-081D90CD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65" y="333301"/>
            <a:ext cx="8779669" cy="631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E18249E-571A-98F3-41BE-76AF12DF9F62}"/>
              </a:ext>
            </a:extLst>
          </p:cNvPr>
          <p:cNvSpPr txBox="1">
            <a:spLocks/>
          </p:cNvSpPr>
          <p:nvPr/>
        </p:nvSpPr>
        <p:spPr>
          <a:xfrm>
            <a:off x="2714394" y="3014207"/>
            <a:ext cx="6763210" cy="829586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5391" spc="0">
                <a:ln>
                  <a:noFill/>
                </a:ln>
                <a:gradFill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17500" sx="102000" sy="102000" algn="ctr" rotWithShape="0">
                    <a:srgbClr val="091F2C"/>
                  </a:outerShdw>
                </a:effectLst>
                <a:latin typeface="Segoe UI Variable Display Semibold" pitchFamily="2" charset="0"/>
              </a:rPr>
              <a:t>The Frontier Firm</a:t>
            </a:r>
          </a:p>
        </p:txBody>
      </p:sp>
    </p:spTree>
    <p:extLst>
      <p:ext uri="{BB962C8B-B14F-4D97-AF65-F5344CB8AC3E}">
        <p14:creationId xmlns:p14="http://schemas.microsoft.com/office/powerpoint/2010/main" val="2194614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etter m logo&#10;&#10;AI-generated content may be incorrect.">
            <a:extLst>
              <a:ext uri="{FF2B5EF4-FFF2-40B4-BE49-F238E27FC236}">
                <a16:creationId xmlns:a16="http://schemas.microsoft.com/office/drawing/2014/main" id="{D275542B-04AD-EA4F-031C-38AB6645B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33" y="2207333"/>
            <a:ext cx="2443334" cy="244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59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6C96-F29A-86E0-6297-1B47AE387864}"/>
              </a:ext>
            </a:extLst>
          </p:cNvPr>
          <p:cNvSpPr txBox="1">
            <a:spLocks/>
          </p:cNvSpPr>
          <p:nvPr/>
        </p:nvSpPr>
        <p:spPr>
          <a:xfrm>
            <a:off x="4311780" y="2626363"/>
            <a:ext cx="3560506" cy="802637"/>
          </a:xfrm>
          <a:prstGeom prst="roundRect">
            <a:avLst>
              <a:gd name="adj" fmla="val 21548"/>
            </a:avLst>
          </a:prstGeom>
          <a:gradFill flip="none" rotWithShape="1">
            <a:gsLst>
              <a:gs pos="0">
                <a:srgbClr val="F65567"/>
              </a:gs>
              <a:gs pos="32000">
                <a:srgbClr val="AC35AF"/>
              </a:gs>
              <a:gs pos="68000">
                <a:srgbClr val="0A6BBA"/>
              </a:gs>
              <a:gs pos="10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none" lIns="214313" tIns="42862" rIns="214313" bIns="85723" rtlCol="0" anchor="ctr">
            <a:spAutoFit/>
          </a:bodyPr>
          <a:lstStyle>
            <a:lvl1pPr algn="l" defTabSz="2321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9600" b="1" i="0" kern="1200" cap="none" spc="-125" baseline="0">
                <a:ln w="3175">
                  <a:noFill/>
                </a:ln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ea typeface="+mn-ea"/>
                <a:cs typeface="Segoe UI" pitchFamily="34" charset="0"/>
              </a:defRPr>
            </a:lvl1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CA" sz="375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Brendan Foody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F4B7F-0372-61DC-2BA1-7ADDFA681411}"/>
              </a:ext>
            </a:extLst>
          </p:cNvPr>
          <p:cNvSpPr txBox="1"/>
          <p:nvPr/>
        </p:nvSpPr>
        <p:spPr>
          <a:xfrm>
            <a:off x="584200" y="2626363"/>
            <a:ext cx="11015662" cy="1668942"/>
          </a:xfrm>
          <a:prstGeom prst="rect">
            <a:avLst/>
          </a:prstGeom>
          <a:noFill/>
        </p:spPr>
        <p:txBody>
          <a:bodyPr wrap="square" lIns="0" tIns="1181250" rIns="0" bIns="0" rtlCol="0" anchor="t" anchorCtr="0">
            <a:spAutoFit/>
          </a:bodyPr>
          <a:lstStyle/>
          <a:p>
            <a:pPr algn="ctr" defTabSz="1055851" fontAlgn="base">
              <a:spcBef>
                <a:spcPct val="0"/>
              </a:spcBef>
              <a:spcAft>
                <a:spcPts val="750"/>
              </a:spcAft>
              <a:tabLst>
                <a:tab pos="1074186" algn="l"/>
              </a:tabLst>
              <a:defRPr/>
            </a:pPr>
            <a:r>
              <a:rPr lang="en-US" sz="3094">
                <a:ln w="3175">
                  <a:noFill/>
                </a:ln>
                <a:latin typeface="Segoe UI Variable Display Semib" pitchFamily="2" charset="0"/>
                <a:cs typeface="Segoe Sans Display Semibold" pitchFamily="2" charset="0"/>
              </a:rPr>
              <a:t>CEO, </a:t>
            </a:r>
            <a:r>
              <a:rPr lang="en-US" sz="3094" err="1">
                <a:ln w="3175">
                  <a:noFill/>
                </a:ln>
                <a:latin typeface="Segoe UI Variable Display Semib" pitchFamily="2" charset="0"/>
                <a:cs typeface="Segoe Sans Display Semibold" pitchFamily="2" charset="0"/>
              </a:rPr>
              <a:t>Mercor</a:t>
            </a:r>
            <a:endParaRPr lang="en-US" sz="3094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27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25E-7 3.7037E-7 L 6.25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25E-7 4.81481E-6 L 6.25E-7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etter m logo&#10;&#10;AI-generated content may be incorrect.">
            <a:extLst>
              <a:ext uri="{FF2B5EF4-FFF2-40B4-BE49-F238E27FC236}">
                <a16:creationId xmlns:a16="http://schemas.microsoft.com/office/drawing/2014/main" id="{EB87A1A0-C00F-A2F9-27AD-A7E220E1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333" y="2207333"/>
            <a:ext cx="2443334" cy="244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4785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 Francisco-based Mercor Secures $30M Series A to Transform Global  Recruitment with AI - DHRMap - Navigate the Digital HR World with DHRmap.">
            <a:extLst>
              <a:ext uri="{FF2B5EF4-FFF2-40B4-BE49-F238E27FC236}">
                <a16:creationId xmlns:a16="http://schemas.microsoft.com/office/drawing/2014/main" id="{EBEF7839-C638-96E5-0C6C-6C3A86672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7202967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E45594-697C-3C18-08DA-CDB0DE353FFD}"/>
              </a:ext>
            </a:extLst>
          </p:cNvPr>
          <p:cNvGrpSpPr/>
          <p:nvPr/>
        </p:nvGrpSpPr>
        <p:grpSpPr>
          <a:xfrm>
            <a:off x="1186923" y="2693189"/>
            <a:ext cx="3818354" cy="1471621"/>
            <a:chOff x="6912339" y="4094365"/>
            <a:chExt cx="8145822" cy="31394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89283B-0FF2-13E7-EC1C-183829ABB48D}"/>
                </a:ext>
              </a:extLst>
            </p:cNvPr>
            <p:cNvSpPr txBox="1"/>
            <p:nvPr/>
          </p:nvSpPr>
          <p:spPr>
            <a:xfrm>
              <a:off x="7961926" y="4094365"/>
              <a:ext cx="7096235" cy="21237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469" b="1" spc="-328">
                  <a:gradFill>
                    <a:gsLst>
                      <a:gs pos="0">
                        <a:srgbClr val="FFA38B"/>
                      </a:gs>
                      <a:gs pos="31000">
                        <a:srgbClr val="D59ED7"/>
                      </a:gs>
                      <a:gs pos="68000">
                        <a:srgbClr val="8DC8E8"/>
                      </a:gs>
                      <a:gs pos="95000">
                        <a:srgbClr val="B9DCD2"/>
                      </a:gs>
                    </a:gsLst>
                    <a:lin ang="10800000" scaled="1"/>
                  </a:gradFill>
                  <a:latin typeface="Segoe UI Variable Display Semibold" pitchFamily="2" charset="0"/>
                </a:rPr>
                <a:t>$1-$100M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4CF136-4232-B340-4EB3-048295E1397A}"/>
                </a:ext>
              </a:extLst>
            </p:cNvPr>
            <p:cNvSpPr txBox="1"/>
            <p:nvPr/>
          </p:nvSpPr>
          <p:spPr>
            <a:xfrm>
              <a:off x="6912339" y="6218023"/>
              <a:ext cx="8145822" cy="10157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94" b="1">
                  <a:gradFill>
                    <a:gsLst>
                      <a:gs pos="68000">
                        <a:schemeClr val="tx1"/>
                      </a:gs>
                      <a:gs pos="95000">
                        <a:schemeClr val="tx1"/>
                      </a:gs>
                    </a:gsLst>
                    <a:lin ang="10800000" scaled="1"/>
                  </a:gradFill>
                  <a:latin typeface="Segoe UI Variable Display Semibold" pitchFamily="2" charset="0"/>
                </a:rPr>
                <a:t>Revenue in 11 months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4AE113-863D-2A2D-043B-E16FF3F00BA4}"/>
              </a:ext>
            </a:extLst>
          </p:cNvPr>
          <p:cNvCxnSpPr>
            <a:cxnSpLocks/>
          </p:cNvCxnSpPr>
          <p:nvPr/>
        </p:nvCxnSpPr>
        <p:spPr>
          <a:xfrm>
            <a:off x="5733386" y="1485700"/>
            <a:ext cx="0" cy="3886600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04F37-5C76-F9F3-831B-C153509FBEE4}"/>
              </a:ext>
            </a:extLst>
          </p:cNvPr>
          <p:cNvGrpSpPr/>
          <p:nvPr/>
        </p:nvGrpSpPr>
        <p:grpSpPr>
          <a:xfrm>
            <a:off x="6458615" y="2139423"/>
            <a:ext cx="4715226" cy="2579188"/>
            <a:chOff x="17715393" y="4519617"/>
            <a:chExt cx="10059148" cy="55022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734CD7-94D6-F5C1-9448-41D04CB24013}"/>
                </a:ext>
              </a:extLst>
            </p:cNvPr>
            <p:cNvGrpSpPr/>
            <p:nvPr/>
          </p:nvGrpSpPr>
          <p:grpSpPr>
            <a:xfrm>
              <a:off x="17721473" y="6393340"/>
              <a:ext cx="10053068" cy="3628545"/>
              <a:chOff x="17949099" y="5983437"/>
              <a:chExt cx="10053068" cy="362854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7A5DD6-E409-6F80-407A-8C0745AE372C}"/>
                  </a:ext>
                </a:extLst>
              </p:cNvPr>
              <p:cNvSpPr txBox="1"/>
              <p:nvPr/>
            </p:nvSpPr>
            <p:spPr>
              <a:xfrm>
                <a:off x="17949099" y="5983437"/>
                <a:ext cx="2258122" cy="1769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91" b="1" spc="-328">
                    <a:gradFill>
                      <a:gsLst>
                        <a:gs pos="0">
                          <a:srgbClr val="FFA38B"/>
                        </a:gs>
                        <a:gs pos="31000">
                          <a:srgbClr val="D59ED7"/>
                        </a:gs>
                        <a:gs pos="68000">
                          <a:srgbClr val="8DC8E8"/>
                        </a:gs>
                        <a:gs pos="95000">
                          <a:srgbClr val="B9DCD2"/>
                        </a:gs>
                      </a:gsLst>
                      <a:lin ang="10800000" scaled="1"/>
                    </a:gradFill>
                    <a:latin typeface="Segoe UI Variable Display Semibold" pitchFamily="2" charset="0"/>
                  </a:rPr>
                  <a:t>6</a:t>
                </a:r>
                <a:r>
                  <a:rPr lang="en-US" sz="5391" b="1" spc="141">
                    <a:gradFill>
                      <a:gsLst>
                        <a:gs pos="0">
                          <a:srgbClr val="FFA38B"/>
                        </a:gs>
                        <a:gs pos="31000">
                          <a:srgbClr val="D59ED7"/>
                        </a:gs>
                        <a:gs pos="68000">
                          <a:srgbClr val="8DC8E8"/>
                        </a:gs>
                        <a:gs pos="95000">
                          <a:srgbClr val="B9DCD2"/>
                        </a:gs>
                      </a:gsLst>
                      <a:lin ang="10800000" scaled="1"/>
                    </a:gradFill>
                    <a:latin typeface="Segoe UI Variable Display Semibold" pitchFamily="2" charset="0"/>
                  </a:rPr>
                  <a:t>/7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70B4F3-E232-CE4E-30B7-C5766B50B9BC}"/>
                  </a:ext>
                </a:extLst>
              </p:cNvPr>
              <p:cNvSpPr txBox="1"/>
              <p:nvPr/>
            </p:nvSpPr>
            <p:spPr>
              <a:xfrm>
                <a:off x="20280395" y="6566272"/>
                <a:ext cx="7721772" cy="1015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094" b="1">
                    <a:gradFill>
                      <a:gsLst>
                        <a:gs pos="68000">
                          <a:schemeClr val="tx1"/>
                        </a:gs>
                        <a:gs pos="95000">
                          <a:schemeClr val="tx1"/>
                        </a:gs>
                      </a:gsLst>
                      <a:lin ang="10800000" scaled="1"/>
                    </a:gradFill>
                    <a:latin typeface="Segoe UI Variable Display Semibold" pitchFamily="2" charset="0"/>
                  </a:rPr>
                  <a:t>of the Magnificent 7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F65B44-87CC-D2D7-29F0-07CDE53D97F8}"/>
                  </a:ext>
                </a:extLst>
              </p:cNvPr>
              <p:cNvSpPr txBox="1"/>
              <p:nvPr/>
            </p:nvSpPr>
            <p:spPr>
              <a:xfrm>
                <a:off x="17949165" y="7842198"/>
                <a:ext cx="2001508" cy="1769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91" b="1" spc="-328">
                    <a:gradFill>
                      <a:gsLst>
                        <a:gs pos="0">
                          <a:srgbClr val="FFA38B"/>
                        </a:gs>
                        <a:gs pos="31000">
                          <a:srgbClr val="D59ED7"/>
                        </a:gs>
                        <a:gs pos="68000">
                          <a:srgbClr val="8DC8E8"/>
                        </a:gs>
                        <a:gs pos="95000">
                          <a:srgbClr val="B9DCD2"/>
                        </a:gs>
                      </a:gsLst>
                      <a:lin ang="10800000" scaled="1"/>
                    </a:gradFill>
                    <a:latin typeface="Segoe UI Variable Display Semibold" pitchFamily="2" charset="0"/>
                  </a:rPr>
                  <a:t>5/5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FD7232-1864-50AF-33B8-AFB1078CAAA4}"/>
                  </a:ext>
                </a:extLst>
              </p:cNvPr>
              <p:cNvSpPr txBox="1"/>
              <p:nvPr/>
            </p:nvSpPr>
            <p:spPr>
              <a:xfrm>
                <a:off x="20280395" y="8427726"/>
                <a:ext cx="6490666" cy="1015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094" b="1">
                    <a:gradFill>
                      <a:gsLst>
                        <a:gs pos="68000">
                          <a:schemeClr val="tx1"/>
                        </a:gs>
                        <a:gs pos="95000">
                          <a:schemeClr val="tx1"/>
                        </a:gs>
                      </a:gsLst>
                      <a:lin ang="10800000" scaled="1"/>
                    </a:gradFill>
                    <a:latin typeface="Segoe UI Variable Display Semibold" pitchFamily="2" charset="0"/>
                  </a:rPr>
                  <a:t>of the top AI labs</a:t>
                </a:r>
              </a:p>
            </p:txBody>
          </p:sp>
        </p:grp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4871A5A-3E8B-D4F0-D451-F28A5FF2B72F}"/>
                </a:ext>
              </a:extLst>
            </p:cNvPr>
            <p:cNvSpPr/>
            <p:nvPr/>
          </p:nvSpPr>
          <p:spPr bwMode="auto">
            <a:xfrm>
              <a:off x="17715393" y="4519617"/>
              <a:ext cx="5130007" cy="1281065"/>
            </a:xfrm>
            <a:prstGeom prst="roundRect">
              <a:avLst>
                <a:gd name="adj" fmla="val 50000"/>
              </a:avLst>
            </a:prstGeom>
            <a:solidFill>
              <a:srgbClr val="22364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85725" tIns="68580" rIns="85725" bIns="6858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4371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75" b="1">
                  <a:solidFill>
                    <a:schemeClr val="tx1"/>
                  </a:solidFill>
                  <a:latin typeface="Segoe UI Variable Display Semibold" pitchFamily="2" charset="0"/>
                  <a:ea typeface="Segoe UI" pitchFamily="34" charset="0"/>
                  <a:cs typeface="Segoe UI" pitchFamily="34" charset="0"/>
                </a:rPr>
                <a:t>Collaborating with: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444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0 L 3.75E-6 0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2057 0.0004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2B4C5C2-5522-F77B-08AA-557CD00BC27E}"/>
              </a:ext>
            </a:extLst>
          </p:cNvPr>
          <p:cNvGrpSpPr/>
          <p:nvPr/>
        </p:nvGrpSpPr>
        <p:grpSpPr>
          <a:xfrm>
            <a:off x="4867924" y="1557747"/>
            <a:ext cx="3218634" cy="1456055"/>
            <a:chOff x="14300500" y="2927500"/>
            <a:chExt cx="7952726" cy="2737651"/>
          </a:xfrm>
        </p:grpSpPr>
        <p:sp>
          <p:nvSpPr>
            <p:cNvPr id="27" name="Round Same Side Corner Rectangle 26">
              <a:extLst>
                <a:ext uri="{FF2B5EF4-FFF2-40B4-BE49-F238E27FC236}">
                  <a16:creationId xmlns:a16="http://schemas.microsoft.com/office/drawing/2014/main" id="{363276A6-2CAA-2D40-9E78-6EDE69D34A40}"/>
                </a:ext>
              </a:extLst>
            </p:cNvPr>
            <p:cNvSpPr/>
            <p:nvPr/>
          </p:nvSpPr>
          <p:spPr bwMode="auto">
            <a:xfrm rot="5400000">
              <a:off x="16908037" y="319963"/>
              <a:ext cx="2737651" cy="7952726"/>
            </a:xfrm>
            <a:prstGeom prst="round2SameRect">
              <a:avLst>
                <a:gd name="adj1" fmla="val 18617"/>
                <a:gd name="adj2" fmla="val 0"/>
              </a:avLst>
            </a:prstGeom>
            <a:solidFill>
              <a:srgbClr val="22364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43" fontAlgn="base">
                <a:spcBef>
                  <a:spcPct val="0"/>
                </a:spcBef>
                <a:spcAft>
                  <a:spcPct val="0"/>
                </a:spcAft>
              </a:pPr>
              <a:endParaRPr lang="en-US" sz="1875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BADD2A-800A-10CB-A1A9-1ACE7333CBE6}"/>
                </a:ext>
              </a:extLst>
            </p:cNvPr>
            <p:cNvSpPr txBox="1"/>
            <p:nvPr/>
          </p:nvSpPr>
          <p:spPr>
            <a:xfrm>
              <a:off x="19072528" y="3557662"/>
              <a:ext cx="2383561" cy="13020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4500">
                  <a:solidFill>
                    <a:srgbClr val="FFFFFF"/>
                  </a:solidFill>
                  <a:latin typeface="Segoe UI Variable Display Semib" pitchFamily="2" charset="0"/>
                  <a:cs typeface="Segoe UI Semilight"/>
                </a:rPr>
                <a:t>75%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FF736-D85C-9A3B-D4A2-8D155A2F0B81}"/>
              </a:ext>
            </a:extLst>
          </p:cNvPr>
          <p:cNvGrpSpPr/>
          <p:nvPr/>
        </p:nvGrpSpPr>
        <p:grpSpPr>
          <a:xfrm>
            <a:off x="4867924" y="3289024"/>
            <a:ext cx="4106401" cy="1456056"/>
            <a:chOff x="14300501" y="6418526"/>
            <a:chExt cx="10146252" cy="2737652"/>
          </a:xfrm>
        </p:grpSpPr>
        <p:sp>
          <p:nvSpPr>
            <p:cNvPr id="30" name="Round Same Side Corner Rectangle 29">
              <a:extLst>
                <a:ext uri="{FF2B5EF4-FFF2-40B4-BE49-F238E27FC236}">
                  <a16:creationId xmlns:a16="http://schemas.microsoft.com/office/drawing/2014/main" id="{40D7C498-7E4C-3F20-6167-9619B9B6F72A}"/>
                </a:ext>
              </a:extLst>
            </p:cNvPr>
            <p:cNvSpPr/>
            <p:nvPr/>
          </p:nvSpPr>
          <p:spPr bwMode="auto">
            <a:xfrm rot="5400000">
              <a:off x="18004801" y="2714226"/>
              <a:ext cx="2737652" cy="10146252"/>
            </a:xfrm>
            <a:prstGeom prst="round2SameRect">
              <a:avLst>
                <a:gd name="adj1" fmla="val 18617"/>
                <a:gd name="adj2" fmla="val 0"/>
              </a:avLst>
            </a:prstGeom>
            <a:gradFill flip="none" rotWithShape="1">
              <a:gsLst>
                <a:gs pos="68000">
                  <a:srgbClr val="0A6BBA"/>
                </a:gs>
                <a:gs pos="100000">
                  <a:srgbClr val="318581"/>
                </a:gs>
                <a:gs pos="0">
                  <a:srgbClr val="F65567"/>
                </a:gs>
                <a:gs pos="21000">
                  <a:srgbClr val="AC35A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125" tIns="68580" rIns="118125" bIns="118125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125" err="1">
                <a:solidFill>
                  <a:srgbClr val="FFFFFF"/>
                </a:solidFill>
                <a:latin typeface="Segoe UI Variable Display Semib" pitchFamily="2" charset="0"/>
                <a:cs typeface="Segoe UI Semiligh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893EEE-03D5-68D0-83CB-4A87D6D4C9FB}"/>
                </a:ext>
              </a:extLst>
            </p:cNvPr>
            <p:cNvSpPr txBox="1"/>
            <p:nvPr/>
          </p:nvSpPr>
          <p:spPr>
            <a:xfrm>
              <a:off x="21257652" y="7053896"/>
              <a:ext cx="2383560" cy="13020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4500">
                  <a:solidFill>
                    <a:srgbClr val="FFFFFF"/>
                  </a:solidFill>
                  <a:latin typeface="Segoe UI Variable Display Semib" pitchFamily="2" charset="0"/>
                  <a:cs typeface="Segoe UI Semilight"/>
                </a:rPr>
                <a:t>82%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9763E34-3527-76A4-961E-C1EE6F645319}"/>
              </a:ext>
            </a:extLst>
          </p:cNvPr>
          <p:cNvSpPr txBox="1"/>
          <p:nvPr/>
        </p:nvSpPr>
        <p:spPr>
          <a:xfrm>
            <a:off x="8384953" y="2112650"/>
            <a:ext cx="1717594" cy="3462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2250">
                <a:solidFill>
                  <a:schemeClr val="lt1"/>
                </a:solidFill>
                <a:latin typeface="Segoe UI Variable Display Semib" pitchFamily="2" charset="0"/>
              </a:rPr>
              <a:t>Human experts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F807485-E34A-9DDD-2068-DB5DAAFC40B2}"/>
              </a:ext>
            </a:extLst>
          </p:cNvPr>
          <p:cNvSpPr txBox="1"/>
          <p:nvPr/>
        </p:nvSpPr>
        <p:spPr>
          <a:xfrm>
            <a:off x="9293556" y="3843928"/>
            <a:ext cx="1118304" cy="3462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2250">
                <a:solidFill>
                  <a:schemeClr val="lt1"/>
                </a:solidFill>
                <a:latin typeface="Segoe UI Variable Display Semib" pitchFamily="2" charset="0"/>
              </a:rPr>
              <a:t>AI models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6B2F187-5440-35DE-19FF-5964BAAE44B5}"/>
              </a:ext>
            </a:extLst>
          </p:cNvPr>
          <p:cNvSpPr/>
          <p:nvPr/>
        </p:nvSpPr>
        <p:spPr bwMode="auto">
          <a:xfrm>
            <a:off x="3336096" y="703755"/>
            <a:ext cx="1531827" cy="519614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37143" fontAlgn="base">
              <a:spcBef>
                <a:spcPct val="0"/>
              </a:spcBef>
              <a:spcAft>
                <a:spcPct val="0"/>
              </a:spcAft>
            </a:pPr>
            <a:endParaRPr lang="en-US" sz="1875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73449C7-E3AB-AFA9-61C8-454BBA668590}"/>
              </a:ext>
            </a:extLst>
          </p:cNvPr>
          <p:cNvGrpSpPr/>
          <p:nvPr/>
        </p:nvGrpSpPr>
        <p:grpSpPr>
          <a:xfrm>
            <a:off x="4741926" y="1231852"/>
            <a:ext cx="6747536" cy="4668110"/>
            <a:chOff x="4741926" y="1231852"/>
            <a:chExt cx="6747536" cy="466811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B83F63-B1C8-6283-5B1D-6DDC476D7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0254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442FCD-2CCD-CDC3-9D74-DC8C10CC05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2584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CBD5E93-5D7D-4A39-81FE-A292394A7C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4914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89F8C09-1428-D0B5-6658-A1C12CA1EF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4236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2C2B6E1-E86C-7B77-6846-D3FE01BBF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6566" y="5295525"/>
              <a:ext cx="0" cy="282178"/>
            </a:xfrm>
            <a:prstGeom prst="line">
              <a:avLst/>
            </a:prstGeom>
            <a:ln w="28575" cap="rnd">
              <a:solidFill>
                <a:schemeClr val="tx1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BD23741-7CF3-2794-1BB6-93B0C83C69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8896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7ACC92D-A5FE-9504-09EC-E25C71240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98217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A57CB5-BC98-6C57-4817-A052613C8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00547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BAB8DD4-B1E9-B052-C6A4-5457544B2D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02878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4CD89F1-552C-FCBD-55B7-35CCD310D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05205" y="5295525"/>
              <a:ext cx="0" cy="282178"/>
            </a:xfrm>
            <a:prstGeom prst="line">
              <a:avLst/>
            </a:prstGeom>
            <a:ln w="28575" cap="rnd">
              <a:solidFill>
                <a:schemeClr val="tx1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D1A1A61-F516-61F0-F3B0-AE6E6F801D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7245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0F5C227-A1D9-3413-770E-1F27A1FC4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5886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C9679C1-043C-CF66-E2B5-D5011125B5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1905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1F1BF1F-DF2B-9CD4-8A40-7540935D0D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9575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F2EF511-087C-F2E7-29FC-92B7DC5518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1226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6A0DAC0-9BBE-B123-1C03-87A452D9A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3556" y="5295525"/>
              <a:ext cx="0" cy="282178"/>
            </a:xfrm>
            <a:prstGeom prst="line">
              <a:avLst/>
            </a:prstGeom>
            <a:ln w="28575" cap="rnd">
              <a:solidFill>
                <a:srgbClr val="223642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CEA4AE3-939A-6C43-D9EA-3050459345CC}"/>
                </a:ext>
              </a:extLst>
            </p:cNvPr>
            <p:cNvSpPr txBox="1"/>
            <p:nvPr/>
          </p:nvSpPr>
          <p:spPr>
            <a:xfrm>
              <a:off x="7929781" y="5697919"/>
              <a:ext cx="310385" cy="2020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6875" tIns="0" rIns="16875" bIns="0" rtlCol="0" anchor="t">
              <a:spAutoFit/>
            </a:bodyPr>
            <a:lstStyle>
              <a:defPPr>
                <a:defRPr lang="en-US"/>
              </a:defPPr>
              <a:lvl1pPr algn="ctr">
                <a:defRPr sz="2200" cap="all"/>
              </a:lvl1pPr>
            </a:lstStyle>
            <a:p>
              <a:r>
                <a:rPr lang="en-US" sz="1313" b="1">
                  <a:latin typeface="Segoe UI Variable Display Semibold" pitchFamily="2" charset="0"/>
                </a:rPr>
                <a:t>75%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908509-811D-C159-F5A2-BF4461AB9D02}"/>
                </a:ext>
              </a:extLst>
            </p:cNvPr>
            <p:cNvSpPr txBox="1"/>
            <p:nvPr/>
          </p:nvSpPr>
          <p:spPr>
            <a:xfrm>
              <a:off x="11120947" y="5697919"/>
              <a:ext cx="368515" cy="2020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6875" tIns="0" rIns="16875" bIns="0" rtlCol="0" anchor="t">
              <a:spAutoFit/>
            </a:bodyPr>
            <a:lstStyle>
              <a:defPPr>
                <a:defRPr lang="en-US"/>
              </a:defPPr>
              <a:lvl1pPr algn="ctr">
                <a:defRPr sz="2200" cap="all"/>
              </a:lvl1pPr>
            </a:lstStyle>
            <a:p>
              <a:r>
                <a:rPr lang="en-US" sz="1313" b="1">
                  <a:latin typeface="Segoe UI Variable Display Semibold" pitchFamily="2" charset="0"/>
                </a:rPr>
                <a:t>100%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7ECC9A-2320-D2C3-4C3C-B07B0A2EA5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7924" y="1231852"/>
              <a:ext cx="0" cy="4394296"/>
            </a:xfrm>
            <a:prstGeom prst="line">
              <a:avLst/>
            </a:prstGeom>
            <a:ln w="28575" cap="rnd">
              <a:solidFill>
                <a:schemeClr val="tx1"/>
              </a:solidFill>
              <a:headEnd type="none" w="lg" len="sm"/>
              <a:tailEnd type="none" w="lg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C406020-735A-AABD-301E-D9DD0FC67BDF}"/>
                </a:ext>
              </a:extLst>
            </p:cNvPr>
            <p:cNvSpPr txBox="1"/>
            <p:nvPr/>
          </p:nvSpPr>
          <p:spPr>
            <a:xfrm>
              <a:off x="4741926" y="5697919"/>
              <a:ext cx="310385" cy="2020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6875" tIns="0" rIns="16875" bIns="0" rtlCol="0" anchor="t">
              <a:spAutoFit/>
            </a:bodyPr>
            <a:lstStyle>
              <a:defPPr>
                <a:defRPr lang="en-US"/>
              </a:defPPr>
              <a:lvl1pPr algn="ctr">
                <a:defRPr sz="2200" cap="all"/>
              </a:lvl1pPr>
            </a:lstStyle>
            <a:p>
              <a:r>
                <a:rPr lang="en-US" sz="1313" b="1">
                  <a:latin typeface="Segoe UI Variable Display Semibold" pitchFamily="2" charset="0"/>
                </a:rPr>
                <a:t>50%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D49A8D9-D02F-820F-AA40-A99753DECBE1}"/>
              </a:ext>
            </a:extLst>
          </p:cNvPr>
          <p:cNvSpPr txBox="1"/>
          <p:nvPr/>
        </p:nvSpPr>
        <p:spPr>
          <a:xfrm>
            <a:off x="702538" y="2794212"/>
            <a:ext cx="4094505" cy="12695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125" b="1">
                <a:gradFill>
                  <a:gsLst>
                    <a:gs pos="68000">
                      <a:schemeClr val="tx1"/>
                    </a:gs>
                    <a:gs pos="95000">
                      <a:schemeClr val="tx1"/>
                    </a:gs>
                  </a:gsLst>
                  <a:lin ang="10800000" scaled="1"/>
                </a:gradFill>
                <a:latin typeface="Segoe UI Variable Display Semibold" pitchFamily="2" charset="0"/>
              </a:rPr>
              <a:t>Talent</a:t>
            </a:r>
            <a:br>
              <a:rPr lang="en-US" sz="4125" b="1">
                <a:gradFill>
                  <a:gsLst>
                    <a:gs pos="68000">
                      <a:schemeClr val="tx1"/>
                    </a:gs>
                    <a:gs pos="95000">
                      <a:schemeClr val="tx1"/>
                    </a:gs>
                  </a:gsLst>
                  <a:lin ang="10800000" scaled="1"/>
                </a:gradFill>
                <a:latin typeface="Segoe UI Variable Display Semibold" pitchFamily="2" charset="0"/>
              </a:rPr>
            </a:br>
            <a:r>
              <a:rPr lang="en-US" sz="4125" b="1">
                <a:gradFill>
                  <a:gsLst>
                    <a:gs pos="68000">
                      <a:schemeClr val="tx1"/>
                    </a:gs>
                    <a:gs pos="95000">
                      <a:schemeClr val="tx1"/>
                    </a:gs>
                  </a:gsLst>
                  <a:lin ang="10800000" scaled="1"/>
                </a:gradFill>
                <a:latin typeface="Segoe UI Variable Display Semibold" pitchFamily="2" charset="0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3608803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0 L -8.33333E-7 0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199 -4.82639E-6 L 7.40741E-7 -4.82639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5199 -4.82639E-6 L 7.40741E-7 -4.82639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BA936-1120-CEB2-47DA-56C1E48B9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7E280-E32F-5437-46D6-FF0AE958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New Frontier: Building the Future Firm with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6AF47-B8C3-C741-C28E-7620E819FE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/>
              <a:t>Jared Spataro</a:t>
            </a:r>
          </a:p>
          <a:p>
            <a:r>
              <a:rPr lang="en-US"/>
              <a:t>CMO, AI at Work, Microsoft</a:t>
            </a:r>
          </a:p>
        </p:txBody>
      </p:sp>
    </p:spTree>
    <p:extLst>
      <p:ext uri="{BB962C8B-B14F-4D97-AF65-F5344CB8AC3E}">
        <p14:creationId xmlns:p14="http://schemas.microsoft.com/office/powerpoint/2010/main" val="21954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A44312B1-952C-BA38-7B07-EA8DD764DCCE}"/>
              </a:ext>
            </a:extLst>
          </p:cNvPr>
          <p:cNvSpPr txBox="1">
            <a:spLocks/>
          </p:cNvSpPr>
          <p:nvPr/>
        </p:nvSpPr>
        <p:spPr>
          <a:xfrm>
            <a:off x="2714395" y="753660"/>
            <a:ext cx="676321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5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AI-native companies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03C3C3-24F8-B797-968B-059668FE3CDC}"/>
              </a:ext>
            </a:extLst>
          </p:cNvPr>
          <p:cNvGrpSpPr/>
          <p:nvPr/>
        </p:nvGrpSpPr>
        <p:grpSpPr>
          <a:xfrm>
            <a:off x="4513385" y="2033221"/>
            <a:ext cx="3165231" cy="3077308"/>
            <a:chOff x="13768753" y="4337539"/>
            <a:chExt cx="6752493" cy="656492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26D7167-14E2-D5B5-F3E1-C9037CE9BBE6}"/>
                </a:ext>
              </a:extLst>
            </p:cNvPr>
            <p:cNvSpPr/>
            <p:nvPr/>
          </p:nvSpPr>
          <p:spPr bwMode="auto">
            <a:xfrm>
              <a:off x="13768753" y="4337539"/>
              <a:ext cx="6752493" cy="6564923"/>
            </a:xfrm>
            <a:prstGeom prst="roundRect">
              <a:avLst>
                <a:gd name="adj" fmla="val 10596"/>
              </a:avLst>
            </a:prstGeom>
            <a:solidFill>
              <a:schemeClr val="tx1">
                <a:alpha val="10000"/>
              </a:schemeClr>
            </a:solidFill>
            <a:ln w="25400" cap="flat">
              <a:gradFill flip="none" rotWithShape="1">
                <a:gsLst>
                  <a:gs pos="35000">
                    <a:srgbClr val="D59ED7"/>
                  </a:gs>
                  <a:gs pos="72000">
                    <a:srgbClr val="8DC8E8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8" err="1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FB389-3B4C-E1A4-D9E4-6C8297A85B9B}"/>
                </a:ext>
              </a:extLst>
            </p:cNvPr>
            <p:cNvSpPr txBox="1"/>
            <p:nvPr/>
          </p:nvSpPr>
          <p:spPr>
            <a:xfrm>
              <a:off x="14573786" y="7486283"/>
              <a:ext cx="4663119" cy="274249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094" b="1">
                  <a:gradFill>
                    <a:gsLst>
                      <a:gs pos="0">
                        <a:schemeClr val="tx1"/>
                      </a:gs>
                      <a:gs pos="78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</a:rPr>
                <a:t>Automate and create evals</a:t>
              </a:r>
            </a:p>
          </p:txBody>
        </p:sp>
        <p:sp>
          <p:nvSpPr>
            <p:cNvPr id="6" name="Graphic 16">
              <a:extLst>
                <a:ext uri="{FF2B5EF4-FFF2-40B4-BE49-F238E27FC236}">
                  <a16:creationId xmlns:a16="http://schemas.microsoft.com/office/drawing/2014/main" id="{A11398C0-8002-1154-F6FF-04173CF6BC27}"/>
                </a:ext>
              </a:extLst>
            </p:cNvPr>
            <p:cNvSpPr/>
            <p:nvPr/>
          </p:nvSpPr>
          <p:spPr>
            <a:xfrm>
              <a:off x="14615361" y="5008205"/>
              <a:ext cx="831504" cy="1021560"/>
            </a:xfrm>
            <a:custGeom>
              <a:avLst/>
              <a:gdLst>
                <a:gd name="connsiteX0" fmla="*/ 679489 w 914654"/>
                <a:gd name="connsiteY0" fmla="*/ 205411 h 1123716"/>
                <a:gd name="connsiteX1" fmla="*/ 686884 w 914654"/>
                <a:gd name="connsiteY1" fmla="*/ 260351 h 1123716"/>
                <a:gd name="connsiteX2" fmla="*/ 836255 w 914654"/>
                <a:gd name="connsiteY2" fmla="*/ 561859 h 1123716"/>
                <a:gd name="connsiteX3" fmla="*/ 498790 w 914654"/>
                <a:gd name="connsiteY3" fmla="*/ 938545 h 1123716"/>
                <a:gd name="connsiteX4" fmla="*/ 499051 w 914654"/>
                <a:gd name="connsiteY4" fmla="*/ 938284 h 1123716"/>
                <a:gd name="connsiteX5" fmla="*/ 457338 w 914654"/>
                <a:gd name="connsiteY5" fmla="*/ 940557 h 1123716"/>
                <a:gd name="connsiteX6" fmla="*/ 391577 w 914654"/>
                <a:gd name="connsiteY6" fmla="*/ 934865 h 1123716"/>
                <a:gd name="connsiteX7" fmla="*/ 374172 w 914654"/>
                <a:gd name="connsiteY7" fmla="*/ 952270 h 1123716"/>
                <a:gd name="connsiteX8" fmla="*/ 370378 w 914654"/>
                <a:gd name="connsiteY8" fmla="*/ 1003308 h 1123716"/>
                <a:gd name="connsiteX9" fmla="*/ 374172 w 914654"/>
                <a:gd name="connsiteY9" fmla="*/ 1007703 h 1123716"/>
                <a:gd name="connsiteX10" fmla="*/ 478704 w 914654"/>
                <a:gd name="connsiteY10" fmla="*/ 1112235 h 1123716"/>
                <a:gd name="connsiteX11" fmla="*/ 534142 w 914654"/>
                <a:gd name="connsiteY11" fmla="*/ 1112235 h 1123716"/>
                <a:gd name="connsiteX12" fmla="*/ 537937 w 914654"/>
                <a:gd name="connsiteY12" fmla="*/ 1061198 h 1123716"/>
                <a:gd name="connsiteX13" fmla="*/ 534142 w 914654"/>
                <a:gd name="connsiteY13" fmla="*/ 1056802 h 1123716"/>
                <a:gd name="connsiteX14" fmla="*/ 494927 w 914654"/>
                <a:gd name="connsiteY14" fmla="*/ 1017660 h 1123716"/>
                <a:gd name="connsiteX15" fmla="*/ 914654 w 914654"/>
                <a:gd name="connsiteY15" fmla="*/ 561859 h 1123716"/>
                <a:gd name="connsiteX16" fmla="*/ 734426 w 914654"/>
                <a:gd name="connsiteY16" fmla="*/ 198013 h 1123716"/>
                <a:gd name="connsiteX17" fmla="*/ 679489 w 914654"/>
                <a:gd name="connsiteY17" fmla="*/ 205411 h 1123716"/>
                <a:gd name="connsiteX18" fmla="*/ 380512 w 914654"/>
                <a:gd name="connsiteY18" fmla="*/ 11481 h 1123716"/>
                <a:gd name="connsiteX19" fmla="*/ 380512 w 914654"/>
                <a:gd name="connsiteY19" fmla="*/ 66918 h 1123716"/>
                <a:gd name="connsiteX20" fmla="*/ 419675 w 914654"/>
                <a:gd name="connsiteY20" fmla="*/ 106060 h 1123716"/>
                <a:gd name="connsiteX21" fmla="*/ 0 w 914654"/>
                <a:gd name="connsiteY21" fmla="*/ 561859 h 1123716"/>
                <a:gd name="connsiteX22" fmla="*/ 166248 w 914654"/>
                <a:gd name="connsiteY22" fmla="*/ 914607 h 1123716"/>
                <a:gd name="connsiteX23" fmla="*/ 221435 w 914654"/>
                <a:gd name="connsiteY23" fmla="*/ 909349 h 1123716"/>
                <a:gd name="connsiteX24" fmla="*/ 216177 w 914654"/>
                <a:gd name="connsiteY24" fmla="*/ 854162 h 1123716"/>
                <a:gd name="connsiteX25" fmla="*/ 78399 w 914654"/>
                <a:gd name="connsiteY25" fmla="*/ 561859 h 1123716"/>
                <a:gd name="connsiteX26" fmla="*/ 415812 w 914654"/>
                <a:gd name="connsiteY26" fmla="*/ 185179 h 1123716"/>
                <a:gd name="connsiteX27" fmla="*/ 415525 w 914654"/>
                <a:gd name="connsiteY27" fmla="*/ 185469 h 1123716"/>
                <a:gd name="connsiteX28" fmla="*/ 457338 w 914654"/>
                <a:gd name="connsiteY28" fmla="*/ 183186 h 1123716"/>
                <a:gd name="connsiteX29" fmla="*/ 523062 w 914654"/>
                <a:gd name="connsiteY29" fmla="*/ 188869 h 1123716"/>
                <a:gd name="connsiteX30" fmla="*/ 540482 w 914654"/>
                <a:gd name="connsiteY30" fmla="*/ 171449 h 1123716"/>
                <a:gd name="connsiteX31" fmla="*/ 540482 w 914654"/>
                <a:gd name="connsiteY31" fmla="*/ 116013 h 1123716"/>
                <a:gd name="connsiteX32" fmla="*/ 435950 w 914654"/>
                <a:gd name="connsiteY32" fmla="*/ 11481 h 1123716"/>
                <a:gd name="connsiteX33" fmla="*/ 380512 w 914654"/>
                <a:gd name="connsiteY33" fmla="*/ 11481 h 1123716"/>
                <a:gd name="connsiteX34" fmla="*/ 770923 w 914654"/>
                <a:gd name="connsiteY34" fmla="*/ 561859 h 1123716"/>
                <a:gd name="connsiteX35" fmla="*/ 457327 w 914654"/>
                <a:gd name="connsiteY35" fmla="*/ 875455 h 1123716"/>
                <a:gd name="connsiteX36" fmla="*/ 143731 w 914654"/>
                <a:gd name="connsiteY36" fmla="*/ 561859 h 1123716"/>
                <a:gd name="connsiteX37" fmla="*/ 457327 w 914654"/>
                <a:gd name="connsiteY37" fmla="*/ 248263 h 1123716"/>
                <a:gd name="connsiteX38" fmla="*/ 770923 w 914654"/>
                <a:gd name="connsiteY38" fmla="*/ 561859 h 1123716"/>
                <a:gd name="connsiteX39" fmla="*/ 615709 w 914654"/>
                <a:gd name="connsiteY39" fmla="*/ 455742 h 1123716"/>
                <a:gd name="connsiteX40" fmla="*/ 560275 w 914654"/>
                <a:gd name="connsiteY40" fmla="*/ 455742 h 1123716"/>
                <a:gd name="connsiteX41" fmla="*/ 405061 w 914654"/>
                <a:gd name="connsiteY41" fmla="*/ 610952 h 1123716"/>
                <a:gd name="connsiteX42" fmla="*/ 354379 w 914654"/>
                <a:gd name="connsiteY42" fmla="*/ 560275 h 1123716"/>
                <a:gd name="connsiteX43" fmla="*/ 298944 w 914654"/>
                <a:gd name="connsiteY43" fmla="*/ 560275 h 1123716"/>
                <a:gd name="connsiteX44" fmla="*/ 298944 w 914654"/>
                <a:gd name="connsiteY44" fmla="*/ 615709 h 1123716"/>
                <a:gd name="connsiteX45" fmla="*/ 377345 w 914654"/>
                <a:gd name="connsiteY45" fmla="*/ 694108 h 1123716"/>
                <a:gd name="connsiteX46" fmla="*/ 432778 w 914654"/>
                <a:gd name="connsiteY46" fmla="*/ 694108 h 1123716"/>
                <a:gd name="connsiteX47" fmla="*/ 615709 w 914654"/>
                <a:gd name="connsiteY47" fmla="*/ 511177 h 1123716"/>
                <a:gd name="connsiteX48" fmla="*/ 615709 w 914654"/>
                <a:gd name="connsiteY48" fmla="*/ 455742 h 112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14654" h="1123716">
                  <a:moveTo>
                    <a:pt x="679489" y="205411"/>
                  </a:moveTo>
                  <a:cubicBezTo>
                    <a:pt x="666360" y="222625"/>
                    <a:pt x="669668" y="247223"/>
                    <a:pt x="686884" y="260351"/>
                  </a:cubicBezTo>
                  <a:cubicBezTo>
                    <a:pt x="780352" y="331635"/>
                    <a:pt x="836255" y="442076"/>
                    <a:pt x="836255" y="561859"/>
                  </a:cubicBezTo>
                  <a:cubicBezTo>
                    <a:pt x="836255" y="757125"/>
                    <a:pt x="688562" y="917895"/>
                    <a:pt x="498790" y="938545"/>
                  </a:cubicBezTo>
                  <a:lnTo>
                    <a:pt x="499051" y="938284"/>
                  </a:lnTo>
                  <a:cubicBezTo>
                    <a:pt x="485352" y="939789"/>
                    <a:pt x="471434" y="940557"/>
                    <a:pt x="457338" y="940557"/>
                  </a:cubicBezTo>
                  <a:cubicBezTo>
                    <a:pt x="434910" y="940557"/>
                    <a:pt x="412932" y="938608"/>
                    <a:pt x="391577" y="934865"/>
                  </a:cubicBezTo>
                  <a:lnTo>
                    <a:pt x="374172" y="952270"/>
                  </a:lnTo>
                  <a:cubicBezTo>
                    <a:pt x="360254" y="966183"/>
                    <a:pt x="358989" y="987962"/>
                    <a:pt x="370378" y="1003308"/>
                  </a:cubicBezTo>
                  <a:lnTo>
                    <a:pt x="374172" y="1007703"/>
                  </a:lnTo>
                  <a:lnTo>
                    <a:pt x="478704" y="1112235"/>
                  </a:lnTo>
                  <a:cubicBezTo>
                    <a:pt x="494013" y="1127544"/>
                    <a:pt x="518834" y="1127544"/>
                    <a:pt x="534142" y="1112235"/>
                  </a:cubicBezTo>
                  <a:cubicBezTo>
                    <a:pt x="548056" y="1098322"/>
                    <a:pt x="549320" y="1076543"/>
                    <a:pt x="537937" y="1061198"/>
                  </a:cubicBezTo>
                  <a:lnTo>
                    <a:pt x="534142" y="1056802"/>
                  </a:lnTo>
                  <a:lnTo>
                    <a:pt x="494927" y="1017660"/>
                  </a:lnTo>
                  <a:cubicBezTo>
                    <a:pt x="729915" y="998541"/>
                    <a:pt x="914654" y="801775"/>
                    <a:pt x="914654" y="561859"/>
                  </a:cubicBezTo>
                  <a:cubicBezTo>
                    <a:pt x="914654" y="417357"/>
                    <a:pt x="847137" y="283972"/>
                    <a:pt x="734426" y="198013"/>
                  </a:cubicBezTo>
                  <a:cubicBezTo>
                    <a:pt x="717214" y="184884"/>
                    <a:pt x="692613" y="188197"/>
                    <a:pt x="679489" y="205411"/>
                  </a:cubicBezTo>
                  <a:close/>
                  <a:moveTo>
                    <a:pt x="380512" y="11481"/>
                  </a:moveTo>
                  <a:cubicBezTo>
                    <a:pt x="365203" y="26789"/>
                    <a:pt x="365203" y="51609"/>
                    <a:pt x="380512" y="66918"/>
                  </a:cubicBezTo>
                  <a:lnTo>
                    <a:pt x="419675" y="106060"/>
                  </a:lnTo>
                  <a:cubicBezTo>
                    <a:pt x="184713" y="125208"/>
                    <a:pt x="0" y="321962"/>
                    <a:pt x="0" y="561859"/>
                  </a:cubicBezTo>
                  <a:cubicBezTo>
                    <a:pt x="0" y="700076"/>
                    <a:pt x="61740" y="828279"/>
                    <a:pt x="166248" y="914607"/>
                  </a:cubicBezTo>
                  <a:cubicBezTo>
                    <a:pt x="182939" y="928395"/>
                    <a:pt x="207647" y="926043"/>
                    <a:pt x="221435" y="909349"/>
                  </a:cubicBezTo>
                  <a:cubicBezTo>
                    <a:pt x="235222" y="892661"/>
                    <a:pt x="232868" y="867949"/>
                    <a:pt x="216177" y="854162"/>
                  </a:cubicBezTo>
                  <a:cubicBezTo>
                    <a:pt x="129511" y="782573"/>
                    <a:pt x="78399" y="676436"/>
                    <a:pt x="78399" y="561859"/>
                  </a:cubicBezTo>
                  <a:cubicBezTo>
                    <a:pt x="78399" y="366612"/>
                    <a:pt x="226067" y="205855"/>
                    <a:pt x="415812" y="185179"/>
                  </a:cubicBezTo>
                  <a:lnTo>
                    <a:pt x="415525" y="185469"/>
                  </a:lnTo>
                  <a:cubicBezTo>
                    <a:pt x="429255" y="183960"/>
                    <a:pt x="443205" y="183186"/>
                    <a:pt x="457338" y="183186"/>
                  </a:cubicBezTo>
                  <a:cubicBezTo>
                    <a:pt x="479754" y="183186"/>
                    <a:pt x="501717" y="185134"/>
                    <a:pt x="523062" y="188869"/>
                  </a:cubicBezTo>
                  <a:lnTo>
                    <a:pt x="540482" y="171449"/>
                  </a:lnTo>
                  <a:cubicBezTo>
                    <a:pt x="555791" y="156141"/>
                    <a:pt x="555791" y="131321"/>
                    <a:pt x="540482" y="116013"/>
                  </a:cubicBezTo>
                  <a:lnTo>
                    <a:pt x="435950" y="11481"/>
                  </a:lnTo>
                  <a:cubicBezTo>
                    <a:pt x="420642" y="-3827"/>
                    <a:pt x="395821" y="-3827"/>
                    <a:pt x="380512" y="11481"/>
                  </a:cubicBezTo>
                  <a:close/>
                  <a:moveTo>
                    <a:pt x="770923" y="561859"/>
                  </a:moveTo>
                  <a:cubicBezTo>
                    <a:pt x="770923" y="735053"/>
                    <a:pt x="630521" y="875455"/>
                    <a:pt x="457327" y="875455"/>
                  </a:cubicBezTo>
                  <a:cubicBezTo>
                    <a:pt x="284133" y="875455"/>
                    <a:pt x="143731" y="735053"/>
                    <a:pt x="143731" y="561859"/>
                  </a:cubicBezTo>
                  <a:cubicBezTo>
                    <a:pt x="143731" y="388665"/>
                    <a:pt x="284133" y="248263"/>
                    <a:pt x="457327" y="248263"/>
                  </a:cubicBezTo>
                  <a:cubicBezTo>
                    <a:pt x="630521" y="248263"/>
                    <a:pt x="770923" y="388665"/>
                    <a:pt x="770923" y="561859"/>
                  </a:cubicBezTo>
                  <a:close/>
                  <a:moveTo>
                    <a:pt x="615709" y="455742"/>
                  </a:moveTo>
                  <a:cubicBezTo>
                    <a:pt x="600400" y="440434"/>
                    <a:pt x="575584" y="440434"/>
                    <a:pt x="560275" y="455742"/>
                  </a:cubicBezTo>
                  <a:lnTo>
                    <a:pt x="405061" y="610952"/>
                  </a:lnTo>
                  <a:lnTo>
                    <a:pt x="354379" y="560275"/>
                  </a:lnTo>
                  <a:cubicBezTo>
                    <a:pt x="339072" y="544967"/>
                    <a:pt x="314252" y="544967"/>
                    <a:pt x="298944" y="560275"/>
                  </a:cubicBezTo>
                  <a:cubicBezTo>
                    <a:pt x="283636" y="575584"/>
                    <a:pt x="283636" y="600400"/>
                    <a:pt x="298944" y="615709"/>
                  </a:cubicBezTo>
                  <a:lnTo>
                    <a:pt x="377345" y="694108"/>
                  </a:lnTo>
                  <a:cubicBezTo>
                    <a:pt x="392653" y="709416"/>
                    <a:pt x="417469" y="709416"/>
                    <a:pt x="432778" y="694108"/>
                  </a:cubicBezTo>
                  <a:lnTo>
                    <a:pt x="615709" y="511177"/>
                  </a:lnTo>
                  <a:cubicBezTo>
                    <a:pt x="631017" y="495868"/>
                    <a:pt x="631017" y="471052"/>
                    <a:pt x="615709" y="455742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D59ED7"/>
                </a:gs>
                <a:gs pos="72000">
                  <a:srgbClr val="8DC8E8"/>
                </a:gs>
              </a:gsLst>
              <a:path path="circle">
                <a:fillToRect l="100000" t="100000"/>
              </a:path>
              <a:tileRect r="-100000" b="-100000"/>
            </a:gradFill>
            <a:ln w="519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sz="1008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405E1C-CA78-15CC-3F51-9D9DEAF5864F}"/>
              </a:ext>
            </a:extLst>
          </p:cNvPr>
          <p:cNvGrpSpPr/>
          <p:nvPr/>
        </p:nvGrpSpPr>
        <p:grpSpPr>
          <a:xfrm>
            <a:off x="886558" y="2033221"/>
            <a:ext cx="3165231" cy="3077308"/>
            <a:chOff x="6031523" y="4337539"/>
            <a:chExt cx="6752493" cy="656492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352B8F4-F5B6-F5C7-197C-A8A4ED864BCF}"/>
                </a:ext>
              </a:extLst>
            </p:cNvPr>
            <p:cNvSpPr/>
            <p:nvPr/>
          </p:nvSpPr>
          <p:spPr bwMode="auto">
            <a:xfrm>
              <a:off x="6031523" y="4337539"/>
              <a:ext cx="6752493" cy="6564923"/>
            </a:xfrm>
            <a:prstGeom prst="roundRect">
              <a:avLst>
                <a:gd name="adj" fmla="val 10596"/>
              </a:avLst>
            </a:prstGeom>
            <a:solidFill>
              <a:schemeClr val="tx1">
                <a:alpha val="10000"/>
              </a:schemeClr>
            </a:solidFill>
            <a:ln w="25400" cap="flat">
              <a:gradFill flip="none" rotWithShape="1">
                <a:gsLst>
                  <a:gs pos="25000">
                    <a:srgbClr val="8DC8E8"/>
                  </a:gs>
                  <a:gs pos="100000">
                    <a:srgbClr val="B9DCD2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8" err="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4CFBC1-C5ED-4F35-3A2F-F56D77F1E8F9}"/>
                </a:ext>
              </a:extLst>
            </p:cNvPr>
            <p:cNvSpPr txBox="1"/>
            <p:nvPr/>
          </p:nvSpPr>
          <p:spPr>
            <a:xfrm>
              <a:off x="6836556" y="7486283"/>
              <a:ext cx="4738411" cy="274249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094" b="1">
                  <a:gradFill>
                    <a:gsLst>
                      <a:gs pos="0">
                        <a:schemeClr val="tx1"/>
                      </a:gs>
                      <a:gs pos="78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</a:rPr>
                <a:t>Capture </a:t>
              </a:r>
              <a:br>
                <a:rPr lang="en-US" sz="3094" b="1">
                  <a:gradFill>
                    <a:gsLst>
                      <a:gs pos="0">
                        <a:schemeClr val="tx1"/>
                      </a:gs>
                      <a:gs pos="78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</a:rPr>
              </a:br>
              <a:r>
                <a:rPr lang="en-US" sz="3094" b="1">
                  <a:gradFill>
                    <a:gsLst>
                      <a:gs pos="0">
                        <a:schemeClr val="tx1"/>
                      </a:gs>
                      <a:gs pos="78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</a:rPr>
                <a:t>low hanging fruit</a:t>
              </a:r>
            </a:p>
          </p:txBody>
        </p:sp>
        <p:sp>
          <p:nvSpPr>
            <p:cNvPr id="10" name="Graphic 18">
              <a:extLst>
                <a:ext uri="{FF2B5EF4-FFF2-40B4-BE49-F238E27FC236}">
                  <a16:creationId xmlns:a16="http://schemas.microsoft.com/office/drawing/2014/main" id="{53ED5E6A-871F-A620-113F-D6A45F7BF718}"/>
                </a:ext>
              </a:extLst>
            </p:cNvPr>
            <p:cNvSpPr/>
            <p:nvPr/>
          </p:nvSpPr>
          <p:spPr>
            <a:xfrm>
              <a:off x="6836556" y="5083875"/>
              <a:ext cx="766455" cy="870220"/>
            </a:xfrm>
            <a:custGeom>
              <a:avLst/>
              <a:gdLst>
                <a:gd name="connsiteX0" fmla="*/ 101229 w 766455"/>
                <a:gd name="connsiteY0" fmla="*/ 55905 h 870220"/>
                <a:gd name="connsiteX1" fmla="*/ 162444 w 766455"/>
                <a:gd name="connsiteY1" fmla="*/ 223607 h 870220"/>
                <a:gd name="connsiteX2" fmla="*/ 4329 w 766455"/>
                <a:gd name="connsiteY2" fmla="*/ 405713 h 870220"/>
                <a:gd name="connsiteX3" fmla="*/ 63617 w 766455"/>
                <a:gd name="connsiteY3" fmla="*/ 699267 h 870220"/>
                <a:gd name="connsiteX4" fmla="*/ 78779 w 766455"/>
                <a:gd name="connsiteY4" fmla="*/ 724730 h 870220"/>
                <a:gd name="connsiteX5" fmla="*/ 80605 w 766455"/>
                <a:gd name="connsiteY5" fmla="*/ 727469 h 870220"/>
                <a:gd name="connsiteX6" fmla="*/ 141767 w 766455"/>
                <a:gd name="connsiteY6" fmla="*/ 809829 h 870220"/>
                <a:gd name="connsiteX7" fmla="*/ 369636 w 766455"/>
                <a:gd name="connsiteY7" fmla="*/ 824321 h 870220"/>
                <a:gd name="connsiteX8" fmla="*/ 396823 w 766455"/>
                <a:gd name="connsiteY8" fmla="*/ 824321 h 870220"/>
                <a:gd name="connsiteX9" fmla="*/ 624689 w 766455"/>
                <a:gd name="connsiteY9" fmla="*/ 809829 h 870220"/>
                <a:gd name="connsiteX10" fmla="*/ 685849 w 766455"/>
                <a:gd name="connsiteY10" fmla="*/ 727469 h 870220"/>
                <a:gd name="connsiteX11" fmla="*/ 687676 w 766455"/>
                <a:gd name="connsiteY11" fmla="*/ 724730 h 870220"/>
                <a:gd name="connsiteX12" fmla="*/ 702838 w 766455"/>
                <a:gd name="connsiteY12" fmla="*/ 699267 h 870220"/>
                <a:gd name="connsiteX13" fmla="*/ 762127 w 766455"/>
                <a:gd name="connsiteY13" fmla="*/ 405713 h 870220"/>
                <a:gd name="connsiteX14" fmla="*/ 498253 w 766455"/>
                <a:gd name="connsiteY14" fmla="*/ 219719 h 870220"/>
                <a:gd name="connsiteX15" fmla="*/ 416092 w 766455"/>
                <a:gd name="connsiteY15" fmla="*/ 236742 h 870220"/>
                <a:gd name="connsiteX16" fmla="*/ 415958 w 766455"/>
                <a:gd name="connsiteY16" fmla="*/ 236770 h 870220"/>
                <a:gd name="connsiteX17" fmla="*/ 432860 w 766455"/>
                <a:gd name="connsiteY17" fmla="*/ 135752 h 870220"/>
                <a:gd name="connsiteX18" fmla="*/ 482077 w 766455"/>
                <a:gd name="connsiteY18" fmla="*/ 67672 h 870220"/>
                <a:gd name="connsiteX19" fmla="*/ 499523 w 766455"/>
                <a:gd name="connsiteY19" fmla="*/ 25307 h 870220"/>
                <a:gd name="connsiteX20" fmla="*/ 457157 w 766455"/>
                <a:gd name="connsiteY20" fmla="*/ 7863 h 870220"/>
                <a:gd name="connsiteX21" fmla="*/ 371394 w 766455"/>
                <a:gd name="connsiteY21" fmla="*/ 115262 h 870220"/>
                <a:gd name="connsiteX22" fmla="*/ 369420 w 766455"/>
                <a:gd name="connsiteY22" fmla="*/ 121394 h 870220"/>
                <a:gd name="connsiteX23" fmla="*/ 328657 w 766455"/>
                <a:gd name="connsiteY23" fmla="*/ 65690 h 870220"/>
                <a:gd name="connsiteX24" fmla="*/ 156730 w 766455"/>
                <a:gd name="connsiteY24" fmla="*/ 394 h 870220"/>
                <a:gd name="connsiteX25" fmla="*/ 101229 w 766455"/>
                <a:gd name="connsiteY25" fmla="*/ 55905 h 870220"/>
                <a:gd name="connsiteX26" fmla="*/ 227592 w 766455"/>
                <a:gd name="connsiteY26" fmla="*/ 393485 h 870220"/>
                <a:gd name="connsiteX27" fmla="*/ 190275 w 766455"/>
                <a:gd name="connsiteY27" fmla="*/ 427121 h 870220"/>
                <a:gd name="connsiteX28" fmla="*/ 187872 w 766455"/>
                <a:gd name="connsiteY28" fmla="*/ 515843 h 870220"/>
                <a:gd name="connsiteX29" fmla="*/ 164293 w 766455"/>
                <a:gd name="connsiteY29" fmla="*/ 555129 h 870220"/>
                <a:gd name="connsiteX30" fmla="*/ 125011 w 766455"/>
                <a:gd name="connsiteY30" fmla="*/ 531549 h 870220"/>
                <a:gd name="connsiteX31" fmla="*/ 130720 w 766455"/>
                <a:gd name="connsiteY31" fmla="*/ 401601 h 870220"/>
                <a:gd name="connsiteX32" fmla="*/ 214887 w 766455"/>
                <a:gd name="connsiteY32" fmla="*/ 329949 h 870220"/>
                <a:gd name="connsiteX33" fmla="*/ 253007 w 766455"/>
                <a:gd name="connsiteY33" fmla="*/ 355361 h 870220"/>
                <a:gd name="connsiteX34" fmla="*/ 227592 w 766455"/>
                <a:gd name="connsiteY34" fmla="*/ 393485 h 87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66455" h="870220">
                  <a:moveTo>
                    <a:pt x="101229" y="55905"/>
                  </a:moveTo>
                  <a:cubicBezTo>
                    <a:pt x="97691" y="115777"/>
                    <a:pt x="118090" y="176919"/>
                    <a:pt x="162444" y="223607"/>
                  </a:cubicBezTo>
                  <a:cubicBezTo>
                    <a:pt x="81344" y="246916"/>
                    <a:pt x="16847" y="315930"/>
                    <a:pt x="4329" y="405713"/>
                  </a:cubicBezTo>
                  <a:cubicBezTo>
                    <a:pt x="-9857" y="507459"/>
                    <a:pt x="11055" y="611002"/>
                    <a:pt x="63617" y="699267"/>
                  </a:cubicBezTo>
                  <a:lnTo>
                    <a:pt x="78779" y="724730"/>
                  </a:lnTo>
                  <a:cubicBezTo>
                    <a:pt x="79341" y="725672"/>
                    <a:pt x="79951" y="726588"/>
                    <a:pt x="80605" y="727469"/>
                  </a:cubicBezTo>
                  <a:lnTo>
                    <a:pt x="141767" y="809829"/>
                  </a:lnTo>
                  <a:cubicBezTo>
                    <a:pt x="196904" y="884076"/>
                    <a:pt x="305534" y="890983"/>
                    <a:pt x="369636" y="824321"/>
                  </a:cubicBezTo>
                  <a:cubicBezTo>
                    <a:pt x="377052" y="816606"/>
                    <a:pt x="389402" y="816606"/>
                    <a:pt x="396823" y="824321"/>
                  </a:cubicBezTo>
                  <a:cubicBezTo>
                    <a:pt x="460920" y="890983"/>
                    <a:pt x="569551" y="884076"/>
                    <a:pt x="624689" y="809829"/>
                  </a:cubicBezTo>
                  <a:lnTo>
                    <a:pt x="685849" y="727469"/>
                  </a:lnTo>
                  <a:cubicBezTo>
                    <a:pt x="686505" y="726588"/>
                    <a:pt x="687115" y="725672"/>
                    <a:pt x="687676" y="724730"/>
                  </a:cubicBezTo>
                  <a:lnTo>
                    <a:pt x="702838" y="699267"/>
                  </a:lnTo>
                  <a:cubicBezTo>
                    <a:pt x="755402" y="611002"/>
                    <a:pt x="776312" y="507459"/>
                    <a:pt x="762127" y="405713"/>
                  </a:cubicBezTo>
                  <a:cubicBezTo>
                    <a:pt x="744473" y="279094"/>
                    <a:pt x="623441" y="193782"/>
                    <a:pt x="498253" y="219719"/>
                  </a:cubicBezTo>
                  <a:lnTo>
                    <a:pt x="416092" y="236742"/>
                  </a:lnTo>
                  <a:lnTo>
                    <a:pt x="415958" y="236770"/>
                  </a:lnTo>
                  <a:cubicBezTo>
                    <a:pt x="417271" y="203084"/>
                    <a:pt x="422524" y="166756"/>
                    <a:pt x="432860" y="135752"/>
                  </a:cubicBezTo>
                  <a:cubicBezTo>
                    <a:pt x="445356" y="98260"/>
                    <a:pt x="462755" y="75722"/>
                    <a:pt x="482077" y="67672"/>
                  </a:cubicBezTo>
                  <a:cubicBezTo>
                    <a:pt x="498594" y="60790"/>
                    <a:pt x="506404" y="41823"/>
                    <a:pt x="499523" y="25307"/>
                  </a:cubicBezTo>
                  <a:cubicBezTo>
                    <a:pt x="492642" y="8791"/>
                    <a:pt x="473675" y="981"/>
                    <a:pt x="457157" y="7863"/>
                  </a:cubicBezTo>
                  <a:cubicBezTo>
                    <a:pt x="411686" y="26809"/>
                    <a:pt x="385890" y="71763"/>
                    <a:pt x="371394" y="115262"/>
                  </a:cubicBezTo>
                  <a:cubicBezTo>
                    <a:pt x="370716" y="117294"/>
                    <a:pt x="370059" y="119338"/>
                    <a:pt x="369420" y="121394"/>
                  </a:cubicBezTo>
                  <a:cubicBezTo>
                    <a:pt x="359062" y="101333"/>
                    <a:pt x="345472" y="82505"/>
                    <a:pt x="328657" y="65690"/>
                  </a:cubicBezTo>
                  <a:cubicBezTo>
                    <a:pt x="281466" y="18497"/>
                    <a:pt x="218422" y="-3262"/>
                    <a:pt x="156730" y="394"/>
                  </a:cubicBezTo>
                  <a:cubicBezTo>
                    <a:pt x="126792" y="2168"/>
                    <a:pt x="102998" y="25967"/>
                    <a:pt x="101229" y="55905"/>
                  </a:cubicBezTo>
                  <a:close/>
                  <a:moveTo>
                    <a:pt x="227592" y="393485"/>
                  </a:moveTo>
                  <a:cubicBezTo>
                    <a:pt x="212615" y="396478"/>
                    <a:pt x="198889" y="407018"/>
                    <a:pt x="190275" y="427121"/>
                  </a:cubicBezTo>
                  <a:cubicBezTo>
                    <a:pt x="181497" y="447604"/>
                    <a:pt x="178400" y="477931"/>
                    <a:pt x="187872" y="515843"/>
                  </a:cubicBezTo>
                  <a:cubicBezTo>
                    <a:pt x="192208" y="533204"/>
                    <a:pt x="181651" y="550793"/>
                    <a:pt x="164293" y="555129"/>
                  </a:cubicBezTo>
                  <a:cubicBezTo>
                    <a:pt x="146935" y="559462"/>
                    <a:pt x="129347" y="548909"/>
                    <a:pt x="125011" y="531549"/>
                  </a:cubicBezTo>
                  <a:cubicBezTo>
                    <a:pt x="112901" y="483071"/>
                    <a:pt x="115204" y="437807"/>
                    <a:pt x="130720" y="401601"/>
                  </a:cubicBezTo>
                  <a:cubicBezTo>
                    <a:pt x="146401" y="365006"/>
                    <a:pt x="175865" y="337752"/>
                    <a:pt x="214887" y="329949"/>
                  </a:cubicBezTo>
                  <a:cubicBezTo>
                    <a:pt x="232431" y="326440"/>
                    <a:pt x="249498" y="337818"/>
                    <a:pt x="253007" y="355361"/>
                  </a:cubicBezTo>
                  <a:cubicBezTo>
                    <a:pt x="256515" y="372907"/>
                    <a:pt x="245137" y="389973"/>
                    <a:pt x="227592" y="393485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8DC8E8"/>
                </a:gs>
                <a:gs pos="100000">
                  <a:srgbClr val="B9DCD2"/>
                </a:gs>
              </a:gsLst>
              <a:path path="circle">
                <a:fillToRect l="100000" t="100000"/>
              </a:path>
              <a:tileRect r="-100000" b="-100000"/>
            </a:gradFill>
            <a:ln w="428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sz="1008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12D617-97D7-6EBC-0517-CBA0AA1894AC}"/>
              </a:ext>
            </a:extLst>
          </p:cNvPr>
          <p:cNvGrpSpPr/>
          <p:nvPr/>
        </p:nvGrpSpPr>
        <p:grpSpPr>
          <a:xfrm>
            <a:off x="8140212" y="2033221"/>
            <a:ext cx="3165231" cy="3077308"/>
            <a:chOff x="21505984" y="4337539"/>
            <a:chExt cx="6752493" cy="656492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97D2693-28C9-32D3-CB11-26A3A27E3135}"/>
                </a:ext>
              </a:extLst>
            </p:cNvPr>
            <p:cNvSpPr/>
            <p:nvPr/>
          </p:nvSpPr>
          <p:spPr bwMode="auto">
            <a:xfrm>
              <a:off x="21505984" y="4337539"/>
              <a:ext cx="6752493" cy="6564923"/>
            </a:xfrm>
            <a:prstGeom prst="roundRect">
              <a:avLst>
                <a:gd name="adj" fmla="val 10596"/>
              </a:avLst>
            </a:prstGeom>
            <a:solidFill>
              <a:schemeClr val="tx1">
                <a:alpha val="10000"/>
              </a:schemeClr>
            </a:solidFill>
            <a:ln w="25400" cap="flat">
              <a:gradFill flip="none" rotWithShape="1">
                <a:gsLst>
                  <a:gs pos="0">
                    <a:srgbClr val="FFA38B"/>
                  </a:gs>
                  <a:gs pos="79000">
                    <a:srgbClr val="D59ED7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8" err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2D6C5C-EB3D-B4BA-180F-9B6219953034}"/>
                </a:ext>
              </a:extLst>
            </p:cNvPr>
            <p:cNvSpPr txBox="1"/>
            <p:nvPr/>
          </p:nvSpPr>
          <p:spPr>
            <a:xfrm>
              <a:off x="22344469" y="7486281"/>
              <a:ext cx="4906537" cy="274249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094" b="1">
                  <a:gradFill>
                    <a:gsLst>
                      <a:gs pos="0">
                        <a:schemeClr val="tx1"/>
                      </a:gs>
                      <a:gs pos="78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</a:rPr>
                <a:t>Leverage proprietary data</a:t>
              </a:r>
            </a:p>
          </p:txBody>
        </p:sp>
        <p:sp>
          <p:nvSpPr>
            <p:cNvPr id="14" name="Graphic 20">
              <a:extLst>
                <a:ext uri="{FF2B5EF4-FFF2-40B4-BE49-F238E27FC236}">
                  <a16:creationId xmlns:a16="http://schemas.microsoft.com/office/drawing/2014/main" id="{3F8F2BE6-9372-8EE9-319F-349ABE1A0227}"/>
                </a:ext>
              </a:extLst>
            </p:cNvPr>
            <p:cNvSpPr/>
            <p:nvPr/>
          </p:nvSpPr>
          <p:spPr>
            <a:xfrm>
              <a:off x="22344470" y="5065437"/>
              <a:ext cx="777510" cy="907095"/>
            </a:xfrm>
            <a:custGeom>
              <a:avLst/>
              <a:gdLst>
                <a:gd name="connsiteX0" fmla="*/ 431950 w 777510"/>
                <a:gd name="connsiteY0" fmla="*/ 0 h 907095"/>
                <a:gd name="connsiteX1" fmla="*/ 431950 w 777510"/>
                <a:gd name="connsiteY1" fmla="*/ 259170 h 907095"/>
                <a:gd name="connsiteX2" fmla="*/ 518340 w 777510"/>
                <a:gd name="connsiteY2" fmla="*/ 345560 h 907095"/>
                <a:gd name="connsiteX3" fmla="*/ 777510 w 777510"/>
                <a:gd name="connsiteY3" fmla="*/ 345560 h 907095"/>
                <a:gd name="connsiteX4" fmla="*/ 777510 w 777510"/>
                <a:gd name="connsiteY4" fmla="*/ 777510 h 907095"/>
                <a:gd name="connsiteX5" fmla="*/ 691120 w 777510"/>
                <a:gd name="connsiteY5" fmla="*/ 863900 h 907095"/>
                <a:gd name="connsiteX6" fmla="*/ 429795 w 777510"/>
                <a:gd name="connsiteY6" fmla="*/ 863900 h 907095"/>
                <a:gd name="connsiteX7" fmla="*/ 431954 w 777510"/>
                <a:gd name="connsiteY7" fmla="*/ 842303 h 907095"/>
                <a:gd name="connsiteX8" fmla="*/ 431954 w 777510"/>
                <a:gd name="connsiteY8" fmla="*/ 626328 h 907095"/>
                <a:gd name="connsiteX9" fmla="*/ 345564 w 777510"/>
                <a:gd name="connsiteY9" fmla="*/ 520500 h 907095"/>
                <a:gd name="connsiteX10" fmla="*/ 345564 w 777510"/>
                <a:gd name="connsiteY10" fmla="*/ 518340 h 907095"/>
                <a:gd name="connsiteX11" fmla="*/ 194382 w 777510"/>
                <a:gd name="connsiteY11" fmla="*/ 367158 h 907095"/>
                <a:gd name="connsiteX12" fmla="*/ 86390 w 777510"/>
                <a:gd name="connsiteY12" fmla="*/ 412538 h 907095"/>
                <a:gd name="connsiteX13" fmla="*/ 86390 w 777510"/>
                <a:gd name="connsiteY13" fmla="*/ 86390 h 907095"/>
                <a:gd name="connsiteX14" fmla="*/ 172780 w 777510"/>
                <a:gd name="connsiteY14" fmla="*/ 0 h 907095"/>
                <a:gd name="connsiteX15" fmla="*/ 431950 w 777510"/>
                <a:gd name="connsiteY15" fmla="*/ 0 h 907095"/>
                <a:gd name="connsiteX16" fmla="*/ 496743 w 777510"/>
                <a:gd name="connsiteY16" fmla="*/ 21598 h 907095"/>
                <a:gd name="connsiteX17" fmla="*/ 496743 w 777510"/>
                <a:gd name="connsiteY17" fmla="*/ 259170 h 907095"/>
                <a:gd name="connsiteX18" fmla="*/ 518340 w 777510"/>
                <a:gd name="connsiteY18" fmla="*/ 280768 h 907095"/>
                <a:gd name="connsiteX19" fmla="*/ 755913 w 777510"/>
                <a:gd name="connsiteY19" fmla="*/ 280768 h 907095"/>
                <a:gd name="connsiteX20" fmla="*/ 496743 w 777510"/>
                <a:gd name="connsiteY20" fmla="*/ 21598 h 907095"/>
                <a:gd name="connsiteX21" fmla="*/ 539938 w 777510"/>
                <a:gd name="connsiteY21" fmla="*/ 593931 h 907095"/>
                <a:gd name="connsiteX22" fmla="*/ 507541 w 777510"/>
                <a:gd name="connsiteY22" fmla="*/ 561535 h 907095"/>
                <a:gd name="connsiteX23" fmla="*/ 475145 w 777510"/>
                <a:gd name="connsiteY23" fmla="*/ 593931 h 907095"/>
                <a:gd name="connsiteX24" fmla="*/ 475145 w 777510"/>
                <a:gd name="connsiteY24" fmla="*/ 701919 h 907095"/>
                <a:gd name="connsiteX25" fmla="*/ 507541 w 777510"/>
                <a:gd name="connsiteY25" fmla="*/ 734315 h 907095"/>
                <a:gd name="connsiteX26" fmla="*/ 539938 w 777510"/>
                <a:gd name="connsiteY26" fmla="*/ 701919 h 907095"/>
                <a:gd name="connsiteX27" fmla="*/ 539938 w 777510"/>
                <a:gd name="connsiteY27" fmla="*/ 593931 h 907095"/>
                <a:gd name="connsiteX28" fmla="*/ 637126 w 777510"/>
                <a:gd name="connsiteY28" fmla="*/ 475145 h 907095"/>
                <a:gd name="connsiteX29" fmla="*/ 604730 w 777510"/>
                <a:gd name="connsiteY29" fmla="*/ 507541 h 907095"/>
                <a:gd name="connsiteX30" fmla="*/ 604730 w 777510"/>
                <a:gd name="connsiteY30" fmla="*/ 701919 h 907095"/>
                <a:gd name="connsiteX31" fmla="*/ 637126 w 777510"/>
                <a:gd name="connsiteY31" fmla="*/ 734315 h 907095"/>
                <a:gd name="connsiteX32" fmla="*/ 669523 w 777510"/>
                <a:gd name="connsiteY32" fmla="*/ 701919 h 907095"/>
                <a:gd name="connsiteX33" fmla="*/ 669523 w 777510"/>
                <a:gd name="connsiteY33" fmla="*/ 507541 h 907095"/>
                <a:gd name="connsiteX34" fmla="*/ 637126 w 777510"/>
                <a:gd name="connsiteY34" fmla="*/ 475145 h 907095"/>
                <a:gd name="connsiteX35" fmla="*/ 86390 w 777510"/>
                <a:gd name="connsiteY35" fmla="*/ 561535 h 907095"/>
                <a:gd name="connsiteX36" fmla="*/ 86390 w 777510"/>
                <a:gd name="connsiteY36" fmla="*/ 518340 h 907095"/>
                <a:gd name="connsiteX37" fmla="*/ 194378 w 777510"/>
                <a:gd name="connsiteY37" fmla="*/ 410353 h 907095"/>
                <a:gd name="connsiteX38" fmla="*/ 302365 w 777510"/>
                <a:gd name="connsiteY38" fmla="*/ 518340 h 907095"/>
                <a:gd name="connsiteX39" fmla="*/ 302365 w 777510"/>
                <a:gd name="connsiteY39" fmla="*/ 561535 h 907095"/>
                <a:gd name="connsiteX40" fmla="*/ 323963 w 777510"/>
                <a:gd name="connsiteY40" fmla="*/ 561535 h 907095"/>
                <a:gd name="connsiteX41" fmla="*/ 388755 w 777510"/>
                <a:gd name="connsiteY41" fmla="*/ 626328 h 907095"/>
                <a:gd name="connsiteX42" fmla="*/ 388755 w 777510"/>
                <a:gd name="connsiteY42" fmla="*/ 842303 h 907095"/>
                <a:gd name="connsiteX43" fmla="*/ 323963 w 777510"/>
                <a:gd name="connsiteY43" fmla="*/ 907095 h 907095"/>
                <a:gd name="connsiteX44" fmla="*/ 64793 w 777510"/>
                <a:gd name="connsiteY44" fmla="*/ 907095 h 907095"/>
                <a:gd name="connsiteX45" fmla="*/ 0 w 777510"/>
                <a:gd name="connsiteY45" fmla="*/ 842303 h 907095"/>
                <a:gd name="connsiteX46" fmla="*/ 0 w 777510"/>
                <a:gd name="connsiteY46" fmla="*/ 626328 h 907095"/>
                <a:gd name="connsiteX47" fmla="*/ 64793 w 777510"/>
                <a:gd name="connsiteY47" fmla="*/ 561535 h 907095"/>
                <a:gd name="connsiteX48" fmla="*/ 86390 w 777510"/>
                <a:gd name="connsiteY48" fmla="*/ 561535 h 907095"/>
                <a:gd name="connsiteX49" fmla="*/ 151183 w 777510"/>
                <a:gd name="connsiteY49" fmla="*/ 518340 h 907095"/>
                <a:gd name="connsiteX50" fmla="*/ 151183 w 777510"/>
                <a:gd name="connsiteY50" fmla="*/ 561535 h 907095"/>
                <a:gd name="connsiteX51" fmla="*/ 237573 w 777510"/>
                <a:gd name="connsiteY51" fmla="*/ 561535 h 907095"/>
                <a:gd name="connsiteX52" fmla="*/ 237573 w 777510"/>
                <a:gd name="connsiteY52" fmla="*/ 518340 h 907095"/>
                <a:gd name="connsiteX53" fmla="*/ 194378 w 777510"/>
                <a:gd name="connsiteY53" fmla="*/ 475145 h 907095"/>
                <a:gd name="connsiteX54" fmla="*/ 151183 w 777510"/>
                <a:gd name="connsiteY54" fmla="*/ 518340 h 907095"/>
                <a:gd name="connsiteX55" fmla="*/ 237573 w 777510"/>
                <a:gd name="connsiteY55" fmla="*/ 734315 h 907095"/>
                <a:gd name="connsiteX56" fmla="*/ 194378 w 777510"/>
                <a:gd name="connsiteY56" fmla="*/ 691120 h 907095"/>
                <a:gd name="connsiteX57" fmla="*/ 151183 w 777510"/>
                <a:gd name="connsiteY57" fmla="*/ 734315 h 907095"/>
                <a:gd name="connsiteX58" fmla="*/ 194378 w 777510"/>
                <a:gd name="connsiteY58" fmla="*/ 777510 h 907095"/>
                <a:gd name="connsiteX59" fmla="*/ 237573 w 777510"/>
                <a:gd name="connsiteY59" fmla="*/ 734315 h 90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77510" h="907095">
                  <a:moveTo>
                    <a:pt x="431950" y="0"/>
                  </a:moveTo>
                  <a:lnTo>
                    <a:pt x="431950" y="259170"/>
                  </a:lnTo>
                  <a:cubicBezTo>
                    <a:pt x="431950" y="306882"/>
                    <a:pt x="470627" y="345560"/>
                    <a:pt x="518340" y="345560"/>
                  </a:cubicBezTo>
                  <a:lnTo>
                    <a:pt x="777510" y="345560"/>
                  </a:lnTo>
                  <a:lnTo>
                    <a:pt x="777510" y="777510"/>
                  </a:lnTo>
                  <a:cubicBezTo>
                    <a:pt x="777510" y="825223"/>
                    <a:pt x="738833" y="863900"/>
                    <a:pt x="691120" y="863900"/>
                  </a:cubicBezTo>
                  <a:lnTo>
                    <a:pt x="429795" y="863900"/>
                  </a:lnTo>
                  <a:cubicBezTo>
                    <a:pt x="431211" y="856920"/>
                    <a:pt x="431954" y="849698"/>
                    <a:pt x="431954" y="842303"/>
                  </a:cubicBezTo>
                  <a:lnTo>
                    <a:pt x="431954" y="626328"/>
                  </a:lnTo>
                  <a:cubicBezTo>
                    <a:pt x="431954" y="574083"/>
                    <a:pt x="394854" y="530504"/>
                    <a:pt x="345564" y="520500"/>
                  </a:cubicBezTo>
                  <a:lnTo>
                    <a:pt x="345564" y="518340"/>
                  </a:lnTo>
                  <a:cubicBezTo>
                    <a:pt x="345564" y="434844"/>
                    <a:pt x="277878" y="367158"/>
                    <a:pt x="194382" y="367158"/>
                  </a:cubicBezTo>
                  <a:cubicBezTo>
                    <a:pt x="152077" y="367158"/>
                    <a:pt x="113830" y="384535"/>
                    <a:pt x="86390" y="412538"/>
                  </a:cubicBezTo>
                  <a:lnTo>
                    <a:pt x="86390" y="86390"/>
                  </a:lnTo>
                  <a:cubicBezTo>
                    <a:pt x="86390" y="38678"/>
                    <a:pt x="125068" y="0"/>
                    <a:pt x="172780" y="0"/>
                  </a:cubicBezTo>
                  <a:lnTo>
                    <a:pt x="431950" y="0"/>
                  </a:lnTo>
                  <a:close/>
                  <a:moveTo>
                    <a:pt x="496743" y="21598"/>
                  </a:moveTo>
                  <a:lnTo>
                    <a:pt x="496743" y="259170"/>
                  </a:lnTo>
                  <a:cubicBezTo>
                    <a:pt x="496743" y="271098"/>
                    <a:pt x="506414" y="280768"/>
                    <a:pt x="518340" y="280768"/>
                  </a:cubicBezTo>
                  <a:lnTo>
                    <a:pt x="755913" y="280768"/>
                  </a:lnTo>
                  <a:lnTo>
                    <a:pt x="496743" y="21598"/>
                  </a:lnTo>
                  <a:close/>
                  <a:moveTo>
                    <a:pt x="539938" y="593931"/>
                  </a:moveTo>
                  <a:cubicBezTo>
                    <a:pt x="539938" y="576040"/>
                    <a:pt x="525433" y="561535"/>
                    <a:pt x="507541" y="561535"/>
                  </a:cubicBezTo>
                  <a:cubicBezTo>
                    <a:pt x="489650" y="561535"/>
                    <a:pt x="475145" y="576040"/>
                    <a:pt x="475145" y="593931"/>
                  </a:cubicBezTo>
                  <a:lnTo>
                    <a:pt x="475145" y="701919"/>
                  </a:lnTo>
                  <a:cubicBezTo>
                    <a:pt x="475145" y="719810"/>
                    <a:pt x="489650" y="734315"/>
                    <a:pt x="507541" y="734315"/>
                  </a:cubicBezTo>
                  <a:cubicBezTo>
                    <a:pt x="525433" y="734315"/>
                    <a:pt x="539938" y="719810"/>
                    <a:pt x="539938" y="701919"/>
                  </a:cubicBezTo>
                  <a:lnTo>
                    <a:pt x="539938" y="593931"/>
                  </a:lnTo>
                  <a:close/>
                  <a:moveTo>
                    <a:pt x="637126" y="475145"/>
                  </a:moveTo>
                  <a:cubicBezTo>
                    <a:pt x="619235" y="475145"/>
                    <a:pt x="604730" y="489650"/>
                    <a:pt x="604730" y="507541"/>
                  </a:cubicBezTo>
                  <a:lnTo>
                    <a:pt x="604730" y="701919"/>
                  </a:lnTo>
                  <a:cubicBezTo>
                    <a:pt x="604730" y="719810"/>
                    <a:pt x="619235" y="734315"/>
                    <a:pt x="637126" y="734315"/>
                  </a:cubicBezTo>
                  <a:cubicBezTo>
                    <a:pt x="655018" y="734315"/>
                    <a:pt x="669523" y="719810"/>
                    <a:pt x="669523" y="701919"/>
                  </a:cubicBezTo>
                  <a:lnTo>
                    <a:pt x="669523" y="507541"/>
                  </a:lnTo>
                  <a:cubicBezTo>
                    <a:pt x="669523" y="489650"/>
                    <a:pt x="655018" y="475145"/>
                    <a:pt x="637126" y="475145"/>
                  </a:cubicBezTo>
                  <a:close/>
                  <a:moveTo>
                    <a:pt x="86390" y="561535"/>
                  </a:moveTo>
                  <a:lnTo>
                    <a:pt x="86390" y="518340"/>
                  </a:lnTo>
                  <a:cubicBezTo>
                    <a:pt x="86390" y="458701"/>
                    <a:pt x="134738" y="410353"/>
                    <a:pt x="194378" y="410353"/>
                  </a:cubicBezTo>
                  <a:cubicBezTo>
                    <a:pt x="254017" y="410353"/>
                    <a:pt x="302365" y="458701"/>
                    <a:pt x="302365" y="518340"/>
                  </a:cubicBezTo>
                  <a:lnTo>
                    <a:pt x="302365" y="561535"/>
                  </a:lnTo>
                  <a:lnTo>
                    <a:pt x="323963" y="561535"/>
                  </a:lnTo>
                  <a:cubicBezTo>
                    <a:pt x="359745" y="561535"/>
                    <a:pt x="388755" y="590545"/>
                    <a:pt x="388755" y="626328"/>
                  </a:cubicBezTo>
                  <a:lnTo>
                    <a:pt x="388755" y="842303"/>
                  </a:lnTo>
                  <a:cubicBezTo>
                    <a:pt x="388755" y="878085"/>
                    <a:pt x="359745" y="907095"/>
                    <a:pt x="323963" y="907095"/>
                  </a:cubicBezTo>
                  <a:lnTo>
                    <a:pt x="64793" y="907095"/>
                  </a:lnTo>
                  <a:cubicBezTo>
                    <a:pt x="29008" y="907095"/>
                    <a:pt x="0" y="878085"/>
                    <a:pt x="0" y="842303"/>
                  </a:cubicBezTo>
                  <a:lnTo>
                    <a:pt x="0" y="626328"/>
                  </a:lnTo>
                  <a:cubicBezTo>
                    <a:pt x="0" y="590545"/>
                    <a:pt x="29008" y="561535"/>
                    <a:pt x="64793" y="561535"/>
                  </a:cubicBezTo>
                  <a:lnTo>
                    <a:pt x="86390" y="561535"/>
                  </a:lnTo>
                  <a:close/>
                  <a:moveTo>
                    <a:pt x="151183" y="518340"/>
                  </a:moveTo>
                  <a:lnTo>
                    <a:pt x="151183" y="561535"/>
                  </a:lnTo>
                  <a:lnTo>
                    <a:pt x="237573" y="561535"/>
                  </a:lnTo>
                  <a:lnTo>
                    <a:pt x="237573" y="518340"/>
                  </a:lnTo>
                  <a:cubicBezTo>
                    <a:pt x="237573" y="494483"/>
                    <a:pt x="218233" y="475145"/>
                    <a:pt x="194378" y="475145"/>
                  </a:cubicBezTo>
                  <a:cubicBezTo>
                    <a:pt x="170522" y="475145"/>
                    <a:pt x="151183" y="494483"/>
                    <a:pt x="151183" y="518340"/>
                  </a:cubicBezTo>
                  <a:close/>
                  <a:moveTo>
                    <a:pt x="237573" y="734315"/>
                  </a:moveTo>
                  <a:cubicBezTo>
                    <a:pt x="237573" y="710458"/>
                    <a:pt x="218233" y="691120"/>
                    <a:pt x="194378" y="691120"/>
                  </a:cubicBezTo>
                  <a:cubicBezTo>
                    <a:pt x="170522" y="691120"/>
                    <a:pt x="151183" y="710458"/>
                    <a:pt x="151183" y="734315"/>
                  </a:cubicBezTo>
                  <a:cubicBezTo>
                    <a:pt x="151183" y="758172"/>
                    <a:pt x="170522" y="777510"/>
                    <a:pt x="194378" y="777510"/>
                  </a:cubicBezTo>
                  <a:cubicBezTo>
                    <a:pt x="218233" y="777510"/>
                    <a:pt x="237573" y="758172"/>
                    <a:pt x="237573" y="7343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A38B"/>
                </a:gs>
                <a:gs pos="79000">
                  <a:srgbClr val="D59ED7"/>
                </a:gs>
              </a:gsLst>
              <a:path path="circle">
                <a:fillToRect l="100000" t="100000"/>
              </a:path>
              <a:tileRect r="-100000" b="-100000"/>
            </a:gradFill>
            <a:ln w="428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sz="1008"/>
            </a:p>
          </p:txBody>
        </p:sp>
      </p:grpSp>
    </p:spTree>
    <p:extLst>
      <p:ext uri="{BB962C8B-B14F-4D97-AF65-F5344CB8AC3E}">
        <p14:creationId xmlns:p14="http://schemas.microsoft.com/office/powerpoint/2010/main" val="2645775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-3.33333E-6 L -3.95833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95833E-6 -3.33333E-6 L 3.95833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lueprint sketch of a futuristic structure representing the future firm.">
            <a:extLst>
              <a:ext uri="{FF2B5EF4-FFF2-40B4-BE49-F238E27FC236}">
                <a16:creationId xmlns:a16="http://schemas.microsoft.com/office/drawing/2014/main" id="{EE736F48-3539-68DC-A343-E6119360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65" y="333301"/>
            <a:ext cx="8779669" cy="631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042B039-2C4C-F568-F2BA-0AE8B422EB0C}"/>
              </a:ext>
            </a:extLst>
          </p:cNvPr>
          <p:cNvSpPr txBox="1">
            <a:spLocks/>
          </p:cNvSpPr>
          <p:nvPr/>
        </p:nvSpPr>
        <p:spPr>
          <a:xfrm>
            <a:off x="2714394" y="3014207"/>
            <a:ext cx="6763210" cy="829586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5391" spc="0">
                <a:ln>
                  <a:noFill/>
                </a:ln>
                <a:gradFill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17500" sx="102000" sy="102000" algn="ctr" rotWithShape="0">
                    <a:srgbClr val="091F2C"/>
                  </a:outerShdw>
                </a:effectLst>
                <a:latin typeface="Segoe UI Variable Display Semibold" pitchFamily="2" charset="0"/>
              </a:rPr>
              <a:t>The Frontier Firm</a:t>
            </a:r>
          </a:p>
        </p:txBody>
      </p:sp>
    </p:spTree>
    <p:extLst>
      <p:ext uri="{BB962C8B-B14F-4D97-AF65-F5344CB8AC3E}">
        <p14:creationId xmlns:p14="http://schemas.microsoft.com/office/powerpoint/2010/main" val="1987541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 hidden="1">
            <a:extLst>
              <a:ext uri="{FF2B5EF4-FFF2-40B4-BE49-F238E27FC236}">
                <a16:creationId xmlns:a16="http://schemas.microsoft.com/office/drawing/2014/main" id="{E570DF44-B262-C791-2FA6-328283C4F682}"/>
              </a:ext>
            </a:extLst>
          </p:cNvPr>
          <p:cNvGrpSpPr/>
          <p:nvPr/>
        </p:nvGrpSpPr>
        <p:grpSpPr>
          <a:xfrm>
            <a:off x="7070026" y="7249922"/>
            <a:ext cx="1053151" cy="1053151"/>
            <a:chOff x="19884448" y="15732681"/>
            <a:chExt cx="2961986" cy="2961986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5ECE878-CE41-F552-BCAB-C0717494A163}"/>
                </a:ext>
              </a:extLst>
            </p:cNvPr>
            <p:cNvSpPr/>
            <p:nvPr/>
          </p:nvSpPr>
          <p:spPr>
            <a:xfrm>
              <a:off x="20657500" y="16260843"/>
              <a:ext cx="653036" cy="653036"/>
            </a:xfrm>
            <a:custGeom>
              <a:avLst/>
              <a:gdLst>
                <a:gd name="connsiteX0" fmla="*/ 653036 w 653036"/>
                <a:gd name="connsiteY0" fmla="*/ 326518 h 653036"/>
                <a:gd name="connsiteX1" fmla="*/ 326518 w 653036"/>
                <a:gd name="connsiteY1" fmla="*/ 653036 h 653036"/>
                <a:gd name="connsiteX2" fmla="*/ 0 w 653036"/>
                <a:gd name="connsiteY2" fmla="*/ 326518 h 653036"/>
                <a:gd name="connsiteX3" fmla="*/ 326518 w 653036"/>
                <a:gd name="connsiteY3" fmla="*/ 0 h 653036"/>
                <a:gd name="connsiteX4" fmla="*/ 653036 w 653036"/>
                <a:gd name="connsiteY4" fmla="*/ 326518 h 65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3036" h="653036">
                  <a:moveTo>
                    <a:pt x="653036" y="326518"/>
                  </a:moveTo>
                  <a:cubicBezTo>
                    <a:pt x="653036" y="506849"/>
                    <a:pt x="506849" y="653036"/>
                    <a:pt x="326518" y="653036"/>
                  </a:cubicBezTo>
                  <a:cubicBezTo>
                    <a:pt x="146187" y="653036"/>
                    <a:pt x="0" y="506849"/>
                    <a:pt x="0" y="326518"/>
                  </a:cubicBezTo>
                  <a:cubicBezTo>
                    <a:pt x="0" y="146187"/>
                    <a:pt x="146187" y="0"/>
                    <a:pt x="326518" y="0"/>
                  </a:cubicBezTo>
                  <a:cubicBezTo>
                    <a:pt x="506849" y="0"/>
                    <a:pt x="653036" y="146187"/>
                    <a:pt x="653036" y="326518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AAD112A-7630-2156-5F12-BD9CD47484ED}"/>
                </a:ext>
              </a:extLst>
            </p:cNvPr>
            <p:cNvSpPr/>
            <p:nvPr/>
          </p:nvSpPr>
          <p:spPr>
            <a:xfrm>
              <a:off x="21800799" y="17295303"/>
              <a:ext cx="435357" cy="435357"/>
            </a:xfrm>
            <a:custGeom>
              <a:avLst/>
              <a:gdLst>
                <a:gd name="connsiteX0" fmla="*/ 435358 w 435357"/>
                <a:gd name="connsiteY0" fmla="*/ 217679 h 435357"/>
                <a:gd name="connsiteX1" fmla="*/ 217679 w 435357"/>
                <a:gd name="connsiteY1" fmla="*/ 435358 h 435357"/>
                <a:gd name="connsiteX2" fmla="*/ 0 w 435357"/>
                <a:gd name="connsiteY2" fmla="*/ 217679 h 435357"/>
                <a:gd name="connsiteX3" fmla="*/ 217679 w 435357"/>
                <a:gd name="connsiteY3" fmla="*/ 0 h 435357"/>
                <a:gd name="connsiteX4" fmla="*/ 435358 w 435357"/>
                <a:gd name="connsiteY4" fmla="*/ 217679 h 43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7" h="435357">
                  <a:moveTo>
                    <a:pt x="435358" y="217679"/>
                  </a:moveTo>
                  <a:cubicBezTo>
                    <a:pt x="435358" y="337899"/>
                    <a:pt x="337899" y="435358"/>
                    <a:pt x="217679" y="435358"/>
                  </a:cubicBezTo>
                  <a:cubicBezTo>
                    <a:pt x="97458" y="435358"/>
                    <a:pt x="0" y="337899"/>
                    <a:pt x="0" y="217679"/>
                  </a:cubicBezTo>
                  <a:cubicBezTo>
                    <a:pt x="0" y="97458"/>
                    <a:pt x="97459" y="0"/>
                    <a:pt x="217679" y="0"/>
                  </a:cubicBezTo>
                  <a:cubicBezTo>
                    <a:pt x="337900" y="0"/>
                    <a:pt x="435358" y="97458"/>
                    <a:pt x="435358" y="217679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89B229A-BB19-CE5B-D6FD-C7D8E734D57A}"/>
                </a:ext>
              </a:extLst>
            </p:cNvPr>
            <p:cNvSpPr/>
            <p:nvPr/>
          </p:nvSpPr>
          <p:spPr>
            <a:xfrm>
              <a:off x="20494240" y="17731147"/>
              <a:ext cx="435357" cy="435357"/>
            </a:xfrm>
            <a:custGeom>
              <a:avLst/>
              <a:gdLst>
                <a:gd name="connsiteX0" fmla="*/ 435358 w 435357"/>
                <a:gd name="connsiteY0" fmla="*/ 217679 h 435357"/>
                <a:gd name="connsiteX1" fmla="*/ 217679 w 435357"/>
                <a:gd name="connsiteY1" fmla="*/ 435358 h 435357"/>
                <a:gd name="connsiteX2" fmla="*/ 0 w 435357"/>
                <a:gd name="connsiteY2" fmla="*/ 217679 h 435357"/>
                <a:gd name="connsiteX3" fmla="*/ 217679 w 435357"/>
                <a:gd name="connsiteY3" fmla="*/ 0 h 435357"/>
                <a:gd name="connsiteX4" fmla="*/ 435358 w 435357"/>
                <a:gd name="connsiteY4" fmla="*/ 217679 h 43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7" h="435357">
                  <a:moveTo>
                    <a:pt x="435358" y="217679"/>
                  </a:moveTo>
                  <a:cubicBezTo>
                    <a:pt x="435358" y="337900"/>
                    <a:pt x="337899" y="435358"/>
                    <a:pt x="217679" y="435358"/>
                  </a:cubicBezTo>
                  <a:cubicBezTo>
                    <a:pt x="97458" y="435358"/>
                    <a:pt x="0" y="337900"/>
                    <a:pt x="0" y="217679"/>
                  </a:cubicBezTo>
                  <a:cubicBezTo>
                    <a:pt x="0" y="97458"/>
                    <a:pt x="97459" y="0"/>
                    <a:pt x="217679" y="0"/>
                  </a:cubicBezTo>
                  <a:cubicBezTo>
                    <a:pt x="337900" y="0"/>
                    <a:pt x="435358" y="97458"/>
                    <a:pt x="435358" y="217679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B9D96D5-7342-4F19-E82E-047E571BDEF4}"/>
                </a:ext>
              </a:extLst>
            </p:cNvPr>
            <p:cNvSpPr/>
            <p:nvPr/>
          </p:nvSpPr>
          <p:spPr>
            <a:xfrm>
              <a:off x="21637540" y="16567440"/>
              <a:ext cx="326518" cy="326518"/>
            </a:xfrm>
            <a:custGeom>
              <a:avLst/>
              <a:gdLst>
                <a:gd name="connsiteX0" fmla="*/ 326518 w 326518"/>
                <a:gd name="connsiteY0" fmla="*/ 163259 h 326518"/>
                <a:gd name="connsiteX1" fmla="*/ 163259 w 326518"/>
                <a:gd name="connsiteY1" fmla="*/ 326518 h 326518"/>
                <a:gd name="connsiteX2" fmla="*/ 0 w 326518"/>
                <a:gd name="connsiteY2" fmla="*/ 163259 h 326518"/>
                <a:gd name="connsiteX3" fmla="*/ 163259 w 326518"/>
                <a:gd name="connsiteY3" fmla="*/ 0 h 326518"/>
                <a:gd name="connsiteX4" fmla="*/ 326518 w 326518"/>
                <a:gd name="connsiteY4" fmla="*/ 163259 h 32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18" h="326518">
                  <a:moveTo>
                    <a:pt x="326518" y="163259"/>
                  </a:moveTo>
                  <a:cubicBezTo>
                    <a:pt x="326518" y="253425"/>
                    <a:pt x="253425" y="326518"/>
                    <a:pt x="163259" y="326518"/>
                  </a:cubicBezTo>
                  <a:cubicBezTo>
                    <a:pt x="73093" y="326518"/>
                    <a:pt x="0" y="253425"/>
                    <a:pt x="0" y="163259"/>
                  </a:cubicBezTo>
                  <a:cubicBezTo>
                    <a:pt x="0" y="73094"/>
                    <a:pt x="73093" y="0"/>
                    <a:pt x="163259" y="0"/>
                  </a:cubicBezTo>
                  <a:cubicBezTo>
                    <a:pt x="253425" y="0"/>
                    <a:pt x="326518" y="73094"/>
                    <a:pt x="326518" y="163259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D60FC9-5BA2-7871-8D36-F2A9F5AF887A}"/>
                </a:ext>
              </a:extLst>
            </p:cNvPr>
            <p:cNvSpPr/>
            <p:nvPr/>
          </p:nvSpPr>
          <p:spPr>
            <a:xfrm>
              <a:off x="21188577" y="16842454"/>
              <a:ext cx="673443" cy="519902"/>
            </a:xfrm>
            <a:custGeom>
              <a:avLst/>
              <a:gdLst>
                <a:gd name="connsiteX0" fmla="*/ 0 w 673443"/>
                <a:gd name="connsiteY0" fmla="*/ 0 h 519902"/>
                <a:gd name="connsiteX1" fmla="*/ 673444 w 673443"/>
                <a:gd name="connsiteY1" fmla="*/ 519903 h 51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443" h="519902">
                  <a:moveTo>
                    <a:pt x="0" y="0"/>
                  </a:moveTo>
                  <a:lnTo>
                    <a:pt x="673444" y="519903"/>
                  </a:lnTo>
                </a:path>
              </a:pathLst>
            </a:custGeom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21BFD24-F7E6-12D2-C3BB-62BDFDA7BEB2}"/>
                </a:ext>
              </a:extLst>
            </p:cNvPr>
            <p:cNvSpPr/>
            <p:nvPr/>
          </p:nvSpPr>
          <p:spPr>
            <a:xfrm>
              <a:off x="20912592" y="17590239"/>
              <a:ext cx="902783" cy="273070"/>
            </a:xfrm>
            <a:custGeom>
              <a:avLst/>
              <a:gdLst>
                <a:gd name="connsiteX0" fmla="*/ 902784 w 902783"/>
                <a:gd name="connsiteY0" fmla="*/ 0 h 273070"/>
                <a:gd name="connsiteX1" fmla="*/ 0 w 902783"/>
                <a:gd name="connsiteY1" fmla="*/ 273070 h 27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2783" h="273070">
                  <a:moveTo>
                    <a:pt x="902784" y="0"/>
                  </a:moveTo>
                  <a:lnTo>
                    <a:pt x="0" y="273070"/>
                  </a:lnTo>
                </a:path>
              </a:pathLst>
            </a:custGeom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0E60770-886C-604F-AD09-6E5AABC1510E}"/>
                </a:ext>
              </a:extLst>
            </p:cNvPr>
            <p:cNvSpPr/>
            <p:nvPr/>
          </p:nvSpPr>
          <p:spPr>
            <a:xfrm>
              <a:off x="21841614" y="16888613"/>
              <a:ext cx="122444" cy="473742"/>
            </a:xfrm>
            <a:custGeom>
              <a:avLst/>
              <a:gdLst>
                <a:gd name="connsiteX0" fmla="*/ 122444 w 122444"/>
                <a:gd name="connsiteY0" fmla="*/ 473743 h 473742"/>
                <a:gd name="connsiteX1" fmla="*/ 0 w 122444"/>
                <a:gd name="connsiteY1" fmla="*/ 0 h 4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44" h="473742">
                  <a:moveTo>
                    <a:pt x="122444" y="473743"/>
                  </a:moveTo>
                  <a:lnTo>
                    <a:pt x="0" y="0"/>
                  </a:lnTo>
                </a:path>
              </a:pathLst>
            </a:custGeom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4E01345-93E5-2BD2-9270-BF3F72329711}"/>
                </a:ext>
              </a:extLst>
            </p:cNvPr>
            <p:cNvSpPr/>
            <p:nvPr/>
          </p:nvSpPr>
          <p:spPr>
            <a:xfrm>
              <a:off x="19884448" y="15732681"/>
              <a:ext cx="2961986" cy="2961986"/>
            </a:xfrm>
            <a:custGeom>
              <a:avLst/>
              <a:gdLst>
                <a:gd name="connsiteX0" fmla="*/ 2961986 w 2961986"/>
                <a:gd name="connsiteY0" fmla="*/ 1480993 h 2961986"/>
                <a:gd name="connsiteX1" fmla="*/ 1480993 w 2961986"/>
                <a:gd name="connsiteY1" fmla="*/ 2961986 h 2961986"/>
                <a:gd name="connsiteX2" fmla="*/ 0 w 2961986"/>
                <a:gd name="connsiteY2" fmla="*/ 1480993 h 2961986"/>
                <a:gd name="connsiteX3" fmla="*/ 1480993 w 2961986"/>
                <a:gd name="connsiteY3" fmla="*/ 0 h 2961986"/>
                <a:gd name="connsiteX4" fmla="*/ 2961986 w 2961986"/>
                <a:gd name="connsiteY4" fmla="*/ 1480993 h 296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986" h="2961986">
                  <a:moveTo>
                    <a:pt x="2961986" y="1480993"/>
                  </a:moveTo>
                  <a:cubicBezTo>
                    <a:pt x="2961986" y="2298923"/>
                    <a:pt x="2298923" y="2961986"/>
                    <a:pt x="1480993" y="2961986"/>
                  </a:cubicBezTo>
                  <a:cubicBezTo>
                    <a:pt x="663064" y="2961986"/>
                    <a:pt x="0" y="2298923"/>
                    <a:pt x="0" y="1480993"/>
                  </a:cubicBezTo>
                  <a:cubicBezTo>
                    <a:pt x="0" y="663063"/>
                    <a:pt x="663064" y="0"/>
                    <a:pt x="1480993" y="0"/>
                  </a:cubicBezTo>
                  <a:cubicBezTo>
                    <a:pt x="2298923" y="0"/>
                    <a:pt x="2961986" y="663063"/>
                    <a:pt x="2961986" y="1480993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</p:grpSp>
      <p:grpSp>
        <p:nvGrpSpPr>
          <p:cNvPr id="57" name="Group 56" hidden="1">
            <a:extLst>
              <a:ext uri="{FF2B5EF4-FFF2-40B4-BE49-F238E27FC236}">
                <a16:creationId xmlns:a16="http://schemas.microsoft.com/office/drawing/2014/main" id="{7A270283-E25B-8606-B56A-E0CDC70EF197}"/>
              </a:ext>
            </a:extLst>
          </p:cNvPr>
          <p:cNvGrpSpPr/>
          <p:nvPr/>
        </p:nvGrpSpPr>
        <p:grpSpPr>
          <a:xfrm>
            <a:off x="4074697" y="7249922"/>
            <a:ext cx="1053151" cy="1053151"/>
            <a:chOff x="11460085" y="15732681"/>
            <a:chExt cx="2961986" cy="2961986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4F9B3B0-C6FE-C241-C150-5643431C8685}"/>
                </a:ext>
              </a:extLst>
            </p:cNvPr>
            <p:cNvSpPr/>
            <p:nvPr/>
          </p:nvSpPr>
          <p:spPr>
            <a:xfrm>
              <a:off x="12365298" y="16243351"/>
              <a:ext cx="1152531" cy="1153503"/>
            </a:xfrm>
            <a:custGeom>
              <a:avLst/>
              <a:gdLst>
                <a:gd name="connsiteX0" fmla="*/ 1152532 w 1152531"/>
                <a:gd name="connsiteY0" fmla="*/ 576752 h 1153503"/>
                <a:gd name="connsiteX1" fmla="*/ 576266 w 1152531"/>
                <a:gd name="connsiteY1" fmla="*/ 1153503 h 1153503"/>
                <a:gd name="connsiteX2" fmla="*/ 0 w 1152531"/>
                <a:gd name="connsiteY2" fmla="*/ 576752 h 1153503"/>
                <a:gd name="connsiteX3" fmla="*/ 576266 w 1152531"/>
                <a:gd name="connsiteY3" fmla="*/ 0 h 1153503"/>
                <a:gd name="connsiteX4" fmla="*/ 1152532 w 1152531"/>
                <a:gd name="connsiteY4" fmla="*/ 576752 h 1153503"/>
                <a:gd name="connsiteX5" fmla="*/ 1152532 w 1152531"/>
                <a:gd name="connsiteY5" fmla="*/ 576752 h 11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531" h="1153503">
                  <a:moveTo>
                    <a:pt x="1152532" y="576752"/>
                  </a:moveTo>
                  <a:cubicBezTo>
                    <a:pt x="1152532" y="895496"/>
                    <a:pt x="894524" y="1153503"/>
                    <a:pt x="576266" y="1153503"/>
                  </a:cubicBezTo>
                  <a:cubicBezTo>
                    <a:pt x="258008" y="1153503"/>
                    <a:pt x="0" y="895496"/>
                    <a:pt x="0" y="576752"/>
                  </a:cubicBezTo>
                  <a:cubicBezTo>
                    <a:pt x="0" y="258008"/>
                    <a:pt x="258008" y="0"/>
                    <a:pt x="576266" y="0"/>
                  </a:cubicBezTo>
                  <a:cubicBezTo>
                    <a:pt x="894524" y="0"/>
                    <a:pt x="1152532" y="258008"/>
                    <a:pt x="1152532" y="576752"/>
                  </a:cubicBezTo>
                  <a:lnTo>
                    <a:pt x="1152532" y="576752"/>
                  </a:lnTo>
                  <a:close/>
                </a:path>
              </a:pathLst>
            </a:custGeom>
            <a:solidFill>
              <a:srgbClr val="FFFFFF"/>
            </a:solidFill>
            <a:ln w="485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A86BB7C-AD8C-9A22-A940-CF5A3933D899}"/>
                </a:ext>
              </a:extLst>
            </p:cNvPr>
            <p:cNvSpPr/>
            <p:nvPr/>
          </p:nvSpPr>
          <p:spPr>
            <a:xfrm>
              <a:off x="11788060" y="17541164"/>
              <a:ext cx="2306035" cy="1153503"/>
            </a:xfrm>
            <a:custGeom>
              <a:avLst/>
              <a:gdLst>
                <a:gd name="connsiteX0" fmla="*/ 1153017 w 2306035"/>
                <a:gd name="connsiteY0" fmla="*/ 0 h 1153503"/>
                <a:gd name="connsiteX1" fmla="*/ 1628704 w 2306035"/>
                <a:gd name="connsiteY1" fmla="*/ 71912 h 1153503"/>
                <a:gd name="connsiteX2" fmla="*/ 2190879 w 2306035"/>
                <a:gd name="connsiteY2" fmla="*/ 345954 h 1153503"/>
                <a:gd name="connsiteX3" fmla="*/ 2306035 w 2306035"/>
                <a:gd name="connsiteY3" fmla="*/ 576752 h 1153503"/>
                <a:gd name="connsiteX4" fmla="*/ 2306035 w 2306035"/>
                <a:gd name="connsiteY4" fmla="*/ 600905 h 1153503"/>
                <a:gd name="connsiteX5" fmla="*/ 2295825 w 2306035"/>
                <a:gd name="connsiteY5" fmla="*/ 614559 h 1153503"/>
                <a:gd name="connsiteX6" fmla="*/ 1153018 w 2306035"/>
                <a:gd name="connsiteY6" fmla="*/ 1153503 h 1153503"/>
                <a:gd name="connsiteX7" fmla="*/ 10212 w 2306035"/>
                <a:gd name="connsiteY7" fmla="*/ 614559 h 1153503"/>
                <a:gd name="connsiteX8" fmla="*/ 0 w 2306035"/>
                <a:gd name="connsiteY8" fmla="*/ 600903 h 1153503"/>
                <a:gd name="connsiteX9" fmla="*/ 0 w 2306035"/>
                <a:gd name="connsiteY9" fmla="*/ 576752 h 1153503"/>
                <a:gd name="connsiteX10" fmla="*/ 115156 w 2306035"/>
                <a:gd name="connsiteY10" fmla="*/ 345954 h 1153503"/>
                <a:gd name="connsiteX11" fmla="*/ 677331 w 2306035"/>
                <a:gd name="connsiteY11" fmla="*/ 71912 h 1153503"/>
                <a:gd name="connsiteX12" fmla="*/ 1153017 w 2306035"/>
                <a:gd name="connsiteY12" fmla="*/ 0 h 11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06035" h="1153503">
                  <a:moveTo>
                    <a:pt x="1153017" y="0"/>
                  </a:moveTo>
                  <a:cubicBezTo>
                    <a:pt x="1325994" y="0"/>
                    <a:pt x="1484394" y="28668"/>
                    <a:pt x="1628704" y="71912"/>
                  </a:cubicBezTo>
                  <a:cubicBezTo>
                    <a:pt x="1830348" y="129733"/>
                    <a:pt x="2032479" y="216221"/>
                    <a:pt x="2190879" y="345954"/>
                  </a:cubicBezTo>
                  <a:cubicBezTo>
                    <a:pt x="2262791" y="403775"/>
                    <a:pt x="2306035" y="490263"/>
                    <a:pt x="2306035" y="576752"/>
                  </a:cubicBezTo>
                  <a:lnTo>
                    <a:pt x="2306035" y="600905"/>
                  </a:lnTo>
                  <a:lnTo>
                    <a:pt x="2295825" y="614559"/>
                  </a:lnTo>
                  <a:cubicBezTo>
                    <a:pt x="2024189" y="943706"/>
                    <a:pt x="1613104" y="1153503"/>
                    <a:pt x="1153018" y="1153503"/>
                  </a:cubicBezTo>
                  <a:cubicBezTo>
                    <a:pt x="692932" y="1153503"/>
                    <a:pt x="281848" y="943706"/>
                    <a:pt x="10212" y="614559"/>
                  </a:cubicBezTo>
                  <a:lnTo>
                    <a:pt x="0" y="600903"/>
                  </a:lnTo>
                  <a:lnTo>
                    <a:pt x="0" y="576752"/>
                  </a:lnTo>
                  <a:cubicBezTo>
                    <a:pt x="0" y="490263"/>
                    <a:pt x="43244" y="403775"/>
                    <a:pt x="115156" y="345954"/>
                  </a:cubicBezTo>
                  <a:cubicBezTo>
                    <a:pt x="273556" y="230312"/>
                    <a:pt x="475687" y="129733"/>
                    <a:pt x="677331" y="71912"/>
                  </a:cubicBezTo>
                  <a:cubicBezTo>
                    <a:pt x="835731" y="28668"/>
                    <a:pt x="994617" y="0"/>
                    <a:pt x="1153017" y="0"/>
                  </a:cubicBezTo>
                  <a:close/>
                </a:path>
              </a:pathLst>
            </a:custGeom>
            <a:solidFill>
              <a:srgbClr val="FFFFFF"/>
            </a:solidFill>
            <a:ln w="485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7E58A95-6ED8-972A-D38C-AF4F1D249F6D}"/>
                </a:ext>
              </a:extLst>
            </p:cNvPr>
            <p:cNvSpPr/>
            <p:nvPr/>
          </p:nvSpPr>
          <p:spPr>
            <a:xfrm>
              <a:off x="11460085" y="15732681"/>
              <a:ext cx="2961986" cy="2961986"/>
            </a:xfrm>
            <a:custGeom>
              <a:avLst/>
              <a:gdLst>
                <a:gd name="connsiteX0" fmla="*/ 2961987 w 2961986"/>
                <a:gd name="connsiteY0" fmla="*/ 1480993 h 2961986"/>
                <a:gd name="connsiteX1" fmla="*/ 1480993 w 2961986"/>
                <a:gd name="connsiteY1" fmla="*/ 2961986 h 2961986"/>
                <a:gd name="connsiteX2" fmla="*/ 0 w 2961986"/>
                <a:gd name="connsiteY2" fmla="*/ 1480993 h 2961986"/>
                <a:gd name="connsiteX3" fmla="*/ 1480993 w 2961986"/>
                <a:gd name="connsiteY3" fmla="*/ 0 h 2961986"/>
                <a:gd name="connsiteX4" fmla="*/ 2961987 w 2961986"/>
                <a:gd name="connsiteY4" fmla="*/ 1480993 h 296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986" h="2961986">
                  <a:moveTo>
                    <a:pt x="2961987" y="1480993"/>
                  </a:moveTo>
                  <a:cubicBezTo>
                    <a:pt x="2961987" y="2298923"/>
                    <a:pt x="2298923" y="2961986"/>
                    <a:pt x="1480993" y="2961986"/>
                  </a:cubicBezTo>
                  <a:cubicBezTo>
                    <a:pt x="663063" y="2961986"/>
                    <a:pt x="0" y="2298923"/>
                    <a:pt x="0" y="1480993"/>
                  </a:cubicBezTo>
                  <a:cubicBezTo>
                    <a:pt x="0" y="663063"/>
                    <a:pt x="663063" y="0"/>
                    <a:pt x="1480993" y="0"/>
                  </a:cubicBezTo>
                  <a:cubicBezTo>
                    <a:pt x="2298923" y="0"/>
                    <a:pt x="2961987" y="663063"/>
                    <a:pt x="2961987" y="1480993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</p:grpSp>
      <p:sp>
        <p:nvSpPr>
          <p:cNvPr id="8" name="Title 6">
            <a:extLst>
              <a:ext uri="{FF2B5EF4-FFF2-40B4-BE49-F238E27FC236}">
                <a16:creationId xmlns:a16="http://schemas.microsoft.com/office/drawing/2014/main" id="{F54C08E0-15A6-09A8-02A1-FF7166E4F70D}"/>
              </a:ext>
            </a:extLst>
          </p:cNvPr>
          <p:cNvSpPr txBox="1">
            <a:spLocks/>
          </p:cNvSpPr>
          <p:nvPr/>
        </p:nvSpPr>
        <p:spPr>
          <a:xfrm>
            <a:off x="12682710" y="2209322"/>
            <a:ext cx="5130020" cy="55399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80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/>
              <a:t>Human-agent teams</a:t>
            </a:r>
          </a:p>
        </p:txBody>
      </p:sp>
      <p:sp>
        <p:nvSpPr>
          <p:cNvPr id="82" name="!!Phase2">
            <a:extLst>
              <a:ext uri="{FF2B5EF4-FFF2-40B4-BE49-F238E27FC236}">
                <a16:creationId xmlns:a16="http://schemas.microsoft.com/office/drawing/2014/main" id="{C8D4459F-D8AC-9250-57C4-2233F6ABCC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14663747" y="1451759"/>
            <a:ext cx="1167948" cy="454136"/>
          </a:xfrm>
          <a:prstGeom prst="roundRect">
            <a:avLst>
              <a:gd name="adj" fmla="val 26800"/>
            </a:avLst>
          </a:prstGeom>
          <a:gradFill flip="none" rotWithShape="1">
            <a:gsLst>
              <a:gs pos="0">
                <a:srgbClr val="AC35AF"/>
              </a:gs>
              <a:gs pos="80000">
                <a:srgbClr val="0A6BBA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none" lIns="113792" tIns="26010" rIns="113792" bIns="52019" rtlCol="0" anchor="ctr" anchorCtr="0">
            <a:noAutofit/>
          </a:bodyPr>
          <a:lstStyle>
            <a:defPPr>
              <a:defRPr lang="en-US"/>
            </a:defPPr>
            <a:lvl1pPr marL="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814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62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44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252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406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2877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1691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0503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US" sz="1875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Phase 2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B4DBD20-6935-C8AE-2E12-38AE779E1E60}"/>
              </a:ext>
            </a:extLst>
          </p:cNvPr>
          <p:cNvSpPr txBox="1">
            <a:spLocks/>
          </p:cNvSpPr>
          <p:nvPr/>
        </p:nvSpPr>
        <p:spPr>
          <a:xfrm>
            <a:off x="2714164" y="2144151"/>
            <a:ext cx="6763210" cy="73866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8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Human with assistant</a:t>
            </a:r>
          </a:p>
        </p:txBody>
      </p:sp>
      <p:sp>
        <p:nvSpPr>
          <p:cNvPr id="84" name="!!Phase1">
            <a:extLst>
              <a:ext uri="{FF2B5EF4-FFF2-40B4-BE49-F238E27FC236}">
                <a16:creationId xmlns:a16="http://schemas.microsoft.com/office/drawing/2014/main" id="{8EE7C5F1-89EA-BE99-5A46-6FF01EC49DAB}"/>
              </a:ext>
            </a:extLst>
          </p:cNvPr>
          <p:cNvSpPr txBox="1">
            <a:spLocks/>
          </p:cNvSpPr>
          <p:nvPr/>
        </p:nvSpPr>
        <p:spPr>
          <a:xfrm>
            <a:off x="5502886" y="1451759"/>
            <a:ext cx="1185770" cy="454136"/>
          </a:xfrm>
          <a:prstGeom prst="roundRect">
            <a:avLst>
              <a:gd name="adj" fmla="val 21548"/>
            </a:avLst>
          </a:prstGeom>
          <a:gradFill flip="none" rotWithShape="1">
            <a:gsLst>
              <a:gs pos="5000">
                <a:srgbClr val="0A6BBA"/>
              </a:gs>
              <a:gs pos="95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none" lIns="168750" tIns="42862" rIns="168750" bIns="67500" rtlCol="0" anchor="ctr">
            <a:spAutoFit/>
          </a:bodyPr>
          <a:lstStyle>
            <a:lvl1pPr algn="l" defTabSz="2321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9600" b="1" i="0" kern="1200" cap="none" spc="-125" baseline="0">
                <a:ln w="3175">
                  <a:noFill/>
                </a:ln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ea typeface="+mn-ea"/>
                <a:cs typeface="Segoe UI" pitchFamily="34" charset="0"/>
              </a:defRPr>
            </a:lvl1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CA" sz="1875" spc="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Phase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785A39-E0CF-D48F-8567-760D5E2A3635}"/>
              </a:ext>
            </a:extLst>
          </p:cNvPr>
          <p:cNvGrpSpPr/>
          <p:nvPr/>
        </p:nvGrpSpPr>
        <p:grpSpPr>
          <a:xfrm>
            <a:off x="4249137" y="3766165"/>
            <a:ext cx="3689354" cy="1158466"/>
            <a:chOff x="11950698" y="6733751"/>
            <a:chExt cx="10376307" cy="3258185"/>
          </a:xfrm>
        </p:grpSpPr>
        <p:sp>
          <p:nvSpPr>
            <p:cNvPr id="4" name="!!agent1circle">
              <a:extLst>
                <a:ext uri="{FF2B5EF4-FFF2-40B4-BE49-F238E27FC236}">
                  <a16:creationId xmlns:a16="http://schemas.microsoft.com/office/drawing/2014/main" id="{5324B4B6-DB60-CD79-01AA-E8ADA424B3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68820" y="6733751"/>
              <a:ext cx="3258185" cy="3258185"/>
            </a:xfrm>
            <a:prstGeom prst="ellipse">
              <a:avLst/>
            </a:prstGeom>
            <a:gradFill>
              <a:gsLst>
                <a:gs pos="15000">
                  <a:srgbClr val="0A6BBA"/>
                </a:gs>
                <a:gs pos="85000">
                  <a:srgbClr val="318581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9" name="!!P1p">
              <a:extLst>
                <a:ext uri="{FF2B5EF4-FFF2-40B4-BE49-F238E27FC236}">
                  <a16:creationId xmlns:a16="http://schemas.microsoft.com/office/drawing/2014/main" id="{CEE1A2D0-DE24-05CD-E573-8CA7BEADF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428723" y="7680983"/>
              <a:ext cx="1420257" cy="1420257"/>
            </a:xfrm>
            <a:prstGeom prst="rect">
              <a:avLst/>
            </a:prstGeom>
          </p:spPr>
        </p:pic>
        <p:grpSp>
          <p:nvGrpSpPr>
            <p:cNvPr id="60" name="!!P1h">
              <a:extLst>
                <a:ext uri="{FF2B5EF4-FFF2-40B4-BE49-F238E27FC236}">
                  <a16:creationId xmlns:a16="http://schemas.microsoft.com/office/drawing/2014/main" id="{B56BC4AE-8DE6-42ED-0334-9FA139ECA0EA}"/>
                </a:ext>
              </a:extLst>
            </p:cNvPr>
            <p:cNvGrpSpPr/>
            <p:nvPr/>
          </p:nvGrpSpPr>
          <p:grpSpPr>
            <a:xfrm>
              <a:off x="11950698" y="6733751"/>
              <a:ext cx="3258185" cy="3258185"/>
              <a:chOff x="11950698" y="6733751"/>
              <a:chExt cx="3258185" cy="3258185"/>
            </a:xfrm>
          </p:grpSpPr>
          <p:sp>
            <p:nvSpPr>
              <p:cNvPr id="62" name="!!humancircle">
                <a:extLst>
                  <a:ext uri="{FF2B5EF4-FFF2-40B4-BE49-F238E27FC236}">
                    <a16:creationId xmlns:a16="http://schemas.microsoft.com/office/drawing/2014/main" id="{39CF9801-3B98-0E1E-A08E-1CDBB9AE19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950698" y="6733751"/>
                <a:ext cx="3258185" cy="3258185"/>
              </a:xfrm>
              <a:prstGeom prst="ellipse">
                <a:avLst/>
              </a:prstGeom>
              <a:gradFill>
                <a:gsLst>
                  <a:gs pos="15000">
                    <a:srgbClr val="0A6BBA"/>
                  </a:gs>
                  <a:gs pos="85000">
                    <a:srgbClr val="318581"/>
                  </a:gs>
                </a:gsLst>
                <a:path path="circle">
                  <a:fillToRect l="100000" t="100000"/>
                </a:path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889109F6-389C-DF33-5F38-6DDD4C0FB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733165" y="7516218"/>
                <a:ext cx="1693250" cy="1693250"/>
              </a:xfrm>
              <a:prstGeom prst="rect">
                <a:avLst/>
              </a:prstGeom>
            </p:spPr>
          </p:pic>
        </p:grpSp>
        <p:sp>
          <p:nvSpPr>
            <p:cNvPr id="61" name="Graphic 73">
              <a:extLst>
                <a:ext uri="{FF2B5EF4-FFF2-40B4-BE49-F238E27FC236}">
                  <a16:creationId xmlns:a16="http://schemas.microsoft.com/office/drawing/2014/main" id="{28B71988-3722-2529-2A81-3396E44C3201}"/>
                </a:ext>
              </a:extLst>
            </p:cNvPr>
            <p:cNvSpPr/>
            <p:nvPr/>
          </p:nvSpPr>
          <p:spPr>
            <a:xfrm>
              <a:off x="19950522" y="7690174"/>
              <a:ext cx="1494780" cy="1345338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55039BE-60B0-0EFE-E80A-51C0762A6043}"/>
              </a:ext>
            </a:extLst>
          </p:cNvPr>
          <p:cNvGrpSpPr/>
          <p:nvPr/>
        </p:nvGrpSpPr>
        <p:grpSpPr>
          <a:xfrm>
            <a:off x="13510751" y="3439467"/>
            <a:ext cx="3472684" cy="2159036"/>
            <a:chOff x="37998983" y="5814912"/>
            <a:chExt cx="9739671" cy="6072289"/>
          </a:xfrm>
        </p:grpSpPr>
        <p:sp>
          <p:nvSpPr>
            <p:cNvPr id="65" name="!!humancircle">
              <a:extLst>
                <a:ext uri="{FF2B5EF4-FFF2-40B4-BE49-F238E27FC236}">
                  <a16:creationId xmlns:a16="http://schemas.microsoft.com/office/drawing/2014/main" id="{08D0BA6B-3B22-702B-585D-009510FF80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528897" y="5814912"/>
              <a:ext cx="2710656" cy="2710657"/>
            </a:xfrm>
            <a:prstGeom prst="ellipse">
              <a:avLst/>
            </a:prstGeom>
            <a:gradFill flip="none" rotWithShape="1">
              <a:gsLst>
                <a:gs pos="15000">
                  <a:srgbClr val="AC35AF"/>
                </a:gs>
                <a:gs pos="85000">
                  <a:srgbClr val="0A6BBA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0CF3199C-21D5-D4BC-E1E6-2CB72511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79872" y="6465888"/>
              <a:ext cx="1408705" cy="1408705"/>
            </a:xfrm>
            <a:prstGeom prst="rect">
              <a:avLst/>
            </a:prstGeom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955E9A2-3D26-6E96-31EC-FC935EFE2DBF}"/>
                </a:ext>
              </a:extLst>
            </p:cNvPr>
            <p:cNvGrpSpPr/>
            <p:nvPr/>
          </p:nvGrpSpPr>
          <p:grpSpPr>
            <a:xfrm>
              <a:off x="37998983" y="9176544"/>
              <a:ext cx="2710656" cy="2710657"/>
              <a:chOff x="32411936" y="10474419"/>
              <a:chExt cx="3258185" cy="3258185"/>
            </a:xfrm>
          </p:grpSpPr>
          <p:sp>
            <p:nvSpPr>
              <p:cNvPr id="74" name="!!agent1circle">
                <a:extLst>
                  <a:ext uri="{FF2B5EF4-FFF2-40B4-BE49-F238E27FC236}">
                    <a16:creationId xmlns:a16="http://schemas.microsoft.com/office/drawing/2014/main" id="{F911A1CF-8E71-CE42-8659-E728365FB4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11936" y="10474419"/>
                <a:ext cx="3258185" cy="325818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AC35AF"/>
                  </a:gs>
                  <a:gs pos="85000">
                    <a:srgbClr val="0A6BB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75" name="Graphic 73">
                <a:extLst>
                  <a:ext uri="{FF2B5EF4-FFF2-40B4-BE49-F238E27FC236}">
                    <a16:creationId xmlns:a16="http://schemas.microsoft.com/office/drawing/2014/main" id="{5FB03300-7333-6ED9-8BAE-26D2DA07D101}"/>
                  </a:ext>
                </a:extLst>
              </p:cNvPr>
              <p:cNvSpPr/>
              <p:nvPr/>
            </p:nvSpPr>
            <p:spPr>
              <a:xfrm>
                <a:off x="33293638" y="11430842"/>
                <a:ext cx="1494780" cy="134533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9AB20AF-A150-2496-2060-1E723C4D3FB9}"/>
                </a:ext>
              </a:extLst>
            </p:cNvPr>
            <p:cNvGrpSpPr/>
            <p:nvPr/>
          </p:nvGrpSpPr>
          <p:grpSpPr>
            <a:xfrm>
              <a:off x="41533401" y="9176544"/>
              <a:ext cx="2710656" cy="2710657"/>
              <a:chOff x="32411936" y="10474419"/>
              <a:chExt cx="3258185" cy="3258185"/>
            </a:xfrm>
          </p:grpSpPr>
          <p:sp>
            <p:nvSpPr>
              <p:cNvPr id="72" name="!!agent1circle">
                <a:extLst>
                  <a:ext uri="{FF2B5EF4-FFF2-40B4-BE49-F238E27FC236}">
                    <a16:creationId xmlns:a16="http://schemas.microsoft.com/office/drawing/2014/main" id="{C2A5872C-805C-B414-C686-EFDCC90B24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11936" y="10474419"/>
                <a:ext cx="3258185" cy="325818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AC35AF"/>
                  </a:gs>
                  <a:gs pos="85000">
                    <a:srgbClr val="0A6BB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73" name="Graphic 73">
                <a:extLst>
                  <a:ext uri="{FF2B5EF4-FFF2-40B4-BE49-F238E27FC236}">
                    <a16:creationId xmlns:a16="http://schemas.microsoft.com/office/drawing/2014/main" id="{73107D79-6792-1D59-54CD-E8EFA5D372F8}"/>
                  </a:ext>
                </a:extLst>
              </p:cNvPr>
              <p:cNvSpPr/>
              <p:nvPr/>
            </p:nvSpPr>
            <p:spPr>
              <a:xfrm>
                <a:off x="33293638" y="11430842"/>
                <a:ext cx="1494780" cy="134533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35BA79B-B902-B5E5-C25B-7488FB1081DC}"/>
                </a:ext>
              </a:extLst>
            </p:cNvPr>
            <p:cNvGrpSpPr/>
            <p:nvPr/>
          </p:nvGrpSpPr>
          <p:grpSpPr>
            <a:xfrm>
              <a:off x="45027998" y="9176544"/>
              <a:ext cx="2710656" cy="2710657"/>
              <a:chOff x="32411936" y="10474419"/>
              <a:chExt cx="3258185" cy="3258185"/>
            </a:xfrm>
          </p:grpSpPr>
          <p:sp>
            <p:nvSpPr>
              <p:cNvPr id="70" name="!!agent1circle">
                <a:extLst>
                  <a:ext uri="{FF2B5EF4-FFF2-40B4-BE49-F238E27FC236}">
                    <a16:creationId xmlns:a16="http://schemas.microsoft.com/office/drawing/2014/main" id="{751AEBDB-ECC0-60ED-EDF1-649658FE42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11936" y="10474419"/>
                <a:ext cx="3258185" cy="325818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AC35AF"/>
                  </a:gs>
                  <a:gs pos="85000">
                    <a:srgbClr val="0A6BB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71" name="Graphic 73">
                <a:extLst>
                  <a:ext uri="{FF2B5EF4-FFF2-40B4-BE49-F238E27FC236}">
                    <a16:creationId xmlns:a16="http://schemas.microsoft.com/office/drawing/2014/main" id="{C564724E-22B0-AFAD-9F11-8A6AC5B7A502}"/>
                  </a:ext>
                </a:extLst>
              </p:cNvPr>
              <p:cNvSpPr/>
              <p:nvPr/>
            </p:nvSpPr>
            <p:spPr>
              <a:xfrm>
                <a:off x="33293638" y="11430842"/>
                <a:ext cx="1494780" cy="134533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7" name="!!Line1">
            <a:extLst>
              <a:ext uri="{FF2B5EF4-FFF2-40B4-BE49-F238E27FC236}">
                <a16:creationId xmlns:a16="http://schemas.microsoft.com/office/drawing/2014/main" id="{5E2A4C11-0390-305A-6F8E-F5863B1810DC}"/>
              </a:ext>
            </a:extLst>
          </p:cNvPr>
          <p:cNvCxnSpPr>
            <a:cxnSpLocks/>
          </p:cNvCxnSpPr>
          <p:nvPr/>
        </p:nvCxnSpPr>
        <p:spPr>
          <a:xfrm>
            <a:off x="12325718" y="1014327"/>
            <a:ext cx="0" cy="4829347"/>
          </a:xfrm>
          <a:prstGeom prst="line">
            <a:avLst/>
          </a:prstGeom>
          <a:ln w="12700">
            <a:solidFill>
              <a:schemeClr val="tx1">
                <a:alpha val="3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39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2.08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-7.40741E-7 L 0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1.85185E-6 L 2.08333E-7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4" grpId="0" animBg="1"/>
      <p:bldP spid="8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0E15A-BF58-6D61-7B8B-63957F6E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 hidden="1">
            <a:extLst>
              <a:ext uri="{FF2B5EF4-FFF2-40B4-BE49-F238E27FC236}">
                <a16:creationId xmlns:a16="http://schemas.microsoft.com/office/drawing/2014/main" id="{D4730BCA-58F1-0EE9-607F-10FCF8E40EDA}"/>
              </a:ext>
            </a:extLst>
          </p:cNvPr>
          <p:cNvGrpSpPr/>
          <p:nvPr/>
        </p:nvGrpSpPr>
        <p:grpSpPr>
          <a:xfrm>
            <a:off x="7070026" y="7249922"/>
            <a:ext cx="1053151" cy="1053151"/>
            <a:chOff x="19884448" y="15732681"/>
            <a:chExt cx="2961986" cy="2961986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2B2B8B7-3A90-A6B9-0237-1E20322AF4B6}"/>
                </a:ext>
              </a:extLst>
            </p:cNvPr>
            <p:cNvSpPr/>
            <p:nvPr/>
          </p:nvSpPr>
          <p:spPr>
            <a:xfrm>
              <a:off x="20657500" y="16260843"/>
              <a:ext cx="653036" cy="653036"/>
            </a:xfrm>
            <a:custGeom>
              <a:avLst/>
              <a:gdLst>
                <a:gd name="connsiteX0" fmla="*/ 653036 w 653036"/>
                <a:gd name="connsiteY0" fmla="*/ 326518 h 653036"/>
                <a:gd name="connsiteX1" fmla="*/ 326518 w 653036"/>
                <a:gd name="connsiteY1" fmla="*/ 653036 h 653036"/>
                <a:gd name="connsiteX2" fmla="*/ 0 w 653036"/>
                <a:gd name="connsiteY2" fmla="*/ 326518 h 653036"/>
                <a:gd name="connsiteX3" fmla="*/ 326518 w 653036"/>
                <a:gd name="connsiteY3" fmla="*/ 0 h 653036"/>
                <a:gd name="connsiteX4" fmla="*/ 653036 w 653036"/>
                <a:gd name="connsiteY4" fmla="*/ 326518 h 65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3036" h="653036">
                  <a:moveTo>
                    <a:pt x="653036" y="326518"/>
                  </a:moveTo>
                  <a:cubicBezTo>
                    <a:pt x="653036" y="506849"/>
                    <a:pt x="506849" y="653036"/>
                    <a:pt x="326518" y="653036"/>
                  </a:cubicBezTo>
                  <a:cubicBezTo>
                    <a:pt x="146187" y="653036"/>
                    <a:pt x="0" y="506849"/>
                    <a:pt x="0" y="326518"/>
                  </a:cubicBezTo>
                  <a:cubicBezTo>
                    <a:pt x="0" y="146187"/>
                    <a:pt x="146187" y="0"/>
                    <a:pt x="326518" y="0"/>
                  </a:cubicBezTo>
                  <a:cubicBezTo>
                    <a:pt x="506849" y="0"/>
                    <a:pt x="653036" y="146187"/>
                    <a:pt x="653036" y="326518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46F4260-B67B-3D42-4E15-DCEC649AC9C9}"/>
                </a:ext>
              </a:extLst>
            </p:cNvPr>
            <p:cNvSpPr/>
            <p:nvPr/>
          </p:nvSpPr>
          <p:spPr>
            <a:xfrm>
              <a:off x="21800799" y="17295303"/>
              <a:ext cx="435357" cy="435357"/>
            </a:xfrm>
            <a:custGeom>
              <a:avLst/>
              <a:gdLst>
                <a:gd name="connsiteX0" fmla="*/ 435358 w 435357"/>
                <a:gd name="connsiteY0" fmla="*/ 217679 h 435357"/>
                <a:gd name="connsiteX1" fmla="*/ 217679 w 435357"/>
                <a:gd name="connsiteY1" fmla="*/ 435358 h 435357"/>
                <a:gd name="connsiteX2" fmla="*/ 0 w 435357"/>
                <a:gd name="connsiteY2" fmla="*/ 217679 h 435357"/>
                <a:gd name="connsiteX3" fmla="*/ 217679 w 435357"/>
                <a:gd name="connsiteY3" fmla="*/ 0 h 435357"/>
                <a:gd name="connsiteX4" fmla="*/ 435358 w 435357"/>
                <a:gd name="connsiteY4" fmla="*/ 217679 h 43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7" h="435357">
                  <a:moveTo>
                    <a:pt x="435358" y="217679"/>
                  </a:moveTo>
                  <a:cubicBezTo>
                    <a:pt x="435358" y="337899"/>
                    <a:pt x="337899" y="435358"/>
                    <a:pt x="217679" y="435358"/>
                  </a:cubicBezTo>
                  <a:cubicBezTo>
                    <a:pt x="97458" y="435358"/>
                    <a:pt x="0" y="337899"/>
                    <a:pt x="0" y="217679"/>
                  </a:cubicBezTo>
                  <a:cubicBezTo>
                    <a:pt x="0" y="97458"/>
                    <a:pt x="97459" y="0"/>
                    <a:pt x="217679" y="0"/>
                  </a:cubicBezTo>
                  <a:cubicBezTo>
                    <a:pt x="337900" y="0"/>
                    <a:pt x="435358" y="97458"/>
                    <a:pt x="435358" y="217679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9E74C66-ED11-2EE2-B367-BDAF8C48DF8A}"/>
                </a:ext>
              </a:extLst>
            </p:cNvPr>
            <p:cNvSpPr/>
            <p:nvPr/>
          </p:nvSpPr>
          <p:spPr>
            <a:xfrm>
              <a:off x="20494240" y="17731147"/>
              <a:ext cx="435357" cy="435357"/>
            </a:xfrm>
            <a:custGeom>
              <a:avLst/>
              <a:gdLst>
                <a:gd name="connsiteX0" fmla="*/ 435358 w 435357"/>
                <a:gd name="connsiteY0" fmla="*/ 217679 h 435357"/>
                <a:gd name="connsiteX1" fmla="*/ 217679 w 435357"/>
                <a:gd name="connsiteY1" fmla="*/ 435358 h 435357"/>
                <a:gd name="connsiteX2" fmla="*/ 0 w 435357"/>
                <a:gd name="connsiteY2" fmla="*/ 217679 h 435357"/>
                <a:gd name="connsiteX3" fmla="*/ 217679 w 435357"/>
                <a:gd name="connsiteY3" fmla="*/ 0 h 435357"/>
                <a:gd name="connsiteX4" fmla="*/ 435358 w 435357"/>
                <a:gd name="connsiteY4" fmla="*/ 217679 h 43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7" h="435357">
                  <a:moveTo>
                    <a:pt x="435358" y="217679"/>
                  </a:moveTo>
                  <a:cubicBezTo>
                    <a:pt x="435358" y="337900"/>
                    <a:pt x="337899" y="435358"/>
                    <a:pt x="217679" y="435358"/>
                  </a:cubicBezTo>
                  <a:cubicBezTo>
                    <a:pt x="97458" y="435358"/>
                    <a:pt x="0" y="337900"/>
                    <a:pt x="0" y="217679"/>
                  </a:cubicBezTo>
                  <a:cubicBezTo>
                    <a:pt x="0" y="97458"/>
                    <a:pt x="97459" y="0"/>
                    <a:pt x="217679" y="0"/>
                  </a:cubicBezTo>
                  <a:cubicBezTo>
                    <a:pt x="337900" y="0"/>
                    <a:pt x="435358" y="97458"/>
                    <a:pt x="435358" y="217679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8BD78DC-76AC-F9D0-EFE9-70644FED9E6E}"/>
                </a:ext>
              </a:extLst>
            </p:cNvPr>
            <p:cNvSpPr/>
            <p:nvPr/>
          </p:nvSpPr>
          <p:spPr>
            <a:xfrm>
              <a:off x="21637540" y="16567440"/>
              <a:ext cx="326518" cy="326518"/>
            </a:xfrm>
            <a:custGeom>
              <a:avLst/>
              <a:gdLst>
                <a:gd name="connsiteX0" fmla="*/ 326518 w 326518"/>
                <a:gd name="connsiteY0" fmla="*/ 163259 h 326518"/>
                <a:gd name="connsiteX1" fmla="*/ 163259 w 326518"/>
                <a:gd name="connsiteY1" fmla="*/ 326518 h 326518"/>
                <a:gd name="connsiteX2" fmla="*/ 0 w 326518"/>
                <a:gd name="connsiteY2" fmla="*/ 163259 h 326518"/>
                <a:gd name="connsiteX3" fmla="*/ 163259 w 326518"/>
                <a:gd name="connsiteY3" fmla="*/ 0 h 326518"/>
                <a:gd name="connsiteX4" fmla="*/ 326518 w 326518"/>
                <a:gd name="connsiteY4" fmla="*/ 163259 h 32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18" h="326518">
                  <a:moveTo>
                    <a:pt x="326518" y="163259"/>
                  </a:moveTo>
                  <a:cubicBezTo>
                    <a:pt x="326518" y="253425"/>
                    <a:pt x="253425" y="326518"/>
                    <a:pt x="163259" y="326518"/>
                  </a:cubicBezTo>
                  <a:cubicBezTo>
                    <a:pt x="73093" y="326518"/>
                    <a:pt x="0" y="253425"/>
                    <a:pt x="0" y="163259"/>
                  </a:cubicBezTo>
                  <a:cubicBezTo>
                    <a:pt x="0" y="73094"/>
                    <a:pt x="73093" y="0"/>
                    <a:pt x="163259" y="0"/>
                  </a:cubicBezTo>
                  <a:cubicBezTo>
                    <a:pt x="253425" y="0"/>
                    <a:pt x="326518" y="73094"/>
                    <a:pt x="326518" y="163259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5C0C6BD-0BD9-C14B-965B-6183FF492FFF}"/>
                </a:ext>
              </a:extLst>
            </p:cNvPr>
            <p:cNvSpPr/>
            <p:nvPr/>
          </p:nvSpPr>
          <p:spPr>
            <a:xfrm>
              <a:off x="21188577" y="16842454"/>
              <a:ext cx="673443" cy="519902"/>
            </a:xfrm>
            <a:custGeom>
              <a:avLst/>
              <a:gdLst>
                <a:gd name="connsiteX0" fmla="*/ 0 w 673443"/>
                <a:gd name="connsiteY0" fmla="*/ 0 h 519902"/>
                <a:gd name="connsiteX1" fmla="*/ 673444 w 673443"/>
                <a:gd name="connsiteY1" fmla="*/ 519903 h 51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443" h="519902">
                  <a:moveTo>
                    <a:pt x="0" y="0"/>
                  </a:moveTo>
                  <a:lnTo>
                    <a:pt x="673444" y="519903"/>
                  </a:lnTo>
                </a:path>
              </a:pathLst>
            </a:custGeom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BE8A0BD-05D9-4183-57ED-1BA263FE2C0C}"/>
                </a:ext>
              </a:extLst>
            </p:cNvPr>
            <p:cNvSpPr/>
            <p:nvPr/>
          </p:nvSpPr>
          <p:spPr>
            <a:xfrm>
              <a:off x="20912592" y="17590239"/>
              <a:ext cx="902783" cy="273070"/>
            </a:xfrm>
            <a:custGeom>
              <a:avLst/>
              <a:gdLst>
                <a:gd name="connsiteX0" fmla="*/ 902784 w 902783"/>
                <a:gd name="connsiteY0" fmla="*/ 0 h 273070"/>
                <a:gd name="connsiteX1" fmla="*/ 0 w 902783"/>
                <a:gd name="connsiteY1" fmla="*/ 273070 h 27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2783" h="273070">
                  <a:moveTo>
                    <a:pt x="902784" y="0"/>
                  </a:moveTo>
                  <a:lnTo>
                    <a:pt x="0" y="273070"/>
                  </a:lnTo>
                </a:path>
              </a:pathLst>
            </a:custGeom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66581BC-8D76-5954-79C7-37D9A53E58CA}"/>
                </a:ext>
              </a:extLst>
            </p:cNvPr>
            <p:cNvSpPr/>
            <p:nvPr/>
          </p:nvSpPr>
          <p:spPr>
            <a:xfrm>
              <a:off x="21841614" y="16888613"/>
              <a:ext cx="122444" cy="473742"/>
            </a:xfrm>
            <a:custGeom>
              <a:avLst/>
              <a:gdLst>
                <a:gd name="connsiteX0" fmla="*/ 122444 w 122444"/>
                <a:gd name="connsiteY0" fmla="*/ 473743 h 473742"/>
                <a:gd name="connsiteX1" fmla="*/ 0 w 122444"/>
                <a:gd name="connsiteY1" fmla="*/ 0 h 4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44" h="473742">
                  <a:moveTo>
                    <a:pt x="122444" y="473743"/>
                  </a:moveTo>
                  <a:lnTo>
                    <a:pt x="0" y="0"/>
                  </a:lnTo>
                </a:path>
              </a:pathLst>
            </a:custGeom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EE8A97-1C3D-6F00-18AD-FBB9D4F9860E}"/>
                </a:ext>
              </a:extLst>
            </p:cNvPr>
            <p:cNvSpPr/>
            <p:nvPr/>
          </p:nvSpPr>
          <p:spPr>
            <a:xfrm>
              <a:off x="19884448" y="15732681"/>
              <a:ext cx="2961986" cy="2961986"/>
            </a:xfrm>
            <a:custGeom>
              <a:avLst/>
              <a:gdLst>
                <a:gd name="connsiteX0" fmla="*/ 2961986 w 2961986"/>
                <a:gd name="connsiteY0" fmla="*/ 1480993 h 2961986"/>
                <a:gd name="connsiteX1" fmla="*/ 1480993 w 2961986"/>
                <a:gd name="connsiteY1" fmla="*/ 2961986 h 2961986"/>
                <a:gd name="connsiteX2" fmla="*/ 0 w 2961986"/>
                <a:gd name="connsiteY2" fmla="*/ 1480993 h 2961986"/>
                <a:gd name="connsiteX3" fmla="*/ 1480993 w 2961986"/>
                <a:gd name="connsiteY3" fmla="*/ 0 h 2961986"/>
                <a:gd name="connsiteX4" fmla="*/ 2961986 w 2961986"/>
                <a:gd name="connsiteY4" fmla="*/ 1480993 h 296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986" h="2961986">
                  <a:moveTo>
                    <a:pt x="2961986" y="1480993"/>
                  </a:moveTo>
                  <a:cubicBezTo>
                    <a:pt x="2961986" y="2298923"/>
                    <a:pt x="2298923" y="2961986"/>
                    <a:pt x="1480993" y="2961986"/>
                  </a:cubicBezTo>
                  <a:cubicBezTo>
                    <a:pt x="663064" y="2961986"/>
                    <a:pt x="0" y="2298923"/>
                    <a:pt x="0" y="1480993"/>
                  </a:cubicBezTo>
                  <a:cubicBezTo>
                    <a:pt x="0" y="663063"/>
                    <a:pt x="663064" y="0"/>
                    <a:pt x="1480993" y="0"/>
                  </a:cubicBezTo>
                  <a:cubicBezTo>
                    <a:pt x="2298923" y="0"/>
                    <a:pt x="2961986" y="663063"/>
                    <a:pt x="2961986" y="1480993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</p:grpSp>
      <p:grpSp>
        <p:nvGrpSpPr>
          <p:cNvPr id="57" name="Group 56" hidden="1">
            <a:extLst>
              <a:ext uri="{FF2B5EF4-FFF2-40B4-BE49-F238E27FC236}">
                <a16:creationId xmlns:a16="http://schemas.microsoft.com/office/drawing/2014/main" id="{320BEB5D-31B2-4DFA-D1BE-E7E71E9A7D9A}"/>
              </a:ext>
            </a:extLst>
          </p:cNvPr>
          <p:cNvGrpSpPr/>
          <p:nvPr/>
        </p:nvGrpSpPr>
        <p:grpSpPr>
          <a:xfrm>
            <a:off x="4074697" y="7249922"/>
            <a:ext cx="1053151" cy="1053151"/>
            <a:chOff x="11460085" y="15732681"/>
            <a:chExt cx="2961986" cy="2961986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2A5B4AF-3D41-D3AA-FE80-B10BB5DF10EB}"/>
                </a:ext>
              </a:extLst>
            </p:cNvPr>
            <p:cNvSpPr/>
            <p:nvPr/>
          </p:nvSpPr>
          <p:spPr>
            <a:xfrm>
              <a:off x="12365298" y="16243351"/>
              <a:ext cx="1152531" cy="1153503"/>
            </a:xfrm>
            <a:custGeom>
              <a:avLst/>
              <a:gdLst>
                <a:gd name="connsiteX0" fmla="*/ 1152532 w 1152531"/>
                <a:gd name="connsiteY0" fmla="*/ 576752 h 1153503"/>
                <a:gd name="connsiteX1" fmla="*/ 576266 w 1152531"/>
                <a:gd name="connsiteY1" fmla="*/ 1153503 h 1153503"/>
                <a:gd name="connsiteX2" fmla="*/ 0 w 1152531"/>
                <a:gd name="connsiteY2" fmla="*/ 576752 h 1153503"/>
                <a:gd name="connsiteX3" fmla="*/ 576266 w 1152531"/>
                <a:gd name="connsiteY3" fmla="*/ 0 h 1153503"/>
                <a:gd name="connsiteX4" fmla="*/ 1152532 w 1152531"/>
                <a:gd name="connsiteY4" fmla="*/ 576752 h 1153503"/>
                <a:gd name="connsiteX5" fmla="*/ 1152532 w 1152531"/>
                <a:gd name="connsiteY5" fmla="*/ 576752 h 11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531" h="1153503">
                  <a:moveTo>
                    <a:pt x="1152532" y="576752"/>
                  </a:moveTo>
                  <a:cubicBezTo>
                    <a:pt x="1152532" y="895496"/>
                    <a:pt x="894524" y="1153503"/>
                    <a:pt x="576266" y="1153503"/>
                  </a:cubicBezTo>
                  <a:cubicBezTo>
                    <a:pt x="258008" y="1153503"/>
                    <a:pt x="0" y="895496"/>
                    <a:pt x="0" y="576752"/>
                  </a:cubicBezTo>
                  <a:cubicBezTo>
                    <a:pt x="0" y="258008"/>
                    <a:pt x="258008" y="0"/>
                    <a:pt x="576266" y="0"/>
                  </a:cubicBezTo>
                  <a:cubicBezTo>
                    <a:pt x="894524" y="0"/>
                    <a:pt x="1152532" y="258008"/>
                    <a:pt x="1152532" y="576752"/>
                  </a:cubicBezTo>
                  <a:lnTo>
                    <a:pt x="1152532" y="576752"/>
                  </a:lnTo>
                  <a:close/>
                </a:path>
              </a:pathLst>
            </a:custGeom>
            <a:solidFill>
              <a:srgbClr val="FFFFFF"/>
            </a:solidFill>
            <a:ln w="485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AFF768B-C0A6-EC98-3412-811FFE209062}"/>
                </a:ext>
              </a:extLst>
            </p:cNvPr>
            <p:cNvSpPr/>
            <p:nvPr/>
          </p:nvSpPr>
          <p:spPr>
            <a:xfrm>
              <a:off x="11788060" y="17541164"/>
              <a:ext cx="2306035" cy="1153503"/>
            </a:xfrm>
            <a:custGeom>
              <a:avLst/>
              <a:gdLst>
                <a:gd name="connsiteX0" fmla="*/ 1153017 w 2306035"/>
                <a:gd name="connsiteY0" fmla="*/ 0 h 1153503"/>
                <a:gd name="connsiteX1" fmla="*/ 1628704 w 2306035"/>
                <a:gd name="connsiteY1" fmla="*/ 71912 h 1153503"/>
                <a:gd name="connsiteX2" fmla="*/ 2190879 w 2306035"/>
                <a:gd name="connsiteY2" fmla="*/ 345954 h 1153503"/>
                <a:gd name="connsiteX3" fmla="*/ 2306035 w 2306035"/>
                <a:gd name="connsiteY3" fmla="*/ 576752 h 1153503"/>
                <a:gd name="connsiteX4" fmla="*/ 2306035 w 2306035"/>
                <a:gd name="connsiteY4" fmla="*/ 600905 h 1153503"/>
                <a:gd name="connsiteX5" fmla="*/ 2295825 w 2306035"/>
                <a:gd name="connsiteY5" fmla="*/ 614559 h 1153503"/>
                <a:gd name="connsiteX6" fmla="*/ 1153018 w 2306035"/>
                <a:gd name="connsiteY6" fmla="*/ 1153503 h 1153503"/>
                <a:gd name="connsiteX7" fmla="*/ 10212 w 2306035"/>
                <a:gd name="connsiteY7" fmla="*/ 614559 h 1153503"/>
                <a:gd name="connsiteX8" fmla="*/ 0 w 2306035"/>
                <a:gd name="connsiteY8" fmla="*/ 600903 h 1153503"/>
                <a:gd name="connsiteX9" fmla="*/ 0 w 2306035"/>
                <a:gd name="connsiteY9" fmla="*/ 576752 h 1153503"/>
                <a:gd name="connsiteX10" fmla="*/ 115156 w 2306035"/>
                <a:gd name="connsiteY10" fmla="*/ 345954 h 1153503"/>
                <a:gd name="connsiteX11" fmla="*/ 677331 w 2306035"/>
                <a:gd name="connsiteY11" fmla="*/ 71912 h 1153503"/>
                <a:gd name="connsiteX12" fmla="*/ 1153017 w 2306035"/>
                <a:gd name="connsiteY12" fmla="*/ 0 h 11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06035" h="1153503">
                  <a:moveTo>
                    <a:pt x="1153017" y="0"/>
                  </a:moveTo>
                  <a:cubicBezTo>
                    <a:pt x="1325994" y="0"/>
                    <a:pt x="1484394" y="28668"/>
                    <a:pt x="1628704" y="71912"/>
                  </a:cubicBezTo>
                  <a:cubicBezTo>
                    <a:pt x="1830348" y="129733"/>
                    <a:pt x="2032479" y="216221"/>
                    <a:pt x="2190879" y="345954"/>
                  </a:cubicBezTo>
                  <a:cubicBezTo>
                    <a:pt x="2262791" y="403775"/>
                    <a:pt x="2306035" y="490263"/>
                    <a:pt x="2306035" y="576752"/>
                  </a:cubicBezTo>
                  <a:lnTo>
                    <a:pt x="2306035" y="600905"/>
                  </a:lnTo>
                  <a:lnTo>
                    <a:pt x="2295825" y="614559"/>
                  </a:lnTo>
                  <a:cubicBezTo>
                    <a:pt x="2024189" y="943706"/>
                    <a:pt x="1613104" y="1153503"/>
                    <a:pt x="1153018" y="1153503"/>
                  </a:cubicBezTo>
                  <a:cubicBezTo>
                    <a:pt x="692932" y="1153503"/>
                    <a:pt x="281848" y="943706"/>
                    <a:pt x="10212" y="614559"/>
                  </a:cubicBezTo>
                  <a:lnTo>
                    <a:pt x="0" y="600903"/>
                  </a:lnTo>
                  <a:lnTo>
                    <a:pt x="0" y="576752"/>
                  </a:lnTo>
                  <a:cubicBezTo>
                    <a:pt x="0" y="490263"/>
                    <a:pt x="43244" y="403775"/>
                    <a:pt x="115156" y="345954"/>
                  </a:cubicBezTo>
                  <a:cubicBezTo>
                    <a:pt x="273556" y="230312"/>
                    <a:pt x="475687" y="129733"/>
                    <a:pt x="677331" y="71912"/>
                  </a:cubicBezTo>
                  <a:cubicBezTo>
                    <a:pt x="835731" y="28668"/>
                    <a:pt x="994617" y="0"/>
                    <a:pt x="1153017" y="0"/>
                  </a:cubicBezTo>
                  <a:close/>
                </a:path>
              </a:pathLst>
            </a:custGeom>
            <a:solidFill>
              <a:srgbClr val="FFFFFF"/>
            </a:solidFill>
            <a:ln w="485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DF9A6EF-5D5A-FA8B-C8CA-C001B5E6B5CB}"/>
                </a:ext>
              </a:extLst>
            </p:cNvPr>
            <p:cNvSpPr/>
            <p:nvPr/>
          </p:nvSpPr>
          <p:spPr>
            <a:xfrm>
              <a:off x="11460085" y="15732681"/>
              <a:ext cx="2961986" cy="2961986"/>
            </a:xfrm>
            <a:custGeom>
              <a:avLst/>
              <a:gdLst>
                <a:gd name="connsiteX0" fmla="*/ 2961987 w 2961986"/>
                <a:gd name="connsiteY0" fmla="*/ 1480993 h 2961986"/>
                <a:gd name="connsiteX1" fmla="*/ 1480993 w 2961986"/>
                <a:gd name="connsiteY1" fmla="*/ 2961986 h 2961986"/>
                <a:gd name="connsiteX2" fmla="*/ 0 w 2961986"/>
                <a:gd name="connsiteY2" fmla="*/ 1480993 h 2961986"/>
                <a:gd name="connsiteX3" fmla="*/ 1480993 w 2961986"/>
                <a:gd name="connsiteY3" fmla="*/ 0 h 2961986"/>
                <a:gd name="connsiteX4" fmla="*/ 2961987 w 2961986"/>
                <a:gd name="connsiteY4" fmla="*/ 1480993 h 296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986" h="2961986">
                  <a:moveTo>
                    <a:pt x="2961987" y="1480993"/>
                  </a:moveTo>
                  <a:cubicBezTo>
                    <a:pt x="2961987" y="2298923"/>
                    <a:pt x="2298923" y="2961986"/>
                    <a:pt x="1480993" y="2961986"/>
                  </a:cubicBezTo>
                  <a:cubicBezTo>
                    <a:pt x="663063" y="2961986"/>
                    <a:pt x="0" y="2298923"/>
                    <a:pt x="0" y="1480993"/>
                  </a:cubicBezTo>
                  <a:cubicBezTo>
                    <a:pt x="0" y="663063"/>
                    <a:pt x="663063" y="0"/>
                    <a:pt x="1480993" y="0"/>
                  </a:cubicBezTo>
                  <a:cubicBezTo>
                    <a:pt x="2298923" y="0"/>
                    <a:pt x="2961987" y="663063"/>
                    <a:pt x="2961987" y="1480993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</p:grpSp>
      <p:cxnSp>
        <p:nvCxnSpPr>
          <p:cNvPr id="111" name="!!Line1">
            <a:extLst>
              <a:ext uri="{FF2B5EF4-FFF2-40B4-BE49-F238E27FC236}">
                <a16:creationId xmlns:a16="http://schemas.microsoft.com/office/drawing/2014/main" id="{4F4DAC38-AF1C-6251-05B0-10FB30D27EB2}"/>
              </a:ext>
            </a:extLst>
          </p:cNvPr>
          <p:cNvCxnSpPr>
            <a:cxnSpLocks/>
          </p:cNvCxnSpPr>
          <p:nvPr/>
        </p:nvCxnSpPr>
        <p:spPr>
          <a:xfrm>
            <a:off x="6096000" y="1014327"/>
            <a:ext cx="0" cy="4829347"/>
          </a:xfrm>
          <a:prstGeom prst="line">
            <a:avLst/>
          </a:prstGeom>
          <a:ln w="12700">
            <a:solidFill>
              <a:schemeClr val="tx1">
                <a:alpha val="3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!!Line2">
            <a:extLst>
              <a:ext uri="{FF2B5EF4-FFF2-40B4-BE49-F238E27FC236}">
                <a16:creationId xmlns:a16="http://schemas.microsoft.com/office/drawing/2014/main" id="{E4317868-B4E9-83F2-C1BA-294EAE8EB843}"/>
              </a:ext>
            </a:extLst>
          </p:cNvPr>
          <p:cNvCxnSpPr>
            <a:cxnSpLocks/>
          </p:cNvCxnSpPr>
          <p:nvPr/>
        </p:nvCxnSpPr>
        <p:spPr>
          <a:xfrm>
            <a:off x="12604509" y="1014326"/>
            <a:ext cx="0" cy="4829347"/>
          </a:xfrm>
          <a:prstGeom prst="line">
            <a:avLst/>
          </a:prstGeom>
          <a:ln w="12700">
            <a:solidFill>
              <a:schemeClr val="tx1">
                <a:alpha val="3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6">
            <a:extLst>
              <a:ext uri="{FF2B5EF4-FFF2-40B4-BE49-F238E27FC236}">
                <a16:creationId xmlns:a16="http://schemas.microsoft.com/office/drawing/2014/main" id="{649FFC3B-7048-4303-7D20-94CB88B8E269}"/>
              </a:ext>
            </a:extLst>
          </p:cNvPr>
          <p:cNvSpPr txBox="1">
            <a:spLocks/>
          </p:cNvSpPr>
          <p:nvPr/>
        </p:nvSpPr>
        <p:spPr>
          <a:xfrm>
            <a:off x="485236" y="2209322"/>
            <a:ext cx="5130020" cy="55399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Human with assistant</a:t>
            </a:r>
          </a:p>
        </p:txBody>
      </p:sp>
      <p:sp>
        <p:nvSpPr>
          <p:cNvPr id="4" name="!!Phase1">
            <a:extLst>
              <a:ext uri="{FF2B5EF4-FFF2-40B4-BE49-F238E27FC236}">
                <a16:creationId xmlns:a16="http://schemas.microsoft.com/office/drawing/2014/main" id="{15388060-2F16-80E3-DAE6-BFAB038064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2466272" y="1451759"/>
            <a:ext cx="1167948" cy="454136"/>
          </a:xfrm>
          <a:prstGeom prst="roundRect">
            <a:avLst>
              <a:gd name="adj" fmla="val 26800"/>
            </a:avLst>
          </a:prstGeom>
          <a:gradFill flip="none" rotWithShape="1">
            <a:gsLst>
              <a:gs pos="0">
                <a:srgbClr val="0A6BBA"/>
              </a:gs>
              <a:gs pos="8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none" lIns="113792" tIns="26010" rIns="113792" bIns="52019" rtlCol="0" anchor="ctr" anchorCtr="0">
            <a:noAutofit/>
          </a:bodyPr>
          <a:lstStyle>
            <a:defPPr>
              <a:defRPr lang="en-US"/>
            </a:defPPr>
            <a:lvl1pPr marL="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814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62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44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252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406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2877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1691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0503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US" sz="1875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Phase 1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6AB2B5F-E667-6875-682D-20390EC34DD0}"/>
              </a:ext>
            </a:extLst>
          </p:cNvPr>
          <p:cNvSpPr txBox="1">
            <a:spLocks/>
          </p:cNvSpPr>
          <p:nvPr/>
        </p:nvSpPr>
        <p:spPr>
          <a:xfrm>
            <a:off x="6435090" y="2209322"/>
            <a:ext cx="5130020" cy="55399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80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/>
              <a:t>Human-agent teams</a:t>
            </a:r>
          </a:p>
        </p:txBody>
      </p:sp>
      <p:sp>
        <p:nvSpPr>
          <p:cNvPr id="5" name="!!Phase2">
            <a:extLst>
              <a:ext uri="{FF2B5EF4-FFF2-40B4-BE49-F238E27FC236}">
                <a16:creationId xmlns:a16="http://schemas.microsoft.com/office/drawing/2014/main" id="{135E4904-EB7E-A418-77B9-E50C83AC0D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416127" y="1451759"/>
            <a:ext cx="1167948" cy="454136"/>
          </a:xfrm>
          <a:prstGeom prst="roundRect">
            <a:avLst>
              <a:gd name="adj" fmla="val 26800"/>
            </a:avLst>
          </a:prstGeom>
          <a:gradFill flip="none" rotWithShape="1">
            <a:gsLst>
              <a:gs pos="0">
                <a:srgbClr val="AC35AF"/>
              </a:gs>
              <a:gs pos="80000">
                <a:srgbClr val="0A6BBA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none" lIns="113792" tIns="26010" rIns="113792" bIns="52019" rtlCol="0" anchor="ctr" anchorCtr="0">
            <a:noAutofit/>
          </a:bodyPr>
          <a:lstStyle>
            <a:defPPr>
              <a:defRPr lang="en-US"/>
            </a:defPPr>
            <a:lvl1pPr marL="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814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62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44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252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406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2877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1691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0503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US" sz="1875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Phase 2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8C55861C-C3D4-5A0C-7EF5-AAE8AE203FBB}"/>
              </a:ext>
            </a:extLst>
          </p:cNvPr>
          <p:cNvSpPr txBox="1">
            <a:spLocks/>
          </p:cNvSpPr>
          <p:nvPr/>
        </p:nvSpPr>
        <p:spPr>
          <a:xfrm>
            <a:off x="13560151" y="2209322"/>
            <a:ext cx="3106505" cy="86177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Human-led, </a:t>
            </a:r>
            <a:br>
              <a:rPr lang="en-US" sz="28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</a:br>
            <a:r>
              <a:rPr lang="en-US" sz="28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agent operated</a:t>
            </a:r>
          </a:p>
        </p:txBody>
      </p:sp>
      <p:sp>
        <p:nvSpPr>
          <p:cNvPr id="110" name="!!Phase">
            <a:extLst>
              <a:ext uri="{FF2B5EF4-FFF2-40B4-BE49-F238E27FC236}">
                <a16:creationId xmlns:a16="http://schemas.microsoft.com/office/drawing/2014/main" id="{84312823-7C64-5DC0-19D1-8FD547DDAE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14529429" y="1451759"/>
            <a:ext cx="1167948" cy="454136"/>
          </a:xfrm>
          <a:prstGeom prst="roundRect">
            <a:avLst>
              <a:gd name="adj" fmla="val 26800"/>
            </a:avLst>
          </a:prstGeom>
          <a:gradFill flip="none" rotWithShape="1">
            <a:gsLst>
              <a:gs pos="0">
                <a:srgbClr val="F65567"/>
              </a:gs>
              <a:gs pos="80000">
                <a:srgbClr val="AC35AF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none" lIns="113792" tIns="26010" rIns="113792" bIns="52019" rtlCol="0" anchor="ctr" anchorCtr="0">
            <a:noAutofit/>
          </a:bodyPr>
          <a:lstStyle>
            <a:defPPr>
              <a:defRPr lang="en-US"/>
            </a:defPPr>
            <a:lvl1pPr marL="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814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62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44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252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406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2877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1691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0503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US" sz="1875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Phase 3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23ADA25-BCDB-11B1-5C6E-E5F63CA92627}"/>
              </a:ext>
            </a:extLst>
          </p:cNvPr>
          <p:cNvGrpSpPr/>
          <p:nvPr/>
        </p:nvGrpSpPr>
        <p:grpSpPr>
          <a:xfrm>
            <a:off x="1205570" y="3766165"/>
            <a:ext cx="3689354" cy="1158466"/>
            <a:chOff x="11950698" y="6733751"/>
            <a:chExt cx="10376307" cy="3258185"/>
          </a:xfrm>
        </p:grpSpPr>
        <p:sp>
          <p:nvSpPr>
            <p:cNvPr id="108" name="!!agent1circle">
              <a:extLst>
                <a:ext uri="{FF2B5EF4-FFF2-40B4-BE49-F238E27FC236}">
                  <a16:creationId xmlns:a16="http://schemas.microsoft.com/office/drawing/2014/main" id="{8D6BACE4-D366-2830-720B-8D0CA738B9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68820" y="6733751"/>
              <a:ext cx="3258185" cy="3258185"/>
            </a:xfrm>
            <a:prstGeom prst="ellipse">
              <a:avLst/>
            </a:prstGeom>
            <a:gradFill>
              <a:gsLst>
                <a:gs pos="15000">
                  <a:srgbClr val="0A6BBA"/>
                </a:gs>
                <a:gs pos="85000">
                  <a:srgbClr val="318581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2" name="!!P1p">
              <a:extLst>
                <a:ext uri="{FF2B5EF4-FFF2-40B4-BE49-F238E27FC236}">
                  <a16:creationId xmlns:a16="http://schemas.microsoft.com/office/drawing/2014/main" id="{9AC110F7-0382-5DC6-EFD5-DD6DAC299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428723" y="7680983"/>
              <a:ext cx="1420257" cy="1420257"/>
            </a:xfrm>
            <a:prstGeom prst="rect">
              <a:avLst/>
            </a:prstGeom>
          </p:spPr>
        </p:pic>
        <p:grpSp>
          <p:nvGrpSpPr>
            <p:cNvPr id="113" name="!!P1h">
              <a:extLst>
                <a:ext uri="{FF2B5EF4-FFF2-40B4-BE49-F238E27FC236}">
                  <a16:creationId xmlns:a16="http://schemas.microsoft.com/office/drawing/2014/main" id="{539E18F6-C018-B511-00BA-290D4A134DF1}"/>
                </a:ext>
              </a:extLst>
            </p:cNvPr>
            <p:cNvGrpSpPr/>
            <p:nvPr/>
          </p:nvGrpSpPr>
          <p:grpSpPr>
            <a:xfrm>
              <a:off x="11950698" y="6733751"/>
              <a:ext cx="3258185" cy="3258185"/>
              <a:chOff x="11950698" y="6733751"/>
              <a:chExt cx="3258185" cy="3258185"/>
            </a:xfrm>
          </p:grpSpPr>
          <p:sp>
            <p:nvSpPr>
              <p:cNvPr id="116" name="!!humancircle">
                <a:extLst>
                  <a:ext uri="{FF2B5EF4-FFF2-40B4-BE49-F238E27FC236}">
                    <a16:creationId xmlns:a16="http://schemas.microsoft.com/office/drawing/2014/main" id="{531F51D6-DA38-86D8-36E5-F25DE7A2E7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950698" y="6733751"/>
                <a:ext cx="3258185" cy="3258185"/>
              </a:xfrm>
              <a:prstGeom prst="ellipse">
                <a:avLst/>
              </a:prstGeom>
              <a:gradFill>
                <a:gsLst>
                  <a:gs pos="15000">
                    <a:srgbClr val="0A6BBA"/>
                  </a:gs>
                  <a:gs pos="85000">
                    <a:srgbClr val="318581"/>
                  </a:gs>
                </a:gsLst>
                <a:path path="circle">
                  <a:fillToRect l="100000" t="100000"/>
                </a:path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496EB9E2-BD0F-D9E7-59DC-0649EE0AE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733165" y="7516218"/>
                <a:ext cx="1693250" cy="1693250"/>
              </a:xfrm>
              <a:prstGeom prst="rect">
                <a:avLst/>
              </a:prstGeom>
            </p:spPr>
          </p:pic>
        </p:grpSp>
        <p:sp>
          <p:nvSpPr>
            <p:cNvPr id="114" name="Graphic 73">
              <a:extLst>
                <a:ext uri="{FF2B5EF4-FFF2-40B4-BE49-F238E27FC236}">
                  <a16:creationId xmlns:a16="http://schemas.microsoft.com/office/drawing/2014/main" id="{1D99A0E6-CAC5-02AB-00AD-23A75C24AE2C}"/>
                </a:ext>
              </a:extLst>
            </p:cNvPr>
            <p:cNvSpPr/>
            <p:nvPr/>
          </p:nvSpPr>
          <p:spPr>
            <a:xfrm>
              <a:off x="19950522" y="7690174"/>
              <a:ext cx="1494780" cy="1345338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A529A32-FF16-9E97-107D-3F53FB0498C2}"/>
              </a:ext>
            </a:extLst>
          </p:cNvPr>
          <p:cNvGrpSpPr/>
          <p:nvPr/>
        </p:nvGrpSpPr>
        <p:grpSpPr>
          <a:xfrm>
            <a:off x="13592404" y="3814186"/>
            <a:ext cx="3042008" cy="1411620"/>
            <a:chOff x="37018001" y="6868807"/>
            <a:chExt cx="8555643" cy="3970178"/>
          </a:xfrm>
        </p:grpSpPr>
        <p:sp>
          <p:nvSpPr>
            <p:cNvPr id="119" name="!!humancircle">
              <a:extLst>
                <a:ext uri="{FF2B5EF4-FFF2-40B4-BE49-F238E27FC236}">
                  <a16:creationId xmlns:a16="http://schemas.microsoft.com/office/drawing/2014/main" id="{1FEDAE2D-C5F3-536E-9E93-5226CB145ED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018001" y="6868807"/>
              <a:ext cx="1770507" cy="1770507"/>
            </a:xfrm>
            <a:prstGeom prst="ellipse">
              <a:avLst/>
            </a:prstGeom>
            <a:gradFill flip="none" rotWithShape="1">
              <a:gsLst>
                <a:gs pos="15000">
                  <a:srgbClr val="F65567"/>
                </a:gs>
                <a:gs pos="85000">
                  <a:srgbClr val="AC35A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9C938A71-AD0F-7FB0-DC76-44CE31ACA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43196" y="7294002"/>
              <a:ext cx="920117" cy="920117"/>
            </a:xfrm>
            <a:prstGeom prst="rect">
              <a:avLst/>
            </a:prstGeom>
          </p:spPr>
        </p:pic>
        <p:sp>
          <p:nvSpPr>
            <p:cNvPr id="121" name="!!humancircle2">
              <a:extLst>
                <a:ext uri="{FF2B5EF4-FFF2-40B4-BE49-F238E27FC236}">
                  <a16:creationId xmlns:a16="http://schemas.microsoft.com/office/drawing/2014/main" id="{E9BBAC44-F584-52FF-634F-E25EF3C825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018001" y="9068478"/>
              <a:ext cx="1770507" cy="1770507"/>
            </a:xfrm>
            <a:prstGeom prst="ellipse">
              <a:avLst/>
            </a:prstGeom>
            <a:gradFill flip="none" rotWithShape="1">
              <a:gsLst>
                <a:gs pos="15000">
                  <a:srgbClr val="F65567"/>
                </a:gs>
                <a:gs pos="85000">
                  <a:srgbClr val="AC35A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22" name="!!human2">
              <a:extLst>
                <a:ext uri="{FF2B5EF4-FFF2-40B4-BE49-F238E27FC236}">
                  <a16:creationId xmlns:a16="http://schemas.microsoft.com/office/drawing/2014/main" id="{5BB9D7FE-EC1D-DCD8-9869-A842785A9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43196" y="9493673"/>
              <a:ext cx="920117" cy="920117"/>
            </a:xfrm>
            <a:prstGeom prst="rect">
              <a:avLst/>
            </a:prstGeom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E9D35E7-0BA8-DB79-2797-0EF49E7E0FBC}"/>
                </a:ext>
              </a:extLst>
            </p:cNvPr>
            <p:cNvGrpSpPr/>
            <p:nvPr/>
          </p:nvGrpSpPr>
          <p:grpSpPr>
            <a:xfrm>
              <a:off x="39279711" y="6868807"/>
              <a:ext cx="1770507" cy="1770507"/>
              <a:chOff x="27678982" y="9328943"/>
              <a:chExt cx="2718240" cy="2710657"/>
            </a:xfrm>
          </p:grpSpPr>
          <p:sp>
            <p:nvSpPr>
              <p:cNvPr id="155" name="!!agent1circle">
                <a:extLst>
                  <a:ext uri="{FF2B5EF4-FFF2-40B4-BE49-F238E27FC236}">
                    <a16:creationId xmlns:a16="http://schemas.microsoft.com/office/drawing/2014/main" id="{3FC0C754-4069-E944-0BA4-6705B25356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56" name="Graphic 73">
                <a:extLst>
                  <a:ext uri="{FF2B5EF4-FFF2-40B4-BE49-F238E27FC236}">
                    <a16:creationId xmlns:a16="http://schemas.microsoft.com/office/drawing/2014/main" id="{09377262-1319-2DEF-97D7-2BCFA902C1FB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90D25DA-F83C-25EB-D334-185D2A4433EC}"/>
                </a:ext>
              </a:extLst>
            </p:cNvPr>
            <p:cNvGrpSpPr/>
            <p:nvPr/>
          </p:nvGrpSpPr>
          <p:grpSpPr>
            <a:xfrm>
              <a:off x="39279711" y="9068477"/>
              <a:ext cx="1770507" cy="1770507"/>
              <a:chOff x="27678982" y="9328943"/>
              <a:chExt cx="2718240" cy="2710657"/>
            </a:xfrm>
          </p:grpSpPr>
          <p:sp>
            <p:nvSpPr>
              <p:cNvPr id="153" name="!!agent1circle">
                <a:extLst>
                  <a:ext uri="{FF2B5EF4-FFF2-40B4-BE49-F238E27FC236}">
                    <a16:creationId xmlns:a16="http://schemas.microsoft.com/office/drawing/2014/main" id="{E145A94E-CE0F-4FFB-FAD6-9AD6308F6D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54" name="Graphic 73">
                <a:extLst>
                  <a:ext uri="{FF2B5EF4-FFF2-40B4-BE49-F238E27FC236}">
                    <a16:creationId xmlns:a16="http://schemas.microsoft.com/office/drawing/2014/main" id="{E0B6CDB3-8F84-E4BD-0C20-47E78D7B7498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7AF9919-4F88-C898-F8A6-2A0E14354E3B}"/>
                </a:ext>
              </a:extLst>
            </p:cNvPr>
            <p:cNvGrpSpPr/>
            <p:nvPr/>
          </p:nvGrpSpPr>
          <p:grpSpPr>
            <a:xfrm>
              <a:off x="41541425" y="6868807"/>
              <a:ext cx="1770507" cy="1770507"/>
              <a:chOff x="27678982" y="9328943"/>
              <a:chExt cx="2718240" cy="2710657"/>
            </a:xfrm>
          </p:grpSpPr>
          <p:sp>
            <p:nvSpPr>
              <p:cNvPr id="151" name="!!agent1circle">
                <a:extLst>
                  <a:ext uri="{FF2B5EF4-FFF2-40B4-BE49-F238E27FC236}">
                    <a16:creationId xmlns:a16="http://schemas.microsoft.com/office/drawing/2014/main" id="{BF70BEEB-F944-030E-4A86-C574384F234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52" name="Graphic 73">
                <a:extLst>
                  <a:ext uri="{FF2B5EF4-FFF2-40B4-BE49-F238E27FC236}">
                    <a16:creationId xmlns:a16="http://schemas.microsoft.com/office/drawing/2014/main" id="{89FAFE59-4E71-08CD-EA61-9C85D625EEAB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377D6EF-F4B8-DE84-00F6-EABCFD5B63DE}"/>
                </a:ext>
              </a:extLst>
            </p:cNvPr>
            <p:cNvGrpSpPr/>
            <p:nvPr/>
          </p:nvGrpSpPr>
          <p:grpSpPr>
            <a:xfrm>
              <a:off x="41541425" y="9068477"/>
              <a:ext cx="1770507" cy="1770507"/>
              <a:chOff x="27678982" y="9328943"/>
              <a:chExt cx="2718240" cy="2710657"/>
            </a:xfrm>
          </p:grpSpPr>
          <p:sp>
            <p:nvSpPr>
              <p:cNvPr id="149" name="!!agent1circle">
                <a:extLst>
                  <a:ext uri="{FF2B5EF4-FFF2-40B4-BE49-F238E27FC236}">
                    <a16:creationId xmlns:a16="http://schemas.microsoft.com/office/drawing/2014/main" id="{D840031A-DBF1-3FC6-D2FE-3BAE3E3364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50" name="Graphic 73">
                <a:extLst>
                  <a:ext uri="{FF2B5EF4-FFF2-40B4-BE49-F238E27FC236}">
                    <a16:creationId xmlns:a16="http://schemas.microsoft.com/office/drawing/2014/main" id="{4B610502-F536-52BC-AE79-A03CDC7F7B81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5B9B2653-E1C7-4F1F-A63A-EB80BC84D31E}"/>
                </a:ext>
              </a:extLst>
            </p:cNvPr>
            <p:cNvGrpSpPr/>
            <p:nvPr/>
          </p:nvGrpSpPr>
          <p:grpSpPr>
            <a:xfrm>
              <a:off x="43803137" y="6868807"/>
              <a:ext cx="1770507" cy="1770507"/>
              <a:chOff x="27678982" y="9328943"/>
              <a:chExt cx="2718240" cy="2710657"/>
            </a:xfrm>
          </p:grpSpPr>
          <p:sp>
            <p:nvSpPr>
              <p:cNvPr id="147" name="!!agent1circle">
                <a:extLst>
                  <a:ext uri="{FF2B5EF4-FFF2-40B4-BE49-F238E27FC236}">
                    <a16:creationId xmlns:a16="http://schemas.microsoft.com/office/drawing/2014/main" id="{0A5F8638-701A-7A3A-08CF-95D079719E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48" name="Graphic 73">
                <a:extLst>
                  <a:ext uri="{FF2B5EF4-FFF2-40B4-BE49-F238E27FC236}">
                    <a16:creationId xmlns:a16="http://schemas.microsoft.com/office/drawing/2014/main" id="{C099C075-6391-7606-3C67-83C8F117711C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B9F96E76-E2E4-E6BE-3074-7D10BCB5785A}"/>
                </a:ext>
              </a:extLst>
            </p:cNvPr>
            <p:cNvGrpSpPr/>
            <p:nvPr/>
          </p:nvGrpSpPr>
          <p:grpSpPr>
            <a:xfrm>
              <a:off x="43803137" y="9068477"/>
              <a:ext cx="1770507" cy="1770507"/>
              <a:chOff x="27678982" y="9328943"/>
              <a:chExt cx="2718240" cy="2710657"/>
            </a:xfrm>
          </p:grpSpPr>
          <p:sp>
            <p:nvSpPr>
              <p:cNvPr id="129" name="!!agent1circle">
                <a:extLst>
                  <a:ext uri="{FF2B5EF4-FFF2-40B4-BE49-F238E27FC236}">
                    <a16:creationId xmlns:a16="http://schemas.microsoft.com/office/drawing/2014/main" id="{D49F2E83-80C7-C16A-840C-0E1D30280B5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30" name="Graphic 73">
                <a:extLst>
                  <a:ext uri="{FF2B5EF4-FFF2-40B4-BE49-F238E27FC236}">
                    <a16:creationId xmlns:a16="http://schemas.microsoft.com/office/drawing/2014/main" id="{97A2FDA2-6C13-062B-E73A-91C45DEC0B74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509A504-0B9F-4748-3040-A70E9F1D8359}"/>
              </a:ext>
            </a:extLst>
          </p:cNvPr>
          <p:cNvGrpSpPr/>
          <p:nvPr/>
        </p:nvGrpSpPr>
        <p:grpSpPr>
          <a:xfrm>
            <a:off x="7281040" y="3439467"/>
            <a:ext cx="3472686" cy="2159036"/>
            <a:chOff x="37998983" y="5814912"/>
            <a:chExt cx="9739671" cy="6072289"/>
          </a:xfrm>
        </p:grpSpPr>
        <p:sp>
          <p:nvSpPr>
            <p:cNvPr id="158" name="!!humancircle">
              <a:extLst>
                <a:ext uri="{FF2B5EF4-FFF2-40B4-BE49-F238E27FC236}">
                  <a16:creationId xmlns:a16="http://schemas.microsoft.com/office/drawing/2014/main" id="{836EA76F-D7C3-AD75-E461-B429169EC5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528897" y="5814912"/>
              <a:ext cx="2710656" cy="2710657"/>
            </a:xfrm>
            <a:prstGeom prst="ellipse">
              <a:avLst/>
            </a:prstGeom>
            <a:gradFill flip="none" rotWithShape="1">
              <a:gsLst>
                <a:gs pos="15000">
                  <a:srgbClr val="AC35AF"/>
                </a:gs>
                <a:gs pos="85000">
                  <a:srgbClr val="0A6BBA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1ADA8013-3DD4-4A64-304D-0F3ED5034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79872" y="6465888"/>
              <a:ext cx="1408705" cy="1408705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175A5D6-EE8D-55D3-4A6F-84E499BBE972}"/>
                </a:ext>
              </a:extLst>
            </p:cNvPr>
            <p:cNvGrpSpPr/>
            <p:nvPr/>
          </p:nvGrpSpPr>
          <p:grpSpPr>
            <a:xfrm>
              <a:off x="37998983" y="9176544"/>
              <a:ext cx="2710656" cy="2710657"/>
              <a:chOff x="32411936" y="10474419"/>
              <a:chExt cx="3258185" cy="3258185"/>
            </a:xfrm>
          </p:grpSpPr>
          <p:sp>
            <p:nvSpPr>
              <p:cNvPr id="167" name="!!agent1circle">
                <a:extLst>
                  <a:ext uri="{FF2B5EF4-FFF2-40B4-BE49-F238E27FC236}">
                    <a16:creationId xmlns:a16="http://schemas.microsoft.com/office/drawing/2014/main" id="{2F0B89A9-391B-1856-F0B1-85DF40B67B0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11936" y="10474419"/>
                <a:ext cx="3258185" cy="325818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AC35AF"/>
                  </a:gs>
                  <a:gs pos="85000">
                    <a:srgbClr val="0A6BB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68" name="Graphic 73">
                <a:extLst>
                  <a:ext uri="{FF2B5EF4-FFF2-40B4-BE49-F238E27FC236}">
                    <a16:creationId xmlns:a16="http://schemas.microsoft.com/office/drawing/2014/main" id="{C31CFC5E-687C-F10D-FAEA-A69AB98C2BB9}"/>
                  </a:ext>
                </a:extLst>
              </p:cNvPr>
              <p:cNvSpPr/>
              <p:nvPr/>
            </p:nvSpPr>
            <p:spPr>
              <a:xfrm>
                <a:off x="33293638" y="11430842"/>
                <a:ext cx="1494780" cy="134533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AE894889-6FED-B620-4BF5-549C422FA105}"/>
                </a:ext>
              </a:extLst>
            </p:cNvPr>
            <p:cNvGrpSpPr/>
            <p:nvPr/>
          </p:nvGrpSpPr>
          <p:grpSpPr>
            <a:xfrm>
              <a:off x="41533401" y="9176544"/>
              <a:ext cx="2710656" cy="2710657"/>
              <a:chOff x="32411936" y="10474419"/>
              <a:chExt cx="3258185" cy="3258185"/>
            </a:xfrm>
          </p:grpSpPr>
          <p:sp>
            <p:nvSpPr>
              <p:cNvPr id="165" name="!!agent1circle">
                <a:extLst>
                  <a:ext uri="{FF2B5EF4-FFF2-40B4-BE49-F238E27FC236}">
                    <a16:creationId xmlns:a16="http://schemas.microsoft.com/office/drawing/2014/main" id="{7B6EFBFB-EEE3-4259-C4C8-2DA2C229AD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11936" y="10474419"/>
                <a:ext cx="3258185" cy="325818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AC35AF"/>
                  </a:gs>
                  <a:gs pos="85000">
                    <a:srgbClr val="0A6BB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66" name="Graphic 73">
                <a:extLst>
                  <a:ext uri="{FF2B5EF4-FFF2-40B4-BE49-F238E27FC236}">
                    <a16:creationId xmlns:a16="http://schemas.microsoft.com/office/drawing/2014/main" id="{173EAC08-6FBE-501D-4A1F-73A585B5EE57}"/>
                  </a:ext>
                </a:extLst>
              </p:cNvPr>
              <p:cNvSpPr/>
              <p:nvPr/>
            </p:nvSpPr>
            <p:spPr>
              <a:xfrm>
                <a:off x="33293638" y="11430842"/>
                <a:ext cx="1494780" cy="134533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429A3954-7622-2412-1FDD-49839CAB2204}"/>
                </a:ext>
              </a:extLst>
            </p:cNvPr>
            <p:cNvGrpSpPr/>
            <p:nvPr/>
          </p:nvGrpSpPr>
          <p:grpSpPr>
            <a:xfrm>
              <a:off x="45027998" y="9176544"/>
              <a:ext cx="2710656" cy="2710657"/>
              <a:chOff x="32411936" y="10474419"/>
              <a:chExt cx="3258185" cy="3258185"/>
            </a:xfrm>
          </p:grpSpPr>
          <p:sp>
            <p:nvSpPr>
              <p:cNvPr id="163" name="!!agent1circle">
                <a:extLst>
                  <a:ext uri="{FF2B5EF4-FFF2-40B4-BE49-F238E27FC236}">
                    <a16:creationId xmlns:a16="http://schemas.microsoft.com/office/drawing/2014/main" id="{2368323B-ACA1-2094-0788-8C4AEEEB94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11936" y="10474419"/>
                <a:ext cx="3258185" cy="325818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AC35AF"/>
                  </a:gs>
                  <a:gs pos="85000">
                    <a:srgbClr val="0A6BB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64" name="Graphic 73">
                <a:extLst>
                  <a:ext uri="{FF2B5EF4-FFF2-40B4-BE49-F238E27FC236}">
                    <a16:creationId xmlns:a16="http://schemas.microsoft.com/office/drawing/2014/main" id="{DC54F53B-0F15-DD55-153B-43564EF97778}"/>
                  </a:ext>
                </a:extLst>
              </p:cNvPr>
              <p:cNvSpPr/>
              <p:nvPr/>
            </p:nvSpPr>
            <p:spPr>
              <a:xfrm>
                <a:off x="33293638" y="11430842"/>
                <a:ext cx="1494780" cy="134533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4630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8E342-9FB7-0403-6B5C-8A52368A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 hidden="1">
            <a:extLst>
              <a:ext uri="{FF2B5EF4-FFF2-40B4-BE49-F238E27FC236}">
                <a16:creationId xmlns:a16="http://schemas.microsoft.com/office/drawing/2014/main" id="{0DA480D9-C817-D4BF-9EC6-4E965ABC4AF1}"/>
              </a:ext>
            </a:extLst>
          </p:cNvPr>
          <p:cNvGrpSpPr/>
          <p:nvPr/>
        </p:nvGrpSpPr>
        <p:grpSpPr>
          <a:xfrm>
            <a:off x="7070026" y="7249922"/>
            <a:ext cx="1053151" cy="1053151"/>
            <a:chOff x="19884448" y="15732681"/>
            <a:chExt cx="2961986" cy="2961986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F90BF7-4108-D391-4AD5-15BCEA1E493D}"/>
                </a:ext>
              </a:extLst>
            </p:cNvPr>
            <p:cNvSpPr/>
            <p:nvPr/>
          </p:nvSpPr>
          <p:spPr>
            <a:xfrm>
              <a:off x="20657500" y="16260843"/>
              <a:ext cx="653036" cy="653036"/>
            </a:xfrm>
            <a:custGeom>
              <a:avLst/>
              <a:gdLst>
                <a:gd name="connsiteX0" fmla="*/ 653036 w 653036"/>
                <a:gd name="connsiteY0" fmla="*/ 326518 h 653036"/>
                <a:gd name="connsiteX1" fmla="*/ 326518 w 653036"/>
                <a:gd name="connsiteY1" fmla="*/ 653036 h 653036"/>
                <a:gd name="connsiteX2" fmla="*/ 0 w 653036"/>
                <a:gd name="connsiteY2" fmla="*/ 326518 h 653036"/>
                <a:gd name="connsiteX3" fmla="*/ 326518 w 653036"/>
                <a:gd name="connsiteY3" fmla="*/ 0 h 653036"/>
                <a:gd name="connsiteX4" fmla="*/ 653036 w 653036"/>
                <a:gd name="connsiteY4" fmla="*/ 326518 h 65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3036" h="653036">
                  <a:moveTo>
                    <a:pt x="653036" y="326518"/>
                  </a:moveTo>
                  <a:cubicBezTo>
                    <a:pt x="653036" y="506849"/>
                    <a:pt x="506849" y="653036"/>
                    <a:pt x="326518" y="653036"/>
                  </a:cubicBezTo>
                  <a:cubicBezTo>
                    <a:pt x="146187" y="653036"/>
                    <a:pt x="0" y="506849"/>
                    <a:pt x="0" y="326518"/>
                  </a:cubicBezTo>
                  <a:cubicBezTo>
                    <a:pt x="0" y="146187"/>
                    <a:pt x="146187" y="0"/>
                    <a:pt x="326518" y="0"/>
                  </a:cubicBezTo>
                  <a:cubicBezTo>
                    <a:pt x="506849" y="0"/>
                    <a:pt x="653036" y="146187"/>
                    <a:pt x="653036" y="326518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C479103-88C1-AD12-000D-2B013752B197}"/>
                </a:ext>
              </a:extLst>
            </p:cNvPr>
            <p:cNvSpPr/>
            <p:nvPr/>
          </p:nvSpPr>
          <p:spPr>
            <a:xfrm>
              <a:off x="21800799" y="17295303"/>
              <a:ext cx="435357" cy="435357"/>
            </a:xfrm>
            <a:custGeom>
              <a:avLst/>
              <a:gdLst>
                <a:gd name="connsiteX0" fmla="*/ 435358 w 435357"/>
                <a:gd name="connsiteY0" fmla="*/ 217679 h 435357"/>
                <a:gd name="connsiteX1" fmla="*/ 217679 w 435357"/>
                <a:gd name="connsiteY1" fmla="*/ 435358 h 435357"/>
                <a:gd name="connsiteX2" fmla="*/ 0 w 435357"/>
                <a:gd name="connsiteY2" fmla="*/ 217679 h 435357"/>
                <a:gd name="connsiteX3" fmla="*/ 217679 w 435357"/>
                <a:gd name="connsiteY3" fmla="*/ 0 h 435357"/>
                <a:gd name="connsiteX4" fmla="*/ 435358 w 435357"/>
                <a:gd name="connsiteY4" fmla="*/ 217679 h 43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7" h="435357">
                  <a:moveTo>
                    <a:pt x="435358" y="217679"/>
                  </a:moveTo>
                  <a:cubicBezTo>
                    <a:pt x="435358" y="337899"/>
                    <a:pt x="337899" y="435358"/>
                    <a:pt x="217679" y="435358"/>
                  </a:cubicBezTo>
                  <a:cubicBezTo>
                    <a:pt x="97458" y="435358"/>
                    <a:pt x="0" y="337899"/>
                    <a:pt x="0" y="217679"/>
                  </a:cubicBezTo>
                  <a:cubicBezTo>
                    <a:pt x="0" y="97458"/>
                    <a:pt x="97459" y="0"/>
                    <a:pt x="217679" y="0"/>
                  </a:cubicBezTo>
                  <a:cubicBezTo>
                    <a:pt x="337900" y="0"/>
                    <a:pt x="435358" y="97458"/>
                    <a:pt x="435358" y="217679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1CB6CA3-3C2F-C5BE-DF29-1E3BA670F462}"/>
                </a:ext>
              </a:extLst>
            </p:cNvPr>
            <p:cNvSpPr/>
            <p:nvPr/>
          </p:nvSpPr>
          <p:spPr>
            <a:xfrm>
              <a:off x="20494240" y="17731147"/>
              <a:ext cx="435357" cy="435357"/>
            </a:xfrm>
            <a:custGeom>
              <a:avLst/>
              <a:gdLst>
                <a:gd name="connsiteX0" fmla="*/ 435358 w 435357"/>
                <a:gd name="connsiteY0" fmla="*/ 217679 h 435357"/>
                <a:gd name="connsiteX1" fmla="*/ 217679 w 435357"/>
                <a:gd name="connsiteY1" fmla="*/ 435358 h 435357"/>
                <a:gd name="connsiteX2" fmla="*/ 0 w 435357"/>
                <a:gd name="connsiteY2" fmla="*/ 217679 h 435357"/>
                <a:gd name="connsiteX3" fmla="*/ 217679 w 435357"/>
                <a:gd name="connsiteY3" fmla="*/ 0 h 435357"/>
                <a:gd name="connsiteX4" fmla="*/ 435358 w 435357"/>
                <a:gd name="connsiteY4" fmla="*/ 217679 h 43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7" h="435357">
                  <a:moveTo>
                    <a:pt x="435358" y="217679"/>
                  </a:moveTo>
                  <a:cubicBezTo>
                    <a:pt x="435358" y="337900"/>
                    <a:pt x="337899" y="435358"/>
                    <a:pt x="217679" y="435358"/>
                  </a:cubicBezTo>
                  <a:cubicBezTo>
                    <a:pt x="97458" y="435358"/>
                    <a:pt x="0" y="337900"/>
                    <a:pt x="0" y="217679"/>
                  </a:cubicBezTo>
                  <a:cubicBezTo>
                    <a:pt x="0" y="97458"/>
                    <a:pt x="97459" y="0"/>
                    <a:pt x="217679" y="0"/>
                  </a:cubicBezTo>
                  <a:cubicBezTo>
                    <a:pt x="337900" y="0"/>
                    <a:pt x="435358" y="97458"/>
                    <a:pt x="435358" y="217679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1DF251-6279-BB25-E062-413517B9C379}"/>
                </a:ext>
              </a:extLst>
            </p:cNvPr>
            <p:cNvSpPr/>
            <p:nvPr/>
          </p:nvSpPr>
          <p:spPr>
            <a:xfrm>
              <a:off x="21637540" y="16567440"/>
              <a:ext cx="326518" cy="326518"/>
            </a:xfrm>
            <a:custGeom>
              <a:avLst/>
              <a:gdLst>
                <a:gd name="connsiteX0" fmla="*/ 326518 w 326518"/>
                <a:gd name="connsiteY0" fmla="*/ 163259 h 326518"/>
                <a:gd name="connsiteX1" fmla="*/ 163259 w 326518"/>
                <a:gd name="connsiteY1" fmla="*/ 326518 h 326518"/>
                <a:gd name="connsiteX2" fmla="*/ 0 w 326518"/>
                <a:gd name="connsiteY2" fmla="*/ 163259 h 326518"/>
                <a:gd name="connsiteX3" fmla="*/ 163259 w 326518"/>
                <a:gd name="connsiteY3" fmla="*/ 0 h 326518"/>
                <a:gd name="connsiteX4" fmla="*/ 326518 w 326518"/>
                <a:gd name="connsiteY4" fmla="*/ 163259 h 32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18" h="326518">
                  <a:moveTo>
                    <a:pt x="326518" y="163259"/>
                  </a:moveTo>
                  <a:cubicBezTo>
                    <a:pt x="326518" y="253425"/>
                    <a:pt x="253425" y="326518"/>
                    <a:pt x="163259" y="326518"/>
                  </a:cubicBezTo>
                  <a:cubicBezTo>
                    <a:pt x="73093" y="326518"/>
                    <a:pt x="0" y="253425"/>
                    <a:pt x="0" y="163259"/>
                  </a:cubicBezTo>
                  <a:cubicBezTo>
                    <a:pt x="0" y="73094"/>
                    <a:pt x="73093" y="0"/>
                    <a:pt x="163259" y="0"/>
                  </a:cubicBezTo>
                  <a:cubicBezTo>
                    <a:pt x="253425" y="0"/>
                    <a:pt x="326518" y="73094"/>
                    <a:pt x="326518" y="163259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9A0633E-E577-1832-8839-0C16AB00855A}"/>
                </a:ext>
              </a:extLst>
            </p:cNvPr>
            <p:cNvSpPr/>
            <p:nvPr/>
          </p:nvSpPr>
          <p:spPr>
            <a:xfrm>
              <a:off x="21188577" y="16842454"/>
              <a:ext cx="673443" cy="519902"/>
            </a:xfrm>
            <a:custGeom>
              <a:avLst/>
              <a:gdLst>
                <a:gd name="connsiteX0" fmla="*/ 0 w 673443"/>
                <a:gd name="connsiteY0" fmla="*/ 0 h 519902"/>
                <a:gd name="connsiteX1" fmla="*/ 673444 w 673443"/>
                <a:gd name="connsiteY1" fmla="*/ 519903 h 51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443" h="519902">
                  <a:moveTo>
                    <a:pt x="0" y="0"/>
                  </a:moveTo>
                  <a:lnTo>
                    <a:pt x="673444" y="519903"/>
                  </a:lnTo>
                </a:path>
              </a:pathLst>
            </a:custGeom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BAAF55A-36DE-5C6F-0233-B3806DB67C9D}"/>
                </a:ext>
              </a:extLst>
            </p:cNvPr>
            <p:cNvSpPr/>
            <p:nvPr/>
          </p:nvSpPr>
          <p:spPr>
            <a:xfrm>
              <a:off x="20912592" y="17590239"/>
              <a:ext cx="902783" cy="273070"/>
            </a:xfrm>
            <a:custGeom>
              <a:avLst/>
              <a:gdLst>
                <a:gd name="connsiteX0" fmla="*/ 902784 w 902783"/>
                <a:gd name="connsiteY0" fmla="*/ 0 h 273070"/>
                <a:gd name="connsiteX1" fmla="*/ 0 w 902783"/>
                <a:gd name="connsiteY1" fmla="*/ 273070 h 27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2783" h="273070">
                  <a:moveTo>
                    <a:pt x="902784" y="0"/>
                  </a:moveTo>
                  <a:lnTo>
                    <a:pt x="0" y="273070"/>
                  </a:lnTo>
                </a:path>
              </a:pathLst>
            </a:custGeom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5AD534-F0EB-C17F-DBD8-7531F69A488D}"/>
                </a:ext>
              </a:extLst>
            </p:cNvPr>
            <p:cNvSpPr/>
            <p:nvPr/>
          </p:nvSpPr>
          <p:spPr>
            <a:xfrm>
              <a:off x="21841614" y="16888613"/>
              <a:ext cx="122444" cy="473742"/>
            </a:xfrm>
            <a:custGeom>
              <a:avLst/>
              <a:gdLst>
                <a:gd name="connsiteX0" fmla="*/ 122444 w 122444"/>
                <a:gd name="connsiteY0" fmla="*/ 473743 h 473742"/>
                <a:gd name="connsiteX1" fmla="*/ 0 w 122444"/>
                <a:gd name="connsiteY1" fmla="*/ 0 h 4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44" h="473742">
                  <a:moveTo>
                    <a:pt x="122444" y="473743"/>
                  </a:moveTo>
                  <a:lnTo>
                    <a:pt x="0" y="0"/>
                  </a:lnTo>
                </a:path>
              </a:pathLst>
            </a:custGeom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0B2D8E3-9AA5-6C5A-94DB-F8ABFEF3FA1D}"/>
                </a:ext>
              </a:extLst>
            </p:cNvPr>
            <p:cNvSpPr/>
            <p:nvPr/>
          </p:nvSpPr>
          <p:spPr>
            <a:xfrm>
              <a:off x="19884448" y="15732681"/>
              <a:ext cx="2961986" cy="2961986"/>
            </a:xfrm>
            <a:custGeom>
              <a:avLst/>
              <a:gdLst>
                <a:gd name="connsiteX0" fmla="*/ 2961986 w 2961986"/>
                <a:gd name="connsiteY0" fmla="*/ 1480993 h 2961986"/>
                <a:gd name="connsiteX1" fmla="*/ 1480993 w 2961986"/>
                <a:gd name="connsiteY1" fmla="*/ 2961986 h 2961986"/>
                <a:gd name="connsiteX2" fmla="*/ 0 w 2961986"/>
                <a:gd name="connsiteY2" fmla="*/ 1480993 h 2961986"/>
                <a:gd name="connsiteX3" fmla="*/ 1480993 w 2961986"/>
                <a:gd name="connsiteY3" fmla="*/ 0 h 2961986"/>
                <a:gd name="connsiteX4" fmla="*/ 2961986 w 2961986"/>
                <a:gd name="connsiteY4" fmla="*/ 1480993 h 296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986" h="2961986">
                  <a:moveTo>
                    <a:pt x="2961986" y="1480993"/>
                  </a:moveTo>
                  <a:cubicBezTo>
                    <a:pt x="2961986" y="2298923"/>
                    <a:pt x="2298923" y="2961986"/>
                    <a:pt x="1480993" y="2961986"/>
                  </a:cubicBezTo>
                  <a:cubicBezTo>
                    <a:pt x="663064" y="2961986"/>
                    <a:pt x="0" y="2298923"/>
                    <a:pt x="0" y="1480993"/>
                  </a:cubicBezTo>
                  <a:cubicBezTo>
                    <a:pt x="0" y="663063"/>
                    <a:pt x="663064" y="0"/>
                    <a:pt x="1480993" y="0"/>
                  </a:cubicBezTo>
                  <a:cubicBezTo>
                    <a:pt x="2298923" y="0"/>
                    <a:pt x="2961986" y="663063"/>
                    <a:pt x="2961986" y="1480993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</p:grpSp>
      <p:grpSp>
        <p:nvGrpSpPr>
          <p:cNvPr id="57" name="Group 56" hidden="1">
            <a:extLst>
              <a:ext uri="{FF2B5EF4-FFF2-40B4-BE49-F238E27FC236}">
                <a16:creationId xmlns:a16="http://schemas.microsoft.com/office/drawing/2014/main" id="{E8D7BD3B-33C4-233E-F5FD-6C8076174D3E}"/>
              </a:ext>
            </a:extLst>
          </p:cNvPr>
          <p:cNvGrpSpPr/>
          <p:nvPr/>
        </p:nvGrpSpPr>
        <p:grpSpPr>
          <a:xfrm>
            <a:off x="4074697" y="7249922"/>
            <a:ext cx="1053151" cy="1053151"/>
            <a:chOff x="11460085" y="15732681"/>
            <a:chExt cx="2961986" cy="2961986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A28E6B7-56A1-7CF2-FA51-29C6719CB298}"/>
                </a:ext>
              </a:extLst>
            </p:cNvPr>
            <p:cNvSpPr/>
            <p:nvPr/>
          </p:nvSpPr>
          <p:spPr>
            <a:xfrm>
              <a:off x="12365298" y="16243351"/>
              <a:ext cx="1152531" cy="1153503"/>
            </a:xfrm>
            <a:custGeom>
              <a:avLst/>
              <a:gdLst>
                <a:gd name="connsiteX0" fmla="*/ 1152532 w 1152531"/>
                <a:gd name="connsiteY0" fmla="*/ 576752 h 1153503"/>
                <a:gd name="connsiteX1" fmla="*/ 576266 w 1152531"/>
                <a:gd name="connsiteY1" fmla="*/ 1153503 h 1153503"/>
                <a:gd name="connsiteX2" fmla="*/ 0 w 1152531"/>
                <a:gd name="connsiteY2" fmla="*/ 576752 h 1153503"/>
                <a:gd name="connsiteX3" fmla="*/ 576266 w 1152531"/>
                <a:gd name="connsiteY3" fmla="*/ 0 h 1153503"/>
                <a:gd name="connsiteX4" fmla="*/ 1152532 w 1152531"/>
                <a:gd name="connsiteY4" fmla="*/ 576752 h 1153503"/>
                <a:gd name="connsiteX5" fmla="*/ 1152532 w 1152531"/>
                <a:gd name="connsiteY5" fmla="*/ 576752 h 11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531" h="1153503">
                  <a:moveTo>
                    <a:pt x="1152532" y="576752"/>
                  </a:moveTo>
                  <a:cubicBezTo>
                    <a:pt x="1152532" y="895496"/>
                    <a:pt x="894524" y="1153503"/>
                    <a:pt x="576266" y="1153503"/>
                  </a:cubicBezTo>
                  <a:cubicBezTo>
                    <a:pt x="258008" y="1153503"/>
                    <a:pt x="0" y="895496"/>
                    <a:pt x="0" y="576752"/>
                  </a:cubicBezTo>
                  <a:cubicBezTo>
                    <a:pt x="0" y="258008"/>
                    <a:pt x="258008" y="0"/>
                    <a:pt x="576266" y="0"/>
                  </a:cubicBezTo>
                  <a:cubicBezTo>
                    <a:pt x="894524" y="0"/>
                    <a:pt x="1152532" y="258008"/>
                    <a:pt x="1152532" y="576752"/>
                  </a:cubicBezTo>
                  <a:lnTo>
                    <a:pt x="1152532" y="576752"/>
                  </a:lnTo>
                  <a:close/>
                </a:path>
              </a:pathLst>
            </a:custGeom>
            <a:solidFill>
              <a:srgbClr val="FFFFFF"/>
            </a:solidFill>
            <a:ln w="485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404DB75-CE2B-71D4-2B7F-99EFE146419B}"/>
                </a:ext>
              </a:extLst>
            </p:cNvPr>
            <p:cNvSpPr/>
            <p:nvPr/>
          </p:nvSpPr>
          <p:spPr>
            <a:xfrm>
              <a:off x="11788060" y="17541164"/>
              <a:ext cx="2306035" cy="1153503"/>
            </a:xfrm>
            <a:custGeom>
              <a:avLst/>
              <a:gdLst>
                <a:gd name="connsiteX0" fmla="*/ 1153017 w 2306035"/>
                <a:gd name="connsiteY0" fmla="*/ 0 h 1153503"/>
                <a:gd name="connsiteX1" fmla="*/ 1628704 w 2306035"/>
                <a:gd name="connsiteY1" fmla="*/ 71912 h 1153503"/>
                <a:gd name="connsiteX2" fmla="*/ 2190879 w 2306035"/>
                <a:gd name="connsiteY2" fmla="*/ 345954 h 1153503"/>
                <a:gd name="connsiteX3" fmla="*/ 2306035 w 2306035"/>
                <a:gd name="connsiteY3" fmla="*/ 576752 h 1153503"/>
                <a:gd name="connsiteX4" fmla="*/ 2306035 w 2306035"/>
                <a:gd name="connsiteY4" fmla="*/ 600905 h 1153503"/>
                <a:gd name="connsiteX5" fmla="*/ 2295825 w 2306035"/>
                <a:gd name="connsiteY5" fmla="*/ 614559 h 1153503"/>
                <a:gd name="connsiteX6" fmla="*/ 1153018 w 2306035"/>
                <a:gd name="connsiteY6" fmla="*/ 1153503 h 1153503"/>
                <a:gd name="connsiteX7" fmla="*/ 10212 w 2306035"/>
                <a:gd name="connsiteY7" fmla="*/ 614559 h 1153503"/>
                <a:gd name="connsiteX8" fmla="*/ 0 w 2306035"/>
                <a:gd name="connsiteY8" fmla="*/ 600903 h 1153503"/>
                <a:gd name="connsiteX9" fmla="*/ 0 w 2306035"/>
                <a:gd name="connsiteY9" fmla="*/ 576752 h 1153503"/>
                <a:gd name="connsiteX10" fmla="*/ 115156 w 2306035"/>
                <a:gd name="connsiteY10" fmla="*/ 345954 h 1153503"/>
                <a:gd name="connsiteX11" fmla="*/ 677331 w 2306035"/>
                <a:gd name="connsiteY11" fmla="*/ 71912 h 1153503"/>
                <a:gd name="connsiteX12" fmla="*/ 1153017 w 2306035"/>
                <a:gd name="connsiteY12" fmla="*/ 0 h 11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06035" h="1153503">
                  <a:moveTo>
                    <a:pt x="1153017" y="0"/>
                  </a:moveTo>
                  <a:cubicBezTo>
                    <a:pt x="1325994" y="0"/>
                    <a:pt x="1484394" y="28668"/>
                    <a:pt x="1628704" y="71912"/>
                  </a:cubicBezTo>
                  <a:cubicBezTo>
                    <a:pt x="1830348" y="129733"/>
                    <a:pt x="2032479" y="216221"/>
                    <a:pt x="2190879" y="345954"/>
                  </a:cubicBezTo>
                  <a:cubicBezTo>
                    <a:pt x="2262791" y="403775"/>
                    <a:pt x="2306035" y="490263"/>
                    <a:pt x="2306035" y="576752"/>
                  </a:cubicBezTo>
                  <a:lnTo>
                    <a:pt x="2306035" y="600905"/>
                  </a:lnTo>
                  <a:lnTo>
                    <a:pt x="2295825" y="614559"/>
                  </a:lnTo>
                  <a:cubicBezTo>
                    <a:pt x="2024189" y="943706"/>
                    <a:pt x="1613104" y="1153503"/>
                    <a:pt x="1153018" y="1153503"/>
                  </a:cubicBezTo>
                  <a:cubicBezTo>
                    <a:pt x="692932" y="1153503"/>
                    <a:pt x="281848" y="943706"/>
                    <a:pt x="10212" y="614559"/>
                  </a:cubicBezTo>
                  <a:lnTo>
                    <a:pt x="0" y="600903"/>
                  </a:lnTo>
                  <a:lnTo>
                    <a:pt x="0" y="576752"/>
                  </a:lnTo>
                  <a:cubicBezTo>
                    <a:pt x="0" y="490263"/>
                    <a:pt x="43244" y="403775"/>
                    <a:pt x="115156" y="345954"/>
                  </a:cubicBezTo>
                  <a:cubicBezTo>
                    <a:pt x="273556" y="230312"/>
                    <a:pt x="475687" y="129733"/>
                    <a:pt x="677331" y="71912"/>
                  </a:cubicBezTo>
                  <a:cubicBezTo>
                    <a:pt x="835731" y="28668"/>
                    <a:pt x="994617" y="0"/>
                    <a:pt x="1153017" y="0"/>
                  </a:cubicBezTo>
                  <a:close/>
                </a:path>
              </a:pathLst>
            </a:custGeom>
            <a:solidFill>
              <a:srgbClr val="FFFFFF"/>
            </a:solidFill>
            <a:ln w="485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50BE216-49EF-0F77-D1D0-50AE6DBE215D}"/>
                </a:ext>
              </a:extLst>
            </p:cNvPr>
            <p:cNvSpPr/>
            <p:nvPr/>
          </p:nvSpPr>
          <p:spPr>
            <a:xfrm>
              <a:off x="11460085" y="15732681"/>
              <a:ext cx="2961986" cy="2961986"/>
            </a:xfrm>
            <a:custGeom>
              <a:avLst/>
              <a:gdLst>
                <a:gd name="connsiteX0" fmla="*/ 2961987 w 2961986"/>
                <a:gd name="connsiteY0" fmla="*/ 1480993 h 2961986"/>
                <a:gd name="connsiteX1" fmla="*/ 1480993 w 2961986"/>
                <a:gd name="connsiteY1" fmla="*/ 2961986 h 2961986"/>
                <a:gd name="connsiteX2" fmla="*/ 0 w 2961986"/>
                <a:gd name="connsiteY2" fmla="*/ 1480993 h 2961986"/>
                <a:gd name="connsiteX3" fmla="*/ 1480993 w 2961986"/>
                <a:gd name="connsiteY3" fmla="*/ 0 h 2961986"/>
                <a:gd name="connsiteX4" fmla="*/ 2961987 w 2961986"/>
                <a:gd name="connsiteY4" fmla="*/ 1480993 h 296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986" h="2961986">
                  <a:moveTo>
                    <a:pt x="2961987" y="1480993"/>
                  </a:moveTo>
                  <a:cubicBezTo>
                    <a:pt x="2961987" y="2298923"/>
                    <a:pt x="2298923" y="2961986"/>
                    <a:pt x="1480993" y="2961986"/>
                  </a:cubicBezTo>
                  <a:cubicBezTo>
                    <a:pt x="663063" y="2961986"/>
                    <a:pt x="0" y="2298923"/>
                    <a:pt x="0" y="1480993"/>
                  </a:cubicBezTo>
                  <a:cubicBezTo>
                    <a:pt x="0" y="663063"/>
                    <a:pt x="663063" y="0"/>
                    <a:pt x="1480993" y="0"/>
                  </a:cubicBezTo>
                  <a:cubicBezTo>
                    <a:pt x="2298923" y="0"/>
                    <a:pt x="2961987" y="663063"/>
                    <a:pt x="2961987" y="1480993"/>
                  </a:cubicBezTo>
                  <a:close/>
                </a:path>
              </a:pathLst>
            </a:custGeom>
            <a:noFill/>
            <a:ln w="9710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 sz="765"/>
            </a:p>
          </p:txBody>
        </p:sp>
      </p:grpSp>
      <p:cxnSp>
        <p:nvCxnSpPr>
          <p:cNvPr id="111" name="!!Line1">
            <a:extLst>
              <a:ext uri="{FF2B5EF4-FFF2-40B4-BE49-F238E27FC236}">
                <a16:creationId xmlns:a16="http://schemas.microsoft.com/office/drawing/2014/main" id="{3A92DAD1-AB05-9D41-34B3-42CCBE5BAA5D}"/>
              </a:ext>
            </a:extLst>
          </p:cNvPr>
          <p:cNvCxnSpPr>
            <a:cxnSpLocks/>
          </p:cNvCxnSpPr>
          <p:nvPr/>
        </p:nvCxnSpPr>
        <p:spPr>
          <a:xfrm>
            <a:off x="4130243" y="1014327"/>
            <a:ext cx="0" cy="4829347"/>
          </a:xfrm>
          <a:prstGeom prst="line">
            <a:avLst/>
          </a:prstGeom>
          <a:ln w="12700">
            <a:solidFill>
              <a:schemeClr val="tx1">
                <a:alpha val="3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!!Line2">
            <a:extLst>
              <a:ext uri="{FF2B5EF4-FFF2-40B4-BE49-F238E27FC236}">
                <a16:creationId xmlns:a16="http://schemas.microsoft.com/office/drawing/2014/main" id="{49181E09-B294-E161-BCCE-7BB56E093E17}"/>
              </a:ext>
            </a:extLst>
          </p:cNvPr>
          <p:cNvCxnSpPr>
            <a:cxnSpLocks/>
          </p:cNvCxnSpPr>
          <p:nvPr/>
        </p:nvCxnSpPr>
        <p:spPr>
          <a:xfrm>
            <a:off x="8052829" y="1014327"/>
            <a:ext cx="0" cy="4829347"/>
          </a:xfrm>
          <a:prstGeom prst="line">
            <a:avLst/>
          </a:prstGeom>
          <a:ln w="12700">
            <a:solidFill>
              <a:schemeClr val="tx1">
                <a:alpha val="3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8AA8993-260E-1048-DC21-F5E2BE917F45}"/>
              </a:ext>
            </a:extLst>
          </p:cNvPr>
          <p:cNvSpPr txBox="1">
            <a:spLocks/>
          </p:cNvSpPr>
          <p:nvPr/>
        </p:nvSpPr>
        <p:spPr>
          <a:xfrm>
            <a:off x="8578027" y="2209322"/>
            <a:ext cx="3106505" cy="86177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Human-led, </a:t>
            </a:r>
            <a:br>
              <a:rPr lang="en-US" sz="28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</a:br>
            <a:r>
              <a:rPr lang="en-US" sz="28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agent operated</a:t>
            </a:r>
          </a:p>
        </p:txBody>
      </p:sp>
      <p:sp>
        <p:nvSpPr>
          <p:cNvPr id="110" name="!!Phase">
            <a:extLst>
              <a:ext uri="{FF2B5EF4-FFF2-40B4-BE49-F238E27FC236}">
                <a16:creationId xmlns:a16="http://schemas.microsoft.com/office/drawing/2014/main" id="{DAC13D34-E725-9BA5-A78B-DBF25C5C6F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9547305" y="1451759"/>
            <a:ext cx="1167948" cy="454136"/>
          </a:xfrm>
          <a:prstGeom prst="roundRect">
            <a:avLst>
              <a:gd name="adj" fmla="val 26800"/>
            </a:avLst>
          </a:prstGeom>
          <a:gradFill flip="none" rotWithShape="1">
            <a:gsLst>
              <a:gs pos="0">
                <a:srgbClr val="F65567"/>
              </a:gs>
              <a:gs pos="80000">
                <a:srgbClr val="AC35AF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none" lIns="113792" tIns="26010" rIns="113792" bIns="52019" rtlCol="0" anchor="ctr" anchorCtr="0">
            <a:noAutofit/>
          </a:bodyPr>
          <a:lstStyle>
            <a:defPPr>
              <a:defRPr lang="en-US"/>
            </a:defPPr>
            <a:lvl1pPr marL="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814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62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44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252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406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2877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1691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0503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US" sz="1875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Phase 3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D3F8EF6-EC26-6743-747F-F5D2FBB6789E}"/>
              </a:ext>
            </a:extLst>
          </p:cNvPr>
          <p:cNvSpPr txBox="1">
            <a:spLocks/>
          </p:cNvSpPr>
          <p:nvPr/>
        </p:nvSpPr>
        <p:spPr>
          <a:xfrm>
            <a:off x="949884" y="2209322"/>
            <a:ext cx="2438134" cy="86177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Human with assistant</a:t>
            </a:r>
          </a:p>
        </p:txBody>
      </p:sp>
      <p:sp>
        <p:nvSpPr>
          <p:cNvPr id="6" name="!!Phase1">
            <a:extLst>
              <a:ext uri="{FF2B5EF4-FFF2-40B4-BE49-F238E27FC236}">
                <a16:creationId xmlns:a16="http://schemas.microsoft.com/office/drawing/2014/main" id="{87D3981B-B52B-4301-7EAD-C4E366EF2E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1584977" y="1451759"/>
            <a:ext cx="1167948" cy="454136"/>
          </a:xfrm>
          <a:prstGeom prst="roundRect">
            <a:avLst>
              <a:gd name="adj" fmla="val 26800"/>
            </a:avLst>
          </a:prstGeom>
          <a:gradFill flip="none" rotWithShape="1">
            <a:gsLst>
              <a:gs pos="0">
                <a:srgbClr val="0A6BBA"/>
              </a:gs>
              <a:gs pos="8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none" lIns="113792" tIns="26010" rIns="113792" bIns="52019" rtlCol="0" anchor="ctr" anchorCtr="0">
            <a:noAutofit/>
          </a:bodyPr>
          <a:lstStyle>
            <a:defPPr>
              <a:defRPr lang="en-US"/>
            </a:defPPr>
            <a:lvl1pPr marL="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814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62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44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252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406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2877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1691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0503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US" sz="1875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Phase 1</a:t>
            </a:r>
          </a:p>
        </p:txBody>
      </p:sp>
      <p:sp>
        <p:nvSpPr>
          <p:cNvPr id="112" name="Title 6">
            <a:extLst>
              <a:ext uri="{FF2B5EF4-FFF2-40B4-BE49-F238E27FC236}">
                <a16:creationId xmlns:a16="http://schemas.microsoft.com/office/drawing/2014/main" id="{DB6F6693-37D4-B094-A022-BBB5E49BD563}"/>
              </a:ext>
            </a:extLst>
          </p:cNvPr>
          <p:cNvSpPr txBox="1">
            <a:spLocks/>
          </p:cNvSpPr>
          <p:nvPr/>
        </p:nvSpPr>
        <p:spPr>
          <a:xfrm>
            <a:off x="4877495" y="2209322"/>
            <a:ext cx="2437010" cy="86177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80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/>
              <a:t>Human-agent teams</a:t>
            </a:r>
          </a:p>
        </p:txBody>
      </p:sp>
      <p:sp>
        <p:nvSpPr>
          <p:cNvPr id="113" name="!!Phase2">
            <a:extLst>
              <a:ext uri="{FF2B5EF4-FFF2-40B4-BE49-F238E27FC236}">
                <a16:creationId xmlns:a16="http://schemas.microsoft.com/office/drawing/2014/main" id="{2101B1F2-9775-B47B-9054-50C6529FD02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512026" y="1451759"/>
            <a:ext cx="1167948" cy="454136"/>
          </a:xfrm>
          <a:prstGeom prst="roundRect">
            <a:avLst>
              <a:gd name="adj" fmla="val 26800"/>
            </a:avLst>
          </a:prstGeom>
          <a:gradFill flip="none" rotWithShape="1">
            <a:gsLst>
              <a:gs pos="0">
                <a:srgbClr val="AC35AF"/>
              </a:gs>
              <a:gs pos="80000">
                <a:srgbClr val="0A6BBA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none" lIns="113792" tIns="26010" rIns="113792" bIns="52019" rtlCol="0" anchor="ctr" anchorCtr="0">
            <a:noAutofit/>
          </a:bodyPr>
          <a:lstStyle>
            <a:defPPr>
              <a:defRPr lang="en-US"/>
            </a:defPPr>
            <a:lvl1pPr marL="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814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62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440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252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4066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2877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1691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0503" algn="l" defTabSz="717626" rtl="0" eaLnBrk="1" latinLnBrk="0" hangingPunct="1">
              <a:defRPr sz="1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US" sz="1875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Phase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BD039A-20E9-1E51-2479-AE77D66AF427}"/>
              </a:ext>
            </a:extLst>
          </p:cNvPr>
          <p:cNvGrpSpPr/>
          <p:nvPr/>
        </p:nvGrpSpPr>
        <p:grpSpPr>
          <a:xfrm>
            <a:off x="740008" y="4075725"/>
            <a:ext cx="2829718" cy="888538"/>
            <a:chOff x="11950698" y="6733751"/>
            <a:chExt cx="10376307" cy="3258185"/>
          </a:xfrm>
        </p:grpSpPr>
        <p:sp>
          <p:nvSpPr>
            <p:cNvPr id="4" name="!!agent1circle">
              <a:extLst>
                <a:ext uri="{FF2B5EF4-FFF2-40B4-BE49-F238E27FC236}">
                  <a16:creationId xmlns:a16="http://schemas.microsoft.com/office/drawing/2014/main" id="{F936E4BD-8C4E-121B-DA15-05317237EF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68820" y="6733751"/>
              <a:ext cx="3258185" cy="3258185"/>
            </a:xfrm>
            <a:prstGeom prst="ellipse">
              <a:avLst/>
            </a:prstGeom>
            <a:gradFill>
              <a:gsLst>
                <a:gs pos="15000">
                  <a:srgbClr val="0A6BBA"/>
                </a:gs>
                <a:gs pos="85000">
                  <a:srgbClr val="318581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8" name="!!P1p">
              <a:extLst>
                <a:ext uri="{FF2B5EF4-FFF2-40B4-BE49-F238E27FC236}">
                  <a16:creationId xmlns:a16="http://schemas.microsoft.com/office/drawing/2014/main" id="{46E663D5-180C-7BCD-C1F3-D4849903E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428723" y="7680983"/>
              <a:ext cx="1420257" cy="1420257"/>
            </a:xfrm>
            <a:prstGeom prst="rect">
              <a:avLst/>
            </a:prstGeom>
          </p:spPr>
        </p:pic>
        <p:grpSp>
          <p:nvGrpSpPr>
            <p:cNvPr id="108" name="!!P1h">
              <a:extLst>
                <a:ext uri="{FF2B5EF4-FFF2-40B4-BE49-F238E27FC236}">
                  <a16:creationId xmlns:a16="http://schemas.microsoft.com/office/drawing/2014/main" id="{549E7BDD-EAA7-51B3-C42E-DB1E6A5CDDC0}"/>
                </a:ext>
              </a:extLst>
            </p:cNvPr>
            <p:cNvGrpSpPr/>
            <p:nvPr/>
          </p:nvGrpSpPr>
          <p:grpSpPr>
            <a:xfrm>
              <a:off x="11950698" y="6733751"/>
              <a:ext cx="3258185" cy="3258185"/>
              <a:chOff x="11950698" y="6733751"/>
              <a:chExt cx="3258185" cy="3258185"/>
            </a:xfrm>
          </p:grpSpPr>
          <p:sp>
            <p:nvSpPr>
              <p:cNvPr id="132" name="!!humancircle">
                <a:extLst>
                  <a:ext uri="{FF2B5EF4-FFF2-40B4-BE49-F238E27FC236}">
                    <a16:creationId xmlns:a16="http://schemas.microsoft.com/office/drawing/2014/main" id="{D13C5F48-3E91-6005-CC1E-0A27DA9801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950698" y="6733751"/>
                <a:ext cx="3258185" cy="3258185"/>
              </a:xfrm>
              <a:prstGeom prst="ellipse">
                <a:avLst/>
              </a:prstGeom>
              <a:gradFill>
                <a:gsLst>
                  <a:gs pos="15000">
                    <a:srgbClr val="0A6BBA"/>
                  </a:gs>
                  <a:gs pos="85000">
                    <a:srgbClr val="318581"/>
                  </a:gs>
                </a:gsLst>
                <a:path path="circle">
                  <a:fillToRect l="100000" t="100000"/>
                </a:path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328139B8-0DA9-E9A8-FDCF-67329D877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733165" y="7516218"/>
                <a:ext cx="1693250" cy="1693250"/>
              </a:xfrm>
              <a:prstGeom prst="rect">
                <a:avLst/>
              </a:prstGeom>
            </p:spPr>
          </p:pic>
        </p:grpSp>
        <p:sp>
          <p:nvSpPr>
            <p:cNvPr id="115" name="Graphic 73">
              <a:extLst>
                <a:ext uri="{FF2B5EF4-FFF2-40B4-BE49-F238E27FC236}">
                  <a16:creationId xmlns:a16="http://schemas.microsoft.com/office/drawing/2014/main" id="{E2FB18DB-37E5-23B2-3BFA-673203B0D218}"/>
                </a:ext>
              </a:extLst>
            </p:cNvPr>
            <p:cNvSpPr/>
            <p:nvPr/>
          </p:nvSpPr>
          <p:spPr>
            <a:xfrm>
              <a:off x="19950522" y="7690174"/>
              <a:ext cx="1494780" cy="1345338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F24FB1C-D554-853C-9EB7-FC33200CAD62}"/>
              </a:ext>
            </a:extLst>
          </p:cNvPr>
          <p:cNvGrpSpPr/>
          <p:nvPr/>
        </p:nvGrpSpPr>
        <p:grpSpPr>
          <a:xfrm>
            <a:off x="8610280" y="3814186"/>
            <a:ext cx="3042008" cy="1411620"/>
            <a:chOff x="37018001" y="6868807"/>
            <a:chExt cx="8555643" cy="3970178"/>
          </a:xfrm>
        </p:grpSpPr>
        <p:sp>
          <p:nvSpPr>
            <p:cNvPr id="135" name="!!humancircle">
              <a:extLst>
                <a:ext uri="{FF2B5EF4-FFF2-40B4-BE49-F238E27FC236}">
                  <a16:creationId xmlns:a16="http://schemas.microsoft.com/office/drawing/2014/main" id="{4D37E317-48A3-AA2E-BD7B-61AF8A1CF7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018001" y="6868807"/>
              <a:ext cx="1770507" cy="1770507"/>
            </a:xfrm>
            <a:prstGeom prst="ellipse">
              <a:avLst/>
            </a:prstGeom>
            <a:gradFill flip="none" rotWithShape="1">
              <a:gsLst>
                <a:gs pos="15000">
                  <a:srgbClr val="F65567"/>
                </a:gs>
                <a:gs pos="85000">
                  <a:srgbClr val="AC35A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94FEC3A5-8219-A6AA-4F75-9537A7005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43196" y="7294002"/>
              <a:ext cx="920117" cy="920117"/>
            </a:xfrm>
            <a:prstGeom prst="rect">
              <a:avLst/>
            </a:prstGeom>
          </p:spPr>
        </p:pic>
        <p:sp>
          <p:nvSpPr>
            <p:cNvPr id="137" name="!!humancircle2">
              <a:extLst>
                <a:ext uri="{FF2B5EF4-FFF2-40B4-BE49-F238E27FC236}">
                  <a16:creationId xmlns:a16="http://schemas.microsoft.com/office/drawing/2014/main" id="{E267B216-B936-279E-6526-A0BC90A980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018001" y="9068478"/>
              <a:ext cx="1770507" cy="1770507"/>
            </a:xfrm>
            <a:prstGeom prst="ellipse">
              <a:avLst/>
            </a:prstGeom>
            <a:gradFill flip="none" rotWithShape="1">
              <a:gsLst>
                <a:gs pos="15000">
                  <a:srgbClr val="F65567"/>
                </a:gs>
                <a:gs pos="85000">
                  <a:srgbClr val="AC35A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8" name="!!human2">
              <a:extLst>
                <a:ext uri="{FF2B5EF4-FFF2-40B4-BE49-F238E27FC236}">
                  <a16:creationId xmlns:a16="http://schemas.microsoft.com/office/drawing/2014/main" id="{C4491C5E-73C2-44A3-AE6E-EE95751EF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43196" y="9493673"/>
              <a:ext cx="920117" cy="920117"/>
            </a:xfrm>
            <a:prstGeom prst="rect">
              <a:avLst/>
            </a:prstGeom>
          </p:spPr>
        </p:pic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5767740D-9947-F9A7-1FB9-2BABE679BBF4}"/>
                </a:ext>
              </a:extLst>
            </p:cNvPr>
            <p:cNvGrpSpPr/>
            <p:nvPr/>
          </p:nvGrpSpPr>
          <p:grpSpPr>
            <a:xfrm>
              <a:off x="39279711" y="6868807"/>
              <a:ext cx="1770507" cy="1770507"/>
              <a:chOff x="27678982" y="9328943"/>
              <a:chExt cx="2718240" cy="2710657"/>
            </a:xfrm>
          </p:grpSpPr>
          <p:sp>
            <p:nvSpPr>
              <p:cNvPr id="155" name="!!agent1circle">
                <a:extLst>
                  <a:ext uri="{FF2B5EF4-FFF2-40B4-BE49-F238E27FC236}">
                    <a16:creationId xmlns:a16="http://schemas.microsoft.com/office/drawing/2014/main" id="{302DC595-A36B-347D-920B-A7110A5406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56" name="Graphic 73">
                <a:extLst>
                  <a:ext uri="{FF2B5EF4-FFF2-40B4-BE49-F238E27FC236}">
                    <a16:creationId xmlns:a16="http://schemas.microsoft.com/office/drawing/2014/main" id="{5A21A74A-098B-02D3-53C7-63AC92E0A0ED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DBBA8201-4559-DD47-42D1-D1E238FFC5F7}"/>
                </a:ext>
              </a:extLst>
            </p:cNvPr>
            <p:cNvGrpSpPr/>
            <p:nvPr/>
          </p:nvGrpSpPr>
          <p:grpSpPr>
            <a:xfrm>
              <a:off x="39279711" y="9068477"/>
              <a:ext cx="1770507" cy="1770507"/>
              <a:chOff x="27678982" y="9328943"/>
              <a:chExt cx="2718240" cy="2710657"/>
            </a:xfrm>
          </p:grpSpPr>
          <p:sp>
            <p:nvSpPr>
              <p:cNvPr id="153" name="!!agent1circle">
                <a:extLst>
                  <a:ext uri="{FF2B5EF4-FFF2-40B4-BE49-F238E27FC236}">
                    <a16:creationId xmlns:a16="http://schemas.microsoft.com/office/drawing/2014/main" id="{A8BA6DBE-29F0-4692-6C27-B6700809A2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54" name="Graphic 73">
                <a:extLst>
                  <a:ext uri="{FF2B5EF4-FFF2-40B4-BE49-F238E27FC236}">
                    <a16:creationId xmlns:a16="http://schemas.microsoft.com/office/drawing/2014/main" id="{F51BFEDD-9E45-6888-E0C2-74D62B9C7B77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DFF785B-F328-4C89-448C-6AA44C224CBA}"/>
                </a:ext>
              </a:extLst>
            </p:cNvPr>
            <p:cNvGrpSpPr/>
            <p:nvPr/>
          </p:nvGrpSpPr>
          <p:grpSpPr>
            <a:xfrm>
              <a:off x="41541425" y="6868807"/>
              <a:ext cx="1770507" cy="1770507"/>
              <a:chOff x="27678982" y="9328943"/>
              <a:chExt cx="2718240" cy="2710657"/>
            </a:xfrm>
          </p:grpSpPr>
          <p:sp>
            <p:nvSpPr>
              <p:cNvPr id="151" name="!!agent1circle">
                <a:extLst>
                  <a:ext uri="{FF2B5EF4-FFF2-40B4-BE49-F238E27FC236}">
                    <a16:creationId xmlns:a16="http://schemas.microsoft.com/office/drawing/2014/main" id="{2323C08F-902F-64A7-857A-424F8B747A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52" name="Graphic 73">
                <a:extLst>
                  <a:ext uri="{FF2B5EF4-FFF2-40B4-BE49-F238E27FC236}">
                    <a16:creationId xmlns:a16="http://schemas.microsoft.com/office/drawing/2014/main" id="{71B043FB-A7EA-4368-2855-0C16F2E82727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CFC92A4-81F4-B0A5-D89F-C573F3AE9A00}"/>
                </a:ext>
              </a:extLst>
            </p:cNvPr>
            <p:cNvGrpSpPr/>
            <p:nvPr/>
          </p:nvGrpSpPr>
          <p:grpSpPr>
            <a:xfrm>
              <a:off x="41541425" y="9068477"/>
              <a:ext cx="1770507" cy="1770507"/>
              <a:chOff x="27678982" y="9328943"/>
              <a:chExt cx="2718240" cy="2710657"/>
            </a:xfrm>
          </p:grpSpPr>
          <p:sp>
            <p:nvSpPr>
              <p:cNvPr id="149" name="!!agent1circle">
                <a:extLst>
                  <a:ext uri="{FF2B5EF4-FFF2-40B4-BE49-F238E27FC236}">
                    <a16:creationId xmlns:a16="http://schemas.microsoft.com/office/drawing/2014/main" id="{BD155130-A208-9621-5360-72102562C3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50" name="Graphic 73">
                <a:extLst>
                  <a:ext uri="{FF2B5EF4-FFF2-40B4-BE49-F238E27FC236}">
                    <a16:creationId xmlns:a16="http://schemas.microsoft.com/office/drawing/2014/main" id="{9430959B-26A9-D6DB-D7F8-C2693595CE13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5BEB145-1429-CDD8-E9A4-9FDB07D312DC}"/>
                </a:ext>
              </a:extLst>
            </p:cNvPr>
            <p:cNvGrpSpPr/>
            <p:nvPr/>
          </p:nvGrpSpPr>
          <p:grpSpPr>
            <a:xfrm>
              <a:off x="43803137" y="6868807"/>
              <a:ext cx="1770507" cy="1770507"/>
              <a:chOff x="27678982" y="9328943"/>
              <a:chExt cx="2718240" cy="2710657"/>
            </a:xfrm>
          </p:grpSpPr>
          <p:sp>
            <p:nvSpPr>
              <p:cNvPr id="147" name="!!agent1circle">
                <a:extLst>
                  <a:ext uri="{FF2B5EF4-FFF2-40B4-BE49-F238E27FC236}">
                    <a16:creationId xmlns:a16="http://schemas.microsoft.com/office/drawing/2014/main" id="{4B6C3483-088A-5825-2923-1BB6226EA6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48" name="Graphic 73">
                <a:extLst>
                  <a:ext uri="{FF2B5EF4-FFF2-40B4-BE49-F238E27FC236}">
                    <a16:creationId xmlns:a16="http://schemas.microsoft.com/office/drawing/2014/main" id="{4781488D-6BF1-DCE8-E1F7-CFD004FACBD9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08B87005-D7D7-EF9A-4A41-9A7525192DD8}"/>
                </a:ext>
              </a:extLst>
            </p:cNvPr>
            <p:cNvGrpSpPr/>
            <p:nvPr/>
          </p:nvGrpSpPr>
          <p:grpSpPr>
            <a:xfrm>
              <a:off x="43803137" y="9068477"/>
              <a:ext cx="1770507" cy="1770507"/>
              <a:chOff x="27678982" y="9328943"/>
              <a:chExt cx="2718240" cy="2710657"/>
            </a:xfrm>
          </p:grpSpPr>
          <p:sp>
            <p:nvSpPr>
              <p:cNvPr id="145" name="!!agent1circle">
                <a:extLst>
                  <a:ext uri="{FF2B5EF4-FFF2-40B4-BE49-F238E27FC236}">
                    <a16:creationId xmlns:a16="http://schemas.microsoft.com/office/drawing/2014/main" id="{10F69DAA-78AB-A044-C28A-3734CE7BBCE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8982" y="9328943"/>
                <a:ext cx="2718240" cy="2710657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65567"/>
                  </a:gs>
                  <a:gs pos="8500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46" name="Graphic 73">
                <a:extLst>
                  <a:ext uri="{FF2B5EF4-FFF2-40B4-BE49-F238E27FC236}">
                    <a16:creationId xmlns:a16="http://schemas.microsoft.com/office/drawing/2014/main" id="{DED9147D-65C9-C5F6-4AA9-B4143A094BE3}"/>
                  </a:ext>
                </a:extLst>
              </p:cNvPr>
              <p:cNvSpPr/>
              <p:nvPr/>
            </p:nvSpPr>
            <p:spPr>
              <a:xfrm>
                <a:off x="28414569" y="10124642"/>
                <a:ext cx="1247066" cy="111925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9475CF9-6743-CD2B-CA21-E4B608197737}"/>
              </a:ext>
            </a:extLst>
          </p:cNvPr>
          <p:cNvGrpSpPr/>
          <p:nvPr/>
        </p:nvGrpSpPr>
        <p:grpSpPr>
          <a:xfrm>
            <a:off x="4742923" y="3677753"/>
            <a:ext cx="2706138" cy="1684479"/>
            <a:chOff x="37998983" y="5814912"/>
            <a:chExt cx="9739671" cy="6072289"/>
          </a:xfrm>
        </p:grpSpPr>
        <p:sp>
          <p:nvSpPr>
            <p:cNvPr id="158" name="!!humancircle">
              <a:extLst>
                <a:ext uri="{FF2B5EF4-FFF2-40B4-BE49-F238E27FC236}">
                  <a16:creationId xmlns:a16="http://schemas.microsoft.com/office/drawing/2014/main" id="{14305262-0D48-B262-6AF5-EC3EE59091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528897" y="5814912"/>
              <a:ext cx="2710656" cy="2710657"/>
            </a:xfrm>
            <a:prstGeom prst="ellipse">
              <a:avLst/>
            </a:prstGeom>
            <a:gradFill flip="none" rotWithShape="1">
              <a:gsLst>
                <a:gs pos="15000">
                  <a:srgbClr val="AC35AF"/>
                </a:gs>
                <a:gs pos="85000">
                  <a:srgbClr val="0A6BBA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A" sz="4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C010A14C-E2E9-E59C-A5D2-202ECDD4E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79872" y="6465888"/>
              <a:ext cx="1408705" cy="1408705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E21C50C-9ABC-1E66-99BC-6B38E5AC6382}"/>
                </a:ext>
              </a:extLst>
            </p:cNvPr>
            <p:cNvGrpSpPr/>
            <p:nvPr/>
          </p:nvGrpSpPr>
          <p:grpSpPr>
            <a:xfrm>
              <a:off x="37998983" y="9176544"/>
              <a:ext cx="2710656" cy="2710657"/>
              <a:chOff x="32411936" y="10474419"/>
              <a:chExt cx="3258185" cy="3258185"/>
            </a:xfrm>
          </p:grpSpPr>
          <p:sp>
            <p:nvSpPr>
              <p:cNvPr id="167" name="!!agent1circle">
                <a:extLst>
                  <a:ext uri="{FF2B5EF4-FFF2-40B4-BE49-F238E27FC236}">
                    <a16:creationId xmlns:a16="http://schemas.microsoft.com/office/drawing/2014/main" id="{0F19D739-F1F8-B10A-BECC-003BAF23456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11936" y="10474419"/>
                <a:ext cx="3258185" cy="325818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AC35AF"/>
                  </a:gs>
                  <a:gs pos="85000">
                    <a:srgbClr val="0A6BB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68" name="Graphic 73">
                <a:extLst>
                  <a:ext uri="{FF2B5EF4-FFF2-40B4-BE49-F238E27FC236}">
                    <a16:creationId xmlns:a16="http://schemas.microsoft.com/office/drawing/2014/main" id="{0D4FC832-DB17-9310-81D4-D3DD302DA597}"/>
                  </a:ext>
                </a:extLst>
              </p:cNvPr>
              <p:cNvSpPr/>
              <p:nvPr/>
            </p:nvSpPr>
            <p:spPr>
              <a:xfrm>
                <a:off x="33293638" y="11430842"/>
                <a:ext cx="1494780" cy="134533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CC4F35B8-9D65-923A-12A3-180797E44EC9}"/>
                </a:ext>
              </a:extLst>
            </p:cNvPr>
            <p:cNvGrpSpPr/>
            <p:nvPr/>
          </p:nvGrpSpPr>
          <p:grpSpPr>
            <a:xfrm>
              <a:off x="41533401" y="9176544"/>
              <a:ext cx="2710656" cy="2710657"/>
              <a:chOff x="32411936" y="10474419"/>
              <a:chExt cx="3258185" cy="3258185"/>
            </a:xfrm>
          </p:grpSpPr>
          <p:sp>
            <p:nvSpPr>
              <p:cNvPr id="165" name="!!agent1circle">
                <a:extLst>
                  <a:ext uri="{FF2B5EF4-FFF2-40B4-BE49-F238E27FC236}">
                    <a16:creationId xmlns:a16="http://schemas.microsoft.com/office/drawing/2014/main" id="{63E478D6-786D-B86B-BA77-F8FDE115CD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11936" y="10474419"/>
                <a:ext cx="3258185" cy="325818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AC35AF"/>
                  </a:gs>
                  <a:gs pos="85000">
                    <a:srgbClr val="0A6BB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66" name="Graphic 73">
                <a:extLst>
                  <a:ext uri="{FF2B5EF4-FFF2-40B4-BE49-F238E27FC236}">
                    <a16:creationId xmlns:a16="http://schemas.microsoft.com/office/drawing/2014/main" id="{18320FB9-5846-6D0A-AAC1-981AB666919C}"/>
                  </a:ext>
                </a:extLst>
              </p:cNvPr>
              <p:cNvSpPr/>
              <p:nvPr/>
            </p:nvSpPr>
            <p:spPr>
              <a:xfrm>
                <a:off x="33293638" y="11430842"/>
                <a:ext cx="1494780" cy="134533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7DEA5E0-CFFC-3BA9-3A5A-F3304574A25F}"/>
                </a:ext>
              </a:extLst>
            </p:cNvPr>
            <p:cNvGrpSpPr/>
            <p:nvPr/>
          </p:nvGrpSpPr>
          <p:grpSpPr>
            <a:xfrm>
              <a:off x="45027998" y="9176544"/>
              <a:ext cx="2710656" cy="2710657"/>
              <a:chOff x="32411936" y="10474419"/>
              <a:chExt cx="3258185" cy="3258185"/>
            </a:xfrm>
          </p:grpSpPr>
          <p:sp>
            <p:nvSpPr>
              <p:cNvPr id="163" name="!!agent1circle">
                <a:extLst>
                  <a:ext uri="{FF2B5EF4-FFF2-40B4-BE49-F238E27FC236}">
                    <a16:creationId xmlns:a16="http://schemas.microsoft.com/office/drawing/2014/main" id="{6E8E18E3-BC9E-D5D3-6FCC-CCF5289E7D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11936" y="10474419"/>
                <a:ext cx="3258185" cy="325818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AC35AF"/>
                  </a:gs>
                  <a:gs pos="85000">
                    <a:srgbClr val="0A6BB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4000" err="1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sp>
            <p:nvSpPr>
              <p:cNvPr id="164" name="Graphic 73">
                <a:extLst>
                  <a:ext uri="{FF2B5EF4-FFF2-40B4-BE49-F238E27FC236}">
                    <a16:creationId xmlns:a16="http://schemas.microsoft.com/office/drawing/2014/main" id="{82C28C74-B2EA-BD62-F0B7-CBCDD08B8AFD}"/>
                  </a:ext>
                </a:extLst>
              </p:cNvPr>
              <p:cNvSpPr/>
              <p:nvPr/>
            </p:nvSpPr>
            <p:spPr>
              <a:xfrm>
                <a:off x="33293638" y="11430842"/>
                <a:ext cx="1494780" cy="1345338"/>
              </a:xfrm>
              <a:custGeom>
                <a:avLst/>
                <a:gdLst>
                  <a:gd name="connsiteX0" fmla="*/ 114083 w 380990"/>
                  <a:gd name="connsiteY0" fmla="*/ 23813 h 342900"/>
                  <a:gd name="connsiteX1" fmla="*/ 103772 w 380990"/>
                  <a:gd name="connsiteY1" fmla="*/ 29766 h 342900"/>
                  <a:gd name="connsiteX2" fmla="*/ 25408 w 380990"/>
                  <a:gd name="connsiteY2" fmla="*/ 165497 h 342900"/>
                  <a:gd name="connsiteX3" fmla="*/ 25408 w 380990"/>
                  <a:gd name="connsiteY3" fmla="*/ 177403 h 342900"/>
                  <a:gd name="connsiteX4" fmla="*/ 100891 w 380990"/>
                  <a:gd name="connsiteY4" fmla="*/ 308143 h 342900"/>
                  <a:gd name="connsiteX5" fmla="*/ 119846 w 380990"/>
                  <a:gd name="connsiteY5" fmla="*/ 319088 h 342900"/>
                  <a:gd name="connsiteX6" fmla="*/ 140910 w 380990"/>
                  <a:gd name="connsiteY6" fmla="*/ 303151 h 342900"/>
                  <a:gd name="connsiteX7" fmla="*/ 217165 w 380990"/>
                  <a:gd name="connsiteY7" fmla="*/ 33274 h 342900"/>
                  <a:gd name="connsiteX8" fmla="*/ 261144 w 380990"/>
                  <a:gd name="connsiteY8" fmla="*/ 0 h 342900"/>
                  <a:gd name="connsiteX9" fmla="*/ 300721 w 380990"/>
                  <a:gd name="connsiteY9" fmla="*/ 22850 h 342900"/>
                  <a:gd name="connsiteX10" fmla="*/ 376205 w 380990"/>
                  <a:gd name="connsiteY10" fmla="*/ 153591 h 342900"/>
                  <a:gd name="connsiteX11" fmla="*/ 376205 w 380990"/>
                  <a:gd name="connsiteY11" fmla="*/ 189309 h 342900"/>
                  <a:gd name="connsiteX12" fmla="*/ 297840 w 380990"/>
                  <a:gd name="connsiteY12" fmla="*/ 325041 h 342900"/>
                  <a:gd name="connsiteX13" fmla="*/ 266907 w 380990"/>
                  <a:gd name="connsiteY13" fmla="*/ 342900 h 342900"/>
                  <a:gd name="connsiteX14" fmla="*/ 202406 w 380990"/>
                  <a:gd name="connsiteY14" fmla="*/ 342900 h 342900"/>
                  <a:gd name="connsiteX15" fmla="*/ 190500 w 380990"/>
                  <a:gd name="connsiteY15" fmla="*/ 330994 h 342900"/>
                  <a:gd name="connsiteX16" fmla="*/ 202406 w 380990"/>
                  <a:gd name="connsiteY16" fmla="*/ 319088 h 342900"/>
                  <a:gd name="connsiteX17" fmla="*/ 266907 w 380990"/>
                  <a:gd name="connsiteY17" fmla="*/ 319088 h 342900"/>
                  <a:gd name="connsiteX18" fmla="*/ 277219 w 380990"/>
                  <a:gd name="connsiteY18" fmla="*/ 313134 h 342900"/>
                  <a:gd name="connsiteX19" fmla="*/ 355583 w 380990"/>
                  <a:gd name="connsiteY19" fmla="*/ 177403 h 342900"/>
                  <a:gd name="connsiteX20" fmla="*/ 355583 w 380990"/>
                  <a:gd name="connsiteY20" fmla="*/ 165497 h 342900"/>
                  <a:gd name="connsiteX21" fmla="*/ 280100 w 380990"/>
                  <a:gd name="connsiteY21" fmla="*/ 34757 h 342900"/>
                  <a:gd name="connsiteX22" fmla="*/ 261144 w 380990"/>
                  <a:gd name="connsiteY22" fmla="*/ 23813 h 342900"/>
                  <a:gd name="connsiteX23" fmla="*/ 240081 w 380990"/>
                  <a:gd name="connsiteY23" fmla="*/ 39749 h 342900"/>
                  <a:gd name="connsiteX24" fmla="*/ 163825 w 380990"/>
                  <a:gd name="connsiteY24" fmla="*/ 309625 h 342900"/>
                  <a:gd name="connsiteX25" fmla="*/ 119846 w 380990"/>
                  <a:gd name="connsiteY25" fmla="*/ 342900 h 342900"/>
                  <a:gd name="connsiteX26" fmla="*/ 80268 w 380990"/>
                  <a:gd name="connsiteY26" fmla="*/ 320050 h 342900"/>
                  <a:gd name="connsiteX27" fmla="*/ 4785 w 380990"/>
                  <a:gd name="connsiteY27" fmla="*/ 189309 h 342900"/>
                  <a:gd name="connsiteX28" fmla="*/ 4785 w 380990"/>
                  <a:gd name="connsiteY28" fmla="*/ 153591 h 342900"/>
                  <a:gd name="connsiteX29" fmla="*/ 83149 w 380990"/>
                  <a:gd name="connsiteY29" fmla="*/ 17859 h 342900"/>
                  <a:gd name="connsiteX30" fmla="*/ 114083 w 380990"/>
                  <a:gd name="connsiteY30" fmla="*/ 0 h 342900"/>
                  <a:gd name="connsiteX31" fmla="*/ 178594 w 380990"/>
                  <a:gd name="connsiteY31" fmla="*/ 0 h 342900"/>
                  <a:gd name="connsiteX32" fmla="*/ 190500 w 380990"/>
                  <a:gd name="connsiteY32" fmla="*/ 11906 h 342900"/>
                  <a:gd name="connsiteX33" fmla="*/ 178594 w 380990"/>
                  <a:gd name="connsiteY33" fmla="*/ 23813 h 342900"/>
                  <a:gd name="connsiteX34" fmla="*/ 114083 w 380990"/>
                  <a:gd name="connsiteY34" fmla="*/ 238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80990" h="342900">
                    <a:moveTo>
                      <a:pt x="114083" y="23813"/>
                    </a:moveTo>
                    <a:cubicBezTo>
                      <a:pt x="109830" y="23813"/>
                      <a:pt x="105899" y="26082"/>
                      <a:pt x="103772" y="29766"/>
                    </a:cubicBezTo>
                    <a:lnTo>
                      <a:pt x="25408" y="165497"/>
                    </a:lnTo>
                    <a:cubicBezTo>
                      <a:pt x="23281" y="169181"/>
                      <a:pt x="23281" y="173719"/>
                      <a:pt x="25408" y="177403"/>
                    </a:cubicBezTo>
                    <a:lnTo>
                      <a:pt x="100891" y="308143"/>
                    </a:lnTo>
                    <a:cubicBezTo>
                      <a:pt x="104801" y="314916"/>
                      <a:pt x="112026" y="319088"/>
                      <a:pt x="119846" y="319088"/>
                    </a:cubicBezTo>
                    <a:cubicBezTo>
                      <a:pt x="129643" y="319088"/>
                      <a:pt x="138246" y="312578"/>
                      <a:pt x="140910" y="303151"/>
                    </a:cubicBezTo>
                    <a:lnTo>
                      <a:pt x="217165" y="33274"/>
                    </a:lnTo>
                    <a:cubicBezTo>
                      <a:pt x="222727" y="13591"/>
                      <a:pt x="240690" y="0"/>
                      <a:pt x="261144" y="0"/>
                    </a:cubicBezTo>
                    <a:cubicBezTo>
                      <a:pt x="277471" y="0"/>
                      <a:pt x="292559" y="8711"/>
                      <a:pt x="300721" y="22850"/>
                    </a:cubicBezTo>
                    <a:lnTo>
                      <a:pt x="376205" y="153591"/>
                    </a:lnTo>
                    <a:cubicBezTo>
                      <a:pt x="382585" y="164642"/>
                      <a:pt x="382585" y="178258"/>
                      <a:pt x="376205" y="189309"/>
                    </a:cubicBezTo>
                    <a:lnTo>
                      <a:pt x="297840" y="325041"/>
                    </a:lnTo>
                    <a:cubicBezTo>
                      <a:pt x="291459" y="336093"/>
                      <a:pt x="279668" y="342900"/>
                      <a:pt x="266907" y="342900"/>
                    </a:cubicBezTo>
                    <a:lnTo>
                      <a:pt x="202406" y="342900"/>
                    </a:lnTo>
                    <a:cubicBezTo>
                      <a:pt x="195830" y="342900"/>
                      <a:pt x="190500" y="337570"/>
                      <a:pt x="190500" y="330994"/>
                    </a:cubicBezTo>
                    <a:cubicBezTo>
                      <a:pt x="190500" y="324418"/>
                      <a:pt x="195830" y="319088"/>
                      <a:pt x="202406" y="319088"/>
                    </a:cubicBezTo>
                    <a:lnTo>
                      <a:pt x="266907" y="319088"/>
                    </a:lnTo>
                    <a:cubicBezTo>
                      <a:pt x="271161" y="319088"/>
                      <a:pt x="275092" y="316819"/>
                      <a:pt x="277219" y="313134"/>
                    </a:cubicBezTo>
                    <a:lnTo>
                      <a:pt x="355583" y="177403"/>
                    </a:lnTo>
                    <a:cubicBezTo>
                      <a:pt x="357709" y="173719"/>
                      <a:pt x="357709" y="169181"/>
                      <a:pt x="355583" y="165497"/>
                    </a:cubicBezTo>
                    <a:lnTo>
                      <a:pt x="280100" y="34757"/>
                    </a:lnTo>
                    <a:cubicBezTo>
                      <a:pt x="276190" y="27984"/>
                      <a:pt x="268964" y="23813"/>
                      <a:pt x="261144" y="23813"/>
                    </a:cubicBezTo>
                    <a:cubicBezTo>
                      <a:pt x="251348" y="23813"/>
                      <a:pt x="242744" y="30322"/>
                      <a:pt x="240081" y="39749"/>
                    </a:cubicBezTo>
                    <a:lnTo>
                      <a:pt x="163825" y="309625"/>
                    </a:lnTo>
                    <a:cubicBezTo>
                      <a:pt x="158264" y="329309"/>
                      <a:pt x="140300" y="342900"/>
                      <a:pt x="119846" y="342900"/>
                    </a:cubicBezTo>
                    <a:cubicBezTo>
                      <a:pt x="103519" y="342900"/>
                      <a:pt x="88432" y="334189"/>
                      <a:pt x="80268" y="320050"/>
                    </a:cubicBezTo>
                    <a:lnTo>
                      <a:pt x="4785" y="189309"/>
                    </a:lnTo>
                    <a:cubicBezTo>
                      <a:pt x="-1595" y="178258"/>
                      <a:pt x="-1595" y="164642"/>
                      <a:pt x="4785" y="153591"/>
                    </a:cubicBezTo>
                    <a:lnTo>
                      <a:pt x="83149" y="17859"/>
                    </a:lnTo>
                    <a:cubicBezTo>
                      <a:pt x="89530" y="6808"/>
                      <a:pt x="101322" y="0"/>
                      <a:pt x="114083" y="0"/>
                    </a:cubicBezTo>
                    <a:lnTo>
                      <a:pt x="178594" y="0"/>
                    </a:lnTo>
                    <a:cubicBezTo>
                      <a:pt x="185169" y="0"/>
                      <a:pt x="190500" y="5331"/>
                      <a:pt x="190500" y="11906"/>
                    </a:cubicBezTo>
                    <a:cubicBezTo>
                      <a:pt x="190500" y="18482"/>
                      <a:pt x="185169" y="23813"/>
                      <a:pt x="178594" y="23813"/>
                    </a:cubicBezTo>
                    <a:lnTo>
                      <a:pt x="114083" y="23813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7530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B8807F0-A0E4-4B32-8D18-CF901A2A6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2851" y="2741109"/>
            <a:ext cx="7006298" cy="13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6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oC_HollandAmerica_ModernWork_Social_SCOT_ST_-16lkfs_8Mbps_PPT">
            <a:hlinkClick r:id="" action="ppaction://media"/>
            <a:extLst>
              <a:ext uri="{FF2B5EF4-FFF2-40B4-BE49-F238E27FC236}">
                <a16:creationId xmlns:a16="http://schemas.microsoft.com/office/drawing/2014/main" id="{BF7E3525-DD8D-198B-7F30-82EB262D81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62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F833-C783-1017-26E1-111A85AA4C23}"/>
              </a:ext>
            </a:extLst>
          </p:cNvPr>
          <p:cNvSpPr txBox="1">
            <a:spLocks/>
          </p:cNvSpPr>
          <p:nvPr/>
        </p:nvSpPr>
        <p:spPr>
          <a:xfrm>
            <a:off x="4786899" y="2626363"/>
            <a:ext cx="2629323" cy="802637"/>
          </a:xfrm>
          <a:prstGeom prst="roundRect">
            <a:avLst>
              <a:gd name="adj" fmla="val 21548"/>
            </a:avLst>
          </a:prstGeom>
          <a:gradFill flip="none" rotWithShape="1">
            <a:gsLst>
              <a:gs pos="0">
                <a:srgbClr val="F65567"/>
              </a:gs>
              <a:gs pos="32000">
                <a:srgbClr val="AC35AF"/>
              </a:gs>
              <a:gs pos="68000">
                <a:srgbClr val="0A6BBA"/>
              </a:gs>
              <a:gs pos="10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none" lIns="214313" tIns="42862" rIns="214313" bIns="85723" rtlCol="0" anchor="ctr">
            <a:spAutoFit/>
          </a:bodyPr>
          <a:lstStyle>
            <a:lvl1pPr algn="l" defTabSz="2321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9600" b="1" i="0" kern="1200" cap="none" spc="-125" baseline="0">
                <a:ln w="3175">
                  <a:noFill/>
                </a:ln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ea typeface="+mn-ea"/>
                <a:cs typeface="Segoe UI" pitchFamily="34" charset="0"/>
              </a:defRPr>
            </a:lvl1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CA" sz="375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Scot Pettit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990DF-9C4D-A636-B401-DD096E6780F4}"/>
              </a:ext>
            </a:extLst>
          </p:cNvPr>
          <p:cNvSpPr txBox="1"/>
          <p:nvPr/>
        </p:nvSpPr>
        <p:spPr>
          <a:xfrm>
            <a:off x="593726" y="2626363"/>
            <a:ext cx="11015662" cy="1668942"/>
          </a:xfrm>
          <a:prstGeom prst="rect">
            <a:avLst/>
          </a:prstGeom>
          <a:noFill/>
        </p:spPr>
        <p:txBody>
          <a:bodyPr wrap="square" lIns="0" tIns="1181250" rIns="0" bIns="0" rtlCol="0" anchor="t" anchorCtr="0">
            <a:spAutoFit/>
          </a:bodyPr>
          <a:lstStyle/>
          <a:p>
            <a:pPr algn="ctr" defTabSz="1055851" fontAlgn="base">
              <a:spcBef>
                <a:spcPct val="0"/>
              </a:spcBef>
              <a:spcAft>
                <a:spcPts val="750"/>
              </a:spcAft>
              <a:tabLst>
                <a:tab pos="1074186" algn="l"/>
              </a:tabLst>
              <a:defRPr/>
            </a:pPr>
            <a:r>
              <a:rPr lang="en-US" sz="3094">
                <a:ln w="3175">
                  <a:noFill/>
                </a:ln>
                <a:latin typeface="Segoe UI Variable Display Semib" pitchFamily="2" charset="0"/>
                <a:cs typeface="Segoe Sans Display Semibold" pitchFamily="2" charset="0"/>
              </a:rPr>
              <a:t>Senior Director, E-commerce, Holland America Line</a:t>
            </a:r>
          </a:p>
        </p:txBody>
      </p:sp>
    </p:spTree>
    <p:extLst>
      <p:ext uri="{BB962C8B-B14F-4D97-AF65-F5344CB8AC3E}">
        <p14:creationId xmlns:p14="http://schemas.microsoft.com/office/powerpoint/2010/main" val="3732554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6.25E-7 3.7037E-7 L -6.25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6.25E-7 4.81481E-6 L -6.25E-7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B8807F0-A0E4-4B32-8D18-CF901A2A6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2851" y="2741109"/>
            <a:ext cx="7006298" cy="13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226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0F441-44C4-A55F-622A-4A54BB670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FFD36A9-B341-CBAF-E347-389A9404C9B4}"/>
              </a:ext>
            </a:extLst>
          </p:cNvPr>
          <p:cNvSpPr/>
          <p:nvPr/>
        </p:nvSpPr>
        <p:spPr bwMode="auto">
          <a:xfrm>
            <a:off x="216747" y="2017713"/>
            <a:ext cx="11758507" cy="4546600"/>
          </a:xfrm>
          <a:prstGeom prst="roundRect">
            <a:avLst>
              <a:gd name="adj" fmla="val 6790"/>
            </a:avLst>
          </a:prstGeom>
          <a:gradFill flip="none" rotWithShape="1">
            <a:gsLst>
              <a:gs pos="0">
                <a:srgbClr val="0A6BBA"/>
              </a:gs>
              <a:gs pos="8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357071C-F511-F880-97C5-E93C4D2E65A4}"/>
              </a:ext>
            </a:extLst>
          </p:cNvPr>
          <p:cNvSpPr/>
          <p:nvPr/>
        </p:nvSpPr>
        <p:spPr bwMode="auto">
          <a:xfrm>
            <a:off x="16208146" y="2017713"/>
            <a:ext cx="5737454" cy="4546600"/>
          </a:xfrm>
          <a:prstGeom prst="roundRect">
            <a:avLst>
              <a:gd name="adj" fmla="val 6790"/>
            </a:avLst>
          </a:prstGeom>
          <a:gradFill flip="none" rotWithShape="1">
            <a:gsLst>
              <a:gs pos="98000">
                <a:srgbClr val="0A6BBA"/>
              </a:gs>
              <a:gs pos="38000">
                <a:srgbClr val="8661C5"/>
              </a:gs>
            </a:gsLst>
            <a:path path="circle">
              <a:fillToRect l="100000" b="100000"/>
            </a:path>
            <a:tileRect t="-100000" r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AB2D9073-DFE8-BA8D-5AF5-8E186909EF71}"/>
              </a:ext>
            </a:extLst>
          </p:cNvPr>
          <p:cNvSpPr/>
          <p:nvPr/>
        </p:nvSpPr>
        <p:spPr>
          <a:xfrm>
            <a:off x="0" y="1925320"/>
            <a:ext cx="50575938" cy="4646197"/>
          </a:xfrm>
          <a:custGeom>
            <a:avLst/>
            <a:gdLst>
              <a:gd name="connsiteX0" fmla="*/ 0 w 7771034"/>
              <a:gd name="connsiteY0" fmla="*/ 1541130 h 1541130"/>
              <a:gd name="connsiteX1" fmla="*/ 463629 w 7771034"/>
              <a:gd name="connsiteY1" fmla="*/ 1381976 h 1541130"/>
              <a:gd name="connsiteX2" fmla="*/ 1148698 w 7771034"/>
              <a:gd name="connsiteY2" fmla="*/ 710748 h 1541130"/>
              <a:gd name="connsiteX3" fmla="*/ 1854524 w 7771034"/>
              <a:gd name="connsiteY3" fmla="*/ 939102 h 1541130"/>
              <a:gd name="connsiteX4" fmla="*/ 2511913 w 7771034"/>
              <a:gd name="connsiteY4" fmla="*/ 911422 h 1541130"/>
              <a:gd name="connsiteX5" fmla="*/ 3612175 w 7771034"/>
              <a:gd name="connsiteY5" fmla="*/ 350913 h 1541130"/>
              <a:gd name="connsiteX6" fmla="*/ 4401038 w 7771034"/>
              <a:gd name="connsiteY6" fmla="*/ 696907 h 1541130"/>
              <a:gd name="connsiteX7" fmla="*/ 5459780 w 7771034"/>
              <a:gd name="connsiteY7" fmla="*/ 752268 h 1541130"/>
              <a:gd name="connsiteX8" fmla="*/ 6207109 w 7771034"/>
              <a:gd name="connsiteY8" fmla="*/ 4920 h 1541130"/>
              <a:gd name="connsiteX9" fmla="*/ 7328125 w 7771034"/>
              <a:gd name="connsiteY9" fmla="*/ 606949 h 1541130"/>
              <a:gd name="connsiteX10" fmla="*/ 7771035 w 7771034"/>
              <a:gd name="connsiteY10" fmla="*/ 738428 h 154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71034" h="1541130">
                <a:moveTo>
                  <a:pt x="0" y="1541130"/>
                </a:moveTo>
                <a:cubicBezTo>
                  <a:pt x="252118" y="1534275"/>
                  <a:pt x="387196" y="1453263"/>
                  <a:pt x="463629" y="1381976"/>
                </a:cubicBezTo>
                <a:cubicBezTo>
                  <a:pt x="621268" y="1234957"/>
                  <a:pt x="728678" y="743056"/>
                  <a:pt x="1148698" y="710748"/>
                </a:cubicBezTo>
                <a:cubicBezTo>
                  <a:pt x="1418573" y="689985"/>
                  <a:pt x="1502679" y="860560"/>
                  <a:pt x="1854524" y="939102"/>
                </a:cubicBezTo>
                <a:cubicBezTo>
                  <a:pt x="2166014" y="1008635"/>
                  <a:pt x="2296535" y="992488"/>
                  <a:pt x="2511913" y="911422"/>
                </a:cubicBezTo>
                <a:cubicBezTo>
                  <a:pt x="2761305" y="817555"/>
                  <a:pt x="3151305" y="358999"/>
                  <a:pt x="3612175" y="350913"/>
                </a:cubicBezTo>
                <a:cubicBezTo>
                  <a:pt x="4006607" y="343993"/>
                  <a:pt x="4101990" y="519478"/>
                  <a:pt x="4401038" y="696907"/>
                </a:cubicBezTo>
                <a:cubicBezTo>
                  <a:pt x="4837719" y="956005"/>
                  <a:pt x="5283597" y="918547"/>
                  <a:pt x="5459780" y="752268"/>
                </a:cubicBezTo>
                <a:cubicBezTo>
                  <a:pt x="5675770" y="548418"/>
                  <a:pt x="5795190" y="58650"/>
                  <a:pt x="6207109" y="4920"/>
                </a:cubicBezTo>
                <a:cubicBezTo>
                  <a:pt x="6684608" y="-57359"/>
                  <a:pt x="7112315" y="490053"/>
                  <a:pt x="7328125" y="606949"/>
                </a:cubicBezTo>
                <a:cubicBezTo>
                  <a:pt x="7494233" y="696907"/>
                  <a:pt x="7674060" y="730817"/>
                  <a:pt x="7771035" y="738428"/>
                </a:cubicBezTo>
              </a:path>
            </a:pathLst>
          </a:custGeom>
          <a:ln w="25400" cap="rnd">
            <a:solidFill>
              <a:schemeClr val="tx1"/>
            </a:solidFill>
            <a:prstDash val="sysDot"/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sz="765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3204753-9DAC-AB91-E3CF-58154BF0F325}"/>
              </a:ext>
            </a:extLst>
          </p:cNvPr>
          <p:cNvSpPr/>
          <p:nvPr/>
        </p:nvSpPr>
        <p:spPr bwMode="auto">
          <a:xfrm>
            <a:off x="369521" y="2168071"/>
            <a:ext cx="1023188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Discover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F277821-74AA-58A7-5CB2-FBF775075EA1}"/>
              </a:ext>
            </a:extLst>
          </p:cNvPr>
          <p:cNvSpPr/>
          <p:nvPr/>
        </p:nvSpPr>
        <p:spPr bwMode="auto">
          <a:xfrm>
            <a:off x="16392298" y="2168071"/>
            <a:ext cx="690475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Book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7450C-5C7A-DC03-59B0-898793A820D9}"/>
              </a:ext>
            </a:extLst>
          </p:cNvPr>
          <p:cNvSpPr txBox="1"/>
          <p:nvPr/>
        </p:nvSpPr>
        <p:spPr>
          <a:xfrm>
            <a:off x="1986064" y="4623166"/>
            <a:ext cx="2042472" cy="756235"/>
          </a:xfrm>
          <a:prstGeom prst="wedgeRoundRectCallout">
            <a:avLst>
              <a:gd name="adj1" fmla="val 20092"/>
              <a:gd name="adj2" fmla="val 69719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921">
                <a:solidFill>
                  <a:srgbClr val="000000"/>
                </a:solidFill>
                <a:latin typeface="Segoe UI Variable Display" pitchFamily="2" charset="0"/>
              </a:rPr>
              <a:t>“How cold is Alaska in May?”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6CD5AA-A23E-2708-C524-643C1AC15C4A}"/>
              </a:ext>
            </a:extLst>
          </p:cNvPr>
          <p:cNvSpPr txBox="1"/>
          <p:nvPr/>
        </p:nvSpPr>
        <p:spPr>
          <a:xfrm>
            <a:off x="5256363" y="3237288"/>
            <a:ext cx="1679276" cy="756235"/>
          </a:xfrm>
          <a:prstGeom prst="wedgeRoundRectCallou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921">
                <a:solidFill>
                  <a:srgbClr val="000000"/>
                </a:solidFill>
                <a:latin typeface="Segoe UI Variable Display" pitchFamily="2" charset="0"/>
              </a:rPr>
              <a:t>“What is a cruise tour?”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197F3B-DC10-6424-18AD-6E0147BB15D7}"/>
              </a:ext>
            </a:extLst>
          </p:cNvPr>
          <p:cNvSpPr txBox="1"/>
          <p:nvPr/>
        </p:nvSpPr>
        <p:spPr>
          <a:xfrm>
            <a:off x="7548113" y="4459647"/>
            <a:ext cx="2225794" cy="1083275"/>
          </a:xfrm>
          <a:prstGeom prst="wedgeRoundRectCallout">
            <a:avLst>
              <a:gd name="adj1" fmla="val 21044"/>
              <a:gd name="adj2" fmla="val -64202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921">
                <a:solidFill>
                  <a:srgbClr val="000000"/>
                </a:solidFill>
                <a:latin typeface="Segoe UI Variable Display" pitchFamily="2" charset="0"/>
              </a:rPr>
              <a:t>“Does Holland America offer flight packages?”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5D8589A-30FD-F626-9A26-F798148D9774}"/>
              </a:ext>
            </a:extLst>
          </p:cNvPr>
          <p:cNvSpPr txBox="1">
            <a:spLocks/>
          </p:cNvSpPr>
          <p:nvPr/>
        </p:nvSpPr>
        <p:spPr>
          <a:xfrm>
            <a:off x="3562827" y="660454"/>
            <a:ext cx="5066347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5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Cruise Journey</a:t>
            </a:r>
          </a:p>
        </p:txBody>
      </p:sp>
    </p:spTree>
    <p:extLst>
      <p:ext uri="{BB962C8B-B14F-4D97-AF65-F5344CB8AC3E}">
        <p14:creationId xmlns:p14="http://schemas.microsoft.com/office/powerpoint/2010/main" val="2250939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7037E-7 -4.61806E-6 L -3.7037E-7 -0.03287 " pathEditMode="relative" rAng="0" ptsTypes="AA">
                                      <p:cBhvr>
                                        <p:cTn id="18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1.875E-6 L 0 -0.03288 " pathEditMode="relative" rAng="0" ptsTypes="AA">
                                      <p:cBhvr>
                                        <p:cTn id="23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7037E-7 -2.36111E-6 L -3.7037E-7 0.03538 " pathEditMode="relative" rAng="0" ptsTypes="AA">
                                      <p:cBhvr>
                                        <p:cTn id="28" dur="7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28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1AAC2-5B03-AF57-0361-57023EFD3C61}"/>
              </a:ext>
            </a:extLst>
          </p:cNvPr>
          <p:cNvSpPr txBox="1">
            <a:spLocks/>
          </p:cNvSpPr>
          <p:nvPr/>
        </p:nvSpPr>
        <p:spPr>
          <a:xfrm>
            <a:off x="4444014" y="2626363"/>
            <a:ext cx="3303972" cy="802637"/>
          </a:xfrm>
          <a:prstGeom prst="roundRect">
            <a:avLst>
              <a:gd name="adj" fmla="val 21548"/>
            </a:avLst>
          </a:prstGeom>
          <a:gradFill flip="none" rotWithShape="1">
            <a:gsLst>
              <a:gs pos="0">
                <a:srgbClr val="F65567"/>
              </a:gs>
              <a:gs pos="32000">
                <a:srgbClr val="AC35AF"/>
              </a:gs>
              <a:gs pos="68000">
                <a:srgbClr val="0A6BBA"/>
              </a:gs>
              <a:gs pos="10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none" lIns="214313" tIns="42862" rIns="214313" bIns="85723" rtlCol="0" anchor="ctr">
            <a:spAutoFit/>
          </a:bodyPr>
          <a:lstStyle>
            <a:lvl1pPr algn="l" defTabSz="2321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9600" b="1" i="0" kern="1200" cap="none" spc="-125" baseline="0">
                <a:ln w="3175">
                  <a:noFill/>
                </a:ln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ea typeface="+mn-ea"/>
                <a:cs typeface="Segoe UI" pitchFamily="34" charset="0"/>
              </a:defRPr>
            </a:lvl1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CA" sz="375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Jared Spataro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B1F96-DFC1-F6C6-5EFF-7C541583D9DC}"/>
              </a:ext>
            </a:extLst>
          </p:cNvPr>
          <p:cNvSpPr txBox="1"/>
          <p:nvPr/>
        </p:nvSpPr>
        <p:spPr>
          <a:xfrm>
            <a:off x="588169" y="2626363"/>
            <a:ext cx="11015662" cy="1668942"/>
          </a:xfrm>
          <a:prstGeom prst="rect">
            <a:avLst/>
          </a:prstGeom>
          <a:noFill/>
        </p:spPr>
        <p:txBody>
          <a:bodyPr wrap="square" lIns="0" tIns="1181250" rIns="0" bIns="0" rtlCol="0" anchor="t" anchorCtr="0">
            <a:spAutoFit/>
          </a:bodyPr>
          <a:lstStyle/>
          <a:p>
            <a:pPr algn="ctr" defTabSz="1055851" fontAlgn="base">
              <a:spcBef>
                <a:spcPct val="0"/>
              </a:spcBef>
              <a:spcAft>
                <a:spcPts val="750"/>
              </a:spcAft>
              <a:tabLst>
                <a:tab pos="1074186" algn="l"/>
              </a:tabLst>
              <a:defRPr/>
            </a:pPr>
            <a:r>
              <a:rPr lang="en-US" sz="3094">
                <a:ln w="3175">
                  <a:noFill/>
                </a:ln>
                <a:latin typeface="Segoe UI Variable Display Semib" pitchFamily="2" charset="0"/>
                <a:cs typeface="Segoe Sans Display Semibold" pitchFamily="2" charset="0"/>
              </a:rPr>
              <a:t>CMO, AI at Work, Microsoft</a:t>
            </a:r>
          </a:p>
        </p:txBody>
      </p:sp>
    </p:spTree>
    <p:extLst>
      <p:ext uri="{BB962C8B-B14F-4D97-AF65-F5344CB8AC3E}">
        <p14:creationId xmlns:p14="http://schemas.microsoft.com/office/powerpoint/2010/main" val="3205982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3.7037E-7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4.81481E-6 L 0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27610-D5B3-ABE0-1E9D-74DC93034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EFDEC7B-F021-FC62-3A17-63519C49D335}"/>
              </a:ext>
            </a:extLst>
          </p:cNvPr>
          <p:cNvSpPr/>
          <p:nvPr/>
        </p:nvSpPr>
        <p:spPr bwMode="auto">
          <a:xfrm>
            <a:off x="14081922" y="2017713"/>
            <a:ext cx="3799678" cy="4546600"/>
          </a:xfrm>
          <a:prstGeom prst="roundRect">
            <a:avLst>
              <a:gd name="adj" fmla="val 6790"/>
            </a:avLst>
          </a:prstGeom>
          <a:gradFill flip="none" rotWithShape="1">
            <a:gsLst>
              <a:gs pos="80000">
                <a:srgbClr val="8661C5"/>
              </a:gs>
              <a:gs pos="1000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A2E0E5D-D29B-0C14-E043-01D8899A0711}"/>
              </a:ext>
            </a:extLst>
          </p:cNvPr>
          <p:cNvSpPr/>
          <p:nvPr/>
        </p:nvSpPr>
        <p:spPr bwMode="auto">
          <a:xfrm>
            <a:off x="216746" y="2017713"/>
            <a:ext cx="5737454" cy="4546600"/>
          </a:xfrm>
          <a:prstGeom prst="roundRect">
            <a:avLst>
              <a:gd name="adj" fmla="val 6790"/>
            </a:avLst>
          </a:prstGeom>
          <a:gradFill flip="none" rotWithShape="1">
            <a:gsLst>
              <a:gs pos="0">
                <a:srgbClr val="0A6BBA"/>
              </a:gs>
              <a:gs pos="8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5CE4877-56FF-F59B-0220-92D5579DFF62}"/>
              </a:ext>
            </a:extLst>
          </p:cNvPr>
          <p:cNvSpPr/>
          <p:nvPr/>
        </p:nvSpPr>
        <p:spPr bwMode="auto">
          <a:xfrm>
            <a:off x="6237799" y="2017713"/>
            <a:ext cx="5737454" cy="4546600"/>
          </a:xfrm>
          <a:prstGeom prst="roundRect">
            <a:avLst>
              <a:gd name="adj" fmla="val 6790"/>
            </a:avLst>
          </a:prstGeom>
          <a:gradFill flip="none" rotWithShape="1">
            <a:gsLst>
              <a:gs pos="98000">
                <a:srgbClr val="0A6BBA"/>
              </a:gs>
              <a:gs pos="38000">
                <a:srgbClr val="8661C5"/>
              </a:gs>
            </a:gsLst>
            <a:path path="circle">
              <a:fillToRect l="100000" b="100000"/>
            </a:path>
            <a:tileRect t="-100000" r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80EB7449-DC2F-13D8-8A6D-D34FB1E848A6}"/>
              </a:ext>
            </a:extLst>
          </p:cNvPr>
          <p:cNvSpPr/>
          <p:nvPr/>
        </p:nvSpPr>
        <p:spPr>
          <a:xfrm>
            <a:off x="0" y="3261032"/>
            <a:ext cx="24678055" cy="3044492"/>
          </a:xfrm>
          <a:custGeom>
            <a:avLst/>
            <a:gdLst>
              <a:gd name="connsiteX0" fmla="*/ 0 w 7771034"/>
              <a:gd name="connsiteY0" fmla="*/ 1541130 h 1541130"/>
              <a:gd name="connsiteX1" fmla="*/ 463629 w 7771034"/>
              <a:gd name="connsiteY1" fmla="*/ 1381976 h 1541130"/>
              <a:gd name="connsiteX2" fmla="*/ 1148698 w 7771034"/>
              <a:gd name="connsiteY2" fmla="*/ 710748 h 1541130"/>
              <a:gd name="connsiteX3" fmla="*/ 1854524 w 7771034"/>
              <a:gd name="connsiteY3" fmla="*/ 939102 h 1541130"/>
              <a:gd name="connsiteX4" fmla="*/ 2511913 w 7771034"/>
              <a:gd name="connsiteY4" fmla="*/ 911422 h 1541130"/>
              <a:gd name="connsiteX5" fmla="*/ 3612175 w 7771034"/>
              <a:gd name="connsiteY5" fmla="*/ 350913 h 1541130"/>
              <a:gd name="connsiteX6" fmla="*/ 4401038 w 7771034"/>
              <a:gd name="connsiteY6" fmla="*/ 696907 h 1541130"/>
              <a:gd name="connsiteX7" fmla="*/ 5459780 w 7771034"/>
              <a:gd name="connsiteY7" fmla="*/ 752268 h 1541130"/>
              <a:gd name="connsiteX8" fmla="*/ 6207109 w 7771034"/>
              <a:gd name="connsiteY8" fmla="*/ 4920 h 1541130"/>
              <a:gd name="connsiteX9" fmla="*/ 7328125 w 7771034"/>
              <a:gd name="connsiteY9" fmla="*/ 606949 h 1541130"/>
              <a:gd name="connsiteX10" fmla="*/ 7771035 w 7771034"/>
              <a:gd name="connsiteY10" fmla="*/ 738428 h 154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71034" h="1541130">
                <a:moveTo>
                  <a:pt x="0" y="1541130"/>
                </a:moveTo>
                <a:cubicBezTo>
                  <a:pt x="252118" y="1534275"/>
                  <a:pt x="387196" y="1453263"/>
                  <a:pt x="463629" y="1381976"/>
                </a:cubicBezTo>
                <a:cubicBezTo>
                  <a:pt x="621268" y="1234957"/>
                  <a:pt x="728678" y="743056"/>
                  <a:pt x="1148698" y="710748"/>
                </a:cubicBezTo>
                <a:cubicBezTo>
                  <a:pt x="1418573" y="689985"/>
                  <a:pt x="1502679" y="860560"/>
                  <a:pt x="1854524" y="939102"/>
                </a:cubicBezTo>
                <a:cubicBezTo>
                  <a:pt x="2166014" y="1008635"/>
                  <a:pt x="2296535" y="992488"/>
                  <a:pt x="2511913" y="911422"/>
                </a:cubicBezTo>
                <a:cubicBezTo>
                  <a:pt x="2761305" y="817555"/>
                  <a:pt x="3151305" y="358999"/>
                  <a:pt x="3612175" y="350913"/>
                </a:cubicBezTo>
                <a:cubicBezTo>
                  <a:pt x="4006607" y="343993"/>
                  <a:pt x="4101990" y="519478"/>
                  <a:pt x="4401038" y="696907"/>
                </a:cubicBezTo>
                <a:cubicBezTo>
                  <a:pt x="4837719" y="956005"/>
                  <a:pt x="5283597" y="918547"/>
                  <a:pt x="5459780" y="752268"/>
                </a:cubicBezTo>
                <a:cubicBezTo>
                  <a:pt x="5675770" y="548418"/>
                  <a:pt x="5795190" y="58650"/>
                  <a:pt x="6207109" y="4920"/>
                </a:cubicBezTo>
                <a:cubicBezTo>
                  <a:pt x="6684608" y="-57359"/>
                  <a:pt x="7112315" y="490053"/>
                  <a:pt x="7328125" y="606949"/>
                </a:cubicBezTo>
                <a:cubicBezTo>
                  <a:pt x="7494233" y="696907"/>
                  <a:pt x="7674060" y="730817"/>
                  <a:pt x="7771035" y="738428"/>
                </a:cubicBezTo>
              </a:path>
            </a:pathLst>
          </a:custGeom>
          <a:ln w="25400" cap="rnd">
            <a:solidFill>
              <a:schemeClr val="tx1"/>
            </a:solidFill>
            <a:prstDash val="sysDot"/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sz="765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D79E71E-E3B3-B06C-66D2-CA4CE86AAE25}"/>
              </a:ext>
            </a:extLst>
          </p:cNvPr>
          <p:cNvSpPr/>
          <p:nvPr/>
        </p:nvSpPr>
        <p:spPr bwMode="auto">
          <a:xfrm>
            <a:off x="369521" y="2165270"/>
            <a:ext cx="1023188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Discover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BC638B0-3B6E-15B6-DD26-2B4B50688636}"/>
              </a:ext>
            </a:extLst>
          </p:cNvPr>
          <p:cNvSpPr/>
          <p:nvPr/>
        </p:nvSpPr>
        <p:spPr bwMode="auto">
          <a:xfrm>
            <a:off x="6421952" y="2165270"/>
            <a:ext cx="690475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Book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3CFAEF7-8DF1-07C4-3048-BA57F343FB98}"/>
              </a:ext>
            </a:extLst>
          </p:cNvPr>
          <p:cNvSpPr/>
          <p:nvPr/>
        </p:nvSpPr>
        <p:spPr bwMode="auto">
          <a:xfrm>
            <a:off x="14225402" y="2165270"/>
            <a:ext cx="1186524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Pre-Cruise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8BA02C-2838-364F-5554-4019D1F53DFF}"/>
              </a:ext>
            </a:extLst>
          </p:cNvPr>
          <p:cNvSpPr txBox="1"/>
          <p:nvPr/>
        </p:nvSpPr>
        <p:spPr>
          <a:xfrm>
            <a:off x="664069" y="4639589"/>
            <a:ext cx="1518896" cy="586402"/>
          </a:xfrm>
          <a:prstGeom prst="wedgeRoundRectCallout">
            <a:avLst>
              <a:gd name="adj1" fmla="val 20092"/>
              <a:gd name="adj2" fmla="val 69719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22">
                <a:solidFill>
                  <a:srgbClr val="000000"/>
                </a:solidFill>
                <a:latin typeface="Segoe UI Variable Display" pitchFamily="2" charset="0"/>
              </a:rPr>
              <a:t>“How cold is Alaska in May?”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026AC8-E624-0520-779E-3D3C6B02B4F9}"/>
              </a:ext>
            </a:extLst>
          </p:cNvPr>
          <p:cNvSpPr txBox="1"/>
          <p:nvPr/>
        </p:nvSpPr>
        <p:spPr>
          <a:xfrm>
            <a:off x="2722410" y="3854325"/>
            <a:ext cx="1408720" cy="586402"/>
          </a:xfrm>
          <a:prstGeom prst="wedgeRoundRectCallou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22">
                <a:solidFill>
                  <a:srgbClr val="000000"/>
                </a:solidFill>
                <a:latin typeface="Segoe UI Variable Display" pitchFamily="2" charset="0"/>
              </a:rPr>
              <a:t>“What is a cruise tour?”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E51D7B-3422-D7D6-DB91-7AA5AE32EB39}"/>
              </a:ext>
            </a:extLst>
          </p:cNvPr>
          <p:cNvSpPr txBox="1"/>
          <p:nvPr/>
        </p:nvSpPr>
        <p:spPr>
          <a:xfrm>
            <a:off x="3562827" y="5105489"/>
            <a:ext cx="1732303" cy="828525"/>
          </a:xfrm>
          <a:prstGeom prst="wedgeRoundRectCallout">
            <a:avLst>
              <a:gd name="adj1" fmla="val 21044"/>
              <a:gd name="adj2" fmla="val -64202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22">
                <a:solidFill>
                  <a:srgbClr val="000000"/>
                </a:solidFill>
                <a:latin typeface="Segoe UI Variable Display" pitchFamily="2" charset="0"/>
              </a:rPr>
              <a:t>“Does Holland America offer flight packages?”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077FBA-ED7B-E7F1-EF62-1EAA8942E1F0}"/>
              </a:ext>
            </a:extLst>
          </p:cNvPr>
          <p:cNvSpPr txBox="1"/>
          <p:nvPr/>
        </p:nvSpPr>
        <p:spPr>
          <a:xfrm>
            <a:off x="6720853" y="3620019"/>
            <a:ext cx="1612264" cy="1070648"/>
          </a:xfrm>
          <a:prstGeom prst="wedgeRoundRectCallout">
            <a:avLst>
              <a:gd name="adj1" fmla="val 21243"/>
              <a:gd name="adj2" fmla="val 59655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422">
                <a:solidFill>
                  <a:srgbClr val="000000"/>
                </a:solidFill>
              </a:rPr>
              <a:t>“What is </a:t>
            </a:r>
            <a:br>
              <a:rPr lang="en-US" sz="1422">
                <a:solidFill>
                  <a:srgbClr val="000000"/>
                </a:solidFill>
              </a:rPr>
            </a:br>
            <a:r>
              <a:rPr lang="en-US" sz="1422">
                <a:solidFill>
                  <a:srgbClr val="000000"/>
                </a:solidFill>
              </a:rPr>
              <a:t>the lowest verandah price for this cruise?”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AE198C-E8FB-E892-07D2-C436B69DB61C}"/>
              </a:ext>
            </a:extLst>
          </p:cNvPr>
          <p:cNvSpPr txBox="1"/>
          <p:nvPr/>
        </p:nvSpPr>
        <p:spPr>
          <a:xfrm>
            <a:off x="8827522" y="4826273"/>
            <a:ext cx="1621234" cy="828525"/>
          </a:xfrm>
          <a:prstGeom prst="wedgeRoundRectCallout">
            <a:avLst>
              <a:gd name="adj1" fmla="val -20833"/>
              <a:gd name="adj2" fmla="val -65550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422">
                <a:solidFill>
                  <a:srgbClr val="000000"/>
                </a:solidFill>
              </a:rPr>
              <a:t>“Can I combine these deals together?”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D2E55B-05C1-0A46-E76C-4ED350414DDA}"/>
              </a:ext>
            </a:extLst>
          </p:cNvPr>
          <p:cNvSpPr txBox="1"/>
          <p:nvPr/>
        </p:nvSpPr>
        <p:spPr>
          <a:xfrm>
            <a:off x="9782355" y="3168692"/>
            <a:ext cx="1477337" cy="586402"/>
          </a:xfrm>
          <a:prstGeom prst="wedgeRoundRectCallout">
            <a:avLst>
              <a:gd name="adj1" fmla="val 21871"/>
              <a:gd name="adj2" fmla="val 73328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422">
                <a:solidFill>
                  <a:srgbClr val="000000"/>
                </a:solidFill>
              </a:rPr>
              <a:t>“Can I pay with installments?”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8EF35D9-EC08-784D-D38E-613C2A11A5FE}"/>
              </a:ext>
            </a:extLst>
          </p:cNvPr>
          <p:cNvSpPr txBox="1">
            <a:spLocks/>
          </p:cNvSpPr>
          <p:nvPr/>
        </p:nvSpPr>
        <p:spPr>
          <a:xfrm>
            <a:off x="3562827" y="660454"/>
            <a:ext cx="5066347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5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Cruise Journey</a:t>
            </a:r>
          </a:p>
        </p:txBody>
      </p:sp>
    </p:spTree>
    <p:extLst>
      <p:ext uri="{BB962C8B-B14F-4D97-AF65-F5344CB8AC3E}">
        <p14:creationId xmlns:p14="http://schemas.microsoft.com/office/powerpoint/2010/main" val="795364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-2.96296E-6 L -3.95833E-6 -0.03287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95833E-6 -2.96296E-6 L -3.95833E-6 -0.03287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6B31B-9294-5E91-606E-1054ECE0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F38463F-6281-0279-CC01-1C4A88E84AF2}"/>
              </a:ext>
            </a:extLst>
          </p:cNvPr>
          <p:cNvSpPr/>
          <p:nvPr/>
        </p:nvSpPr>
        <p:spPr bwMode="auto">
          <a:xfrm>
            <a:off x="13508712" y="2017713"/>
            <a:ext cx="2834544" cy="4546600"/>
          </a:xfrm>
          <a:prstGeom prst="roundRect">
            <a:avLst>
              <a:gd name="adj" fmla="val 6790"/>
            </a:avLst>
          </a:prstGeom>
          <a:gradFill flip="none" rotWithShape="1">
            <a:gsLst>
              <a:gs pos="88000">
                <a:srgbClr val="AC35AF"/>
              </a:gs>
              <a:gs pos="24000">
                <a:srgbClr val="F65567"/>
              </a:gs>
            </a:gsLst>
            <a:path path="circle">
              <a:fillToRect l="100000" b="100000"/>
            </a:path>
            <a:tileRect t="-100000" r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C1EF5DD-32DF-E98F-FEA4-F79CC32C5CB0}"/>
              </a:ext>
            </a:extLst>
          </p:cNvPr>
          <p:cNvSpPr/>
          <p:nvPr/>
        </p:nvSpPr>
        <p:spPr bwMode="auto">
          <a:xfrm>
            <a:off x="216747" y="2017713"/>
            <a:ext cx="3799678" cy="4546600"/>
          </a:xfrm>
          <a:prstGeom prst="roundRect">
            <a:avLst>
              <a:gd name="adj" fmla="val 8263"/>
            </a:avLst>
          </a:prstGeom>
          <a:gradFill flip="none" rotWithShape="1">
            <a:gsLst>
              <a:gs pos="0">
                <a:srgbClr val="0A6BBA"/>
              </a:gs>
              <a:gs pos="8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A4F28A-7312-23A6-A552-2D17BE34ADC8}"/>
              </a:ext>
            </a:extLst>
          </p:cNvPr>
          <p:cNvSpPr/>
          <p:nvPr/>
        </p:nvSpPr>
        <p:spPr bwMode="auto">
          <a:xfrm>
            <a:off x="4204241" y="2017713"/>
            <a:ext cx="3799678" cy="4546600"/>
          </a:xfrm>
          <a:prstGeom prst="roundRect">
            <a:avLst>
              <a:gd name="adj" fmla="val 8018"/>
            </a:avLst>
          </a:prstGeom>
          <a:gradFill flip="none" rotWithShape="1">
            <a:gsLst>
              <a:gs pos="98000">
                <a:srgbClr val="0A6BBA"/>
              </a:gs>
              <a:gs pos="38000">
                <a:srgbClr val="8661C5"/>
              </a:gs>
            </a:gsLst>
            <a:path path="circle">
              <a:fillToRect l="100000" b="100000"/>
            </a:path>
            <a:tileRect t="-100000" r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F311C3-59E6-6945-0D9D-D894628200EA}"/>
              </a:ext>
            </a:extLst>
          </p:cNvPr>
          <p:cNvSpPr/>
          <p:nvPr/>
        </p:nvSpPr>
        <p:spPr bwMode="auto">
          <a:xfrm>
            <a:off x="8191737" y="2017713"/>
            <a:ext cx="3799678" cy="4546600"/>
          </a:xfrm>
          <a:prstGeom prst="roundRect">
            <a:avLst>
              <a:gd name="adj" fmla="val 8018"/>
            </a:avLst>
          </a:prstGeom>
          <a:gradFill flip="none" rotWithShape="1">
            <a:gsLst>
              <a:gs pos="80000">
                <a:srgbClr val="8661C5"/>
              </a:gs>
              <a:gs pos="1000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FB840C82-81B4-FD84-8FB3-4DE562A79498}"/>
              </a:ext>
            </a:extLst>
          </p:cNvPr>
          <p:cNvSpPr/>
          <p:nvPr/>
        </p:nvSpPr>
        <p:spPr>
          <a:xfrm>
            <a:off x="0" y="3261032"/>
            <a:ext cx="16343255" cy="3044492"/>
          </a:xfrm>
          <a:custGeom>
            <a:avLst/>
            <a:gdLst>
              <a:gd name="connsiteX0" fmla="*/ 0 w 7771034"/>
              <a:gd name="connsiteY0" fmla="*/ 1541130 h 1541130"/>
              <a:gd name="connsiteX1" fmla="*/ 463629 w 7771034"/>
              <a:gd name="connsiteY1" fmla="*/ 1381976 h 1541130"/>
              <a:gd name="connsiteX2" fmla="*/ 1148698 w 7771034"/>
              <a:gd name="connsiteY2" fmla="*/ 710748 h 1541130"/>
              <a:gd name="connsiteX3" fmla="*/ 1854524 w 7771034"/>
              <a:gd name="connsiteY3" fmla="*/ 939102 h 1541130"/>
              <a:gd name="connsiteX4" fmla="*/ 2511913 w 7771034"/>
              <a:gd name="connsiteY4" fmla="*/ 911422 h 1541130"/>
              <a:gd name="connsiteX5" fmla="*/ 3612175 w 7771034"/>
              <a:gd name="connsiteY5" fmla="*/ 350913 h 1541130"/>
              <a:gd name="connsiteX6" fmla="*/ 4401038 w 7771034"/>
              <a:gd name="connsiteY6" fmla="*/ 696907 h 1541130"/>
              <a:gd name="connsiteX7" fmla="*/ 5459780 w 7771034"/>
              <a:gd name="connsiteY7" fmla="*/ 752268 h 1541130"/>
              <a:gd name="connsiteX8" fmla="*/ 6207109 w 7771034"/>
              <a:gd name="connsiteY8" fmla="*/ 4920 h 1541130"/>
              <a:gd name="connsiteX9" fmla="*/ 7328125 w 7771034"/>
              <a:gd name="connsiteY9" fmla="*/ 606949 h 1541130"/>
              <a:gd name="connsiteX10" fmla="*/ 7771035 w 7771034"/>
              <a:gd name="connsiteY10" fmla="*/ 738428 h 154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71034" h="1541130">
                <a:moveTo>
                  <a:pt x="0" y="1541130"/>
                </a:moveTo>
                <a:cubicBezTo>
                  <a:pt x="252118" y="1534275"/>
                  <a:pt x="387196" y="1453263"/>
                  <a:pt x="463629" y="1381976"/>
                </a:cubicBezTo>
                <a:cubicBezTo>
                  <a:pt x="621268" y="1234957"/>
                  <a:pt x="728678" y="743056"/>
                  <a:pt x="1148698" y="710748"/>
                </a:cubicBezTo>
                <a:cubicBezTo>
                  <a:pt x="1418573" y="689985"/>
                  <a:pt x="1502679" y="860560"/>
                  <a:pt x="1854524" y="939102"/>
                </a:cubicBezTo>
                <a:cubicBezTo>
                  <a:pt x="2166014" y="1008635"/>
                  <a:pt x="2296535" y="992488"/>
                  <a:pt x="2511913" y="911422"/>
                </a:cubicBezTo>
                <a:cubicBezTo>
                  <a:pt x="2761305" y="817555"/>
                  <a:pt x="3151305" y="358999"/>
                  <a:pt x="3612175" y="350913"/>
                </a:cubicBezTo>
                <a:cubicBezTo>
                  <a:pt x="4006607" y="343993"/>
                  <a:pt x="4101990" y="519478"/>
                  <a:pt x="4401038" y="696907"/>
                </a:cubicBezTo>
                <a:cubicBezTo>
                  <a:pt x="4837719" y="956005"/>
                  <a:pt x="5283597" y="918547"/>
                  <a:pt x="5459780" y="752268"/>
                </a:cubicBezTo>
                <a:cubicBezTo>
                  <a:pt x="5675770" y="548418"/>
                  <a:pt x="5795190" y="58650"/>
                  <a:pt x="6207109" y="4920"/>
                </a:cubicBezTo>
                <a:cubicBezTo>
                  <a:pt x="6684608" y="-57359"/>
                  <a:pt x="7112315" y="490053"/>
                  <a:pt x="7328125" y="606949"/>
                </a:cubicBezTo>
                <a:cubicBezTo>
                  <a:pt x="7494233" y="696907"/>
                  <a:pt x="7674060" y="730817"/>
                  <a:pt x="7771035" y="738428"/>
                </a:cubicBezTo>
              </a:path>
            </a:pathLst>
          </a:custGeom>
          <a:ln w="25400" cap="rnd">
            <a:solidFill>
              <a:schemeClr val="tx1"/>
            </a:solidFill>
            <a:prstDash val="sysDot"/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sz="765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9CE2413-844F-0175-1729-8948C9107678}"/>
              </a:ext>
            </a:extLst>
          </p:cNvPr>
          <p:cNvSpPr/>
          <p:nvPr/>
        </p:nvSpPr>
        <p:spPr bwMode="auto">
          <a:xfrm>
            <a:off x="369521" y="2157665"/>
            <a:ext cx="1023188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Discover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83990AC-C669-4197-35F8-75489DE678E9}"/>
              </a:ext>
            </a:extLst>
          </p:cNvPr>
          <p:cNvSpPr/>
          <p:nvPr/>
        </p:nvSpPr>
        <p:spPr bwMode="auto">
          <a:xfrm>
            <a:off x="4372710" y="2157665"/>
            <a:ext cx="690475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Book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EAB6065-74C4-386E-5394-172E7E3180AD}"/>
              </a:ext>
            </a:extLst>
          </p:cNvPr>
          <p:cNvSpPr/>
          <p:nvPr/>
        </p:nvSpPr>
        <p:spPr bwMode="auto">
          <a:xfrm>
            <a:off x="8335216" y="2157665"/>
            <a:ext cx="1186524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Pre-Cruise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09516D-3F41-0351-62E1-D8B6C34A6546}"/>
              </a:ext>
            </a:extLst>
          </p:cNvPr>
          <p:cNvSpPr/>
          <p:nvPr/>
        </p:nvSpPr>
        <p:spPr bwMode="auto">
          <a:xfrm>
            <a:off x="13670310" y="2157665"/>
            <a:ext cx="1107420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On-board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8D1C72-8BD6-F708-5AAC-69EC80524BCF}"/>
              </a:ext>
            </a:extLst>
          </p:cNvPr>
          <p:cNvSpPr txBox="1"/>
          <p:nvPr/>
        </p:nvSpPr>
        <p:spPr>
          <a:xfrm>
            <a:off x="373081" y="4473074"/>
            <a:ext cx="1240059" cy="489638"/>
          </a:xfrm>
          <a:prstGeom prst="wedgeRoundRectCallout">
            <a:avLst>
              <a:gd name="adj1" fmla="val 20092"/>
              <a:gd name="adj2" fmla="val 69719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38">
                <a:solidFill>
                  <a:srgbClr val="000000"/>
                </a:solidFill>
                <a:latin typeface="Segoe UI Variable Display" pitchFamily="2" charset="0"/>
              </a:rPr>
              <a:t>“How cold is Alaska in May?”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A01E7E-B3EC-EB4B-C491-58F27FAE7A52}"/>
              </a:ext>
            </a:extLst>
          </p:cNvPr>
          <p:cNvSpPr txBox="1"/>
          <p:nvPr/>
        </p:nvSpPr>
        <p:spPr>
          <a:xfrm>
            <a:off x="2130355" y="3969896"/>
            <a:ext cx="1113178" cy="489638"/>
          </a:xfrm>
          <a:prstGeom prst="wedgeRoundRectCallou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38">
                <a:solidFill>
                  <a:srgbClr val="000000"/>
                </a:solidFill>
                <a:latin typeface="Segoe UI Variable Display" pitchFamily="2" charset="0"/>
              </a:rPr>
              <a:t>“What is a cruise tour?”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F417C0-13A6-C4E4-0E03-3660B9192CD1}"/>
              </a:ext>
            </a:extLst>
          </p:cNvPr>
          <p:cNvSpPr txBox="1"/>
          <p:nvPr/>
        </p:nvSpPr>
        <p:spPr>
          <a:xfrm>
            <a:off x="2406770" y="5174897"/>
            <a:ext cx="1372297" cy="683379"/>
          </a:xfrm>
          <a:prstGeom prst="wedgeRoundRectCallout">
            <a:avLst>
              <a:gd name="adj1" fmla="val 21044"/>
              <a:gd name="adj2" fmla="val -64202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38">
                <a:solidFill>
                  <a:srgbClr val="000000"/>
                </a:solidFill>
                <a:latin typeface="Segoe UI Variable Display" pitchFamily="2" charset="0"/>
              </a:rPr>
              <a:t>“Does Holland America offer flight packages?”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1D9A29-91B5-00F8-BEDE-91FF6634FD1F}"/>
              </a:ext>
            </a:extLst>
          </p:cNvPr>
          <p:cNvSpPr txBox="1"/>
          <p:nvPr/>
        </p:nvSpPr>
        <p:spPr>
          <a:xfrm>
            <a:off x="4421307" y="3834637"/>
            <a:ext cx="1280753" cy="877120"/>
          </a:xfrm>
          <a:prstGeom prst="wedgeRoundRectCallout">
            <a:avLst>
              <a:gd name="adj1" fmla="val 21243"/>
              <a:gd name="adj2" fmla="val 59655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138">
                <a:solidFill>
                  <a:srgbClr val="000000"/>
                </a:solidFill>
              </a:rPr>
              <a:t>“What is </a:t>
            </a:r>
            <a:br>
              <a:rPr lang="en-US" sz="1138">
                <a:solidFill>
                  <a:srgbClr val="000000"/>
                </a:solidFill>
              </a:rPr>
            </a:br>
            <a:r>
              <a:rPr lang="en-US" sz="1138">
                <a:solidFill>
                  <a:srgbClr val="000000"/>
                </a:solidFill>
              </a:rPr>
              <a:t>the lowest verandah price for this cruise?”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5DA6BC-97A7-32E9-3CC1-250BDBC9217A}"/>
              </a:ext>
            </a:extLst>
          </p:cNvPr>
          <p:cNvSpPr txBox="1"/>
          <p:nvPr/>
        </p:nvSpPr>
        <p:spPr>
          <a:xfrm>
            <a:off x="5765541" y="4847965"/>
            <a:ext cx="1239108" cy="683379"/>
          </a:xfrm>
          <a:prstGeom prst="wedgeRoundRectCallout">
            <a:avLst>
              <a:gd name="adj1" fmla="val -20833"/>
              <a:gd name="adj2" fmla="val -65550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138">
                <a:solidFill>
                  <a:srgbClr val="000000"/>
                </a:solidFill>
              </a:rPr>
              <a:t>“Can I combine these deals together?”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4B47F4-E3A6-2305-FBC4-EA05E896EA27}"/>
              </a:ext>
            </a:extLst>
          </p:cNvPr>
          <p:cNvSpPr txBox="1"/>
          <p:nvPr/>
        </p:nvSpPr>
        <p:spPr>
          <a:xfrm>
            <a:off x="6556075" y="3261032"/>
            <a:ext cx="1219886" cy="489638"/>
          </a:xfrm>
          <a:prstGeom prst="wedgeRoundRectCallout">
            <a:avLst>
              <a:gd name="adj1" fmla="val 21871"/>
              <a:gd name="adj2" fmla="val 73328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138">
                <a:solidFill>
                  <a:srgbClr val="000000"/>
                </a:solidFill>
              </a:rPr>
              <a:t>“Can I pay with installments?”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78119E-3570-F4D1-4317-83323BF47D60}"/>
              </a:ext>
            </a:extLst>
          </p:cNvPr>
          <p:cNvSpPr txBox="1"/>
          <p:nvPr/>
        </p:nvSpPr>
        <p:spPr>
          <a:xfrm>
            <a:off x="8403450" y="3557691"/>
            <a:ext cx="913077" cy="489638"/>
          </a:xfrm>
          <a:prstGeom prst="wedgeRoundRectCallou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138">
                <a:solidFill>
                  <a:srgbClr val="000000"/>
                </a:solidFill>
              </a:rPr>
              <a:t>“How do I check in?”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47C336-A466-E53C-2015-3AE75B555D19}"/>
              </a:ext>
            </a:extLst>
          </p:cNvPr>
          <p:cNvSpPr txBox="1"/>
          <p:nvPr/>
        </p:nvSpPr>
        <p:spPr>
          <a:xfrm>
            <a:off x="8591910" y="4944835"/>
            <a:ext cx="1075156" cy="683379"/>
          </a:xfrm>
          <a:prstGeom prst="wedgeRoundRectCallout">
            <a:avLst>
              <a:gd name="adj1" fmla="val 20565"/>
              <a:gd name="adj2" fmla="val -63063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138">
                <a:solidFill>
                  <a:srgbClr val="000000"/>
                </a:solidFill>
              </a:rPr>
              <a:t>“Can I bring alcohol onboard?”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FEBB3C-1D7A-1E73-9778-C3069D0B386B}"/>
              </a:ext>
            </a:extLst>
          </p:cNvPr>
          <p:cNvSpPr txBox="1"/>
          <p:nvPr/>
        </p:nvSpPr>
        <p:spPr>
          <a:xfrm>
            <a:off x="9897743" y="4099899"/>
            <a:ext cx="1026131" cy="683379"/>
          </a:xfrm>
          <a:prstGeom prst="wedgeRoundRectCallou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138">
                <a:solidFill>
                  <a:srgbClr val="000000"/>
                </a:solidFill>
              </a:rPr>
              <a:t>“Do I need a  passport for this cruise?”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B76689-1B82-C199-755D-343AB8AFA853}"/>
              </a:ext>
            </a:extLst>
          </p:cNvPr>
          <p:cNvSpPr txBox="1"/>
          <p:nvPr/>
        </p:nvSpPr>
        <p:spPr>
          <a:xfrm>
            <a:off x="10610491" y="5076292"/>
            <a:ext cx="1148293" cy="683379"/>
          </a:xfrm>
          <a:prstGeom prst="wedgeRoundRectCallout">
            <a:avLst>
              <a:gd name="adj1" fmla="val 19928"/>
              <a:gd name="adj2" fmla="val -63063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1138">
                <a:solidFill>
                  <a:srgbClr val="000000"/>
                </a:solidFill>
              </a:rPr>
              <a:t>“What is there to do on the ship?”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C4B87FB-1979-9826-B47F-EB6EF46809CB}"/>
              </a:ext>
            </a:extLst>
          </p:cNvPr>
          <p:cNvSpPr txBox="1">
            <a:spLocks/>
          </p:cNvSpPr>
          <p:nvPr/>
        </p:nvSpPr>
        <p:spPr>
          <a:xfrm>
            <a:off x="3562827" y="660454"/>
            <a:ext cx="5066347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5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Cruise Journey</a:t>
            </a:r>
          </a:p>
        </p:txBody>
      </p:sp>
    </p:spTree>
    <p:extLst>
      <p:ext uri="{BB962C8B-B14F-4D97-AF65-F5344CB8AC3E}">
        <p14:creationId xmlns:p14="http://schemas.microsoft.com/office/powerpoint/2010/main" val="1439403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-2.96296E-6 L -3.95833E-6 -0.03287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95833E-6 -2.96296E-6 L -3.95833E-6 -0.03287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1E7B0-E579-A9EC-E217-98BBD48EA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2D727C-10AE-303D-994B-31F2CBEA0AD5}"/>
              </a:ext>
            </a:extLst>
          </p:cNvPr>
          <p:cNvSpPr/>
          <p:nvPr/>
        </p:nvSpPr>
        <p:spPr bwMode="auto">
          <a:xfrm>
            <a:off x="216747" y="2017713"/>
            <a:ext cx="2834544" cy="4546600"/>
          </a:xfrm>
          <a:prstGeom prst="roundRect">
            <a:avLst>
              <a:gd name="adj" fmla="val 11069"/>
            </a:avLst>
          </a:prstGeom>
          <a:gradFill flip="none" rotWithShape="1">
            <a:gsLst>
              <a:gs pos="0">
                <a:srgbClr val="0A6BBA"/>
              </a:gs>
              <a:gs pos="8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DED0D5-83B3-D7BD-D411-96578A47638A}"/>
              </a:ext>
            </a:extLst>
          </p:cNvPr>
          <p:cNvSpPr/>
          <p:nvPr/>
        </p:nvSpPr>
        <p:spPr bwMode="auto">
          <a:xfrm>
            <a:off x="3191401" y="2017713"/>
            <a:ext cx="2834544" cy="4546600"/>
          </a:xfrm>
          <a:prstGeom prst="roundRect">
            <a:avLst>
              <a:gd name="adj" fmla="val 11069"/>
            </a:avLst>
          </a:prstGeom>
          <a:gradFill flip="none" rotWithShape="1">
            <a:gsLst>
              <a:gs pos="98000">
                <a:srgbClr val="0A6BBA"/>
              </a:gs>
              <a:gs pos="38000">
                <a:srgbClr val="8661C5"/>
              </a:gs>
            </a:gsLst>
            <a:path path="circle">
              <a:fillToRect l="100000" b="100000"/>
            </a:path>
            <a:tileRect t="-100000" r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D1AF3D-A618-E2B2-A3D4-5D2EF9FA0D81}"/>
              </a:ext>
            </a:extLst>
          </p:cNvPr>
          <p:cNvSpPr/>
          <p:nvPr/>
        </p:nvSpPr>
        <p:spPr bwMode="auto">
          <a:xfrm>
            <a:off x="6166055" y="2017713"/>
            <a:ext cx="2834544" cy="4546600"/>
          </a:xfrm>
          <a:prstGeom prst="roundRect">
            <a:avLst>
              <a:gd name="adj" fmla="val 11069"/>
            </a:avLst>
          </a:prstGeom>
          <a:gradFill flip="none" rotWithShape="1">
            <a:gsLst>
              <a:gs pos="80000">
                <a:srgbClr val="8661C5"/>
              </a:gs>
              <a:gs pos="1000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E12E240-B17F-E01E-7BD0-2ACDA231AB6E}"/>
              </a:ext>
            </a:extLst>
          </p:cNvPr>
          <p:cNvSpPr/>
          <p:nvPr/>
        </p:nvSpPr>
        <p:spPr bwMode="auto">
          <a:xfrm>
            <a:off x="9140709" y="2017713"/>
            <a:ext cx="2834544" cy="4546600"/>
          </a:xfrm>
          <a:prstGeom prst="roundRect">
            <a:avLst>
              <a:gd name="adj" fmla="val 11069"/>
            </a:avLst>
          </a:prstGeom>
          <a:gradFill flip="none" rotWithShape="1">
            <a:gsLst>
              <a:gs pos="88000">
                <a:srgbClr val="AC35AF"/>
              </a:gs>
              <a:gs pos="24000">
                <a:srgbClr val="F65567"/>
              </a:gs>
            </a:gsLst>
            <a:path path="circle">
              <a:fillToRect l="100000" b="100000"/>
            </a:path>
            <a:tileRect t="-100000" r="-100000"/>
          </a:gradFill>
          <a:ln w="15875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541867" tIns="154819" rIns="541867" bIns="2322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43590">
              <a:spcBef>
                <a:spcPts val="715"/>
              </a:spcBef>
              <a:tabLst>
                <a:tab pos="3358478" algn="l"/>
              </a:tabLst>
            </a:pPr>
            <a:endParaRPr lang="en-US" sz="3048" b="1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533FFAC3-2BD6-052E-003F-AA20A0713942}"/>
              </a:ext>
            </a:extLst>
          </p:cNvPr>
          <p:cNvSpPr/>
          <p:nvPr/>
        </p:nvSpPr>
        <p:spPr>
          <a:xfrm>
            <a:off x="1" y="3261032"/>
            <a:ext cx="12192000" cy="3044492"/>
          </a:xfrm>
          <a:custGeom>
            <a:avLst/>
            <a:gdLst>
              <a:gd name="connsiteX0" fmla="*/ 0 w 7771034"/>
              <a:gd name="connsiteY0" fmla="*/ 1541130 h 1541130"/>
              <a:gd name="connsiteX1" fmla="*/ 463629 w 7771034"/>
              <a:gd name="connsiteY1" fmla="*/ 1381976 h 1541130"/>
              <a:gd name="connsiteX2" fmla="*/ 1148698 w 7771034"/>
              <a:gd name="connsiteY2" fmla="*/ 710748 h 1541130"/>
              <a:gd name="connsiteX3" fmla="*/ 1854524 w 7771034"/>
              <a:gd name="connsiteY3" fmla="*/ 939102 h 1541130"/>
              <a:gd name="connsiteX4" fmla="*/ 2511913 w 7771034"/>
              <a:gd name="connsiteY4" fmla="*/ 911422 h 1541130"/>
              <a:gd name="connsiteX5" fmla="*/ 3612175 w 7771034"/>
              <a:gd name="connsiteY5" fmla="*/ 350913 h 1541130"/>
              <a:gd name="connsiteX6" fmla="*/ 4401038 w 7771034"/>
              <a:gd name="connsiteY6" fmla="*/ 696907 h 1541130"/>
              <a:gd name="connsiteX7" fmla="*/ 5459780 w 7771034"/>
              <a:gd name="connsiteY7" fmla="*/ 752268 h 1541130"/>
              <a:gd name="connsiteX8" fmla="*/ 6207109 w 7771034"/>
              <a:gd name="connsiteY8" fmla="*/ 4920 h 1541130"/>
              <a:gd name="connsiteX9" fmla="*/ 7328125 w 7771034"/>
              <a:gd name="connsiteY9" fmla="*/ 606949 h 1541130"/>
              <a:gd name="connsiteX10" fmla="*/ 7771035 w 7771034"/>
              <a:gd name="connsiteY10" fmla="*/ 738428 h 154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71034" h="1541130">
                <a:moveTo>
                  <a:pt x="0" y="1541130"/>
                </a:moveTo>
                <a:cubicBezTo>
                  <a:pt x="252118" y="1534275"/>
                  <a:pt x="387196" y="1453263"/>
                  <a:pt x="463629" y="1381976"/>
                </a:cubicBezTo>
                <a:cubicBezTo>
                  <a:pt x="621268" y="1234957"/>
                  <a:pt x="728678" y="743056"/>
                  <a:pt x="1148698" y="710748"/>
                </a:cubicBezTo>
                <a:cubicBezTo>
                  <a:pt x="1418573" y="689985"/>
                  <a:pt x="1502679" y="860560"/>
                  <a:pt x="1854524" y="939102"/>
                </a:cubicBezTo>
                <a:cubicBezTo>
                  <a:pt x="2166014" y="1008635"/>
                  <a:pt x="2296535" y="992488"/>
                  <a:pt x="2511913" y="911422"/>
                </a:cubicBezTo>
                <a:cubicBezTo>
                  <a:pt x="2761305" y="817555"/>
                  <a:pt x="3151305" y="358999"/>
                  <a:pt x="3612175" y="350913"/>
                </a:cubicBezTo>
                <a:cubicBezTo>
                  <a:pt x="4006607" y="343993"/>
                  <a:pt x="4101990" y="519478"/>
                  <a:pt x="4401038" y="696907"/>
                </a:cubicBezTo>
                <a:cubicBezTo>
                  <a:pt x="4837719" y="956005"/>
                  <a:pt x="5283597" y="918547"/>
                  <a:pt x="5459780" y="752268"/>
                </a:cubicBezTo>
                <a:cubicBezTo>
                  <a:pt x="5675770" y="548418"/>
                  <a:pt x="5795190" y="58650"/>
                  <a:pt x="6207109" y="4920"/>
                </a:cubicBezTo>
                <a:cubicBezTo>
                  <a:pt x="6684608" y="-57359"/>
                  <a:pt x="7112315" y="490053"/>
                  <a:pt x="7328125" y="606949"/>
                </a:cubicBezTo>
                <a:cubicBezTo>
                  <a:pt x="7494233" y="696907"/>
                  <a:pt x="7674060" y="730817"/>
                  <a:pt x="7771035" y="738428"/>
                </a:cubicBezTo>
              </a:path>
            </a:pathLst>
          </a:custGeom>
          <a:ln w="25400" cap="rnd">
            <a:solidFill>
              <a:schemeClr val="tx1"/>
            </a:solidFill>
            <a:prstDash val="sysDot"/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sz="765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512656C-0AAD-4331-98A1-F87185BE27FE}"/>
              </a:ext>
            </a:extLst>
          </p:cNvPr>
          <p:cNvSpPr/>
          <p:nvPr/>
        </p:nvSpPr>
        <p:spPr bwMode="auto">
          <a:xfrm>
            <a:off x="369521" y="2164666"/>
            <a:ext cx="1023188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Discover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D9C6376-AE7C-22F2-D6BB-A020AD3E298C}"/>
              </a:ext>
            </a:extLst>
          </p:cNvPr>
          <p:cNvSpPr/>
          <p:nvPr/>
        </p:nvSpPr>
        <p:spPr bwMode="auto">
          <a:xfrm>
            <a:off x="3343215" y="2164666"/>
            <a:ext cx="690475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Book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2F88F4F-1E96-7BAC-F30C-38C84B1DC041}"/>
              </a:ext>
            </a:extLst>
          </p:cNvPr>
          <p:cNvSpPr/>
          <p:nvPr/>
        </p:nvSpPr>
        <p:spPr bwMode="auto">
          <a:xfrm>
            <a:off x="6316733" y="2164666"/>
            <a:ext cx="1186524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Pre-Cruise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7B393DF-02A7-428C-3D6A-29C04D0FDEB3}"/>
              </a:ext>
            </a:extLst>
          </p:cNvPr>
          <p:cNvSpPr/>
          <p:nvPr/>
        </p:nvSpPr>
        <p:spPr bwMode="auto">
          <a:xfrm>
            <a:off x="9302309" y="2164666"/>
            <a:ext cx="1107420" cy="338660"/>
          </a:xfrm>
          <a:prstGeom prst="roundRect">
            <a:avLst>
              <a:gd name="adj" fmla="val 50000"/>
            </a:avLst>
          </a:prstGeom>
          <a:solidFill>
            <a:schemeClr val="bg1">
              <a:alpha val="3225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565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On-board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AA7FBD-D6AC-8133-3F49-3CC73E8BED1B}"/>
              </a:ext>
            </a:extLst>
          </p:cNvPr>
          <p:cNvSpPr txBox="1"/>
          <p:nvPr/>
        </p:nvSpPr>
        <p:spPr>
          <a:xfrm>
            <a:off x="368949" y="4212043"/>
            <a:ext cx="860788" cy="610806"/>
          </a:xfrm>
          <a:prstGeom prst="wedgeRoundRectCallout">
            <a:avLst>
              <a:gd name="adj1" fmla="val 20092"/>
              <a:gd name="adj2" fmla="val 69719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996">
                <a:solidFill>
                  <a:srgbClr val="000000"/>
                </a:solidFill>
                <a:latin typeface="Segoe UI Variable Display" pitchFamily="2" charset="0"/>
              </a:rPr>
              <a:t>“How cold is Alaska in May?”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B9BD3D-C622-2511-84F6-E7FB754D42A9}"/>
              </a:ext>
            </a:extLst>
          </p:cNvPr>
          <p:cNvSpPr txBox="1"/>
          <p:nvPr/>
        </p:nvSpPr>
        <p:spPr>
          <a:xfrm>
            <a:off x="1574728" y="3968412"/>
            <a:ext cx="976410" cy="441256"/>
          </a:xfrm>
          <a:prstGeom prst="wedgeRoundRectCallou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996">
                <a:solidFill>
                  <a:srgbClr val="000000"/>
                </a:solidFill>
                <a:latin typeface="Segoe UI Variable Display" pitchFamily="2" charset="0"/>
              </a:rPr>
              <a:t>“What is a cruise tour?”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FF5C79-ACE3-1CF6-F541-603E101F6185}"/>
              </a:ext>
            </a:extLst>
          </p:cNvPr>
          <p:cNvSpPr txBox="1"/>
          <p:nvPr/>
        </p:nvSpPr>
        <p:spPr>
          <a:xfrm>
            <a:off x="1574728" y="5197235"/>
            <a:ext cx="1237001" cy="610806"/>
          </a:xfrm>
          <a:prstGeom prst="wedgeRoundRectCallout">
            <a:avLst>
              <a:gd name="adj1" fmla="val 21044"/>
              <a:gd name="adj2" fmla="val -64202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996">
                <a:solidFill>
                  <a:srgbClr val="000000"/>
                </a:solidFill>
                <a:latin typeface="Segoe UI Variable Display" pitchFamily="2" charset="0"/>
              </a:rPr>
              <a:t>“Does Holland America offer flight packages?”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DE750F-1D34-5EE2-857D-1F6A62B0B691}"/>
              </a:ext>
            </a:extLst>
          </p:cNvPr>
          <p:cNvSpPr txBox="1"/>
          <p:nvPr/>
        </p:nvSpPr>
        <p:spPr>
          <a:xfrm>
            <a:off x="3342551" y="3810405"/>
            <a:ext cx="998063" cy="949905"/>
          </a:xfrm>
          <a:prstGeom prst="wedgeRoundRectCallout">
            <a:avLst>
              <a:gd name="adj1" fmla="val 21243"/>
              <a:gd name="adj2" fmla="val 59655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“What is </a:t>
            </a:r>
            <a:br>
              <a:rPr lang="en-US" sz="996">
                <a:solidFill>
                  <a:srgbClr val="000000"/>
                </a:solidFill>
              </a:rPr>
            </a:br>
            <a:r>
              <a:rPr lang="en-US" sz="996">
                <a:solidFill>
                  <a:srgbClr val="000000"/>
                </a:solidFill>
              </a:rPr>
              <a:t>the lowest verandah price for this cruise?”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8B2F53-23D2-D808-11BE-40399BDEB888}"/>
              </a:ext>
            </a:extLst>
          </p:cNvPr>
          <p:cNvSpPr txBox="1"/>
          <p:nvPr/>
        </p:nvSpPr>
        <p:spPr>
          <a:xfrm>
            <a:off x="4573077" y="4627335"/>
            <a:ext cx="1111698" cy="610806"/>
          </a:xfrm>
          <a:prstGeom prst="wedgeRoundRectCallout">
            <a:avLst>
              <a:gd name="adj1" fmla="val -20833"/>
              <a:gd name="adj2" fmla="val -65550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“Can I combine these deals together?”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0C8550-89FF-3A9F-F3DA-458984AA750D}"/>
              </a:ext>
            </a:extLst>
          </p:cNvPr>
          <p:cNvSpPr txBox="1"/>
          <p:nvPr/>
        </p:nvSpPr>
        <p:spPr>
          <a:xfrm>
            <a:off x="4822166" y="3294611"/>
            <a:ext cx="1079315" cy="441256"/>
          </a:xfrm>
          <a:prstGeom prst="wedgeRoundRectCallout">
            <a:avLst>
              <a:gd name="adj1" fmla="val 21871"/>
              <a:gd name="adj2" fmla="val 73328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“Can I pay with installments?”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4ADB78-9C88-3D74-477A-EF03EFAB895E}"/>
              </a:ext>
            </a:extLst>
          </p:cNvPr>
          <p:cNvSpPr txBox="1"/>
          <p:nvPr/>
        </p:nvSpPr>
        <p:spPr>
          <a:xfrm>
            <a:off x="6317255" y="3630317"/>
            <a:ext cx="842670" cy="441256"/>
          </a:xfrm>
          <a:prstGeom prst="wedgeRoundRectCallou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“How do I check in?”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C8E4A9-14DB-6785-B231-E2E91EFCA082}"/>
              </a:ext>
            </a:extLst>
          </p:cNvPr>
          <p:cNvSpPr txBox="1"/>
          <p:nvPr/>
        </p:nvSpPr>
        <p:spPr>
          <a:xfrm>
            <a:off x="6491374" y="4971953"/>
            <a:ext cx="916247" cy="610806"/>
          </a:xfrm>
          <a:prstGeom prst="wedgeRoundRectCallout">
            <a:avLst>
              <a:gd name="adj1" fmla="val 20565"/>
              <a:gd name="adj2" fmla="val -63063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“Can I bring alcohol onboard?”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65EB62-8D68-D9C7-1767-746ED4915DAD}"/>
              </a:ext>
            </a:extLst>
          </p:cNvPr>
          <p:cNvSpPr txBox="1"/>
          <p:nvPr/>
        </p:nvSpPr>
        <p:spPr>
          <a:xfrm>
            <a:off x="7370334" y="4191598"/>
            <a:ext cx="975057" cy="610806"/>
          </a:xfrm>
          <a:prstGeom prst="wedgeRoundRectCallou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“Do I need a  passport for this cruise?”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8C2CDE-D243-0B65-5DE1-B3D5369C9DBE}"/>
              </a:ext>
            </a:extLst>
          </p:cNvPr>
          <p:cNvSpPr txBox="1"/>
          <p:nvPr/>
        </p:nvSpPr>
        <p:spPr>
          <a:xfrm>
            <a:off x="7840050" y="5107151"/>
            <a:ext cx="1010682" cy="610806"/>
          </a:xfrm>
          <a:prstGeom prst="wedgeRoundRectCallout">
            <a:avLst>
              <a:gd name="adj1" fmla="val 19928"/>
              <a:gd name="adj2" fmla="val -63063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“What is there to do on the ship?”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A1D767-B1C1-876C-0792-E2C9BCA36C6D}"/>
              </a:ext>
            </a:extLst>
          </p:cNvPr>
          <p:cNvSpPr txBox="1"/>
          <p:nvPr/>
        </p:nvSpPr>
        <p:spPr>
          <a:xfrm>
            <a:off x="9301761" y="2598342"/>
            <a:ext cx="1361984" cy="441256"/>
          </a:xfrm>
          <a:prstGeom prst="wedgeRoundRectCallout">
            <a:avLst>
              <a:gd name="adj1" fmla="val -21777"/>
              <a:gd name="adj2" fmla="val 73288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“How do I connect to the ship wi-fi?”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CC21A-93FD-3FCE-6488-BBC5BBA10362}"/>
              </a:ext>
            </a:extLst>
          </p:cNvPr>
          <p:cNvSpPr txBox="1"/>
          <p:nvPr/>
        </p:nvSpPr>
        <p:spPr>
          <a:xfrm>
            <a:off x="10826268" y="2989207"/>
            <a:ext cx="1014334" cy="780355"/>
          </a:xfrm>
          <a:prstGeom prst="wedgeRoundRectCallou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“How do </a:t>
            </a:r>
            <a:br>
              <a:rPr lang="en-US" sz="996">
                <a:solidFill>
                  <a:srgbClr val="000000"/>
                </a:solidFill>
              </a:rPr>
            </a:br>
            <a:r>
              <a:rPr lang="en-US" sz="996">
                <a:solidFill>
                  <a:srgbClr val="000000"/>
                </a:solidFill>
              </a:rPr>
              <a:t>I book a </a:t>
            </a:r>
            <a:br>
              <a:rPr lang="en-US" sz="996">
                <a:solidFill>
                  <a:srgbClr val="000000"/>
                </a:solidFill>
              </a:rPr>
            </a:br>
            <a:r>
              <a:rPr lang="en-US" sz="996">
                <a:solidFill>
                  <a:srgbClr val="000000"/>
                </a:solidFill>
              </a:rPr>
              <a:t>group dinner reservation?”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B445CA-EC22-13D6-9F42-1BA2DB26865F}"/>
              </a:ext>
            </a:extLst>
          </p:cNvPr>
          <p:cNvSpPr txBox="1"/>
          <p:nvPr/>
        </p:nvSpPr>
        <p:spPr>
          <a:xfrm>
            <a:off x="9480029" y="3669283"/>
            <a:ext cx="1123986" cy="610806"/>
          </a:xfrm>
          <a:prstGeom prst="wedgeRoundRectCallout">
            <a:avLst>
              <a:gd name="adj1" fmla="val 18894"/>
              <a:gd name="adj2" fmla="val -68477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“How do I find my transfer time?”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7660E3-D898-E467-F08D-DBA57DB63B3F}"/>
              </a:ext>
            </a:extLst>
          </p:cNvPr>
          <p:cNvSpPr txBox="1"/>
          <p:nvPr/>
        </p:nvSpPr>
        <p:spPr>
          <a:xfrm>
            <a:off x="10826268" y="4735043"/>
            <a:ext cx="948254" cy="780355"/>
          </a:xfrm>
          <a:prstGeom prst="wedgeRoundRectCallout">
            <a:avLst>
              <a:gd name="adj1" fmla="val 19882"/>
              <a:gd name="adj2" fmla="val -63063"/>
              <a:gd name="adj3" fmla="val 16667"/>
            </a:avLst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Segoe UI Variable Display" pitchFamily="2" charset="0"/>
              </a:defRPr>
            </a:lvl1pPr>
          </a:lstStyle>
          <a:p>
            <a:r>
              <a:rPr lang="en-US" sz="996">
                <a:solidFill>
                  <a:srgbClr val="000000"/>
                </a:solidFill>
              </a:rPr>
              <a:t>“Can I see the details for this charge?”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F50522E-BD3F-E72B-DCA9-A2014C394691}"/>
              </a:ext>
            </a:extLst>
          </p:cNvPr>
          <p:cNvSpPr txBox="1">
            <a:spLocks/>
          </p:cNvSpPr>
          <p:nvPr/>
        </p:nvSpPr>
        <p:spPr>
          <a:xfrm>
            <a:off x="3562827" y="660454"/>
            <a:ext cx="5066347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5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Cruise Journey</a:t>
            </a:r>
          </a:p>
        </p:txBody>
      </p:sp>
    </p:spTree>
    <p:extLst>
      <p:ext uri="{BB962C8B-B14F-4D97-AF65-F5344CB8AC3E}">
        <p14:creationId xmlns:p14="http://schemas.microsoft.com/office/powerpoint/2010/main" val="1151764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-2.96296E-6 L -3.95833E-6 -0.03287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95833E-6 -2.96296E-6 L -3.95833E-6 -0.03287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6F984-5C23-9AD3-D820-CA29B46D4462}"/>
              </a:ext>
            </a:extLst>
          </p:cNvPr>
          <p:cNvSpPr txBox="1"/>
          <p:nvPr/>
        </p:nvSpPr>
        <p:spPr>
          <a:xfrm>
            <a:off x="1741559" y="2794211"/>
            <a:ext cx="8708882" cy="1269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125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How do we </a:t>
            </a:r>
            <a:r>
              <a:rPr lang="en-US" sz="4125" b="1">
                <a:gradFill>
                  <a:gsLst>
                    <a:gs pos="52000">
                      <a:srgbClr val="FFA38B"/>
                    </a:gs>
                    <a:gs pos="59000">
                      <a:srgbClr val="D59ED7"/>
                    </a:gs>
                    <a:gs pos="66000">
                      <a:srgbClr val="8DC8E8"/>
                    </a:gs>
                    <a:gs pos="73000">
                      <a:srgbClr val="49C5B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scale</a:t>
            </a:r>
            <a:r>
              <a:rPr lang="en-US" sz="4125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 ecommerce cruise bookings and onboard revenue?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2008BBB-622F-43DD-FBB4-F5F94907634A}"/>
              </a:ext>
            </a:extLst>
          </p:cNvPr>
          <p:cNvCxnSpPr>
            <a:cxnSpLocks/>
          </p:cNvCxnSpPr>
          <p:nvPr/>
        </p:nvCxnSpPr>
        <p:spPr>
          <a:xfrm>
            <a:off x="4605331" y="3418270"/>
            <a:ext cx="1241928" cy="0"/>
          </a:xfrm>
          <a:prstGeom prst="line">
            <a:avLst/>
          </a:prstGeom>
          <a:ln w="63500" cap="flat">
            <a:gradFill flip="none" rotWithShape="1">
              <a:gsLst>
                <a:gs pos="0">
                  <a:srgbClr val="FFA38B"/>
                </a:gs>
                <a:gs pos="35000">
                  <a:srgbClr val="D59ED7"/>
                </a:gs>
                <a:gs pos="72000">
                  <a:srgbClr val="8DC8E8"/>
                </a:gs>
                <a:gs pos="100000">
                  <a:srgbClr val="49C5B1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853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4DF407-DA69-0A0B-E6B0-D894BF266FDA}"/>
              </a:ext>
            </a:extLst>
          </p:cNvPr>
          <p:cNvSpPr txBox="1"/>
          <p:nvPr/>
        </p:nvSpPr>
        <p:spPr>
          <a:xfrm>
            <a:off x="2168349" y="2794211"/>
            <a:ext cx="7873655" cy="1269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88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defRPr>
            </a:lvl1pPr>
          </a:lstStyle>
          <a:p>
            <a:r>
              <a:rPr lang="en-US" sz="4125"/>
              <a:t>How do we support our customers </a:t>
            </a:r>
            <a:r>
              <a:rPr lang="en-US" sz="4125">
                <a:gradFill flip="none" rotWithShape="1">
                  <a:gsLst>
                    <a:gs pos="3000">
                      <a:srgbClr val="FFA38B"/>
                    </a:gs>
                    <a:gs pos="19000">
                      <a:srgbClr val="D59ED7"/>
                    </a:gs>
                    <a:gs pos="37000">
                      <a:srgbClr val="8DC8E8"/>
                    </a:gs>
                    <a:gs pos="52000">
                      <a:srgbClr val="49C5B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digitally 24x7?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3787B2-7C8F-0D9D-EAFD-31FD80BA057B}"/>
              </a:ext>
            </a:extLst>
          </p:cNvPr>
          <p:cNvCxnSpPr>
            <a:cxnSpLocks/>
          </p:cNvCxnSpPr>
          <p:nvPr/>
        </p:nvCxnSpPr>
        <p:spPr>
          <a:xfrm>
            <a:off x="5760614" y="4063789"/>
            <a:ext cx="3312325" cy="0"/>
          </a:xfrm>
          <a:prstGeom prst="line">
            <a:avLst/>
          </a:prstGeom>
          <a:ln w="63500" cap="flat">
            <a:gradFill flip="none" rotWithShape="1">
              <a:gsLst>
                <a:gs pos="0">
                  <a:srgbClr val="FFA38B"/>
                </a:gs>
                <a:gs pos="35000">
                  <a:srgbClr val="D59ED7"/>
                </a:gs>
                <a:gs pos="72000">
                  <a:srgbClr val="8DC8E8"/>
                </a:gs>
                <a:gs pos="100000">
                  <a:srgbClr val="49C5B1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786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EDFF3-DCF6-2329-8161-BF4CAAF7FAFA}"/>
              </a:ext>
            </a:extLst>
          </p:cNvPr>
          <p:cNvSpPr txBox="1"/>
          <p:nvPr/>
        </p:nvSpPr>
        <p:spPr>
          <a:xfrm>
            <a:off x="3458281" y="2931268"/>
            <a:ext cx="5283269" cy="995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88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defRPr>
            </a:lvl1pPr>
          </a:lstStyle>
          <a:p>
            <a:r>
              <a:rPr lang="en-US" sz="6469">
                <a:solidFill>
                  <a:schemeClr val="tx1"/>
                </a:solidFill>
              </a:rPr>
              <a:t>Generative AI</a:t>
            </a:r>
          </a:p>
        </p:txBody>
      </p:sp>
      <p:sp>
        <p:nvSpPr>
          <p:cNvPr id="3" name="Graphic 3">
            <a:extLst>
              <a:ext uri="{FF2B5EF4-FFF2-40B4-BE49-F238E27FC236}">
                <a16:creationId xmlns:a16="http://schemas.microsoft.com/office/drawing/2014/main" id="{6BC53C29-A93D-690D-3711-094B1186B2F4}"/>
              </a:ext>
            </a:extLst>
          </p:cNvPr>
          <p:cNvSpPr/>
          <p:nvPr/>
        </p:nvSpPr>
        <p:spPr>
          <a:xfrm>
            <a:off x="5782198" y="2003084"/>
            <a:ext cx="635434" cy="635283"/>
          </a:xfrm>
          <a:custGeom>
            <a:avLst/>
            <a:gdLst>
              <a:gd name="connsiteX0" fmla="*/ 307996 w 941031"/>
              <a:gd name="connsiteY0" fmla="*/ 685570 h 940808"/>
              <a:gd name="connsiteX1" fmla="*/ 349475 w 941031"/>
              <a:gd name="connsiteY1" fmla="*/ 698772 h 940808"/>
              <a:gd name="connsiteX2" fmla="*/ 390796 w 941031"/>
              <a:gd name="connsiteY2" fmla="*/ 685788 h 940808"/>
              <a:gd name="connsiteX3" fmla="*/ 415448 w 941031"/>
              <a:gd name="connsiteY3" fmla="*/ 655167 h 940808"/>
              <a:gd name="connsiteX4" fmla="*/ 448677 w 941031"/>
              <a:gd name="connsiteY4" fmla="*/ 553841 h 940808"/>
              <a:gd name="connsiteX5" fmla="*/ 488707 w 941031"/>
              <a:gd name="connsiteY5" fmla="*/ 489021 h 940808"/>
              <a:gd name="connsiteX6" fmla="*/ 553524 w 941031"/>
              <a:gd name="connsiteY6" fmla="*/ 448994 h 940808"/>
              <a:gd name="connsiteX7" fmla="*/ 651140 w 941031"/>
              <a:gd name="connsiteY7" fmla="*/ 417190 h 940808"/>
              <a:gd name="connsiteX8" fmla="*/ 685860 w 941031"/>
              <a:gd name="connsiteY8" fmla="*/ 390962 h 940808"/>
              <a:gd name="connsiteX9" fmla="*/ 699047 w 941031"/>
              <a:gd name="connsiteY9" fmla="*/ 349496 h 940808"/>
              <a:gd name="connsiteX10" fmla="*/ 685860 w 941031"/>
              <a:gd name="connsiteY10" fmla="*/ 308030 h 940808"/>
              <a:gd name="connsiteX11" fmla="*/ 651140 w 941031"/>
              <a:gd name="connsiteY11" fmla="*/ 281803 h 940808"/>
              <a:gd name="connsiteX12" fmla="*/ 551669 w 941031"/>
              <a:gd name="connsiteY12" fmla="*/ 249730 h 940808"/>
              <a:gd name="connsiteX13" fmla="*/ 486933 w 941031"/>
              <a:gd name="connsiteY13" fmla="*/ 209727 h 940808"/>
              <a:gd name="connsiteX14" fmla="*/ 446956 w 941031"/>
              <a:gd name="connsiteY14" fmla="*/ 145205 h 940808"/>
              <a:gd name="connsiteX15" fmla="*/ 415260 w 941031"/>
              <a:gd name="connsiteY15" fmla="*/ 47643 h 940808"/>
              <a:gd name="connsiteX16" fmla="*/ 389021 w 941031"/>
              <a:gd name="connsiteY16" fmla="*/ 12936 h 940808"/>
              <a:gd name="connsiteX17" fmla="*/ 347553 w 941031"/>
              <a:gd name="connsiteY17" fmla="*/ 0 h 940808"/>
              <a:gd name="connsiteX18" fmla="*/ 306084 w 941031"/>
              <a:gd name="connsiteY18" fmla="*/ 12936 h 940808"/>
              <a:gd name="connsiteX19" fmla="*/ 279550 w 941031"/>
              <a:gd name="connsiteY19" fmla="*/ 48423 h 940808"/>
              <a:gd name="connsiteX20" fmla="*/ 247477 w 941031"/>
              <a:gd name="connsiteY20" fmla="*/ 147006 h 940808"/>
              <a:gd name="connsiteX21" fmla="*/ 208791 w 941031"/>
              <a:gd name="connsiteY21" fmla="*/ 209539 h 940808"/>
              <a:gd name="connsiteX22" fmla="*/ 145426 w 941031"/>
              <a:gd name="connsiteY22" fmla="*/ 249649 h 940808"/>
              <a:gd name="connsiteX23" fmla="*/ 47919 w 941031"/>
              <a:gd name="connsiteY23" fmla="*/ 281319 h 940808"/>
              <a:gd name="connsiteX24" fmla="*/ 20256 w 941031"/>
              <a:gd name="connsiteY24" fmla="*/ 299049 h 940808"/>
              <a:gd name="connsiteX25" fmla="*/ 3386 w 941031"/>
              <a:gd name="connsiteY25" fmla="*/ 327244 h 940808"/>
              <a:gd name="connsiteX26" fmla="*/ 843 w 941031"/>
              <a:gd name="connsiteY26" fmla="*/ 360005 h 940808"/>
              <a:gd name="connsiteX27" fmla="*/ 13158 w 941031"/>
              <a:gd name="connsiteY27" fmla="*/ 390467 h 940808"/>
              <a:gd name="connsiteX28" fmla="*/ 48699 w 941031"/>
              <a:gd name="connsiteY28" fmla="*/ 417002 h 940808"/>
              <a:gd name="connsiteX29" fmla="*/ 145157 w 941031"/>
              <a:gd name="connsiteY29" fmla="*/ 448322 h 940808"/>
              <a:gd name="connsiteX30" fmla="*/ 210001 w 941031"/>
              <a:gd name="connsiteY30" fmla="*/ 488486 h 940808"/>
              <a:gd name="connsiteX31" fmla="*/ 223685 w 941031"/>
              <a:gd name="connsiteY31" fmla="*/ 504052 h 940808"/>
              <a:gd name="connsiteX32" fmla="*/ 250058 w 941031"/>
              <a:gd name="connsiteY32" fmla="*/ 553438 h 940808"/>
              <a:gd name="connsiteX33" fmla="*/ 281754 w 941031"/>
              <a:gd name="connsiteY33" fmla="*/ 650838 h 940808"/>
              <a:gd name="connsiteX34" fmla="*/ 307996 w 941031"/>
              <a:gd name="connsiteY34" fmla="*/ 685570 h 940808"/>
              <a:gd name="connsiteX35" fmla="*/ 722503 w 941031"/>
              <a:gd name="connsiteY35" fmla="*/ 931090 h 940808"/>
              <a:gd name="connsiteX36" fmla="*/ 752721 w 941031"/>
              <a:gd name="connsiteY36" fmla="*/ 940728 h 940808"/>
              <a:gd name="connsiteX37" fmla="*/ 752855 w 941031"/>
              <a:gd name="connsiteY37" fmla="*/ 940808 h 940808"/>
              <a:gd name="connsiteX38" fmla="*/ 783398 w 941031"/>
              <a:gd name="connsiteY38" fmla="*/ 930950 h 940808"/>
              <a:gd name="connsiteX39" fmla="*/ 802429 w 941031"/>
              <a:gd name="connsiteY39" fmla="*/ 905107 h 940808"/>
              <a:gd name="connsiteX40" fmla="*/ 817726 w 941031"/>
              <a:gd name="connsiteY40" fmla="*/ 858060 h 940808"/>
              <a:gd name="connsiteX41" fmla="*/ 833157 w 941031"/>
              <a:gd name="connsiteY41" fmla="*/ 833058 h 940808"/>
              <a:gd name="connsiteX42" fmla="*/ 858025 w 941031"/>
              <a:gd name="connsiteY42" fmla="*/ 817680 h 940808"/>
              <a:gd name="connsiteX43" fmla="*/ 906147 w 941031"/>
              <a:gd name="connsiteY43" fmla="*/ 802034 h 940808"/>
              <a:gd name="connsiteX44" fmla="*/ 926297 w 941031"/>
              <a:gd name="connsiteY44" fmla="*/ 789110 h 940808"/>
              <a:gd name="connsiteX45" fmla="*/ 938577 w 941031"/>
              <a:gd name="connsiteY45" fmla="*/ 768560 h 940808"/>
              <a:gd name="connsiteX46" fmla="*/ 940411 w 941031"/>
              <a:gd name="connsiteY46" fmla="*/ 744696 h 940808"/>
              <a:gd name="connsiteX47" fmla="*/ 931418 w 941031"/>
              <a:gd name="connsiteY47" fmla="*/ 722511 h 940808"/>
              <a:gd name="connsiteX48" fmla="*/ 904400 w 941031"/>
              <a:gd name="connsiteY48" fmla="*/ 702886 h 940808"/>
              <a:gd name="connsiteX49" fmla="*/ 857165 w 941031"/>
              <a:gd name="connsiteY49" fmla="*/ 687589 h 940808"/>
              <a:gd name="connsiteX50" fmla="*/ 832249 w 941031"/>
              <a:gd name="connsiteY50" fmla="*/ 672179 h 940808"/>
              <a:gd name="connsiteX51" fmla="*/ 816839 w 941031"/>
              <a:gd name="connsiteY51" fmla="*/ 647263 h 940808"/>
              <a:gd name="connsiteX52" fmla="*/ 801192 w 941031"/>
              <a:gd name="connsiteY52" fmla="*/ 599167 h 940808"/>
              <a:gd name="connsiteX53" fmla="*/ 782105 w 941031"/>
              <a:gd name="connsiteY53" fmla="*/ 573923 h 940808"/>
              <a:gd name="connsiteX54" fmla="*/ 759710 w 941031"/>
              <a:gd name="connsiteY54" fmla="*/ 564885 h 940808"/>
              <a:gd name="connsiteX55" fmla="*/ 735644 w 941031"/>
              <a:gd name="connsiteY55" fmla="*/ 566874 h 940808"/>
              <a:gd name="connsiteX56" fmla="*/ 715037 w 941031"/>
              <a:gd name="connsiteY56" fmla="*/ 579464 h 940808"/>
              <a:gd name="connsiteX57" fmla="*/ 702286 w 941031"/>
              <a:gd name="connsiteY57" fmla="*/ 599974 h 940808"/>
              <a:gd name="connsiteX58" fmla="*/ 686909 w 941031"/>
              <a:gd name="connsiteY58" fmla="*/ 647209 h 940808"/>
              <a:gd name="connsiteX59" fmla="*/ 671948 w 941031"/>
              <a:gd name="connsiteY59" fmla="*/ 671843 h 940808"/>
              <a:gd name="connsiteX60" fmla="*/ 647685 w 941031"/>
              <a:gd name="connsiteY60" fmla="*/ 687401 h 940808"/>
              <a:gd name="connsiteX61" fmla="*/ 599536 w 941031"/>
              <a:gd name="connsiteY61" fmla="*/ 703047 h 940808"/>
              <a:gd name="connsiteX62" fmla="*/ 574131 w 941031"/>
              <a:gd name="connsiteY62" fmla="*/ 722309 h 940808"/>
              <a:gd name="connsiteX63" fmla="*/ 564643 w 941031"/>
              <a:gd name="connsiteY63" fmla="*/ 752750 h 940808"/>
              <a:gd name="connsiteX64" fmla="*/ 574609 w 941031"/>
              <a:gd name="connsiteY64" fmla="*/ 783037 h 940808"/>
              <a:gd name="connsiteX65" fmla="*/ 600316 w 941031"/>
              <a:gd name="connsiteY65" fmla="*/ 801899 h 940808"/>
              <a:gd name="connsiteX66" fmla="*/ 647416 w 941031"/>
              <a:gd name="connsiteY66" fmla="*/ 817223 h 940808"/>
              <a:gd name="connsiteX67" fmla="*/ 672375 w 941031"/>
              <a:gd name="connsiteY67" fmla="*/ 832689 h 940808"/>
              <a:gd name="connsiteX68" fmla="*/ 687742 w 941031"/>
              <a:gd name="connsiteY68" fmla="*/ 857710 h 940808"/>
              <a:gd name="connsiteX69" fmla="*/ 703389 w 941031"/>
              <a:gd name="connsiteY69" fmla="*/ 905779 h 940808"/>
              <a:gd name="connsiteX70" fmla="*/ 722503 w 941031"/>
              <a:gd name="connsiteY70" fmla="*/ 931090 h 94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941031" h="940808">
                <a:moveTo>
                  <a:pt x="307996" y="685570"/>
                </a:moveTo>
                <a:cubicBezTo>
                  <a:pt x="320126" y="694156"/>
                  <a:pt x="334616" y="698767"/>
                  <a:pt x="349475" y="698772"/>
                </a:cubicBezTo>
                <a:cubicBezTo>
                  <a:pt x="364261" y="698821"/>
                  <a:pt x="378698" y="694285"/>
                  <a:pt x="390796" y="685788"/>
                </a:cubicBezTo>
                <a:cubicBezTo>
                  <a:pt x="401681" y="678048"/>
                  <a:pt x="410211" y="667450"/>
                  <a:pt x="415448" y="655167"/>
                </a:cubicBezTo>
                <a:lnTo>
                  <a:pt x="448677" y="553841"/>
                </a:lnTo>
                <a:cubicBezTo>
                  <a:pt x="456801" y="529417"/>
                  <a:pt x="470507" y="507222"/>
                  <a:pt x="488707" y="489021"/>
                </a:cubicBezTo>
                <a:cubicBezTo>
                  <a:pt x="506907" y="470821"/>
                  <a:pt x="529100" y="457115"/>
                  <a:pt x="553524" y="448994"/>
                </a:cubicBezTo>
                <a:lnTo>
                  <a:pt x="651140" y="417190"/>
                </a:lnTo>
                <a:cubicBezTo>
                  <a:pt x="665149" y="412249"/>
                  <a:pt x="677279" y="403087"/>
                  <a:pt x="685860" y="390962"/>
                </a:cubicBezTo>
                <a:cubicBezTo>
                  <a:pt x="694439" y="378837"/>
                  <a:pt x="699047" y="364350"/>
                  <a:pt x="699047" y="349496"/>
                </a:cubicBezTo>
                <a:cubicBezTo>
                  <a:pt x="699047" y="334643"/>
                  <a:pt x="694439" y="320155"/>
                  <a:pt x="685860" y="308030"/>
                </a:cubicBezTo>
                <a:cubicBezTo>
                  <a:pt x="677279" y="295906"/>
                  <a:pt x="665149" y="286741"/>
                  <a:pt x="651140" y="281803"/>
                </a:cubicBezTo>
                <a:lnTo>
                  <a:pt x="551669" y="249730"/>
                </a:lnTo>
                <a:cubicBezTo>
                  <a:pt x="527296" y="241565"/>
                  <a:pt x="505138" y="227873"/>
                  <a:pt x="486933" y="209727"/>
                </a:cubicBezTo>
                <a:cubicBezTo>
                  <a:pt x="468805" y="191596"/>
                  <a:pt x="455121" y="169511"/>
                  <a:pt x="446956" y="145205"/>
                </a:cubicBezTo>
                <a:lnTo>
                  <a:pt x="415260" y="47643"/>
                </a:lnTo>
                <a:cubicBezTo>
                  <a:pt x="410327" y="33632"/>
                  <a:pt x="401157" y="21503"/>
                  <a:pt x="389021" y="12936"/>
                </a:cubicBezTo>
                <a:cubicBezTo>
                  <a:pt x="376835" y="4512"/>
                  <a:pt x="362371" y="0"/>
                  <a:pt x="347553" y="0"/>
                </a:cubicBezTo>
                <a:cubicBezTo>
                  <a:pt x="332737" y="0"/>
                  <a:pt x="318274" y="4512"/>
                  <a:pt x="306084" y="12936"/>
                </a:cubicBezTo>
                <a:cubicBezTo>
                  <a:pt x="293731" y="21682"/>
                  <a:pt x="284448" y="34099"/>
                  <a:pt x="279550" y="48423"/>
                </a:cubicBezTo>
                <a:lnTo>
                  <a:pt x="247477" y="147006"/>
                </a:lnTo>
                <a:cubicBezTo>
                  <a:pt x="239409" y="170473"/>
                  <a:pt x="226191" y="191841"/>
                  <a:pt x="208791" y="209539"/>
                </a:cubicBezTo>
                <a:cubicBezTo>
                  <a:pt x="191013" y="227572"/>
                  <a:pt x="169337" y="241294"/>
                  <a:pt x="145426" y="249649"/>
                </a:cubicBezTo>
                <a:lnTo>
                  <a:pt x="47919" y="281319"/>
                </a:lnTo>
                <a:cubicBezTo>
                  <a:pt x="37452" y="285010"/>
                  <a:pt x="27982" y="291080"/>
                  <a:pt x="20256" y="299049"/>
                </a:cubicBezTo>
                <a:cubicBezTo>
                  <a:pt x="12529" y="307017"/>
                  <a:pt x="6754" y="316668"/>
                  <a:pt x="3386" y="327244"/>
                </a:cubicBezTo>
                <a:cubicBezTo>
                  <a:pt x="18" y="337821"/>
                  <a:pt x="-853" y="349034"/>
                  <a:pt x="843" y="360005"/>
                </a:cubicBezTo>
                <a:cubicBezTo>
                  <a:pt x="2538" y="370974"/>
                  <a:pt x="6754" y="381402"/>
                  <a:pt x="13158" y="390467"/>
                </a:cubicBezTo>
                <a:cubicBezTo>
                  <a:pt x="21920" y="402829"/>
                  <a:pt x="34357" y="412114"/>
                  <a:pt x="48699" y="417002"/>
                </a:cubicBezTo>
                <a:lnTo>
                  <a:pt x="145157" y="448322"/>
                </a:lnTo>
                <a:cubicBezTo>
                  <a:pt x="169592" y="456505"/>
                  <a:pt x="191790" y="470256"/>
                  <a:pt x="210001" y="488486"/>
                </a:cubicBezTo>
                <a:cubicBezTo>
                  <a:pt x="214875" y="493393"/>
                  <a:pt x="219445" y="498589"/>
                  <a:pt x="223685" y="504052"/>
                </a:cubicBezTo>
                <a:cubicBezTo>
                  <a:pt x="235229" y="518889"/>
                  <a:pt x="244146" y="535592"/>
                  <a:pt x="250058" y="553438"/>
                </a:cubicBezTo>
                <a:lnTo>
                  <a:pt x="281754" y="650838"/>
                </a:lnTo>
                <a:cubicBezTo>
                  <a:pt x="286698" y="664850"/>
                  <a:pt x="295868" y="676986"/>
                  <a:pt x="307996" y="685570"/>
                </a:cubicBezTo>
                <a:close/>
                <a:moveTo>
                  <a:pt x="722503" y="931090"/>
                </a:moveTo>
                <a:cubicBezTo>
                  <a:pt x="731337" y="937349"/>
                  <a:pt x="741894" y="940717"/>
                  <a:pt x="752721" y="940728"/>
                </a:cubicBezTo>
                <a:lnTo>
                  <a:pt x="752855" y="940808"/>
                </a:lnTo>
                <a:cubicBezTo>
                  <a:pt x="763818" y="940806"/>
                  <a:pt x="774502" y="937357"/>
                  <a:pt x="783398" y="930950"/>
                </a:cubicBezTo>
                <a:cubicBezTo>
                  <a:pt x="792294" y="924544"/>
                  <a:pt x="798953" y="915503"/>
                  <a:pt x="802429" y="905107"/>
                </a:cubicBezTo>
                <a:lnTo>
                  <a:pt x="817726" y="858060"/>
                </a:lnTo>
                <a:cubicBezTo>
                  <a:pt x="820890" y="848653"/>
                  <a:pt x="826168" y="840101"/>
                  <a:pt x="833157" y="833058"/>
                </a:cubicBezTo>
                <a:cubicBezTo>
                  <a:pt x="840150" y="826084"/>
                  <a:pt x="848661" y="820820"/>
                  <a:pt x="858025" y="817680"/>
                </a:cubicBezTo>
                <a:lnTo>
                  <a:pt x="906147" y="802034"/>
                </a:lnTo>
                <a:cubicBezTo>
                  <a:pt x="913774" y="799343"/>
                  <a:pt x="920670" y="794918"/>
                  <a:pt x="926297" y="789110"/>
                </a:cubicBezTo>
                <a:cubicBezTo>
                  <a:pt x="931924" y="783304"/>
                  <a:pt x="936128" y="776268"/>
                  <a:pt x="938577" y="768560"/>
                </a:cubicBezTo>
                <a:cubicBezTo>
                  <a:pt x="941027" y="760856"/>
                  <a:pt x="941653" y="752686"/>
                  <a:pt x="940411" y="744696"/>
                </a:cubicBezTo>
                <a:cubicBezTo>
                  <a:pt x="939169" y="736703"/>
                  <a:pt x="936091" y="729111"/>
                  <a:pt x="931418" y="722511"/>
                </a:cubicBezTo>
                <a:cubicBezTo>
                  <a:pt x="924775" y="713215"/>
                  <a:pt x="915293" y="706330"/>
                  <a:pt x="904400" y="702886"/>
                </a:cubicBezTo>
                <a:lnTo>
                  <a:pt x="857165" y="687589"/>
                </a:lnTo>
                <a:cubicBezTo>
                  <a:pt x="847777" y="684451"/>
                  <a:pt x="839249" y="679177"/>
                  <a:pt x="832249" y="672179"/>
                </a:cubicBezTo>
                <a:cubicBezTo>
                  <a:pt x="825251" y="665178"/>
                  <a:pt x="819976" y="656651"/>
                  <a:pt x="816839" y="647263"/>
                </a:cubicBezTo>
                <a:lnTo>
                  <a:pt x="801192" y="599167"/>
                </a:lnTo>
                <a:cubicBezTo>
                  <a:pt x="797611" y="588970"/>
                  <a:pt x="790939" y="580147"/>
                  <a:pt x="782105" y="573923"/>
                </a:cubicBezTo>
                <a:cubicBezTo>
                  <a:pt x="775448" y="569205"/>
                  <a:pt x="767778" y="566108"/>
                  <a:pt x="759710" y="564885"/>
                </a:cubicBezTo>
                <a:cubicBezTo>
                  <a:pt x="751643" y="563662"/>
                  <a:pt x="743403" y="564342"/>
                  <a:pt x="735644" y="566874"/>
                </a:cubicBezTo>
                <a:cubicBezTo>
                  <a:pt x="727888" y="569407"/>
                  <a:pt x="720831" y="573719"/>
                  <a:pt x="715037" y="579464"/>
                </a:cubicBezTo>
                <a:cubicBezTo>
                  <a:pt x="709247" y="585212"/>
                  <a:pt x="704878" y="592237"/>
                  <a:pt x="702286" y="599974"/>
                </a:cubicBezTo>
                <a:lnTo>
                  <a:pt x="686909" y="647209"/>
                </a:lnTo>
                <a:cubicBezTo>
                  <a:pt x="683863" y="656452"/>
                  <a:pt x="678747" y="664880"/>
                  <a:pt x="671948" y="671843"/>
                </a:cubicBezTo>
                <a:cubicBezTo>
                  <a:pt x="665152" y="678808"/>
                  <a:pt x="656853" y="684129"/>
                  <a:pt x="647685" y="687401"/>
                </a:cubicBezTo>
                <a:lnTo>
                  <a:pt x="599536" y="703047"/>
                </a:lnTo>
                <a:cubicBezTo>
                  <a:pt x="589266" y="706666"/>
                  <a:pt x="580384" y="713400"/>
                  <a:pt x="574131" y="722309"/>
                </a:cubicBezTo>
                <a:cubicBezTo>
                  <a:pt x="567875" y="731221"/>
                  <a:pt x="564557" y="741865"/>
                  <a:pt x="564643" y="752750"/>
                </a:cubicBezTo>
                <a:cubicBezTo>
                  <a:pt x="564729" y="763638"/>
                  <a:pt x="568213" y="774228"/>
                  <a:pt x="574609" y="783037"/>
                </a:cubicBezTo>
                <a:cubicBezTo>
                  <a:pt x="581005" y="791850"/>
                  <a:pt x="589992" y="798442"/>
                  <a:pt x="600316" y="801899"/>
                </a:cubicBezTo>
                <a:lnTo>
                  <a:pt x="647416" y="817223"/>
                </a:lnTo>
                <a:cubicBezTo>
                  <a:pt x="656828" y="820363"/>
                  <a:pt x="665375" y="825659"/>
                  <a:pt x="672375" y="832689"/>
                </a:cubicBezTo>
                <a:cubicBezTo>
                  <a:pt x="679376" y="839720"/>
                  <a:pt x="684640" y="848287"/>
                  <a:pt x="687742" y="857710"/>
                </a:cubicBezTo>
                <a:lnTo>
                  <a:pt x="703389" y="905779"/>
                </a:lnTo>
                <a:cubicBezTo>
                  <a:pt x="706991" y="915989"/>
                  <a:pt x="713669" y="924831"/>
                  <a:pt x="722503" y="931090"/>
                </a:cubicBezTo>
                <a:close/>
              </a:path>
            </a:pathLst>
          </a:custGeom>
          <a:gradFill flip="none" rotWithShape="1">
            <a:gsLst>
              <a:gs pos="0">
                <a:srgbClr val="FFA38B"/>
              </a:gs>
              <a:gs pos="27000">
                <a:srgbClr val="D59ED7"/>
              </a:gs>
              <a:gs pos="64000">
                <a:srgbClr val="8DC8E8"/>
              </a:gs>
              <a:gs pos="100000">
                <a:srgbClr val="49C5B1"/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8"/>
          </a:p>
        </p:txBody>
      </p:sp>
    </p:spTree>
    <p:extLst>
      <p:ext uri="{BB962C8B-B14F-4D97-AF65-F5344CB8AC3E}">
        <p14:creationId xmlns:p14="http://schemas.microsoft.com/office/powerpoint/2010/main" val="23130592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3537 " pathEditMode="relative" rAng="0" ptsTypes="AA">
                                          <p:cBhvr>
                                            <p:cTn id="9" dur="7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 animBg="1"/>
          <p:bldP spid="3" grpId="1" animBg="1"/>
          <p:bldP spid="3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3537 " pathEditMode="relative" rAng="0" ptsTypes="AA">
                                          <p:cBhvr>
                                            <p:cTn id="9" dur="7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 animBg="1"/>
          <p:bldP spid="3" grpId="1" animBg="1"/>
          <p:bldP spid="3" grpId="2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CA9F6-A303-6792-41EF-5E544FF72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6B9D4A1A-0F3C-9621-52F1-E2CD024698F9}"/>
              </a:ext>
            </a:extLst>
          </p:cNvPr>
          <p:cNvGrpSpPr/>
          <p:nvPr/>
        </p:nvGrpSpPr>
        <p:grpSpPr>
          <a:xfrm>
            <a:off x="967583" y="1876694"/>
            <a:ext cx="2480116" cy="2480116"/>
            <a:chOff x="2721328" y="2949339"/>
            <a:chExt cx="6975325" cy="69753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EEB948-E49A-4027-D7D9-D47903AD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713" r="27699"/>
            <a:stretch/>
          </p:blipFill>
          <p:spPr>
            <a:xfrm>
              <a:off x="3082002" y="3310014"/>
              <a:ext cx="6253975" cy="6253975"/>
            </a:xfrm>
            <a:prstGeom prst="ellipse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54F9018-AE58-4AE9-8814-E657A3D60F4D}"/>
                </a:ext>
              </a:extLst>
            </p:cNvPr>
            <p:cNvSpPr/>
            <p:nvPr/>
          </p:nvSpPr>
          <p:spPr>
            <a:xfrm>
              <a:off x="2721328" y="2949339"/>
              <a:ext cx="6975325" cy="6975325"/>
            </a:xfrm>
            <a:prstGeom prst="ellipse">
              <a:avLst/>
            </a:prstGeom>
            <a:ln w="25400" cap="flat">
              <a:gradFill flip="none" rotWithShape="1">
                <a:gsLst>
                  <a:gs pos="0">
                    <a:srgbClr val="FFA38B"/>
                  </a:gs>
                  <a:gs pos="35000">
                    <a:srgbClr val="D59ED7"/>
                  </a:gs>
                  <a:gs pos="72000">
                    <a:srgbClr val="8DC8E8"/>
                  </a:gs>
                  <a:gs pos="100000">
                    <a:srgbClr val="B9DCD2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765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048DA17-81DC-146E-16DE-E0331F914EC1}"/>
                </a:ext>
              </a:extLst>
            </p:cNvPr>
            <p:cNvSpPr/>
            <p:nvPr/>
          </p:nvSpPr>
          <p:spPr bwMode="auto">
            <a:xfrm>
              <a:off x="7922736" y="3383984"/>
              <a:ext cx="1680142" cy="1680142"/>
            </a:xfrm>
            <a:prstGeom prst="ellipse">
              <a:avLst/>
            </a:prstGeom>
            <a:solidFill>
              <a:srgbClr val="091F2C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CA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5" name="Graphic 3">
              <a:extLst>
                <a:ext uri="{FF2B5EF4-FFF2-40B4-BE49-F238E27FC236}">
                  <a16:creationId xmlns:a16="http://schemas.microsoft.com/office/drawing/2014/main" id="{982FCCD9-CC66-0E11-45C7-9283BCB11D96}"/>
                </a:ext>
              </a:extLst>
            </p:cNvPr>
            <p:cNvSpPr/>
            <p:nvPr/>
          </p:nvSpPr>
          <p:spPr>
            <a:xfrm>
              <a:off x="8313914" y="3725449"/>
              <a:ext cx="947612" cy="947388"/>
            </a:xfrm>
            <a:custGeom>
              <a:avLst/>
              <a:gdLst>
                <a:gd name="connsiteX0" fmla="*/ 307996 w 941031"/>
                <a:gd name="connsiteY0" fmla="*/ 685570 h 940808"/>
                <a:gd name="connsiteX1" fmla="*/ 349475 w 941031"/>
                <a:gd name="connsiteY1" fmla="*/ 698772 h 940808"/>
                <a:gd name="connsiteX2" fmla="*/ 390796 w 941031"/>
                <a:gd name="connsiteY2" fmla="*/ 685788 h 940808"/>
                <a:gd name="connsiteX3" fmla="*/ 415448 w 941031"/>
                <a:gd name="connsiteY3" fmla="*/ 655167 h 940808"/>
                <a:gd name="connsiteX4" fmla="*/ 448677 w 941031"/>
                <a:gd name="connsiteY4" fmla="*/ 553841 h 940808"/>
                <a:gd name="connsiteX5" fmla="*/ 488707 w 941031"/>
                <a:gd name="connsiteY5" fmla="*/ 489021 h 940808"/>
                <a:gd name="connsiteX6" fmla="*/ 553524 w 941031"/>
                <a:gd name="connsiteY6" fmla="*/ 448994 h 940808"/>
                <a:gd name="connsiteX7" fmla="*/ 651140 w 941031"/>
                <a:gd name="connsiteY7" fmla="*/ 417190 h 940808"/>
                <a:gd name="connsiteX8" fmla="*/ 685860 w 941031"/>
                <a:gd name="connsiteY8" fmla="*/ 390962 h 940808"/>
                <a:gd name="connsiteX9" fmla="*/ 699047 w 941031"/>
                <a:gd name="connsiteY9" fmla="*/ 349496 h 940808"/>
                <a:gd name="connsiteX10" fmla="*/ 685860 w 941031"/>
                <a:gd name="connsiteY10" fmla="*/ 308030 h 940808"/>
                <a:gd name="connsiteX11" fmla="*/ 651140 w 941031"/>
                <a:gd name="connsiteY11" fmla="*/ 281803 h 940808"/>
                <a:gd name="connsiteX12" fmla="*/ 551669 w 941031"/>
                <a:gd name="connsiteY12" fmla="*/ 249730 h 940808"/>
                <a:gd name="connsiteX13" fmla="*/ 486933 w 941031"/>
                <a:gd name="connsiteY13" fmla="*/ 209727 h 940808"/>
                <a:gd name="connsiteX14" fmla="*/ 446956 w 941031"/>
                <a:gd name="connsiteY14" fmla="*/ 145205 h 940808"/>
                <a:gd name="connsiteX15" fmla="*/ 415260 w 941031"/>
                <a:gd name="connsiteY15" fmla="*/ 47643 h 940808"/>
                <a:gd name="connsiteX16" fmla="*/ 389021 w 941031"/>
                <a:gd name="connsiteY16" fmla="*/ 12936 h 940808"/>
                <a:gd name="connsiteX17" fmla="*/ 347553 w 941031"/>
                <a:gd name="connsiteY17" fmla="*/ 0 h 940808"/>
                <a:gd name="connsiteX18" fmla="*/ 306084 w 941031"/>
                <a:gd name="connsiteY18" fmla="*/ 12936 h 940808"/>
                <a:gd name="connsiteX19" fmla="*/ 279550 w 941031"/>
                <a:gd name="connsiteY19" fmla="*/ 48423 h 940808"/>
                <a:gd name="connsiteX20" fmla="*/ 247477 w 941031"/>
                <a:gd name="connsiteY20" fmla="*/ 147006 h 940808"/>
                <a:gd name="connsiteX21" fmla="*/ 208791 w 941031"/>
                <a:gd name="connsiteY21" fmla="*/ 209539 h 940808"/>
                <a:gd name="connsiteX22" fmla="*/ 145426 w 941031"/>
                <a:gd name="connsiteY22" fmla="*/ 249649 h 940808"/>
                <a:gd name="connsiteX23" fmla="*/ 47919 w 941031"/>
                <a:gd name="connsiteY23" fmla="*/ 281319 h 940808"/>
                <a:gd name="connsiteX24" fmla="*/ 20256 w 941031"/>
                <a:gd name="connsiteY24" fmla="*/ 299049 h 940808"/>
                <a:gd name="connsiteX25" fmla="*/ 3386 w 941031"/>
                <a:gd name="connsiteY25" fmla="*/ 327244 h 940808"/>
                <a:gd name="connsiteX26" fmla="*/ 843 w 941031"/>
                <a:gd name="connsiteY26" fmla="*/ 360005 h 940808"/>
                <a:gd name="connsiteX27" fmla="*/ 13158 w 941031"/>
                <a:gd name="connsiteY27" fmla="*/ 390467 h 940808"/>
                <a:gd name="connsiteX28" fmla="*/ 48699 w 941031"/>
                <a:gd name="connsiteY28" fmla="*/ 417002 h 940808"/>
                <a:gd name="connsiteX29" fmla="*/ 145157 w 941031"/>
                <a:gd name="connsiteY29" fmla="*/ 448322 h 940808"/>
                <a:gd name="connsiteX30" fmla="*/ 210001 w 941031"/>
                <a:gd name="connsiteY30" fmla="*/ 488486 h 940808"/>
                <a:gd name="connsiteX31" fmla="*/ 223685 w 941031"/>
                <a:gd name="connsiteY31" fmla="*/ 504052 h 940808"/>
                <a:gd name="connsiteX32" fmla="*/ 250058 w 941031"/>
                <a:gd name="connsiteY32" fmla="*/ 553438 h 940808"/>
                <a:gd name="connsiteX33" fmla="*/ 281754 w 941031"/>
                <a:gd name="connsiteY33" fmla="*/ 650838 h 940808"/>
                <a:gd name="connsiteX34" fmla="*/ 307996 w 941031"/>
                <a:gd name="connsiteY34" fmla="*/ 685570 h 940808"/>
                <a:gd name="connsiteX35" fmla="*/ 722503 w 941031"/>
                <a:gd name="connsiteY35" fmla="*/ 931090 h 940808"/>
                <a:gd name="connsiteX36" fmla="*/ 752721 w 941031"/>
                <a:gd name="connsiteY36" fmla="*/ 940728 h 940808"/>
                <a:gd name="connsiteX37" fmla="*/ 752855 w 941031"/>
                <a:gd name="connsiteY37" fmla="*/ 940808 h 940808"/>
                <a:gd name="connsiteX38" fmla="*/ 783398 w 941031"/>
                <a:gd name="connsiteY38" fmla="*/ 930950 h 940808"/>
                <a:gd name="connsiteX39" fmla="*/ 802429 w 941031"/>
                <a:gd name="connsiteY39" fmla="*/ 905107 h 940808"/>
                <a:gd name="connsiteX40" fmla="*/ 817726 w 941031"/>
                <a:gd name="connsiteY40" fmla="*/ 858060 h 940808"/>
                <a:gd name="connsiteX41" fmla="*/ 833157 w 941031"/>
                <a:gd name="connsiteY41" fmla="*/ 833058 h 940808"/>
                <a:gd name="connsiteX42" fmla="*/ 858025 w 941031"/>
                <a:gd name="connsiteY42" fmla="*/ 817680 h 940808"/>
                <a:gd name="connsiteX43" fmla="*/ 906147 w 941031"/>
                <a:gd name="connsiteY43" fmla="*/ 802034 h 940808"/>
                <a:gd name="connsiteX44" fmla="*/ 926297 w 941031"/>
                <a:gd name="connsiteY44" fmla="*/ 789110 h 940808"/>
                <a:gd name="connsiteX45" fmla="*/ 938577 w 941031"/>
                <a:gd name="connsiteY45" fmla="*/ 768560 h 940808"/>
                <a:gd name="connsiteX46" fmla="*/ 940411 w 941031"/>
                <a:gd name="connsiteY46" fmla="*/ 744696 h 940808"/>
                <a:gd name="connsiteX47" fmla="*/ 931418 w 941031"/>
                <a:gd name="connsiteY47" fmla="*/ 722511 h 940808"/>
                <a:gd name="connsiteX48" fmla="*/ 904400 w 941031"/>
                <a:gd name="connsiteY48" fmla="*/ 702886 h 940808"/>
                <a:gd name="connsiteX49" fmla="*/ 857165 w 941031"/>
                <a:gd name="connsiteY49" fmla="*/ 687589 h 940808"/>
                <a:gd name="connsiteX50" fmla="*/ 832249 w 941031"/>
                <a:gd name="connsiteY50" fmla="*/ 672179 h 940808"/>
                <a:gd name="connsiteX51" fmla="*/ 816839 w 941031"/>
                <a:gd name="connsiteY51" fmla="*/ 647263 h 940808"/>
                <a:gd name="connsiteX52" fmla="*/ 801192 w 941031"/>
                <a:gd name="connsiteY52" fmla="*/ 599167 h 940808"/>
                <a:gd name="connsiteX53" fmla="*/ 782105 w 941031"/>
                <a:gd name="connsiteY53" fmla="*/ 573923 h 940808"/>
                <a:gd name="connsiteX54" fmla="*/ 759710 w 941031"/>
                <a:gd name="connsiteY54" fmla="*/ 564885 h 940808"/>
                <a:gd name="connsiteX55" fmla="*/ 735644 w 941031"/>
                <a:gd name="connsiteY55" fmla="*/ 566874 h 940808"/>
                <a:gd name="connsiteX56" fmla="*/ 715037 w 941031"/>
                <a:gd name="connsiteY56" fmla="*/ 579464 h 940808"/>
                <a:gd name="connsiteX57" fmla="*/ 702286 w 941031"/>
                <a:gd name="connsiteY57" fmla="*/ 599974 h 940808"/>
                <a:gd name="connsiteX58" fmla="*/ 686909 w 941031"/>
                <a:gd name="connsiteY58" fmla="*/ 647209 h 940808"/>
                <a:gd name="connsiteX59" fmla="*/ 671948 w 941031"/>
                <a:gd name="connsiteY59" fmla="*/ 671843 h 940808"/>
                <a:gd name="connsiteX60" fmla="*/ 647685 w 941031"/>
                <a:gd name="connsiteY60" fmla="*/ 687401 h 940808"/>
                <a:gd name="connsiteX61" fmla="*/ 599536 w 941031"/>
                <a:gd name="connsiteY61" fmla="*/ 703047 h 940808"/>
                <a:gd name="connsiteX62" fmla="*/ 574131 w 941031"/>
                <a:gd name="connsiteY62" fmla="*/ 722309 h 940808"/>
                <a:gd name="connsiteX63" fmla="*/ 564643 w 941031"/>
                <a:gd name="connsiteY63" fmla="*/ 752750 h 940808"/>
                <a:gd name="connsiteX64" fmla="*/ 574609 w 941031"/>
                <a:gd name="connsiteY64" fmla="*/ 783037 h 940808"/>
                <a:gd name="connsiteX65" fmla="*/ 600316 w 941031"/>
                <a:gd name="connsiteY65" fmla="*/ 801899 h 940808"/>
                <a:gd name="connsiteX66" fmla="*/ 647416 w 941031"/>
                <a:gd name="connsiteY66" fmla="*/ 817223 h 940808"/>
                <a:gd name="connsiteX67" fmla="*/ 672375 w 941031"/>
                <a:gd name="connsiteY67" fmla="*/ 832689 h 940808"/>
                <a:gd name="connsiteX68" fmla="*/ 687742 w 941031"/>
                <a:gd name="connsiteY68" fmla="*/ 857710 h 940808"/>
                <a:gd name="connsiteX69" fmla="*/ 703389 w 941031"/>
                <a:gd name="connsiteY69" fmla="*/ 905779 h 940808"/>
                <a:gd name="connsiteX70" fmla="*/ 722503 w 941031"/>
                <a:gd name="connsiteY70" fmla="*/ 931090 h 94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41031" h="940808">
                  <a:moveTo>
                    <a:pt x="307996" y="685570"/>
                  </a:moveTo>
                  <a:cubicBezTo>
                    <a:pt x="320126" y="694156"/>
                    <a:pt x="334616" y="698767"/>
                    <a:pt x="349475" y="698772"/>
                  </a:cubicBezTo>
                  <a:cubicBezTo>
                    <a:pt x="364261" y="698821"/>
                    <a:pt x="378698" y="694285"/>
                    <a:pt x="390796" y="685788"/>
                  </a:cubicBezTo>
                  <a:cubicBezTo>
                    <a:pt x="401681" y="678048"/>
                    <a:pt x="410211" y="667450"/>
                    <a:pt x="415448" y="655167"/>
                  </a:cubicBezTo>
                  <a:lnTo>
                    <a:pt x="448677" y="553841"/>
                  </a:lnTo>
                  <a:cubicBezTo>
                    <a:pt x="456801" y="529417"/>
                    <a:pt x="470507" y="507222"/>
                    <a:pt x="488707" y="489021"/>
                  </a:cubicBezTo>
                  <a:cubicBezTo>
                    <a:pt x="506907" y="470821"/>
                    <a:pt x="529100" y="457115"/>
                    <a:pt x="553524" y="448994"/>
                  </a:cubicBezTo>
                  <a:lnTo>
                    <a:pt x="651140" y="417190"/>
                  </a:lnTo>
                  <a:cubicBezTo>
                    <a:pt x="665149" y="412249"/>
                    <a:pt x="677279" y="403087"/>
                    <a:pt x="685860" y="390962"/>
                  </a:cubicBezTo>
                  <a:cubicBezTo>
                    <a:pt x="694439" y="378837"/>
                    <a:pt x="699047" y="364350"/>
                    <a:pt x="699047" y="349496"/>
                  </a:cubicBezTo>
                  <a:cubicBezTo>
                    <a:pt x="699047" y="334643"/>
                    <a:pt x="694439" y="320155"/>
                    <a:pt x="685860" y="308030"/>
                  </a:cubicBezTo>
                  <a:cubicBezTo>
                    <a:pt x="677279" y="295906"/>
                    <a:pt x="665149" y="286741"/>
                    <a:pt x="651140" y="281803"/>
                  </a:cubicBezTo>
                  <a:lnTo>
                    <a:pt x="551669" y="249730"/>
                  </a:lnTo>
                  <a:cubicBezTo>
                    <a:pt x="527296" y="241565"/>
                    <a:pt x="505138" y="227873"/>
                    <a:pt x="486933" y="209727"/>
                  </a:cubicBezTo>
                  <a:cubicBezTo>
                    <a:pt x="468805" y="191596"/>
                    <a:pt x="455121" y="169511"/>
                    <a:pt x="446956" y="145205"/>
                  </a:cubicBezTo>
                  <a:lnTo>
                    <a:pt x="415260" y="47643"/>
                  </a:lnTo>
                  <a:cubicBezTo>
                    <a:pt x="410327" y="33632"/>
                    <a:pt x="401157" y="21503"/>
                    <a:pt x="389021" y="12936"/>
                  </a:cubicBezTo>
                  <a:cubicBezTo>
                    <a:pt x="376835" y="4512"/>
                    <a:pt x="362371" y="0"/>
                    <a:pt x="347553" y="0"/>
                  </a:cubicBezTo>
                  <a:cubicBezTo>
                    <a:pt x="332737" y="0"/>
                    <a:pt x="318274" y="4512"/>
                    <a:pt x="306084" y="12936"/>
                  </a:cubicBezTo>
                  <a:cubicBezTo>
                    <a:pt x="293731" y="21682"/>
                    <a:pt x="284448" y="34099"/>
                    <a:pt x="279550" y="48423"/>
                  </a:cubicBezTo>
                  <a:lnTo>
                    <a:pt x="247477" y="147006"/>
                  </a:lnTo>
                  <a:cubicBezTo>
                    <a:pt x="239409" y="170473"/>
                    <a:pt x="226191" y="191841"/>
                    <a:pt x="208791" y="209539"/>
                  </a:cubicBezTo>
                  <a:cubicBezTo>
                    <a:pt x="191013" y="227572"/>
                    <a:pt x="169337" y="241294"/>
                    <a:pt x="145426" y="249649"/>
                  </a:cubicBezTo>
                  <a:lnTo>
                    <a:pt x="47919" y="281319"/>
                  </a:lnTo>
                  <a:cubicBezTo>
                    <a:pt x="37452" y="285010"/>
                    <a:pt x="27982" y="291080"/>
                    <a:pt x="20256" y="299049"/>
                  </a:cubicBezTo>
                  <a:cubicBezTo>
                    <a:pt x="12529" y="307017"/>
                    <a:pt x="6754" y="316668"/>
                    <a:pt x="3386" y="327244"/>
                  </a:cubicBezTo>
                  <a:cubicBezTo>
                    <a:pt x="18" y="337821"/>
                    <a:pt x="-853" y="349034"/>
                    <a:pt x="843" y="360005"/>
                  </a:cubicBezTo>
                  <a:cubicBezTo>
                    <a:pt x="2538" y="370974"/>
                    <a:pt x="6754" y="381402"/>
                    <a:pt x="13158" y="390467"/>
                  </a:cubicBezTo>
                  <a:cubicBezTo>
                    <a:pt x="21920" y="402829"/>
                    <a:pt x="34357" y="412114"/>
                    <a:pt x="48699" y="417002"/>
                  </a:cubicBezTo>
                  <a:lnTo>
                    <a:pt x="145157" y="448322"/>
                  </a:lnTo>
                  <a:cubicBezTo>
                    <a:pt x="169592" y="456505"/>
                    <a:pt x="191790" y="470256"/>
                    <a:pt x="210001" y="488486"/>
                  </a:cubicBezTo>
                  <a:cubicBezTo>
                    <a:pt x="214875" y="493393"/>
                    <a:pt x="219445" y="498589"/>
                    <a:pt x="223685" y="504052"/>
                  </a:cubicBezTo>
                  <a:cubicBezTo>
                    <a:pt x="235229" y="518889"/>
                    <a:pt x="244146" y="535592"/>
                    <a:pt x="250058" y="553438"/>
                  </a:cubicBezTo>
                  <a:lnTo>
                    <a:pt x="281754" y="650838"/>
                  </a:lnTo>
                  <a:cubicBezTo>
                    <a:pt x="286698" y="664850"/>
                    <a:pt x="295868" y="676986"/>
                    <a:pt x="307996" y="685570"/>
                  </a:cubicBezTo>
                  <a:close/>
                  <a:moveTo>
                    <a:pt x="722503" y="931090"/>
                  </a:moveTo>
                  <a:cubicBezTo>
                    <a:pt x="731337" y="937349"/>
                    <a:pt x="741894" y="940717"/>
                    <a:pt x="752721" y="940728"/>
                  </a:cubicBezTo>
                  <a:lnTo>
                    <a:pt x="752855" y="940808"/>
                  </a:lnTo>
                  <a:cubicBezTo>
                    <a:pt x="763818" y="940806"/>
                    <a:pt x="774502" y="937357"/>
                    <a:pt x="783398" y="930950"/>
                  </a:cubicBezTo>
                  <a:cubicBezTo>
                    <a:pt x="792294" y="924544"/>
                    <a:pt x="798953" y="915503"/>
                    <a:pt x="802429" y="905107"/>
                  </a:cubicBezTo>
                  <a:lnTo>
                    <a:pt x="817726" y="858060"/>
                  </a:lnTo>
                  <a:cubicBezTo>
                    <a:pt x="820890" y="848653"/>
                    <a:pt x="826168" y="840101"/>
                    <a:pt x="833157" y="833058"/>
                  </a:cubicBezTo>
                  <a:cubicBezTo>
                    <a:pt x="840150" y="826084"/>
                    <a:pt x="848661" y="820820"/>
                    <a:pt x="858025" y="817680"/>
                  </a:cubicBezTo>
                  <a:lnTo>
                    <a:pt x="906147" y="802034"/>
                  </a:lnTo>
                  <a:cubicBezTo>
                    <a:pt x="913774" y="799343"/>
                    <a:pt x="920670" y="794918"/>
                    <a:pt x="926297" y="789110"/>
                  </a:cubicBezTo>
                  <a:cubicBezTo>
                    <a:pt x="931924" y="783304"/>
                    <a:pt x="936128" y="776268"/>
                    <a:pt x="938577" y="768560"/>
                  </a:cubicBezTo>
                  <a:cubicBezTo>
                    <a:pt x="941027" y="760856"/>
                    <a:pt x="941653" y="752686"/>
                    <a:pt x="940411" y="744696"/>
                  </a:cubicBezTo>
                  <a:cubicBezTo>
                    <a:pt x="939169" y="736703"/>
                    <a:pt x="936091" y="729111"/>
                    <a:pt x="931418" y="722511"/>
                  </a:cubicBezTo>
                  <a:cubicBezTo>
                    <a:pt x="924775" y="713215"/>
                    <a:pt x="915293" y="706330"/>
                    <a:pt x="904400" y="702886"/>
                  </a:cubicBezTo>
                  <a:lnTo>
                    <a:pt x="857165" y="687589"/>
                  </a:lnTo>
                  <a:cubicBezTo>
                    <a:pt x="847777" y="684451"/>
                    <a:pt x="839249" y="679177"/>
                    <a:pt x="832249" y="672179"/>
                  </a:cubicBezTo>
                  <a:cubicBezTo>
                    <a:pt x="825251" y="665178"/>
                    <a:pt x="819976" y="656651"/>
                    <a:pt x="816839" y="647263"/>
                  </a:cubicBezTo>
                  <a:lnTo>
                    <a:pt x="801192" y="599167"/>
                  </a:lnTo>
                  <a:cubicBezTo>
                    <a:pt x="797611" y="588970"/>
                    <a:pt x="790939" y="580147"/>
                    <a:pt x="782105" y="573923"/>
                  </a:cubicBezTo>
                  <a:cubicBezTo>
                    <a:pt x="775448" y="569205"/>
                    <a:pt x="767778" y="566108"/>
                    <a:pt x="759710" y="564885"/>
                  </a:cubicBezTo>
                  <a:cubicBezTo>
                    <a:pt x="751643" y="563662"/>
                    <a:pt x="743403" y="564342"/>
                    <a:pt x="735644" y="566874"/>
                  </a:cubicBezTo>
                  <a:cubicBezTo>
                    <a:pt x="727888" y="569407"/>
                    <a:pt x="720831" y="573719"/>
                    <a:pt x="715037" y="579464"/>
                  </a:cubicBezTo>
                  <a:cubicBezTo>
                    <a:pt x="709247" y="585212"/>
                    <a:pt x="704878" y="592237"/>
                    <a:pt x="702286" y="599974"/>
                  </a:cubicBezTo>
                  <a:lnTo>
                    <a:pt x="686909" y="647209"/>
                  </a:lnTo>
                  <a:cubicBezTo>
                    <a:pt x="683863" y="656452"/>
                    <a:pt x="678747" y="664880"/>
                    <a:pt x="671948" y="671843"/>
                  </a:cubicBezTo>
                  <a:cubicBezTo>
                    <a:pt x="665152" y="678808"/>
                    <a:pt x="656853" y="684129"/>
                    <a:pt x="647685" y="687401"/>
                  </a:cubicBezTo>
                  <a:lnTo>
                    <a:pt x="599536" y="703047"/>
                  </a:lnTo>
                  <a:cubicBezTo>
                    <a:pt x="589266" y="706666"/>
                    <a:pt x="580384" y="713400"/>
                    <a:pt x="574131" y="722309"/>
                  </a:cubicBezTo>
                  <a:cubicBezTo>
                    <a:pt x="567875" y="731221"/>
                    <a:pt x="564557" y="741865"/>
                    <a:pt x="564643" y="752750"/>
                  </a:cubicBezTo>
                  <a:cubicBezTo>
                    <a:pt x="564729" y="763638"/>
                    <a:pt x="568213" y="774228"/>
                    <a:pt x="574609" y="783037"/>
                  </a:cubicBezTo>
                  <a:cubicBezTo>
                    <a:pt x="581005" y="791850"/>
                    <a:pt x="589992" y="798442"/>
                    <a:pt x="600316" y="801899"/>
                  </a:cubicBezTo>
                  <a:lnTo>
                    <a:pt x="647416" y="817223"/>
                  </a:lnTo>
                  <a:cubicBezTo>
                    <a:pt x="656828" y="820363"/>
                    <a:pt x="665375" y="825659"/>
                    <a:pt x="672375" y="832689"/>
                  </a:cubicBezTo>
                  <a:cubicBezTo>
                    <a:pt x="679376" y="839720"/>
                    <a:pt x="684640" y="848287"/>
                    <a:pt x="687742" y="857710"/>
                  </a:cubicBezTo>
                  <a:lnTo>
                    <a:pt x="703389" y="905779"/>
                  </a:lnTo>
                  <a:cubicBezTo>
                    <a:pt x="706991" y="915989"/>
                    <a:pt x="713669" y="924831"/>
                    <a:pt x="722503" y="93109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A38B"/>
                </a:gs>
                <a:gs pos="27000">
                  <a:srgbClr val="D59ED7"/>
                </a:gs>
                <a:gs pos="64000">
                  <a:srgbClr val="8DC8E8"/>
                </a:gs>
                <a:gs pos="81000">
                  <a:srgbClr val="B9DCD2"/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65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C9B83D-D92E-99EC-B9DD-1B80C3807F69}"/>
              </a:ext>
            </a:extLst>
          </p:cNvPr>
          <p:cNvGrpSpPr/>
          <p:nvPr/>
        </p:nvGrpSpPr>
        <p:grpSpPr>
          <a:xfrm>
            <a:off x="3572826" y="4155207"/>
            <a:ext cx="1655117" cy="1655117"/>
            <a:chOff x="10048573" y="8240658"/>
            <a:chExt cx="4655016" cy="465501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09053A-71BE-09EC-5252-983B2A5A7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890" r="27257" b="22140"/>
            <a:stretch/>
          </p:blipFill>
          <p:spPr>
            <a:xfrm>
              <a:off x="10355228" y="8547313"/>
              <a:ext cx="4041708" cy="4041708"/>
            </a:xfrm>
            <a:prstGeom prst="ellipse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38ADA81-57F8-FCB4-88C3-F45F4482EB47}"/>
                </a:ext>
              </a:extLst>
            </p:cNvPr>
            <p:cNvSpPr/>
            <p:nvPr/>
          </p:nvSpPr>
          <p:spPr>
            <a:xfrm>
              <a:off x="10048573" y="8240658"/>
              <a:ext cx="4655016" cy="4655016"/>
            </a:xfrm>
            <a:prstGeom prst="ellipse">
              <a:avLst/>
            </a:prstGeom>
            <a:ln w="25400" cap="flat">
              <a:gradFill flip="none" rotWithShape="1">
                <a:gsLst>
                  <a:gs pos="0">
                    <a:srgbClr val="FFA38B"/>
                  </a:gs>
                  <a:gs pos="35000">
                    <a:srgbClr val="D59ED7"/>
                  </a:gs>
                  <a:gs pos="72000">
                    <a:srgbClr val="8DC8E8"/>
                  </a:gs>
                  <a:gs pos="100000">
                    <a:srgbClr val="B9DCD2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765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6401DC-2370-C5C0-0CFC-B2728E3852E0}"/>
                </a:ext>
              </a:extLst>
            </p:cNvPr>
            <p:cNvSpPr/>
            <p:nvPr/>
          </p:nvSpPr>
          <p:spPr bwMode="auto">
            <a:xfrm>
              <a:off x="13519757" y="8530721"/>
              <a:ext cx="1121251" cy="1121251"/>
            </a:xfrm>
            <a:prstGeom prst="ellipse">
              <a:avLst/>
            </a:prstGeom>
            <a:solidFill>
              <a:srgbClr val="091F2C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CA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6" name="Graphic 3">
              <a:extLst>
                <a:ext uri="{FF2B5EF4-FFF2-40B4-BE49-F238E27FC236}">
                  <a16:creationId xmlns:a16="http://schemas.microsoft.com/office/drawing/2014/main" id="{F8466A17-271A-E0DD-CCD7-FC1CA8C4BC5A}"/>
                </a:ext>
              </a:extLst>
            </p:cNvPr>
            <p:cNvSpPr/>
            <p:nvPr/>
          </p:nvSpPr>
          <p:spPr>
            <a:xfrm>
              <a:off x="13780810" y="8758599"/>
              <a:ext cx="632394" cy="632244"/>
            </a:xfrm>
            <a:custGeom>
              <a:avLst/>
              <a:gdLst>
                <a:gd name="connsiteX0" fmla="*/ 307996 w 941031"/>
                <a:gd name="connsiteY0" fmla="*/ 685570 h 940808"/>
                <a:gd name="connsiteX1" fmla="*/ 349475 w 941031"/>
                <a:gd name="connsiteY1" fmla="*/ 698772 h 940808"/>
                <a:gd name="connsiteX2" fmla="*/ 390796 w 941031"/>
                <a:gd name="connsiteY2" fmla="*/ 685788 h 940808"/>
                <a:gd name="connsiteX3" fmla="*/ 415448 w 941031"/>
                <a:gd name="connsiteY3" fmla="*/ 655167 h 940808"/>
                <a:gd name="connsiteX4" fmla="*/ 448677 w 941031"/>
                <a:gd name="connsiteY4" fmla="*/ 553841 h 940808"/>
                <a:gd name="connsiteX5" fmla="*/ 488707 w 941031"/>
                <a:gd name="connsiteY5" fmla="*/ 489021 h 940808"/>
                <a:gd name="connsiteX6" fmla="*/ 553524 w 941031"/>
                <a:gd name="connsiteY6" fmla="*/ 448994 h 940808"/>
                <a:gd name="connsiteX7" fmla="*/ 651140 w 941031"/>
                <a:gd name="connsiteY7" fmla="*/ 417190 h 940808"/>
                <a:gd name="connsiteX8" fmla="*/ 685860 w 941031"/>
                <a:gd name="connsiteY8" fmla="*/ 390962 h 940808"/>
                <a:gd name="connsiteX9" fmla="*/ 699047 w 941031"/>
                <a:gd name="connsiteY9" fmla="*/ 349496 h 940808"/>
                <a:gd name="connsiteX10" fmla="*/ 685860 w 941031"/>
                <a:gd name="connsiteY10" fmla="*/ 308030 h 940808"/>
                <a:gd name="connsiteX11" fmla="*/ 651140 w 941031"/>
                <a:gd name="connsiteY11" fmla="*/ 281803 h 940808"/>
                <a:gd name="connsiteX12" fmla="*/ 551669 w 941031"/>
                <a:gd name="connsiteY12" fmla="*/ 249730 h 940808"/>
                <a:gd name="connsiteX13" fmla="*/ 486933 w 941031"/>
                <a:gd name="connsiteY13" fmla="*/ 209727 h 940808"/>
                <a:gd name="connsiteX14" fmla="*/ 446956 w 941031"/>
                <a:gd name="connsiteY14" fmla="*/ 145205 h 940808"/>
                <a:gd name="connsiteX15" fmla="*/ 415260 w 941031"/>
                <a:gd name="connsiteY15" fmla="*/ 47643 h 940808"/>
                <a:gd name="connsiteX16" fmla="*/ 389021 w 941031"/>
                <a:gd name="connsiteY16" fmla="*/ 12936 h 940808"/>
                <a:gd name="connsiteX17" fmla="*/ 347553 w 941031"/>
                <a:gd name="connsiteY17" fmla="*/ 0 h 940808"/>
                <a:gd name="connsiteX18" fmla="*/ 306084 w 941031"/>
                <a:gd name="connsiteY18" fmla="*/ 12936 h 940808"/>
                <a:gd name="connsiteX19" fmla="*/ 279550 w 941031"/>
                <a:gd name="connsiteY19" fmla="*/ 48423 h 940808"/>
                <a:gd name="connsiteX20" fmla="*/ 247477 w 941031"/>
                <a:gd name="connsiteY20" fmla="*/ 147006 h 940808"/>
                <a:gd name="connsiteX21" fmla="*/ 208791 w 941031"/>
                <a:gd name="connsiteY21" fmla="*/ 209539 h 940808"/>
                <a:gd name="connsiteX22" fmla="*/ 145426 w 941031"/>
                <a:gd name="connsiteY22" fmla="*/ 249649 h 940808"/>
                <a:gd name="connsiteX23" fmla="*/ 47919 w 941031"/>
                <a:gd name="connsiteY23" fmla="*/ 281319 h 940808"/>
                <a:gd name="connsiteX24" fmla="*/ 20256 w 941031"/>
                <a:gd name="connsiteY24" fmla="*/ 299049 h 940808"/>
                <a:gd name="connsiteX25" fmla="*/ 3386 w 941031"/>
                <a:gd name="connsiteY25" fmla="*/ 327244 h 940808"/>
                <a:gd name="connsiteX26" fmla="*/ 843 w 941031"/>
                <a:gd name="connsiteY26" fmla="*/ 360005 h 940808"/>
                <a:gd name="connsiteX27" fmla="*/ 13158 w 941031"/>
                <a:gd name="connsiteY27" fmla="*/ 390467 h 940808"/>
                <a:gd name="connsiteX28" fmla="*/ 48699 w 941031"/>
                <a:gd name="connsiteY28" fmla="*/ 417002 h 940808"/>
                <a:gd name="connsiteX29" fmla="*/ 145157 w 941031"/>
                <a:gd name="connsiteY29" fmla="*/ 448322 h 940808"/>
                <a:gd name="connsiteX30" fmla="*/ 210001 w 941031"/>
                <a:gd name="connsiteY30" fmla="*/ 488486 h 940808"/>
                <a:gd name="connsiteX31" fmla="*/ 223685 w 941031"/>
                <a:gd name="connsiteY31" fmla="*/ 504052 h 940808"/>
                <a:gd name="connsiteX32" fmla="*/ 250058 w 941031"/>
                <a:gd name="connsiteY32" fmla="*/ 553438 h 940808"/>
                <a:gd name="connsiteX33" fmla="*/ 281754 w 941031"/>
                <a:gd name="connsiteY33" fmla="*/ 650838 h 940808"/>
                <a:gd name="connsiteX34" fmla="*/ 307996 w 941031"/>
                <a:gd name="connsiteY34" fmla="*/ 685570 h 940808"/>
                <a:gd name="connsiteX35" fmla="*/ 722503 w 941031"/>
                <a:gd name="connsiteY35" fmla="*/ 931090 h 940808"/>
                <a:gd name="connsiteX36" fmla="*/ 752721 w 941031"/>
                <a:gd name="connsiteY36" fmla="*/ 940728 h 940808"/>
                <a:gd name="connsiteX37" fmla="*/ 752855 w 941031"/>
                <a:gd name="connsiteY37" fmla="*/ 940808 h 940808"/>
                <a:gd name="connsiteX38" fmla="*/ 783398 w 941031"/>
                <a:gd name="connsiteY38" fmla="*/ 930950 h 940808"/>
                <a:gd name="connsiteX39" fmla="*/ 802429 w 941031"/>
                <a:gd name="connsiteY39" fmla="*/ 905107 h 940808"/>
                <a:gd name="connsiteX40" fmla="*/ 817726 w 941031"/>
                <a:gd name="connsiteY40" fmla="*/ 858060 h 940808"/>
                <a:gd name="connsiteX41" fmla="*/ 833157 w 941031"/>
                <a:gd name="connsiteY41" fmla="*/ 833058 h 940808"/>
                <a:gd name="connsiteX42" fmla="*/ 858025 w 941031"/>
                <a:gd name="connsiteY42" fmla="*/ 817680 h 940808"/>
                <a:gd name="connsiteX43" fmla="*/ 906147 w 941031"/>
                <a:gd name="connsiteY43" fmla="*/ 802034 h 940808"/>
                <a:gd name="connsiteX44" fmla="*/ 926297 w 941031"/>
                <a:gd name="connsiteY44" fmla="*/ 789110 h 940808"/>
                <a:gd name="connsiteX45" fmla="*/ 938577 w 941031"/>
                <a:gd name="connsiteY45" fmla="*/ 768560 h 940808"/>
                <a:gd name="connsiteX46" fmla="*/ 940411 w 941031"/>
                <a:gd name="connsiteY46" fmla="*/ 744696 h 940808"/>
                <a:gd name="connsiteX47" fmla="*/ 931418 w 941031"/>
                <a:gd name="connsiteY47" fmla="*/ 722511 h 940808"/>
                <a:gd name="connsiteX48" fmla="*/ 904400 w 941031"/>
                <a:gd name="connsiteY48" fmla="*/ 702886 h 940808"/>
                <a:gd name="connsiteX49" fmla="*/ 857165 w 941031"/>
                <a:gd name="connsiteY49" fmla="*/ 687589 h 940808"/>
                <a:gd name="connsiteX50" fmla="*/ 832249 w 941031"/>
                <a:gd name="connsiteY50" fmla="*/ 672179 h 940808"/>
                <a:gd name="connsiteX51" fmla="*/ 816839 w 941031"/>
                <a:gd name="connsiteY51" fmla="*/ 647263 h 940808"/>
                <a:gd name="connsiteX52" fmla="*/ 801192 w 941031"/>
                <a:gd name="connsiteY52" fmla="*/ 599167 h 940808"/>
                <a:gd name="connsiteX53" fmla="*/ 782105 w 941031"/>
                <a:gd name="connsiteY53" fmla="*/ 573923 h 940808"/>
                <a:gd name="connsiteX54" fmla="*/ 759710 w 941031"/>
                <a:gd name="connsiteY54" fmla="*/ 564885 h 940808"/>
                <a:gd name="connsiteX55" fmla="*/ 735644 w 941031"/>
                <a:gd name="connsiteY55" fmla="*/ 566874 h 940808"/>
                <a:gd name="connsiteX56" fmla="*/ 715037 w 941031"/>
                <a:gd name="connsiteY56" fmla="*/ 579464 h 940808"/>
                <a:gd name="connsiteX57" fmla="*/ 702286 w 941031"/>
                <a:gd name="connsiteY57" fmla="*/ 599974 h 940808"/>
                <a:gd name="connsiteX58" fmla="*/ 686909 w 941031"/>
                <a:gd name="connsiteY58" fmla="*/ 647209 h 940808"/>
                <a:gd name="connsiteX59" fmla="*/ 671948 w 941031"/>
                <a:gd name="connsiteY59" fmla="*/ 671843 h 940808"/>
                <a:gd name="connsiteX60" fmla="*/ 647685 w 941031"/>
                <a:gd name="connsiteY60" fmla="*/ 687401 h 940808"/>
                <a:gd name="connsiteX61" fmla="*/ 599536 w 941031"/>
                <a:gd name="connsiteY61" fmla="*/ 703047 h 940808"/>
                <a:gd name="connsiteX62" fmla="*/ 574131 w 941031"/>
                <a:gd name="connsiteY62" fmla="*/ 722309 h 940808"/>
                <a:gd name="connsiteX63" fmla="*/ 564643 w 941031"/>
                <a:gd name="connsiteY63" fmla="*/ 752750 h 940808"/>
                <a:gd name="connsiteX64" fmla="*/ 574609 w 941031"/>
                <a:gd name="connsiteY64" fmla="*/ 783037 h 940808"/>
                <a:gd name="connsiteX65" fmla="*/ 600316 w 941031"/>
                <a:gd name="connsiteY65" fmla="*/ 801899 h 940808"/>
                <a:gd name="connsiteX66" fmla="*/ 647416 w 941031"/>
                <a:gd name="connsiteY66" fmla="*/ 817223 h 940808"/>
                <a:gd name="connsiteX67" fmla="*/ 672375 w 941031"/>
                <a:gd name="connsiteY67" fmla="*/ 832689 h 940808"/>
                <a:gd name="connsiteX68" fmla="*/ 687742 w 941031"/>
                <a:gd name="connsiteY68" fmla="*/ 857710 h 940808"/>
                <a:gd name="connsiteX69" fmla="*/ 703389 w 941031"/>
                <a:gd name="connsiteY69" fmla="*/ 905779 h 940808"/>
                <a:gd name="connsiteX70" fmla="*/ 722503 w 941031"/>
                <a:gd name="connsiteY70" fmla="*/ 931090 h 94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41031" h="940808">
                  <a:moveTo>
                    <a:pt x="307996" y="685570"/>
                  </a:moveTo>
                  <a:cubicBezTo>
                    <a:pt x="320126" y="694156"/>
                    <a:pt x="334616" y="698767"/>
                    <a:pt x="349475" y="698772"/>
                  </a:cubicBezTo>
                  <a:cubicBezTo>
                    <a:pt x="364261" y="698821"/>
                    <a:pt x="378698" y="694285"/>
                    <a:pt x="390796" y="685788"/>
                  </a:cubicBezTo>
                  <a:cubicBezTo>
                    <a:pt x="401681" y="678048"/>
                    <a:pt x="410211" y="667450"/>
                    <a:pt x="415448" y="655167"/>
                  </a:cubicBezTo>
                  <a:lnTo>
                    <a:pt x="448677" y="553841"/>
                  </a:lnTo>
                  <a:cubicBezTo>
                    <a:pt x="456801" y="529417"/>
                    <a:pt x="470507" y="507222"/>
                    <a:pt x="488707" y="489021"/>
                  </a:cubicBezTo>
                  <a:cubicBezTo>
                    <a:pt x="506907" y="470821"/>
                    <a:pt x="529100" y="457115"/>
                    <a:pt x="553524" y="448994"/>
                  </a:cubicBezTo>
                  <a:lnTo>
                    <a:pt x="651140" y="417190"/>
                  </a:lnTo>
                  <a:cubicBezTo>
                    <a:pt x="665149" y="412249"/>
                    <a:pt x="677279" y="403087"/>
                    <a:pt x="685860" y="390962"/>
                  </a:cubicBezTo>
                  <a:cubicBezTo>
                    <a:pt x="694439" y="378837"/>
                    <a:pt x="699047" y="364350"/>
                    <a:pt x="699047" y="349496"/>
                  </a:cubicBezTo>
                  <a:cubicBezTo>
                    <a:pt x="699047" y="334643"/>
                    <a:pt x="694439" y="320155"/>
                    <a:pt x="685860" y="308030"/>
                  </a:cubicBezTo>
                  <a:cubicBezTo>
                    <a:pt x="677279" y="295906"/>
                    <a:pt x="665149" y="286741"/>
                    <a:pt x="651140" y="281803"/>
                  </a:cubicBezTo>
                  <a:lnTo>
                    <a:pt x="551669" y="249730"/>
                  </a:lnTo>
                  <a:cubicBezTo>
                    <a:pt x="527296" y="241565"/>
                    <a:pt x="505138" y="227873"/>
                    <a:pt x="486933" y="209727"/>
                  </a:cubicBezTo>
                  <a:cubicBezTo>
                    <a:pt x="468805" y="191596"/>
                    <a:pt x="455121" y="169511"/>
                    <a:pt x="446956" y="145205"/>
                  </a:cubicBezTo>
                  <a:lnTo>
                    <a:pt x="415260" y="47643"/>
                  </a:lnTo>
                  <a:cubicBezTo>
                    <a:pt x="410327" y="33632"/>
                    <a:pt x="401157" y="21503"/>
                    <a:pt x="389021" y="12936"/>
                  </a:cubicBezTo>
                  <a:cubicBezTo>
                    <a:pt x="376835" y="4512"/>
                    <a:pt x="362371" y="0"/>
                    <a:pt x="347553" y="0"/>
                  </a:cubicBezTo>
                  <a:cubicBezTo>
                    <a:pt x="332737" y="0"/>
                    <a:pt x="318274" y="4512"/>
                    <a:pt x="306084" y="12936"/>
                  </a:cubicBezTo>
                  <a:cubicBezTo>
                    <a:pt x="293731" y="21682"/>
                    <a:pt x="284448" y="34099"/>
                    <a:pt x="279550" y="48423"/>
                  </a:cubicBezTo>
                  <a:lnTo>
                    <a:pt x="247477" y="147006"/>
                  </a:lnTo>
                  <a:cubicBezTo>
                    <a:pt x="239409" y="170473"/>
                    <a:pt x="226191" y="191841"/>
                    <a:pt x="208791" y="209539"/>
                  </a:cubicBezTo>
                  <a:cubicBezTo>
                    <a:pt x="191013" y="227572"/>
                    <a:pt x="169337" y="241294"/>
                    <a:pt x="145426" y="249649"/>
                  </a:cubicBezTo>
                  <a:lnTo>
                    <a:pt x="47919" y="281319"/>
                  </a:lnTo>
                  <a:cubicBezTo>
                    <a:pt x="37452" y="285010"/>
                    <a:pt x="27982" y="291080"/>
                    <a:pt x="20256" y="299049"/>
                  </a:cubicBezTo>
                  <a:cubicBezTo>
                    <a:pt x="12529" y="307017"/>
                    <a:pt x="6754" y="316668"/>
                    <a:pt x="3386" y="327244"/>
                  </a:cubicBezTo>
                  <a:cubicBezTo>
                    <a:pt x="18" y="337821"/>
                    <a:pt x="-853" y="349034"/>
                    <a:pt x="843" y="360005"/>
                  </a:cubicBezTo>
                  <a:cubicBezTo>
                    <a:pt x="2538" y="370974"/>
                    <a:pt x="6754" y="381402"/>
                    <a:pt x="13158" y="390467"/>
                  </a:cubicBezTo>
                  <a:cubicBezTo>
                    <a:pt x="21920" y="402829"/>
                    <a:pt x="34357" y="412114"/>
                    <a:pt x="48699" y="417002"/>
                  </a:cubicBezTo>
                  <a:lnTo>
                    <a:pt x="145157" y="448322"/>
                  </a:lnTo>
                  <a:cubicBezTo>
                    <a:pt x="169592" y="456505"/>
                    <a:pt x="191790" y="470256"/>
                    <a:pt x="210001" y="488486"/>
                  </a:cubicBezTo>
                  <a:cubicBezTo>
                    <a:pt x="214875" y="493393"/>
                    <a:pt x="219445" y="498589"/>
                    <a:pt x="223685" y="504052"/>
                  </a:cubicBezTo>
                  <a:cubicBezTo>
                    <a:pt x="235229" y="518889"/>
                    <a:pt x="244146" y="535592"/>
                    <a:pt x="250058" y="553438"/>
                  </a:cubicBezTo>
                  <a:lnTo>
                    <a:pt x="281754" y="650838"/>
                  </a:lnTo>
                  <a:cubicBezTo>
                    <a:pt x="286698" y="664850"/>
                    <a:pt x="295868" y="676986"/>
                    <a:pt x="307996" y="685570"/>
                  </a:cubicBezTo>
                  <a:close/>
                  <a:moveTo>
                    <a:pt x="722503" y="931090"/>
                  </a:moveTo>
                  <a:cubicBezTo>
                    <a:pt x="731337" y="937349"/>
                    <a:pt x="741894" y="940717"/>
                    <a:pt x="752721" y="940728"/>
                  </a:cubicBezTo>
                  <a:lnTo>
                    <a:pt x="752855" y="940808"/>
                  </a:lnTo>
                  <a:cubicBezTo>
                    <a:pt x="763818" y="940806"/>
                    <a:pt x="774502" y="937357"/>
                    <a:pt x="783398" y="930950"/>
                  </a:cubicBezTo>
                  <a:cubicBezTo>
                    <a:pt x="792294" y="924544"/>
                    <a:pt x="798953" y="915503"/>
                    <a:pt x="802429" y="905107"/>
                  </a:cubicBezTo>
                  <a:lnTo>
                    <a:pt x="817726" y="858060"/>
                  </a:lnTo>
                  <a:cubicBezTo>
                    <a:pt x="820890" y="848653"/>
                    <a:pt x="826168" y="840101"/>
                    <a:pt x="833157" y="833058"/>
                  </a:cubicBezTo>
                  <a:cubicBezTo>
                    <a:pt x="840150" y="826084"/>
                    <a:pt x="848661" y="820820"/>
                    <a:pt x="858025" y="817680"/>
                  </a:cubicBezTo>
                  <a:lnTo>
                    <a:pt x="906147" y="802034"/>
                  </a:lnTo>
                  <a:cubicBezTo>
                    <a:pt x="913774" y="799343"/>
                    <a:pt x="920670" y="794918"/>
                    <a:pt x="926297" y="789110"/>
                  </a:cubicBezTo>
                  <a:cubicBezTo>
                    <a:pt x="931924" y="783304"/>
                    <a:pt x="936128" y="776268"/>
                    <a:pt x="938577" y="768560"/>
                  </a:cubicBezTo>
                  <a:cubicBezTo>
                    <a:pt x="941027" y="760856"/>
                    <a:pt x="941653" y="752686"/>
                    <a:pt x="940411" y="744696"/>
                  </a:cubicBezTo>
                  <a:cubicBezTo>
                    <a:pt x="939169" y="736703"/>
                    <a:pt x="936091" y="729111"/>
                    <a:pt x="931418" y="722511"/>
                  </a:cubicBezTo>
                  <a:cubicBezTo>
                    <a:pt x="924775" y="713215"/>
                    <a:pt x="915293" y="706330"/>
                    <a:pt x="904400" y="702886"/>
                  </a:cubicBezTo>
                  <a:lnTo>
                    <a:pt x="857165" y="687589"/>
                  </a:lnTo>
                  <a:cubicBezTo>
                    <a:pt x="847777" y="684451"/>
                    <a:pt x="839249" y="679177"/>
                    <a:pt x="832249" y="672179"/>
                  </a:cubicBezTo>
                  <a:cubicBezTo>
                    <a:pt x="825251" y="665178"/>
                    <a:pt x="819976" y="656651"/>
                    <a:pt x="816839" y="647263"/>
                  </a:cubicBezTo>
                  <a:lnTo>
                    <a:pt x="801192" y="599167"/>
                  </a:lnTo>
                  <a:cubicBezTo>
                    <a:pt x="797611" y="588970"/>
                    <a:pt x="790939" y="580147"/>
                    <a:pt x="782105" y="573923"/>
                  </a:cubicBezTo>
                  <a:cubicBezTo>
                    <a:pt x="775448" y="569205"/>
                    <a:pt x="767778" y="566108"/>
                    <a:pt x="759710" y="564885"/>
                  </a:cubicBezTo>
                  <a:cubicBezTo>
                    <a:pt x="751643" y="563662"/>
                    <a:pt x="743403" y="564342"/>
                    <a:pt x="735644" y="566874"/>
                  </a:cubicBezTo>
                  <a:cubicBezTo>
                    <a:pt x="727888" y="569407"/>
                    <a:pt x="720831" y="573719"/>
                    <a:pt x="715037" y="579464"/>
                  </a:cubicBezTo>
                  <a:cubicBezTo>
                    <a:pt x="709247" y="585212"/>
                    <a:pt x="704878" y="592237"/>
                    <a:pt x="702286" y="599974"/>
                  </a:cubicBezTo>
                  <a:lnTo>
                    <a:pt x="686909" y="647209"/>
                  </a:lnTo>
                  <a:cubicBezTo>
                    <a:pt x="683863" y="656452"/>
                    <a:pt x="678747" y="664880"/>
                    <a:pt x="671948" y="671843"/>
                  </a:cubicBezTo>
                  <a:cubicBezTo>
                    <a:pt x="665152" y="678808"/>
                    <a:pt x="656853" y="684129"/>
                    <a:pt x="647685" y="687401"/>
                  </a:cubicBezTo>
                  <a:lnTo>
                    <a:pt x="599536" y="703047"/>
                  </a:lnTo>
                  <a:cubicBezTo>
                    <a:pt x="589266" y="706666"/>
                    <a:pt x="580384" y="713400"/>
                    <a:pt x="574131" y="722309"/>
                  </a:cubicBezTo>
                  <a:cubicBezTo>
                    <a:pt x="567875" y="731221"/>
                    <a:pt x="564557" y="741865"/>
                    <a:pt x="564643" y="752750"/>
                  </a:cubicBezTo>
                  <a:cubicBezTo>
                    <a:pt x="564729" y="763638"/>
                    <a:pt x="568213" y="774228"/>
                    <a:pt x="574609" y="783037"/>
                  </a:cubicBezTo>
                  <a:cubicBezTo>
                    <a:pt x="581005" y="791850"/>
                    <a:pt x="589992" y="798442"/>
                    <a:pt x="600316" y="801899"/>
                  </a:cubicBezTo>
                  <a:lnTo>
                    <a:pt x="647416" y="817223"/>
                  </a:lnTo>
                  <a:cubicBezTo>
                    <a:pt x="656828" y="820363"/>
                    <a:pt x="665375" y="825659"/>
                    <a:pt x="672375" y="832689"/>
                  </a:cubicBezTo>
                  <a:cubicBezTo>
                    <a:pt x="679376" y="839720"/>
                    <a:pt x="684640" y="848287"/>
                    <a:pt x="687742" y="857710"/>
                  </a:cubicBezTo>
                  <a:lnTo>
                    <a:pt x="703389" y="905779"/>
                  </a:lnTo>
                  <a:cubicBezTo>
                    <a:pt x="706991" y="915989"/>
                    <a:pt x="713669" y="924831"/>
                    <a:pt x="722503" y="93109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A38B"/>
                </a:gs>
                <a:gs pos="27000">
                  <a:srgbClr val="D59ED7"/>
                </a:gs>
                <a:gs pos="64000">
                  <a:srgbClr val="8DC8E8"/>
                </a:gs>
                <a:gs pos="81000">
                  <a:srgbClr val="B9DCD2"/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65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28F991F-6295-2B17-15F5-EEE49CFC60C8}"/>
              </a:ext>
            </a:extLst>
          </p:cNvPr>
          <p:cNvGrpSpPr/>
          <p:nvPr/>
        </p:nvGrpSpPr>
        <p:grpSpPr>
          <a:xfrm>
            <a:off x="5388217" y="2981648"/>
            <a:ext cx="1101975" cy="1089327"/>
            <a:chOff x="15154359" y="6057021"/>
            <a:chExt cx="3099305" cy="30637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74A6B7-E522-9AF6-E905-D2AD6D687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843" r="26627"/>
            <a:stretch/>
          </p:blipFill>
          <p:spPr>
            <a:xfrm>
              <a:off x="15437952" y="6340614"/>
              <a:ext cx="2496547" cy="2496547"/>
            </a:xfrm>
            <a:prstGeom prst="ellipse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8AFCCD2-F186-6D7A-A32A-C6542257AC12}"/>
                </a:ext>
              </a:extLst>
            </p:cNvPr>
            <p:cNvSpPr/>
            <p:nvPr/>
          </p:nvSpPr>
          <p:spPr>
            <a:xfrm>
              <a:off x="15154359" y="6057021"/>
              <a:ext cx="3063731" cy="3063731"/>
            </a:xfrm>
            <a:prstGeom prst="ellipse">
              <a:avLst/>
            </a:prstGeom>
            <a:ln w="25400" cap="flat">
              <a:gradFill flip="none" rotWithShape="1">
                <a:gsLst>
                  <a:gs pos="0">
                    <a:srgbClr val="FFA38B"/>
                  </a:gs>
                  <a:gs pos="35000">
                    <a:srgbClr val="D59ED7"/>
                  </a:gs>
                  <a:gs pos="72000">
                    <a:srgbClr val="8DC8E8"/>
                  </a:gs>
                  <a:gs pos="100000">
                    <a:srgbClr val="B9DCD2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765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7154F44-BD51-5403-E304-C8B7132CCA30}"/>
                </a:ext>
              </a:extLst>
            </p:cNvPr>
            <p:cNvSpPr/>
            <p:nvPr/>
          </p:nvSpPr>
          <p:spPr bwMode="auto">
            <a:xfrm>
              <a:off x="17362182" y="6171167"/>
              <a:ext cx="891482" cy="891482"/>
            </a:xfrm>
            <a:prstGeom prst="ellipse">
              <a:avLst/>
            </a:prstGeom>
            <a:solidFill>
              <a:srgbClr val="091F2C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CA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7" name="Graphic 3">
              <a:extLst>
                <a:ext uri="{FF2B5EF4-FFF2-40B4-BE49-F238E27FC236}">
                  <a16:creationId xmlns:a16="http://schemas.microsoft.com/office/drawing/2014/main" id="{BC0E85E5-70A2-6198-E64D-6D1C467CC1B7}"/>
                </a:ext>
              </a:extLst>
            </p:cNvPr>
            <p:cNvSpPr/>
            <p:nvPr/>
          </p:nvSpPr>
          <p:spPr>
            <a:xfrm>
              <a:off x="17610758" y="6397908"/>
              <a:ext cx="416213" cy="416115"/>
            </a:xfrm>
            <a:custGeom>
              <a:avLst/>
              <a:gdLst>
                <a:gd name="connsiteX0" fmla="*/ 307996 w 941031"/>
                <a:gd name="connsiteY0" fmla="*/ 685570 h 940808"/>
                <a:gd name="connsiteX1" fmla="*/ 349475 w 941031"/>
                <a:gd name="connsiteY1" fmla="*/ 698772 h 940808"/>
                <a:gd name="connsiteX2" fmla="*/ 390796 w 941031"/>
                <a:gd name="connsiteY2" fmla="*/ 685788 h 940808"/>
                <a:gd name="connsiteX3" fmla="*/ 415448 w 941031"/>
                <a:gd name="connsiteY3" fmla="*/ 655167 h 940808"/>
                <a:gd name="connsiteX4" fmla="*/ 448677 w 941031"/>
                <a:gd name="connsiteY4" fmla="*/ 553841 h 940808"/>
                <a:gd name="connsiteX5" fmla="*/ 488707 w 941031"/>
                <a:gd name="connsiteY5" fmla="*/ 489021 h 940808"/>
                <a:gd name="connsiteX6" fmla="*/ 553524 w 941031"/>
                <a:gd name="connsiteY6" fmla="*/ 448994 h 940808"/>
                <a:gd name="connsiteX7" fmla="*/ 651140 w 941031"/>
                <a:gd name="connsiteY7" fmla="*/ 417190 h 940808"/>
                <a:gd name="connsiteX8" fmla="*/ 685860 w 941031"/>
                <a:gd name="connsiteY8" fmla="*/ 390962 h 940808"/>
                <a:gd name="connsiteX9" fmla="*/ 699047 w 941031"/>
                <a:gd name="connsiteY9" fmla="*/ 349496 h 940808"/>
                <a:gd name="connsiteX10" fmla="*/ 685860 w 941031"/>
                <a:gd name="connsiteY10" fmla="*/ 308030 h 940808"/>
                <a:gd name="connsiteX11" fmla="*/ 651140 w 941031"/>
                <a:gd name="connsiteY11" fmla="*/ 281803 h 940808"/>
                <a:gd name="connsiteX12" fmla="*/ 551669 w 941031"/>
                <a:gd name="connsiteY12" fmla="*/ 249730 h 940808"/>
                <a:gd name="connsiteX13" fmla="*/ 486933 w 941031"/>
                <a:gd name="connsiteY13" fmla="*/ 209727 h 940808"/>
                <a:gd name="connsiteX14" fmla="*/ 446956 w 941031"/>
                <a:gd name="connsiteY14" fmla="*/ 145205 h 940808"/>
                <a:gd name="connsiteX15" fmla="*/ 415260 w 941031"/>
                <a:gd name="connsiteY15" fmla="*/ 47643 h 940808"/>
                <a:gd name="connsiteX16" fmla="*/ 389021 w 941031"/>
                <a:gd name="connsiteY16" fmla="*/ 12936 h 940808"/>
                <a:gd name="connsiteX17" fmla="*/ 347553 w 941031"/>
                <a:gd name="connsiteY17" fmla="*/ 0 h 940808"/>
                <a:gd name="connsiteX18" fmla="*/ 306084 w 941031"/>
                <a:gd name="connsiteY18" fmla="*/ 12936 h 940808"/>
                <a:gd name="connsiteX19" fmla="*/ 279550 w 941031"/>
                <a:gd name="connsiteY19" fmla="*/ 48423 h 940808"/>
                <a:gd name="connsiteX20" fmla="*/ 247477 w 941031"/>
                <a:gd name="connsiteY20" fmla="*/ 147006 h 940808"/>
                <a:gd name="connsiteX21" fmla="*/ 208791 w 941031"/>
                <a:gd name="connsiteY21" fmla="*/ 209539 h 940808"/>
                <a:gd name="connsiteX22" fmla="*/ 145426 w 941031"/>
                <a:gd name="connsiteY22" fmla="*/ 249649 h 940808"/>
                <a:gd name="connsiteX23" fmla="*/ 47919 w 941031"/>
                <a:gd name="connsiteY23" fmla="*/ 281319 h 940808"/>
                <a:gd name="connsiteX24" fmla="*/ 20256 w 941031"/>
                <a:gd name="connsiteY24" fmla="*/ 299049 h 940808"/>
                <a:gd name="connsiteX25" fmla="*/ 3386 w 941031"/>
                <a:gd name="connsiteY25" fmla="*/ 327244 h 940808"/>
                <a:gd name="connsiteX26" fmla="*/ 843 w 941031"/>
                <a:gd name="connsiteY26" fmla="*/ 360005 h 940808"/>
                <a:gd name="connsiteX27" fmla="*/ 13158 w 941031"/>
                <a:gd name="connsiteY27" fmla="*/ 390467 h 940808"/>
                <a:gd name="connsiteX28" fmla="*/ 48699 w 941031"/>
                <a:gd name="connsiteY28" fmla="*/ 417002 h 940808"/>
                <a:gd name="connsiteX29" fmla="*/ 145157 w 941031"/>
                <a:gd name="connsiteY29" fmla="*/ 448322 h 940808"/>
                <a:gd name="connsiteX30" fmla="*/ 210001 w 941031"/>
                <a:gd name="connsiteY30" fmla="*/ 488486 h 940808"/>
                <a:gd name="connsiteX31" fmla="*/ 223685 w 941031"/>
                <a:gd name="connsiteY31" fmla="*/ 504052 h 940808"/>
                <a:gd name="connsiteX32" fmla="*/ 250058 w 941031"/>
                <a:gd name="connsiteY32" fmla="*/ 553438 h 940808"/>
                <a:gd name="connsiteX33" fmla="*/ 281754 w 941031"/>
                <a:gd name="connsiteY33" fmla="*/ 650838 h 940808"/>
                <a:gd name="connsiteX34" fmla="*/ 307996 w 941031"/>
                <a:gd name="connsiteY34" fmla="*/ 685570 h 940808"/>
                <a:gd name="connsiteX35" fmla="*/ 722503 w 941031"/>
                <a:gd name="connsiteY35" fmla="*/ 931090 h 940808"/>
                <a:gd name="connsiteX36" fmla="*/ 752721 w 941031"/>
                <a:gd name="connsiteY36" fmla="*/ 940728 h 940808"/>
                <a:gd name="connsiteX37" fmla="*/ 752855 w 941031"/>
                <a:gd name="connsiteY37" fmla="*/ 940808 h 940808"/>
                <a:gd name="connsiteX38" fmla="*/ 783398 w 941031"/>
                <a:gd name="connsiteY38" fmla="*/ 930950 h 940808"/>
                <a:gd name="connsiteX39" fmla="*/ 802429 w 941031"/>
                <a:gd name="connsiteY39" fmla="*/ 905107 h 940808"/>
                <a:gd name="connsiteX40" fmla="*/ 817726 w 941031"/>
                <a:gd name="connsiteY40" fmla="*/ 858060 h 940808"/>
                <a:gd name="connsiteX41" fmla="*/ 833157 w 941031"/>
                <a:gd name="connsiteY41" fmla="*/ 833058 h 940808"/>
                <a:gd name="connsiteX42" fmla="*/ 858025 w 941031"/>
                <a:gd name="connsiteY42" fmla="*/ 817680 h 940808"/>
                <a:gd name="connsiteX43" fmla="*/ 906147 w 941031"/>
                <a:gd name="connsiteY43" fmla="*/ 802034 h 940808"/>
                <a:gd name="connsiteX44" fmla="*/ 926297 w 941031"/>
                <a:gd name="connsiteY44" fmla="*/ 789110 h 940808"/>
                <a:gd name="connsiteX45" fmla="*/ 938577 w 941031"/>
                <a:gd name="connsiteY45" fmla="*/ 768560 h 940808"/>
                <a:gd name="connsiteX46" fmla="*/ 940411 w 941031"/>
                <a:gd name="connsiteY46" fmla="*/ 744696 h 940808"/>
                <a:gd name="connsiteX47" fmla="*/ 931418 w 941031"/>
                <a:gd name="connsiteY47" fmla="*/ 722511 h 940808"/>
                <a:gd name="connsiteX48" fmla="*/ 904400 w 941031"/>
                <a:gd name="connsiteY48" fmla="*/ 702886 h 940808"/>
                <a:gd name="connsiteX49" fmla="*/ 857165 w 941031"/>
                <a:gd name="connsiteY49" fmla="*/ 687589 h 940808"/>
                <a:gd name="connsiteX50" fmla="*/ 832249 w 941031"/>
                <a:gd name="connsiteY50" fmla="*/ 672179 h 940808"/>
                <a:gd name="connsiteX51" fmla="*/ 816839 w 941031"/>
                <a:gd name="connsiteY51" fmla="*/ 647263 h 940808"/>
                <a:gd name="connsiteX52" fmla="*/ 801192 w 941031"/>
                <a:gd name="connsiteY52" fmla="*/ 599167 h 940808"/>
                <a:gd name="connsiteX53" fmla="*/ 782105 w 941031"/>
                <a:gd name="connsiteY53" fmla="*/ 573923 h 940808"/>
                <a:gd name="connsiteX54" fmla="*/ 759710 w 941031"/>
                <a:gd name="connsiteY54" fmla="*/ 564885 h 940808"/>
                <a:gd name="connsiteX55" fmla="*/ 735644 w 941031"/>
                <a:gd name="connsiteY55" fmla="*/ 566874 h 940808"/>
                <a:gd name="connsiteX56" fmla="*/ 715037 w 941031"/>
                <a:gd name="connsiteY56" fmla="*/ 579464 h 940808"/>
                <a:gd name="connsiteX57" fmla="*/ 702286 w 941031"/>
                <a:gd name="connsiteY57" fmla="*/ 599974 h 940808"/>
                <a:gd name="connsiteX58" fmla="*/ 686909 w 941031"/>
                <a:gd name="connsiteY58" fmla="*/ 647209 h 940808"/>
                <a:gd name="connsiteX59" fmla="*/ 671948 w 941031"/>
                <a:gd name="connsiteY59" fmla="*/ 671843 h 940808"/>
                <a:gd name="connsiteX60" fmla="*/ 647685 w 941031"/>
                <a:gd name="connsiteY60" fmla="*/ 687401 h 940808"/>
                <a:gd name="connsiteX61" fmla="*/ 599536 w 941031"/>
                <a:gd name="connsiteY61" fmla="*/ 703047 h 940808"/>
                <a:gd name="connsiteX62" fmla="*/ 574131 w 941031"/>
                <a:gd name="connsiteY62" fmla="*/ 722309 h 940808"/>
                <a:gd name="connsiteX63" fmla="*/ 564643 w 941031"/>
                <a:gd name="connsiteY63" fmla="*/ 752750 h 940808"/>
                <a:gd name="connsiteX64" fmla="*/ 574609 w 941031"/>
                <a:gd name="connsiteY64" fmla="*/ 783037 h 940808"/>
                <a:gd name="connsiteX65" fmla="*/ 600316 w 941031"/>
                <a:gd name="connsiteY65" fmla="*/ 801899 h 940808"/>
                <a:gd name="connsiteX66" fmla="*/ 647416 w 941031"/>
                <a:gd name="connsiteY66" fmla="*/ 817223 h 940808"/>
                <a:gd name="connsiteX67" fmla="*/ 672375 w 941031"/>
                <a:gd name="connsiteY67" fmla="*/ 832689 h 940808"/>
                <a:gd name="connsiteX68" fmla="*/ 687742 w 941031"/>
                <a:gd name="connsiteY68" fmla="*/ 857710 h 940808"/>
                <a:gd name="connsiteX69" fmla="*/ 703389 w 941031"/>
                <a:gd name="connsiteY69" fmla="*/ 905779 h 940808"/>
                <a:gd name="connsiteX70" fmla="*/ 722503 w 941031"/>
                <a:gd name="connsiteY70" fmla="*/ 931090 h 94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41031" h="940808">
                  <a:moveTo>
                    <a:pt x="307996" y="685570"/>
                  </a:moveTo>
                  <a:cubicBezTo>
                    <a:pt x="320126" y="694156"/>
                    <a:pt x="334616" y="698767"/>
                    <a:pt x="349475" y="698772"/>
                  </a:cubicBezTo>
                  <a:cubicBezTo>
                    <a:pt x="364261" y="698821"/>
                    <a:pt x="378698" y="694285"/>
                    <a:pt x="390796" y="685788"/>
                  </a:cubicBezTo>
                  <a:cubicBezTo>
                    <a:pt x="401681" y="678048"/>
                    <a:pt x="410211" y="667450"/>
                    <a:pt x="415448" y="655167"/>
                  </a:cubicBezTo>
                  <a:lnTo>
                    <a:pt x="448677" y="553841"/>
                  </a:lnTo>
                  <a:cubicBezTo>
                    <a:pt x="456801" y="529417"/>
                    <a:pt x="470507" y="507222"/>
                    <a:pt x="488707" y="489021"/>
                  </a:cubicBezTo>
                  <a:cubicBezTo>
                    <a:pt x="506907" y="470821"/>
                    <a:pt x="529100" y="457115"/>
                    <a:pt x="553524" y="448994"/>
                  </a:cubicBezTo>
                  <a:lnTo>
                    <a:pt x="651140" y="417190"/>
                  </a:lnTo>
                  <a:cubicBezTo>
                    <a:pt x="665149" y="412249"/>
                    <a:pt x="677279" y="403087"/>
                    <a:pt x="685860" y="390962"/>
                  </a:cubicBezTo>
                  <a:cubicBezTo>
                    <a:pt x="694439" y="378837"/>
                    <a:pt x="699047" y="364350"/>
                    <a:pt x="699047" y="349496"/>
                  </a:cubicBezTo>
                  <a:cubicBezTo>
                    <a:pt x="699047" y="334643"/>
                    <a:pt x="694439" y="320155"/>
                    <a:pt x="685860" y="308030"/>
                  </a:cubicBezTo>
                  <a:cubicBezTo>
                    <a:pt x="677279" y="295906"/>
                    <a:pt x="665149" y="286741"/>
                    <a:pt x="651140" y="281803"/>
                  </a:cubicBezTo>
                  <a:lnTo>
                    <a:pt x="551669" y="249730"/>
                  </a:lnTo>
                  <a:cubicBezTo>
                    <a:pt x="527296" y="241565"/>
                    <a:pt x="505138" y="227873"/>
                    <a:pt x="486933" y="209727"/>
                  </a:cubicBezTo>
                  <a:cubicBezTo>
                    <a:pt x="468805" y="191596"/>
                    <a:pt x="455121" y="169511"/>
                    <a:pt x="446956" y="145205"/>
                  </a:cubicBezTo>
                  <a:lnTo>
                    <a:pt x="415260" y="47643"/>
                  </a:lnTo>
                  <a:cubicBezTo>
                    <a:pt x="410327" y="33632"/>
                    <a:pt x="401157" y="21503"/>
                    <a:pt x="389021" y="12936"/>
                  </a:cubicBezTo>
                  <a:cubicBezTo>
                    <a:pt x="376835" y="4512"/>
                    <a:pt x="362371" y="0"/>
                    <a:pt x="347553" y="0"/>
                  </a:cubicBezTo>
                  <a:cubicBezTo>
                    <a:pt x="332737" y="0"/>
                    <a:pt x="318274" y="4512"/>
                    <a:pt x="306084" y="12936"/>
                  </a:cubicBezTo>
                  <a:cubicBezTo>
                    <a:pt x="293731" y="21682"/>
                    <a:pt x="284448" y="34099"/>
                    <a:pt x="279550" y="48423"/>
                  </a:cubicBezTo>
                  <a:lnTo>
                    <a:pt x="247477" y="147006"/>
                  </a:lnTo>
                  <a:cubicBezTo>
                    <a:pt x="239409" y="170473"/>
                    <a:pt x="226191" y="191841"/>
                    <a:pt x="208791" y="209539"/>
                  </a:cubicBezTo>
                  <a:cubicBezTo>
                    <a:pt x="191013" y="227572"/>
                    <a:pt x="169337" y="241294"/>
                    <a:pt x="145426" y="249649"/>
                  </a:cubicBezTo>
                  <a:lnTo>
                    <a:pt x="47919" y="281319"/>
                  </a:lnTo>
                  <a:cubicBezTo>
                    <a:pt x="37452" y="285010"/>
                    <a:pt x="27982" y="291080"/>
                    <a:pt x="20256" y="299049"/>
                  </a:cubicBezTo>
                  <a:cubicBezTo>
                    <a:pt x="12529" y="307017"/>
                    <a:pt x="6754" y="316668"/>
                    <a:pt x="3386" y="327244"/>
                  </a:cubicBezTo>
                  <a:cubicBezTo>
                    <a:pt x="18" y="337821"/>
                    <a:pt x="-853" y="349034"/>
                    <a:pt x="843" y="360005"/>
                  </a:cubicBezTo>
                  <a:cubicBezTo>
                    <a:pt x="2538" y="370974"/>
                    <a:pt x="6754" y="381402"/>
                    <a:pt x="13158" y="390467"/>
                  </a:cubicBezTo>
                  <a:cubicBezTo>
                    <a:pt x="21920" y="402829"/>
                    <a:pt x="34357" y="412114"/>
                    <a:pt x="48699" y="417002"/>
                  </a:cubicBezTo>
                  <a:lnTo>
                    <a:pt x="145157" y="448322"/>
                  </a:lnTo>
                  <a:cubicBezTo>
                    <a:pt x="169592" y="456505"/>
                    <a:pt x="191790" y="470256"/>
                    <a:pt x="210001" y="488486"/>
                  </a:cubicBezTo>
                  <a:cubicBezTo>
                    <a:pt x="214875" y="493393"/>
                    <a:pt x="219445" y="498589"/>
                    <a:pt x="223685" y="504052"/>
                  </a:cubicBezTo>
                  <a:cubicBezTo>
                    <a:pt x="235229" y="518889"/>
                    <a:pt x="244146" y="535592"/>
                    <a:pt x="250058" y="553438"/>
                  </a:cubicBezTo>
                  <a:lnTo>
                    <a:pt x="281754" y="650838"/>
                  </a:lnTo>
                  <a:cubicBezTo>
                    <a:pt x="286698" y="664850"/>
                    <a:pt x="295868" y="676986"/>
                    <a:pt x="307996" y="685570"/>
                  </a:cubicBezTo>
                  <a:close/>
                  <a:moveTo>
                    <a:pt x="722503" y="931090"/>
                  </a:moveTo>
                  <a:cubicBezTo>
                    <a:pt x="731337" y="937349"/>
                    <a:pt x="741894" y="940717"/>
                    <a:pt x="752721" y="940728"/>
                  </a:cubicBezTo>
                  <a:lnTo>
                    <a:pt x="752855" y="940808"/>
                  </a:lnTo>
                  <a:cubicBezTo>
                    <a:pt x="763818" y="940806"/>
                    <a:pt x="774502" y="937357"/>
                    <a:pt x="783398" y="930950"/>
                  </a:cubicBezTo>
                  <a:cubicBezTo>
                    <a:pt x="792294" y="924544"/>
                    <a:pt x="798953" y="915503"/>
                    <a:pt x="802429" y="905107"/>
                  </a:cubicBezTo>
                  <a:lnTo>
                    <a:pt x="817726" y="858060"/>
                  </a:lnTo>
                  <a:cubicBezTo>
                    <a:pt x="820890" y="848653"/>
                    <a:pt x="826168" y="840101"/>
                    <a:pt x="833157" y="833058"/>
                  </a:cubicBezTo>
                  <a:cubicBezTo>
                    <a:pt x="840150" y="826084"/>
                    <a:pt x="848661" y="820820"/>
                    <a:pt x="858025" y="817680"/>
                  </a:cubicBezTo>
                  <a:lnTo>
                    <a:pt x="906147" y="802034"/>
                  </a:lnTo>
                  <a:cubicBezTo>
                    <a:pt x="913774" y="799343"/>
                    <a:pt x="920670" y="794918"/>
                    <a:pt x="926297" y="789110"/>
                  </a:cubicBezTo>
                  <a:cubicBezTo>
                    <a:pt x="931924" y="783304"/>
                    <a:pt x="936128" y="776268"/>
                    <a:pt x="938577" y="768560"/>
                  </a:cubicBezTo>
                  <a:cubicBezTo>
                    <a:pt x="941027" y="760856"/>
                    <a:pt x="941653" y="752686"/>
                    <a:pt x="940411" y="744696"/>
                  </a:cubicBezTo>
                  <a:cubicBezTo>
                    <a:pt x="939169" y="736703"/>
                    <a:pt x="936091" y="729111"/>
                    <a:pt x="931418" y="722511"/>
                  </a:cubicBezTo>
                  <a:cubicBezTo>
                    <a:pt x="924775" y="713215"/>
                    <a:pt x="915293" y="706330"/>
                    <a:pt x="904400" y="702886"/>
                  </a:cubicBezTo>
                  <a:lnTo>
                    <a:pt x="857165" y="687589"/>
                  </a:lnTo>
                  <a:cubicBezTo>
                    <a:pt x="847777" y="684451"/>
                    <a:pt x="839249" y="679177"/>
                    <a:pt x="832249" y="672179"/>
                  </a:cubicBezTo>
                  <a:cubicBezTo>
                    <a:pt x="825251" y="665178"/>
                    <a:pt x="819976" y="656651"/>
                    <a:pt x="816839" y="647263"/>
                  </a:cubicBezTo>
                  <a:lnTo>
                    <a:pt x="801192" y="599167"/>
                  </a:lnTo>
                  <a:cubicBezTo>
                    <a:pt x="797611" y="588970"/>
                    <a:pt x="790939" y="580147"/>
                    <a:pt x="782105" y="573923"/>
                  </a:cubicBezTo>
                  <a:cubicBezTo>
                    <a:pt x="775448" y="569205"/>
                    <a:pt x="767778" y="566108"/>
                    <a:pt x="759710" y="564885"/>
                  </a:cubicBezTo>
                  <a:cubicBezTo>
                    <a:pt x="751643" y="563662"/>
                    <a:pt x="743403" y="564342"/>
                    <a:pt x="735644" y="566874"/>
                  </a:cubicBezTo>
                  <a:cubicBezTo>
                    <a:pt x="727888" y="569407"/>
                    <a:pt x="720831" y="573719"/>
                    <a:pt x="715037" y="579464"/>
                  </a:cubicBezTo>
                  <a:cubicBezTo>
                    <a:pt x="709247" y="585212"/>
                    <a:pt x="704878" y="592237"/>
                    <a:pt x="702286" y="599974"/>
                  </a:cubicBezTo>
                  <a:lnTo>
                    <a:pt x="686909" y="647209"/>
                  </a:lnTo>
                  <a:cubicBezTo>
                    <a:pt x="683863" y="656452"/>
                    <a:pt x="678747" y="664880"/>
                    <a:pt x="671948" y="671843"/>
                  </a:cubicBezTo>
                  <a:cubicBezTo>
                    <a:pt x="665152" y="678808"/>
                    <a:pt x="656853" y="684129"/>
                    <a:pt x="647685" y="687401"/>
                  </a:cubicBezTo>
                  <a:lnTo>
                    <a:pt x="599536" y="703047"/>
                  </a:lnTo>
                  <a:cubicBezTo>
                    <a:pt x="589266" y="706666"/>
                    <a:pt x="580384" y="713400"/>
                    <a:pt x="574131" y="722309"/>
                  </a:cubicBezTo>
                  <a:cubicBezTo>
                    <a:pt x="567875" y="731221"/>
                    <a:pt x="564557" y="741865"/>
                    <a:pt x="564643" y="752750"/>
                  </a:cubicBezTo>
                  <a:cubicBezTo>
                    <a:pt x="564729" y="763638"/>
                    <a:pt x="568213" y="774228"/>
                    <a:pt x="574609" y="783037"/>
                  </a:cubicBezTo>
                  <a:cubicBezTo>
                    <a:pt x="581005" y="791850"/>
                    <a:pt x="589992" y="798442"/>
                    <a:pt x="600316" y="801899"/>
                  </a:cubicBezTo>
                  <a:lnTo>
                    <a:pt x="647416" y="817223"/>
                  </a:lnTo>
                  <a:cubicBezTo>
                    <a:pt x="656828" y="820363"/>
                    <a:pt x="665375" y="825659"/>
                    <a:pt x="672375" y="832689"/>
                  </a:cubicBezTo>
                  <a:cubicBezTo>
                    <a:pt x="679376" y="839720"/>
                    <a:pt x="684640" y="848287"/>
                    <a:pt x="687742" y="857710"/>
                  </a:cubicBezTo>
                  <a:lnTo>
                    <a:pt x="703389" y="905779"/>
                  </a:lnTo>
                  <a:cubicBezTo>
                    <a:pt x="706991" y="915989"/>
                    <a:pt x="713669" y="924831"/>
                    <a:pt x="722503" y="93109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A38B"/>
                </a:gs>
                <a:gs pos="27000">
                  <a:srgbClr val="D59ED7"/>
                </a:gs>
                <a:gs pos="64000">
                  <a:srgbClr val="8DC8E8"/>
                </a:gs>
                <a:gs pos="81000">
                  <a:srgbClr val="B9DCD2"/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65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A6BFDCF-C1E8-CBEB-E433-38743EB287F2}"/>
              </a:ext>
            </a:extLst>
          </p:cNvPr>
          <p:cNvGrpSpPr/>
          <p:nvPr/>
        </p:nvGrpSpPr>
        <p:grpSpPr>
          <a:xfrm>
            <a:off x="6903035" y="3429000"/>
            <a:ext cx="2253392" cy="2253392"/>
            <a:chOff x="19414784" y="6188825"/>
            <a:chExt cx="6337665" cy="63376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B55FDA5-A837-ABE4-C416-3D00308D3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433" r="33793" b="24360"/>
            <a:stretch/>
          </p:blipFill>
          <p:spPr>
            <a:xfrm>
              <a:off x="19810235" y="6584276"/>
              <a:ext cx="5546764" cy="5546764"/>
            </a:xfrm>
            <a:prstGeom prst="ellipse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6441B82-92F3-6177-EC1C-607DEBEF9B89}"/>
                </a:ext>
              </a:extLst>
            </p:cNvPr>
            <p:cNvSpPr/>
            <p:nvPr/>
          </p:nvSpPr>
          <p:spPr>
            <a:xfrm>
              <a:off x="19414784" y="6188825"/>
              <a:ext cx="6337665" cy="6337665"/>
            </a:xfrm>
            <a:prstGeom prst="ellipse">
              <a:avLst/>
            </a:prstGeom>
            <a:ln w="25400" cap="flat">
              <a:gradFill flip="none" rotWithShape="1">
                <a:gsLst>
                  <a:gs pos="0">
                    <a:srgbClr val="FFA38B"/>
                  </a:gs>
                  <a:gs pos="35000">
                    <a:srgbClr val="D59ED7"/>
                  </a:gs>
                  <a:gs pos="72000">
                    <a:srgbClr val="8DC8E8"/>
                  </a:gs>
                  <a:gs pos="100000">
                    <a:srgbClr val="B9DCD2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765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0E9C7CF-CA57-03D0-DBD7-1BA2101787C5}"/>
                </a:ext>
              </a:extLst>
            </p:cNvPr>
            <p:cNvSpPr/>
            <p:nvPr/>
          </p:nvSpPr>
          <p:spPr bwMode="auto">
            <a:xfrm>
              <a:off x="24140698" y="6583737"/>
              <a:ext cx="1526549" cy="1526549"/>
            </a:xfrm>
            <a:prstGeom prst="ellipse">
              <a:avLst/>
            </a:prstGeom>
            <a:solidFill>
              <a:srgbClr val="091F2C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CA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8" name="Graphic 3">
              <a:extLst>
                <a:ext uri="{FF2B5EF4-FFF2-40B4-BE49-F238E27FC236}">
                  <a16:creationId xmlns:a16="http://schemas.microsoft.com/office/drawing/2014/main" id="{D7101057-9402-0573-F876-7BD6283626A1}"/>
                </a:ext>
              </a:extLst>
            </p:cNvPr>
            <p:cNvSpPr/>
            <p:nvPr/>
          </p:nvSpPr>
          <p:spPr>
            <a:xfrm>
              <a:off x="24496114" y="6893986"/>
              <a:ext cx="860985" cy="860781"/>
            </a:xfrm>
            <a:custGeom>
              <a:avLst/>
              <a:gdLst>
                <a:gd name="connsiteX0" fmla="*/ 307996 w 941031"/>
                <a:gd name="connsiteY0" fmla="*/ 685570 h 940808"/>
                <a:gd name="connsiteX1" fmla="*/ 349475 w 941031"/>
                <a:gd name="connsiteY1" fmla="*/ 698772 h 940808"/>
                <a:gd name="connsiteX2" fmla="*/ 390796 w 941031"/>
                <a:gd name="connsiteY2" fmla="*/ 685788 h 940808"/>
                <a:gd name="connsiteX3" fmla="*/ 415448 w 941031"/>
                <a:gd name="connsiteY3" fmla="*/ 655167 h 940808"/>
                <a:gd name="connsiteX4" fmla="*/ 448677 w 941031"/>
                <a:gd name="connsiteY4" fmla="*/ 553841 h 940808"/>
                <a:gd name="connsiteX5" fmla="*/ 488707 w 941031"/>
                <a:gd name="connsiteY5" fmla="*/ 489021 h 940808"/>
                <a:gd name="connsiteX6" fmla="*/ 553524 w 941031"/>
                <a:gd name="connsiteY6" fmla="*/ 448994 h 940808"/>
                <a:gd name="connsiteX7" fmla="*/ 651140 w 941031"/>
                <a:gd name="connsiteY7" fmla="*/ 417190 h 940808"/>
                <a:gd name="connsiteX8" fmla="*/ 685860 w 941031"/>
                <a:gd name="connsiteY8" fmla="*/ 390962 h 940808"/>
                <a:gd name="connsiteX9" fmla="*/ 699047 w 941031"/>
                <a:gd name="connsiteY9" fmla="*/ 349496 h 940808"/>
                <a:gd name="connsiteX10" fmla="*/ 685860 w 941031"/>
                <a:gd name="connsiteY10" fmla="*/ 308030 h 940808"/>
                <a:gd name="connsiteX11" fmla="*/ 651140 w 941031"/>
                <a:gd name="connsiteY11" fmla="*/ 281803 h 940808"/>
                <a:gd name="connsiteX12" fmla="*/ 551669 w 941031"/>
                <a:gd name="connsiteY12" fmla="*/ 249730 h 940808"/>
                <a:gd name="connsiteX13" fmla="*/ 486933 w 941031"/>
                <a:gd name="connsiteY13" fmla="*/ 209727 h 940808"/>
                <a:gd name="connsiteX14" fmla="*/ 446956 w 941031"/>
                <a:gd name="connsiteY14" fmla="*/ 145205 h 940808"/>
                <a:gd name="connsiteX15" fmla="*/ 415260 w 941031"/>
                <a:gd name="connsiteY15" fmla="*/ 47643 h 940808"/>
                <a:gd name="connsiteX16" fmla="*/ 389021 w 941031"/>
                <a:gd name="connsiteY16" fmla="*/ 12936 h 940808"/>
                <a:gd name="connsiteX17" fmla="*/ 347553 w 941031"/>
                <a:gd name="connsiteY17" fmla="*/ 0 h 940808"/>
                <a:gd name="connsiteX18" fmla="*/ 306084 w 941031"/>
                <a:gd name="connsiteY18" fmla="*/ 12936 h 940808"/>
                <a:gd name="connsiteX19" fmla="*/ 279550 w 941031"/>
                <a:gd name="connsiteY19" fmla="*/ 48423 h 940808"/>
                <a:gd name="connsiteX20" fmla="*/ 247477 w 941031"/>
                <a:gd name="connsiteY20" fmla="*/ 147006 h 940808"/>
                <a:gd name="connsiteX21" fmla="*/ 208791 w 941031"/>
                <a:gd name="connsiteY21" fmla="*/ 209539 h 940808"/>
                <a:gd name="connsiteX22" fmla="*/ 145426 w 941031"/>
                <a:gd name="connsiteY22" fmla="*/ 249649 h 940808"/>
                <a:gd name="connsiteX23" fmla="*/ 47919 w 941031"/>
                <a:gd name="connsiteY23" fmla="*/ 281319 h 940808"/>
                <a:gd name="connsiteX24" fmla="*/ 20256 w 941031"/>
                <a:gd name="connsiteY24" fmla="*/ 299049 h 940808"/>
                <a:gd name="connsiteX25" fmla="*/ 3386 w 941031"/>
                <a:gd name="connsiteY25" fmla="*/ 327244 h 940808"/>
                <a:gd name="connsiteX26" fmla="*/ 843 w 941031"/>
                <a:gd name="connsiteY26" fmla="*/ 360005 h 940808"/>
                <a:gd name="connsiteX27" fmla="*/ 13158 w 941031"/>
                <a:gd name="connsiteY27" fmla="*/ 390467 h 940808"/>
                <a:gd name="connsiteX28" fmla="*/ 48699 w 941031"/>
                <a:gd name="connsiteY28" fmla="*/ 417002 h 940808"/>
                <a:gd name="connsiteX29" fmla="*/ 145157 w 941031"/>
                <a:gd name="connsiteY29" fmla="*/ 448322 h 940808"/>
                <a:gd name="connsiteX30" fmla="*/ 210001 w 941031"/>
                <a:gd name="connsiteY30" fmla="*/ 488486 h 940808"/>
                <a:gd name="connsiteX31" fmla="*/ 223685 w 941031"/>
                <a:gd name="connsiteY31" fmla="*/ 504052 h 940808"/>
                <a:gd name="connsiteX32" fmla="*/ 250058 w 941031"/>
                <a:gd name="connsiteY32" fmla="*/ 553438 h 940808"/>
                <a:gd name="connsiteX33" fmla="*/ 281754 w 941031"/>
                <a:gd name="connsiteY33" fmla="*/ 650838 h 940808"/>
                <a:gd name="connsiteX34" fmla="*/ 307996 w 941031"/>
                <a:gd name="connsiteY34" fmla="*/ 685570 h 940808"/>
                <a:gd name="connsiteX35" fmla="*/ 722503 w 941031"/>
                <a:gd name="connsiteY35" fmla="*/ 931090 h 940808"/>
                <a:gd name="connsiteX36" fmla="*/ 752721 w 941031"/>
                <a:gd name="connsiteY36" fmla="*/ 940728 h 940808"/>
                <a:gd name="connsiteX37" fmla="*/ 752855 w 941031"/>
                <a:gd name="connsiteY37" fmla="*/ 940808 h 940808"/>
                <a:gd name="connsiteX38" fmla="*/ 783398 w 941031"/>
                <a:gd name="connsiteY38" fmla="*/ 930950 h 940808"/>
                <a:gd name="connsiteX39" fmla="*/ 802429 w 941031"/>
                <a:gd name="connsiteY39" fmla="*/ 905107 h 940808"/>
                <a:gd name="connsiteX40" fmla="*/ 817726 w 941031"/>
                <a:gd name="connsiteY40" fmla="*/ 858060 h 940808"/>
                <a:gd name="connsiteX41" fmla="*/ 833157 w 941031"/>
                <a:gd name="connsiteY41" fmla="*/ 833058 h 940808"/>
                <a:gd name="connsiteX42" fmla="*/ 858025 w 941031"/>
                <a:gd name="connsiteY42" fmla="*/ 817680 h 940808"/>
                <a:gd name="connsiteX43" fmla="*/ 906147 w 941031"/>
                <a:gd name="connsiteY43" fmla="*/ 802034 h 940808"/>
                <a:gd name="connsiteX44" fmla="*/ 926297 w 941031"/>
                <a:gd name="connsiteY44" fmla="*/ 789110 h 940808"/>
                <a:gd name="connsiteX45" fmla="*/ 938577 w 941031"/>
                <a:gd name="connsiteY45" fmla="*/ 768560 h 940808"/>
                <a:gd name="connsiteX46" fmla="*/ 940411 w 941031"/>
                <a:gd name="connsiteY46" fmla="*/ 744696 h 940808"/>
                <a:gd name="connsiteX47" fmla="*/ 931418 w 941031"/>
                <a:gd name="connsiteY47" fmla="*/ 722511 h 940808"/>
                <a:gd name="connsiteX48" fmla="*/ 904400 w 941031"/>
                <a:gd name="connsiteY48" fmla="*/ 702886 h 940808"/>
                <a:gd name="connsiteX49" fmla="*/ 857165 w 941031"/>
                <a:gd name="connsiteY49" fmla="*/ 687589 h 940808"/>
                <a:gd name="connsiteX50" fmla="*/ 832249 w 941031"/>
                <a:gd name="connsiteY50" fmla="*/ 672179 h 940808"/>
                <a:gd name="connsiteX51" fmla="*/ 816839 w 941031"/>
                <a:gd name="connsiteY51" fmla="*/ 647263 h 940808"/>
                <a:gd name="connsiteX52" fmla="*/ 801192 w 941031"/>
                <a:gd name="connsiteY52" fmla="*/ 599167 h 940808"/>
                <a:gd name="connsiteX53" fmla="*/ 782105 w 941031"/>
                <a:gd name="connsiteY53" fmla="*/ 573923 h 940808"/>
                <a:gd name="connsiteX54" fmla="*/ 759710 w 941031"/>
                <a:gd name="connsiteY54" fmla="*/ 564885 h 940808"/>
                <a:gd name="connsiteX55" fmla="*/ 735644 w 941031"/>
                <a:gd name="connsiteY55" fmla="*/ 566874 h 940808"/>
                <a:gd name="connsiteX56" fmla="*/ 715037 w 941031"/>
                <a:gd name="connsiteY56" fmla="*/ 579464 h 940808"/>
                <a:gd name="connsiteX57" fmla="*/ 702286 w 941031"/>
                <a:gd name="connsiteY57" fmla="*/ 599974 h 940808"/>
                <a:gd name="connsiteX58" fmla="*/ 686909 w 941031"/>
                <a:gd name="connsiteY58" fmla="*/ 647209 h 940808"/>
                <a:gd name="connsiteX59" fmla="*/ 671948 w 941031"/>
                <a:gd name="connsiteY59" fmla="*/ 671843 h 940808"/>
                <a:gd name="connsiteX60" fmla="*/ 647685 w 941031"/>
                <a:gd name="connsiteY60" fmla="*/ 687401 h 940808"/>
                <a:gd name="connsiteX61" fmla="*/ 599536 w 941031"/>
                <a:gd name="connsiteY61" fmla="*/ 703047 h 940808"/>
                <a:gd name="connsiteX62" fmla="*/ 574131 w 941031"/>
                <a:gd name="connsiteY62" fmla="*/ 722309 h 940808"/>
                <a:gd name="connsiteX63" fmla="*/ 564643 w 941031"/>
                <a:gd name="connsiteY63" fmla="*/ 752750 h 940808"/>
                <a:gd name="connsiteX64" fmla="*/ 574609 w 941031"/>
                <a:gd name="connsiteY64" fmla="*/ 783037 h 940808"/>
                <a:gd name="connsiteX65" fmla="*/ 600316 w 941031"/>
                <a:gd name="connsiteY65" fmla="*/ 801899 h 940808"/>
                <a:gd name="connsiteX66" fmla="*/ 647416 w 941031"/>
                <a:gd name="connsiteY66" fmla="*/ 817223 h 940808"/>
                <a:gd name="connsiteX67" fmla="*/ 672375 w 941031"/>
                <a:gd name="connsiteY67" fmla="*/ 832689 h 940808"/>
                <a:gd name="connsiteX68" fmla="*/ 687742 w 941031"/>
                <a:gd name="connsiteY68" fmla="*/ 857710 h 940808"/>
                <a:gd name="connsiteX69" fmla="*/ 703389 w 941031"/>
                <a:gd name="connsiteY69" fmla="*/ 905779 h 940808"/>
                <a:gd name="connsiteX70" fmla="*/ 722503 w 941031"/>
                <a:gd name="connsiteY70" fmla="*/ 931090 h 94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41031" h="940808">
                  <a:moveTo>
                    <a:pt x="307996" y="685570"/>
                  </a:moveTo>
                  <a:cubicBezTo>
                    <a:pt x="320126" y="694156"/>
                    <a:pt x="334616" y="698767"/>
                    <a:pt x="349475" y="698772"/>
                  </a:cubicBezTo>
                  <a:cubicBezTo>
                    <a:pt x="364261" y="698821"/>
                    <a:pt x="378698" y="694285"/>
                    <a:pt x="390796" y="685788"/>
                  </a:cubicBezTo>
                  <a:cubicBezTo>
                    <a:pt x="401681" y="678048"/>
                    <a:pt x="410211" y="667450"/>
                    <a:pt x="415448" y="655167"/>
                  </a:cubicBezTo>
                  <a:lnTo>
                    <a:pt x="448677" y="553841"/>
                  </a:lnTo>
                  <a:cubicBezTo>
                    <a:pt x="456801" y="529417"/>
                    <a:pt x="470507" y="507222"/>
                    <a:pt x="488707" y="489021"/>
                  </a:cubicBezTo>
                  <a:cubicBezTo>
                    <a:pt x="506907" y="470821"/>
                    <a:pt x="529100" y="457115"/>
                    <a:pt x="553524" y="448994"/>
                  </a:cubicBezTo>
                  <a:lnTo>
                    <a:pt x="651140" y="417190"/>
                  </a:lnTo>
                  <a:cubicBezTo>
                    <a:pt x="665149" y="412249"/>
                    <a:pt x="677279" y="403087"/>
                    <a:pt x="685860" y="390962"/>
                  </a:cubicBezTo>
                  <a:cubicBezTo>
                    <a:pt x="694439" y="378837"/>
                    <a:pt x="699047" y="364350"/>
                    <a:pt x="699047" y="349496"/>
                  </a:cubicBezTo>
                  <a:cubicBezTo>
                    <a:pt x="699047" y="334643"/>
                    <a:pt x="694439" y="320155"/>
                    <a:pt x="685860" y="308030"/>
                  </a:cubicBezTo>
                  <a:cubicBezTo>
                    <a:pt x="677279" y="295906"/>
                    <a:pt x="665149" y="286741"/>
                    <a:pt x="651140" y="281803"/>
                  </a:cubicBezTo>
                  <a:lnTo>
                    <a:pt x="551669" y="249730"/>
                  </a:lnTo>
                  <a:cubicBezTo>
                    <a:pt x="527296" y="241565"/>
                    <a:pt x="505138" y="227873"/>
                    <a:pt x="486933" y="209727"/>
                  </a:cubicBezTo>
                  <a:cubicBezTo>
                    <a:pt x="468805" y="191596"/>
                    <a:pt x="455121" y="169511"/>
                    <a:pt x="446956" y="145205"/>
                  </a:cubicBezTo>
                  <a:lnTo>
                    <a:pt x="415260" y="47643"/>
                  </a:lnTo>
                  <a:cubicBezTo>
                    <a:pt x="410327" y="33632"/>
                    <a:pt x="401157" y="21503"/>
                    <a:pt x="389021" y="12936"/>
                  </a:cubicBezTo>
                  <a:cubicBezTo>
                    <a:pt x="376835" y="4512"/>
                    <a:pt x="362371" y="0"/>
                    <a:pt x="347553" y="0"/>
                  </a:cubicBezTo>
                  <a:cubicBezTo>
                    <a:pt x="332737" y="0"/>
                    <a:pt x="318274" y="4512"/>
                    <a:pt x="306084" y="12936"/>
                  </a:cubicBezTo>
                  <a:cubicBezTo>
                    <a:pt x="293731" y="21682"/>
                    <a:pt x="284448" y="34099"/>
                    <a:pt x="279550" y="48423"/>
                  </a:cubicBezTo>
                  <a:lnTo>
                    <a:pt x="247477" y="147006"/>
                  </a:lnTo>
                  <a:cubicBezTo>
                    <a:pt x="239409" y="170473"/>
                    <a:pt x="226191" y="191841"/>
                    <a:pt x="208791" y="209539"/>
                  </a:cubicBezTo>
                  <a:cubicBezTo>
                    <a:pt x="191013" y="227572"/>
                    <a:pt x="169337" y="241294"/>
                    <a:pt x="145426" y="249649"/>
                  </a:cubicBezTo>
                  <a:lnTo>
                    <a:pt x="47919" y="281319"/>
                  </a:lnTo>
                  <a:cubicBezTo>
                    <a:pt x="37452" y="285010"/>
                    <a:pt x="27982" y="291080"/>
                    <a:pt x="20256" y="299049"/>
                  </a:cubicBezTo>
                  <a:cubicBezTo>
                    <a:pt x="12529" y="307017"/>
                    <a:pt x="6754" y="316668"/>
                    <a:pt x="3386" y="327244"/>
                  </a:cubicBezTo>
                  <a:cubicBezTo>
                    <a:pt x="18" y="337821"/>
                    <a:pt x="-853" y="349034"/>
                    <a:pt x="843" y="360005"/>
                  </a:cubicBezTo>
                  <a:cubicBezTo>
                    <a:pt x="2538" y="370974"/>
                    <a:pt x="6754" y="381402"/>
                    <a:pt x="13158" y="390467"/>
                  </a:cubicBezTo>
                  <a:cubicBezTo>
                    <a:pt x="21920" y="402829"/>
                    <a:pt x="34357" y="412114"/>
                    <a:pt x="48699" y="417002"/>
                  </a:cubicBezTo>
                  <a:lnTo>
                    <a:pt x="145157" y="448322"/>
                  </a:lnTo>
                  <a:cubicBezTo>
                    <a:pt x="169592" y="456505"/>
                    <a:pt x="191790" y="470256"/>
                    <a:pt x="210001" y="488486"/>
                  </a:cubicBezTo>
                  <a:cubicBezTo>
                    <a:pt x="214875" y="493393"/>
                    <a:pt x="219445" y="498589"/>
                    <a:pt x="223685" y="504052"/>
                  </a:cubicBezTo>
                  <a:cubicBezTo>
                    <a:pt x="235229" y="518889"/>
                    <a:pt x="244146" y="535592"/>
                    <a:pt x="250058" y="553438"/>
                  </a:cubicBezTo>
                  <a:lnTo>
                    <a:pt x="281754" y="650838"/>
                  </a:lnTo>
                  <a:cubicBezTo>
                    <a:pt x="286698" y="664850"/>
                    <a:pt x="295868" y="676986"/>
                    <a:pt x="307996" y="685570"/>
                  </a:cubicBezTo>
                  <a:close/>
                  <a:moveTo>
                    <a:pt x="722503" y="931090"/>
                  </a:moveTo>
                  <a:cubicBezTo>
                    <a:pt x="731337" y="937349"/>
                    <a:pt x="741894" y="940717"/>
                    <a:pt x="752721" y="940728"/>
                  </a:cubicBezTo>
                  <a:lnTo>
                    <a:pt x="752855" y="940808"/>
                  </a:lnTo>
                  <a:cubicBezTo>
                    <a:pt x="763818" y="940806"/>
                    <a:pt x="774502" y="937357"/>
                    <a:pt x="783398" y="930950"/>
                  </a:cubicBezTo>
                  <a:cubicBezTo>
                    <a:pt x="792294" y="924544"/>
                    <a:pt x="798953" y="915503"/>
                    <a:pt x="802429" y="905107"/>
                  </a:cubicBezTo>
                  <a:lnTo>
                    <a:pt x="817726" y="858060"/>
                  </a:lnTo>
                  <a:cubicBezTo>
                    <a:pt x="820890" y="848653"/>
                    <a:pt x="826168" y="840101"/>
                    <a:pt x="833157" y="833058"/>
                  </a:cubicBezTo>
                  <a:cubicBezTo>
                    <a:pt x="840150" y="826084"/>
                    <a:pt x="848661" y="820820"/>
                    <a:pt x="858025" y="817680"/>
                  </a:cubicBezTo>
                  <a:lnTo>
                    <a:pt x="906147" y="802034"/>
                  </a:lnTo>
                  <a:cubicBezTo>
                    <a:pt x="913774" y="799343"/>
                    <a:pt x="920670" y="794918"/>
                    <a:pt x="926297" y="789110"/>
                  </a:cubicBezTo>
                  <a:cubicBezTo>
                    <a:pt x="931924" y="783304"/>
                    <a:pt x="936128" y="776268"/>
                    <a:pt x="938577" y="768560"/>
                  </a:cubicBezTo>
                  <a:cubicBezTo>
                    <a:pt x="941027" y="760856"/>
                    <a:pt x="941653" y="752686"/>
                    <a:pt x="940411" y="744696"/>
                  </a:cubicBezTo>
                  <a:cubicBezTo>
                    <a:pt x="939169" y="736703"/>
                    <a:pt x="936091" y="729111"/>
                    <a:pt x="931418" y="722511"/>
                  </a:cubicBezTo>
                  <a:cubicBezTo>
                    <a:pt x="924775" y="713215"/>
                    <a:pt x="915293" y="706330"/>
                    <a:pt x="904400" y="702886"/>
                  </a:cubicBezTo>
                  <a:lnTo>
                    <a:pt x="857165" y="687589"/>
                  </a:lnTo>
                  <a:cubicBezTo>
                    <a:pt x="847777" y="684451"/>
                    <a:pt x="839249" y="679177"/>
                    <a:pt x="832249" y="672179"/>
                  </a:cubicBezTo>
                  <a:cubicBezTo>
                    <a:pt x="825251" y="665178"/>
                    <a:pt x="819976" y="656651"/>
                    <a:pt x="816839" y="647263"/>
                  </a:cubicBezTo>
                  <a:lnTo>
                    <a:pt x="801192" y="599167"/>
                  </a:lnTo>
                  <a:cubicBezTo>
                    <a:pt x="797611" y="588970"/>
                    <a:pt x="790939" y="580147"/>
                    <a:pt x="782105" y="573923"/>
                  </a:cubicBezTo>
                  <a:cubicBezTo>
                    <a:pt x="775448" y="569205"/>
                    <a:pt x="767778" y="566108"/>
                    <a:pt x="759710" y="564885"/>
                  </a:cubicBezTo>
                  <a:cubicBezTo>
                    <a:pt x="751643" y="563662"/>
                    <a:pt x="743403" y="564342"/>
                    <a:pt x="735644" y="566874"/>
                  </a:cubicBezTo>
                  <a:cubicBezTo>
                    <a:pt x="727888" y="569407"/>
                    <a:pt x="720831" y="573719"/>
                    <a:pt x="715037" y="579464"/>
                  </a:cubicBezTo>
                  <a:cubicBezTo>
                    <a:pt x="709247" y="585212"/>
                    <a:pt x="704878" y="592237"/>
                    <a:pt x="702286" y="599974"/>
                  </a:cubicBezTo>
                  <a:lnTo>
                    <a:pt x="686909" y="647209"/>
                  </a:lnTo>
                  <a:cubicBezTo>
                    <a:pt x="683863" y="656452"/>
                    <a:pt x="678747" y="664880"/>
                    <a:pt x="671948" y="671843"/>
                  </a:cubicBezTo>
                  <a:cubicBezTo>
                    <a:pt x="665152" y="678808"/>
                    <a:pt x="656853" y="684129"/>
                    <a:pt x="647685" y="687401"/>
                  </a:cubicBezTo>
                  <a:lnTo>
                    <a:pt x="599536" y="703047"/>
                  </a:lnTo>
                  <a:cubicBezTo>
                    <a:pt x="589266" y="706666"/>
                    <a:pt x="580384" y="713400"/>
                    <a:pt x="574131" y="722309"/>
                  </a:cubicBezTo>
                  <a:cubicBezTo>
                    <a:pt x="567875" y="731221"/>
                    <a:pt x="564557" y="741865"/>
                    <a:pt x="564643" y="752750"/>
                  </a:cubicBezTo>
                  <a:cubicBezTo>
                    <a:pt x="564729" y="763638"/>
                    <a:pt x="568213" y="774228"/>
                    <a:pt x="574609" y="783037"/>
                  </a:cubicBezTo>
                  <a:cubicBezTo>
                    <a:pt x="581005" y="791850"/>
                    <a:pt x="589992" y="798442"/>
                    <a:pt x="600316" y="801899"/>
                  </a:cubicBezTo>
                  <a:lnTo>
                    <a:pt x="647416" y="817223"/>
                  </a:lnTo>
                  <a:cubicBezTo>
                    <a:pt x="656828" y="820363"/>
                    <a:pt x="665375" y="825659"/>
                    <a:pt x="672375" y="832689"/>
                  </a:cubicBezTo>
                  <a:cubicBezTo>
                    <a:pt x="679376" y="839720"/>
                    <a:pt x="684640" y="848287"/>
                    <a:pt x="687742" y="857710"/>
                  </a:cubicBezTo>
                  <a:lnTo>
                    <a:pt x="703389" y="905779"/>
                  </a:lnTo>
                  <a:cubicBezTo>
                    <a:pt x="706991" y="915989"/>
                    <a:pt x="713669" y="924831"/>
                    <a:pt x="722503" y="93109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A38B"/>
                </a:gs>
                <a:gs pos="27000">
                  <a:srgbClr val="D59ED7"/>
                </a:gs>
                <a:gs pos="64000">
                  <a:srgbClr val="8DC8E8"/>
                </a:gs>
                <a:gs pos="81000">
                  <a:srgbClr val="B9DCD2"/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65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9BEB669-9D2E-AACE-0E1C-B7A8ED529B94}"/>
              </a:ext>
            </a:extLst>
          </p:cNvPr>
          <p:cNvGrpSpPr/>
          <p:nvPr/>
        </p:nvGrpSpPr>
        <p:grpSpPr>
          <a:xfrm>
            <a:off x="9544991" y="2261164"/>
            <a:ext cx="1679426" cy="1679426"/>
            <a:chOff x="26845286" y="3618086"/>
            <a:chExt cx="4723386" cy="472338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83F32B3-3F36-AC67-3E63-430A76CF3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706" r="16706"/>
            <a:stretch/>
          </p:blipFill>
          <p:spPr>
            <a:xfrm>
              <a:off x="27171747" y="3944547"/>
              <a:ext cx="4070465" cy="4070465"/>
            </a:xfrm>
            <a:prstGeom prst="ellipse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B13EC6C-8F0D-8F6C-C3FC-59DCB931CE2C}"/>
                </a:ext>
              </a:extLst>
            </p:cNvPr>
            <p:cNvSpPr/>
            <p:nvPr/>
          </p:nvSpPr>
          <p:spPr>
            <a:xfrm>
              <a:off x="26845286" y="3618086"/>
              <a:ext cx="4723386" cy="4723386"/>
            </a:xfrm>
            <a:prstGeom prst="ellipse">
              <a:avLst/>
            </a:prstGeom>
            <a:ln w="25400" cap="flat">
              <a:gradFill flip="none" rotWithShape="1">
                <a:gsLst>
                  <a:gs pos="0">
                    <a:srgbClr val="FFA38B"/>
                  </a:gs>
                  <a:gs pos="35000">
                    <a:srgbClr val="D59ED7"/>
                  </a:gs>
                  <a:gs pos="72000">
                    <a:srgbClr val="8DC8E8"/>
                  </a:gs>
                  <a:gs pos="100000">
                    <a:srgbClr val="B9DCD2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765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6019DBB-E7A8-01B4-A161-A9CF3D03DCB6}"/>
                </a:ext>
              </a:extLst>
            </p:cNvPr>
            <p:cNvSpPr/>
            <p:nvPr/>
          </p:nvSpPr>
          <p:spPr bwMode="auto">
            <a:xfrm>
              <a:off x="30367453" y="3912409"/>
              <a:ext cx="1137719" cy="1137719"/>
            </a:xfrm>
            <a:prstGeom prst="ellipse">
              <a:avLst/>
            </a:prstGeom>
            <a:solidFill>
              <a:srgbClr val="091F2C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CA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9" name="Graphic 3">
              <a:extLst>
                <a:ext uri="{FF2B5EF4-FFF2-40B4-BE49-F238E27FC236}">
                  <a16:creationId xmlns:a16="http://schemas.microsoft.com/office/drawing/2014/main" id="{131FC840-3682-66E0-223A-A8591D096927}"/>
                </a:ext>
              </a:extLst>
            </p:cNvPr>
            <p:cNvSpPr/>
            <p:nvPr/>
          </p:nvSpPr>
          <p:spPr>
            <a:xfrm>
              <a:off x="30632338" y="4143634"/>
              <a:ext cx="641682" cy="641530"/>
            </a:xfrm>
            <a:custGeom>
              <a:avLst/>
              <a:gdLst>
                <a:gd name="connsiteX0" fmla="*/ 307996 w 941031"/>
                <a:gd name="connsiteY0" fmla="*/ 685570 h 940808"/>
                <a:gd name="connsiteX1" fmla="*/ 349475 w 941031"/>
                <a:gd name="connsiteY1" fmla="*/ 698772 h 940808"/>
                <a:gd name="connsiteX2" fmla="*/ 390796 w 941031"/>
                <a:gd name="connsiteY2" fmla="*/ 685788 h 940808"/>
                <a:gd name="connsiteX3" fmla="*/ 415448 w 941031"/>
                <a:gd name="connsiteY3" fmla="*/ 655167 h 940808"/>
                <a:gd name="connsiteX4" fmla="*/ 448677 w 941031"/>
                <a:gd name="connsiteY4" fmla="*/ 553841 h 940808"/>
                <a:gd name="connsiteX5" fmla="*/ 488707 w 941031"/>
                <a:gd name="connsiteY5" fmla="*/ 489021 h 940808"/>
                <a:gd name="connsiteX6" fmla="*/ 553524 w 941031"/>
                <a:gd name="connsiteY6" fmla="*/ 448994 h 940808"/>
                <a:gd name="connsiteX7" fmla="*/ 651140 w 941031"/>
                <a:gd name="connsiteY7" fmla="*/ 417190 h 940808"/>
                <a:gd name="connsiteX8" fmla="*/ 685860 w 941031"/>
                <a:gd name="connsiteY8" fmla="*/ 390962 h 940808"/>
                <a:gd name="connsiteX9" fmla="*/ 699047 w 941031"/>
                <a:gd name="connsiteY9" fmla="*/ 349496 h 940808"/>
                <a:gd name="connsiteX10" fmla="*/ 685860 w 941031"/>
                <a:gd name="connsiteY10" fmla="*/ 308030 h 940808"/>
                <a:gd name="connsiteX11" fmla="*/ 651140 w 941031"/>
                <a:gd name="connsiteY11" fmla="*/ 281803 h 940808"/>
                <a:gd name="connsiteX12" fmla="*/ 551669 w 941031"/>
                <a:gd name="connsiteY12" fmla="*/ 249730 h 940808"/>
                <a:gd name="connsiteX13" fmla="*/ 486933 w 941031"/>
                <a:gd name="connsiteY13" fmla="*/ 209727 h 940808"/>
                <a:gd name="connsiteX14" fmla="*/ 446956 w 941031"/>
                <a:gd name="connsiteY14" fmla="*/ 145205 h 940808"/>
                <a:gd name="connsiteX15" fmla="*/ 415260 w 941031"/>
                <a:gd name="connsiteY15" fmla="*/ 47643 h 940808"/>
                <a:gd name="connsiteX16" fmla="*/ 389021 w 941031"/>
                <a:gd name="connsiteY16" fmla="*/ 12936 h 940808"/>
                <a:gd name="connsiteX17" fmla="*/ 347553 w 941031"/>
                <a:gd name="connsiteY17" fmla="*/ 0 h 940808"/>
                <a:gd name="connsiteX18" fmla="*/ 306084 w 941031"/>
                <a:gd name="connsiteY18" fmla="*/ 12936 h 940808"/>
                <a:gd name="connsiteX19" fmla="*/ 279550 w 941031"/>
                <a:gd name="connsiteY19" fmla="*/ 48423 h 940808"/>
                <a:gd name="connsiteX20" fmla="*/ 247477 w 941031"/>
                <a:gd name="connsiteY20" fmla="*/ 147006 h 940808"/>
                <a:gd name="connsiteX21" fmla="*/ 208791 w 941031"/>
                <a:gd name="connsiteY21" fmla="*/ 209539 h 940808"/>
                <a:gd name="connsiteX22" fmla="*/ 145426 w 941031"/>
                <a:gd name="connsiteY22" fmla="*/ 249649 h 940808"/>
                <a:gd name="connsiteX23" fmla="*/ 47919 w 941031"/>
                <a:gd name="connsiteY23" fmla="*/ 281319 h 940808"/>
                <a:gd name="connsiteX24" fmla="*/ 20256 w 941031"/>
                <a:gd name="connsiteY24" fmla="*/ 299049 h 940808"/>
                <a:gd name="connsiteX25" fmla="*/ 3386 w 941031"/>
                <a:gd name="connsiteY25" fmla="*/ 327244 h 940808"/>
                <a:gd name="connsiteX26" fmla="*/ 843 w 941031"/>
                <a:gd name="connsiteY26" fmla="*/ 360005 h 940808"/>
                <a:gd name="connsiteX27" fmla="*/ 13158 w 941031"/>
                <a:gd name="connsiteY27" fmla="*/ 390467 h 940808"/>
                <a:gd name="connsiteX28" fmla="*/ 48699 w 941031"/>
                <a:gd name="connsiteY28" fmla="*/ 417002 h 940808"/>
                <a:gd name="connsiteX29" fmla="*/ 145157 w 941031"/>
                <a:gd name="connsiteY29" fmla="*/ 448322 h 940808"/>
                <a:gd name="connsiteX30" fmla="*/ 210001 w 941031"/>
                <a:gd name="connsiteY30" fmla="*/ 488486 h 940808"/>
                <a:gd name="connsiteX31" fmla="*/ 223685 w 941031"/>
                <a:gd name="connsiteY31" fmla="*/ 504052 h 940808"/>
                <a:gd name="connsiteX32" fmla="*/ 250058 w 941031"/>
                <a:gd name="connsiteY32" fmla="*/ 553438 h 940808"/>
                <a:gd name="connsiteX33" fmla="*/ 281754 w 941031"/>
                <a:gd name="connsiteY33" fmla="*/ 650838 h 940808"/>
                <a:gd name="connsiteX34" fmla="*/ 307996 w 941031"/>
                <a:gd name="connsiteY34" fmla="*/ 685570 h 940808"/>
                <a:gd name="connsiteX35" fmla="*/ 722503 w 941031"/>
                <a:gd name="connsiteY35" fmla="*/ 931090 h 940808"/>
                <a:gd name="connsiteX36" fmla="*/ 752721 w 941031"/>
                <a:gd name="connsiteY36" fmla="*/ 940728 h 940808"/>
                <a:gd name="connsiteX37" fmla="*/ 752855 w 941031"/>
                <a:gd name="connsiteY37" fmla="*/ 940808 h 940808"/>
                <a:gd name="connsiteX38" fmla="*/ 783398 w 941031"/>
                <a:gd name="connsiteY38" fmla="*/ 930950 h 940808"/>
                <a:gd name="connsiteX39" fmla="*/ 802429 w 941031"/>
                <a:gd name="connsiteY39" fmla="*/ 905107 h 940808"/>
                <a:gd name="connsiteX40" fmla="*/ 817726 w 941031"/>
                <a:gd name="connsiteY40" fmla="*/ 858060 h 940808"/>
                <a:gd name="connsiteX41" fmla="*/ 833157 w 941031"/>
                <a:gd name="connsiteY41" fmla="*/ 833058 h 940808"/>
                <a:gd name="connsiteX42" fmla="*/ 858025 w 941031"/>
                <a:gd name="connsiteY42" fmla="*/ 817680 h 940808"/>
                <a:gd name="connsiteX43" fmla="*/ 906147 w 941031"/>
                <a:gd name="connsiteY43" fmla="*/ 802034 h 940808"/>
                <a:gd name="connsiteX44" fmla="*/ 926297 w 941031"/>
                <a:gd name="connsiteY44" fmla="*/ 789110 h 940808"/>
                <a:gd name="connsiteX45" fmla="*/ 938577 w 941031"/>
                <a:gd name="connsiteY45" fmla="*/ 768560 h 940808"/>
                <a:gd name="connsiteX46" fmla="*/ 940411 w 941031"/>
                <a:gd name="connsiteY46" fmla="*/ 744696 h 940808"/>
                <a:gd name="connsiteX47" fmla="*/ 931418 w 941031"/>
                <a:gd name="connsiteY47" fmla="*/ 722511 h 940808"/>
                <a:gd name="connsiteX48" fmla="*/ 904400 w 941031"/>
                <a:gd name="connsiteY48" fmla="*/ 702886 h 940808"/>
                <a:gd name="connsiteX49" fmla="*/ 857165 w 941031"/>
                <a:gd name="connsiteY49" fmla="*/ 687589 h 940808"/>
                <a:gd name="connsiteX50" fmla="*/ 832249 w 941031"/>
                <a:gd name="connsiteY50" fmla="*/ 672179 h 940808"/>
                <a:gd name="connsiteX51" fmla="*/ 816839 w 941031"/>
                <a:gd name="connsiteY51" fmla="*/ 647263 h 940808"/>
                <a:gd name="connsiteX52" fmla="*/ 801192 w 941031"/>
                <a:gd name="connsiteY52" fmla="*/ 599167 h 940808"/>
                <a:gd name="connsiteX53" fmla="*/ 782105 w 941031"/>
                <a:gd name="connsiteY53" fmla="*/ 573923 h 940808"/>
                <a:gd name="connsiteX54" fmla="*/ 759710 w 941031"/>
                <a:gd name="connsiteY54" fmla="*/ 564885 h 940808"/>
                <a:gd name="connsiteX55" fmla="*/ 735644 w 941031"/>
                <a:gd name="connsiteY55" fmla="*/ 566874 h 940808"/>
                <a:gd name="connsiteX56" fmla="*/ 715037 w 941031"/>
                <a:gd name="connsiteY56" fmla="*/ 579464 h 940808"/>
                <a:gd name="connsiteX57" fmla="*/ 702286 w 941031"/>
                <a:gd name="connsiteY57" fmla="*/ 599974 h 940808"/>
                <a:gd name="connsiteX58" fmla="*/ 686909 w 941031"/>
                <a:gd name="connsiteY58" fmla="*/ 647209 h 940808"/>
                <a:gd name="connsiteX59" fmla="*/ 671948 w 941031"/>
                <a:gd name="connsiteY59" fmla="*/ 671843 h 940808"/>
                <a:gd name="connsiteX60" fmla="*/ 647685 w 941031"/>
                <a:gd name="connsiteY60" fmla="*/ 687401 h 940808"/>
                <a:gd name="connsiteX61" fmla="*/ 599536 w 941031"/>
                <a:gd name="connsiteY61" fmla="*/ 703047 h 940808"/>
                <a:gd name="connsiteX62" fmla="*/ 574131 w 941031"/>
                <a:gd name="connsiteY62" fmla="*/ 722309 h 940808"/>
                <a:gd name="connsiteX63" fmla="*/ 564643 w 941031"/>
                <a:gd name="connsiteY63" fmla="*/ 752750 h 940808"/>
                <a:gd name="connsiteX64" fmla="*/ 574609 w 941031"/>
                <a:gd name="connsiteY64" fmla="*/ 783037 h 940808"/>
                <a:gd name="connsiteX65" fmla="*/ 600316 w 941031"/>
                <a:gd name="connsiteY65" fmla="*/ 801899 h 940808"/>
                <a:gd name="connsiteX66" fmla="*/ 647416 w 941031"/>
                <a:gd name="connsiteY66" fmla="*/ 817223 h 940808"/>
                <a:gd name="connsiteX67" fmla="*/ 672375 w 941031"/>
                <a:gd name="connsiteY67" fmla="*/ 832689 h 940808"/>
                <a:gd name="connsiteX68" fmla="*/ 687742 w 941031"/>
                <a:gd name="connsiteY68" fmla="*/ 857710 h 940808"/>
                <a:gd name="connsiteX69" fmla="*/ 703389 w 941031"/>
                <a:gd name="connsiteY69" fmla="*/ 905779 h 940808"/>
                <a:gd name="connsiteX70" fmla="*/ 722503 w 941031"/>
                <a:gd name="connsiteY70" fmla="*/ 931090 h 94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41031" h="940808">
                  <a:moveTo>
                    <a:pt x="307996" y="685570"/>
                  </a:moveTo>
                  <a:cubicBezTo>
                    <a:pt x="320126" y="694156"/>
                    <a:pt x="334616" y="698767"/>
                    <a:pt x="349475" y="698772"/>
                  </a:cubicBezTo>
                  <a:cubicBezTo>
                    <a:pt x="364261" y="698821"/>
                    <a:pt x="378698" y="694285"/>
                    <a:pt x="390796" y="685788"/>
                  </a:cubicBezTo>
                  <a:cubicBezTo>
                    <a:pt x="401681" y="678048"/>
                    <a:pt x="410211" y="667450"/>
                    <a:pt x="415448" y="655167"/>
                  </a:cubicBezTo>
                  <a:lnTo>
                    <a:pt x="448677" y="553841"/>
                  </a:lnTo>
                  <a:cubicBezTo>
                    <a:pt x="456801" y="529417"/>
                    <a:pt x="470507" y="507222"/>
                    <a:pt x="488707" y="489021"/>
                  </a:cubicBezTo>
                  <a:cubicBezTo>
                    <a:pt x="506907" y="470821"/>
                    <a:pt x="529100" y="457115"/>
                    <a:pt x="553524" y="448994"/>
                  </a:cubicBezTo>
                  <a:lnTo>
                    <a:pt x="651140" y="417190"/>
                  </a:lnTo>
                  <a:cubicBezTo>
                    <a:pt x="665149" y="412249"/>
                    <a:pt x="677279" y="403087"/>
                    <a:pt x="685860" y="390962"/>
                  </a:cubicBezTo>
                  <a:cubicBezTo>
                    <a:pt x="694439" y="378837"/>
                    <a:pt x="699047" y="364350"/>
                    <a:pt x="699047" y="349496"/>
                  </a:cubicBezTo>
                  <a:cubicBezTo>
                    <a:pt x="699047" y="334643"/>
                    <a:pt x="694439" y="320155"/>
                    <a:pt x="685860" y="308030"/>
                  </a:cubicBezTo>
                  <a:cubicBezTo>
                    <a:pt x="677279" y="295906"/>
                    <a:pt x="665149" y="286741"/>
                    <a:pt x="651140" y="281803"/>
                  </a:cubicBezTo>
                  <a:lnTo>
                    <a:pt x="551669" y="249730"/>
                  </a:lnTo>
                  <a:cubicBezTo>
                    <a:pt x="527296" y="241565"/>
                    <a:pt x="505138" y="227873"/>
                    <a:pt x="486933" y="209727"/>
                  </a:cubicBezTo>
                  <a:cubicBezTo>
                    <a:pt x="468805" y="191596"/>
                    <a:pt x="455121" y="169511"/>
                    <a:pt x="446956" y="145205"/>
                  </a:cubicBezTo>
                  <a:lnTo>
                    <a:pt x="415260" y="47643"/>
                  </a:lnTo>
                  <a:cubicBezTo>
                    <a:pt x="410327" y="33632"/>
                    <a:pt x="401157" y="21503"/>
                    <a:pt x="389021" y="12936"/>
                  </a:cubicBezTo>
                  <a:cubicBezTo>
                    <a:pt x="376835" y="4512"/>
                    <a:pt x="362371" y="0"/>
                    <a:pt x="347553" y="0"/>
                  </a:cubicBezTo>
                  <a:cubicBezTo>
                    <a:pt x="332737" y="0"/>
                    <a:pt x="318274" y="4512"/>
                    <a:pt x="306084" y="12936"/>
                  </a:cubicBezTo>
                  <a:cubicBezTo>
                    <a:pt x="293731" y="21682"/>
                    <a:pt x="284448" y="34099"/>
                    <a:pt x="279550" y="48423"/>
                  </a:cubicBezTo>
                  <a:lnTo>
                    <a:pt x="247477" y="147006"/>
                  </a:lnTo>
                  <a:cubicBezTo>
                    <a:pt x="239409" y="170473"/>
                    <a:pt x="226191" y="191841"/>
                    <a:pt x="208791" y="209539"/>
                  </a:cubicBezTo>
                  <a:cubicBezTo>
                    <a:pt x="191013" y="227572"/>
                    <a:pt x="169337" y="241294"/>
                    <a:pt x="145426" y="249649"/>
                  </a:cubicBezTo>
                  <a:lnTo>
                    <a:pt x="47919" y="281319"/>
                  </a:lnTo>
                  <a:cubicBezTo>
                    <a:pt x="37452" y="285010"/>
                    <a:pt x="27982" y="291080"/>
                    <a:pt x="20256" y="299049"/>
                  </a:cubicBezTo>
                  <a:cubicBezTo>
                    <a:pt x="12529" y="307017"/>
                    <a:pt x="6754" y="316668"/>
                    <a:pt x="3386" y="327244"/>
                  </a:cubicBezTo>
                  <a:cubicBezTo>
                    <a:pt x="18" y="337821"/>
                    <a:pt x="-853" y="349034"/>
                    <a:pt x="843" y="360005"/>
                  </a:cubicBezTo>
                  <a:cubicBezTo>
                    <a:pt x="2538" y="370974"/>
                    <a:pt x="6754" y="381402"/>
                    <a:pt x="13158" y="390467"/>
                  </a:cubicBezTo>
                  <a:cubicBezTo>
                    <a:pt x="21920" y="402829"/>
                    <a:pt x="34357" y="412114"/>
                    <a:pt x="48699" y="417002"/>
                  </a:cubicBezTo>
                  <a:lnTo>
                    <a:pt x="145157" y="448322"/>
                  </a:lnTo>
                  <a:cubicBezTo>
                    <a:pt x="169592" y="456505"/>
                    <a:pt x="191790" y="470256"/>
                    <a:pt x="210001" y="488486"/>
                  </a:cubicBezTo>
                  <a:cubicBezTo>
                    <a:pt x="214875" y="493393"/>
                    <a:pt x="219445" y="498589"/>
                    <a:pt x="223685" y="504052"/>
                  </a:cubicBezTo>
                  <a:cubicBezTo>
                    <a:pt x="235229" y="518889"/>
                    <a:pt x="244146" y="535592"/>
                    <a:pt x="250058" y="553438"/>
                  </a:cubicBezTo>
                  <a:lnTo>
                    <a:pt x="281754" y="650838"/>
                  </a:lnTo>
                  <a:cubicBezTo>
                    <a:pt x="286698" y="664850"/>
                    <a:pt x="295868" y="676986"/>
                    <a:pt x="307996" y="685570"/>
                  </a:cubicBezTo>
                  <a:close/>
                  <a:moveTo>
                    <a:pt x="722503" y="931090"/>
                  </a:moveTo>
                  <a:cubicBezTo>
                    <a:pt x="731337" y="937349"/>
                    <a:pt x="741894" y="940717"/>
                    <a:pt x="752721" y="940728"/>
                  </a:cubicBezTo>
                  <a:lnTo>
                    <a:pt x="752855" y="940808"/>
                  </a:lnTo>
                  <a:cubicBezTo>
                    <a:pt x="763818" y="940806"/>
                    <a:pt x="774502" y="937357"/>
                    <a:pt x="783398" y="930950"/>
                  </a:cubicBezTo>
                  <a:cubicBezTo>
                    <a:pt x="792294" y="924544"/>
                    <a:pt x="798953" y="915503"/>
                    <a:pt x="802429" y="905107"/>
                  </a:cubicBezTo>
                  <a:lnTo>
                    <a:pt x="817726" y="858060"/>
                  </a:lnTo>
                  <a:cubicBezTo>
                    <a:pt x="820890" y="848653"/>
                    <a:pt x="826168" y="840101"/>
                    <a:pt x="833157" y="833058"/>
                  </a:cubicBezTo>
                  <a:cubicBezTo>
                    <a:pt x="840150" y="826084"/>
                    <a:pt x="848661" y="820820"/>
                    <a:pt x="858025" y="817680"/>
                  </a:cubicBezTo>
                  <a:lnTo>
                    <a:pt x="906147" y="802034"/>
                  </a:lnTo>
                  <a:cubicBezTo>
                    <a:pt x="913774" y="799343"/>
                    <a:pt x="920670" y="794918"/>
                    <a:pt x="926297" y="789110"/>
                  </a:cubicBezTo>
                  <a:cubicBezTo>
                    <a:pt x="931924" y="783304"/>
                    <a:pt x="936128" y="776268"/>
                    <a:pt x="938577" y="768560"/>
                  </a:cubicBezTo>
                  <a:cubicBezTo>
                    <a:pt x="941027" y="760856"/>
                    <a:pt x="941653" y="752686"/>
                    <a:pt x="940411" y="744696"/>
                  </a:cubicBezTo>
                  <a:cubicBezTo>
                    <a:pt x="939169" y="736703"/>
                    <a:pt x="936091" y="729111"/>
                    <a:pt x="931418" y="722511"/>
                  </a:cubicBezTo>
                  <a:cubicBezTo>
                    <a:pt x="924775" y="713215"/>
                    <a:pt x="915293" y="706330"/>
                    <a:pt x="904400" y="702886"/>
                  </a:cubicBezTo>
                  <a:lnTo>
                    <a:pt x="857165" y="687589"/>
                  </a:lnTo>
                  <a:cubicBezTo>
                    <a:pt x="847777" y="684451"/>
                    <a:pt x="839249" y="679177"/>
                    <a:pt x="832249" y="672179"/>
                  </a:cubicBezTo>
                  <a:cubicBezTo>
                    <a:pt x="825251" y="665178"/>
                    <a:pt x="819976" y="656651"/>
                    <a:pt x="816839" y="647263"/>
                  </a:cubicBezTo>
                  <a:lnTo>
                    <a:pt x="801192" y="599167"/>
                  </a:lnTo>
                  <a:cubicBezTo>
                    <a:pt x="797611" y="588970"/>
                    <a:pt x="790939" y="580147"/>
                    <a:pt x="782105" y="573923"/>
                  </a:cubicBezTo>
                  <a:cubicBezTo>
                    <a:pt x="775448" y="569205"/>
                    <a:pt x="767778" y="566108"/>
                    <a:pt x="759710" y="564885"/>
                  </a:cubicBezTo>
                  <a:cubicBezTo>
                    <a:pt x="751643" y="563662"/>
                    <a:pt x="743403" y="564342"/>
                    <a:pt x="735644" y="566874"/>
                  </a:cubicBezTo>
                  <a:cubicBezTo>
                    <a:pt x="727888" y="569407"/>
                    <a:pt x="720831" y="573719"/>
                    <a:pt x="715037" y="579464"/>
                  </a:cubicBezTo>
                  <a:cubicBezTo>
                    <a:pt x="709247" y="585212"/>
                    <a:pt x="704878" y="592237"/>
                    <a:pt x="702286" y="599974"/>
                  </a:cubicBezTo>
                  <a:lnTo>
                    <a:pt x="686909" y="647209"/>
                  </a:lnTo>
                  <a:cubicBezTo>
                    <a:pt x="683863" y="656452"/>
                    <a:pt x="678747" y="664880"/>
                    <a:pt x="671948" y="671843"/>
                  </a:cubicBezTo>
                  <a:cubicBezTo>
                    <a:pt x="665152" y="678808"/>
                    <a:pt x="656853" y="684129"/>
                    <a:pt x="647685" y="687401"/>
                  </a:cubicBezTo>
                  <a:lnTo>
                    <a:pt x="599536" y="703047"/>
                  </a:lnTo>
                  <a:cubicBezTo>
                    <a:pt x="589266" y="706666"/>
                    <a:pt x="580384" y="713400"/>
                    <a:pt x="574131" y="722309"/>
                  </a:cubicBezTo>
                  <a:cubicBezTo>
                    <a:pt x="567875" y="731221"/>
                    <a:pt x="564557" y="741865"/>
                    <a:pt x="564643" y="752750"/>
                  </a:cubicBezTo>
                  <a:cubicBezTo>
                    <a:pt x="564729" y="763638"/>
                    <a:pt x="568213" y="774228"/>
                    <a:pt x="574609" y="783037"/>
                  </a:cubicBezTo>
                  <a:cubicBezTo>
                    <a:pt x="581005" y="791850"/>
                    <a:pt x="589992" y="798442"/>
                    <a:pt x="600316" y="801899"/>
                  </a:cubicBezTo>
                  <a:lnTo>
                    <a:pt x="647416" y="817223"/>
                  </a:lnTo>
                  <a:cubicBezTo>
                    <a:pt x="656828" y="820363"/>
                    <a:pt x="665375" y="825659"/>
                    <a:pt x="672375" y="832689"/>
                  </a:cubicBezTo>
                  <a:cubicBezTo>
                    <a:pt x="679376" y="839720"/>
                    <a:pt x="684640" y="848287"/>
                    <a:pt x="687742" y="857710"/>
                  </a:cubicBezTo>
                  <a:lnTo>
                    <a:pt x="703389" y="905779"/>
                  </a:lnTo>
                  <a:cubicBezTo>
                    <a:pt x="706991" y="915989"/>
                    <a:pt x="713669" y="924831"/>
                    <a:pt x="722503" y="93109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A38B"/>
                </a:gs>
                <a:gs pos="27000">
                  <a:srgbClr val="D59ED7"/>
                </a:gs>
                <a:gs pos="64000">
                  <a:srgbClr val="8DC8E8"/>
                </a:gs>
                <a:gs pos="81000">
                  <a:srgbClr val="B9DCD2"/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65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1C6FEA-C18C-8096-91E1-0DCC2DB1F5A4}"/>
              </a:ext>
            </a:extLst>
          </p:cNvPr>
          <p:cNvSpPr txBox="1"/>
          <p:nvPr/>
        </p:nvSpPr>
        <p:spPr>
          <a:xfrm>
            <a:off x="3463130" y="1576154"/>
            <a:ext cx="5283269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88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defRPr>
            </a:lvl1pPr>
          </a:lstStyle>
          <a:p>
            <a:r>
              <a:rPr lang="en-US" sz="4500">
                <a:solidFill>
                  <a:schemeClr val="tx1"/>
                </a:solidFill>
              </a:rPr>
              <a:t>Generative AI</a:t>
            </a:r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072755D1-D1A4-8A61-A017-806C720FD147}"/>
              </a:ext>
            </a:extLst>
          </p:cNvPr>
          <p:cNvSpPr/>
          <p:nvPr/>
        </p:nvSpPr>
        <p:spPr>
          <a:xfrm>
            <a:off x="5801523" y="866546"/>
            <a:ext cx="606482" cy="606338"/>
          </a:xfrm>
          <a:custGeom>
            <a:avLst/>
            <a:gdLst>
              <a:gd name="connsiteX0" fmla="*/ 307996 w 941031"/>
              <a:gd name="connsiteY0" fmla="*/ 685570 h 940808"/>
              <a:gd name="connsiteX1" fmla="*/ 349475 w 941031"/>
              <a:gd name="connsiteY1" fmla="*/ 698772 h 940808"/>
              <a:gd name="connsiteX2" fmla="*/ 390796 w 941031"/>
              <a:gd name="connsiteY2" fmla="*/ 685788 h 940808"/>
              <a:gd name="connsiteX3" fmla="*/ 415448 w 941031"/>
              <a:gd name="connsiteY3" fmla="*/ 655167 h 940808"/>
              <a:gd name="connsiteX4" fmla="*/ 448677 w 941031"/>
              <a:gd name="connsiteY4" fmla="*/ 553841 h 940808"/>
              <a:gd name="connsiteX5" fmla="*/ 488707 w 941031"/>
              <a:gd name="connsiteY5" fmla="*/ 489021 h 940808"/>
              <a:gd name="connsiteX6" fmla="*/ 553524 w 941031"/>
              <a:gd name="connsiteY6" fmla="*/ 448994 h 940808"/>
              <a:gd name="connsiteX7" fmla="*/ 651140 w 941031"/>
              <a:gd name="connsiteY7" fmla="*/ 417190 h 940808"/>
              <a:gd name="connsiteX8" fmla="*/ 685860 w 941031"/>
              <a:gd name="connsiteY8" fmla="*/ 390962 h 940808"/>
              <a:gd name="connsiteX9" fmla="*/ 699047 w 941031"/>
              <a:gd name="connsiteY9" fmla="*/ 349496 h 940808"/>
              <a:gd name="connsiteX10" fmla="*/ 685860 w 941031"/>
              <a:gd name="connsiteY10" fmla="*/ 308030 h 940808"/>
              <a:gd name="connsiteX11" fmla="*/ 651140 w 941031"/>
              <a:gd name="connsiteY11" fmla="*/ 281803 h 940808"/>
              <a:gd name="connsiteX12" fmla="*/ 551669 w 941031"/>
              <a:gd name="connsiteY12" fmla="*/ 249730 h 940808"/>
              <a:gd name="connsiteX13" fmla="*/ 486933 w 941031"/>
              <a:gd name="connsiteY13" fmla="*/ 209727 h 940808"/>
              <a:gd name="connsiteX14" fmla="*/ 446956 w 941031"/>
              <a:gd name="connsiteY14" fmla="*/ 145205 h 940808"/>
              <a:gd name="connsiteX15" fmla="*/ 415260 w 941031"/>
              <a:gd name="connsiteY15" fmla="*/ 47643 h 940808"/>
              <a:gd name="connsiteX16" fmla="*/ 389021 w 941031"/>
              <a:gd name="connsiteY16" fmla="*/ 12936 h 940808"/>
              <a:gd name="connsiteX17" fmla="*/ 347553 w 941031"/>
              <a:gd name="connsiteY17" fmla="*/ 0 h 940808"/>
              <a:gd name="connsiteX18" fmla="*/ 306084 w 941031"/>
              <a:gd name="connsiteY18" fmla="*/ 12936 h 940808"/>
              <a:gd name="connsiteX19" fmla="*/ 279550 w 941031"/>
              <a:gd name="connsiteY19" fmla="*/ 48423 h 940808"/>
              <a:gd name="connsiteX20" fmla="*/ 247477 w 941031"/>
              <a:gd name="connsiteY20" fmla="*/ 147006 h 940808"/>
              <a:gd name="connsiteX21" fmla="*/ 208791 w 941031"/>
              <a:gd name="connsiteY21" fmla="*/ 209539 h 940808"/>
              <a:gd name="connsiteX22" fmla="*/ 145426 w 941031"/>
              <a:gd name="connsiteY22" fmla="*/ 249649 h 940808"/>
              <a:gd name="connsiteX23" fmla="*/ 47919 w 941031"/>
              <a:gd name="connsiteY23" fmla="*/ 281319 h 940808"/>
              <a:gd name="connsiteX24" fmla="*/ 20256 w 941031"/>
              <a:gd name="connsiteY24" fmla="*/ 299049 h 940808"/>
              <a:gd name="connsiteX25" fmla="*/ 3386 w 941031"/>
              <a:gd name="connsiteY25" fmla="*/ 327244 h 940808"/>
              <a:gd name="connsiteX26" fmla="*/ 843 w 941031"/>
              <a:gd name="connsiteY26" fmla="*/ 360005 h 940808"/>
              <a:gd name="connsiteX27" fmla="*/ 13158 w 941031"/>
              <a:gd name="connsiteY27" fmla="*/ 390467 h 940808"/>
              <a:gd name="connsiteX28" fmla="*/ 48699 w 941031"/>
              <a:gd name="connsiteY28" fmla="*/ 417002 h 940808"/>
              <a:gd name="connsiteX29" fmla="*/ 145157 w 941031"/>
              <a:gd name="connsiteY29" fmla="*/ 448322 h 940808"/>
              <a:gd name="connsiteX30" fmla="*/ 210001 w 941031"/>
              <a:gd name="connsiteY30" fmla="*/ 488486 h 940808"/>
              <a:gd name="connsiteX31" fmla="*/ 223685 w 941031"/>
              <a:gd name="connsiteY31" fmla="*/ 504052 h 940808"/>
              <a:gd name="connsiteX32" fmla="*/ 250058 w 941031"/>
              <a:gd name="connsiteY32" fmla="*/ 553438 h 940808"/>
              <a:gd name="connsiteX33" fmla="*/ 281754 w 941031"/>
              <a:gd name="connsiteY33" fmla="*/ 650838 h 940808"/>
              <a:gd name="connsiteX34" fmla="*/ 307996 w 941031"/>
              <a:gd name="connsiteY34" fmla="*/ 685570 h 940808"/>
              <a:gd name="connsiteX35" fmla="*/ 722503 w 941031"/>
              <a:gd name="connsiteY35" fmla="*/ 931090 h 940808"/>
              <a:gd name="connsiteX36" fmla="*/ 752721 w 941031"/>
              <a:gd name="connsiteY36" fmla="*/ 940728 h 940808"/>
              <a:gd name="connsiteX37" fmla="*/ 752855 w 941031"/>
              <a:gd name="connsiteY37" fmla="*/ 940808 h 940808"/>
              <a:gd name="connsiteX38" fmla="*/ 783398 w 941031"/>
              <a:gd name="connsiteY38" fmla="*/ 930950 h 940808"/>
              <a:gd name="connsiteX39" fmla="*/ 802429 w 941031"/>
              <a:gd name="connsiteY39" fmla="*/ 905107 h 940808"/>
              <a:gd name="connsiteX40" fmla="*/ 817726 w 941031"/>
              <a:gd name="connsiteY40" fmla="*/ 858060 h 940808"/>
              <a:gd name="connsiteX41" fmla="*/ 833157 w 941031"/>
              <a:gd name="connsiteY41" fmla="*/ 833058 h 940808"/>
              <a:gd name="connsiteX42" fmla="*/ 858025 w 941031"/>
              <a:gd name="connsiteY42" fmla="*/ 817680 h 940808"/>
              <a:gd name="connsiteX43" fmla="*/ 906147 w 941031"/>
              <a:gd name="connsiteY43" fmla="*/ 802034 h 940808"/>
              <a:gd name="connsiteX44" fmla="*/ 926297 w 941031"/>
              <a:gd name="connsiteY44" fmla="*/ 789110 h 940808"/>
              <a:gd name="connsiteX45" fmla="*/ 938577 w 941031"/>
              <a:gd name="connsiteY45" fmla="*/ 768560 h 940808"/>
              <a:gd name="connsiteX46" fmla="*/ 940411 w 941031"/>
              <a:gd name="connsiteY46" fmla="*/ 744696 h 940808"/>
              <a:gd name="connsiteX47" fmla="*/ 931418 w 941031"/>
              <a:gd name="connsiteY47" fmla="*/ 722511 h 940808"/>
              <a:gd name="connsiteX48" fmla="*/ 904400 w 941031"/>
              <a:gd name="connsiteY48" fmla="*/ 702886 h 940808"/>
              <a:gd name="connsiteX49" fmla="*/ 857165 w 941031"/>
              <a:gd name="connsiteY49" fmla="*/ 687589 h 940808"/>
              <a:gd name="connsiteX50" fmla="*/ 832249 w 941031"/>
              <a:gd name="connsiteY50" fmla="*/ 672179 h 940808"/>
              <a:gd name="connsiteX51" fmla="*/ 816839 w 941031"/>
              <a:gd name="connsiteY51" fmla="*/ 647263 h 940808"/>
              <a:gd name="connsiteX52" fmla="*/ 801192 w 941031"/>
              <a:gd name="connsiteY52" fmla="*/ 599167 h 940808"/>
              <a:gd name="connsiteX53" fmla="*/ 782105 w 941031"/>
              <a:gd name="connsiteY53" fmla="*/ 573923 h 940808"/>
              <a:gd name="connsiteX54" fmla="*/ 759710 w 941031"/>
              <a:gd name="connsiteY54" fmla="*/ 564885 h 940808"/>
              <a:gd name="connsiteX55" fmla="*/ 735644 w 941031"/>
              <a:gd name="connsiteY55" fmla="*/ 566874 h 940808"/>
              <a:gd name="connsiteX56" fmla="*/ 715037 w 941031"/>
              <a:gd name="connsiteY56" fmla="*/ 579464 h 940808"/>
              <a:gd name="connsiteX57" fmla="*/ 702286 w 941031"/>
              <a:gd name="connsiteY57" fmla="*/ 599974 h 940808"/>
              <a:gd name="connsiteX58" fmla="*/ 686909 w 941031"/>
              <a:gd name="connsiteY58" fmla="*/ 647209 h 940808"/>
              <a:gd name="connsiteX59" fmla="*/ 671948 w 941031"/>
              <a:gd name="connsiteY59" fmla="*/ 671843 h 940808"/>
              <a:gd name="connsiteX60" fmla="*/ 647685 w 941031"/>
              <a:gd name="connsiteY60" fmla="*/ 687401 h 940808"/>
              <a:gd name="connsiteX61" fmla="*/ 599536 w 941031"/>
              <a:gd name="connsiteY61" fmla="*/ 703047 h 940808"/>
              <a:gd name="connsiteX62" fmla="*/ 574131 w 941031"/>
              <a:gd name="connsiteY62" fmla="*/ 722309 h 940808"/>
              <a:gd name="connsiteX63" fmla="*/ 564643 w 941031"/>
              <a:gd name="connsiteY63" fmla="*/ 752750 h 940808"/>
              <a:gd name="connsiteX64" fmla="*/ 574609 w 941031"/>
              <a:gd name="connsiteY64" fmla="*/ 783037 h 940808"/>
              <a:gd name="connsiteX65" fmla="*/ 600316 w 941031"/>
              <a:gd name="connsiteY65" fmla="*/ 801899 h 940808"/>
              <a:gd name="connsiteX66" fmla="*/ 647416 w 941031"/>
              <a:gd name="connsiteY66" fmla="*/ 817223 h 940808"/>
              <a:gd name="connsiteX67" fmla="*/ 672375 w 941031"/>
              <a:gd name="connsiteY67" fmla="*/ 832689 h 940808"/>
              <a:gd name="connsiteX68" fmla="*/ 687742 w 941031"/>
              <a:gd name="connsiteY68" fmla="*/ 857710 h 940808"/>
              <a:gd name="connsiteX69" fmla="*/ 703389 w 941031"/>
              <a:gd name="connsiteY69" fmla="*/ 905779 h 940808"/>
              <a:gd name="connsiteX70" fmla="*/ 722503 w 941031"/>
              <a:gd name="connsiteY70" fmla="*/ 931090 h 94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941031" h="940808">
                <a:moveTo>
                  <a:pt x="307996" y="685570"/>
                </a:moveTo>
                <a:cubicBezTo>
                  <a:pt x="320126" y="694156"/>
                  <a:pt x="334616" y="698767"/>
                  <a:pt x="349475" y="698772"/>
                </a:cubicBezTo>
                <a:cubicBezTo>
                  <a:pt x="364261" y="698821"/>
                  <a:pt x="378698" y="694285"/>
                  <a:pt x="390796" y="685788"/>
                </a:cubicBezTo>
                <a:cubicBezTo>
                  <a:pt x="401681" y="678048"/>
                  <a:pt x="410211" y="667450"/>
                  <a:pt x="415448" y="655167"/>
                </a:cubicBezTo>
                <a:lnTo>
                  <a:pt x="448677" y="553841"/>
                </a:lnTo>
                <a:cubicBezTo>
                  <a:pt x="456801" y="529417"/>
                  <a:pt x="470507" y="507222"/>
                  <a:pt x="488707" y="489021"/>
                </a:cubicBezTo>
                <a:cubicBezTo>
                  <a:pt x="506907" y="470821"/>
                  <a:pt x="529100" y="457115"/>
                  <a:pt x="553524" y="448994"/>
                </a:cubicBezTo>
                <a:lnTo>
                  <a:pt x="651140" y="417190"/>
                </a:lnTo>
                <a:cubicBezTo>
                  <a:pt x="665149" y="412249"/>
                  <a:pt x="677279" y="403087"/>
                  <a:pt x="685860" y="390962"/>
                </a:cubicBezTo>
                <a:cubicBezTo>
                  <a:pt x="694439" y="378837"/>
                  <a:pt x="699047" y="364350"/>
                  <a:pt x="699047" y="349496"/>
                </a:cubicBezTo>
                <a:cubicBezTo>
                  <a:pt x="699047" y="334643"/>
                  <a:pt x="694439" y="320155"/>
                  <a:pt x="685860" y="308030"/>
                </a:cubicBezTo>
                <a:cubicBezTo>
                  <a:pt x="677279" y="295906"/>
                  <a:pt x="665149" y="286741"/>
                  <a:pt x="651140" y="281803"/>
                </a:cubicBezTo>
                <a:lnTo>
                  <a:pt x="551669" y="249730"/>
                </a:lnTo>
                <a:cubicBezTo>
                  <a:pt x="527296" y="241565"/>
                  <a:pt x="505138" y="227873"/>
                  <a:pt x="486933" y="209727"/>
                </a:cubicBezTo>
                <a:cubicBezTo>
                  <a:pt x="468805" y="191596"/>
                  <a:pt x="455121" y="169511"/>
                  <a:pt x="446956" y="145205"/>
                </a:cubicBezTo>
                <a:lnTo>
                  <a:pt x="415260" y="47643"/>
                </a:lnTo>
                <a:cubicBezTo>
                  <a:pt x="410327" y="33632"/>
                  <a:pt x="401157" y="21503"/>
                  <a:pt x="389021" y="12936"/>
                </a:cubicBezTo>
                <a:cubicBezTo>
                  <a:pt x="376835" y="4512"/>
                  <a:pt x="362371" y="0"/>
                  <a:pt x="347553" y="0"/>
                </a:cubicBezTo>
                <a:cubicBezTo>
                  <a:pt x="332737" y="0"/>
                  <a:pt x="318274" y="4512"/>
                  <a:pt x="306084" y="12936"/>
                </a:cubicBezTo>
                <a:cubicBezTo>
                  <a:pt x="293731" y="21682"/>
                  <a:pt x="284448" y="34099"/>
                  <a:pt x="279550" y="48423"/>
                </a:cubicBezTo>
                <a:lnTo>
                  <a:pt x="247477" y="147006"/>
                </a:lnTo>
                <a:cubicBezTo>
                  <a:pt x="239409" y="170473"/>
                  <a:pt x="226191" y="191841"/>
                  <a:pt x="208791" y="209539"/>
                </a:cubicBezTo>
                <a:cubicBezTo>
                  <a:pt x="191013" y="227572"/>
                  <a:pt x="169337" y="241294"/>
                  <a:pt x="145426" y="249649"/>
                </a:cubicBezTo>
                <a:lnTo>
                  <a:pt x="47919" y="281319"/>
                </a:lnTo>
                <a:cubicBezTo>
                  <a:pt x="37452" y="285010"/>
                  <a:pt x="27982" y="291080"/>
                  <a:pt x="20256" y="299049"/>
                </a:cubicBezTo>
                <a:cubicBezTo>
                  <a:pt x="12529" y="307017"/>
                  <a:pt x="6754" y="316668"/>
                  <a:pt x="3386" y="327244"/>
                </a:cubicBezTo>
                <a:cubicBezTo>
                  <a:pt x="18" y="337821"/>
                  <a:pt x="-853" y="349034"/>
                  <a:pt x="843" y="360005"/>
                </a:cubicBezTo>
                <a:cubicBezTo>
                  <a:pt x="2538" y="370974"/>
                  <a:pt x="6754" y="381402"/>
                  <a:pt x="13158" y="390467"/>
                </a:cubicBezTo>
                <a:cubicBezTo>
                  <a:pt x="21920" y="402829"/>
                  <a:pt x="34357" y="412114"/>
                  <a:pt x="48699" y="417002"/>
                </a:cubicBezTo>
                <a:lnTo>
                  <a:pt x="145157" y="448322"/>
                </a:lnTo>
                <a:cubicBezTo>
                  <a:pt x="169592" y="456505"/>
                  <a:pt x="191790" y="470256"/>
                  <a:pt x="210001" y="488486"/>
                </a:cubicBezTo>
                <a:cubicBezTo>
                  <a:pt x="214875" y="493393"/>
                  <a:pt x="219445" y="498589"/>
                  <a:pt x="223685" y="504052"/>
                </a:cubicBezTo>
                <a:cubicBezTo>
                  <a:pt x="235229" y="518889"/>
                  <a:pt x="244146" y="535592"/>
                  <a:pt x="250058" y="553438"/>
                </a:cubicBezTo>
                <a:lnTo>
                  <a:pt x="281754" y="650838"/>
                </a:lnTo>
                <a:cubicBezTo>
                  <a:pt x="286698" y="664850"/>
                  <a:pt x="295868" y="676986"/>
                  <a:pt x="307996" y="685570"/>
                </a:cubicBezTo>
                <a:close/>
                <a:moveTo>
                  <a:pt x="722503" y="931090"/>
                </a:moveTo>
                <a:cubicBezTo>
                  <a:pt x="731337" y="937349"/>
                  <a:pt x="741894" y="940717"/>
                  <a:pt x="752721" y="940728"/>
                </a:cubicBezTo>
                <a:lnTo>
                  <a:pt x="752855" y="940808"/>
                </a:lnTo>
                <a:cubicBezTo>
                  <a:pt x="763818" y="940806"/>
                  <a:pt x="774502" y="937357"/>
                  <a:pt x="783398" y="930950"/>
                </a:cubicBezTo>
                <a:cubicBezTo>
                  <a:pt x="792294" y="924544"/>
                  <a:pt x="798953" y="915503"/>
                  <a:pt x="802429" y="905107"/>
                </a:cubicBezTo>
                <a:lnTo>
                  <a:pt x="817726" y="858060"/>
                </a:lnTo>
                <a:cubicBezTo>
                  <a:pt x="820890" y="848653"/>
                  <a:pt x="826168" y="840101"/>
                  <a:pt x="833157" y="833058"/>
                </a:cubicBezTo>
                <a:cubicBezTo>
                  <a:pt x="840150" y="826084"/>
                  <a:pt x="848661" y="820820"/>
                  <a:pt x="858025" y="817680"/>
                </a:cubicBezTo>
                <a:lnTo>
                  <a:pt x="906147" y="802034"/>
                </a:lnTo>
                <a:cubicBezTo>
                  <a:pt x="913774" y="799343"/>
                  <a:pt x="920670" y="794918"/>
                  <a:pt x="926297" y="789110"/>
                </a:cubicBezTo>
                <a:cubicBezTo>
                  <a:pt x="931924" y="783304"/>
                  <a:pt x="936128" y="776268"/>
                  <a:pt x="938577" y="768560"/>
                </a:cubicBezTo>
                <a:cubicBezTo>
                  <a:pt x="941027" y="760856"/>
                  <a:pt x="941653" y="752686"/>
                  <a:pt x="940411" y="744696"/>
                </a:cubicBezTo>
                <a:cubicBezTo>
                  <a:pt x="939169" y="736703"/>
                  <a:pt x="936091" y="729111"/>
                  <a:pt x="931418" y="722511"/>
                </a:cubicBezTo>
                <a:cubicBezTo>
                  <a:pt x="924775" y="713215"/>
                  <a:pt x="915293" y="706330"/>
                  <a:pt x="904400" y="702886"/>
                </a:cubicBezTo>
                <a:lnTo>
                  <a:pt x="857165" y="687589"/>
                </a:lnTo>
                <a:cubicBezTo>
                  <a:pt x="847777" y="684451"/>
                  <a:pt x="839249" y="679177"/>
                  <a:pt x="832249" y="672179"/>
                </a:cubicBezTo>
                <a:cubicBezTo>
                  <a:pt x="825251" y="665178"/>
                  <a:pt x="819976" y="656651"/>
                  <a:pt x="816839" y="647263"/>
                </a:cubicBezTo>
                <a:lnTo>
                  <a:pt x="801192" y="599167"/>
                </a:lnTo>
                <a:cubicBezTo>
                  <a:pt x="797611" y="588970"/>
                  <a:pt x="790939" y="580147"/>
                  <a:pt x="782105" y="573923"/>
                </a:cubicBezTo>
                <a:cubicBezTo>
                  <a:pt x="775448" y="569205"/>
                  <a:pt x="767778" y="566108"/>
                  <a:pt x="759710" y="564885"/>
                </a:cubicBezTo>
                <a:cubicBezTo>
                  <a:pt x="751643" y="563662"/>
                  <a:pt x="743403" y="564342"/>
                  <a:pt x="735644" y="566874"/>
                </a:cubicBezTo>
                <a:cubicBezTo>
                  <a:pt x="727888" y="569407"/>
                  <a:pt x="720831" y="573719"/>
                  <a:pt x="715037" y="579464"/>
                </a:cubicBezTo>
                <a:cubicBezTo>
                  <a:pt x="709247" y="585212"/>
                  <a:pt x="704878" y="592237"/>
                  <a:pt x="702286" y="599974"/>
                </a:cubicBezTo>
                <a:lnTo>
                  <a:pt x="686909" y="647209"/>
                </a:lnTo>
                <a:cubicBezTo>
                  <a:pt x="683863" y="656452"/>
                  <a:pt x="678747" y="664880"/>
                  <a:pt x="671948" y="671843"/>
                </a:cubicBezTo>
                <a:cubicBezTo>
                  <a:pt x="665152" y="678808"/>
                  <a:pt x="656853" y="684129"/>
                  <a:pt x="647685" y="687401"/>
                </a:cubicBezTo>
                <a:lnTo>
                  <a:pt x="599536" y="703047"/>
                </a:lnTo>
                <a:cubicBezTo>
                  <a:pt x="589266" y="706666"/>
                  <a:pt x="580384" y="713400"/>
                  <a:pt x="574131" y="722309"/>
                </a:cubicBezTo>
                <a:cubicBezTo>
                  <a:pt x="567875" y="731221"/>
                  <a:pt x="564557" y="741865"/>
                  <a:pt x="564643" y="752750"/>
                </a:cubicBezTo>
                <a:cubicBezTo>
                  <a:pt x="564729" y="763638"/>
                  <a:pt x="568213" y="774228"/>
                  <a:pt x="574609" y="783037"/>
                </a:cubicBezTo>
                <a:cubicBezTo>
                  <a:pt x="581005" y="791850"/>
                  <a:pt x="589992" y="798442"/>
                  <a:pt x="600316" y="801899"/>
                </a:cubicBezTo>
                <a:lnTo>
                  <a:pt x="647416" y="817223"/>
                </a:lnTo>
                <a:cubicBezTo>
                  <a:pt x="656828" y="820363"/>
                  <a:pt x="665375" y="825659"/>
                  <a:pt x="672375" y="832689"/>
                </a:cubicBezTo>
                <a:cubicBezTo>
                  <a:pt x="679376" y="839720"/>
                  <a:pt x="684640" y="848287"/>
                  <a:pt x="687742" y="857710"/>
                </a:cubicBezTo>
                <a:lnTo>
                  <a:pt x="703389" y="905779"/>
                </a:lnTo>
                <a:cubicBezTo>
                  <a:pt x="706991" y="915989"/>
                  <a:pt x="713669" y="924831"/>
                  <a:pt x="722503" y="931090"/>
                </a:cubicBezTo>
                <a:close/>
              </a:path>
            </a:pathLst>
          </a:custGeom>
          <a:gradFill flip="none" rotWithShape="1">
            <a:gsLst>
              <a:gs pos="100000">
                <a:srgbClr val="49C5B1"/>
              </a:gs>
              <a:gs pos="0">
                <a:srgbClr val="FFA38B"/>
              </a:gs>
              <a:gs pos="27000">
                <a:srgbClr val="D59ED7"/>
              </a:gs>
              <a:gs pos="64000">
                <a:srgbClr val="8DC8E8"/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8"/>
          </a:p>
        </p:txBody>
      </p:sp>
    </p:spTree>
    <p:extLst>
      <p:ext uri="{BB962C8B-B14F-4D97-AF65-F5344CB8AC3E}">
        <p14:creationId xmlns:p14="http://schemas.microsoft.com/office/powerpoint/2010/main" val="396139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10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300" fill="hold"/>
                                        <p:tgtEl>
                                          <p:spTgt spid="6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300" fill="hold"/>
                                        <p:tgtEl>
                                          <p:spTgt spid="6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9" dur="300" fill="hold"/>
                                        <p:tgtEl>
                                          <p:spTgt spid="62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10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300" fill="hold"/>
                                        <p:tgtEl>
                                          <p:spTgt spid="64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3">
            <a:extLst>
              <a:ext uri="{FF2B5EF4-FFF2-40B4-BE49-F238E27FC236}">
                <a16:creationId xmlns:a16="http://schemas.microsoft.com/office/drawing/2014/main" id="{8E0550A8-9D2F-D7B9-0F52-FA254249F2E4}"/>
              </a:ext>
            </a:extLst>
          </p:cNvPr>
          <p:cNvSpPr/>
          <p:nvPr/>
        </p:nvSpPr>
        <p:spPr>
          <a:xfrm>
            <a:off x="5784069" y="1334230"/>
            <a:ext cx="635434" cy="635284"/>
          </a:xfrm>
          <a:custGeom>
            <a:avLst/>
            <a:gdLst>
              <a:gd name="connsiteX0" fmla="*/ 307996 w 941031"/>
              <a:gd name="connsiteY0" fmla="*/ 685570 h 940808"/>
              <a:gd name="connsiteX1" fmla="*/ 349475 w 941031"/>
              <a:gd name="connsiteY1" fmla="*/ 698772 h 940808"/>
              <a:gd name="connsiteX2" fmla="*/ 390796 w 941031"/>
              <a:gd name="connsiteY2" fmla="*/ 685788 h 940808"/>
              <a:gd name="connsiteX3" fmla="*/ 415448 w 941031"/>
              <a:gd name="connsiteY3" fmla="*/ 655167 h 940808"/>
              <a:gd name="connsiteX4" fmla="*/ 448677 w 941031"/>
              <a:gd name="connsiteY4" fmla="*/ 553841 h 940808"/>
              <a:gd name="connsiteX5" fmla="*/ 488707 w 941031"/>
              <a:gd name="connsiteY5" fmla="*/ 489021 h 940808"/>
              <a:gd name="connsiteX6" fmla="*/ 553524 w 941031"/>
              <a:gd name="connsiteY6" fmla="*/ 448994 h 940808"/>
              <a:gd name="connsiteX7" fmla="*/ 651140 w 941031"/>
              <a:gd name="connsiteY7" fmla="*/ 417190 h 940808"/>
              <a:gd name="connsiteX8" fmla="*/ 685860 w 941031"/>
              <a:gd name="connsiteY8" fmla="*/ 390962 h 940808"/>
              <a:gd name="connsiteX9" fmla="*/ 699047 w 941031"/>
              <a:gd name="connsiteY9" fmla="*/ 349496 h 940808"/>
              <a:gd name="connsiteX10" fmla="*/ 685860 w 941031"/>
              <a:gd name="connsiteY10" fmla="*/ 308030 h 940808"/>
              <a:gd name="connsiteX11" fmla="*/ 651140 w 941031"/>
              <a:gd name="connsiteY11" fmla="*/ 281803 h 940808"/>
              <a:gd name="connsiteX12" fmla="*/ 551669 w 941031"/>
              <a:gd name="connsiteY12" fmla="*/ 249730 h 940808"/>
              <a:gd name="connsiteX13" fmla="*/ 486933 w 941031"/>
              <a:gd name="connsiteY13" fmla="*/ 209727 h 940808"/>
              <a:gd name="connsiteX14" fmla="*/ 446956 w 941031"/>
              <a:gd name="connsiteY14" fmla="*/ 145205 h 940808"/>
              <a:gd name="connsiteX15" fmla="*/ 415260 w 941031"/>
              <a:gd name="connsiteY15" fmla="*/ 47643 h 940808"/>
              <a:gd name="connsiteX16" fmla="*/ 389021 w 941031"/>
              <a:gd name="connsiteY16" fmla="*/ 12936 h 940808"/>
              <a:gd name="connsiteX17" fmla="*/ 347553 w 941031"/>
              <a:gd name="connsiteY17" fmla="*/ 0 h 940808"/>
              <a:gd name="connsiteX18" fmla="*/ 306084 w 941031"/>
              <a:gd name="connsiteY18" fmla="*/ 12936 h 940808"/>
              <a:gd name="connsiteX19" fmla="*/ 279550 w 941031"/>
              <a:gd name="connsiteY19" fmla="*/ 48423 h 940808"/>
              <a:gd name="connsiteX20" fmla="*/ 247477 w 941031"/>
              <a:gd name="connsiteY20" fmla="*/ 147006 h 940808"/>
              <a:gd name="connsiteX21" fmla="*/ 208791 w 941031"/>
              <a:gd name="connsiteY21" fmla="*/ 209539 h 940808"/>
              <a:gd name="connsiteX22" fmla="*/ 145426 w 941031"/>
              <a:gd name="connsiteY22" fmla="*/ 249649 h 940808"/>
              <a:gd name="connsiteX23" fmla="*/ 47919 w 941031"/>
              <a:gd name="connsiteY23" fmla="*/ 281319 h 940808"/>
              <a:gd name="connsiteX24" fmla="*/ 20256 w 941031"/>
              <a:gd name="connsiteY24" fmla="*/ 299049 h 940808"/>
              <a:gd name="connsiteX25" fmla="*/ 3386 w 941031"/>
              <a:gd name="connsiteY25" fmla="*/ 327244 h 940808"/>
              <a:gd name="connsiteX26" fmla="*/ 843 w 941031"/>
              <a:gd name="connsiteY26" fmla="*/ 360005 h 940808"/>
              <a:gd name="connsiteX27" fmla="*/ 13158 w 941031"/>
              <a:gd name="connsiteY27" fmla="*/ 390467 h 940808"/>
              <a:gd name="connsiteX28" fmla="*/ 48699 w 941031"/>
              <a:gd name="connsiteY28" fmla="*/ 417002 h 940808"/>
              <a:gd name="connsiteX29" fmla="*/ 145157 w 941031"/>
              <a:gd name="connsiteY29" fmla="*/ 448322 h 940808"/>
              <a:gd name="connsiteX30" fmla="*/ 210001 w 941031"/>
              <a:gd name="connsiteY30" fmla="*/ 488486 h 940808"/>
              <a:gd name="connsiteX31" fmla="*/ 223685 w 941031"/>
              <a:gd name="connsiteY31" fmla="*/ 504052 h 940808"/>
              <a:gd name="connsiteX32" fmla="*/ 250058 w 941031"/>
              <a:gd name="connsiteY32" fmla="*/ 553438 h 940808"/>
              <a:gd name="connsiteX33" fmla="*/ 281754 w 941031"/>
              <a:gd name="connsiteY33" fmla="*/ 650838 h 940808"/>
              <a:gd name="connsiteX34" fmla="*/ 307996 w 941031"/>
              <a:gd name="connsiteY34" fmla="*/ 685570 h 940808"/>
              <a:gd name="connsiteX35" fmla="*/ 722503 w 941031"/>
              <a:gd name="connsiteY35" fmla="*/ 931090 h 940808"/>
              <a:gd name="connsiteX36" fmla="*/ 752721 w 941031"/>
              <a:gd name="connsiteY36" fmla="*/ 940728 h 940808"/>
              <a:gd name="connsiteX37" fmla="*/ 752855 w 941031"/>
              <a:gd name="connsiteY37" fmla="*/ 940808 h 940808"/>
              <a:gd name="connsiteX38" fmla="*/ 783398 w 941031"/>
              <a:gd name="connsiteY38" fmla="*/ 930950 h 940808"/>
              <a:gd name="connsiteX39" fmla="*/ 802429 w 941031"/>
              <a:gd name="connsiteY39" fmla="*/ 905107 h 940808"/>
              <a:gd name="connsiteX40" fmla="*/ 817726 w 941031"/>
              <a:gd name="connsiteY40" fmla="*/ 858060 h 940808"/>
              <a:gd name="connsiteX41" fmla="*/ 833157 w 941031"/>
              <a:gd name="connsiteY41" fmla="*/ 833058 h 940808"/>
              <a:gd name="connsiteX42" fmla="*/ 858025 w 941031"/>
              <a:gd name="connsiteY42" fmla="*/ 817680 h 940808"/>
              <a:gd name="connsiteX43" fmla="*/ 906147 w 941031"/>
              <a:gd name="connsiteY43" fmla="*/ 802034 h 940808"/>
              <a:gd name="connsiteX44" fmla="*/ 926297 w 941031"/>
              <a:gd name="connsiteY44" fmla="*/ 789110 h 940808"/>
              <a:gd name="connsiteX45" fmla="*/ 938577 w 941031"/>
              <a:gd name="connsiteY45" fmla="*/ 768560 h 940808"/>
              <a:gd name="connsiteX46" fmla="*/ 940411 w 941031"/>
              <a:gd name="connsiteY46" fmla="*/ 744696 h 940808"/>
              <a:gd name="connsiteX47" fmla="*/ 931418 w 941031"/>
              <a:gd name="connsiteY47" fmla="*/ 722511 h 940808"/>
              <a:gd name="connsiteX48" fmla="*/ 904400 w 941031"/>
              <a:gd name="connsiteY48" fmla="*/ 702886 h 940808"/>
              <a:gd name="connsiteX49" fmla="*/ 857165 w 941031"/>
              <a:gd name="connsiteY49" fmla="*/ 687589 h 940808"/>
              <a:gd name="connsiteX50" fmla="*/ 832249 w 941031"/>
              <a:gd name="connsiteY50" fmla="*/ 672179 h 940808"/>
              <a:gd name="connsiteX51" fmla="*/ 816839 w 941031"/>
              <a:gd name="connsiteY51" fmla="*/ 647263 h 940808"/>
              <a:gd name="connsiteX52" fmla="*/ 801192 w 941031"/>
              <a:gd name="connsiteY52" fmla="*/ 599167 h 940808"/>
              <a:gd name="connsiteX53" fmla="*/ 782105 w 941031"/>
              <a:gd name="connsiteY53" fmla="*/ 573923 h 940808"/>
              <a:gd name="connsiteX54" fmla="*/ 759710 w 941031"/>
              <a:gd name="connsiteY54" fmla="*/ 564885 h 940808"/>
              <a:gd name="connsiteX55" fmla="*/ 735644 w 941031"/>
              <a:gd name="connsiteY55" fmla="*/ 566874 h 940808"/>
              <a:gd name="connsiteX56" fmla="*/ 715037 w 941031"/>
              <a:gd name="connsiteY56" fmla="*/ 579464 h 940808"/>
              <a:gd name="connsiteX57" fmla="*/ 702286 w 941031"/>
              <a:gd name="connsiteY57" fmla="*/ 599974 h 940808"/>
              <a:gd name="connsiteX58" fmla="*/ 686909 w 941031"/>
              <a:gd name="connsiteY58" fmla="*/ 647209 h 940808"/>
              <a:gd name="connsiteX59" fmla="*/ 671948 w 941031"/>
              <a:gd name="connsiteY59" fmla="*/ 671843 h 940808"/>
              <a:gd name="connsiteX60" fmla="*/ 647685 w 941031"/>
              <a:gd name="connsiteY60" fmla="*/ 687401 h 940808"/>
              <a:gd name="connsiteX61" fmla="*/ 599536 w 941031"/>
              <a:gd name="connsiteY61" fmla="*/ 703047 h 940808"/>
              <a:gd name="connsiteX62" fmla="*/ 574131 w 941031"/>
              <a:gd name="connsiteY62" fmla="*/ 722309 h 940808"/>
              <a:gd name="connsiteX63" fmla="*/ 564643 w 941031"/>
              <a:gd name="connsiteY63" fmla="*/ 752750 h 940808"/>
              <a:gd name="connsiteX64" fmla="*/ 574609 w 941031"/>
              <a:gd name="connsiteY64" fmla="*/ 783037 h 940808"/>
              <a:gd name="connsiteX65" fmla="*/ 600316 w 941031"/>
              <a:gd name="connsiteY65" fmla="*/ 801899 h 940808"/>
              <a:gd name="connsiteX66" fmla="*/ 647416 w 941031"/>
              <a:gd name="connsiteY66" fmla="*/ 817223 h 940808"/>
              <a:gd name="connsiteX67" fmla="*/ 672375 w 941031"/>
              <a:gd name="connsiteY67" fmla="*/ 832689 h 940808"/>
              <a:gd name="connsiteX68" fmla="*/ 687742 w 941031"/>
              <a:gd name="connsiteY68" fmla="*/ 857710 h 940808"/>
              <a:gd name="connsiteX69" fmla="*/ 703389 w 941031"/>
              <a:gd name="connsiteY69" fmla="*/ 905779 h 940808"/>
              <a:gd name="connsiteX70" fmla="*/ 722503 w 941031"/>
              <a:gd name="connsiteY70" fmla="*/ 931090 h 94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941031" h="940808">
                <a:moveTo>
                  <a:pt x="307996" y="685570"/>
                </a:moveTo>
                <a:cubicBezTo>
                  <a:pt x="320126" y="694156"/>
                  <a:pt x="334616" y="698767"/>
                  <a:pt x="349475" y="698772"/>
                </a:cubicBezTo>
                <a:cubicBezTo>
                  <a:pt x="364261" y="698821"/>
                  <a:pt x="378698" y="694285"/>
                  <a:pt x="390796" y="685788"/>
                </a:cubicBezTo>
                <a:cubicBezTo>
                  <a:pt x="401681" y="678048"/>
                  <a:pt x="410211" y="667450"/>
                  <a:pt x="415448" y="655167"/>
                </a:cubicBezTo>
                <a:lnTo>
                  <a:pt x="448677" y="553841"/>
                </a:lnTo>
                <a:cubicBezTo>
                  <a:pt x="456801" y="529417"/>
                  <a:pt x="470507" y="507222"/>
                  <a:pt x="488707" y="489021"/>
                </a:cubicBezTo>
                <a:cubicBezTo>
                  <a:pt x="506907" y="470821"/>
                  <a:pt x="529100" y="457115"/>
                  <a:pt x="553524" y="448994"/>
                </a:cubicBezTo>
                <a:lnTo>
                  <a:pt x="651140" y="417190"/>
                </a:lnTo>
                <a:cubicBezTo>
                  <a:pt x="665149" y="412249"/>
                  <a:pt x="677279" y="403087"/>
                  <a:pt x="685860" y="390962"/>
                </a:cubicBezTo>
                <a:cubicBezTo>
                  <a:pt x="694439" y="378837"/>
                  <a:pt x="699047" y="364350"/>
                  <a:pt x="699047" y="349496"/>
                </a:cubicBezTo>
                <a:cubicBezTo>
                  <a:pt x="699047" y="334643"/>
                  <a:pt x="694439" y="320155"/>
                  <a:pt x="685860" y="308030"/>
                </a:cubicBezTo>
                <a:cubicBezTo>
                  <a:pt x="677279" y="295906"/>
                  <a:pt x="665149" y="286741"/>
                  <a:pt x="651140" y="281803"/>
                </a:cubicBezTo>
                <a:lnTo>
                  <a:pt x="551669" y="249730"/>
                </a:lnTo>
                <a:cubicBezTo>
                  <a:pt x="527296" y="241565"/>
                  <a:pt x="505138" y="227873"/>
                  <a:pt x="486933" y="209727"/>
                </a:cubicBezTo>
                <a:cubicBezTo>
                  <a:pt x="468805" y="191596"/>
                  <a:pt x="455121" y="169511"/>
                  <a:pt x="446956" y="145205"/>
                </a:cubicBezTo>
                <a:lnTo>
                  <a:pt x="415260" y="47643"/>
                </a:lnTo>
                <a:cubicBezTo>
                  <a:pt x="410327" y="33632"/>
                  <a:pt x="401157" y="21503"/>
                  <a:pt x="389021" y="12936"/>
                </a:cubicBezTo>
                <a:cubicBezTo>
                  <a:pt x="376835" y="4512"/>
                  <a:pt x="362371" y="0"/>
                  <a:pt x="347553" y="0"/>
                </a:cubicBezTo>
                <a:cubicBezTo>
                  <a:pt x="332737" y="0"/>
                  <a:pt x="318274" y="4512"/>
                  <a:pt x="306084" y="12936"/>
                </a:cubicBezTo>
                <a:cubicBezTo>
                  <a:pt x="293731" y="21682"/>
                  <a:pt x="284448" y="34099"/>
                  <a:pt x="279550" y="48423"/>
                </a:cubicBezTo>
                <a:lnTo>
                  <a:pt x="247477" y="147006"/>
                </a:lnTo>
                <a:cubicBezTo>
                  <a:pt x="239409" y="170473"/>
                  <a:pt x="226191" y="191841"/>
                  <a:pt x="208791" y="209539"/>
                </a:cubicBezTo>
                <a:cubicBezTo>
                  <a:pt x="191013" y="227572"/>
                  <a:pt x="169337" y="241294"/>
                  <a:pt x="145426" y="249649"/>
                </a:cubicBezTo>
                <a:lnTo>
                  <a:pt x="47919" y="281319"/>
                </a:lnTo>
                <a:cubicBezTo>
                  <a:pt x="37452" y="285010"/>
                  <a:pt x="27982" y="291080"/>
                  <a:pt x="20256" y="299049"/>
                </a:cubicBezTo>
                <a:cubicBezTo>
                  <a:pt x="12529" y="307017"/>
                  <a:pt x="6754" y="316668"/>
                  <a:pt x="3386" y="327244"/>
                </a:cubicBezTo>
                <a:cubicBezTo>
                  <a:pt x="18" y="337821"/>
                  <a:pt x="-853" y="349034"/>
                  <a:pt x="843" y="360005"/>
                </a:cubicBezTo>
                <a:cubicBezTo>
                  <a:pt x="2538" y="370974"/>
                  <a:pt x="6754" y="381402"/>
                  <a:pt x="13158" y="390467"/>
                </a:cubicBezTo>
                <a:cubicBezTo>
                  <a:pt x="21920" y="402829"/>
                  <a:pt x="34357" y="412114"/>
                  <a:pt x="48699" y="417002"/>
                </a:cubicBezTo>
                <a:lnTo>
                  <a:pt x="145157" y="448322"/>
                </a:lnTo>
                <a:cubicBezTo>
                  <a:pt x="169592" y="456505"/>
                  <a:pt x="191790" y="470256"/>
                  <a:pt x="210001" y="488486"/>
                </a:cubicBezTo>
                <a:cubicBezTo>
                  <a:pt x="214875" y="493393"/>
                  <a:pt x="219445" y="498589"/>
                  <a:pt x="223685" y="504052"/>
                </a:cubicBezTo>
                <a:cubicBezTo>
                  <a:pt x="235229" y="518889"/>
                  <a:pt x="244146" y="535592"/>
                  <a:pt x="250058" y="553438"/>
                </a:cubicBezTo>
                <a:lnTo>
                  <a:pt x="281754" y="650838"/>
                </a:lnTo>
                <a:cubicBezTo>
                  <a:pt x="286698" y="664850"/>
                  <a:pt x="295868" y="676986"/>
                  <a:pt x="307996" y="685570"/>
                </a:cubicBezTo>
                <a:close/>
                <a:moveTo>
                  <a:pt x="722503" y="931090"/>
                </a:moveTo>
                <a:cubicBezTo>
                  <a:pt x="731337" y="937349"/>
                  <a:pt x="741894" y="940717"/>
                  <a:pt x="752721" y="940728"/>
                </a:cubicBezTo>
                <a:lnTo>
                  <a:pt x="752855" y="940808"/>
                </a:lnTo>
                <a:cubicBezTo>
                  <a:pt x="763818" y="940806"/>
                  <a:pt x="774502" y="937357"/>
                  <a:pt x="783398" y="930950"/>
                </a:cubicBezTo>
                <a:cubicBezTo>
                  <a:pt x="792294" y="924544"/>
                  <a:pt x="798953" y="915503"/>
                  <a:pt x="802429" y="905107"/>
                </a:cubicBezTo>
                <a:lnTo>
                  <a:pt x="817726" y="858060"/>
                </a:lnTo>
                <a:cubicBezTo>
                  <a:pt x="820890" y="848653"/>
                  <a:pt x="826168" y="840101"/>
                  <a:pt x="833157" y="833058"/>
                </a:cubicBezTo>
                <a:cubicBezTo>
                  <a:pt x="840150" y="826084"/>
                  <a:pt x="848661" y="820820"/>
                  <a:pt x="858025" y="817680"/>
                </a:cubicBezTo>
                <a:lnTo>
                  <a:pt x="906147" y="802034"/>
                </a:lnTo>
                <a:cubicBezTo>
                  <a:pt x="913774" y="799343"/>
                  <a:pt x="920670" y="794918"/>
                  <a:pt x="926297" y="789110"/>
                </a:cubicBezTo>
                <a:cubicBezTo>
                  <a:pt x="931924" y="783304"/>
                  <a:pt x="936128" y="776268"/>
                  <a:pt x="938577" y="768560"/>
                </a:cubicBezTo>
                <a:cubicBezTo>
                  <a:pt x="941027" y="760856"/>
                  <a:pt x="941653" y="752686"/>
                  <a:pt x="940411" y="744696"/>
                </a:cubicBezTo>
                <a:cubicBezTo>
                  <a:pt x="939169" y="736703"/>
                  <a:pt x="936091" y="729111"/>
                  <a:pt x="931418" y="722511"/>
                </a:cubicBezTo>
                <a:cubicBezTo>
                  <a:pt x="924775" y="713215"/>
                  <a:pt x="915293" y="706330"/>
                  <a:pt x="904400" y="702886"/>
                </a:cubicBezTo>
                <a:lnTo>
                  <a:pt x="857165" y="687589"/>
                </a:lnTo>
                <a:cubicBezTo>
                  <a:pt x="847777" y="684451"/>
                  <a:pt x="839249" y="679177"/>
                  <a:pt x="832249" y="672179"/>
                </a:cubicBezTo>
                <a:cubicBezTo>
                  <a:pt x="825251" y="665178"/>
                  <a:pt x="819976" y="656651"/>
                  <a:pt x="816839" y="647263"/>
                </a:cubicBezTo>
                <a:lnTo>
                  <a:pt x="801192" y="599167"/>
                </a:lnTo>
                <a:cubicBezTo>
                  <a:pt x="797611" y="588970"/>
                  <a:pt x="790939" y="580147"/>
                  <a:pt x="782105" y="573923"/>
                </a:cubicBezTo>
                <a:cubicBezTo>
                  <a:pt x="775448" y="569205"/>
                  <a:pt x="767778" y="566108"/>
                  <a:pt x="759710" y="564885"/>
                </a:cubicBezTo>
                <a:cubicBezTo>
                  <a:pt x="751643" y="563662"/>
                  <a:pt x="743403" y="564342"/>
                  <a:pt x="735644" y="566874"/>
                </a:cubicBezTo>
                <a:cubicBezTo>
                  <a:pt x="727888" y="569407"/>
                  <a:pt x="720831" y="573719"/>
                  <a:pt x="715037" y="579464"/>
                </a:cubicBezTo>
                <a:cubicBezTo>
                  <a:pt x="709247" y="585212"/>
                  <a:pt x="704878" y="592237"/>
                  <a:pt x="702286" y="599974"/>
                </a:cubicBezTo>
                <a:lnTo>
                  <a:pt x="686909" y="647209"/>
                </a:lnTo>
                <a:cubicBezTo>
                  <a:pt x="683863" y="656452"/>
                  <a:pt x="678747" y="664880"/>
                  <a:pt x="671948" y="671843"/>
                </a:cubicBezTo>
                <a:cubicBezTo>
                  <a:pt x="665152" y="678808"/>
                  <a:pt x="656853" y="684129"/>
                  <a:pt x="647685" y="687401"/>
                </a:cubicBezTo>
                <a:lnTo>
                  <a:pt x="599536" y="703047"/>
                </a:lnTo>
                <a:cubicBezTo>
                  <a:pt x="589266" y="706666"/>
                  <a:pt x="580384" y="713400"/>
                  <a:pt x="574131" y="722309"/>
                </a:cubicBezTo>
                <a:cubicBezTo>
                  <a:pt x="567875" y="731221"/>
                  <a:pt x="564557" y="741865"/>
                  <a:pt x="564643" y="752750"/>
                </a:cubicBezTo>
                <a:cubicBezTo>
                  <a:pt x="564729" y="763638"/>
                  <a:pt x="568213" y="774228"/>
                  <a:pt x="574609" y="783037"/>
                </a:cubicBezTo>
                <a:cubicBezTo>
                  <a:pt x="581005" y="791850"/>
                  <a:pt x="589992" y="798442"/>
                  <a:pt x="600316" y="801899"/>
                </a:cubicBezTo>
                <a:lnTo>
                  <a:pt x="647416" y="817223"/>
                </a:lnTo>
                <a:cubicBezTo>
                  <a:pt x="656828" y="820363"/>
                  <a:pt x="665375" y="825659"/>
                  <a:pt x="672375" y="832689"/>
                </a:cubicBezTo>
                <a:cubicBezTo>
                  <a:pt x="679376" y="839720"/>
                  <a:pt x="684640" y="848287"/>
                  <a:pt x="687742" y="857710"/>
                </a:cubicBezTo>
                <a:lnTo>
                  <a:pt x="703389" y="905779"/>
                </a:lnTo>
                <a:cubicBezTo>
                  <a:pt x="706991" y="915989"/>
                  <a:pt x="713669" y="924831"/>
                  <a:pt x="722503" y="931090"/>
                </a:cubicBezTo>
                <a:close/>
              </a:path>
            </a:pathLst>
          </a:custGeom>
          <a:gradFill flip="none" rotWithShape="1">
            <a:gsLst>
              <a:gs pos="0">
                <a:srgbClr val="FFA38B"/>
              </a:gs>
              <a:gs pos="27000">
                <a:srgbClr val="D59ED7"/>
              </a:gs>
              <a:gs pos="64000">
                <a:srgbClr val="8DC8E8"/>
              </a:gs>
              <a:gs pos="100000">
                <a:srgbClr val="49C5B1"/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8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A628A-9404-F6F0-04E8-02F1F865173A}"/>
              </a:ext>
            </a:extLst>
          </p:cNvPr>
          <p:cNvSpPr txBox="1"/>
          <p:nvPr/>
        </p:nvSpPr>
        <p:spPr>
          <a:xfrm>
            <a:off x="3460152" y="2132021"/>
            <a:ext cx="5283269" cy="829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88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defRPr>
            </a:lvl1pPr>
          </a:lstStyle>
          <a:p>
            <a:r>
              <a:rPr lang="en-US" sz="5391">
                <a:solidFill>
                  <a:schemeClr val="tx1"/>
                </a:solidFill>
              </a:rPr>
              <a:t>Generative 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EF2B9-7822-CE64-3BC8-8877F23137D1}"/>
              </a:ext>
            </a:extLst>
          </p:cNvPr>
          <p:cNvSpPr txBox="1"/>
          <p:nvPr/>
        </p:nvSpPr>
        <p:spPr>
          <a:xfrm>
            <a:off x="3460152" y="2961574"/>
            <a:ext cx="5283269" cy="829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88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defRPr>
            </a:lvl1pPr>
          </a:lstStyle>
          <a:p>
            <a:r>
              <a:rPr lang="en-US" sz="5391">
                <a:solidFill>
                  <a:schemeClr val="tx1"/>
                </a:solidFill>
              </a:rPr>
              <a:t>digital concierge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5717DC-81FD-3ADB-55BE-851CC7E28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08" y="4354462"/>
            <a:ext cx="1891941" cy="5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9F14D1-0C5A-7463-90DB-F54721F7155A}"/>
              </a:ext>
            </a:extLst>
          </p:cNvPr>
          <p:cNvCxnSpPr/>
          <p:nvPr/>
        </p:nvCxnSpPr>
        <p:spPr>
          <a:xfrm>
            <a:off x="6523398" y="4261169"/>
            <a:ext cx="0" cy="798188"/>
          </a:xfrm>
          <a:prstGeom prst="line">
            <a:avLst/>
          </a:prstGeom>
          <a:ln w="127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with white text&#10;&#10;AI-generated content may be incorrect.">
            <a:extLst>
              <a:ext uri="{FF2B5EF4-FFF2-40B4-BE49-F238E27FC236}">
                <a16:creationId xmlns:a16="http://schemas.microsoft.com/office/drawing/2014/main" id="{0849075C-F9B0-A77D-1B3B-3FD9269587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22" t="28452" r="15222" b="28452"/>
          <a:stretch/>
        </p:blipFill>
        <p:spPr>
          <a:xfrm>
            <a:off x="2935943" y="4275939"/>
            <a:ext cx="2929442" cy="7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640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of a person wearing a blue suit&#10;&#10;Description automatically generated">
            <a:extLst>
              <a:ext uri="{FF2B5EF4-FFF2-40B4-BE49-F238E27FC236}">
                <a16:creationId xmlns:a16="http://schemas.microsoft.com/office/drawing/2014/main" id="{5CD4EA29-80C3-4DA5-E3EC-49AF82B4BE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7" t="5268" r="8467" b="11666"/>
          <a:stretch/>
        </p:blipFill>
        <p:spPr>
          <a:xfrm>
            <a:off x="4277453" y="1899526"/>
            <a:ext cx="3637093" cy="3637093"/>
          </a:xfrm>
          <a:prstGeom prst="ellipse">
            <a:avLst/>
          </a:prstGeom>
          <a:ln>
            <a:solidFill>
              <a:schemeClr val="tx2"/>
            </a:solidFill>
          </a:ln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C93559E-8EEE-F1DB-E784-1DADDEB5D369}"/>
              </a:ext>
            </a:extLst>
          </p:cNvPr>
          <p:cNvSpPr txBox="1">
            <a:spLocks/>
          </p:cNvSpPr>
          <p:nvPr/>
        </p:nvSpPr>
        <p:spPr>
          <a:xfrm>
            <a:off x="2714394" y="753660"/>
            <a:ext cx="676321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5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Meet Anna</a:t>
            </a:r>
          </a:p>
        </p:txBody>
      </p:sp>
    </p:spTree>
    <p:extLst>
      <p:ext uri="{BB962C8B-B14F-4D97-AF65-F5344CB8AC3E}">
        <p14:creationId xmlns:p14="http://schemas.microsoft.com/office/powerpoint/2010/main" val="4154627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FFE90-76A0-2EF8-8A0A-CE9C32ACE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laska cruisetour 2">
            <a:hlinkClick r:id="" action="ppaction://media"/>
            <a:extLst>
              <a:ext uri="{FF2B5EF4-FFF2-40B4-BE49-F238E27FC236}">
                <a16:creationId xmlns:a16="http://schemas.microsoft.com/office/drawing/2014/main" id="{822CAF1D-9A17-83CF-5690-C1016BC82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899" t="842" r="1038" b="744"/>
          <a:stretch/>
        </p:blipFill>
        <p:spPr>
          <a:xfrm>
            <a:off x="584199" y="1925838"/>
            <a:ext cx="3510618" cy="3763184"/>
          </a:xfrm>
          <a:prstGeom prst="roundRect">
            <a:avLst>
              <a:gd name="adj" fmla="val 2703"/>
            </a:avLst>
          </a:prstGeom>
        </p:spPr>
      </p:pic>
      <p:pic>
        <p:nvPicPr>
          <p:cNvPr id="11" name="Shore excursions">
            <a:hlinkClick r:id="" action="ppaction://media"/>
            <a:extLst>
              <a:ext uri="{FF2B5EF4-FFF2-40B4-BE49-F238E27FC236}">
                <a16:creationId xmlns:a16="http://schemas.microsoft.com/office/drawing/2014/main" id="{3373A2DA-F0CA-1858-654C-480134008B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006" t="830" r="1006" b="830"/>
          <a:stretch/>
        </p:blipFill>
        <p:spPr>
          <a:xfrm>
            <a:off x="4340691" y="1925838"/>
            <a:ext cx="3510618" cy="3763184"/>
          </a:xfrm>
          <a:prstGeom prst="roundRect">
            <a:avLst>
              <a:gd name="adj" fmla="val 2703"/>
            </a:avLst>
          </a:prstGeom>
        </p:spPr>
      </p:pic>
      <p:pic>
        <p:nvPicPr>
          <p:cNvPr id="12" name="FAQ">
            <a:hlinkClick r:id="" action="ppaction://media"/>
            <a:extLst>
              <a:ext uri="{FF2B5EF4-FFF2-40B4-BE49-F238E27FC236}">
                <a16:creationId xmlns:a16="http://schemas.microsoft.com/office/drawing/2014/main" id="{84C08613-D79C-1523-35B7-58AC9BF7F3E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385" t="1070" r="1385" b="1070"/>
          <a:stretch/>
        </p:blipFill>
        <p:spPr>
          <a:xfrm>
            <a:off x="8098770" y="1925838"/>
            <a:ext cx="3510618" cy="3763184"/>
          </a:xfrm>
          <a:prstGeom prst="roundRect">
            <a:avLst>
              <a:gd name="adj" fmla="val 2703"/>
            </a:avLst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3D60AA5-B15F-1680-7CB2-AF1F15441EC1}"/>
              </a:ext>
            </a:extLst>
          </p:cNvPr>
          <p:cNvSpPr/>
          <p:nvPr/>
        </p:nvSpPr>
        <p:spPr bwMode="auto">
          <a:xfrm>
            <a:off x="1288891" y="1149370"/>
            <a:ext cx="2101234" cy="432792"/>
          </a:xfrm>
          <a:prstGeom prst="roundRect">
            <a:avLst>
              <a:gd name="adj" fmla="val 50000"/>
            </a:avLst>
          </a:prstGeom>
          <a:solidFill>
            <a:schemeClr val="tx1"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gradFill>
                  <a:gsLst>
                    <a:gs pos="10000">
                      <a:srgbClr val="8DC8E8"/>
                    </a:gs>
                    <a:gs pos="90000">
                      <a:srgbClr val="49C5B1"/>
                    </a:gs>
                  </a:gsLst>
                  <a:lin ang="10800000" scaled="1"/>
                </a:gra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Finding a Cruise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D79F9D9-F60F-3174-7872-26FB1D362C45}"/>
              </a:ext>
            </a:extLst>
          </p:cNvPr>
          <p:cNvSpPr/>
          <p:nvPr/>
        </p:nvSpPr>
        <p:spPr bwMode="auto">
          <a:xfrm>
            <a:off x="4602549" y="1149370"/>
            <a:ext cx="2986903" cy="432792"/>
          </a:xfrm>
          <a:prstGeom prst="roundRect">
            <a:avLst>
              <a:gd name="adj" fmla="val 50000"/>
            </a:avLst>
          </a:prstGeom>
          <a:solidFill>
            <a:schemeClr val="tx1"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gradFill>
                  <a:gsLst>
                    <a:gs pos="11000">
                      <a:srgbClr val="D59ED7"/>
                    </a:gs>
                    <a:gs pos="91000">
                      <a:srgbClr val="8DC8E8"/>
                    </a:gs>
                  </a:gsLst>
                  <a:lin ang="10800000" scaled="1"/>
                </a:gra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Finding shore excursion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CFE67EF-B0B7-5DBF-E24E-62E979B7F4D2}"/>
              </a:ext>
            </a:extLst>
          </p:cNvPr>
          <p:cNvSpPr/>
          <p:nvPr/>
        </p:nvSpPr>
        <p:spPr bwMode="auto">
          <a:xfrm>
            <a:off x="8699631" y="1149370"/>
            <a:ext cx="2308897" cy="432792"/>
          </a:xfrm>
          <a:prstGeom prst="roundRect">
            <a:avLst>
              <a:gd name="adj" fmla="val 50000"/>
            </a:avLst>
          </a:prstGeom>
          <a:solidFill>
            <a:schemeClr val="tx1"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5024" tIns="0" rIns="6502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gradFill>
                  <a:gsLst>
                    <a:gs pos="11000">
                      <a:srgbClr val="FFA38B"/>
                    </a:gs>
                    <a:gs pos="88000">
                      <a:srgbClr val="D59ED7"/>
                    </a:gs>
                  </a:gsLst>
                  <a:lin ang="10800000" scaled="1"/>
                </a:gra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Needing passport</a:t>
            </a:r>
          </a:p>
        </p:txBody>
      </p:sp>
    </p:spTree>
    <p:extLst>
      <p:ext uri="{BB962C8B-B14F-4D97-AF65-F5344CB8AC3E}">
        <p14:creationId xmlns:p14="http://schemas.microsoft.com/office/powerpoint/2010/main" val="441733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25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7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43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44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8DE28E0-B229-B820-31F6-E86B29C22512}"/>
              </a:ext>
            </a:extLst>
          </p:cNvPr>
          <p:cNvSpPr txBox="1">
            <a:spLocks/>
          </p:cNvSpPr>
          <p:nvPr/>
        </p:nvSpPr>
        <p:spPr>
          <a:xfrm>
            <a:off x="2714164" y="1600249"/>
            <a:ext cx="676321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55811">
              <a:spcBef>
                <a:spcPts val="369"/>
              </a:spcBef>
              <a:tabLst>
                <a:tab pos="1735141" algn="l"/>
              </a:tabLst>
              <a:defRPr/>
            </a:pPr>
            <a:r>
              <a:rPr lang="en-CA" sz="4500" spc="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Google-Proof Q&amp;A Test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339637-33EF-BEDA-63C8-D3B50788C95A}"/>
              </a:ext>
            </a:extLst>
          </p:cNvPr>
          <p:cNvSpPr txBox="1">
            <a:spLocks/>
          </p:cNvSpPr>
          <p:nvPr/>
        </p:nvSpPr>
        <p:spPr>
          <a:xfrm>
            <a:off x="4828107" y="907857"/>
            <a:ext cx="2535326" cy="454136"/>
          </a:xfrm>
          <a:prstGeom prst="roundRect">
            <a:avLst>
              <a:gd name="adj" fmla="val 21548"/>
            </a:avLst>
          </a:prstGeom>
          <a:gradFill flip="none" rotWithShape="1">
            <a:gsLst>
              <a:gs pos="5000">
                <a:srgbClr val="0A6BBA"/>
              </a:gs>
              <a:gs pos="95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none" lIns="168750" tIns="42862" rIns="168750" bIns="67500" rtlCol="0" anchor="ctr">
            <a:spAutoFit/>
          </a:bodyPr>
          <a:lstStyle>
            <a:lvl1pPr algn="l" defTabSz="2321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9600" b="1" i="0" kern="1200" cap="none" spc="-125" baseline="0">
                <a:ln w="3175">
                  <a:noFill/>
                </a:ln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ea typeface="+mn-ea"/>
                <a:cs typeface="Segoe UI" pitchFamily="34" charset="0"/>
              </a:defRPr>
            </a:lvl1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CA" sz="1875" spc="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Recent Benchmarks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672520-702D-EF38-FAB0-D70BCC423753}"/>
              </a:ext>
            </a:extLst>
          </p:cNvPr>
          <p:cNvSpPr/>
          <p:nvPr/>
        </p:nvSpPr>
        <p:spPr bwMode="auto">
          <a:xfrm>
            <a:off x="7486847" y="2750214"/>
            <a:ext cx="3505540" cy="2923835"/>
          </a:xfrm>
          <a:prstGeom prst="roundRect">
            <a:avLst/>
          </a:prstGeom>
          <a:solidFill>
            <a:srgbClr val="22364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37143" fontAlgn="base">
              <a:spcBef>
                <a:spcPct val="0"/>
              </a:spcBef>
              <a:spcAft>
                <a:spcPct val="0"/>
              </a:spcAft>
            </a:pPr>
            <a:endParaRPr lang="en-US" sz="1875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59884F1-EE63-73F0-7425-B4988B681E5B}"/>
              </a:ext>
            </a:extLst>
          </p:cNvPr>
          <p:cNvSpPr txBox="1">
            <a:spLocks/>
          </p:cNvSpPr>
          <p:nvPr/>
        </p:nvSpPr>
        <p:spPr>
          <a:xfrm>
            <a:off x="7893782" y="3137893"/>
            <a:ext cx="2691669" cy="1334661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14519">
              <a:defRPr/>
            </a:pPr>
            <a:r>
              <a:rPr lang="en-US" sz="8673">
                <a:gradFill>
                  <a:gsLst>
                    <a:gs pos="0">
                      <a:srgbClr val="8DC8E8"/>
                    </a:gs>
                    <a:gs pos="100000">
                      <a:srgbClr val="49C5B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+mn-cs"/>
              </a:rPr>
              <a:t>87%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6776FE41-9820-DE4C-48F2-0347341AE9A5}"/>
              </a:ext>
            </a:extLst>
          </p:cNvPr>
          <p:cNvSpPr txBox="1">
            <a:spLocks/>
          </p:cNvSpPr>
          <p:nvPr/>
        </p:nvSpPr>
        <p:spPr>
          <a:xfrm>
            <a:off x="8158599" y="4470690"/>
            <a:ext cx="2162035" cy="779316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14519">
              <a:defRPr/>
            </a:pPr>
            <a:r>
              <a:rPr lang="en-US" sz="2532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+mn-cs"/>
              </a:rPr>
              <a:t>score achieved by o3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C92DC-F09B-A23B-6BBD-21E7DB0CC7B8}"/>
              </a:ext>
            </a:extLst>
          </p:cNvPr>
          <p:cNvSpPr txBox="1"/>
          <p:nvPr/>
        </p:nvSpPr>
        <p:spPr>
          <a:xfrm>
            <a:off x="1783211" y="3039393"/>
            <a:ext cx="5367760" cy="481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32">
                <a:gradFill>
                  <a:gsLst>
                    <a:gs pos="74000">
                      <a:srgbClr val="8DC8E8"/>
                    </a:gs>
                    <a:gs pos="100000">
                      <a:srgbClr val="49C5B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PhDs with access to the internet: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97EA5-600C-B043-65C3-29CAF2117FC0}"/>
              </a:ext>
            </a:extLst>
          </p:cNvPr>
          <p:cNvSpPr txBox="1"/>
          <p:nvPr/>
        </p:nvSpPr>
        <p:spPr>
          <a:xfrm>
            <a:off x="1783211" y="4598882"/>
            <a:ext cx="2007340" cy="727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63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score </a:t>
            </a:r>
            <a:r>
              <a:rPr lang="en-US" sz="2063">
                <a:gradFill>
                  <a:gsLst>
                    <a:gs pos="74000">
                      <a:srgbClr val="8DC8E8"/>
                    </a:gs>
                    <a:gs pos="100000">
                      <a:srgbClr val="49C5B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outside</a:t>
            </a:r>
            <a:r>
              <a:rPr lang="en-US" sz="2063">
                <a:latin typeface="Segoe UI Variable Display Semib" pitchFamily="2" charset="0"/>
              </a:rPr>
              <a:t> </a:t>
            </a:r>
            <a:r>
              <a:rPr lang="en-US" sz="2063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their specialty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9FD499-17E4-4517-C7C4-3E55C7E1B80F}"/>
              </a:ext>
            </a:extLst>
          </p:cNvPr>
          <p:cNvSpPr txBox="1"/>
          <p:nvPr/>
        </p:nvSpPr>
        <p:spPr>
          <a:xfrm>
            <a:off x="1783210" y="3664427"/>
            <a:ext cx="1790875" cy="10878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469">
                <a:latin typeface="Segoe UI Variable Display Semib" pitchFamily="2" charset="0"/>
              </a:rPr>
              <a:t>34%</a:t>
            </a:r>
            <a:endParaRPr lang="en-US" sz="539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0D9BB-E430-E8D0-29B5-5305D7ED89F6}"/>
              </a:ext>
            </a:extLst>
          </p:cNvPr>
          <p:cNvSpPr txBox="1"/>
          <p:nvPr/>
        </p:nvSpPr>
        <p:spPr>
          <a:xfrm>
            <a:off x="4862219" y="4598882"/>
            <a:ext cx="2007340" cy="727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63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score </a:t>
            </a:r>
            <a:r>
              <a:rPr lang="en-US" sz="2063">
                <a:gradFill>
                  <a:gsLst>
                    <a:gs pos="74000">
                      <a:srgbClr val="8DC8E8"/>
                    </a:gs>
                    <a:gs pos="100000">
                      <a:srgbClr val="49C5B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inside</a:t>
            </a:r>
            <a:r>
              <a:rPr lang="en-US" sz="2063">
                <a:latin typeface="Segoe UI Variable Display Semib" pitchFamily="2" charset="0"/>
              </a:rPr>
              <a:t> </a:t>
            </a:r>
            <a:r>
              <a:rPr lang="en-US" sz="2063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their specialty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57F76E-4FE4-5E04-5F87-6176DF5E4683}"/>
              </a:ext>
            </a:extLst>
          </p:cNvPr>
          <p:cNvSpPr txBox="1"/>
          <p:nvPr/>
        </p:nvSpPr>
        <p:spPr>
          <a:xfrm>
            <a:off x="4862219" y="3664427"/>
            <a:ext cx="1662635" cy="10878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469">
                <a:latin typeface="Segoe UI Variable Display Semib" pitchFamily="2" charset="0"/>
              </a:rPr>
              <a:t>81%</a:t>
            </a:r>
            <a:endParaRPr lang="en-US" sz="5391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4C54E2-94E2-9549-B890-908337A49A20}"/>
              </a:ext>
            </a:extLst>
          </p:cNvPr>
          <p:cNvSpPr/>
          <p:nvPr/>
        </p:nvSpPr>
        <p:spPr bwMode="auto">
          <a:xfrm>
            <a:off x="1199152" y="2750214"/>
            <a:ext cx="9793235" cy="2923835"/>
          </a:xfrm>
          <a:prstGeom prst="roundRect">
            <a:avLst/>
          </a:prstGeom>
          <a:ln w="12700" cap="rnd">
            <a:solidFill>
              <a:srgbClr val="223642"/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endParaRPr lang="en-US" sz="1422" err="1">
              <a:solidFill>
                <a:schemeClr val="bg1"/>
              </a:solidFill>
              <a:cs typeface="Segoe UI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42292-E022-E5E9-A26D-3066D24603F4}"/>
              </a:ext>
            </a:extLst>
          </p:cNvPr>
          <p:cNvCxnSpPr/>
          <p:nvPr/>
        </p:nvCxnSpPr>
        <p:spPr>
          <a:xfrm>
            <a:off x="4199233" y="3828404"/>
            <a:ext cx="0" cy="1472375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89ED17B-04AC-0E37-7E5D-E5E3DDE58E00}"/>
              </a:ext>
            </a:extLst>
          </p:cNvPr>
          <p:cNvSpPr txBox="1"/>
          <p:nvPr/>
        </p:nvSpPr>
        <p:spPr>
          <a:xfrm>
            <a:off x="5049810" y="6429375"/>
            <a:ext cx="2091919" cy="1443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rgbClr val="B1B3B3"/>
                </a:solidFill>
                <a:latin typeface="Segoe UI Variable Display" pitchFamily="2" charset="0"/>
              </a:defRPr>
            </a:lvl1pPr>
          </a:lstStyle>
          <a:p>
            <a:r>
              <a:rPr lang="en-US"/>
              <a:t>Source: Ethan Mollick, One Useful Thing</a:t>
            </a:r>
          </a:p>
        </p:txBody>
      </p:sp>
    </p:spTree>
    <p:extLst>
      <p:ext uri="{BB962C8B-B14F-4D97-AF65-F5344CB8AC3E}">
        <p14:creationId xmlns:p14="http://schemas.microsoft.com/office/powerpoint/2010/main" val="588207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2.08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3.7037E-6 L 0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-3.7037E-7 L -2.5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-1.11111E-6 L -2.5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-4.81481E-6 L -2.5E-6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75E-6 -7.40741E-7 L 3.75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1.11111E-6 L 4.375E-6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45833E-6 2.59259E-6 L -1.45833E-6 0.03541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1.11111E-6 L 2.08333E-7 0.03542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91667E-6 2.59259E-6 L 2.91667E-6 0.03541 " pathEditMode="relative" rAng="0" ptsTypes="AA">
                                      <p:cBhvr>
                                        <p:cTn id="54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3.7037E-7 L 2.08333E-7 0.03542 " pathEditMode="relative" rAng="0" ptsTypes="AA">
                                      <p:cBhvr>
                                        <p:cTn id="59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64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2" grpId="1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FFE90-76A0-2EF8-8A0A-CE9C32ACE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722ACC0-15B9-5884-2EFB-89A15F2FB353}"/>
              </a:ext>
            </a:extLst>
          </p:cNvPr>
          <p:cNvSpPr/>
          <p:nvPr/>
        </p:nvSpPr>
        <p:spPr bwMode="auto">
          <a:xfrm>
            <a:off x="1157190" y="2043405"/>
            <a:ext cx="2414016" cy="1197292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I’m looking for a 10-day cruise to Europe in May 2025, leaving from Rome. Any options?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923D1E8-18BA-035A-DFC8-0E74A0792D79}"/>
              </a:ext>
            </a:extLst>
          </p:cNvPr>
          <p:cNvSpPr/>
          <p:nvPr/>
        </p:nvSpPr>
        <p:spPr bwMode="auto">
          <a:xfrm>
            <a:off x="4631545" y="272056"/>
            <a:ext cx="2491232" cy="1197292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Show me options for cruises to Europe Transatlantic from Amsterdam in May 2025.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55CA44F-D84A-8B3B-48A3-0F1A87F4A28D}"/>
              </a:ext>
            </a:extLst>
          </p:cNvPr>
          <p:cNvSpPr/>
          <p:nvPr/>
        </p:nvSpPr>
        <p:spPr bwMode="auto">
          <a:xfrm>
            <a:off x="4853171" y="4899637"/>
            <a:ext cx="2047979" cy="955170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How can I find the ship layout, like where my room is?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B8F745A-FE86-C500-3D0B-E01065F7C47C}"/>
              </a:ext>
            </a:extLst>
          </p:cNvPr>
          <p:cNvSpPr/>
          <p:nvPr/>
        </p:nvSpPr>
        <p:spPr bwMode="auto">
          <a:xfrm>
            <a:off x="9497445" y="4338575"/>
            <a:ext cx="2477808" cy="1401669"/>
          </a:xfrm>
          <a:prstGeom prst="roundRect">
            <a:avLst>
              <a:gd name="adj" fmla="val 13245"/>
            </a:avLst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 am making my own airline reservations. When do the transfers from the Fairbanks airport to the hotel operate?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FA0274F-074A-C5A8-0FEB-070A2D6591A0}"/>
              </a:ext>
            </a:extLst>
          </p:cNvPr>
          <p:cNvSpPr/>
          <p:nvPr/>
        </p:nvSpPr>
        <p:spPr bwMode="auto">
          <a:xfrm>
            <a:off x="9269987" y="362238"/>
            <a:ext cx="2441294" cy="1401669"/>
          </a:xfrm>
          <a:prstGeom prst="roundRect">
            <a:avLst>
              <a:gd name="adj" fmla="val 12561"/>
            </a:avLst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As a 3 star mariner, did I receive the 25% discount when I booked and paid for 3 specialty restaurant dinners?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221FF1-CF89-262A-F572-C9881284D6D2}"/>
              </a:ext>
            </a:extLst>
          </p:cNvPr>
          <p:cNvSpPr/>
          <p:nvPr/>
        </p:nvSpPr>
        <p:spPr bwMode="auto">
          <a:xfrm>
            <a:off x="6430080" y="5753378"/>
            <a:ext cx="2296160" cy="713046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What kind of financing do you offer?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A2960FA-2C36-DAE6-D5E7-2B0BD5521927}"/>
              </a:ext>
            </a:extLst>
          </p:cNvPr>
          <p:cNvSpPr/>
          <p:nvPr/>
        </p:nvSpPr>
        <p:spPr bwMode="auto">
          <a:xfrm>
            <a:off x="829968" y="3420803"/>
            <a:ext cx="2288258" cy="955170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 would like to purchase "premium </a:t>
            </a:r>
            <a:r>
              <a:rPr lang="en-US" sz="1422" b="1" err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wifi</a:t>
            </a: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 plan" for my existing booking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3C9424F-A07A-3796-43CC-658AF0E9525A}"/>
              </a:ext>
            </a:extLst>
          </p:cNvPr>
          <p:cNvSpPr/>
          <p:nvPr/>
        </p:nvSpPr>
        <p:spPr bwMode="auto">
          <a:xfrm>
            <a:off x="2798526" y="3048730"/>
            <a:ext cx="2756747" cy="955170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 would like to upgrade my upcoming booking with "Have it all" package.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AD0DF23-2759-A172-BA14-3FC6CE4FEC20}"/>
              </a:ext>
            </a:extLst>
          </p:cNvPr>
          <p:cNvSpPr/>
          <p:nvPr/>
        </p:nvSpPr>
        <p:spPr bwMode="auto">
          <a:xfrm>
            <a:off x="6698829" y="990549"/>
            <a:ext cx="2101088" cy="713046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 would like to see my onboard credits?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69FEB83-DACF-CCDA-716C-FB766F0A0892}"/>
              </a:ext>
            </a:extLst>
          </p:cNvPr>
          <p:cNvSpPr/>
          <p:nvPr/>
        </p:nvSpPr>
        <p:spPr bwMode="auto">
          <a:xfrm>
            <a:off x="6043168" y="1639306"/>
            <a:ext cx="2101088" cy="713046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 would like to see my itinerary details?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DF2E08F-8EF8-95F6-03F4-2023183CDE9E}"/>
              </a:ext>
            </a:extLst>
          </p:cNvPr>
          <p:cNvSpPr/>
          <p:nvPr/>
        </p:nvSpPr>
        <p:spPr bwMode="auto">
          <a:xfrm>
            <a:off x="5921801" y="2691231"/>
            <a:ext cx="2296160" cy="1197292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Can you help me find a 7-day cruise to Alaska in July 2025, departing from Seattle?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2385CCE-822E-F6FE-10AB-B62FF78B6357}"/>
              </a:ext>
            </a:extLst>
          </p:cNvPr>
          <p:cNvSpPr/>
          <p:nvPr/>
        </p:nvSpPr>
        <p:spPr bwMode="auto">
          <a:xfrm>
            <a:off x="4981928" y="3769273"/>
            <a:ext cx="2311616" cy="955170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Are there gluten free options in the breakfast meal plan?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926F46-A309-020F-40D1-966280539FFA}"/>
              </a:ext>
            </a:extLst>
          </p:cNvPr>
          <p:cNvSpPr/>
          <p:nvPr/>
        </p:nvSpPr>
        <p:spPr bwMode="auto">
          <a:xfrm>
            <a:off x="514778" y="503265"/>
            <a:ext cx="2756747" cy="955170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I’m looking for a European cruise in May, departing from Barcelona for 10 days.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213B99C-26ED-E297-13AF-E5C194E8FB06}"/>
              </a:ext>
            </a:extLst>
          </p:cNvPr>
          <p:cNvSpPr/>
          <p:nvPr/>
        </p:nvSpPr>
        <p:spPr bwMode="auto">
          <a:xfrm>
            <a:off x="9497445" y="3185342"/>
            <a:ext cx="2322853" cy="713046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 would like to purchase a gift to my friend.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0BCD42D-7B5C-0215-A381-C3BA1170DBC7}"/>
              </a:ext>
            </a:extLst>
          </p:cNvPr>
          <p:cNvSpPr/>
          <p:nvPr/>
        </p:nvSpPr>
        <p:spPr bwMode="auto">
          <a:xfrm>
            <a:off x="8014380" y="3798664"/>
            <a:ext cx="1992315" cy="713046"/>
          </a:xfrm>
          <a:prstGeom prst="roundRect">
            <a:avLst/>
          </a:prstGeom>
          <a:solidFill>
            <a:srgbClr val="3A4953"/>
          </a:soli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422" b="1">
                <a:solidFill>
                  <a:schemeClr val="tx1">
                    <a:alpha val="76000"/>
                  </a:schemeClr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How many outlets are there in a cabin?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BDF6A90-E2F0-93F7-94DD-00924F7987F7}"/>
              </a:ext>
            </a:extLst>
          </p:cNvPr>
          <p:cNvSpPr/>
          <p:nvPr/>
        </p:nvSpPr>
        <p:spPr bwMode="auto">
          <a:xfrm>
            <a:off x="1925286" y="774579"/>
            <a:ext cx="3291840" cy="1354900"/>
          </a:xfrm>
          <a:prstGeom prst="roundRect">
            <a:avLst>
              <a:gd name="adj" fmla="val 13126"/>
            </a:avLst>
          </a:prstGeom>
          <a:gradFill flip="none" rotWithShape="1">
            <a:gsLst>
              <a:gs pos="0">
                <a:srgbClr val="0A6BBA"/>
              </a:gs>
              <a:gs pos="61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707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On a wait list for excursion, what are the chances of getting to go? Or should we book something else?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E37006-C250-1631-A145-CBD5AEA2AE9F}"/>
              </a:ext>
            </a:extLst>
          </p:cNvPr>
          <p:cNvSpPr/>
          <p:nvPr/>
        </p:nvSpPr>
        <p:spPr bwMode="auto">
          <a:xfrm>
            <a:off x="7439984" y="2208018"/>
            <a:ext cx="3031744" cy="1354900"/>
          </a:xfrm>
          <a:prstGeom prst="roundRect">
            <a:avLst>
              <a:gd name="adj" fmla="val 12418"/>
            </a:avLst>
          </a:prstGeom>
          <a:gradFill flip="none" rotWithShape="1">
            <a:gsLst>
              <a:gs pos="69000">
                <a:srgbClr val="0A6BBA"/>
              </a:gs>
              <a:gs pos="0">
                <a:srgbClr val="AC35A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707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Booked a cruise onboard holland America and need to transfer booking to Costco travel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6E2C140-6A84-7F05-1934-FF08B318ACBE}"/>
              </a:ext>
            </a:extLst>
          </p:cNvPr>
          <p:cNvSpPr/>
          <p:nvPr/>
        </p:nvSpPr>
        <p:spPr bwMode="auto">
          <a:xfrm>
            <a:off x="8640960" y="1280861"/>
            <a:ext cx="2756747" cy="1100741"/>
          </a:xfrm>
          <a:prstGeom prst="roundRect">
            <a:avLst/>
          </a:prstGeom>
          <a:gradFill flip="none" rotWithShape="1">
            <a:gsLst>
              <a:gs pos="0">
                <a:srgbClr val="0A6BBA"/>
              </a:gs>
              <a:gs pos="61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CA" sz="1707" b="1">
                <a:solidFill>
                  <a:schemeClr val="tx1"/>
                </a:solidFill>
                <a:latin typeface="Segoe UI Variable Display Semibold" pitchFamily="2" charset="0"/>
              </a:rPr>
              <a:t>Find me 5-day cruises to the Bahamas in March leaving from New York?</a:t>
            </a:r>
            <a:endParaRPr lang="en-US" sz="1707" b="1">
              <a:solidFill>
                <a:schemeClr val="tx1"/>
              </a:solidFill>
              <a:latin typeface="Segoe UI Variable Display Semibold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4E55AD1-9186-C556-8923-33C4224A591A}"/>
              </a:ext>
            </a:extLst>
          </p:cNvPr>
          <p:cNvSpPr/>
          <p:nvPr/>
        </p:nvSpPr>
        <p:spPr bwMode="auto">
          <a:xfrm>
            <a:off x="8614326" y="5348331"/>
            <a:ext cx="2307397" cy="810094"/>
          </a:xfrm>
          <a:prstGeom prst="roundRect">
            <a:avLst/>
          </a:prstGeom>
          <a:gradFill flip="none" rotWithShape="1">
            <a:gsLst>
              <a:gs pos="73000">
                <a:srgbClr val="AC35AF"/>
              </a:gs>
              <a:gs pos="0">
                <a:srgbClr val="F6556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707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Tell me more about the </a:t>
            </a:r>
            <a:r>
              <a:rPr lang="en-US" sz="1707" b="1" err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Volendam</a:t>
            </a:r>
            <a:r>
              <a:rPr lang="en-US" sz="1707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2F2907-423A-B25B-0582-7CBB1F63B663}"/>
              </a:ext>
            </a:extLst>
          </p:cNvPr>
          <p:cNvSpPr/>
          <p:nvPr/>
        </p:nvSpPr>
        <p:spPr bwMode="auto">
          <a:xfrm>
            <a:off x="6430080" y="4360016"/>
            <a:ext cx="2525776" cy="1100741"/>
          </a:xfrm>
          <a:prstGeom prst="roundRect">
            <a:avLst/>
          </a:prstGeom>
          <a:gradFill flip="none" rotWithShape="1">
            <a:gsLst>
              <a:gs pos="0">
                <a:srgbClr val="0A6BBA"/>
              </a:gs>
              <a:gs pos="61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707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 need to make sure I have Orange Club on my reservation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389F3CE-4C89-FF4D-949C-A58522263713}"/>
              </a:ext>
            </a:extLst>
          </p:cNvPr>
          <p:cNvSpPr/>
          <p:nvPr/>
        </p:nvSpPr>
        <p:spPr bwMode="auto">
          <a:xfrm>
            <a:off x="424997" y="4468272"/>
            <a:ext cx="4828032" cy="1886463"/>
          </a:xfrm>
          <a:prstGeom prst="roundRect">
            <a:avLst>
              <a:gd name="adj" fmla="val 9673"/>
            </a:avLst>
          </a:prstGeom>
          <a:gradFill flip="none" rotWithShape="1">
            <a:gsLst>
              <a:gs pos="69000">
                <a:srgbClr val="0A6BBA"/>
              </a:gs>
              <a:gs pos="0">
                <a:srgbClr val="AC35A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707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I’m looking at the 7 Day Alaska Inside Passage. I would prefer to depart and arrive in Vancouver, BC. We would like to cruise on one of your smaller ships; Nieuw Amsterdam is our preferred ship. We are looking to travel in June, July, Aug of 2026.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64327B-D123-DA70-CC21-D78EC8FCD963}"/>
              </a:ext>
            </a:extLst>
          </p:cNvPr>
          <p:cNvSpPr/>
          <p:nvPr/>
        </p:nvSpPr>
        <p:spPr bwMode="auto">
          <a:xfrm>
            <a:off x="3990141" y="2023865"/>
            <a:ext cx="2525776" cy="810094"/>
          </a:xfrm>
          <a:prstGeom prst="roundRect">
            <a:avLst/>
          </a:prstGeom>
          <a:gradFill flip="none" rotWithShape="1">
            <a:gsLst>
              <a:gs pos="73000">
                <a:srgbClr val="AC35AF"/>
              </a:gs>
              <a:gs pos="0">
                <a:srgbClr val="F6556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90500" dist="63500" sx="102000" sy="102000" algn="ctr" rotWithShape="0">
              <a:srgbClr val="091F2C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00" tIns="102400" rIns="128000" bIns="102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r>
              <a:rPr lang="en-US" sz="1707" b="1">
                <a:solidFill>
                  <a:schemeClr val="tx1"/>
                </a:solidFill>
                <a:latin typeface="Segoe UI Variable Display Semibold" pitchFamily="2" charset="0"/>
                <a:ea typeface="Segoe UI" pitchFamily="34" charset="0"/>
                <a:cs typeface="Segoe UI" pitchFamily="34" charset="0"/>
              </a:rPr>
              <a:t>I would like to see my past cruise history?</a:t>
            </a:r>
          </a:p>
        </p:txBody>
      </p:sp>
    </p:spTree>
    <p:extLst>
      <p:ext uri="{BB962C8B-B14F-4D97-AF65-F5344CB8AC3E}">
        <p14:creationId xmlns:p14="http://schemas.microsoft.com/office/powerpoint/2010/main" val="2514361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85185E-6 2.5E-6 L 1.85185E-6 0.03537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85185E-6 4.75694E-6 L -1.85185E-6 0.03537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33333E-6 -3.125E-7 L -3.33333E-6 0.03537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54" dur="7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59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64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69" dur="7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22222E-6 -4.86111E-7 L 2.22222E-6 0.03537 " pathEditMode="relative" rAng="0" ptsTypes="AA">
                                      <p:cBhvr>
                                        <p:cTn id="74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59259E-6 4.20139E-6 L -2.59259E-6 0.03537 " pathEditMode="relative" rAng="0" ptsTypes="AA">
                                      <p:cBhvr>
                                        <p:cTn id="79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84" dur="7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77556E-17 2.63889E-6 L 2.77556E-17 0.03537 " pathEditMode="relative" rAng="0" ptsTypes="AA">
                                      <p:cBhvr>
                                        <p:cTn id="89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94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99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44444E-6 3.47222E-8 L 4.44444E-6 0.03537 " pathEditMode="relative" rAng="0" ptsTypes="AA">
                                      <p:cBhvr>
                                        <p:cTn id="10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09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path" presetSubtype="0" decel="10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96296E-6 3.26389E-6 L 2.96296E-6 0.03537 " pathEditMode="relative" rAng="0" ptsTypes="AA">
                                      <p:cBhvr>
                                        <p:cTn id="114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2" grpId="0" animBg="1"/>
      <p:bldP spid="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692F06-65AD-8EB1-F7B3-FDB7AB269CF4}"/>
              </a:ext>
            </a:extLst>
          </p:cNvPr>
          <p:cNvGrpSpPr/>
          <p:nvPr/>
        </p:nvGrpSpPr>
        <p:grpSpPr>
          <a:xfrm>
            <a:off x="1136862" y="1858999"/>
            <a:ext cx="3658053" cy="3140067"/>
            <a:chOff x="7252229" y="4094365"/>
            <a:chExt cx="7803847" cy="669880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02F7FF-B54A-115E-777A-652712F025AD}"/>
                </a:ext>
              </a:extLst>
            </p:cNvPr>
            <p:cNvSpPr txBox="1"/>
            <p:nvPr/>
          </p:nvSpPr>
          <p:spPr>
            <a:xfrm>
              <a:off x="12545029" y="4094365"/>
              <a:ext cx="2511047" cy="21237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469" b="1" spc="-328">
                  <a:gradFill>
                    <a:gsLst>
                      <a:gs pos="0">
                        <a:srgbClr val="FFA38B"/>
                      </a:gs>
                      <a:gs pos="31000">
                        <a:srgbClr val="D59ED7"/>
                      </a:gs>
                      <a:gs pos="68000">
                        <a:srgbClr val="8DC8E8"/>
                      </a:gs>
                      <a:gs pos="100000">
                        <a:srgbClr val="49C5B1"/>
                      </a:gs>
                    </a:gsLst>
                    <a:lin ang="10800000" scaled="1"/>
                  </a:gradFill>
                  <a:latin typeface="Segoe UI Variable Display Semibold" pitchFamily="2" charset="0"/>
                </a:rPr>
                <a:t>15K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B8FCE7-EE76-7C2E-BC76-10900E58E47A}"/>
                </a:ext>
              </a:extLst>
            </p:cNvPr>
            <p:cNvSpPr txBox="1"/>
            <p:nvPr/>
          </p:nvSpPr>
          <p:spPr>
            <a:xfrm>
              <a:off x="11898695" y="7904545"/>
              <a:ext cx="3157381" cy="21237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469" b="1" spc="-328">
                  <a:gradFill>
                    <a:gsLst>
                      <a:gs pos="0">
                        <a:srgbClr val="FFA38B"/>
                      </a:gs>
                      <a:gs pos="31000">
                        <a:srgbClr val="D59ED7"/>
                      </a:gs>
                      <a:gs pos="68000">
                        <a:srgbClr val="8DC8E8"/>
                      </a:gs>
                      <a:gs pos="100000">
                        <a:srgbClr val="49C5B1"/>
                      </a:gs>
                    </a:gsLst>
                    <a:lin ang="10800000" scaled="1"/>
                  </a:gradFill>
                  <a:latin typeface="Segoe UI Variable Display Semibold" pitchFamily="2" charset="0"/>
                </a:rPr>
                <a:t>93%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687A01-123E-EC70-4C3B-C7DA23DC8F85}"/>
                </a:ext>
              </a:extLst>
            </p:cNvPr>
            <p:cNvSpPr txBox="1"/>
            <p:nvPr/>
          </p:nvSpPr>
          <p:spPr>
            <a:xfrm>
              <a:off x="9434023" y="5994476"/>
              <a:ext cx="5622053" cy="10157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3094" b="1">
                  <a:gradFill>
                    <a:gsLst>
                      <a:gs pos="68000">
                        <a:schemeClr val="tx1"/>
                      </a:gs>
                      <a:gs pos="95000">
                        <a:schemeClr val="tx1"/>
                      </a:gs>
                    </a:gsLst>
                    <a:lin ang="10800000" scaled="1"/>
                  </a:gradFill>
                  <a:latin typeface="Segoe UI Variable Display Semibold" pitchFamily="2" charset="0"/>
                </a:rPr>
                <a:t>queries a week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BAD92C-FF53-699B-37F6-DD385D2552BE}"/>
                </a:ext>
              </a:extLst>
            </p:cNvPr>
            <p:cNvSpPr txBox="1"/>
            <p:nvPr/>
          </p:nvSpPr>
          <p:spPr>
            <a:xfrm>
              <a:off x="7252229" y="9777375"/>
              <a:ext cx="7803847" cy="10157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3094" b="1">
                  <a:gradFill>
                    <a:gsLst>
                      <a:gs pos="68000">
                        <a:schemeClr val="tx1"/>
                      </a:gs>
                      <a:gs pos="95000">
                        <a:schemeClr val="tx1"/>
                      </a:gs>
                    </a:gsLst>
                    <a:lin ang="10800000" scaled="1"/>
                  </a:gradFill>
                  <a:latin typeface="Segoe UI Variable Display Semibold" pitchFamily="2" charset="0"/>
                </a:rPr>
                <a:t>positive interactions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A60759-A174-1F70-C26D-BC37C713177A}"/>
              </a:ext>
            </a:extLst>
          </p:cNvPr>
          <p:cNvCxnSpPr>
            <a:cxnSpLocks/>
          </p:cNvCxnSpPr>
          <p:nvPr/>
        </p:nvCxnSpPr>
        <p:spPr>
          <a:xfrm>
            <a:off x="5617485" y="1662364"/>
            <a:ext cx="0" cy="3533273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8E5AC8-28A9-67E9-E16C-3977E75CA04A}"/>
              </a:ext>
            </a:extLst>
          </p:cNvPr>
          <p:cNvSpPr txBox="1"/>
          <p:nvPr/>
        </p:nvSpPr>
        <p:spPr>
          <a:xfrm>
            <a:off x="6329579" y="2172632"/>
            <a:ext cx="4684496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0" b="1">
                <a:gradFill>
                  <a:gsLst>
                    <a:gs pos="68000">
                      <a:schemeClr val="tx1"/>
                    </a:gs>
                    <a:gs pos="95000">
                      <a:schemeClr val="tx1"/>
                    </a:gs>
                  </a:gsLst>
                  <a:lin ang="10800000" scaled="1"/>
                </a:gradFill>
                <a:latin typeface="Segoe UI Variable Display Semibold" pitchFamily="2" charset="0"/>
              </a:rPr>
              <a:t>Customers who </a:t>
            </a:r>
            <a:br>
              <a:rPr lang="en-US" sz="4500" b="1">
                <a:gradFill>
                  <a:gsLst>
                    <a:gs pos="68000">
                      <a:schemeClr val="tx1"/>
                    </a:gs>
                    <a:gs pos="95000">
                      <a:schemeClr val="tx1"/>
                    </a:gs>
                  </a:gsLst>
                  <a:lin ang="10800000" scaled="1"/>
                </a:gradFill>
                <a:latin typeface="Segoe UI Variable Display Semibold" pitchFamily="2" charset="0"/>
              </a:rPr>
            </a:br>
            <a:r>
              <a:rPr lang="en-US" sz="4500" b="1">
                <a:gradFill>
                  <a:gsLst>
                    <a:gs pos="68000">
                      <a:schemeClr val="tx1"/>
                    </a:gs>
                    <a:gs pos="95000">
                      <a:schemeClr val="tx1"/>
                    </a:gs>
                  </a:gsLst>
                  <a:lin ang="10800000" scaled="1"/>
                </a:gradFill>
                <a:latin typeface="Segoe UI Variable Display Semibold" pitchFamily="2" charset="0"/>
              </a:rPr>
              <a:t>engage with Anna </a:t>
            </a:r>
            <a:br>
              <a:rPr lang="en-US" sz="4500" b="1">
                <a:gradFill>
                  <a:gsLst>
                    <a:gs pos="68000">
                      <a:schemeClr val="tx1"/>
                    </a:gs>
                    <a:gs pos="95000">
                      <a:schemeClr val="tx1"/>
                    </a:gs>
                  </a:gsLst>
                  <a:lin ang="10800000" scaled="1"/>
                </a:gradFill>
                <a:latin typeface="Segoe UI Variable Display Semibold" pitchFamily="2" charset="0"/>
              </a:rPr>
            </a:br>
            <a:r>
              <a:rPr lang="en-US" sz="4500" b="1">
                <a:gradFill>
                  <a:gsLst>
                    <a:gs pos="4000">
                      <a:srgbClr val="FFA38B"/>
                    </a:gs>
                    <a:gs pos="34000">
                      <a:srgbClr val="D59ED7"/>
                    </a:gs>
                    <a:gs pos="69000">
                      <a:srgbClr val="8DC8E8"/>
                    </a:gs>
                    <a:gs pos="97000">
                      <a:srgbClr val="49C5B1"/>
                    </a:gs>
                  </a:gsLst>
                  <a:lin ang="10800000" scaled="1"/>
                </a:gradFill>
                <a:latin typeface="Segoe UI Variable Display Semibold" pitchFamily="2" charset="0"/>
              </a:rPr>
              <a:t>convert at a higher rate</a:t>
            </a:r>
          </a:p>
        </p:txBody>
      </p:sp>
    </p:spTree>
    <p:extLst>
      <p:ext uri="{BB962C8B-B14F-4D97-AF65-F5344CB8AC3E}">
        <p14:creationId xmlns:p14="http://schemas.microsoft.com/office/powerpoint/2010/main" val="1521626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7.40741E-7 L 2.29167E-6 7.40741E-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0 L 0.02055 0.00043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3288E9B6-53F2-281B-468D-4987DE904A61}"/>
              </a:ext>
            </a:extLst>
          </p:cNvPr>
          <p:cNvSpPr txBox="1">
            <a:spLocks/>
          </p:cNvSpPr>
          <p:nvPr/>
        </p:nvSpPr>
        <p:spPr>
          <a:xfrm>
            <a:off x="2714395" y="753660"/>
            <a:ext cx="676321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50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Challenges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CDCDB5-844A-8717-A77A-2118BFE8BAE5}"/>
              </a:ext>
            </a:extLst>
          </p:cNvPr>
          <p:cNvGrpSpPr/>
          <p:nvPr/>
        </p:nvGrpSpPr>
        <p:grpSpPr>
          <a:xfrm>
            <a:off x="8140212" y="2033221"/>
            <a:ext cx="3165231" cy="3077308"/>
            <a:chOff x="21505984" y="4337539"/>
            <a:chExt cx="6752493" cy="656492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2F5614F-2067-BD3E-FD2E-516AA32132D1}"/>
                </a:ext>
              </a:extLst>
            </p:cNvPr>
            <p:cNvSpPr/>
            <p:nvPr/>
          </p:nvSpPr>
          <p:spPr bwMode="auto">
            <a:xfrm>
              <a:off x="21505984" y="4337539"/>
              <a:ext cx="6752493" cy="6564923"/>
            </a:xfrm>
            <a:prstGeom prst="roundRect">
              <a:avLst>
                <a:gd name="adj" fmla="val 10596"/>
              </a:avLst>
            </a:prstGeom>
            <a:solidFill>
              <a:schemeClr val="tx1">
                <a:alpha val="10000"/>
              </a:schemeClr>
            </a:solidFill>
            <a:ln w="25400" cap="flat">
              <a:gradFill flip="none" rotWithShape="1">
                <a:gsLst>
                  <a:gs pos="0">
                    <a:srgbClr val="FFA38B"/>
                  </a:gs>
                  <a:gs pos="79000">
                    <a:srgbClr val="D59ED7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8" err="1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CFB18F-8714-E4A7-6ABF-AFD822A5A84F}"/>
                </a:ext>
              </a:extLst>
            </p:cNvPr>
            <p:cNvSpPr txBox="1"/>
            <p:nvPr/>
          </p:nvSpPr>
          <p:spPr>
            <a:xfrm>
              <a:off x="22344471" y="8467119"/>
              <a:ext cx="4906537" cy="914165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094" b="1">
                  <a:gradFill>
                    <a:gsLst>
                      <a:gs pos="0">
                        <a:schemeClr val="tx1"/>
                      </a:gs>
                      <a:gs pos="78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</a:rPr>
                <a:t>Engagement</a:t>
              </a:r>
            </a:p>
          </p:txBody>
        </p:sp>
        <p:sp>
          <p:nvSpPr>
            <p:cNvPr id="6" name="Graphic 11">
              <a:extLst>
                <a:ext uri="{FF2B5EF4-FFF2-40B4-BE49-F238E27FC236}">
                  <a16:creationId xmlns:a16="http://schemas.microsoft.com/office/drawing/2014/main" id="{6799A409-9FD0-499A-D8ED-A24B2A912C2B}"/>
                </a:ext>
              </a:extLst>
            </p:cNvPr>
            <p:cNvSpPr/>
            <p:nvPr/>
          </p:nvSpPr>
          <p:spPr>
            <a:xfrm>
              <a:off x="22260984" y="5117673"/>
              <a:ext cx="855439" cy="794341"/>
            </a:xfrm>
            <a:custGeom>
              <a:avLst/>
              <a:gdLst>
                <a:gd name="connsiteX0" fmla="*/ 269549 w 718789"/>
                <a:gd name="connsiteY0" fmla="*/ 0 h 667451"/>
                <a:gd name="connsiteX1" fmla="*/ 1 w 718789"/>
                <a:gd name="connsiteY1" fmla="*/ 269546 h 667451"/>
                <a:gd name="connsiteX2" fmla="*/ 17161 w 718789"/>
                <a:gd name="connsiteY2" fmla="*/ 364369 h 667451"/>
                <a:gd name="connsiteX3" fmla="*/ 28301 w 718789"/>
                <a:gd name="connsiteY3" fmla="*/ 389894 h 667451"/>
                <a:gd name="connsiteX4" fmla="*/ 1353 w 718789"/>
                <a:gd name="connsiteY4" fmla="*/ 490466 h 667451"/>
                <a:gd name="connsiteX5" fmla="*/ 48514 w 718789"/>
                <a:gd name="connsiteY5" fmla="*/ 537628 h 667451"/>
                <a:gd name="connsiteX6" fmla="*/ 149011 w 718789"/>
                <a:gd name="connsiteY6" fmla="*/ 510699 h 667451"/>
                <a:gd name="connsiteX7" fmla="*/ 269549 w 718789"/>
                <a:gd name="connsiteY7" fmla="*/ 539092 h 667451"/>
                <a:gd name="connsiteX8" fmla="*/ 539094 w 718789"/>
                <a:gd name="connsiteY8" fmla="*/ 269546 h 667451"/>
                <a:gd name="connsiteX9" fmla="*/ 269549 w 718789"/>
                <a:gd name="connsiteY9" fmla="*/ 0 h 667451"/>
                <a:gd name="connsiteX10" fmla="*/ 319730 w 718789"/>
                <a:gd name="connsiteY10" fmla="*/ 573534 h 667451"/>
                <a:gd name="connsiteX11" fmla="*/ 269546 w 718789"/>
                <a:gd name="connsiteY11" fmla="*/ 577603 h 667451"/>
                <a:gd name="connsiteX12" fmla="*/ 247649 w 718789"/>
                <a:gd name="connsiteY12" fmla="*/ 576836 h 667451"/>
                <a:gd name="connsiteX13" fmla="*/ 449243 w 718789"/>
                <a:gd name="connsiteY13" fmla="*/ 667452 h 667451"/>
                <a:gd name="connsiteX14" fmla="*/ 569779 w 718789"/>
                <a:gd name="connsiteY14" fmla="*/ 639057 h 667451"/>
                <a:gd name="connsiteX15" fmla="*/ 670276 w 718789"/>
                <a:gd name="connsiteY15" fmla="*/ 665986 h 667451"/>
                <a:gd name="connsiteX16" fmla="*/ 717436 w 718789"/>
                <a:gd name="connsiteY16" fmla="*/ 618826 h 667451"/>
                <a:gd name="connsiteX17" fmla="*/ 690489 w 718789"/>
                <a:gd name="connsiteY17" fmla="*/ 518254 h 667451"/>
                <a:gd name="connsiteX18" fmla="*/ 701628 w 718789"/>
                <a:gd name="connsiteY18" fmla="*/ 492730 h 667451"/>
                <a:gd name="connsiteX19" fmla="*/ 718789 w 718789"/>
                <a:gd name="connsiteY19" fmla="*/ 397906 h 667451"/>
                <a:gd name="connsiteX20" fmla="*/ 553172 w 718789"/>
                <a:gd name="connsiteY20" fmla="*/ 149125 h 667451"/>
                <a:gd name="connsiteX21" fmla="*/ 573375 w 718789"/>
                <a:gd name="connsiteY21" fmla="*/ 218427 h 667451"/>
                <a:gd name="connsiteX22" fmla="*/ 667447 w 718789"/>
                <a:gd name="connsiteY22" fmla="*/ 397906 h 667451"/>
                <a:gd name="connsiteX23" fmla="*/ 640603 w 718789"/>
                <a:gd name="connsiteY23" fmla="*/ 502852 h 667451"/>
                <a:gd name="connsiteX24" fmla="*/ 638303 w 718789"/>
                <a:gd name="connsiteY24" fmla="*/ 521864 h 667451"/>
                <a:gd name="connsiteX25" fmla="*/ 662089 w 718789"/>
                <a:gd name="connsiteY25" fmla="*/ 610639 h 667451"/>
                <a:gd name="connsiteX26" fmla="*/ 573375 w 718789"/>
                <a:gd name="connsiteY26" fmla="*/ 586868 h 667451"/>
                <a:gd name="connsiteX27" fmla="*/ 554346 w 718789"/>
                <a:gd name="connsiteY27" fmla="*/ 589178 h 667451"/>
                <a:gd name="connsiteX28" fmla="*/ 449243 w 718789"/>
                <a:gd name="connsiteY28" fmla="*/ 616110 h 667451"/>
                <a:gd name="connsiteX29" fmla="*/ 319730 w 718789"/>
                <a:gd name="connsiteY29" fmla="*/ 573534 h 667451"/>
                <a:gd name="connsiteX30" fmla="*/ 258751 w 718789"/>
                <a:gd name="connsiteY30" fmla="*/ 189326 h 667451"/>
                <a:gd name="connsiteX31" fmla="*/ 269423 w 718789"/>
                <a:gd name="connsiteY31" fmla="*/ 199965 h 667451"/>
                <a:gd name="connsiteX32" fmla="*/ 279948 w 718789"/>
                <a:gd name="connsiteY32" fmla="*/ 189450 h 667451"/>
                <a:gd name="connsiteX33" fmla="*/ 388215 w 718789"/>
                <a:gd name="connsiteY33" fmla="*/ 189724 h 667451"/>
                <a:gd name="connsiteX34" fmla="*/ 388513 w 718789"/>
                <a:gd name="connsiteY34" fmla="*/ 297499 h 667451"/>
                <a:gd name="connsiteX35" fmla="*/ 278310 w 718789"/>
                <a:gd name="connsiteY35" fmla="*/ 407302 h 667451"/>
                <a:gd name="connsiteX36" fmla="*/ 261670 w 718789"/>
                <a:gd name="connsiteY36" fmla="*/ 407302 h 667451"/>
                <a:gd name="connsiteX37" fmla="*/ 150889 w 718789"/>
                <a:gd name="connsiteY37" fmla="*/ 296860 h 667451"/>
                <a:gd name="connsiteX38" fmla="*/ 150614 w 718789"/>
                <a:gd name="connsiteY38" fmla="*/ 189052 h 667451"/>
                <a:gd name="connsiteX39" fmla="*/ 258751 w 718789"/>
                <a:gd name="connsiteY39" fmla="*/ 189326 h 66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18789" h="667451">
                  <a:moveTo>
                    <a:pt x="269549" y="0"/>
                  </a:moveTo>
                  <a:cubicBezTo>
                    <a:pt x="120681" y="0"/>
                    <a:pt x="1" y="120680"/>
                    <a:pt x="1" y="269546"/>
                  </a:cubicBezTo>
                  <a:cubicBezTo>
                    <a:pt x="1" y="302890"/>
                    <a:pt x="6067" y="334853"/>
                    <a:pt x="17161" y="364369"/>
                  </a:cubicBezTo>
                  <a:cubicBezTo>
                    <a:pt x="20443" y="373103"/>
                    <a:pt x="24166" y="381620"/>
                    <a:pt x="28301" y="389894"/>
                  </a:cubicBezTo>
                  <a:lnTo>
                    <a:pt x="1353" y="490466"/>
                  </a:lnTo>
                  <a:cubicBezTo>
                    <a:pt x="-6319" y="519099"/>
                    <a:pt x="19882" y="545299"/>
                    <a:pt x="48514" y="537628"/>
                  </a:cubicBezTo>
                  <a:lnTo>
                    <a:pt x="149011" y="510699"/>
                  </a:lnTo>
                  <a:cubicBezTo>
                    <a:pt x="185306" y="528872"/>
                    <a:pt x="226267" y="539092"/>
                    <a:pt x="269549" y="539092"/>
                  </a:cubicBezTo>
                  <a:cubicBezTo>
                    <a:pt x="418412" y="539092"/>
                    <a:pt x="539094" y="418412"/>
                    <a:pt x="539094" y="269546"/>
                  </a:cubicBezTo>
                  <a:cubicBezTo>
                    <a:pt x="539094" y="120680"/>
                    <a:pt x="418412" y="0"/>
                    <a:pt x="269549" y="0"/>
                  </a:cubicBezTo>
                  <a:close/>
                  <a:moveTo>
                    <a:pt x="319730" y="573534"/>
                  </a:moveTo>
                  <a:cubicBezTo>
                    <a:pt x="303398" y="576212"/>
                    <a:pt x="286635" y="577603"/>
                    <a:pt x="269546" y="577603"/>
                  </a:cubicBezTo>
                  <a:cubicBezTo>
                    <a:pt x="262183" y="577603"/>
                    <a:pt x="254880" y="577344"/>
                    <a:pt x="247649" y="576836"/>
                  </a:cubicBezTo>
                  <a:cubicBezTo>
                    <a:pt x="297024" y="632426"/>
                    <a:pt x="369042" y="667452"/>
                    <a:pt x="449243" y="667452"/>
                  </a:cubicBezTo>
                  <a:cubicBezTo>
                    <a:pt x="492525" y="667452"/>
                    <a:pt x="533483" y="657232"/>
                    <a:pt x="569779" y="639057"/>
                  </a:cubicBezTo>
                  <a:lnTo>
                    <a:pt x="670276" y="665986"/>
                  </a:lnTo>
                  <a:cubicBezTo>
                    <a:pt x="698907" y="673659"/>
                    <a:pt x="725109" y="647459"/>
                    <a:pt x="717436" y="618826"/>
                  </a:cubicBezTo>
                  <a:lnTo>
                    <a:pt x="690489" y="518254"/>
                  </a:lnTo>
                  <a:cubicBezTo>
                    <a:pt x="694625" y="509978"/>
                    <a:pt x="698347" y="501460"/>
                    <a:pt x="701628" y="492730"/>
                  </a:cubicBezTo>
                  <a:cubicBezTo>
                    <a:pt x="712723" y="463213"/>
                    <a:pt x="718789" y="431248"/>
                    <a:pt x="718789" y="397906"/>
                  </a:cubicBezTo>
                  <a:cubicBezTo>
                    <a:pt x="718789" y="285875"/>
                    <a:pt x="650442" y="189809"/>
                    <a:pt x="553172" y="149125"/>
                  </a:cubicBezTo>
                  <a:cubicBezTo>
                    <a:pt x="562488" y="171041"/>
                    <a:pt x="569340" y="194258"/>
                    <a:pt x="573375" y="218427"/>
                  </a:cubicBezTo>
                  <a:cubicBezTo>
                    <a:pt x="630219" y="257817"/>
                    <a:pt x="667447" y="323514"/>
                    <a:pt x="667447" y="397906"/>
                  </a:cubicBezTo>
                  <a:cubicBezTo>
                    <a:pt x="667447" y="435997"/>
                    <a:pt x="657707" y="471739"/>
                    <a:pt x="640603" y="502852"/>
                  </a:cubicBezTo>
                  <a:cubicBezTo>
                    <a:pt x="637412" y="508656"/>
                    <a:pt x="636588" y="515467"/>
                    <a:pt x="638303" y="521864"/>
                  </a:cubicBezTo>
                  <a:lnTo>
                    <a:pt x="662089" y="610639"/>
                  </a:lnTo>
                  <a:lnTo>
                    <a:pt x="573375" y="586868"/>
                  </a:lnTo>
                  <a:cubicBezTo>
                    <a:pt x="566971" y="585153"/>
                    <a:pt x="560152" y="585982"/>
                    <a:pt x="554346" y="589178"/>
                  </a:cubicBezTo>
                  <a:cubicBezTo>
                    <a:pt x="523196" y="606337"/>
                    <a:pt x="487398" y="616110"/>
                    <a:pt x="449243" y="616110"/>
                  </a:cubicBezTo>
                  <a:cubicBezTo>
                    <a:pt x="400751" y="616110"/>
                    <a:pt x="355955" y="600291"/>
                    <a:pt x="319730" y="573534"/>
                  </a:cubicBezTo>
                  <a:close/>
                  <a:moveTo>
                    <a:pt x="258751" y="189326"/>
                  </a:moveTo>
                  <a:lnTo>
                    <a:pt x="269423" y="199965"/>
                  </a:lnTo>
                  <a:lnTo>
                    <a:pt x="279948" y="189450"/>
                  </a:lnTo>
                  <a:cubicBezTo>
                    <a:pt x="309798" y="159692"/>
                    <a:pt x="358234" y="159837"/>
                    <a:pt x="388215" y="189724"/>
                  </a:cubicBezTo>
                  <a:cubicBezTo>
                    <a:pt x="418148" y="219564"/>
                    <a:pt x="418240" y="267698"/>
                    <a:pt x="388513" y="297499"/>
                  </a:cubicBezTo>
                  <a:lnTo>
                    <a:pt x="278310" y="407302"/>
                  </a:lnTo>
                  <a:cubicBezTo>
                    <a:pt x="273715" y="411881"/>
                    <a:pt x="266265" y="411881"/>
                    <a:pt x="261670" y="407302"/>
                  </a:cubicBezTo>
                  <a:lnTo>
                    <a:pt x="150889" y="296860"/>
                  </a:lnTo>
                  <a:cubicBezTo>
                    <a:pt x="120963" y="267025"/>
                    <a:pt x="120817" y="218758"/>
                    <a:pt x="150614" y="189052"/>
                  </a:cubicBezTo>
                  <a:cubicBezTo>
                    <a:pt x="180411" y="159347"/>
                    <a:pt x="228827" y="159492"/>
                    <a:pt x="258751" y="189326"/>
                  </a:cubicBezTo>
                  <a:close/>
                </a:path>
              </a:pathLst>
            </a:custGeom>
            <a:gradFill>
              <a:gsLst>
                <a:gs pos="0">
                  <a:srgbClr val="FFA38B"/>
                </a:gs>
                <a:gs pos="79000">
                  <a:srgbClr val="D59ED7"/>
                </a:gs>
              </a:gsLst>
              <a:path path="circle">
                <a:fillToRect l="100000" t="100000"/>
              </a:path>
            </a:gradFill>
            <a:ln w="25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256B4C-D976-973A-6B06-A9483F57F34F}"/>
              </a:ext>
            </a:extLst>
          </p:cNvPr>
          <p:cNvGrpSpPr/>
          <p:nvPr/>
        </p:nvGrpSpPr>
        <p:grpSpPr>
          <a:xfrm>
            <a:off x="4513385" y="2033221"/>
            <a:ext cx="3165231" cy="3077308"/>
            <a:chOff x="13768753" y="4337539"/>
            <a:chExt cx="6752493" cy="656492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B3C152F-4A1E-EB0F-A132-D86016E528C2}"/>
                </a:ext>
              </a:extLst>
            </p:cNvPr>
            <p:cNvSpPr/>
            <p:nvPr/>
          </p:nvSpPr>
          <p:spPr bwMode="auto">
            <a:xfrm>
              <a:off x="13768753" y="4337539"/>
              <a:ext cx="6752493" cy="6564923"/>
            </a:xfrm>
            <a:prstGeom prst="roundRect">
              <a:avLst>
                <a:gd name="adj" fmla="val 10596"/>
              </a:avLst>
            </a:prstGeom>
            <a:solidFill>
              <a:schemeClr val="tx1">
                <a:alpha val="10000"/>
              </a:schemeClr>
            </a:solidFill>
            <a:ln w="25400" cap="flat">
              <a:gradFill flip="none" rotWithShape="1">
                <a:gsLst>
                  <a:gs pos="35000">
                    <a:srgbClr val="D59ED7"/>
                  </a:gs>
                  <a:gs pos="72000">
                    <a:srgbClr val="8DC8E8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8" err="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622FA-FBB7-C80F-14EA-EBF741851053}"/>
                </a:ext>
              </a:extLst>
            </p:cNvPr>
            <p:cNvSpPr txBox="1"/>
            <p:nvPr/>
          </p:nvSpPr>
          <p:spPr>
            <a:xfrm>
              <a:off x="14573786" y="7486283"/>
              <a:ext cx="4170556" cy="274249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094" b="1">
                  <a:gradFill>
                    <a:gsLst>
                      <a:gs pos="0">
                        <a:schemeClr val="tx1"/>
                      </a:gs>
                      <a:gs pos="78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</a:rPr>
                <a:t>Content, content, content</a:t>
              </a:r>
            </a:p>
          </p:txBody>
        </p:sp>
        <p:sp>
          <p:nvSpPr>
            <p:cNvPr id="10" name="Graphic 13">
              <a:extLst>
                <a:ext uri="{FF2B5EF4-FFF2-40B4-BE49-F238E27FC236}">
                  <a16:creationId xmlns:a16="http://schemas.microsoft.com/office/drawing/2014/main" id="{7DABB22A-EB90-2005-5FBF-436C6BE2498F}"/>
                </a:ext>
              </a:extLst>
            </p:cNvPr>
            <p:cNvSpPr/>
            <p:nvPr/>
          </p:nvSpPr>
          <p:spPr>
            <a:xfrm>
              <a:off x="14517172" y="5148670"/>
              <a:ext cx="813718" cy="732346"/>
            </a:xfrm>
            <a:custGeom>
              <a:avLst/>
              <a:gdLst>
                <a:gd name="connsiteX0" fmla="*/ 657820 w 1026841"/>
                <a:gd name="connsiteY0" fmla="*/ 924158 h 924157"/>
                <a:gd name="connsiteX1" fmla="*/ 657820 w 1026841"/>
                <a:gd name="connsiteY1" fmla="*/ 923950 h 924157"/>
                <a:gd name="connsiteX2" fmla="*/ 664320 w 1026841"/>
                <a:gd name="connsiteY2" fmla="*/ 924158 h 924157"/>
                <a:gd name="connsiteX3" fmla="*/ 761642 w 1026841"/>
                <a:gd name="connsiteY3" fmla="*/ 845591 h 924157"/>
                <a:gd name="connsiteX4" fmla="*/ 788989 w 1026841"/>
                <a:gd name="connsiteY4" fmla="*/ 718789 h 924157"/>
                <a:gd name="connsiteX5" fmla="*/ 917740 w 1026841"/>
                <a:gd name="connsiteY5" fmla="*/ 718789 h 924157"/>
                <a:gd name="connsiteX6" fmla="*/ 1026842 w 1026841"/>
                <a:gd name="connsiteY6" fmla="*/ 609687 h 924157"/>
                <a:gd name="connsiteX7" fmla="*/ 1026842 w 1026841"/>
                <a:gd name="connsiteY7" fmla="*/ 312029 h 924157"/>
                <a:gd name="connsiteX8" fmla="*/ 924158 w 1026841"/>
                <a:gd name="connsiteY8" fmla="*/ 205440 h 924157"/>
                <a:gd name="connsiteX9" fmla="*/ 924158 w 1026841"/>
                <a:gd name="connsiteY9" fmla="*/ 205368 h 924157"/>
                <a:gd name="connsiteX10" fmla="*/ 628941 w 1026841"/>
                <a:gd name="connsiteY10" fmla="*/ 205368 h 924157"/>
                <a:gd name="connsiteX11" fmla="*/ 628941 w 1026841"/>
                <a:gd name="connsiteY11" fmla="*/ 109102 h 924157"/>
                <a:gd name="connsiteX12" fmla="*/ 519839 w 1026841"/>
                <a:gd name="connsiteY12" fmla="*/ 0 h 924157"/>
                <a:gd name="connsiteX13" fmla="*/ 109102 w 1026841"/>
                <a:gd name="connsiteY13" fmla="*/ 0 h 924157"/>
                <a:gd name="connsiteX14" fmla="*/ 0 w 1026841"/>
                <a:gd name="connsiteY14" fmla="*/ 109102 h 924157"/>
                <a:gd name="connsiteX15" fmla="*/ 0 w 1026841"/>
                <a:gd name="connsiteY15" fmla="*/ 763714 h 924157"/>
                <a:gd name="connsiteX16" fmla="*/ 160444 w 1026841"/>
                <a:gd name="connsiteY16" fmla="*/ 924158 h 924157"/>
                <a:gd name="connsiteX17" fmla="*/ 657820 w 1026841"/>
                <a:gd name="connsiteY17" fmla="*/ 924158 h 924157"/>
                <a:gd name="connsiteX18" fmla="*/ 628941 w 1026841"/>
                <a:gd name="connsiteY18" fmla="*/ 269546 h 924157"/>
                <a:gd name="connsiteX19" fmla="*/ 822336 w 1026841"/>
                <a:gd name="connsiteY19" fmla="*/ 269546 h 924157"/>
                <a:gd name="connsiteX20" fmla="*/ 815921 w 1026841"/>
                <a:gd name="connsiteY20" fmla="*/ 289541 h 924157"/>
                <a:gd name="connsiteX21" fmla="*/ 698907 w 1026841"/>
                <a:gd name="connsiteY21" fmla="*/ 832060 h 924157"/>
                <a:gd name="connsiteX22" fmla="*/ 664320 w 1026841"/>
                <a:gd name="connsiteY22" fmla="*/ 859980 h 924157"/>
                <a:gd name="connsiteX23" fmla="*/ 628941 w 1026841"/>
                <a:gd name="connsiteY23" fmla="*/ 824600 h 924157"/>
                <a:gd name="connsiteX24" fmla="*/ 628941 w 1026841"/>
                <a:gd name="connsiteY24" fmla="*/ 269546 h 924157"/>
                <a:gd name="connsiteX25" fmla="*/ 231039 w 1026841"/>
                <a:gd name="connsiteY25" fmla="*/ 243875 h 924157"/>
                <a:gd name="connsiteX26" fmla="*/ 192533 w 1026841"/>
                <a:gd name="connsiteY26" fmla="*/ 282381 h 924157"/>
                <a:gd name="connsiteX27" fmla="*/ 154026 w 1026841"/>
                <a:gd name="connsiteY27" fmla="*/ 243875 h 924157"/>
                <a:gd name="connsiteX28" fmla="*/ 192533 w 1026841"/>
                <a:gd name="connsiteY28" fmla="*/ 205368 h 924157"/>
                <a:gd name="connsiteX29" fmla="*/ 231039 w 1026841"/>
                <a:gd name="connsiteY29" fmla="*/ 243875 h 924157"/>
                <a:gd name="connsiteX30" fmla="*/ 186115 w 1026841"/>
                <a:gd name="connsiteY30" fmla="*/ 410737 h 924157"/>
                <a:gd name="connsiteX31" fmla="*/ 455661 w 1026841"/>
                <a:gd name="connsiteY31" fmla="*/ 410737 h 924157"/>
                <a:gd name="connsiteX32" fmla="*/ 487750 w 1026841"/>
                <a:gd name="connsiteY32" fmla="*/ 442825 h 924157"/>
                <a:gd name="connsiteX33" fmla="*/ 455661 w 1026841"/>
                <a:gd name="connsiteY33" fmla="*/ 474914 h 924157"/>
                <a:gd name="connsiteX34" fmla="*/ 186115 w 1026841"/>
                <a:gd name="connsiteY34" fmla="*/ 474914 h 924157"/>
                <a:gd name="connsiteX35" fmla="*/ 154026 w 1026841"/>
                <a:gd name="connsiteY35" fmla="*/ 442825 h 924157"/>
                <a:gd name="connsiteX36" fmla="*/ 186115 w 1026841"/>
                <a:gd name="connsiteY36" fmla="*/ 410737 h 924157"/>
                <a:gd name="connsiteX37" fmla="*/ 154026 w 1026841"/>
                <a:gd name="connsiteY37" fmla="*/ 648194 h 924157"/>
                <a:gd name="connsiteX38" fmla="*/ 186115 w 1026841"/>
                <a:gd name="connsiteY38" fmla="*/ 616105 h 924157"/>
                <a:gd name="connsiteX39" fmla="*/ 455661 w 1026841"/>
                <a:gd name="connsiteY39" fmla="*/ 616105 h 924157"/>
                <a:gd name="connsiteX40" fmla="*/ 487750 w 1026841"/>
                <a:gd name="connsiteY40" fmla="*/ 648194 h 924157"/>
                <a:gd name="connsiteX41" fmla="*/ 455661 w 1026841"/>
                <a:gd name="connsiteY41" fmla="*/ 680283 h 924157"/>
                <a:gd name="connsiteX42" fmla="*/ 186115 w 1026841"/>
                <a:gd name="connsiteY42" fmla="*/ 680283 h 924157"/>
                <a:gd name="connsiteX43" fmla="*/ 154026 w 1026841"/>
                <a:gd name="connsiteY43" fmla="*/ 648194 h 92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26841" h="924157">
                  <a:moveTo>
                    <a:pt x="657820" y="924158"/>
                  </a:moveTo>
                  <a:lnTo>
                    <a:pt x="657820" y="923950"/>
                  </a:lnTo>
                  <a:cubicBezTo>
                    <a:pt x="659969" y="924088"/>
                    <a:pt x="662136" y="924158"/>
                    <a:pt x="664320" y="924158"/>
                  </a:cubicBezTo>
                  <a:cubicBezTo>
                    <a:pt x="711216" y="924158"/>
                    <a:pt x="751753" y="891432"/>
                    <a:pt x="761642" y="845591"/>
                  </a:cubicBezTo>
                  <a:lnTo>
                    <a:pt x="788989" y="718789"/>
                  </a:lnTo>
                  <a:lnTo>
                    <a:pt x="917740" y="718789"/>
                  </a:lnTo>
                  <a:cubicBezTo>
                    <a:pt x="977995" y="718789"/>
                    <a:pt x="1026842" y="669942"/>
                    <a:pt x="1026842" y="609687"/>
                  </a:cubicBezTo>
                  <a:lnTo>
                    <a:pt x="1026842" y="312029"/>
                  </a:lnTo>
                  <a:cubicBezTo>
                    <a:pt x="1026842" y="254451"/>
                    <a:pt x="981222" y="207532"/>
                    <a:pt x="924158" y="205440"/>
                  </a:cubicBezTo>
                  <a:lnTo>
                    <a:pt x="924158" y="205368"/>
                  </a:lnTo>
                  <a:lnTo>
                    <a:pt x="628941" y="205368"/>
                  </a:lnTo>
                  <a:lnTo>
                    <a:pt x="628941" y="109102"/>
                  </a:lnTo>
                  <a:cubicBezTo>
                    <a:pt x="628941" y="48847"/>
                    <a:pt x="580094" y="0"/>
                    <a:pt x="519839" y="0"/>
                  </a:cubicBezTo>
                  <a:lnTo>
                    <a:pt x="109102" y="0"/>
                  </a:lnTo>
                  <a:cubicBezTo>
                    <a:pt x="48847" y="0"/>
                    <a:pt x="0" y="48847"/>
                    <a:pt x="0" y="109102"/>
                  </a:cubicBezTo>
                  <a:lnTo>
                    <a:pt x="0" y="763714"/>
                  </a:lnTo>
                  <a:cubicBezTo>
                    <a:pt x="0" y="852325"/>
                    <a:pt x="71833" y="924158"/>
                    <a:pt x="160444" y="924158"/>
                  </a:cubicBezTo>
                  <a:lnTo>
                    <a:pt x="657820" y="924158"/>
                  </a:lnTo>
                  <a:close/>
                  <a:moveTo>
                    <a:pt x="628941" y="269546"/>
                  </a:moveTo>
                  <a:lnTo>
                    <a:pt x="822336" y="269546"/>
                  </a:lnTo>
                  <a:cubicBezTo>
                    <a:pt x="819587" y="275887"/>
                    <a:pt x="817423" y="282571"/>
                    <a:pt x="815921" y="289541"/>
                  </a:cubicBezTo>
                  <a:lnTo>
                    <a:pt x="698907" y="832060"/>
                  </a:lnTo>
                  <a:cubicBezTo>
                    <a:pt x="695393" y="848351"/>
                    <a:pt x="680986" y="859980"/>
                    <a:pt x="664320" y="859980"/>
                  </a:cubicBezTo>
                  <a:cubicBezTo>
                    <a:pt x="644780" y="859980"/>
                    <a:pt x="628941" y="844138"/>
                    <a:pt x="628941" y="824600"/>
                  </a:cubicBezTo>
                  <a:lnTo>
                    <a:pt x="628941" y="269546"/>
                  </a:lnTo>
                  <a:close/>
                  <a:moveTo>
                    <a:pt x="231039" y="243875"/>
                  </a:moveTo>
                  <a:cubicBezTo>
                    <a:pt x="231039" y="265141"/>
                    <a:pt x="213799" y="282381"/>
                    <a:pt x="192533" y="282381"/>
                  </a:cubicBezTo>
                  <a:cubicBezTo>
                    <a:pt x="171267" y="282381"/>
                    <a:pt x="154026" y="265141"/>
                    <a:pt x="154026" y="243875"/>
                  </a:cubicBezTo>
                  <a:cubicBezTo>
                    <a:pt x="154026" y="222609"/>
                    <a:pt x="171267" y="205368"/>
                    <a:pt x="192533" y="205368"/>
                  </a:cubicBezTo>
                  <a:cubicBezTo>
                    <a:pt x="213799" y="205368"/>
                    <a:pt x="231039" y="222609"/>
                    <a:pt x="231039" y="243875"/>
                  </a:cubicBezTo>
                  <a:close/>
                  <a:moveTo>
                    <a:pt x="186115" y="410737"/>
                  </a:moveTo>
                  <a:lnTo>
                    <a:pt x="455661" y="410737"/>
                  </a:lnTo>
                  <a:cubicBezTo>
                    <a:pt x="473384" y="410737"/>
                    <a:pt x="487750" y="425102"/>
                    <a:pt x="487750" y="442825"/>
                  </a:cubicBezTo>
                  <a:cubicBezTo>
                    <a:pt x="487750" y="460549"/>
                    <a:pt x="473384" y="474914"/>
                    <a:pt x="455661" y="474914"/>
                  </a:cubicBezTo>
                  <a:lnTo>
                    <a:pt x="186115" y="474914"/>
                  </a:lnTo>
                  <a:cubicBezTo>
                    <a:pt x="168392" y="474914"/>
                    <a:pt x="154026" y="460549"/>
                    <a:pt x="154026" y="442825"/>
                  </a:cubicBezTo>
                  <a:cubicBezTo>
                    <a:pt x="154026" y="425102"/>
                    <a:pt x="168392" y="410737"/>
                    <a:pt x="186115" y="410737"/>
                  </a:cubicBezTo>
                  <a:close/>
                  <a:moveTo>
                    <a:pt x="154026" y="648194"/>
                  </a:moveTo>
                  <a:cubicBezTo>
                    <a:pt x="154026" y="630471"/>
                    <a:pt x="168392" y="616105"/>
                    <a:pt x="186115" y="616105"/>
                  </a:cubicBezTo>
                  <a:lnTo>
                    <a:pt x="455661" y="616105"/>
                  </a:lnTo>
                  <a:cubicBezTo>
                    <a:pt x="473384" y="616105"/>
                    <a:pt x="487750" y="630471"/>
                    <a:pt x="487750" y="648194"/>
                  </a:cubicBezTo>
                  <a:cubicBezTo>
                    <a:pt x="487750" y="665917"/>
                    <a:pt x="473384" y="680283"/>
                    <a:pt x="455661" y="680283"/>
                  </a:cubicBezTo>
                  <a:lnTo>
                    <a:pt x="186115" y="680283"/>
                  </a:lnTo>
                  <a:cubicBezTo>
                    <a:pt x="168392" y="680283"/>
                    <a:pt x="154026" y="665917"/>
                    <a:pt x="154026" y="648194"/>
                  </a:cubicBezTo>
                  <a:close/>
                </a:path>
              </a:pathLst>
            </a:custGeom>
            <a:gradFill>
              <a:gsLst>
                <a:gs pos="2000">
                  <a:srgbClr val="D59ED7"/>
                </a:gs>
                <a:gs pos="72000">
                  <a:srgbClr val="8DC8E8"/>
                </a:gs>
              </a:gsLst>
              <a:path path="circle">
                <a:fillToRect l="100000" t="100000"/>
              </a:path>
            </a:gradFill>
            <a:ln w="25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D68132-4E55-BE2D-A676-B6FC09F23EFB}"/>
              </a:ext>
            </a:extLst>
          </p:cNvPr>
          <p:cNvGrpSpPr/>
          <p:nvPr/>
        </p:nvGrpSpPr>
        <p:grpSpPr>
          <a:xfrm>
            <a:off x="886558" y="2033221"/>
            <a:ext cx="3165231" cy="3077308"/>
            <a:chOff x="6031523" y="4337539"/>
            <a:chExt cx="6752493" cy="656492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ED12FC4-F8B5-FB00-FCFF-45778D5E2D09}"/>
                </a:ext>
              </a:extLst>
            </p:cNvPr>
            <p:cNvSpPr/>
            <p:nvPr/>
          </p:nvSpPr>
          <p:spPr bwMode="auto">
            <a:xfrm>
              <a:off x="6031523" y="4337539"/>
              <a:ext cx="6752493" cy="6564923"/>
            </a:xfrm>
            <a:prstGeom prst="roundRect">
              <a:avLst>
                <a:gd name="adj" fmla="val 10596"/>
              </a:avLst>
            </a:prstGeom>
            <a:solidFill>
              <a:schemeClr val="tx1">
                <a:alpha val="10000"/>
              </a:schemeClr>
            </a:solidFill>
            <a:ln w="25400" cap="flat">
              <a:gradFill flip="none" rotWithShape="1">
                <a:gsLst>
                  <a:gs pos="25000">
                    <a:srgbClr val="8DC8E8"/>
                  </a:gs>
                  <a:gs pos="100000">
                    <a:srgbClr val="B9DCD2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8" err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57BF88-3655-488C-20E8-9DF918FBCAC8}"/>
                </a:ext>
              </a:extLst>
            </p:cNvPr>
            <p:cNvSpPr txBox="1"/>
            <p:nvPr/>
          </p:nvSpPr>
          <p:spPr>
            <a:xfrm>
              <a:off x="6836556" y="7486283"/>
              <a:ext cx="4738411" cy="274249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094" b="1">
                  <a:gradFill>
                    <a:gsLst>
                      <a:gs pos="0">
                        <a:schemeClr val="tx1"/>
                      </a:gs>
                      <a:gs pos="78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</a:rPr>
                <a:t>Risk averse approach to launch</a:t>
              </a:r>
            </a:p>
          </p:txBody>
        </p:sp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2B60A089-C838-05F1-DEA4-4E9318CD77CB}"/>
                </a:ext>
              </a:extLst>
            </p:cNvPr>
            <p:cNvSpPr/>
            <p:nvPr/>
          </p:nvSpPr>
          <p:spPr>
            <a:xfrm>
              <a:off x="6885292" y="5148671"/>
              <a:ext cx="659110" cy="732345"/>
            </a:xfrm>
            <a:custGeom>
              <a:avLst/>
              <a:gdLst>
                <a:gd name="connsiteX0" fmla="*/ 484274 w 924157"/>
                <a:gd name="connsiteY0" fmla="*/ 8921 h 1026842"/>
                <a:gd name="connsiteX1" fmla="*/ 439871 w 924157"/>
                <a:gd name="connsiteY1" fmla="*/ 8921 h 1026842"/>
                <a:gd name="connsiteX2" fmla="*/ 182211 w 924157"/>
                <a:gd name="connsiteY2" fmla="*/ 133164 h 1026842"/>
                <a:gd name="connsiteX3" fmla="*/ 74331 w 924157"/>
                <a:gd name="connsiteY3" fmla="*/ 150885 h 1026842"/>
                <a:gd name="connsiteX4" fmla="*/ 42354 w 924157"/>
                <a:gd name="connsiteY4" fmla="*/ 153518 h 1026842"/>
                <a:gd name="connsiteX5" fmla="*/ 33932 w 924157"/>
                <a:gd name="connsiteY5" fmla="*/ 153944 h 1026842"/>
                <a:gd name="connsiteX6" fmla="*/ 31872 w 924157"/>
                <a:gd name="connsiteY6" fmla="*/ 154019 h 1026842"/>
                <a:gd name="connsiteX7" fmla="*/ 31411 w 924157"/>
                <a:gd name="connsiteY7" fmla="*/ 154034 h 1026842"/>
                <a:gd name="connsiteX8" fmla="*/ 31324 w 924157"/>
                <a:gd name="connsiteY8" fmla="*/ 154037 h 1026842"/>
                <a:gd name="connsiteX9" fmla="*/ 0 w 924157"/>
                <a:gd name="connsiteY9" fmla="*/ 186118 h 1026842"/>
                <a:gd name="connsiteX10" fmla="*/ 0 w 924157"/>
                <a:gd name="connsiteY10" fmla="*/ 429990 h 1026842"/>
                <a:gd name="connsiteX11" fmla="*/ 105192 w 924157"/>
                <a:gd name="connsiteY11" fmla="*/ 783606 h 1026842"/>
                <a:gd name="connsiteX12" fmla="*/ 452501 w 924157"/>
                <a:gd name="connsiteY12" fmla="*/ 1025381 h 1026842"/>
                <a:gd name="connsiteX13" fmla="*/ 471644 w 924157"/>
                <a:gd name="connsiteY13" fmla="*/ 1025381 h 1026842"/>
                <a:gd name="connsiteX14" fmla="*/ 924158 w 924157"/>
                <a:gd name="connsiteY14" fmla="*/ 436408 h 1026842"/>
                <a:gd name="connsiteX15" fmla="*/ 924158 w 924157"/>
                <a:gd name="connsiteY15" fmla="*/ 186115 h 1026842"/>
                <a:gd name="connsiteX16" fmla="*/ 892816 w 924157"/>
                <a:gd name="connsiteY16" fmla="*/ 154034 h 1026842"/>
                <a:gd name="connsiteX17" fmla="*/ 892746 w 924157"/>
                <a:gd name="connsiteY17" fmla="*/ 154034 h 1026842"/>
                <a:gd name="connsiteX18" fmla="*/ 892287 w 924157"/>
                <a:gd name="connsiteY18" fmla="*/ 154019 h 1026842"/>
                <a:gd name="connsiteX19" fmla="*/ 890226 w 924157"/>
                <a:gd name="connsiteY19" fmla="*/ 153944 h 1026842"/>
                <a:gd name="connsiteX20" fmla="*/ 881803 w 924157"/>
                <a:gd name="connsiteY20" fmla="*/ 153518 h 1026842"/>
                <a:gd name="connsiteX21" fmla="*/ 849824 w 924157"/>
                <a:gd name="connsiteY21" fmla="*/ 150885 h 1026842"/>
                <a:gd name="connsiteX22" fmla="*/ 741942 w 924157"/>
                <a:gd name="connsiteY22" fmla="*/ 133164 h 1026842"/>
                <a:gd name="connsiteX23" fmla="*/ 484274 w 924157"/>
                <a:gd name="connsiteY23" fmla="*/ 8921 h 10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4157" h="1026842">
                  <a:moveTo>
                    <a:pt x="484274" y="8921"/>
                  </a:moveTo>
                  <a:cubicBezTo>
                    <a:pt x="471862" y="-2974"/>
                    <a:pt x="452283" y="-2974"/>
                    <a:pt x="439871" y="8921"/>
                  </a:cubicBezTo>
                  <a:cubicBezTo>
                    <a:pt x="369052" y="76789"/>
                    <a:pt x="268268" y="113605"/>
                    <a:pt x="182211" y="133164"/>
                  </a:cubicBezTo>
                  <a:cubicBezTo>
                    <a:pt x="139622" y="142843"/>
                    <a:pt x="101631" y="148078"/>
                    <a:pt x="74331" y="150885"/>
                  </a:cubicBezTo>
                  <a:cubicBezTo>
                    <a:pt x="60700" y="152287"/>
                    <a:pt x="49784" y="153079"/>
                    <a:pt x="42354" y="153518"/>
                  </a:cubicBezTo>
                  <a:cubicBezTo>
                    <a:pt x="38640" y="153738"/>
                    <a:pt x="35801" y="153869"/>
                    <a:pt x="33932" y="153944"/>
                  </a:cubicBezTo>
                  <a:cubicBezTo>
                    <a:pt x="32998" y="153982"/>
                    <a:pt x="32307" y="154006"/>
                    <a:pt x="31872" y="154019"/>
                  </a:cubicBezTo>
                  <a:lnTo>
                    <a:pt x="31411" y="154034"/>
                  </a:lnTo>
                  <a:lnTo>
                    <a:pt x="31324" y="154037"/>
                  </a:lnTo>
                  <a:cubicBezTo>
                    <a:pt x="13906" y="154450"/>
                    <a:pt x="0" y="168692"/>
                    <a:pt x="0" y="186118"/>
                  </a:cubicBezTo>
                  <a:lnTo>
                    <a:pt x="0" y="429990"/>
                  </a:lnTo>
                  <a:cubicBezTo>
                    <a:pt x="0" y="554161"/>
                    <a:pt x="31901" y="677926"/>
                    <a:pt x="105192" y="783606"/>
                  </a:cubicBezTo>
                  <a:cubicBezTo>
                    <a:pt x="178650" y="889522"/>
                    <a:pt x="292357" y="975335"/>
                    <a:pt x="452501" y="1025381"/>
                  </a:cubicBezTo>
                  <a:cubicBezTo>
                    <a:pt x="458734" y="1027330"/>
                    <a:pt x="465411" y="1027330"/>
                    <a:pt x="471644" y="1025381"/>
                  </a:cubicBezTo>
                  <a:cubicBezTo>
                    <a:pt x="794277" y="924558"/>
                    <a:pt x="924158" y="680201"/>
                    <a:pt x="924158" y="436408"/>
                  </a:cubicBezTo>
                  <a:lnTo>
                    <a:pt x="924158" y="186115"/>
                  </a:lnTo>
                  <a:cubicBezTo>
                    <a:pt x="924158" y="168687"/>
                    <a:pt x="910236" y="154447"/>
                    <a:pt x="892816" y="154034"/>
                  </a:cubicBezTo>
                  <a:lnTo>
                    <a:pt x="892746" y="154034"/>
                  </a:lnTo>
                  <a:lnTo>
                    <a:pt x="892287" y="154019"/>
                  </a:lnTo>
                  <a:cubicBezTo>
                    <a:pt x="891851" y="154006"/>
                    <a:pt x="891160" y="153982"/>
                    <a:pt x="890226" y="153944"/>
                  </a:cubicBezTo>
                  <a:cubicBezTo>
                    <a:pt x="888357" y="153869"/>
                    <a:pt x="885517" y="153738"/>
                    <a:pt x="881803" y="153518"/>
                  </a:cubicBezTo>
                  <a:cubicBezTo>
                    <a:pt x="874371" y="153079"/>
                    <a:pt x="863456" y="152287"/>
                    <a:pt x="849824" y="150885"/>
                  </a:cubicBezTo>
                  <a:cubicBezTo>
                    <a:pt x="822523" y="148078"/>
                    <a:pt x="784530" y="142843"/>
                    <a:pt x="741942" y="133164"/>
                  </a:cubicBezTo>
                  <a:cubicBezTo>
                    <a:pt x="655880" y="113605"/>
                    <a:pt x="555093" y="76789"/>
                    <a:pt x="484274" y="8921"/>
                  </a:cubicBezTo>
                  <a:close/>
                </a:path>
              </a:pathLst>
            </a:custGeom>
            <a:gradFill>
              <a:gsLst>
                <a:gs pos="25000">
                  <a:srgbClr val="8DC8E8"/>
                </a:gs>
                <a:gs pos="100000">
                  <a:srgbClr val="B9DCD2"/>
                </a:gs>
              </a:gsLst>
              <a:path path="circle">
                <a:fillToRect l="100000" t="100000"/>
              </a:path>
            </a:gradFill>
            <a:ln w="25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</p:spTree>
    <p:extLst>
      <p:ext uri="{BB962C8B-B14F-4D97-AF65-F5344CB8AC3E}">
        <p14:creationId xmlns:p14="http://schemas.microsoft.com/office/powerpoint/2010/main" val="804039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6166E-6 -2.96296E-6 L 3.06166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D4620E-992E-1B47-7912-3D68A1478D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044047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lueprint sketch of a futuristic structure representing the future firm.">
            <a:extLst>
              <a:ext uri="{FF2B5EF4-FFF2-40B4-BE49-F238E27FC236}">
                <a16:creationId xmlns:a16="http://schemas.microsoft.com/office/drawing/2014/main" id="{EE736F48-3539-68DC-A343-E6119360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65" y="333301"/>
            <a:ext cx="8779669" cy="631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042B039-2C4C-F568-F2BA-0AE8B422EB0C}"/>
              </a:ext>
            </a:extLst>
          </p:cNvPr>
          <p:cNvSpPr txBox="1">
            <a:spLocks/>
          </p:cNvSpPr>
          <p:nvPr/>
        </p:nvSpPr>
        <p:spPr>
          <a:xfrm>
            <a:off x="2714394" y="3014207"/>
            <a:ext cx="6763210" cy="829586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5391" spc="0">
                <a:ln>
                  <a:noFill/>
                </a:ln>
                <a:gradFill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17500" sx="102000" sy="102000" algn="ctr" rotWithShape="0">
                    <a:srgbClr val="091F2C"/>
                  </a:outerShdw>
                </a:effectLst>
                <a:latin typeface="Segoe UI Variable Display Semibold" pitchFamily="2" charset="0"/>
              </a:rPr>
              <a:t>The Frontier Firm</a:t>
            </a:r>
          </a:p>
        </p:txBody>
      </p:sp>
    </p:spTree>
    <p:extLst>
      <p:ext uri="{BB962C8B-B14F-4D97-AF65-F5344CB8AC3E}">
        <p14:creationId xmlns:p14="http://schemas.microsoft.com/office/powerpoint/2010/main" val="3145689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0A9A-1135-E534-0CC8-07B51BA9D1E2}"/>
              </a:ext>
            </a:extLst>
          </p:cNvPr>
          <p:cNvSpPr txBox="1">
            <a:spLocks/>
          </p:cNvSpPr>
          <p:nvPr/>
        </p:nvSpPr>
        <p:spPr>
          <a:xfrm>
            <a:off x="4422570" y="2626363"/>
            <a:ext cx="3346861" cy="802637"/>
          </a:xfrm>
          <a:prstGeom prst="roundRect">
            <a:avLst>
              <a:gd name="adj" fmla="val 21548"/>
            </a:avLst>
          </a:prstGeom>
          <a:gradFill flip="none" rotWithShape="1">
            <a:gsLst>
              <a:gs pos="0">
                <a:srgbClr val="F65567"/>
              </a:gs>
              <a:gs pos="32000">
                <a:srgbClr val="AC35AF"/>
              </a:gs>
              <a:gs pos="68000">
                <a:srgbClr val="0A6BBA"/>
              </a:gs>
              <a:gs pos="10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none" lIns="214313" tIns="42862" rIns="214313" bIns="85723" rtlCol="0" anchor="ctr">
            <a:spAutoFit/>
          </a:bodyPr>
          <a:lstStyle>
            <a:lvl1pPr algn="l" defTabSz="2321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9600" b="1" i="0" kern="1200" cap="none" spc="-125" baseline="0">
                <a:ln w="3175">
                  <a:noFill/>
                </a:ln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ea typeface="+mn-ea"/>
                <a:cs typeface="Segoe UI" pitchFamily="34" charset="0"/>
              </a:defRPr>
            </a:lvl1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CA" sz="375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Karim Lakhani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D58D8-2BB9-0E99-14FF-9358B345E84A}"/>
              </a:ext>
            </a:extLst>
          </p:cNvPr>
          <p:cNvSpPr txBox="1"/>
          <p:nvPr/>
        </p:nvSpPr>
        <p:spPr>
          <a:xfrm>
            <a:off x="2471737" y="2626363"/>
            <a:ext cx="7248526" cy="2145098"/>
          </a:xfrm>
          <a:prstGeom prst="rect">
            <a:avLst/>
          </a:prstGeom>
          <a:noFill/>
        </p:spPr>
        <p:txBody>
          <a:bodyPr wrap="square" lIns="0" tIns="1181250" rIns="0" bIns="0" rtlCol="0" anchor="t" anchorCtr="0">
            <a:spAutoFit/>
          </a:bodyPr>
          <a:lstStyle/>
          <a:p>
            <a:pPr algn="ctr" defTabSz="1055851" fontAlgn="base">
              <a:spcBef>
                <a:spcPct val="0"/>
              </a:spcBef>
              <a:spcAft>
                <a:spcPts val="750"/>
              </a:spcAft>
              <a:tabLst>
                <a:tab pos="1074186" algn="l"/>
              </a:tabLst>
              <a:defRPr/>
            </a:pPr>
            <a:r>
              <a:rPr lang="en-US" sz="3094">
                <a:ln w="3175">
                  <a:noFill/>
                </a:ln>
                <a:latin typeface="Segoe UI Variable Display Semib" pitchFamily="2" charset="0"/>
                <a:cs typeface="Segoe Sans Display Semibold" pitchFamily="2" charset="0"/>
              </a:rPr>
              <a:t>Professor of Business Administration, Harvard Business School</a:t>
            </a:r>
          </a:p>
        </p:txBody>
      </p:sp>
    </p:spTree>
    <p:extLst>
      <p:ext uri="{BB962C8B-B14F-4D97-AF65-F5344CB8AC3E}">
        <p14:creationId xmlns:p14="http://schemas.microsoft.com/office/powerpoint/2010/main" val="3336613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-1.85185E-6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4.81481E-6 L 0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lueprint sketch of a futuristic structure representing the future firm.">
            <a:extLst>
              <a:ext uri="{FF2B5EF4-FFF2-40B4-BE49-F238E27FC236}">
                <a16:creationId xmlns:a16="http://schemas.microsoft.com/office/drawing/2014/main" id="{C7A965F2-9251-3397-1385-C201AACE1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1" b="2483"/>
          <a:stretch>
            <a:fillRect/>
          </a:stretch>
        </p:blipFill>
        <p:spPr bwMode="auto">
          <a:xfrm>
            <a:off x="490331" y="-1"/>
            <a:ext cx="1121133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7855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2A5A4927-1E47-FB31-A9F3-01131913D399}"/>
              </a:ext>
            </a:extLst>
          </p:cNvPr>
          <p:cNvSpPr txBox="1">
            <a:spLocks/>
          </p:cNvSpPr>
          <p:nvPr/>
        </p:nvSpPr>
        <p:spPr>
          <a:xfrm>
            <a:off x="2714394" y="1600249"/>
            <a:ext cx="676321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55811">
              <a:spcBef>
                <a:spcPts val="369"/>
              </a:spcBef>
              <a:tabLst>
                <a:tab pos="1735141" algn="l"/>
              </a:tabLst>
              <a:defRPr/>
            </a:pPr>
            <a:r>
              <a:rPr lang="en-CA" sz="4500" spc="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Frontier Math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AFBA82-BE7B-1EC8-7DF6-34EC53F760A9}"/>
              </a:ext>
            </a:extLst>
          </p:cNvPr>
          <p:cNvSpPr txBox="1">
            <a:spLocks/>
          </p:cNvSpPr>
          <p:nvPr/>
        </p:nvSpPr>
        <p:spPr>
          <a:xfrm>
            <a:off x="4828337" y="907857"/>
            <a:ext cx="2535326" cy="454136"/>
          </a:xfrm>
          <a:prstGeom prst="roundRect">
            <a:avLst>
              <a:gd name="adj" fmla="val 21548"/>
            </a:avLst>
          </a:prstGeom>
          <a:gradFill flip="none" rotWithShape="1">
            <a:gsLst>
              <a:gs pos="5000">
                <a:srgbClr val="AC35AF"/>
              </a:gs>
              <a:gs pos="95000">
                <a:srgbClr val="0A6BBA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none" lIns="168750" tIns="42862" rIns="168750" bIns="67500" rtlCol="0" anchor="ctr">
            <a:spAutoFit/>
          </a:bodyPr>
          <a:lstStyle>
            <a:defPPr>
              <a:defRPr lang="en-US"/>
            </a:defPPr>
            <a:lvl1pPr algn="ctr" defTabSz="2252157" fontAlgn="base">
              <a:lnSpc>
                <a:spcPct val="100000"/>
              </a:lnSpc>
              <a:spcBef>
                <a:spcPts val="788"/>
              </a:spcBef>
              <a:spcAft>
                <a:spcPct val="0"/>
              </a:spcAft>
              <a:buNone/>
              <a:tabLst>
                <a:tab pos="3701239" algn="l"/>
              </a:tabLst>
              <a:defRPr sz="4000" b="1" i="0" cap="none" spc="0" baseline="0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effectLst/>
                <a:latin typeface="Segoe UI Variable Display Semib" pitchFamily="2" charset="0"/>
                <a:cs typeface="Segoe Sans Display Semibold" pitchFamily="2" charset="0"/>
              </a:defRPr>
            </a:lvl1pPr>
          </a:lstStyle>
          <a:p>
            <a:r>
              <a:rPr lang="en-CA" sz="1875"/>
              <a:t>Recent Benchmarks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E9F78C-0334-8F5D-E1B2-AC033BFAD2D5}"/>
              </a:ext>
            </a:extLst>
          </p:cNvPr>
          <p:cNvSpPr/>
          <p:nvPr/>
        </p:nvSpPr>
        <p:spPr bwMode="auto">
          <a:xfrm>
            <a:off x="6095999" y="2750214"/>
            <a:ext cx="3680606" cy="2923835"/>
          </a:xfrm>
          <a:prstGeom prst="roundRect">
            <a:avLst/>
          </a:prstGeom>
          <a:solidFill>
            <a:srgbClr val="22364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37143" fontAlgn="base">
              <a:spcBef>
                <a:spcPct val="0"/>
              </a:spcBef>
              <a:spcAft>
                <a:spcPct val="0"/>
              </a:spcAft>
            </a:pPr>
            <a:endParaRPr lang="en-US" sz="1875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0A0828E1-2595-77EF-65FF-B688386893E7}"/>
              </a:ext>
            </a:extLst>
          </p:cNvPr>
          <p:cNvSpPr txBox="1">
            <a:spLocks/>
          </p:cNvSpPr>
          <p:nvPr/>
        </p:nvSpPr>
        <p:spPr>
          <a:xfrm>
            <a:off x="6590467" y="3137893"/>
            <a:ext cx="2691669" cy="1334661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14519">
              <a:defRPr/>
            </a:pPr>
            <a:r>
              <a:rPr lang="en-US" sz="8673">
                <a:gradFill>
                  <a:gsLst>
                    <a:gs pos="0">
                      <a:srgbClr val="D59ED7"/>
                    </a:gs>
                    <a:gs pos="10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+mn-cs"/>
              </a:rPr>
              <a:t>25%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BE8F02A1-28FC-D38D-7426-F08006FF9FF8}"/>
              </a:ext>
            </a:extLst>
          </p:cNvPr>
          <p:cNvSpPr txBox="1">
            <a:spLocks/>
          </p:cNvSpPr>
          <p:nvPr/>
        </p:nvSpPr>
        <p:spPr>
          <a:xfrm>
            <a:off x="6855284" y="4470690"/>
            <a:ext cx="2162035" cy="779316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14519">
              <a:defRPr/>
            </a:pPr>
            <a:r>
              <a:rPr lang="en-US" sz="2532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+mn-cs"/>
              </a:rPr>
              <a:t>score achieved by o3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18FED5-D30C-E969-FF81-F168B17AC8C4}"/>
              </a:ext>
            </a:extLst>
          </p:cNvPr>
          <p:cNvSpPr/>
          <p:nvPr/>
        </p:nvSpPr>
        <p:spPr bwMode="auto">
          <a:xfrm>
            <a:off x="2415394" y="2750214"/>
            <a:ext cx="7361211" cy="2923835"/>
          </a:xfrm>
          <a:prstGeom prst="roundRect">
            <a:avLst/>
          </a:prstGeom>
          <a:ln w="12700" cap="rnd">
            <a:solidFill>
              <a:srgbClr val="223642"/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endParaRPr lang="en-US" sz="1422" err="1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C942DED9-9010-8E7F-A96E-45A364CA4883}"/>
              </a:ext>
            </a:extLst>
          </p:cNvPr>
          <p:cNvSpPr txBox="1">
            <a:spLocks/>
          </p:cNvSpPr>
          <p:nvPr/>
        </p:nvSpPr>
        <p:spPr>
          <a:xfrm>
            <a:off x="2903357" y="3137893"/>
            <a:ext cx="2691669" cy="1334661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14519">
              <a:defRPr/>
            </a:pPr>
            <a:r>
              <a:rPr lang="en-US" sz="8673">
                <a:gradFill>
                  <a:gsLst>
                    <a:gs pos="97000">
                      <a:schemeClr val="tx1"/>
                    </a:gs>
                    <a:gs pos="31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+mn-cs"/>
              </a:rPr>
              <a:t>2%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1994AB72-D9BF-6205-1B92-9A2D198EF342}"/>
              </a:ext>
            </a:extLst>
          </p:cNvPr>
          <p:cNvSpPr txBox="1">
            <a:spLocks/>
          </p:cNvSpPr>
          <p:nvPr/>
        </p:nvSpPr>
        <p:spPr>
          <a:xfrm>
            <a:off x="2903357" y="4470690"/>
            <a:ext cx="2691669" cy="779316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14519">
              <a:defRPr/>
            </a:pPr>
            <a:r>
              <a:rPr lang="en-US" sz="2532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+mn-cs"/>
              </a:rPr>
              <a:t>highest score ever achieved by 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05AD4-CDE4-D7C4-B8B7-ED0D4AB8E03D}"/>
              </a:ext>
            </a:extLst>
          </p:cNvPr>
          <p:cNvSpPr txBox="1"/>
          <p:nvPr/>
        </p:nvSpPr>
        <p:spPr>
          <a:xfrm>
            <a:off x="5050040" y="6429375"/>
            <a:ext cx="2091919" cy="1443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rgbClr val="B1B3B3"/>
                </a:solidFill>
                <a:latin typeface="Segoe UI Variable Display" pitchFamily="2" charset="0"/>
              </a:defRPr>
            </a:lvl1pPr>
          </a:lstStyle>
          <a:p>
            <a:r>
              <a:rPr lang="en-US"/>
              <a:t>Source: Ethan Mollick, One Useful Thing</a:t>
            </a:r>
          </a:p>
        </p:txBody>
      </p:sp>
    </p:spTree>
    <p:extLst>
      <p:ext uri="{BB962C8B-B14F-4D97-AF65-F5344CB8AC3E}">
        <p14:creationId xmlns:p14="http://schemas.microsoft.com/office/powerpoint/2010/main" val="2652392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45833E-6 -3.7037E-7 L -1.45833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45833E-6 -1.11111E-6 L -1.45833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45833E-6 -4.81481E-6 L -1.45833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-3.7037E-7 L 0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E-6 -1.11111E-6 L 2.5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E-6 -4.81481E-6 L 2.5E-6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5" grpId="0"/>
      <p:bldP spid="5" grpId="1"/>
      <p:bldP spid="6" grpId="0"/>
      <p:bldP spid="6" grpId="1"/>
      <p:bldP spid="7" grpId="0" animBg="1"/>
      <p:bldP spid="7" grpId="1" animBg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A1231-C5A4-93FC-06B5-D29D2648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0DA640-A319-BF81-6C5D-19E6F6DE9186}"/>
              </a:ext>
            </a:extLst>
          </p:cNvPr>
          <p:cNvSpPr/>
          <p:nvPr/>
        </p:nvSpPr>
        <p:spPr bwMode="auto">
          <a:xfrm>
            <a:off x="747776" y="2914129"/>
            <a:ext cx="10696448" cy="2698682"/>
          </a:xfrm>
          <a:prstGeom prst="roundRect">
            <a:avLst/>
          </a:prstGeom>
          <a:ln w="12700" cap="rnd">
            <a:solidFill>
              <a:srgbClr val="223642"/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endParaRPr lang="en-US" sz="1422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CB2223-C75C-3C90-6F9E-3F5B6E514882}"/>
              </a:ext>
            </a:extLst>
          </p:cNvPr>
          <p:cNvSpPr/>
          <p:nvPr/>
        </p:nvSpPr>
        <p:spPr bwMode="auto">
          <a:xfrm>
            <a:off x="747777" y="2914129"/>
            <a:ext cx="2039291" cy="2698682"/>
          </a:xfrm>
          <a:prstGeom prst="roundRect">
            <a:avLst/>
          </a:prstGeom>
          <a:solidFill>
            <a:srgbClr val="22364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endParaRPr lang="en-US" sz="1422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A6FCAF-8F04-3CDE-8CF5-BA0036973173}"/>
              </a:ext>
            </a:extLst>
          </p:cNvPr>
          <p:cNvGrpSpPr/>
          <p:nvPr/>
        </p:nvGrpSpPr>
        <p:grpSpPr>
          <a:xfrm>
            <a:off x="3442144" y="3881435"/>
            <a:ext cx="8002080" cy="1000681"/>
            <a:chOff x="11851341" y="8147865"/>
            <a:chExt cx="20335538" cy="231289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CC5028-93D3-8161-F2B5-DD0CFD1835AD}"/>
                </a:ext>
              </a:extLst>
            </p:cNvPr>
            <p:cNvCxnSpPr/>
            <p:nvPr/>
          </p:nvCxnSpPr>
          <p:spPr>
            <a:xfrm>
              <a:off x="11851341" y="8147865"/>
              <a:ext cx="20335538" cy="0"/>
            </a:xfrm>
            <a:prstGeom prst="line">
              <a:avLst/>
            </a:prstGeom>
            <a:ln w="6350">
              <a:solidFill>
                <a:schemeClr val="tx1">
                  <a:alpha val="3011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35340C7-45F1-1D30-B047-5FD5CB7EE420}"/>
                </a:ext>
              </a:extLst>
            </p:cNvPr>
            <p:cNvCxnSpPr>
              <a:cxnSpLocks/>
            </p:cNvCxnSpPr>
            <p:nvPr/>
          </p:nvCxnSpPr>
          <p:spPr>
            <a:xfrm>
              <a:off x="11851341" y="10460759"/>
              <a:ext cx="20335538" cy="0"/>
            </a:xfrm>
            <a:prstGeom prst="line">
              <a:avLst/>
            </a:prstGeom>
            <a:ln w="6350">
              <a:solidFill>
                <a:schemeClr val="tx1">
                  <a:alpha val="3011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7870B30-9675-8574-0797-734425FD7424}"/>
              </a:ext>
            </a:extLst>
          </p:cNvPr>
          <p:cNvSpPr txBox="1"/>
          <p:nvPr/>
        </p:nvSpPr>
        <p:spPr>
          <a:xfrm>
            <a:off x="910713" y="3293974"/>
            <a:ext cx="1720010" cy="19389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400">
                <a:gradFill>
                  <a:gsLst>
                    <a:gs pos="74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Smallest </a:t>
            </a:r>
            <a:br>
              <a:rPr lang="en-US" sz="2400">
                <a:gradFill>
                  <a:gsLst>
                    <a:gs pos="74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</a:br>
            <a:r>
              <a:rPr lang="en-US" sz="2400">
                <a:gradFill>
                  <a:gsLst>
                    <a:gs pos="74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AI models </a:t>
            </a:r>
            <a:r>
              <a:rPr lang="en-US" sz="2400">
                <a:gradFill>
                  <a:gsLst>
                    <a:gs pos="16000">
                      <a:srgbClr val="FFA38B"/>
                    </a:gs>
                    <a:gs pos="100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scoring above 60%</a:t>
            </a:r>
            <a:br>
              <a:rPr lang="en-US" sz="2400">
                <a:gradFill>
                  <a:gsLst>
                    <a:gs pos="16000">
                      <a:srgbClr val="FFA38B"/>
                    </a:gs>
                    <a:gs pos="100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</a:br>
            <a:r>
              <a:rPr lang="en-US" sz="2400">
                <a:gradFill>
                  <a:gsLst>
                    <a:gs pos="74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on MMLU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021F6-5062-3DD3-EF09-B89894BF8EF0}"/>
              </a:ext>
            </a:extLst>
          </p:cNvPr>
          <p:cNvSpPr txBox="1"/>
          <p:nvPr/>
        </p:nvSpPr>
        <p:spPr>
          <a:xfrm>
            <a:off x="3189783" y="3815808"/>
            <a:ext cx="237447" cy="120354"/>
          </a:xfrm>
          <a:prstGeom prst="rect">
            <a:avLst/>
          </a:prstGeom>
          <a:noFill/>
        </p:spPr>
        <p:txBody>
          <a:bodyPr wrap="none" lIns="12800" tIns="0" rIns="12800" bIns="0" rtlCol="0">
            <a:spAutoFit/>
          </a:bodyPr>
          <a:lstStyle>
            <a:defPPr>
              <a:defRPr lang="en-US"/>
            </a:defPPr>
            <a:lvl1pPr algn="ctr">
              <a:defRPr sz="2200" cap="all"/>
            </a:lvl1pPr>
          </a:lstStyle>
          <a:p>
            <a:r>
              <a:rPr lang="en-US" sz="782" b="1">
                <a:latin typeface="Segoe UI Variable Display Semibold" pitchFamily="2" charset="0"/>
              </a:rPr>
              <a:t>100B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DDDE80-5032-32B6-B82D-543CA33596E3}"/>
              </a:ext>
            </a:extLst>
          </p:cNvPr>
          <p:cNvSpPr txBox="1"/>
          <p:nvPr/>
        </p:nvSpPr>
        <p:spPr>
          <a:xfrm>
            <a:off x="3244908" y="4811768"/>
            <a:ext cx="181342" cy="120354"/>
          </a:xfrm>
          <a:prstGeom prst="rect">
            <a:avLst/>
          </a:prstGeom>
          <a:noFill/>
        </p:spPr>
        <p:txBody>
          <a:bodyPr wrap="none" lIns="12800" tIns="0" rIns="12800" bIns="0" rtlCol="0">
            <a:spAutoFit/>
          </a:bodyPr>
          <a:lstStyle>
            <a:defPPr>
              <a:defRPr lang="en-US"/>
            </a:defPPr>
            <a:lvl1pPr algn="ctr">
              <a:defRPr sz="2200" cap="all"/>
            </a:lvl1pPr>
          </a:lstStyle>
          <a:p>
            <a:r>
              <a:rPr lang="en-US" sz="782" b="1">
                <a:latin typeface="Segoe UI Variable Display Semibold" pitchFamily="2" charset="0"/>
              </a:rPr>
              <a:t>10B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572E2D-4772-CDCB-0601-3E5B99B8C297}"/>
              </a:ext>
            </a:extLst>
          </p:cNvPr>
          <p:cNvSpPr txBox="1"/>
          <p:nvPr/>
        </p:nvSpPr>
        <p:spPr>
          <a:xfrm rot="16200000">
            <a:off x="2173997" y="4197843"/>
            <a:ext cx="1678547" cy="131254"/>
          </a:xfrm>
          <a:prstGeom prst="rect">
            <a:avLst/>
          </a:prstGeom>
          <a:noFill/>
        </p:spPr>
        <p:txBody>
          <a:bodyPr wrap="none" lIns="12800" tIns="0" rIns="12800" bIns="0" rtlCol="0">
            <a:spAutoFit/>
          </a:bodyPr>
          <a:lstStyle>
            <a:defPPr>
              <a:defRPr lang="en-US"/>
            </a:defPPr>
            <a:lvl1pPr algn="ctr">
              <a:defRPr sz="2200" cap="all"/>
            </a:lvl1pPr>
          </a:lstStyle>
          <a:p>
            <a:r>
              <a:rPr lang="en-US" sz="853" b="1" cap="none">
                <a:latin typeface="Segoe UI Variable Display Semibold" pitchFamily="2" charset="0"/>
              </a:rPr>
              <a:t>Number of parameters (log scale)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78C655-67C9-3840-30DB-AAD060E327C3}"/>
              </a:ext>
            </a:extLst>
          </p:cNvPr>
          <p:cNvGrpSpPr/>
          <p:nvPr/>
        </p:nvGrpSpPr>
        <p:grpSpPr>
          <a:xfrm>
            <a:off x="3480456" y="3132643"/>
            <a:ext cx="7274830" cy="2858837"/>
            <a:chOff x="9788783" y="6473210"/>
            <a:chExt cx="20460458" cy="66076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C69F060-612D-AF9E-83D4-BE7A05404DEB}"/>
                </a:ext>
              </a:extLst>
            </p:cNvPr>
            <p:cNvGrpSpPr/>
            <p:nvPr/>
          </p:nvGrpSpPr>
          <p:grpSpPr>
            <a:xfrm>
              <a:off x="10345736" y="6473210"/>
              <a:ext cx="19597137" cy="5302795"/>
              <a:chOff x="10345736" y="6473210"/>
              <a:chExt cx="19597137" cy="5302795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D3C5C5E-428A-D021-CF14-8A692E32702E}"/>
                  </a:ext>
                </a:extLst>
              </p:cNvPr>
              <p:cNvSpPr/>
              <p:nvPr/>
            </p:nvSpPr>
            <p:spPr bwMode="auto">
              <a:xfrm>
                <a:off x="10453502" y="6547104"/>
                <a:ext cx="19460842" cy="5157216"/>
              </a:xfrm>
              <a:custGeom>
                <a:avLst/>
                <a:gdLst>
                  <a:gd name="connsiteX0" fmla="*/ 0 w 18288000"/>
                  <a:gd name="connsiteY0" fmla="*/ 0 h 5157216"/>
                  <a:gd name="connsiteX1" fmla="*/ 7936992 w 18288000"/>
                  <a:gd name="connsiteY1" fmla="*/ 2231136 h 5157216"/>
                  <a:gd name="connsiteX2" fmla="*/ 11448288 w 18288000"/>
                  <a:gd name="connsiteY2" fmla="*/ 2889504 h 5157216"/>
                  <a:gd name="connsiteX3" fmla="*/ 13533120 w 18288000"/>
                  <a:gd name="connsiteY3" fmla="*/ 4572000 h 5157216"/>
                  <a:gd name="connsiteX4" fmla="*/ 18288000 w 18288000"/>
                  <a:gd name="connsiteY4" fmla="*/ 5157216 h 515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00" h="5157216">
                    <a:moveTo>
                      <a:pt x="0" y="0"/>
                    </a:moveTo>
                    <a:lnTo>
                      <a:pt x="7936992" y="2231136"/>
                    </a:lnTo>
                    <a:lnTo>
                      <a:pt x="11448288" y="2889504"/>
                    </a:lnTo>
                    <a:lnTo>
                      <a:pt x="13533120" y="4572000"/>
                    </a:lnTo>
                    <a:lnTo>
                      <a:pt x="18288000" y="5157216"/>
                    </a:lnTo>
                  </a:path>
                </a:pathLst>
              </a:custGeom>
              <a:noFill/>
              <a:ln w="25400">
                <a:gradFill flip="none" rotWithShape="1">
                  <a:gsLst>
                    <a:gs pos="1000">
                      <a:srgbClr val="FFA38B"/>
                    </a:gs>
                    <a:gs pos="94000">
                      <a:srgbClr val="D59ED7"/>
                    </a:gs>
                  </a:gsLst>
                  <a:lin ang="13500000" scaled="1"/>
                  <a:tileRect/>
                </a:gra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5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1B9BCBA-0CB3-5016-BC3B-B45A5B4EE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5736" y="6473210"/>
                <a:ext cx="190800" cy="149773"/>
              </a:xfrm>
              <a:prstGeom prst="ellipse">
                <a:avLst/>
              </a:prstGeom>
              <a:solidFill>
                <a:srgbClr val="D59ED7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B583317-39E3-E82B-0A56-13DE04FE3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52249" y="8704619"/>
                <a:ext cx="190800" cy="149773"/>
              </a:xfrm>
              <a:prstGeom prst="ellipse">
                <a:avLst/>
              </a:prstGeom>
              <a:solidFill>
                <a:srgbClr val="E6A0B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297A269-9AD0-62A7-7AD0-4BBF2A5AB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06765" y="9368628"/>
                <a:ext cx="190800" cy="149773"/>
              </a:xfrm>
              <a:prstGeom prst="ellipse">
                <a:avLst/>
              </a:prstGeom>
              <a:solidFill>
                <a:srgbClr val="E79DA8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D24CD8A-CCBC-3146-17D9-306332711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7900" y="11056161"/>
                <a:ext cx="190800" cy="149773"/>
              </a:xfrm>
              <a:prstGeom prst="ellipse">
                <a:avLst/>
              </a:prstGeom>
              <a:solidFill>
                <a:srgbClr val="F7A3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3139DD6-B050-2FD8-25A9-C4B7945DA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52073" y="11626232"/>
                <a:ext cx="190800" cy="149773"/>
              </a:xfrm>
              <a:prstGeom prst="ellipse">
                <a:avLst/>
              </a:prstGeom>
              <a:solidFill>
                <a:srgbClr val="FFA38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9EC2242-E494-57D3-5B05-D1D7128BC7BC}"/>
                </a:ext>
              </a:extLst>
            </p:cNvPr>
            <p:cNvGrpSpPr/>
            <p:nvPr/>
          </p:nvGrpSpPr>
          <p:grpSpPr>
            <a:xfrm>
              <a:off x="9788783" y="12096700"/>
              <a:ext cx="20460458" cy="984192"/>
              <a:chOff x="9788783" y="12096700"/>
              <a:chExt cx="20460458" cy="984192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CB1B017-2ED2-2E2A-1DEF-64B21667DED5}"/>
                  </a:ext>
                </a:extLst>
              </p:cNvPr>
              <p:cNvSpPr txBox="1"/>
              <p:nvPr/>
            </p:nvSpPr>
            <p:spPr>
              <a:xfrm>
                <a:off x="10092755" y="12096700"/>
                <a:ext cx="704917" cy="2276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 sz="640"/>
                  <a:t>May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C8AB3-9EC6-37C7-9CAB-7371EEA98EAB}"/>
                  </a:ext>
                </a:extLst>
              </p:cNvPr>
              <p:cNvSpPr txBox="1"/>
              <p:nvPr/>
            </p:nvSpPr>
            <p:spPr>
              <a:xfrm>
                <a:off x="13396500" y="12096700"/>
                <a:ext cx="587697" cy="2276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 sz="640"/>
                  <a:t>Sep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F94AF4D-70A3-8BB1-D68F-4EC074B6478D}"/>
                  </a:ext>
                </a:extLst>
              </p:cNvPr>
              <p:cNvSpPr txBox="1"/>
              <p:nvPr/>
            </p:nvSpPr>
            <p:spPr>
              <a:xfrm>
                <a:off x="16581569" y="12096700"/>
                <a:ext cx="637290" cy="2276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 sz="640"/>
                  <a:t>Jan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161DAA-70AF-C03A-E3EE-B717DBC61348}"/>
                  </a:ext>
                </a:extLst>
              </p:cNvPr>
              <p:cNvSpPr txBox="1"/>
              <p:nvPr/>
            </p:nvSpPr>
            <p:spPr>
              <a:xfrm>
                <a:off x="19818540" y="12096700"/>
                <a:ext cx="704917" cy="2276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 sz="640"/>
                  <a:t>May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B9BF3B-6416-CF44-97FC-BE4EFA43BC31}"/>
                  </a:ext>
                </a:extLst>
              </p:cNvPr>
              <p:cNvSpPr txBox="1"/>
              <p:nvPr/>
            </p:nvSpPr>
            <p:spPr>
              <a:xfrm>
                <a:off x="23122285" y="12096700"/>
                <a:ext cx="587697" cy="2276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 sz="640"/>
                  <a:t>Sep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358AD1-6909-B209-C90E-1434F89BCA9F}"/>
                  </a:ext>
                </a:extLst>
              </p:cNvPr>
              <p:cNvSpPr txBox="1"/>
              <p:nvPr/>
            </p:nvSpPr>
            <p:spPr>
              <a:xfrm>
                <a:off x="26307353" y="12096700"/>
                <a:ext cx="637290" cy="2276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 sz="640"/>
                  <a:t>Jan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7AEF8F1-2AD8-828F-C305-29F3A468B3BD}"/>
                  </a:ext>
                </a:extLst>
              </p:cNvPr>
              <p:cNvSpPr txBox="1"/>
              <p:nvPr/>
            </p:nvSpPr>
            <p:spPr>
              <a:xfrm>
                <a:off x="29544324" y="12096700"/>
                <a:ext cx="704917" cy="2276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 sz="640"/>
                  <a:t>May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3EF22FE-6D26-8EB0-B323-4B56F71ADAE9}"/>
                  </a:ext>
                </a:extLst>
              </p:cNvPr>
              <p:cNvSpPr txBox="1"/>
              <p:nvPr/>
            </p:nvSpPr>
            <p:spPr>
              <a:xfrm>
                <a:off x="9788783" y="12390198"/>
                <a:ext cx="1312858" cy="6906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96">
                    <a:solidFill>
                      <a:srgbClr val="D59ED7"/>
                    </a:solidFill>
                    <a:latin typeface="Segoe UI Variable Display Semib" pitchFamily="2" charset="0"/>
                  </a:rPr>
                  <a:t>2022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86FCF22-42E5-78B7-6CEA-C1675701CE9F}"/>
                  </a:ext>
                </a:extLst>
              </p:cNvPr>
              <p:cNvSpPr txBox="1"/>
              <p:nvPr/>
            </p:nvSpPr>
            <p:spPr>
              <a:xfrm>
                <a:off x="16263714" y="12390198"/>
                <a:ext cx="1312858" cy="6906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96">
                    <a:solidFill>
                      <a:srgbClr val="E79DA8"/>
                    </a:solidFill>
                    <a:latin typeface="Segoe UI Variable Display Semib" pitchFamily="2" charset="0"/>
                  </a:rPr>
                  <a:t>2023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F7D890-AB46-005B-B96B-9DFE97F86A52}"/>
                  </a:ext>
                </a:extLst>
              </p:cNvPr>
              <p:cNvSpPr txBox="1"/>
              <p:nvPr/>
            </p:nvSpPr>
            <p:spPr>
              <a:xfrm>
                <a:off x="26017056" y="12390198"/>
                <a:ext cx="1312858" cy="6906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96">
                    <a:solidFill>
                      <a:srgbClr val="FAA294"/>
                    </a:solidFill>
                    <a:latin typeface="Segoe UI Variable Display Semib" pitchFamily="2" charset="0"/>
                  </a:rPr>
                  <a:t>2024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4642D-819F-8264-48F4-ABE597E3BD8A}"/>
              </a:ext>
            </a:extLst>
          </p:cNvPr>
          <p:cNvGrpSpPr/>
          <p:nvPr/>
        </p:nvGrpSpPr>
        <p:grpSpPr>
          <a:xfrm>
            <a:off x="3534888" y="3275879"/>
            <a:ext cx="360676" cy="407676"/>
            <a:chOff x="11176794" y="6884545"/>
            <a:chExt cx="1014402" cy="114658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5847F40-3631-FE02-B2C9-DDFE0232A697}"/>
                </a:ext>
              </a:extLst>
            </p:cNvPr>
            <p:cNvSpPr txBox="1"/>
            <p:nvPr/>
          </p:nvSpPr>
          <p:spPr>
            <a:xfrm>
              <a:off x="11176794" y="6884545"/>
              <a:ext cx="1014402" cy="492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38" b="1" err="1">
                  <a:latin typeface="Segoe UI Variable Display Semibold" pitchFamily="2" charset="0"/>
                </a:rPr>
                <a:t>PaLM</a:t>
              </a:r>
              <a:endParaRPr lang="en-US" sz="1138" b="1">
                <a:latin typeface="Segoe UI Variable Display Semibold" pitchFamily="2" charset="0"/>
              </a:endParaRPr>
            </a:p>
          </p:txBody>
        </p:sp>
        <p:pic>
          <p:nvPicPr>
            <p:cNvPr id="1028" name="Picture 4" descr="Google Ícone – Icon - PNG Transparent - Image PNG">
              <a:extLst>
                <a:ext uri="{FF2B5EF4-FFF2-40B4-BE49-F238E27FC236}">
                  <a16:creationId xmlns:a16="http://schemas.microsoft.com/office/drawing/2014/main" id="{9AB72554-CE14-3877-CA6A-51421B7E5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3092" y="7477042"/>
              <a:ext cx="554090" cy="554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711B03-B46D-387D-6B2D-7BD7D1632408}"/>
              </a:ext>
            </a:extLst>
          </p:cNvPr>
          <p:cNvGrpSpPr/>
          <p:nvPr/>
        </p:nvGrpSpPr>
        <p:grpSpPr>
          <a:xfrm>
            <a:off x="6756781" y="3588563"/>
            <a:ext cx="753411" cy="476989"/>
            <a:chOff x="19745457" y="7325249"/>
            <a:chExt cx="2118968" cy="134153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8D3DF4-7B49-DB6F-190E-A24B6A9FD9EF}"/>
                </a:ext>
              </a:extLst>
            </p:cNvPr>
            <p:cNvSpPr txBox="1"/>
            <p:nvPr/>
          </p:nvSpPr>
          <p:spPr>
            <a:xfrm>
              <a:off x="19745457" y="8174277"/>
              <a:ext cx="2118968" cy="4925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38" b="1">
                  <a:latin typeface="Segoe UI Variable Display Semibold" pitchFamily="2" charset="0"/>
                </a:rPr>
                <a:t>LLaMA-65B</a:t>
              </a:r>
            </a:p>
          </p:txBody>
        </p:sp>
        <p:pic>
          <p:nvPicPr>
            <p:cNvPr id="1030" name="Picture 6" descr="Meta Launches a Dedicated Website for its Rights Manager — Lindsey Gamble">
              <a:extLst>
                <a:ext uri="{FF2B5EF4-FFF2-40B4-BE49-F238E27FC236}">
                  <a16:creationId xmlns:a16="http://schemas.microsoft.com/office/drawing/2014/main" id="{9DE6EA5A-10D1-2F63-AED2-1DA8E3075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3640" y="7325249"/>
              <a:ext cx="1536392" cy="864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3283A9-DA42-47BD-BAE4-1ACE713208C6}"/>
              </a:ext>
            </a:extLst>
          </p:cNvPr>
          <p:cNvGrpSpPr/>
          <p:nvPr/>
        </p:nvGrpSpPr>
        <p:grpSpPr>
          <a:xfrm>
            <a:off x="8070245" y="3912309"/>
            <a:ext cx="782265" cy="457061"/>
            <a:chOff x="23410156" y="8227900"/>
            <a:chExt cx="2200120" cy="128548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15A19BA-F39A-76FC-C8C6-316778CF5F50}"/>
                </a:ext>
              </a:extLst>
            </p:cNvPr>
            <p:cNvSpPr txBox="1"/>
            <p:nvPr/>
          </p:nvSpPr>
          <p:spPr>
            <a:xfrm>
              <a:off x="23410156" y="9020879"/>
              <a:ext cx="2200120" cy="492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38" b="1">
                  <a:latin typeface="Segoe UI Variable Display Semibold" pitchFamily="2" charset="0"/>
                </a:rPr>
                <a:t>Llama 2 34B</a:t>
              </a:r>
            </a:p>
          </p:txBody>
        </p:sp>
        <p:pic>
          <p:nvPicPr>
            <p:cNvPr id="62" name="Picture 6" descr="Meta Launches a Dedicated Website for its Rights Manager — Lindsey Gamble">
              <a:extLst>
                <a:ext uri="{FF2B5EF4-FFF2-40B4-BE49-F238E27FC236}">
                  <a16:creationId xmlns:a16="http://schemas.microsoft.com/office/drawing/2014/main" id="{910247BF-DED0-6492-D96F-5EFCDD4E8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6010" y="8227900"/>
              <a:ext cx="1536392" cy="864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D5CC1E-367E-5BB8-44C6-BB551610E02F}"/>
              </a:ext>
            </a:extLst>
          </p:cNvPr>
          <p:cNvGrpSpPr/>
          <p:nvPr/>
        </p:nvGrpSpPr>
        <p:grpSpPr>
          <a:xfrm>
            <a:off x="8899236" y="4652784"/>
            <a:ext cx="662041" cy="404106"/>
            <a:chOff x="25514014" y="9884804"/>
            <a:chExt cx="1861993" cy="113654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08011E-CCBE-ABD2-489D-EA7FFC4EA5E3}"/>
                </a:ext>
              </a:extLst>
            </p:cNvPr>
            <p:cNvSpPr txBox="1"/>
            <p:nvPr/>
          </p:nvSpPr>
          <p:spPr>
            <a:xfrm>
              <a:off x="25514014" y="10528847"/>
              <a:ext cx="1861993" cy="492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38" b="1">
                  <a:latin typeface="Segoe UI Variable Display Semibold" pitchFamily="2" charset="0"/>
                </a:rPr>
                <a:t>Mistral 7B</a:t>
              </a:r>
            </a:p>
          </p:txBody>
        </p:sp>
        <p:pic>
          <p:nvPicPr>
            <p:cNvPr id="1032" name="Picture 8" descr="Mistral Logo 免费下载 SVG, PNG, 矢量图标 · LobeHub">
              <a:extLst>
                <a:ext uri="{FF2B5EF4-FFF2-40B4-BE49-F238E27FC236}">
                  <a16:creationId xmlns:a16="http://schemas.microsoft.com/office/drawing/2014/main" id="{BFECFACE-ED52-673E-9E5C-590413A24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1305" y="9884804"/>
              <a:ext cx="608106" cy="608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63D307-BF59-F7AD-DDAF-CD2A8B24E432}"/>
              </a:ext>
            </a:extLst>
          </p:cNvPr>
          <p:cNvGrpSpPr/>
          <p:nvPr/>
        </p:nvGrpSpPr>
        <p:grpSpPr>
          <a:xfrm>
            <a:off x="10276567" y="4897146"/>
            <a:ext cx="686085" cy="395595"/>
            <a:chOff x="28902844" y="10269812"/>
            <a:chExt cx="1929613" cy="111261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275641A-5509-E244-E3FE-3B732519C258}"/>
                </a:ext>
              </a:extLst>
            </p:cNvPr>
            <p:cNvSpPr txBox="1"/>
            <p:nvPr/>
          </p:nvSpPr>
          <p:spPr>
            <a:xfrm>
              <a:off x="28902844" y="10889917"/>
              <a:ext cx="1929613" cy="492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38" b="1">
                  <a:latin typeface="Segoe UI Variable Display Semibold" pitchFamily="2" charset="0"/>
                </a:rPr>
                <a:t>Phi-3-mini</a:t>
              </a:r>
            </a:p>
          </p:txBody>
        </p:sp>
        <p:pic>
          <p:nvPicPr>
            <p:cNvPr id="1034" name="Picture 10" descr="Download Microsoft Logo Icon PNG Image for Free">
              <a:extLst>
                <a:ext uri="{FF2B5EF4-FFF2-40B4-BE49-F238E27FC236}">
                  <a16:creationId xmlns:a16="http://schemas.microsoft.com/office/drawing/2014/main" id="{4FE03F6A-4F5A-1650-B5CE-FF448CF47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6193" y="10269812"/>
              <a:ext cx="487290" cy="487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6">
            <a:extLst>
              <a:ext uri="{FF2B5EF4-FFF2-40B4-BE49-F238E27FC236}">
                <a16:creationId xmlns:a16="http://schemas.microsoft.com/office/drawing/2014/main" id="{45191765-44F3-3BB9-0B00-9EAD5A6CF34A}"/>
              </a:ext>
            </a:extLst>
          </p:cNvPr>
          <p:cNvSpPr txBox="1">
            <a:spLocks/>
          </p:cNvSpPr>
          <p:nvPr/>
        </p:nvSpPr>
        <p:spPr>
          <a:xfrm>
            <a:off x="2302931" y="1600249"/>
            <a:ext cx="7586136" cy="73866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0833">
              <a:spcBef>
                <a:spcPts val="280"/>
              </a:spcBef>
              <a:tabLst>
                <a:tab pos="1316104" algn="l"/>
              </a:tabLst>
              <a:defRPr/>
            </a:pPr>
            <a:r>
              <a:rPr lang="en-CA" sz="4800" spc="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Smaller Models Get Better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96D63F4-2413-01A1-E133-A13E2448D7F2}"/>
              </a:ext>
            </a:extLst>
          </p:cNvPr>
          <p:cNvSpPr txBox="1">
            <a:spLocks/>
          </p:cNvSpPr>
          <p:nvPr/>
        </p:nvSpPr>
        <p:spPr>
          <a:xfrm>
            <a:off x="4828337" y="907857"/>
            <a:ext cx="2535326" cy="454136"/>
          </a:xfrm>
          <a:prstGeom prst="roundRect">
            <a:avLst>
              <a:gd name="adj" fmla="val 21548"/>
            </a:avLst>
          </a:prstGeom>
          <a:gradFill>
            <a:gsLst>
              <a:gs pos="5000">
                <a:srgbClr val="F65567"/>
              </a:gs>
              <a:gs pos="95000">
                <a:srgbClr val="AC35AF"/>
              </a:gs>
            </a:gsLst>
            <a:path path="circle">
              <a:fillToRect l="100000" t="100000"/>
            </a:path>
          </a:gradFill>
          <a:effectLst/>
        </p:spPr>
        <p:txBody>
          <a:bodyPr vert="horz" wrap="none" lIns="168750" tIns="42862" rIns="168750" bIns="67500" rtlCol="0" anchor="ctr">
            <a:spAutoFit/>
          </a:bodyPr>
          <a:lstStyle>
            <a:defPPr>
              <a:defRPr lang="en-US"/>
            </a:defPPr>
            <a:lvl1pPr algn="ctr" defTabSz="2252157" fontAlgn="base">
              <a:lnSpc>
                <a:spcPct val="100000"/>
              </a:lnSpc>
              <a:spcBef>
                <a:spcPts val="788"/>
              </a:spcBef>
              <a:spcAft>
                <a:spcPct val="0"/>
              </a:spcAft>
              <a:buNone/>
              <a:tabLst>
                <a:tab pos="3701239" algn="l"/>
              </a:tabLst>
              <a:defRPr sz="4000" b="1" i="0" cap="none" spc="0" baseline="0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effectLst/>
                <a:latin typeface="Segoe UI Variable Display Semib" pitchFamily="2" charset="0"/>
                <a:cs typeface="Segoe Sans Display Semibold" pitchFamily="2" charset="0"/>
              </a:defRPr>
            </a:lvl1pPr>
          </a:lstStyle>
          <a:p>
            <a:r>
              <a:rPr lang="en-CA" sz="1875"/>
              <a:t>Recent Benchmarks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A71724-431F-77D8-FD11-436E71B357FB}"/>
              </a:ext>
            </a:extLst>
          </p:cNvPr>
          <p:cNvSpPr txBox="1"/>
          <p:nvPr/>
        </p:nvSpPr>
        <p:spPr>
          <a:xfrm>
            <a:off x="4435288" y="6429375"/>
            <a:ext cx="3321423" cy="1443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rgbClr val="B1B3B3"/>
                </a:solidFill>
                <a:latin typeface="Segoe UI Variable Display" pitchFamily="2" charset="0"/>
              </a:defRPr>
            </a:lvl1pPr>
          </a:lstStyle>
          <a:p>
            <a:r>
              <a:rPr lang="en-US"/>
              <a:t>Source: Abdin et al., 2024 | Chart: Stanford 2025 AI Index report</a:t>
            </a:r>
          </a:p>
        </p:txBody>
      </p:sp>
    </p:spTree>
    <p:extLst>
      <p:ext uri="{BB962C8B-B14F-4D97-AF65-F5344CB8AC3E}">
        <p14:creationId xmlns:p14="http://schemas.microsoft.com/office/powerpoint/2010/main" val="1790023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7.40741E-7 L -1.875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7.40741E-7 L 0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2.96296E-6 L 0 0.03541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5E-6 -2.22222E-6 L -2.5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  <p:bldP spid="23" grpId="0"/>
      <p:bldP spid="23" grpId="1"/>
      <p:bldP spid="24" grpId="0" animBg="1"/>
      <p:bldP spid="25" grpId="0" animBg="1"/>
      <p:bldP spid="26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72156-9817-6693-13B1-B1BE378C8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071FA5C-51D3-B23A-EE60-FF9E9462B88B}"/>
              </a:ext>
            </a:extLst>
          </p:cNvPr>
          <p:cNvSpPr/>
          <p:nvPr/>
        </p:nvSpPr>
        <p:spPr bwMode="auto">
          <a:xfrm>
            <a:off x="747776" y="2914129"/>
            <a:ext cx="10696448" cy="2698682"/>
          </a:xfrm>
          <a:prstGeom prst="roundRect">
            <a:avLst/>
          </a:prstGeom>
          <a:ln w="12700" cap="rnd">
            <a:solidFill>
              <a:srgbClr val="223642"/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endParaRPr lang="en-US" sz="1422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070D0C1-AD27-6F33-D272-7A337B893955}"/>
              </a:ext>
            </a:extLst>
          </p:cNvPr>
          <p:cNvSpPr/>
          <p:nvPr/>
        </p:nvSpPr>
        <p:spPr bwMode="auto">
          <a:xfrm>
            <a:off x="747777" y="2914129"/>
            <a:ext cx="2039291" cy="2698682"/>
          </a:xfrm>
          <a:prstGeom prst="roundRect">
            <a:avLst/>
          </a:prstGeom>
          <a:solidFill>
            <a:srgbClr val="22364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endParaRPr lang="en-US" sz="1422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E63A56-F083-441B-BACD-6BE04B0EFAAE}"/>
              </a:ext>
            </a:extLst>
          </p:cNvPr>
          <p:cNvSpPr txBox="1"/>
          <p:nvPr/>
        </p:nvSpPr>
        <p:spPr>
          <a:xfrm>
            <a:off x="900872" y="3540195"/>
            <a:ext cx="17622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gradFill>
                  <a:gsLst>
                    <a:gs pos="16000">
                      <a:srgbClr val="FFA38B"/>
                    </a:gs>
                    <a:gs pos="100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Inference price </a:t>
            </a:r>
            <a:r>
              <a:rPr lang="en-US" sz="2200">
                <a:gradFill>
                  <a:gsLst>
                    <a:gs pos="74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across select benchmarks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5A7BAA7C-4C10-E551-0FAC-531867A6931D}"/>
              </a:ext>
            </a:extLst>
          </p:cNvPr>
          <p:cNvSpPr txBox="1">
            <a:spLocks/>
          </p:cNvSpPr>
          <p:nvPr/>
        </p:nvSpPr>
        <p:spPr>
          <a:xfrm>
            <a:off x="1312983" y="1600249"/>
            <a:ext cx="9566032" cy="73866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0833">
              <a:spcBef>
                <a:spcPts val="280"/>
              </a:spcBef>
              <a:tabLst>
                <a:tab pos="1316104" algn="l"/>
              </a:tabLst>
              <a:defRPr/>
            </a:pPr>
            <a:r>
              <a:rPr lang="en-CA" sz="4800" spc="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Models Become Cheaper to Use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67EB38F-BA8B-2875-7F8B-12B9191E44BF}"/>
              </a:ext>
            </a:extLst>
          </p:cNvPr>
          <p:cNvSpPr txBox="1">
            <a:spLocks/>
          </p:cNvSpPr>
          <p:nvPr/>
        </p:nvSpPr>
        <p:spPr>
          <a:xfrm>
            <a:off x="4828337" y="907857"/>
            <a:ext cx="2535326" cy="454136"/>
          </a:xfrm>
          <a:prstGeom prst="roundRect">
            <a:avLst>
              <a:gd name="adj" fmla="val 21548"/>
            </a:avLst>
          </a:prstGeom>
          <a:gradFill>
            <a:gsLst>
              <a:gs pos="5000">
                <a:srgbClr val="F65567"/>
              </a:gs>
              <a:gs pos="95000">
                <a:srgbClr val="AC35AF"/>
              </a:gs>
            </a:gsLst>
            <a:path path="circle">
              <a:fillToRect l="100000" t="100000"/>
            </a:path>
          </a:gradFill>
          <a:effectLst/>
        </p:spPr>
        <p:txBody>
          <a:bodyPr vert="horz" wrap="none" lIns="168750" tIns="42862" rIns="168750" bIns="67500" rtlCol="0" anchor="ctr">
            <a:spAutoFit/>
          </a:bodyPr>
          <a:lstStyle>
            <a:defPPr>
              <a:defRPr lang="en-US"/>
            </a:defPPr>
            <a:lvl1pPr algn="ctr" defTabSz="2252157" fontAlgn="base">
              <a:lnSpc>
                <a:spcPct val="100000"/>
              </a:lnSpc>
              <a:spcBef>
                <a:spcPts val="788"/>
              </a:spcBef>
              <a:spcAft>
                <a:spcPct val="0"/>
              </a:spcAft>
              <a:buNone/>
              <a:tabLst>
                <a:tab pos="3701239" algn="l"/>
              </a:tabLst>
              <a:defRPr sz="4000" b="1" i="0" cap="none" spc="0" baseline="0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effectLst/>
                <a:latin typeface="Segoe UI Variable Display Semib" pitchFamily="2" charset="0"/>
                <a:cs typeface="Segoe Sans Display Semibold" pitchFamily="2" charset="0"/>
              </a:defRPr>
            </a:lvl1pPr>
          </a:lstStyle>
          <a:p>
            <a:r>
              <a:rPr lang="en-CA" sz="1875"/>
              <a:t>Recent Benchmarks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B44A7-987B-07D1-E9EA-4C934CF276F7}"/>
              </a:ext>
            </a:extLst>
          </p:cNvPr>
          <p:cNvSpPr txBox="1"/>
          <p:nvPr/>
        </p:nvSpPr>
        <p:spPr>
          <a:xfrm>
            <a:off x="3869429" y="6429375"/>
            <a:ext cx="4453143" cy="1443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rgbClr val="B1B3B3"/>
                </a:solidFill>
                <a:latin typeface="Segoe UI Variable Display" pitchFamily="2" charset="0"/>
              </a:defRPr>
            </a:lvl1pPr>
          </a:lstStyle>
          <a:p>
            <a:r>
              <a:rPr lang="en-US"/>
              <a:t>Source: Epoch AI, 2025; Artificial Analysis, 2025 | Chart: Stanford 2025 AI Index report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6AE9E4-AD83-9A4C-44C2-8E6A537FCC3B}"/>
              </a:ext>
            </a:extLst>
          </p:cNvPr>
          <p:cNvGrpSpPr/>
          <p:nvPr/>
        </p:nvGrpSpPr>
        <p:grpSpPr>
          <a:xfrm>
            <a:off x="2939940" y="3042473"/>
            <a:ext cx="8504284" cy="2293927"/>
            <a:chOff x="8268579" y="6228095"/>
            <a:chExt cx="23918299" cy="64516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44F389-EEC5-12A8-FF96-26EE035BC67E}"/>
                </a:ext>
              </a:extLst>
            </p:cNvPr>
            <p:cNvSpPr txBox="1"/>
            <p:nvPr/>
          </p:nvSpPr>
          <p:spPr>
            <a:xfrm rot="16200000">
              <a:off x="6560972" y="10103825"/>
              <a:ext cx="4153517" cy="738304"/>
            </a:xfrm>
            <a:prstGeom prst="rect">
              <a:avLst/>
            </a:prstGeom>
            <a:noFill/>
          </p:spPr>
          <p:txBody>
            <a:bodyPr wrap="square" lIns="12800" tIns="0" rIns="12800" bIns="0" rtlCol="0">
              <a:spAutoFit/>
            </a:bodyPr>
            <a:lstStyle>
              <a:defPPr>
                <a:defRPr lang="en-US"/>
              </a:defPPr>
              <a:lvl1pPr algn="ctr">
                <a:defRPr sz="2200" cap="all"/>
              </a:lvl1pPr>
            </a:lstStyle>
            <a:p>
              <a:r>
                <a:rPr lang="en-US" sz="853" b="1" cap="none">
                  <a:latin typeface="Segoe UI Variable Display Semibold" pitchFamily="2" charset="0"/>
                </a:rPr>
                <a:t>Inference price (in USD per million tokens – log scale)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74DF7B6-2CEE-BFAD-4B62-9E8FDDBD514B}"/>
                </a:ext>
              </a:extLst>
            </p:cNvPr>
            <p:cNvGrpSpPr/>
            <p:nvPr/>
          </p:nvGrpSpPr>
          <p:grpSpPr>
            <a:xfrm>
              <a:off x="8305801" y="6228095"/>
              <a:ext cx="18838901" cy="249444"/>
              <a:chOff x="8305801" y="6228095"/>
              <a:chExt cx="18838901" cy="24944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79A8EE9-14D4-1596-4633-6E64F5B15E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05801" y="6228095"/>
                <a:ext cx="249444" cy="249444"/>
              </a:xfrm>
              <a:prstGeom prst="ellipse">
                <a:avLst/>
              </a:prstGeom>
              <a:solidFill>
                <a:srgbClr val="B9DCD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243200" tIns="52019" rIns="65024" bIns="520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5" b="1">
                    <a:solidFill>
                      <a:schemeClr val="tx1"/>
                    </a:solidFill>
                    <a:latin typeface="Segoe UI Variable Display Semibold" pitchFamily="2" charset="0"/>
                    <a:ea typeface="Segoe UI" pitchFamily="34" charset="0"/>
                    <a:cs typeface="Segoe UI" pitchFamily="34" charset="0"/>
                  </a:rPr>
                  <a:t>GPT-3.5 level+ in multitask language understanding (MMLU)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1B6C5AC-7C8D-BDB3-D47B-6B59DBACDF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906496" y="6228095"/>
                <a:ext cx="249444" cy="249444"/>
              </a:xfrm>
              <a:prstGeom prst="ellipse">
                <a:avLst/>
              </a:prstGeom>
              <a:solidFill>
                <a:srgbClr val="8DC8E8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243200" tIns="52019" rIns="65024" bIns="520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5" b="1">
                    <a:solidFill>
                      <a:schemeClr val="tx1"/>
                    </a:solidFill>
                    <a:latin typeface="Segoe UI Variable Display Semibold" pitchFamily="2" charset="0"/>
                    <a:ea typeface="Segoe UI" pitchFamily="34" charset="0"/>
                    <a:cs typeface="Segoe UI" pitchFamily="34" charset="0"/>
                  </a:rPr>
                  <a:t>GPT-4 level+ in code generation (</a:t>
                </a:r>
                <a:r>
                  <a:rPr lang="en-US" sz="605" b="1" err="1">
                    <a:solidFill>
                      <a:schemeClr val="tx1"/>
                    </a:solidFill>
                    <a:latin typeface="Segoe UI Variable Display Semibold" pitchFamily="2" charset="0"/>
                    <a:ea typeface="Segoe UI" pitchFamily="34" charset="0"/>
                    <a:cs typeface="Segoe UI" pitchFamily="34" charset="0"/>
                  </a:rPr>
                  <a:t>HumanEval</a:t>
                </a:r>
                <a:r>
                  <a:rPr lang="en-US" sz="605" b="1">
                    <a:solidFill>
                      <a:schemeClr val="tx1"/>
                    </a:solidFill>
                    <a:latin typeface="Segoe UI Variable Display Semibold" pitchFamily="2" charset="0"/>
                    <a:ea typeface="Segoe UI" pitchFamily="34" charset="0"/>
                    <a:cs typeface="Segoe UI" pitchFamily="34" charset="0"/>
                  </a:rPr>
                  <a:t>)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6D3CD07-890A-FA77-FD54-E1BF0AD7EAA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045119" y="6228095"/>
                <a:ext cx="249444" cy="249444"/>
              </a:xfrm>
              <a:prstGeom prst="ellipse">
                <a:avLst/>
              </a:prstGeom>
              <a:solidFill>
                <a:srgbClr val="D59ED7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243200" tIns="52019" rIns="65024" bIns="520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5" b="1">
                    <a:solidFill>
                      <a:schemeClr val="tx1"/>
                    </a:solidFill>
                    <a:latin typeface="Segoe UI Variable Display Semibold" pitchFamily="2" charset="0"/>
                    <a:ea typeface="Segoe UI" pitchFamily="34" charset="0"/>
                    <a:cs typeface="Segoe UI" pitchFamily="34" charset="0"/>
                  </a:rPr>
                  <a:t>GPT-4o level+ in PhD-level science questions (GPQA Diamond)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F6F730F-E187-6C61-6B11-2B82635FC4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895258" y="6228095"/>
                <a:ext cx="249444" cy="249444"/>
              </a:xfrm>
              <a:prstGeom prst="ellipse">
                <a:avLst/>
              </a:prstGeom>
              <a:solidFill>
                <a:srgbClr val="FFA38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243200" tIns="52019" rIns="65024" bIns="520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5" b="1">
                    <a:solidFill>
                      <a:schemeClr val="tx1"/>
                    </a:solidFill>
                    <a:latin typeface="Segoe UI Variable Display Semibold" pitchFamily="2" charset="0"/>
                    <a:ea typeface="Segoe UI" pitchFamily="34" charset="0"/>
                    <a:cs typeface="Segoe UI" pitchFamily="34" charset="0"/>
                  </a:rPr>
                  <a:t>GPT-4o level+ in LMSYS Chatbot Arena Elo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FB7C5FC-708B-5F30-7A0C-6DD485D921C5}"/>
                </a:ext>
              </a:extLst>
            </p:cNvPr>
            <p:cNvGrpSpPr/>
            <p:nvPr/>
          </p:nvGrpSpPr>
          <p:grpSpPr>
            <a:xfrm>
              <a:off x="9467941" y="8209133"/>
              <a:ext cx="22718937" cy="4470637"/>
              <a:chOff x="9467941" y="8209133"/>
              <a:chExt cx="22718937" cy="447063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7AEAD10-C909-13BB-B324-FB791EB8AE80}"/>
                  </a:ext>
                </a:extLst>
              </p:cNvPr>
              <p:cNvGrpSpPr/>
              <p:nvPr/>
            </p:nvGrpSpPr>
            <p:grpSpPr>
              <a:xfrm>
                <a:off x="9958264" y="8378407"/>
                <a:ext cx="22228614" cy="4139377"/>
                <a:chOff x="11851341" y="8577382"/>
                <a:chExt cx="20335538" cy="413937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E5E64DD4-8A56-B971-5E41-0D4EC756EAFE}"/>
                    </a:ext>
                  </a:extLst>
                </p:cNvPr>
                <p:cNvCxnSpPr/>
                <p:nvPr/>
              </p:nvCxnSpPr>
              <p:spPr>
                <a:xfrm>
                  <a:off x="11851341" y="8577382"/>
                  <a:ext cx="20335538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63437524-790B-01DA-9ADE-AEA2D8DBF7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1341" y="10671956"/>
                  <a:ext cx="20335538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271BF38F-5D71-E8BD-DF91-686836987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1341" y="12716759"/>
                  <a:ext cx="20278719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1CD127E-0238-72AD-0AA2-E3EB0D69A497}"/>
                  </a:ext>
                </a:extLst>
              </p:cNvPr>
              <p:cNvGrpSpPr/>
              <p:nvPr/>
            </p:nvGrpSpPr>
            <p:grpSpPr>
              <a:xfrm>
                <a:off x="9467941" y="8209133"/>
                <a:ext cx="425267" cy="4470637"/>
                <a:chOff x="9760907" y="8408108"/>
                <a:chExt cx="425267" cy="447063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22D4449-7E19-2B5F-8F4A-E30F86370454}"/>
                    </a:ext>
                  </a:extLst>
                </p:cNvPr>
                <p:cNvSpPr txBox="1"/>
                <p:nvPr/>
              </p:nvSpPr>
              <p:spPr>
                <a:xfrm>
                  <a:off x="9842965" y="8408108"/>
                  <a:ext cx="343209" cy="33849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10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A42C3CF-EDAB-62D6-AAE6-66B7FA4A65BE}"/>
                    </a:ext>
                  </a:extLst>
                </p:cNvPr>
                <p:cNvSpPr txBox="1"/>
                <p:nvPr/>
              </p:nvSpPr>
              <p:spPr>
                <a:xfrm>
                  <a:off x="9986329" y="10474177"/>
                  <a:ext cx="185417" cy="33849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1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1E11701-7FF1-E87F-6FAB-5EC5840560E2}"/>
                    </a:ext>
                  </a:extLst>
                </p:cNvPr>
                <p:cNvSpPr txBox="1"/>
                <p:nvPr/>
              </p:nvSpPr>
              <p:spPr>
                <a:xfrm>
                  <a:off x="9760907" y="12540249"/>
                  <a:ext cx="410839" cy="33849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0.1</a:t>
                  </a:r>
                </a:p>
              </p:txBody>
            </p:sp>
          </p:grp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D5CF917-C96D-A287-D47C-8D83ACF84927}"/>
              </a:ext>
            </a:extLst>
          </p:cNvPr>
          <p:cNvGrpSpPr/>
          <p:nvPr/>
        </p:nvGrpSpPr>
        <p:grpSpPr>
          <a:xfrm>
            <a:off x="3275495" y="3381478"/>
            <a:ext cx="7683875" cy="2577488"/>
            <a:chOff x="9212330" y="7181541"/>
            <a:chExt cx="21610899" cy="5651592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0B32721-AA5B-81A9-0FF2-C114F00BE922}"/>
                </a:ext>
              </a:extLst>
            </p:cNvPr>
            <p:cNvSpPr/>
            <p:nvPr/>
          </p:nvSpPr>
          <p:spPr bwMode="auto">
            <a:xfrm>
              <a:off x="12311743" y="7704054"/>
              <a:ext cx="15463157" cy="3886200"/>
            </a:xfrm>
            <a:custGeom>
              <a:avLst/>
              <a:gdLst>
                <a:gd name="connsiteX0" fmla="*/ 0 w 15463157"/>
                <a:gd name="connsiteY0" fmla="*/ 0 h 3886200"/>
                <a:gd name="connsiteX1" fmla="*/ 2237014 w 15463157"/>
                <a:gd name="connsiteY1" fmla="*/ 1600200 h 3886200"/>
                <a:gd name="connsiteX2" fmla="*/ 7854043 w 15463157"/>
                <a:gd name="connsiteY2" fmla="*/ 2269671 h 3886200"/>
                <a:gd name="connsiteX3" fmla="*/ 10564586 w 15463157"/>
                <a:gd name="connsiteY3" fmla="*/ 2530928 h 3886200"/>
                <a:gd name="connsiteX4" fmla="*/ 12099471 w 15463157"/>
                <a:gd name="connsiteY4" fmla="*/ 3461657 h 3886200"/>
                <a:gd name="connsiteX5" fmla="*/ 13797643 w 15463157"/>
                <a:gd name="connsiteY5" fmla="*/ 3641271 h 3886200"/>
                <a:gd name="connsiteX6" fmla="*/ 15463157 w 15463157"/>
                <a:gd name="connsiteY6" fmla="*/ 3886200 h 388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3157" h="3886200">
                  <a:moveTo>
                    <a:pt x="0" y="0"/>
                  </a:moveTo>
                  <a:lnTo>
                    <a:pt x="2237014" y="1600200"/>
                  </a:lnTo>
                  <a:lnTo>
                    <a:pt x="7854043" y="2269671"/>
                  </a:lnTo>
                  <a:lnTo>
                    <a:pt x="10564586" y="2530928"/>
                  </a:lnTo>
                  <a:lnTo>
                    <a:pt x="12099471" y="3461657"/>
                  </a:lnTo>
                  <a:lnTo>
                    <a:pt x="13797643" y="3641271"/>
                  </a:lnTo>
                  <a:lnTo>
                    <a:pt x="15463157" y="3886200"/>
                  </a:lnTo>
                </a:path>
              </a:pathLst>
            </a:custGeom>
            <a:noFill/>
            <a:ln w="25400">
              <a:solidFill>
                <a:srgbClr val="B9DCD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5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9DC479D-CD1D-746F-C7EF-8C76432FD708}"/>
                </a:ext>
              </a:extLst>
            </p:cNvPr>
            <p:cNvGrpSpPr/>
            <p:nvPr/>
          </p:nvGrpSpPr>
          <p:grpSpPr>
            <a:xfrm>
              <a:off x="9212330" y="7181541"/>
              <a:ext cx="21610899" cy="5651592"/>
              <a:chOff x="9212330" y="7181541"/>
              <a:chExt cx="21610899" cy="5651592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8984EFD-8F15-E90C-39CC-30BA9F023FDA}"/>
                  </a:ext>
                </a:extLst>
              </p:cNvPr>
              <p:cNvSpPr txBox="1"/>
              <p:nvPr/>
            </p:nvSpPr>
            <p:spPr>
              <a:xfrm>
                <a:off x="9958214" y="11962445"/>
                <a:ext cx="455923" cy="277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64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/>
                  <a:t>SEP</a:t>
                </a:r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9A3B8E8A-DF0D-5992-C708-997ADE244B63}"/>
                  </a:ext>
                </a:extLst>
              </p:cNvPr>
              <p:cNvSpPr txBox="1"/>
              <p:nvPr/>
            </p:nvSpPr>
            <p:spPr>
              <a:xfrm>
                <a:off x="12714444" y="11962445"/>
                <a:ext cx="505516" cy="277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64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/>
                  <a:t>Jan</a:t>
                </a:r>
              </a:p>
            </p:txBody>
          </p: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864B7CC4-E5DE-7034-CF29-048C18EA74D8}"/>
                  </a:ext>
                </a:extLst>
              </p:cNvPr>
              <p:cNvSpPr txBox="1"/>
              <p:nvPr/>
            </p:nvSpPr>
            <p:spPr>
              <a:xfrm>
                <a:off x="15522576" y="11962445"/>
                <a:ext cx="573142" cy="277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64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/>
                  <a:t>May</a:t>
                </a:r>
              </a:p>
            </p:txBody>
          </p:sp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BB816330-0BB0-04DC-413E-37AE02D48995}"/>
                  </a:ext>
                </a:extLst>
              </p:cNvPr>
              <p:cNvSpPr txBox="1"/>
              <p:nvPr/>
            </p:nvSpPr>
            <p:spPr>
              <a:xfrm>
                <a:off x="18397480" y="11962445"/>
                <a:ext cx="455923" cy="277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64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/>
                  <a:t>Sep</a:t>
                </a:r>
              </a:p>
            </p:txBody>
          </p: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FB346B4-1F00-AC38-8C0B-2148F0BAAFBC}"/>
                  </a:ext>
                </a:extLst>
              </p:cNvPr>
              <p:cNvSpPr txBox="1"/>
              <p:nvPr/>
            </p:nvSpPr>
            <p:spPr>
              <a:xfrm>
                <a:off x="21153713" y="11962445"/>
                <a:ext cx="505516" cy="277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64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/>
                  <a:t>Jan</a:t>
                </a:r>
              </a:p>
            </p:txBody>
          </p:sp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51A98B3B-0B2A-FFC0-29CE-DB4D9C3F2771}"/>
                  </a:ext>
                </a:extLst>
              </p:cNvPr>
              <p:cNvSpPr txBox="1"/>
              <p:nvPr/>
            </p:nvSpPr>
            <p:spPr>
              <a:xfrm>
                <a:off x="23961845" y="11962445"/>
                <a:ext cx="573142" cy="277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64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/>
                  <a:t>May</a:t>
                </a:r>
              </a:p>
            </p:txBody>
          </p:sp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ABE779E6-8F3D-D8A1-832D-3B17BA2BD3A0}"/>
                  </a:ext>
                </a:extLst>
              </p:cNvPr>
              <p:cNvSpPr txBox="1"/>
              <p:nvPr/>
            </p:nvSpPr>
            <p:spPr>
              <a:xfrm>
                <a:off x="9212330" y="12246426"/>
                <a:ext cx="1947690" cy="538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96">
                    <a:solidFill>
                      <a:srgbClr val="D59ED7"/>
                    </a:solidFill>
                    <a:latin typeface="Segoe UI Variable Display Semib" pitchFamily="2" charset="0"/>
                  </a:rPr>
                  <a:t>2022</a:t>
                </a:r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03760898-D210-4E58-84D4-072C5A517AB9}"/>
                  </a:ext>
                </a:extLst>
              </p:cNvPr>
              <p:cNvSpPr txBox="1"/>
              <p:nvPr/>
            </p:nvSpPr>
            <p:spPr>
              <a:xfrm>
                <a:off x="11990287" y="12294654"/>
                <a:ext cx="1947690" cy="538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96">
                    <a:solidFill>
                      <a:srgbClr val="E79DA8"/>
                    </a:solidFill>
                    <a:latin typeface="Segoe UI Variable Display Semib" pitchFamily="2" charset="0"/>
                  </a:rPr>
                  <a:t>2023</a:t>
                </a:r>
              </a:p>
            </p:txBody>
          </p:sp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C645892B-7418-C77E-989C-66664E2E5B7E}"/>
                  </a:ext>
                </a:extLst>
              </p:cNvPr>
              <p:cNvSpPr txBox="1"/>
              <p:nvPr/>
            </p:nvSpPr>
            <p:spPr>
              <a:xfrm>
                <a:off x="20417339" y="12294656"/>
                <a:ext cx="1947690" cy="538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96">
                    <a:solidFill>
                      <a:srgbClr val="FFA38B"/>
                    </a:solidFill>
                    <a:latin typeface="Segoe UI Variable Display Semib" pitchFamily="2" charset="0"/>
                  </a:rPr>
                  <a:t>2024</a:t>
                </a:r>
              </a:p>
            </p:txBody>
          </p: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30152EB1-569A-C480-3912-5AE08016DFEF}"/>
                  </a:ext>
                </a:extLst>
              </p:cNvPr>
              <p:cNvSpPr txBox="1"/>
              <p:nvPr/>
            </p:nvSpPr>
            <p:spPr>
              <a:xfrm>
                <a:off x="29592985" y="11962445"/>
                <a:ext cx="505516" cy="277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64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/>
                  <a:t>Jan</a:t>
                </a:r>
              </a:p>
            </p:txBody>
          </p: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53BFE38E-0FB2-8F15-FF45-7EF4D369641C}"/>
                  </a:ext>
                </a:extLst>
              </p:cNvPr>
              <p:cNvSpPr txBox="1"/>
              <p:nvPr/>
            </p:nvSpPr>
            <p:spPr>
              <a:xfrm>
                <a:off x="28875539" y="12294656"/>
                <a:ext cx="1947690" cy="538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3315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96">
                    <a:solidFill>
                      <a:srgbClr val="FFA38B"/>
                    </a:solidFill>
                    <a:latin typeface="Segoe UI Variable Display Semib" pitchFamily="2" charset="0"/>
                  </a:rPr>
                  <a:t>2025</a:t>
                </a:r>
                <a:endParaRPr lang="en-US" sz="996" dirty="0">
                  <a:solidFill>
                    <a:srgbClr val="FFA38B"/>
                  </a:solidFill>
                  <a:latin typeface="Segoe UI Variable Display Semib" pitchFamily="2" charset="0"/>
                </a:endParaRPr>
              </a:p>
            </p:txBody>
          </p:sp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A104E5B9-A296-E8BC-B94C-101005AA38DA}"/>
                  </a:ext>
                </a:extLst>
              </p:cNvPr>
              <p:cNvSpPr txBox="1"/>
              <p:nvPr/>
            </p:nvSpPr>
            <p:spPr>
              <a:xfrm>
                <a:off x="26836749" y="11962445"/>
                <a:ext cx="455923" cy="277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>
                <a:defPPr>
                  <a:defRPr lang="en-US"/>
                </a:defPPr>
                <a:lvl1pPr algn="ctr">
                  <a:defRPr sz="640" b="1" cap="all">
                    <a:latin typeface="Segoe UI Variable Display Semibold" pitchFamily="2" charset="0"/>
                  </a:defRPr>
                </a:lvl1pPr>
              </a:lstStyle>
              <a:p>
                <a:r>
                  <a:rPr lang="en-US"/>
                  <a:t>SEP</a:t>
                </a:r>
              </a:p>
            </p:txBody>
          </p:sp>
          <p:sp>
            <p:nvSpPr>
              <p:cNvPr id="1039" name="Freeform 1038">
                <a:extLst>
                  <a:ext uri="{FF2B5EF4-FFF2-40B4-BE49-F238E27FC236}">
                    <a16:creationId xmlns:a16="http://schemas.microsoft.com/office/drawing/2014/main" id="{1EA88B3C-C671-4938-8FC3-4A150C61E34D}"/>
                  </a:ext>
                </a:extLst>
              </p:cNvPr>
              <p:cNvSpPr/>
              <p:nvPr/>
            </p:nvSpPr>
            <p:spPr bwMode="auto">
              <a:xfrm>
                <a:off x="14695714" y="7263182"/>
                <a:ext cx="11430000" cy="4082143"/>
              </a:xfrm>
              <a:custGeom>
                <a:avLst/>
                <a:gdLst>
                  <a:gd name="connsiteX0" fmla="*/ 0 w 11430000"/>
                  <a:gd name="connsiteY0" fmla="*/ 0 h 4082143"/>
                  <a:gd name="connsiteX1" fmla="*/ 2090057 w 11430000"/>
                  <a:gd name="connsiteY1" fmla="*/ 1681843 h 4082143"/>
                  <a:gd name="connsiteX2" fmla="*/ 5437415 w 11430000"/>
                  <a:gd name="connsiteY2" fmla="*/ 2726872 h 4082143"/>
                  <a:gd name="connsiteX3" fmla="*/ 8180615 w 11430000"/>
                  <a:gd name="connsiteY3" fmla="*/ 2971800 h 4082143"/>
                  <a:gd name="connsiteX4" fmla="*/ 10744200 w 11430000"/>
                  <a:gd name="connsiteY4" fmla="*/ 3412672 h 4082143"/>
                  <a:gd name="connsiteX5" fmla="*/ 11299372 w 11430000"/>
                  <a:gd name="connsiteY5" fmla="*/ 3902529 h 4082143"/>
                  <a:gd name="connsiteX6" fmla="*/ 11430000 w 11430000"/>
                  <a:gd name="connsiteY6" fmla="*/ 4082143 h 408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30000" h="4082143">
                    <a:moveTo>
                      <a:pt x="0" y="0"/>
                    </a:moveTo>
                    <a:lnTo>
                      <a:pt x="2090057" y="1681843"/>
                    </a:lnTo>
                    <a:lnTo>
                      <a:pt x="5437415" y="2726872"/>
                    </a:lnTo>
                    <a:lnTo>
                      <a:pt x="8180615" y="2971800"/>
                    </a:lnTo>
                    <a:lnTo>
                      <a:pt x="10744200" y="3412672"/>
                    </a:lnTo>
                    <a:lnTo>
                      <a:pt x="11299372" y="3902529"/>
                    </a:lnTo>
                    <a:lnTo>
                      <a:pt x="11430000" y="4082143"/>
                    </a:lnTo>
                  </a:path>
                </a:pathLst>
              </a:custGeom>
              <a:noFill/>
              <a:ln w="25400">
                <a:solidFill>
                  <a:srgbClr val="8DC8E8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5"/>
              </a:p>
            </p:txBody>
          </p:sp>
          <p:sp>
            <p:nvSpPr>
              <p:cNvPr id="1040" name="Freeform 1039">
                <a:extLst>
                  <a:ext uri="{FF2B5EF4-FFF2-40B4-BE49-F238E27FC236}">
                    <a16:creationId xmlns:a16="http://schemas.microsoft.com/office/drawing/2014/main" id="{941C1D8E-14F4-D34D-44F4-761222A579CA}"/>
                  </a:ext>
                </a:extLst>
              </p:cNvPr>
              <p:cNvSpPr/>
              <p:nvPr/>
            </p:nvSpPr>
            <p:spPr bwMode="auto">
              <a:xfrm>
                <a:off x="25341943" y="8520482"/>
                <a:ext cx="4065814" cy="2694214"/>
              </a:xfrm>
              <a:custGeom>
                <a:avLst/>
                <a:gdLst>
                  <a:gd name="connsiteX0" fmla="*/ 0 w 4065814"/>
                  <a:gd name="connsiteY0" fmla="*/ 0 h 2694214"/>
                  <a:gd name="connsiteX1" fmla="*/ 2220686 w 4065814"/>
                  <a:gd name="connsiteY1" fmla="*/ 702129 h 2694214"/>
                  <a:gd name="connsiteX2" fmla="*/ 4065814 w 4065814"/>
                  <a:gd name="connsiteY2" fmla="*/ 2694214 h 2694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5814" h="2694214">
                    <a:moveTo>
                      <a:pt x="0" y="0"/>
                    </a:moveTo>
                    <a:lnTo>
                      <a:pt x="2220686" y="702129"/>
                    </a:lnTo>
                    <a:lnTo>
                      <a:pt x="4065814" y="2694214"/>
                    </a:lnTo>
                  </a:path>
                </a:pathLst>
              </a:custGeom>
              <a:noFill/>
              <a:ln w="25400">
                <a:solidFill>
                  <a:srgbClr val="D59ED7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5"/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4B13E53D-F4DE-5812-58E4-0473D7D31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4613" y="8438842"/>
                <a:ext cx="195936" cy="157873"/>
              </a:xfrm>
              <a:prstGeom prst="ellipse">
                <a:avLst/>
              </a:prstGeom>
              <a:solidFill>
                <a:srgbClr val="D59ED7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A19DD095-A42D-2019-2235-0BDFE6FEC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94098" y="11100398"/>
                <a:ext cx="195936" cy="157873"/>
              </a:xfrm>
              <a:prstGeom prst="ellipse">
                <a:avLst/>
              </a:prstGeom>
              <a:solidFill>
                <a:srgbClr val="D59ED7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3" name="Oval 1042">
                <a:extLst>
                  <a:ext uri="{FF2B5EF4-FFF2-40B4-BE49-F238E27FC236}">
                    <a16:creationId xmlns:a16="http://schemas.microsoft.com/office/drawing/2014/main" id="{F62623BD-7814-A3B7-73CA-31080806B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4913" y="11475955"/>
                <a:ext cx="195936" cy="157873"/>
              </a:xfrm>
              <a:prstGeom prst="ellipse">
                <a:avLst/>
              </a:prstGeom>
              <a:solidFill>
                <a:srgbClr val="B9DCD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F7A579C1-C803-46AC-406E-BC4966A48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1227" y="11084070"/>
                <a:ext cx="195936" cy="157873"/>
              </a:xfrm>
              <a:prstGeom prst="ellipse">
                <a:avLst/>
              </a:prstGeom>
              <a:solidFill>
                <a:srgbClr val="B9DCD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57D615D2-7412-3054-C904-3AA10FA4C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8998" y="10137014"/>
                <a:ext cx="195936" cy="157873"/>
              </a:xfrm>
              <a:prstGeom prst="ellipse">
                <a:avLst/>
              </a:prstGeom>
              <a:solidFill>
                <a:srgbClr val="8DC8E8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90DE1D86-C8AD-8ED7-B5D2-3886EFDD0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0483" y="9892083"/>
                <a:ext cx="195936" cy="157873"/>
              </a:xfrm>
              <a:prstGeom prst="ellipse">
                <a:avLst/>
              </a:prstGeom>
              <a:solidFill>
                <a:srgbClr val="8DC8E8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09B90F68-63B8-5ABF-F341-3A0A50E7B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67756" y="9238941"/>
                <a:ext cx="195936" cy="157873"/>
              </a:xfrm>
              <a:prstGeom prst="ellipse">
                <a:avLst/>
              </a:prstGeom>
              <a:solidFill>
                <a:srgbClr val="B9DCD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8" name="Oval 1047">
                <a:extLst>
                  <a:ext uri="{FF2B5EF4-FFF2-40B4-BE49-F238E27FC236}">
                    <a16:creationId xmlns:a16="http://schemas.microsoft.com/office/drawing/2014/main" id="{A50A591A-4FFA-ECD3-2AD8-14974A4A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4412" y="7622413"/>
                <a:ext cx="195936" cy="157873"/>
              </a:xfrm>
              <a:prstGeom prst="ellipse">
                <a:avLst/>
              </a:prstGeom>
              <a:solidFill>
                <a:srgbClr val="B9DCD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9" name="Oval 1048">
                <a:extLst>
                  <a:ext uri="{FF2B5EF4-FFF2-40B4-BE49-F238E27FC236}">
                    <a16:creationId xmlns:a16="http://schemas.microsoft.com/office/drawing/2014/main" id="{315150A8-5371-B7BA-6F0B-631F49AD2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7751" y="10208473"/>
                <a:ext cx="195936" cy="157873"/>
              </a:xfrm>
              <a:prstGeom prst="ellipse">
                <a:avLst/>
              </a:prstGeom>
              <a:solidFill>
                <a:srgbClr val="FFA38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50" name="Freeform 1049">
                <a:extLst>
                  <a:ext uri="{FF2B5EF4-FFF2-40B4-BE49-F238E27FC236}">
                    <a16:creationId xmlns:a16="http://schemas.microsoft.com/office/drawing/2014/main" id="{8C1B156D-408E-F706-3A03-90340C3CEF14}"/>
                  </a:ext>
                </a:extLst>
              </p:cNvPr>
              <p:cNvSpPr/>
              <p:nvPr/>
            </p:nvSpPr>
            <p:spPr bwMode="auto">
              <a:xfrm>
                <a:off x="24387314" y="8357196"/>
                <a:ext cx="5225143" cy="1910443"/>
              </a:xfrm>
              <a:custGeom>
                <a:avLst/>
                <a:gdLst>
                  <a:gd name="connsiteX0" fmla="*/ 0 w 5225143"/>
                  <a:gd name="connsiteY0" fmla="*/ 0 h 1910443"/>
                  <a:gd name="connsiteX1" fmla="*/ 1959429 w 5225143"/>
                  <a:gd name="connsiteY1" fmla="*/ 391886 h 1910443"/>
                  <a:gd name="connsiteX2" fmla="*/ 3102429 w 5225143"/>
                  <a:gd name="connsiteY2" fmla="*/ 881743 h 1910443"/>
                  <a:gd name="connsiteX3" fmla="*/ 5225143 w 5225143"/>
                  <a:gd name="connsiteY3" fmla="*/ 1910443 h 1910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25143" h="1910443">
                    <a:moveTo>
                      <a:pt x="0" y="0"/>
                    </a:moveTo>
                    <a:lnTo>
                      <a:pt x="1959429" y="391886"/>
                    </a:lnTo>
                    <a:lnTo>
                      <a:pt x="3102429" y="881743"/>
                    </a:lnTo>
                    <a:lnTo>
                      <a:pt x="5225143" y="1910443"/>
                    </a:lnTo>
                  </a:path>
                </a:pathLst>
              </a:custGeom>
              <a:noFill/>
              <a:ln w="25400">
                <a:solidFill>
                  <a:srgbClr val="FFA38B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5"/>
              </a:p>
            </p:txBody>
          </p:sp>
          <p:sp>
            <p:nvSpPr>
              <p:cNvPr id="1051" name="Oval 1050">
                <a:extLst>
                  <a:ext uri="{FF2B5EF4-FFF2-40B4-BE49-F238E27FC236}">
                    <a16:creationId xmlns:a16="http://schemas.microsoft.com/office/drawing/2014/main" id="{A05397DB-0E8B-C105-5974-0E3FEF10F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1491" y="9142919"/>
                <a:ext cx="195936" cy="157873"/>
              </a:xfrm>
              <a:prstGeom prst="ellipse">
                <a:avLst/>
              </a:prstGeom>
              <a:solidFill>
                <a:srgbClr val="FFA38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52" name="Oval 1051">
                <a:extLst>
                  <a:ext uri="{FF2B5EF4-FFF2-40B4-BE49-F238E27FC236}">
                    <a16:creationId xmlns:a16="http://schemas.microsoft.com/office/drawing/2014/main" id="{AFDDE320-DF6F-2509-A3A1-7CCD22D6F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9412" y="8660653"/>
                <a:ext cx="195936" cy="157873"/>
              </a:xfrm>
              <a:prstGeom prst="ellipse">
                <a:avLst/>
              </a:prstGeom>
              <a:solidFill>
                <a:srgbClr val="FFA38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E12F4955-4C76-9224-2EC1-ED789351E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9985" y="8275556"/>
                <a:ext cx="195936" cy="157873"/>
              </a:xfrm>
              <a:prstGeom prst="ellipse">
                <a:avLst/>
              </a:prstGeom>
              <a:solidFill>
                <a:srgbClr val="FFA38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54" name="Oval 1053">
                <a:extLst>
                  <a:ext uri="{FF2B5EF4-FFF2-40B4-BE49-F238E27FC236}">
                    <a16:creationId xmlns:a16="http://schemas.microsoft.com/office/drawing/2014/main" id="{BD360257-7475-C5B3-A3F4-972518DE2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5727" y="11247356"/>
                <a:ext cx="195936" cy="157873"/>
              </a:xfrm>
              <a:prstGeom prst="ellipse">
                <a:avLst/>
              </a:prstGeom>
              <a:solidFill>
                <a:srgbClr val="8DC8E8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55" name="Oval 1054">
                <a:extLst>
                  <a:ext uri="{FF2B5EF4-FFF2-40B4-BE49-F238E27FC236}">
                    <a16:creationId xmlns:a16="http://schemas.microsoft.com/office/drawing/2014/main" id="{07E474B3-1EAB-4DB9-DE86-3F59428DC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5783" y="8847057"/>
                <a:ext cx="195936" cy="157873"/>
              </a:xfrm>
              <a:prstGeom prst="ellipse">
                <a:avLst/>
              </a:prstGeom>
              <a:solidFill>
                <a:srgbClr val="8DC8E8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56" name="Oval 1055">
                <a:extLst>
                  <a:ext uri="{FF2B5EF4-FFF2-40B4-BE49-F238E27FC236}">
                    <a16:creationId xmlns:a16="http://schemas.microsoft.com/office/drawing/2014/main" id="{14D95638-6768-AB3A-D961-3194D6E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8383" y="7181541"/>
                <a:ext cx="195936" cy="157873"/>
              </a:xfrm>
              <a:prstGeom prst="ellipse">
                <a:avLst/>
              </a:prstGeom>
              <a:solidFill>
                <a:srgbClr val="8DC8E8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3157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22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2ED17E5A-244F-A6E1-4007-B6EAD3B5B3E5}"/>
              </a:ext>
            </a:extLst>
          </p:cNvPr>
          <p:cNvGrpSpPr/>
          <p:nvPr/>
        </p:nvGrpSpPr>
        <p:grpSpPr>
          <a:xfrm>
            <a:off x="7881874" y="5276223"/>
            <a:ext cx="1380156" cy="205467"/>
            <a:chOff x="18409844" y="7984827"/>
            <a:chExt cx="5808314" cy="864696"/>
          </a:xfrm>
        </p:grpSpPr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4C921799-EE2C-C0A2-129F-06D033E44EA0}"/>
                </a:ext>
              </a:extLst>
            </p:cNvPr>
            <p:cNvSpPr txBox="1"/>
            <p:nvPr/>
          </p:nvSpPr>
          <p:spPr>
            <a:xfrm>
              <a:off x="19745458" y="8174274"/>
              <a:ext cx="4472700" cy="5523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853" b="1">
                  <a:latin typeface="Segoe UI Variable Display Semibold" pitchFamily="2" charset="0"/>
                </a:rPr>
                <a:t>Llama-3.1-Instruct-8B</a:t>
              </a:r>
            </a:p>
          </p:txBody>
        </p:sp>
        <p:pic>
          <p:nvPicPr>
            <p:cNvPr id="1059" name="Picture 6" descr="Meta Launches a Dedicated Website for its Rights Manager — Lindsey Gamble">
              <a:extLst>
                <a:ext uri="{FF2B5EF4-FFF2-40B4-BE49-F238E27FC236}">
                  <a16:creationId xmlns:a16="http://schemas.microsoft.com/office/drawing/2014/main" id="{C7C4FA0C-CCEC-56DC-5D88-C34C365C8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9844" y="7984827"/>
              <a:ext cx="1536392" cy="864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2B6204F7-7217-CD59-3AC4-68DB16287831}"/>
              </a:ext>
            </a:extLst>
          </p:cNvPr>
          <p:cNvGrpSpPr/>
          <p:nvPr/>
        </p:nvGrpSpPr>
        <p:grpSpPr>
          <a:xfrm>
            <a:off x="5373211" y="3319667"/>
            <a:ext cx="755968" cy="144080"/>
            <a:chOff x="11104076" y="7275872"/>
            <a:chExt cx="2126159" cy="405224"/>
          </a:xfrm>
        </p:grpSpPr>
        <p:sp>
          <p:nvSpPr>
            <p:cNvPr id="1061" name="TextBox 1060">
              <a:extLst>
                <a:ext uri="{FF2B5EF4-FFF2-40B4-BE49-F238E27FC236}">
                  <a16:creationId xmlns:a16="http://schemas.microsoft.com/office/drawing/2014/main" id="{E0E99A07-8A2A-0936-D36E-E4087FB33C56}"/>
                </a:ext>
              </a:extLst>
            </p:cNvPr>
            <p:cNvSpPr txBox="1"/>
            <p:nvPr/>
          </p:nvSpPr>
          <p:spPr>
            <a:xfrm>
              <a:off x="11620718" y="7311579"/>
              <a:ext cx="1609517" cy="3691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853" b="1">
                  <a:latin typeface="Segoe UI Variable Display Semibold" pitchFamily="2" charset="0"/>
                </a:rPr>
                <a:t>GPT-4-0314</a:t>
              </a:r>
            </a:p>
          </p:txBody>
        </p:sp>
        <p:pic>
          <p:nvPicPr>
            <p:cNvPr id="1062" name="Picture 2" descr="OpenAI Logo Download in SVG Vector or PNG File Format">
              <a:extLst>
                <a:ext uri="{FF2B5EF4-FFF2-40B4-BE49-F238E27FC236}">
                  <a16:creationId xmlns:a16="http://schemas.microsoft.com/office/drawing/2014/main" id="{E256E38B-D57F-521F-408B-A5688512A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4076" y="7275872"/>
              <a:ext cx="405224" cy="405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B0679DF5-CC94-5096-5757-F3597B365360}"/>
              </a:ext>
            </a:extLst>
          </p:cNvPr>
          <p:cNvGrpSpPr/>
          <p:nvPr/>
        </p:nvGrpSpPr>
        <p:grpSpPr>
          <a:xfrm>
            <a:off x="4065542" y="3397118"/>
            <a:ext cx="573225" cy="144080"/>
            <a:chOff x="11104076" y="7275872"/>
            <a:chExt cx="1612194" cy="405224"/>
          </a:xfrm>
        </p:grpSpPr>
        <p:sp>
          <p:nvSpPr>
            <p:cNvPr id="1064" name="TextBox 1063">
              <a:extLst>
                <a:ext uri="{FF2B5EF4-FFF2-40B4-BE49-F238E27FC236}">
                  <a16:creationId xmlns:a16="http://schemas.microsoft.com/office/drawing/2014/main" id="{7AF97C7F-16C1-F5A4-D547-51DB8F32AB78}"/>
                </a:ext>
              </a:extLst>
            </p:cNvPr>
            <p:cNvSpPr txBox="1"/>
            <p:nvPr/>
          </p:nvSpPr>
          <p:spPr>
            <a:xfrm>
              <a:off x="11620718" y="7311579"/>
              <a:ext cx="1095552" cy="3691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853" b="1">
                  <a:latin typeface="Segoe UI Variable Display Semibold" pitchFamily="2" charset="0"/>
                </a:rPr>
                <a:t>GPT-3.5</a:t>
              </a:r>
            </a:p>
          </p:txBody>
        </p:sp>
        <p:pic>
          <p:nvPicPr>
            <p:cNvPr id="1065" name="Picture 2" descr="OpenAI Logo Download in SVG Vector or PNG File Format">
              <a:extLst>
                <a:ext uri="{FF2B5EF4-FFF2-40B4-BE49-F238E27FC236}">
                  <a16:creationId xmlns:a16="http://schemas.microsoft.com/office/drawing/2014/main" id="{2A2A21A0-A960-239C-A673-A054C6789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4076" y="7275872"/>
              <a:ext cx="405224" cy="405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359DC38A-991B-DB8B-74BF-5ABD3AFD645E}"/>
              </a:ext>
            </a:extLst>
          </p:cNvPr>
          <p:cNvGrpSpPr/>
          <p:nvPr/>
        </p:nvGrpSpPr>
        <p:grpSpPr>
          <a:xfrm>
            <a:off x="7562240" y="3840759"/>
            <a:ext cx="1004433" cy="144080"/>
            <a:chOff x="11104076" y="7275872"/>
            <a:chExt cx="2824968" cy="405224"/>
          </a:xfrm>
        </p:grpSpPr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7418CF70-EAA4-DDE9-61D4-34A75612F57D}"/>
                </a:ext>
              </a:extLst>
            </p:cNvPr>
            <p:cNvSpPr txBox="1"/>
            <p:nvPr/>
          </p:nvSpPr>
          <p:spPr>
            <a:xfrm>
              <a:off x="11620718" y="7311579"/>
              <a:ext cx="2308326" cy="3691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853" b="1">
                  <a:latin typeface="Segoe UI Variable Display Semibold" pitchFamily="2" charset="0"/>
                </a:rPr>
                <a:t>GPT-4o-2024-05</a:t>
              </a:r>
            </a:p>
          </p:txBody>
        </p:sp>
        <p:pic>
          <p:nvPicPr>
            <p:cNvPr id="1068" name="Picture 2" descr="OpenAI Logo Download in SVG Vector or PNG File Format">
              <a:extLst>
                <a:ext uri="{FF2B5EF4-FFF2-40B4-BE49-F238E27FC236}">
                  <a16:creationId xmlns:a16="http://schemas.microsoft.com/office/drawing/2014/main" id="{EC457D60-EC67-AA6F-59E7-73F308149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4076" y="7275872"/>
              <a:ext cx="405224" cy="405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524B9470-1860-1E96-FA66-DCC013F5083A}"/>
              </a:ext>
            </a:extLst>
          </p:cNvPr>
          <p:cNvGrpSpPr/>
          <p:nvPr/>
        </p:nvGrpSpPr>
        <p:grpSpPr>
          <a:xfrm>
            <a:off x="9945285" y="5303206"/>
            <a:ext cx="1149607" cy="137888"/>
            <a:chOff x="28050472" y="11592317"/>
            <a:chExt cx="3233272" cy="387811"/>
          </a:xfrm>
        </p:grpSpPr>
        <p:sp>
          <p:nvSpPr>
            <p:cNvPr id="1070" name="TextBox 1069">
              <a:extLst>
                <a:ext uri="{FF2B5EF4-FFF2-40B4-BE49-F238E27FC236}">
                  <a16:creationId xmlns:a16="http://schemas.microsoft.com/office/drawing/2014/main" id="{AACF697A-457D-5A41-D8ED-4DCA3A6AF890}"/>
                </a:ext>
              </a:extLst>
            </p:cNvPr>
            <p:cNvSpPr txBox="1"/>
            <p:nvPr/>
          </p:nvSpPr>
          <p:spPr>
            <a:xfrm>
              <a:off x="28515556" y="11601556"/>
              <a:ext cx="2768188" cy="369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853" b="1">
                  <a:latin typeface="Segoe UI Variable Display Semibold" pitchFamily="2" charset="0"/>
                </a:rPr>
                <a:t>Gemini-1.5-Flash-8B</a:t>
              </a:r>
            </a:p>
          </p:txBody>
        </p:sp>
        <p:pic>
          <p:nvPicPr>
            <p:cNvPr id="1071" name="Picture 4" descr="Google Ícone – Icon - PNG Transparent - Image PNG">
              <a:extLst>
                <a:ext uri="{FF2B5EF4-FFF2-40B4-BE49-F238E27FC236}">
                  <a16:creationId xmlns:a16="http://schemas.microsoft.com/office/drawing/2014/main" id="{C136FA2A-D48C-07E5-C1EB-06C9EFF4B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0472" y="11592317"/>
              <a:ext cx="387811" cy="38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01362BBF-7957-7B3B-1F95-E552BBD3B1EB}"/>
              </a:ext>
            </a:extLst>
          </p:cNvPr>
          <p:cNvGrpSpPr/>
          <p:nvPr/>
        </p:nvGrpSpPr>
        <p:grpSpPr>
          <a:xfrm>
            <a:off x="10552889" y="5129439"/>
            <a:ext cx="421358" cy="142311"/>
            <a:chOff x="29638131" y="11170645"/>
            <a:chExt cx="1185069" cy="400249"/>
          </a:xfrm>
        </p:grpSpPr>
        <p:pic>
          <p:nvPicPr>
            <p:cNvPr id="1073" name="Picture 10" descr="Download Microsoft Logo Icon PNG Image for Free">
              <a:extLst>
                <a:ext uri="{FF2B5EF4-FFF2-40B4-BE49-F238E27FC236}">
                  <a16:creationId xmlns:a16="http://schemas.microsoft.com/office/drawing/2014/main" id="{634F6B2C-7B14-A971-8C6C-34D801F82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8131" y="11170645"/>
              <a:ext cx="400251" cy="40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4" name="TextBox 1073">
              <a:extLst>
                <a:ext uri="{FF2B5EF4-FFF2-40B4-BE49-F238E27FC236}">
                  <a16:creationId xmlns:a16="http://schemas.microsoft.com/office/drawing/2014/main" id="{368D071D-1431-B0B4-910E-AFDDB63E2D5A}"/>
                </a:ext>
              </a:extLst>
            </p:cNvPr>
            <p:cNvSpPr txBox="1"/>
            <p:nvPr/>
          </p:nvSpPr>
          <p:spPr>
            <a:xfrm>
              <a:off x="30151440" y="11186102"/>
              <a:ext cx="671760" cy="3691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853" b="1">
                  <a:latin typeface="Segoe UI Variable Display Semibold" pitchFamily="2" charset="0"/>
                </a:rPr>
                <a:t>Phi 4</a:t>
              </a: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45E751CA-D74A-7259-5518-25F48014D1BF}"/>
              </a:ext>
            </a:extLst>
          </p:cNvPr>
          <p:cNvGrpSpPr/>
          <p:nvPr/>
        </p:nvGrpSpPr>
        <p:grpSpPr>
          <a:xfrm>
            <a:off x="10624045" y="4571495"/>
            <a:ext cx="684427" cy="271593"/>
            <a:chOff x="29964409" y="9882897"/>
            <a:chExt cx="1924951" cy="763856"/>
          </a:xfrm>
        </p:grpSpPr>
        <p:pic>
          <p:nvPicPr>
            <p:cNvPr id="1076" name="Picture 6" descr="DeepSeek Logo and symbol, meaning, history, PNG, brand">
              <a:extLst>
                <a:ext uri="{FF2B5EF4-FFF2-40B4-BE49-F238E27FC236}">
                  <a16:creationId xmlns:a16="http://schemas.microsoft.com/office/drawing/2014/main" id="{0C459F96-67C2-13F8-38C4-CCDAAC2FB9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63" r="68277" b="27703"/>
            <a:stretch/>
          </p:blipFill>
          <p:spPr bwMode="auto">
            <a:xfrm>
              <a:off x="29964409" y="9882897"/>
              <a:ext cx="523663" cy="398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7" name="TextBox 1076">
              <a:extLst>
                <a:ext uri="{FF2B5EF4-FFF2-40B4-BE49-F238E27FC236}">
                  <a16:creationId xmlns:a16="http://schemas.microsoft.com/office/drawing/2014/main" id="{3BF49448-231A-8E3D-7197-EB68C055FDEB}"/>
                </a:ext>
              </a:extLst>
            </p:cNvPr>
            <p:cNvSpPr txBox="1"/>
            <p:nvPr/>
          </p:nvSpPr>
          <p:spPr>
            <a:xfrm>
              <a:off x="30009336" y="10277601"/>
              <a:ext cx="1880024" cy="3691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853" b="1">
                  <a:latin typeface="Segoe UI Variable Display Semibold" pitchFamily="2" charset="0"/>
                </a:rPr>
                <a:t>DeepSeek-V3</a:t>
              </a:r>
            </a:p>
          </p:txBody>
        </p: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600B6E8B-5097-312B-544E-EFC13442698F}"/>
              </a:ext>
            </a:extLst>
          </p:cNvPr>
          <p:cNvGrpSpPr/>
          <p:nvPr/>
        </p:nvGrpSpPr>
        <p:grpSpPr>
          <a:xfrm>
            <a:off x="9135612" y="3855932"/>
            <a:ext cx="1569352" cy="165436"/>
            <a:chOff x="25711349" y="8251492"/>
            <a:chExt cx="4413804" cy="465288"/>
          </a:xfrm>
        </p:grpSpPr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6BB7ECB7-40BE-4E6F-3529-97690F45E965}"/>
                </a:ext>
              </a:extLst>
            </p:cNvPr>
            <p:cNvSpPr txBox="1"/>
            <p:nvPr/>
          </p:nvSpPr>
          <p:spPr>
            <a:xfrm>
              <a:off x="26279446" y="8299470"/>
              <a:ext cx="3845707" cy="3691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853" b="1">
                  <a:latin typeface="Segoe UI Variable Display Semibold" pitchFamily="2" charset="0"/>
                </a:rPr>
                <a:t>Claude-3.5 Sonnet-2024-06</a:t>
              </a:r>
            </a:p>
          </p:txBody>
        </p:sp>
        <p:pic>
          <p:nvPicPr>
            <p:cNvPr id="1080" name="Picture 4" descr="Boost Your Productivity and Creativity with Swiftask - All-in-One AI ...">
              <a:extLst>
                <a:ext uri="{FF2B5EF4-FFF2-40B4-BE49-F238E27FC236}">
                  <a16:creationId xmlns:a16="http://schemas.microsoft.com/office/drawing/2014/main" id="{136E9F35-81F4-AA27-BA1D-247E6821F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1349" y="8251492"/>
              <a:ext cx="465288" cy="46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871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E42A8-0E32-D4FF-97B8-F66F66965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EFC5791-E521-F2BA-EDC2-0150E999BA5B}"/>
              </a:ext>
            </a:extLst>
          </p:cNvPr>
          <p:cNvSpPr/>
          <p:nvPr/>
        </p:nvSpPr>
        <p:spPr bwMode="auto">
          <a:xfrm>
            <a:off x="747776" y="2914129"/>
            <a:ext cx="10696448" cy="2698682"/>
          </a:xfrm>
          <a:prstGeom prst="roundRect">
            <a:avLst/>
          </a:prstGeom>
          <a:ln w="12700" cap="rnd">
            <a:solidFill>
              <a:srgbClr val="223642"/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endParaRPr lang="en-US" sz="1422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AF914DC-3C5A-CE6B-E4E1-C381A81A423D}"/>
              </a:ext>
            </a:extLst>
          </p:cNvPr>
          <p:cNvSpPr/>
          <p:nvPr/>
        </p:nvSpPr>
        <p:spPr bwMode="auto">
          <a:xfrm>
            <a:off x="747777" y="2914129"/>
            <a:ext cx="2039291" cy="2698682"/>
          </a:xfrm>
          <a:prstGeom prst="roundRect">
            <a:avLst/>
          </a:prstGeom>
          <a:solidFill>
            <a:srgbClr val="22364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31573" fontAlgn="base">
              <a:spcBef>
                <a:spcPct val="0"/>
              </a:spcBef>
              <a:spcAft>
                <a:spcPct val="0"/>
              </a:spcAft>
            </a:pPr>
            <a:endParaRPr lang="en-US" sz="1422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F289F4-C640-FAEE-6779-4E31B497BA52}"/>
              </a:ext>
            </a:extLst>
          </p:cNvPr>
          <p:cNvSpPr txBox="1"/>
          <p:nvPr/>
        </p:nvSpPr>
        <p:spPr>
          <a:xfrm>
            <a:off x="900872" y="3478640"/>
            <a:ext cx="1762298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400">
                <a:gradFill>
                  <a:gsLst>
                    <a:gs pos="16000">
                      <a:srgbClr val="FFA38B"/>
                    </a:gs>
                    <a:gs pos="100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RE-Bench:</a:t>
            </a:r>
            <a:br>
              <a:rPr lang="en-US" sz="2400">
                <a:gradFill>
                  <a:gsLst>
                    <a:gs pos="16000">
                      <a:srgbClr val="FFA38B"/>
                    </a:gs>
                    <a:gs pos="100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</a:br>
            <a:r>
              <a:rPr lang="en-US" sz="2400">
                <a:gradFill>
                  <a:gsLst>
                    <a:gs pos="74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</a:rPr>
              <a:t>average normalized score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9AB67A12-43B1-C37F-282A-FF6EC9D72C1E}"/>
              </a:ext>
            </a:extLst>
          </p:cNvPr>
          <p:cNvSpPr txBox="1">
            <a:spLocks/>
          </p:cNvSpPr>
          <p:nvPr/>
        </p:nvSpPr>
        <p:spPr>
          <a:xfrm>
            <a:off x="1312983" y="1600249"/>
            <a:ext cx="9566032" cy="73866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0833">
              <a:spcBef>
                <a:spcPts val="280"/>
              </a:spcBef>
              <a:tabLst>
                <a:tab pos="1316104" algn="l"/>
              </a:tabLst>
              <a:defRPr/>
            </a:pPr>
            <a:r>
              <a:rPr lang="en-CA" sz="4800" spc="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The Rise of More Useful Agents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6E75BA-6500-C3D0-C366-A8864790D839}"/>
              </a:ext>
            </a:extLst>
          </p:cNvPr>
          <p:cNvSpPr txBox="1">
            <a:spLocks/>
          </p:cNvSpPr>
          <p:nvPr/>
        </p:nvSpPr>
        <p:spPr>
          <a:xfrm>
            <a:off x="4828337" y="907857"/>
            <a:ext cx="2535326" cy="454136"/>
          </a:xfrm>
          <a:prstGeom prst="roundRect">
            <a:avLst>
              <a:gd name="adj" fmla="val 21548"/>
            </a:avLst>
          </a:prstGeom>
          <a:gradFill>
            <a:gsLst>
              <a:gs pos="5000">
                <a:srgbClr val="F65567"/>
              </a:gs>
              <a:gs pos="95000">
                <a:srgbClr val="AC35AF"/>
              </a:gs>
            </a:gsLst>
            <a:path path="circle">
              <a:fillToRect l="100000" t="100000"/>
            </a:path>
          </a:gradFill>
          <a:effectLst/>
        </p:spPr>
        <p:txBody>
          <a:bodyPr vert="horz" wrap="none" lIns="168750" tIns="42862" rIns="168750" bIns="67500" rtlCol="0" anchor="ctr">
            <a:spAutoFit/>
          </a:bodyPr>
          <a:lstStyle>
            <a:defPPr>
              <a:defRPr lang="en-US"/>
            </a:defPPr>
            <a:lvl1pPr algn="ctr" defTabSz="2252157" fontAlgn="base">
              <a:lnSpc>
                <a:spcPct val="100000"/>
              </a:lnSpc>
              <a:spcBef>
                <a:spcPts val="788"/>
              </a:spcBef>
              <a:spcAft>
                <a:spcPct val="0"/>
              </a:spcAft>
              <a:buNone/>
              <a:tabLst>
                <a:tab pos="3701239" algn="l"/>
              </a:tabLst>
              <a:defRPr sz="4000" b="1" i="0" cap="none" spc="0" baseline="0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effectLst/>
                <a:latin typeface="Segoe UI Variable Display Semib" pitchFamily="2" charset="0"/>
                <a:cs typeface="Segoe Sans Display Semibold" pitchFamily="2" charset="0"/>
              </a:defRPr>
            </a:lvl1pPr>
          </a:lstStyle>
          <a:p>
            <a:r>
              <a:rPr lang="en-CA" sz="1875"/>
              <a:t>Recent Benchmarks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11096F-A07A-0566-C48A-341D4AF851CF}"/>
              </a:ext>
            </a:extLst>
          </p:cNvPr>
          <p:cNvSpPr txBox="1"/>
          <p:nvPr/>
        </p:nvSpPr>
        <p:spPr>
          <a:xfrm>
            <a:off x="4719020" y="6429375"/>
            <a:ext cx="27539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">
                <a:solidFill>
                  <a:srgbClr val="B1B3B3"/>
                </a:solidFill>
                <a:latin typeface="Segoe UI Variable Display" pitchFamily="2" charset="0"/>
              </a:rPr>
              <a:t>Source: Wijk et al., 2024 | Chart: Stanford 2025 AI Index report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182BB2-9ED0-B883-B500-0BB0FFC2D2BD}"/>
              </a:ext>
            </a:extLst>
          </p:cNvPr>
          <p:cNvGrpSpPr/>
          <p:nvPr/>
        </p:nvGrpSpPr>
        <p:grpSpPr>
          <a:xfrm>
            <a:off x="2951530" y="3042473"/>
            <a:ext cx="8492696" cy="2998465"/>
            <a:chOff x="8158726" y="6228095"/>
            <a:chExt cx="24028152" cy="65273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1248FFB-2082-7384-7782-9DD6869E098E}"/>
                </a:ext>
              </a:extLst>
            </p:cNvPr>
            <p:cNvSpPr txBox="1"/>
            <p:nvPr/>
          </p:nvSpPr>
          <p:spPr>
            <a:xfrm>
              <a:off x="16065912" y="12386273"/>
              <a:ext cx="8982823" cy="369152"/>
            </a:xfrm>
            <a:prstGeom prst="rect">
              <a:avLst/>
            </a:prstGeom>
            <a:noFill/>
          </p:spPr>
          <p:txBody>
            <a:bodyPr wrap="square" lIns="12800" tIns="0" rIns="12800" bIns="0" rtlCol="0">
              <a:spAutoFit/>
            </a:bodyPr>
            <a:lstStyle>
              <a:defPPr>
                <a:defRPr lang="en-US"/>
              </a:defPPr>
              <a:lvl1pPr algn="ctr">
                <a:defRPr sz="2200" cap="all"/>
              </a:lvl1pPr>
            </a:lstStyle>
            <a:p>
              <a:r>
                <a:rPr lang="en-US" sz="853" b="1" cap="none">
                  <a:latin typeface="Segoe UI Variable Display Semibold" pitchFamily="2" charset="0"/>
                </a:rPr>
                <a:t>Time budget (time limit per run x number of attempts)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B8A7B1-2DEB-BF48-492F-02A0B138AF56}"/>
                </a:ext>
              </a:extLst>
            </p:cNvPr>
            <p:cNvGrpSpPr/>
            <p:nvPr/>
          </p:nvGrpSpPr>
          <p:grpSpPr>
            <a:xfrm>
              <a:off x="8158726" y="6228095"/>
              <a:ext cx="24028152" cy="5053981"/>
              <a:chOff x="8158726" y="6228095"/>
              <a:chExt cx="24028152" cy="505398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6DB234-B0FC-CBB8-6E76-D35BCA23D5B7}"/>
                  </a:ext>
                </a:extLst>
              </p:cNvPr>
              <p:cNvSpPr txBox="1"/>
              <p:nvPr/>
            </p:nvSpPr>
            <p:spPr>
              <a:xfrm rot="16200000">
                <a:off x="5938938" y="8690934"/>
                <a:ext cx="4810930" cy="371353"/>
              </a:xfrm>
              <a:prstGeom prst="rect">
                <a:avLst/>
              </a:prstGeom>
              <a:noFill/>
            </p:spPr>
            <p:txBody>
              <a:bodyPr wrap="square" lIns="12800" tIns="0" rIns="12800" bIns="0" rtlCol="0">
                <a:spAutoFit/>
              </a:bodyPr>
              <a:lstStyle>
                <a:defPPr>
                  <a:defRPr lang="en-US"/>
                </a:defPPr>
                <a:lvl1pPr algn="ctr">
                  <a:defRPr sz="2200" cap="all"/>
                </a:lvl1pPr>
              </a:lstStyle>
              <a:p>
                <a:r>
                  <a:rPr lang="en-US" sz="853" b="1" cap="none">
                    <a:latin typeface="Segoe UI Variable Display Semibold" pitchFamily="2" charset="0"/>
                  </a:rPr>
                  <a:t>Average normalized score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59544CD-97B1-E96B-281A-B41D6D245E8D}"/>
                  </a:ext>
                </a:extLst>
              </p:cNvPr>
              <p:cNvGrpSpPr/>
              <p:nvPr/>
            </p:nvGrpSpPr>
            <p:grpSpPr>
              <a:xfrm>
                <a:off x="11875900" y="6228095"/>
                <a:ext cx="15498950" cy="195921"/>
                <a:chOff x="8305801" y="6228095"/>
                <a:chExt cx="15498950" cy="195921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4B8B008-236F-D333-CB4A-1ACBBF587F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5801" y="6228095"/>
                  <a:ext cx="249443" cy="195921"/>
                </a:xfrm>
                <a:prstGeom prst="ellipse">
                  <a:avLst/>
                </a:prstGeom>
                <a:solidFill>
                  <a:srgbClr val="B9DCD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3200" tIns="52019" rIns="65024" bIns="520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3157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605" b="1">
                      <a:solidFill>
                        <a:schemeClr val="tx1"/>
                      </a:solidFill>
                      <a:latin typeface="Segoe UI Variable Display Semibold" pitchFamily="2" charset="0"/>
                      <a:ea typeface="Segoe UI" pitchFamily="34" charset="0"/>
                      <a:cs typeface="Segoe UI" pitchFamily="34" charset="0"/>
                    </a:rPr>
                    <a:t>Claude 3.5 Sonnet (Old) (Modular)</a:t>
                  </a: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6CE2455-4CDE-BF78-54D0-46B0B98A72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69011" y="6228095"/>
                  <a:ext cx="249443" cy="195921"/>
                </a:xfrm>
                <a:prstGeom prst="ellipse">
                  <a:avLst/>
                </a:prstGeom>
                <a:solidFill>
                  <a:srgbClr val="8DC8E8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3200" tIns="52019" rIns="65024" bIns="520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3157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605" b="1">
                      <a:solidFill>
                        <a:schemeClr val="tx1"/>
                      </a:solidFill>
                      <a:latin typeface="Segoe UI Variable Display Semibold" pitchFamily="2" charset="0"/>
                      <a:ea typeface="Segoe UI" pitchFamily="34" charset="0"/>
                      <a:cs typeface="Segoe UI" pitchFamily="34" charset="0"/>
                    </a:rPr>
                    <a:t>Claude 3.5 Sonnet (New) (Modular)</a:t>
                  </a: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7901F0D-6E52-BFF8-F355-E506CBDC0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7782" y="6228095"/>
                  <a:ext cx="249443" cy="195921"/>
                </a:xfrm>
                <a:prstGeom prst="ellipse">
                  <a:avLst/>
                </a:prstGeom>
                <a:solidFill>
                  <a:srgbClr val="D59ED7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3200" tIns="52019" rIns="65024" bIns="520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3157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605" b="1">
                      <a:solidFill>
                        <a:schemeClr val="tx1"/>
                      </a:solidFill>
                      <a:latin typeface="Segoe UI Variable Display Semibold" pitchFamily="2" charset="0"/>
                      <a:ea typeface="Segoe UI" pitchFamily="34" charset="0"/>
                      <a:cs typeface="Segoe UI" pitchFamily="34" charset="0"/>
                    </a:rPr>
                    <a:t>Claude 3.5 Sonnet (New) (AIDE)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6B8DADC-5682-5ACD-2F74-18125B8ADC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5969" y="6228095"/>
                  <a:ext cx="249443" cy="195921"/>
                </a:xfrm>
                <a:prstGeom prst="ellipse">
                  <a:avLst/>
                </a:prstGeom>
                <a:solidFill>
                  <a:srgbClr val="FFA38B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3200" tIns="52019" rIns="65024" bIns="520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3157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605" b="1">
                      <a:solidFill>
                        <a:schemeClr val="tx1"/>
                      </a:solidFill>
                      <a:latin typeface="Segoe UI Variable Display Semibold" pitchFamily="2" charset="0"/>
                      <a:ea typeface="Segoe UI" pitchFamily="34" charset="0"/>
                      <a:cs typeface="Segoe UI" pitchFamily="34" charset="0"/>
                    </a:rPr>
                    <a:t>o1-preview (AIDE)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84E57AD5-30BA-EA0C-61E1-E2A21C25F5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5308" y="6228095"/>
                  <a:ext cx="249443" cy="195921"/>
                </a:xfrm>
                <a:prstGeom prst="ellipse">
                  <a:avLst/>
                </a:prstGeom>
                <a:solidFill>
                  <a:srgbClr val="E1D3C7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3200" tIns="52019" rIns="65024" bIns="520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3157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605" b="1">
                      <a:solidFill>
                        <a:schemeClr val="tx1"/>
                      </a:solidFill>
                      <a:latin typeface="Segoe UI Variable Display Semibold" pitchFamily="2" charset="0"/>
                      <a:ea typeface="Segoe UI" pitchFamily="34" charset="0"/>
                      <a:cs typeface="Segoe UI" pitchFamily="34" charset="0"/>
                    </a:rPr>
                    <a:t>Human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92F5AA0-0953-2B82-B829-E3073E01E081}"/>
                  </a:ext>
                </a:extLst>
              </p:cNvPr>
              <p:cNvGrpSpPr/>
              <p:nvPr/>
            </p:nvGrpSpPr>
            <p:grpSpPr>
              <a:xfrm>
                <a:off x="9602014" y="6818831"/>
                <a:ext cx="22584864" cy="4115566"/>
                <a:chOff x="11851341" y="7272126"/>
                <a:chExt cx="20335538" cy="4115566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C8F92991-8104-12DE-3D92-5C691C73FD2F}"/>
                    </a:ext>
                  </a:extLst>
                </p:cNvPr>
                <p:cNvCxnSpPr/>
                <p:nvPr/>
              </p:nvCxnSpPr>
              <p:spPr>
                <a:xfrm>
                  <a:off x="11851341" y="7958053"/>
                  <a:ext cx="20335538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5C8B760-465F-233E-34D9-592B8F408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1341" y="10701763"/>
                  <a:ext cx="20335538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197C9E0A-CBE1-3EB7-BEBF-C9A7E7A77F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1341" y="11387692"/>
                  <a:ext cx="20278719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AAFF9EB-5787-8476-378D-40EE80EEA4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1341" y="10015835"/>
                  <a:ext cx="20335538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1D72386-2939-897E-1662-DA2644FB4D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1341" y="9329908"/>
                  <a:ext cx="20335538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9BB59928-B203-A625-9589-B15C1EEB1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1341" y="8643981"/>
                  <a:ext cx="20335538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F922489-23FB-81A7-61D0-699430A0039B}"/>
                    </a:ext>
                  </a:extLst>
                </p:cNvPr>
                <p:cNvCxnSpPr/>
                <p:nvPr/>
              </p:nvCxnSpPr>
              <p:spPr>
                <a:xfrm>
                  <a:off x="11851341" y="7272126"/>
                  <a:ext cx="20335538" cy="0"/>
                </a:xfrm>
                <a:prstGeom prst="line">
                  <a:avLst/>
                </a:prstGeom>
                <a:ln w="6350">
                  <a:solidFill>
                    <a:schemeClr val="tx1">
                      <a:alpha val="30110"/>
                    </a:schemeClr>
                  </a:solidFill>
                  <a:prstDash val="dash"/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9BBFB93-7EBA-22D9-0EBD-CA9781D9C9B5}"/>
                  </a:ext>
                </a:extLst>
              </p:cNvPr>
              <p:cNvGrpSpPr/>
              <p:nvPr/>
            </p:nvGrpSpPr>
            <p:grpSpPr>
              <a:xfrm>
                <a:off x="8991758" y="6679705"/>
                <a:ext cx="458643" cy="4458749"/>
                <a:chOff x="9798290" y="7044277"/>
                <a:chExt cx="458643" cy="4403290"/>
              </a:xfrm>
              <a:noFill/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80E25DD-9DBA-880E-00F6-5B28B2A98B0D}"/>
                    </a:ext>
                  </a:extLst>
                </p:cNvPr>
                <p:cNvSpPr txBox="1"/>
                <p:nvPr/>
              </p:nvSpPr>
              <p:spPr>
                <a:xfrm>
                  <a:off x="9843643" y="7044277"/>
                  <a:ext cx="413290" cy="334285"/>
                </a:xfrm>
                <a:prstGeom prst="rect">
                  <a:avLst/>
                </a:prstGeom>
                <a:grpFill/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1.4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F1A3505-82AF-2A14-0817-2A7B4A2A3D9C}"/>
                    </a:ext>
                  </a:extLst>
                </p:cNvPr>
                <p:cNvSpPr txBox="1"/>
                <p:nvPr/>
              </p:nvSpPr>
              <p:spPr>
                <a:xfrm>
                  <a:off x="9798290" y="9078779"/>
                  <a:ext cx="458643" cy="334285"/>
                </a:xfrm>
                <a:prstGeom prst="rect">
                  <a:avLst/>
                </a:prstGeom>
                <a:grpFill/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0.8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1B1E98E-EDE6-9938-74AB-19B9D8E0D4AB}"/>
                    </a:ext>
                  </a:extLst>
                </p:cNvPr>
                <p:cNvSpPr txBox="1"/>
                <p:nvPr/>
              </p:nvSpPr>
              <p:spPr>
                <a:xfrm>
                  <a:off x="9798290" y="11113282"/>
                  <a:ext cx="458643" cy="334285"/>
                </a:xfrm>
                <a:prstGeom prst="rect">
                  <a:avLst/>
                </a:prstGeom>
                <a:grpFill/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0.2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85E5433-0EA4-F368-D848-C731F2A93DC8}"/>
                    </a:ext>
                  </a:extLst>
                </p:cNvPr>
                <p:cNvSpPr txBox="1"/>
                <p:nvPr/>
              </p:nvSpPr>
              <p:spPr>
                <a:xfrm>
                  <a:off x="9798290" y="10435114"/>
                  <a:ext cx="458643" cy="334285"/>
                </a:xfrm>
                <a:prstGeom prst="rect">
                  <a:avLst/>
                </a:prstGeom>
                <a:grpFill/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0.4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DCC8339-9CC9-70AB-35F1-B0A33DDE14DB}"/>
                    </a:ext>
                  </a:extLst>
                </p:cNvPr>
                <p:cNvSpPr txBox="1"/>
                <p:nvPr/>
              </p:nvSpPr>
              <p:spPr>
                <a:xfrm>
                  <a:off x="9798290" y="9756947"/>
                  <a:ext cx="458643" cy="334285"/>
                </a:xfrm>
                <a:prstGeom prst="rect">
                  <a:avLst/>
                </a:prstGeom>
                <a:grpFill/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0.6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085F8BC-C5F5-2165-FE38-6C9926C62650}"/>
                    </a:ext>
                  </a:extLst>
                </p:cNvPr>
                <p:cNvSpPr txBox="1"/>
                <p:nvPr/>
              </p:nvSpPr>
              <p:spPr>
                <a:xfrm>
                  <a:off x="9843643" y="8400612"/>
                  <a:ext cx="413290" cy="334285"/>
                </a:xfrm>
                <a:prstGeom prst="rect">
                  <a:avLst/>
                </a:prstGeom>
                <a:grpFill/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1.0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6B00398-1846-2354-D1C7-01092DED6CC0}"/>
                    </a:ext>
                  </a:extLst>
                </p:cNvPr>
                <p:cNvSpPr txBox="1"/>
                <p:nvPr/>
              </p:nvSpPr>
              <p:spPr>
                <a:xfrm>
                  <a:off x="9843643" y="7722444"/>
                  <a:ext cx="413290" cy="334285"/>
                </a:xfrm>
                <a:prstGeom prst="rect">
                  <a:avLst/>
                </a:prstGeom>
                <a:grpFill/>
              </p:spPr>
              <p:txBody>
                <a:bodyPr wrap="none" lIns="12800" tIns="0" rIns="1280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200" cap="all"/>
                  </a:lvl1pPr>
                </a:lstStyle>
                <a:p>
                  <a:pPr algn="r"/>
                  <a:r>
                    <a:rPr lang="en-US" sz="782" b="1">
                      <a:latin typeface="Segoe UI Variable Display Semibold" pitchFamily="2" charset="0"/>
                    </a:rPr>
                    <a:t>1.2</a:t>
                  </a:r>
                </a:p>
              </p:txBody>
            </p:sp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FCF2989-952A-1CE3-32B7-01E251413DA8}"/>
              </a:ext>
            </a:extLst>
          </p:cNvPr>
          <p:cNvGrpSpPr/>
          <p:nvPr/>
        </p:nvGrpSpPr>
        <p:grpSpPr>
          <a:xfrm>
            <a:off x="3502846" y="3540721"/>
            <a:ext cx="7519487" cy="2129134"/>
            <a:chOff x="9851752" y="7326921"/>
            <a:chExt cx="21148559" cy="486035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D12F05-B030-F6A0-FE36-9F67CD745102}"/>
                </a:ext>
              </a:extLst>
            </p:cNvPr>
            <p:cNvSpPr txBox="1"/>
            <p:nvPr/>
          </p:nvSpPr>
          <p:spPr>
            <a:xfrm>
              <a:off x="9917638" y="11962444"/>
              <a:ext cx="537075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>
              <a:defPPr>
                <a:defRPr lang="en-US"/>
              </a:defPPr>
              <a:lvl1pPr algn="ctr">
                <a:defRPr sz="640" b="1" cap="all">
                  <a:latin typeface="Segoe UI Variable Display Semibold" pitchFamily="2" charset="0"/>
                </a:defRPr>
              </a:lvl1pPr>
            </a:lstStyle>
            <a:p>
              <a:r>
                <a:rPr lang="en-US"/>
                <a:t>30M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B206E1-7D75-606B-DCAA-C875ECA4B0C9}"/>
                </a:ext>
              </a:extLst>
            </p:cNvPr>
            <p:cNvSpPr txBox="1"/>
            <p:nvPr/>
          </p:nvSpPr>
          <p:spPr>
            <a:xfrm>
              <a:off x="14115930" y="11962444"/>
              <a:ext cx="365754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>
              <a:defPPr>
                <a:defRPr lang="en-US"/>
              </a:defPPr>
              <a:lvl1pPr algn="ctr">
                <a:defRPr sz="640" b="1" cap="all">
                  <a:latin typeface="Segoe UI Variable Display Semibold" pitchFamily="2" charset="0"/>
                </a:defRPr>
              </a:lvl1pPr>
            </a:lstStyle>
            <a:p>
              <a:r>
                <a:rPr lang="en-US"/>
                <a:t>2H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DA627D1-1E5E-290B-BA9E-E7C90321146A}"/>
                </a:ext>
              </a:extLst>
            </p:cNvPr>
            <p:cNvSpPr txBox="1"/>
            <p:nvPr/>
          </p:nvSpPr>
          <p:spPr>
            <a:xfrm>
              <a:off x="18142001" y="11962444"/>
              <a:ext cx="365754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>
              <a:defPPr>
                <a:defRPr lang="en-US"/>
              </a:defPPr>
              <a:lvl1pPr algn="ctr">
                <a:defRPr sz="640" b="1" cap="all">
                  <a:latin typeface="Segoe UI Variable Display Semibold" pitchFamily="2" charset="0"/>
                </a:defRPr>
              </a:lvl1pPr>
            </a:lstStyle>
            <a:p>
              <a:r>
                <a:rPr lang="en-US"/>
                <a:t>8H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DECEBB9-C795-95A1-8948-6F700C51D228}"/>
                </a:ext>
              </a:extLst>
            </p:cNvPr>
            <p:cNvSpPr txBox="1"/>
            <p:nvPr/>
          </p:nvSpPr>
          <p:spPr>
            <a:xfrm>
              <a:off x="22167221" y="11962444"/>
              <a:ext cx="460429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>
              <a:defPPr>
                <a:defRPr lang="en-US"/>
              </a:defPPr>
              <a:lvl1pPr algn="ctr">
                <a:defRPr sz="640" b="1" cap="all">
                  <a:latin typeface="Segoe UI Variable Display Semibold" pitchFamily="2" charset="0"/>
                </a:defRPr>
              </a:lvl1pPr>
            </a:lstStyle>
            <a:p>
              <a:r>
                <a:rPr lang="en-US"/>
                <a:t>16H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D8DA322-73F8-5C04-3869-61269FEA5215}"/>
                </a:ext>
              </a:extLst>
            </p:cNvPr>
            <p:cNvSpPr txBox="1"/>
            <p:nvPr/>
          </p:nvSpPr>
          <p:spPr>
            <a:xfrm>
              <a:off x="26288118" y="11962444"/>
              <a:ext cx="491991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>
              <a:defPPr>
                <a:defRPr lang="en-US"/>
              </a:defPPr>
              <a:lvl1pPr algn="ctr">
                <a:defRPr sz="640" b="1" cap="all">
                  <a:latin typeface="Segoe UI Variable Display Semibold" pitchFamily="2" charset="0"/>
                </a:defRPr>
              </a:lvl1pPr>
            </a:lstStyle>
            <a:p>
              <a:r>
                <a:rPr lang="en-US"/>
                <a:t>32H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373A5DF-92C0-6461-6901-7C4140AE1D8D}"/>
                </a:ext>
              </a:extLst>
            </p:cNvPr>
            <p:cNvSpPr txBox="1"/>
            <p:nvPr/>
          </p:nvSpPr>
          <p:spPr>
            <a:xfrm>
              <a:off x="30442431" y="11962444"/>
              <a:ext cx="491991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>
              <a:defPPr>
                <a:defRPr lang="en-US"/>
              </a:defPPr>
              <a:lvl1pPr algn="ctr">
                <a:defRPr sz="640" b="1" cap="all">
                  <a:latin typeface="Segoe UI Variable Display Semibold" pitchFamily="2" charset="0"/>
                </a:defRPr>
              </a:lvl1pPr>
            </a:lstStyle>
            <a:p>
              <a:r>
                <a:rPr lang="en-US"/>
                <a:t>64H</a:t>
              </a: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870A4E-F5EF-5CD8-28F5-C68CE83F8BDD}"/>
                </a:ext>
              </a:extLst>
            </p:cNvPr>
            <p:cNvSpPr/>
            <p:nvPr/>
          </p:nvSpPr>
          <p:spPr bwMode="auto">
            <a:xfrm>
              <a:off x="10185400" y="10614863"/>
              <a:ext cx="20472400" cy="1080238"/>
            </a:xfrm>
            <a:custGeom>
              <a:avLst/>
              <a:gdLst>
                <a:gd name="connsiteX0" fmla="*/ 0 w 20472400"/>
                <a:gd name="connsiteY0" fmla="*/ 1066800 h 1066800"/>
                <a:gd name="connsiteX1" fmla="*/ 4102100 w 20472400"/>
                <a:gd name="connsiteY1" fmla="*/ 749300 h 1066800"/>
                <a:gd name="connsiteX2" fmla="*/ 8191500 w 20472400"/>
                <a:gd name="connsiteY2" fmla="*/ 444500 h 1066800"/>
                <a:gd name="connsiteX3" fmla="*/ 12293600 w 20472400"/>
                <a:gd name="connsiteY3" fmla="*/ 317500 h 1066800"/>
                <a:gd name="connsiteX4" fmla="*/ 16383000 w 20472400"/>
                <a:gd name="connsiteY4" fmla="*/ 152400 h 1066800"/>
                <a:gd name="connsiteX5" fmla="*/ 20472400 w 20472400"/>
                <a:gd name="connsiteY5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72400" h="1066800">
                  <a:moveTo>
                    <a:pt x="0" y="1066800"/>
                  </a:moveTo>
                  <a:lnTo>
                    <a:pt x="4102100" y="749300"/>
                  </a:lnTo>
                  <a:lnTo>
                    <a:pt x="8191500" y="444500"/>
                  </a:lnTo>
                  <a:lnTo>
                    <a:pt x="12293600" y="317500"/>
                  </a:lnTo>
                  <a:lnTo>
                    <a:pt x="16383000" y="152400"/>
                  </a:lnTo>
                  <a:lnTo>
                    <a:pt x="20472400" y="0"/>
                  </a:lnTo>
                </a:path>
              </a:pathLst>
            </a:custGeom>
            <a:noFill/>
            <a:ln w="25400">
              <a:solidFill>
                <a:srgbClr val="B9DCD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5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EC30B26-4FF6-38F0-371C-5DEE396CEF96}"/>
                </a:ext>
              </a:extLst>
            </p:cNvPr>
            <p:cNvSpPr/>
            <p:nvPr/>
          </p:nvSpPr>
          <p:spPr bwMode="auto">
            <a:xfrm>
              <a:off x="10172700" y="9817544"/>
              <a:ext cx="20485100" cy="1556057"/>
            </a:xfrm>
            <a:custGeom>
              <a:avLst/>
              <a:gdLst>
                <a:gd name="connsiteX0" fmla="*/ 0 w 20485100"/>
                <a:gd name="connsiteY0" fmla="*/ 1536700 h 1536700"/>
                <a:gd name="connsiteX1" fmla="*/ 4127500 w 20485100"/>
                <a:gd name="connsiteY1" fmla="*/ 1168400 h 1536700"/>
                <a:gd name="connsiteX2" fmla="*/ 8204200 w 20485100"/>
                <a:gd name="connsiteY2" fmla="*/ 546100 h 1536700"/>
                <a:gd name="connsiteX3" fmla="*/ 12306300 w 20485100"/>
                <a:gd name="connsiteY3" fmla="*/ 330200 h 1536700"/>
                <a:gd name="connsiteX4" fmla="*/ 16383000 w 20485100"/>
                <a:gd name="connsiteY4" fmla="*/ 152400 h 1536700"/>
                <a:gd name="connsiteX5" fmla="*/ 20485100 w 20485100"/>
                <a:gd name="connsiteY5" fmla="*/ 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85100" h="1536700">
                  <a:moveTo>
                    <a:pt x="0" y="1536700"/>
                  </a:moveTo>
                  <a:lnTo>
                    <a:pt x="4127500" y="1168400"/>
                  </a:lnTo>
                  <a:lnTo>
                    <a:pt x="8204200" y="546100"/>
                  </a:lnTo>
                  <a:lnTo>
                    <a:pt x="12306300" y="330200"/>
                  </a:lnTo>
                  <a:lnTo>
                    <a:pt x="16383000" y="152400"/>
                  </a:lnTo>
                  <a:lnTo>
                    <a:pt x="20485100" y="0"/>
                  </a:lnTo>
                </a:path>
              </a:pathLst>
            </a:custGeom>
            <a:noFill/>
            <a:ln w="25400">
              <a:solidFill>
                <a:srgbClr val="8DC8E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5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BA7A83A-022D-5394-864A-85E33910A2D1}"/>
                </a:ext>
              </a:extLst>
            </p:cNvPr>
            <p:cNvSpPr/>
            <p:nvPr/>
          </p:nvSpPr>
          <p:spPr bwMode="auto">
            <a:xfrm>
              <a:off x="10160000" y="10434823"/>
              <a:ext cx="16421100" cy="1388877"/>
            </a:xfrm>
            <a:custGeom>
              <a:avLst/>
              <a:gdLst>
                <a:gd name="connsiteX0" fmla="*/ 0 w 16421100"/>
                <a:gd name="connsiteY0" fmla="*/ 1371600 h 1371600"/>
                <a:gd name="connsiteX1" fmla="*/ 4140200 w 16421100"/>
                <a:gd name="connsiteY1" fmla="*/ 1181100 h 1371600"/>
                <a:gd name="connsiteX2" fmla="*/ 8216900 w 16421100"/>
                <a:gd name="connsiteY2" fmla="*/ 787400 h 1371600"/>
                <a:gd name="connsiteX3" fmla="*/ 12319000 w 16421100"/>
                <a:gd name="connsiteY3" fmla="*/ 368300 h 1371600"/>
                <a:gd name="connsiteX4" fmla="*/ 16421100 w 16421100"/>
                <a:gd name="connsiteY4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1100" h="1371600">
                  <a:moveTo>
                    <a:pt x="0" y="1371600"/>
                  </a:moveTo>
                  <a:lnTo>
                    <a:pt x="4140200" y="1181100"/>
                  </a:lnTo>
                  <a:lnTo>
                    <a:pt x="8216900" y="787400"/>
                  </a:lnTo>
                  <a:lnTo>
                    <a:pt x="12319000" y="368300"/>
                  </a:lnTo>
                  <a:lnTo>
                    <a:pt x="16421100" y="0"/>
                  </a:lnTo>
                </a:path>
              </a:pathLst>
            </a:custGeom>
            <a:noFill/>
            <a:ln w="25400">
              <a:solidFill>
                <a:srgbClr val="D59ED7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5"/>
            </a:p>
          </p:txBody>
        </p:sp>
        <p:sp>
          <p:nvSpPr>
            <p:cNvPr id="1028" name="Freeform 1027">
              <a:extLst>
                <a:ext uri="{FF2B5EF4-FFF2-40B4-BE49-F238E27FC236}">
                  <a16:creationId xmlns:a16="http://schemas.microsoft.com/office/drawing/2014/main" id="{1CFBCBCF-51BA-F16B-E69E-78253F6E5047}"/>
                </a:ext>
              </a:extLst>
            </p:cNvPr>
            <p:cNvSpPr/>
            <p:nvPr/>
          </p:nvSpPr>
          <p:spPr bwMode="auto">
            <a:xfrm>
              <a:off x="10147300" y="9894704"/>
              <a:ext cx="16408400" cy="1658936"/>
            </a:xfrm>
            <a:custGeom>
              <a:avLst/>
              <a:gdLst>
                <a:gd name="connsiteX0" fmla="*/ 0 w 16408400"/>
                <a:gd name="connsiteY0" fmla="*/ 1638300 h 1638300"/>
                <a:gd name="connsiteX1" fmla="*/ 4140200 w 16408400"/>
                <a:gd name="connsiteY1" fmla="*/ 1104900 h 1638300"/>
                <a:gd name="connsiteX2" fmla="*/ 8242300 w 16408400"/>
                <a:gd name="connsiteY2" fmla="*/ 571500 h 1638300"/>
                <a:gd name="connsiteX3" fmla="*/ 12331700 w 16408400"/>
                <a:gd name="connsiteY3" fmla="*/ 266700 h 1638300"/>
                <a:gd name="connsiteX4" fmla="*/ 16408400 w 16408400"/>
                <a:gd name="connsiteY4" fmla="*/ 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08400" h="1638300">
                  <a:moveTo>
                    <a:pt x="0" y="1638300"/>
                  </a:moveTo>
                  <a:lnTo>
                    <a:pt x="4140200" y="1104900"/>
                  </a:lnTo>
                  <a:lnTo>
                    <a:pt x="8242300" y="571500"/>
                  </a:lnTo>
                  <a:lnTo>
                    <a:pt x="12331700" y="266700"/>
                  </a:lnTo>
                  <a:lnTo>
                    <a:pt x="16408400" y="0"/>
                  </a:lnTo>
                </a:path>
              </a:pathLst>
            </a:custGeom>
            <a:noFill/>
            <a:ln w="25400">
              <a:solidFill>
                <a:srgbClr val="FFA38B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5"/>
            </a:p>
          </p:txBody>
        </p:sp>
        <p:sp>
          <p:nvSpPr>
            <p:cNvPr id="1030" name="Freeform 1029">
              <a:extLst>
                <a:ext uri="{FF2B5EF4-FFF2-40B4-BE49-F238E27FC236}">
                  <a16:creationId xmlns:a16="http://schemas.microsoft.com/office/drawing/2014/main" id="{E8ED879C-2DA4-3E06-5DB8-9694F8D31488}"/>
                </a:ext>
              </a:extLst>
            </p:cNvPr>
            <p:cNvSpPr/>
            <p:nvPr/>
          </p:nvSpPr>
          <p:spPr bwMode="auto">
            <a:xfrm>
              <a:off x="14287500" y="7412730"/>
              <a:ext cx="16370300" cy="4346670"/>
            </a:xfrm>
            <a:custGeom>
              <a:avLst/>
              <a:gdLst>
                <a:gd name="connsiteX0" fmla="*/ 0 w 16370300"/>
                <a:gd name="connsiteY0" fmla="*/ 4292600 h 4292600"/>
                <a:gd name="connsiteX1" fmla="*/ 4089400 w 16370300"/>
                <a:gd name="connsiteY1" fmla="*/ 2184400 h 4292600"/>
                <a:gd name="connsiteX2" fmla="*/ 8191500 w 16370300"/>
                <a:gd name="connsiteY2" fmla="*/ 1270000 h 4292600"/>
                <a:gd name="connsiteX3" fmla="*/ 12280900 w 16370300"/>
                <a:gd name="connsiteY3" fmla="*/ 431800 h 4292600"/>
                <a:gd name="connsiteX4" fmla="*/ 16370300 w 16370300"/>
                <a:gd name="connsiteY4" fmla="*/ 0 h 429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70300" h="4292600">
                  <a:moveTo>
                    <a:pt x="0" y="4292600"/>
                  </a:moveTo>
                  <a:lnTo>
                    <a:pt x="4089400" y="2184400"/>
                  </a:lnTo>
                  <a:lnTo>
                    <a:pt x="8191500" y="1270000"/>
                  </a:lnTo>
                  <a:lnTo>
                    <a:pt x="12280900" y="431800"/>
                  </a:lnTo>
                  <a:lnTo>
                    <a:pt x="16370300" y="0"/>
                  </a:lnTo>
                </a:path>
              </a:pathLst>
            </a:custGeom>
            <a:noFill/>
            <a:ln w="25400">
              <a:solidFill>
                <a:srgbClr val="E1D3C7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5"/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C1B3E7E1-E4BE-FBDB-3E76-074AE1A4E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7429" y="11608238"/>
              <a:ext cx="195936" cy="164360"/>
            </a:xfrm>
            <a:prstGeom prst="ellipse">
              <a:avLst/>
            </a:prstGeom>
            <a:solidFill>
              <a:srgbClr val="B9DCD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737D2E2E-48D5-154D-B366-69F0838FC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7429" y="11279990"/>
              <a:ext cx="195936" cy="164360"/>
            </a:xfrm>
            <a:prstGeom prst="ellipse">
              <a:avLst/>
            </a:prstGeom>
            <a:solidFill>
              <a:srgbClr val="8DC8E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43764204-3AE9-82BB-0E5C-5D26A2265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7429" y="11448802"/>
              <a:ext cx="195936" cy="164360"/>
            </a:xfrm>
            <a:prstGeom prst="ellipse">
              <a:avLst/>
            </a:prstGeom>
            <a:solidFill>
              <a:srgbClr val="FFA38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3EAB168A-B718-7E36-731D-A0F5C0EA9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7429" y="11725468"/>
              <a:ext cx="195936" cy="164360"/>
            </a:xfrm>
            <a:prstGeom prst="ellipse">
              <a:avLst/>
            </a:prstGeom>
            <a:solidFill>
              <a:srgbClr val="D59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FF952604-5D01-C644-EC7A-5948DFD9C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6296" y="10975864"/>
              <a:ext cx="195936" cy="164360"/>
            </a:xfrm>
            <a:prstGeom prst="ellipse">
              <a:avLst/>
            </a:prstGeom>
            <a:solidFill>
              <a:srgbClr val="B9DCD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23AAD2E1-0B64-978F-B66C-438796007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6296" y="10293177"/>
              <a:ext cx="195936" cy="164360"/>
            </a:xfrm>
            <a:prstGeom prst="ellipse">
              <a:avLst/>
            </a:prstGeom>
            <a:solidFill>
              <a:srgbClr val="8DC8E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23B97309-B3DC-00EB-33AC-B8261D165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6296" y="10399721"/>
              <a:ext cx="195936" cy="164360"/>
            </a:xfrm>
            <a:prstGeom prst="ellipse">
              <a:avLst/>
            </a:prstGeom>
            <a:solidFill>
              <a:srgbClr val="FFA38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C640E709-B9B0-45F0-D1C7-7139C20CE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6296" y="11155905"/>
              <a:ext cx="195936" cy="164360"/>
            </a:xfrm>
            <a:prstGeom prst="ellipse">
              <a:avLst/>
            </a:prstGeom>
            <a:solidFill>
              <a:srgbClr val="D59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A3018BD0-A926-6214-3447-0A38F8163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6296" y="9553356"/>
              <a:ext cx="195936" cy="164360"/>
            </a:xfrm>
            <a:prstGeom prst="ellipse">
              <a:avLst/>
            </a:prstGeom>
            <a:solidFill>
              <a:srgbClr val="E1D3C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4D9A6F52-B732-CA57-C4B6-A9A9B7A00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2936" y="11300238"/>
              <a:ext cx="195936" cy="164360"/>
            </a:xfrm>
            <a:prstGeom prst="ellipse">
              <a:avLst/>
            </a:prstGeom>
            <a:solidFill>
              <a:srgbClr val="B9DCD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55D5E3D7-E92E-7524-056D-A7F15CCD7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2936" y="10915279"/>
              <a:ext cx="195936" cy="164360"/>
            </a:xfrm>
            <a:prstGeom prst="ellipse">
              <a:avLst/>
            </a:prstGeom>
            <a:solidFill>
              <a:srgbClr val="8DC8E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6981B0B2-B020-DFB5-5866-92A1D0C85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2936" y="10931827"/>
              <a:ext cx="195936" cy="164360"/>
            </a:xfrm>
            <a:prstGeom prst="ellipse">
              <a:avLst/>
            </a:prstGeom>
            <a:solidFill>
              <a:srgbClr val="FFA38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2BE95D03-3B3F-5BF1-8FAC-5DBFA1C6D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2936" y="11540223"/>
              <a:ext cx="195936" cy="164360"/>
            </a:xfrm>
            <a:prstGeom prst="ellipse">
              <a:avLst/>
            </a:prstGeom>
            <a:solidFill>
              <a:srgbClr val="D59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17CDF4F8-1FE1-538D-352F-5AC798E44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2936" y="11644688"/>
              <a:ext cx="195936" cy="164360"/>
            </a:xfrm>
            <a:prstGeom prst="ellipse">
              <a:avLst/>
            </a:prstGeom>
            <a:solidFill>
              <a:srgbClr val="E1D3C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71DF36E3-FDF6-ED89-4D11-BA4888A62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9994" y="10858874"/>
              <a:ext cx="195936" cy="164360"/>
            </a:xfrm>
            <a:prstGeom prst="ellipse">
              <a:avLst/>
            </a:prstGeom>
            <a:solidFill>
              <a:srgbClr val="B9DCD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88C7543B-9118-4EAD-01FA-BFE2185D9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9994" y="10069037"/>
              <a:ext cx="195936" cy="164360"/>
            </a:xfrm>
            <a:prstGeom prst="ellipse">
              <a:avLst/>
            </a:prstGeom>
            <a:solidFill>
              <a:srgbClr val="8DC8E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9BB8AFD2-733A-C278-1600-9C3822D54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9994" y="10072039"/>
              <a:ext cx="195936" cy="164360"/>
            </a:xfrm>
            <a:prstGeom prst="ellipse">
              <a:avLst/>
            </a:prstGeom>
            <a:solidFill>
              <a:srgbClr val="FFA38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2B4A84EF-30A4-7C55-2E0C-739255CA1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9994" y="10719868"/>
              <a:ext cx="195936" cy="164360"/>
            </a:xfrm>
            <a:prstGeom prst="ellipse">
              <a:avLst/>
            </a:prstGeom>
            <a:solidFill>
              <a:srgbClr val="D59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61281A0E-16F5-B073-089D-7A6B45D9C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9994" y="8625619"/>
              <a:ext cx="195936" cy="164360"/>
            </a:xfrm>
            <a:prstGeom prst="ellipse">
              <a:avLst/>
            </a:prstGeom>
            <a:solidFill>
              <a:srgbClr val="E1D3C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78216077-001D-8540-3BDE-13FF2DC2E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7535" y="10699275"/>
              <a:ext cx="195936" cy="164360"/>
            </a:xfrm>
            <a:prstGeom prst="ellipse">
              <a:avLst/>
            </a:prstGeom>
            <a:solidFill>
              <a:srgbClr val="B9DCD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11813386-5AD4-5D86-AA84-EAB65DB5C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7535" y="9865461"/>
              <a:ext cx="195936" cy="164360"/>
            </a:xfrm>
            <a:prstGeom prst="ellipse">
              <a:avLst/>
            </a:prstGeom>
            <a:solidFill>
              <a:srgbClr val="8DC8E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357AC32E-589E-CDC9-7675-140B28326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7535" y="9787892"/>
              <a:ext cx="195936" cy="164360"/>
            </a:xfrm>
            <a:prstGeom prst="ellipse">
              <a:avLst/>
            </a:prstGeom>
            <a:solidFill>
              <a:srgbClr val="FFA38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6DC8796B-DE6B-1E72-2CBB-69E8D1D7A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7535" y="10371401"/>
              <a:ext cx="195936" cy="164360"/>
            </a:xfrm>
            <a:prstGeom prst="ellipse">
              <a:avLst/>
            </a:prstGeom>
            <a:solidFill>
              <a:srgbClr val="D59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C739055F-297A-60DA-60BB-F0835B389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7535" y="7763638"/>
              <a:ext cx="195936" cy="164360"/>
            </a:xfrm>
            <a:prstGeom prst="ellipse">
              <a:avLst/>
            </a:prstGeom>
            <a:solidFill>
              <a:srgbClr val="E1D3C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277264B6-70A2-6242-9D65-69596C611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1366" y="10541053"/>
              <a:ext cx="195936" cy="164360"/>
            </a:xfrm>
            <a:prstGeom prst="ellipse">
              <a:avLst/>
            </a:prstGeom>
            <a:solidFill>
              <a:srgbClr val="B9DCD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3468FEAE-C004-F900-33AF-00FB3877C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1366" y="9749358"/>
              <a:ext cx="195936" cy="164360"/>
            </a:xfrm>
            <a:prstGeom prst="ellipse">
              <a:avLst/>
            </a:prstGeom>
            <a:solidFill>
              <a:srgbClr val="8DC8E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2256C9D7-A97F-1B97-573A-423AEF41A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1366" y="7326921"/>
              <a:ext cx="195936" cy="164360"/>
            </a:xfrm>
            <a:prstGeom prst="ellipse">
              <a:avLst/>
            </a:prstGeom>
            <a:solidFill>
              <a:srgbClr val="E1D3C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028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E706D8-FDCC-060B-8CEE-8402FA1BDE6F}"/>
              </a:ext>
            </a:extLst>
          </p:cNvPr>
          <p:cNvGrpSpPr/>
          <p:nvPr/>
        </p:nvGrpSpPr>
        <p:grpSpPr>
          <a:xfrm>
            <a:off x="7047026" y="-1818099"/>
            <a:ext cx="5933848" cy="4229988"/>
            <a:chOff x="23749485" y="-2248314"/>
            <a:chExt cx="9718825" cy="6928138"/>
          </a:xfrm>
        </p:grpSpPr>
        <p:sp>
          <p:nvSpPr>
            <p:cNvPr id="3" name="Freeform: Shape 104">
              <a:extLst>
                <a:ext uri="{FF2B5EF4-FFF2-40B4-BE49-F238E27FC236}">
                  <a16:creationId xmlns:a16="http://schemas.microsoft.com/office/drawing/2014/main" id="{2956A8A4-A721-C6D3-D543-3F79061277F9}"/>
                </a:ext>
              </a:extLst>
            </p:cNvPr>
            <p:cNvSpPr/>
            <p:nvPr/>
          </p:nvSpPr>
          <p:spPr>
            <a:xfrm>
              <a:off x="23749485" y="-2248314"/>
              <a:ext cx="9718825" cy="6928138"/>
            </a:xfrm>
            <a:custGeom>
              <a:avLst/>
              <a:gdLst>
                <a:gd name="connsiteX0" fmla="*/ 9718825 w 9718825"/>
                <a:gd name="connsiteY0" fmla="*/ 748102 h 6928138"/>
                <a:gd name="connsiteX1" fmla="*/ 9718825 w 9718825"/>
                <a:gd name="connsiteY1" fmla="*/ 1119484 h 6928138"/>
                <a:gd name="connsiteX2" fmla="*/ 9664916 w 9718825"/>
                <a:gd name="connsiteY2" fmla="*/ 1219953 h 6928138"/>
                <a:gd name="connsiteX3" fmla="*/ 2906799 w 9718825"/>
                <a:gd name="connsiteY3" fmla="*/ 5865496 h 6928138"/>
                <a:gd name="connsiteX4" fmla="*/ 2906799 w 9718825"/>
                <a:gd name="connsiteY4" fmla="*/ 6144577 h 6928138"/>
                <a:gd name="connsiteX5" fmla="*/ 2852888 w 9718825"/>
                <a:gd name="connsiteY5" fmla="*/ 6245046 h 6928138"/>
                <a:gd name="connsiteX6" fmla="*/ 1870796 w 9718825"/>
                <a:gd name="connsiteY6" fmla="*/ 6871276 h 6928138"/>
                <a:gd name="connsiteX7" fmla="*/ 1557953 w 9718825"/>
                <a:gd name="connsiteY7" fmla="*/ 6903949 h 6928138"/>
                <a:gd name="connsiteX8" fmla="*/ 75964 w 9718825"/>
                <a:gd name="connsiteY8" fmla="*/ 6311208 h 6928138"/>
                <a:gd name="connsiteX9" fmla="*/ 0 w 9718825"/>
                <a:gd name="connsiteY9" fmla="*/ 6199032 h 6928138"/>
                <a:gd name="connsiteX10" fmla="*/ 0 w 9718825"/>
                <a:gd name="connsiteY10" fmla="*/ 5512901 h 6928138"/>
                <a:gd name="connsiteX11" fmla="*/ 53366 w 9718825"/>
                <a:gd name="connsiteY11" fmla="*/ 5412704 h 6928138"/>
                <a:gd name="connsiteX12" fmla="*/ 7846125 w 9718825"/>
                <a:gd name="connsiteY12" fmla="*/ 57342 h 6928138"/>
                <a:gd name="connsiteX13" fmla="*/ 8163051 w 9718825"/>
                <a:gd name="connsiteY13" fmla="*/ 25486 h 6928138"/>
                <a:gd name="connsiteX14" fmla="*/ 9643950 w 9718825"/>
                <a:gd name="connsiteY14" fmla="*/ 636742 h 6928138"/>
                <a:gd name="connsiteX15" fmla="*/ 9718825 w 9718825"/>
                <a:gd name="connsiteY15" fmla="*/ 748374 h 692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718825" h="6928138">
                  <a:moveTo>
                    <a:pt x="9718825" y="748102"/>
                  </a:moveTo>
                  <a:lnTo>
                    <a:pt x="9718825" y="1119484"/>
                  </a:lnTo>
                  <a:cubicBezTo>
                    <a:pt x="9718825" y="1159781"/>
                    <a:pt x="9698677" y="1197627"/>
                    <a:pt x="9664916" y="1219953"/>
                  </a:cubicBezTo>
                  <a:lnTo>
                    <a:pt x="2906799" y="5865496"/>
                  </a:lnTo>
                  <a:lnTo>
                    <a:pt x="2906799" y="6144577"/>
                  </a:lnTo>
                  <a:cubicBezTo>
                    <a:pt x="2906799" y="6184873"/>
                    <a:pt x="2886651" y="6222719"/>
                    <a:pt x="2852888" y="6245046"/>
                  </a:cubicBezTo>
                  <a:lnTo>
                    <a:pt x="1870796" y="6871276"/>
                  </a:lnTo>
                  <a:cubicBezTo>
                    <a:pt x="1778495" y="6933083"/>
                    <a:pt x="1661417" y="6945335"/>
                    <a:pt x="1557953" y="6903949"/>
                  </a:cubicBezTo>
                  <a:lnTo>
                    <a:pt x="75964" y="6311208"/>
                  </a:lnTo>
                  <a:cubicBezTo>
                    <a:pt x="29950" y="6292966"/>
                    <a:pt x="0" y="6248313"/>
                    <a:pt x="0" y="6199032"/>
                  </a:cubicBezTo>
                  <a:lnTo>
                    <a:pt x="0" y="5512901"/>
                  </a:lnTo>
                  <a:cubicBezTo>
                    <a:pt x="0" y="5472604"/>
                    <a:pt x="19876" y="5435030"/>
                    <a:pt x="53366" y="5412704"/>
                  </a:cubicBezTo>
                  <a:lnTo>
                    <a:pt x="7846125" y="57342"/>
                  </a:lnTo>
                  <a:cubicBezTo>
                    <a:pt x="7939787" y="-5553"/>
                    <a:pt x="8058498" y="-17533"/>
                    <a:pt x="8163051" y="25486"/>
                  </a:cubicBezTo>
                  <a:lnTo>
                    <a:pt x="9643950" y="636742"/>
                  </a:lnTo>
                  <a:cubicBezTo>
                    <a:pt x="9689420" y="655529"/>
                    <a:pt x="9718825" y="699637"/>
                    <a:pt x="9718825" y="748374"/>
                  </a:cubicBezTo>
                  <a:close/>
                </a:path>
              </a:pathLst>
            </a:custGeom>
            <a:noFill/>
            <a:ln w="5080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CA" sz="1008"/>
            </a:p>
          </p:txBody>
        </p:sp>
        <p:sp>
          <p:nvSpPr>
            <p:cNvPr id="4" name="Freeform: Shape 105">
              <a:extLst>
                <a:ext uri="{FF2B5EF4-FFF2-40B4-BE49-F238E27FC236}">
                  <a16:creationId xmlns:a16="http://schemas.microsoft.com/office/drawing/2014/main" id="{7BE716F1-5EBE-E741-D5D2-5402AC721209}"/>
                </a:ext>
              </a:extLst>
            </p:cNvPr>
            <p:cNvSpPr/>
            <p:nvPr/>
          </p:nvSpPr>
          <p:spPr>
            <a:xfrm>
              <a:off x="25452832" y="-1430238"/>
              <a:ext cx="7845306" cy="5986220"/>
            </a:xfrm>
            <a:custGeom>
              <a:avLst/>
              <a:gdLst>
                <a:gd name="connsiteX0" fmla="*/ 0 w 7845306"/>
                <a:gd name="connsiteY0" fmla="*/ 5986221 h 5986220"/>
                <a:gd name="connsiteX1" fmla="*/ 0 w 7845306"/>
                <a:gd name="connsiteY1" fmla="*/ 5455013 h 5986220"/>
                <a:gd name="connsiteX2" fmla="*/ 53638 w 7845306"/>
                <a:gd name="connsiteY2" fmla="*/ 5354816 h 5986220"/>
                <a:gd name="connsiteX3" fmla="*/ 7845307 w 7845306"/>
                <a:gd name="connsiteY3" fmla="*/ 0 h 598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45306" h="5986220">
                  <a:moveTo>
                    <a:pt x="0" y="5986221"/>
                  </a:moveTo>
                  <a:lnTo>
                    <a:pt x="0" y="5455013"/>
                  </a:lnTo>
                  <a:cubicBezTo>
                    <a:pt x="0" y="5414717"/>
                    <a:pt x="19876" y="5377143"/>
                    <a:pt x="53638" y="5354816"/>
                  </a:cubicBezTo>
                  <a:lnTo>
                    <a:pt x="7845307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CA" sz="1008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F0207EB-68B9-8D5F-3A1F-FA26ADE92883}"/>
              </a:ext>
            </a:extLst>
          </p:cNvPr>
          <p:cNvSpPr/>
          <p:nvPr/>
        </p:nvSpPr>
        <p:spPr bwMode="auto">
          <a:xfrm>
            <a:off x="6839165" y="0"/>
            <a:ext cx="5148728" cy="2238198"/>
          </a:xfrm>
          <a:prstGeom prst="rect">
            <a:avLst/>
          </a:prstGeom>
          <a:gradFill flip="none" rotWithShape="1">
            <a:gsLst>
              <a:gs pos="10000">
                <a:srgbClr val="091F2C"/>
              </a:gs>
              <a:gs pos="95000">
                <a:srgbClr val="091F2C">
                  <a:alpha val="0"/>
                </a:srgb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37143" fontAlgn="base">
              <a:spcBef>
                <a:spcPct val="0"/>
              </a:spcBef>
              <a:spcAft>
                <a:spcPct val="0"/>
              </a:spcAft>
            </a:pPr>
            <a:endParaRPr lang="en-CA" sz="1875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69C02CA1-2FC2-6D6C-04B4-F96F1696EE00}"/>
              </a:ext>
            </a:extLst>
          </p:cNvPr>
          <p:cNvSpPr txBox="1">
            <a:spLocks/>
          </p:cNvSpPr>
          <p:nvPr/>
        </p:nvSpPr>
        <p:spPr>
          <a:xfrm>
            <a:off x="1486828" y="2599414"/>
            <a:ext cx="4100265" cy="1659172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5391" spc="0">
                <a:ln>
                  <a:noFill/>
                </a:ln>
                <a:gradFill>
                  <a:gsLst>
                    <a:gs pos="95000">
                      <a:schemeClr val="tx1"/>
                    </a:gs>
                    <a:gs pos="66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17500" sx="102000" sy="102000" algn="ctr" rotWithShape="0">
                    <a:srgbClr val="091F2C"/>
                  </a:outerShdw>
                </a:effectLst>
                <a:latin typeface="Segoe UI Variable Display Semibold" pitchFamily="2" charset="0"/>
              </a:rPr>
              <a:t>Intelligence </a:t>
            </a:r>
            <a:r>
              <a:rPr lang="en-US" sz="5391" spc="0">
                <a:ln>
                  <a:noFill/>
                </a:ln>
                <a:gradFill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17500" sx="102000" sy="102000" algn="ctr" rotWithShape="0">
                    <a:srgbClr val="091F2C"/>
                  </a:outerShdw>
                </a:effectLst>
                <a:latin typeface="Segoe UI Variable Display Semibold" pitchFamily="2" charset="0"/>
              </a:rPr>
              <a:t>on tap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F7C4D6-4593-D79C-312D-C3B2238BA859}"/>
              </a:ext>
            </a:extLst>
          </p:cNvPr>
          <p:cNvGrpSpPr/>
          <p:nvPr/>
        </p:nvGrpSpPr>
        <p:grpSpPr>
          <a:xfrm>
            <a:off x="6411741" y="1265108"/>
            <a:ext cx="2891292" cy="4930805"/>
            <a:chOff x="17165076" y="2387411"/>
            <a:chExt cx="6766078" cy="11538857"/>
          </a:xfrm>
        </p:grpSpPr>
        <p:sp>
          <p:nvSpPr>
            <p:cNvPr id="8" name="Freeform: Shape 78">
              <a:extLst>
                <a:ext uri="{FF2B5EF4-FFF2-40B4-BE49-F238E27FC236}">
                  <a16:creationId xmlns:a16="http://schemas.microsoft.com/office/drawing/2014/main" id="{96472081-16AF-40F7-D04E-342042D63D39}"/>
                </a:ext>
              </a:extLst>
            </p:cNvPr>
            <p:cNvSpPr/>
            <p:nvPr/>
          </p:nvSpPr>
          <p:spPr>
            <a:xfrm>
              <a:off x="17165076" y="2387411"/>
              <a:ext cx="6766078" cy="11538857"/>
            </a:xfrm>
            <a:custGeom>
              <a:avLst/>
              <a:gdLst>
                <a:gd name="connsiteX0" fmla="*/ 484624 w 965102"/>
                <a:gd name="connsiteY0" fmla="*/ 0 h 1597139"/>
                <a:gd name="connsiteX1" fmla="*/ 488705 w 965102"/>
                <a:gd name="connsiteY1" fmla="*/ 5442 h 1597139"/>
                <a:gd name="connsiteX2" fmla="*/ 511833 w 965102"/>
                <a:gd name="connsiteY2" fmla="*/ 87264 h 1597139"/>
                <a:gd name="connsiteX3" fmla="*/ 865942 w 965102"/>
                <a:gd name="connsiteY3" fmla="*/ 788291 h 1597139"/>
                <a:gd name="connsiteX4" fmla="*/ 812107 w 965102"/>
                <a:gd name="connsiteY4" fmla="*/ 1469301 h 1597139"/>
                <a:gd name="connsiteX5" fmla="*/ 94365 w 965102"/>
                <a:gd name="connsiteY5" fmla="*/ 1401666 h 1597139"/>
                <a:gd name="connsiteX6" fmla="*/ 262479 w 965102"/>
                <a:gd name="connsiteY6" fmla="*/ 504537 h 1597139"/>
                <a:gd name="connsiteX7" fmla="*/ 484624 w 965102"/>
                <a:gd name="connsiteY7" fmla="*/ 194 h 159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102" h="1597139">
                  <a:moveTo>
                    <a:pt x="484624" y="0"/>
                  </a:moveTo>
                  <a:cubicBezTo>
                    <a:pt x="487928" y="389"/>
                    <a:pt x="487928" y="3110"/>
                    <a:pt x="488705" y="5442"/>
                  </a:cubicBezTo>
                  <a:cubicBezTo>
                    <a:pt x="497839" y="29736"/>
                    <a:pt x="503476" y="61415"/>
                    <a:pt x="511833" y="87264"/>
                  </a:cubicBezTo>
                  <a:cubicBezTo>
                    <a:pt x="593461" y="340893"/>
                    <a:pt x="738836" y="557790"/>
                    <a:pt x="865942" y="788291"/>
                  </a:cubicBezTo>
                  <a:cubicBezTo>
                    <a:pt x="991105" y="1015294"/>
                    <a:pt x="1022784" y="1281362"/>
                    <a:pt x="812107" y="1469301"/>
                  </a:cubicBezTo>
                  <a:cubicBezTo>
                    <a:pt x="594432" y="1663458"/>
                    <a:pt x="270642" y="1632945"/>
                    <a:pt x="94365" y="1401666"/>
                  </a:cubicBezTo>
                  <a:cubicBezTo>
                    <a:pt x="-136720" y="1098671"/>
                    <a:pt x="110496" y="773326"/>
                    <a:pt x="262479" y="504537"/>
                  </a:cubicBezTo>
                  <a:cubicBezTo>
                    <a:pt x="352464" y="345363"/>
                    <a:pt x="434286" y="176472"/>
                    <a:pt x="484624" y="194"/>
                  </a:cubicBezTo>
                  <a:close/>
                </a:path>
              </a:pathLst>
            </a:custGeom>
            <a:gradFill flip="none" rotWithShape="1">
              <a:gsLst>
                <a:gs pos="5000">
                  <a:srgbClr val="0A6BBA">
                    <a:alpha val="53000"/>
                  </a:srgbClr>
                </a:gs>
                <a:gs pos="77000">
                  <a:srgbClr val="318581">
                    <a:alpha val="60734"/>
                  </a:srgbClr>
                </a:gs>
              </a:gsLst>
              <a:lin ang="16200000" scaled="1"/>
              <a:tileRect/>
            </a:gradFill>
            <a:ln w="19435" cap="flat">
              <a:noFill/>
              <a:prstDash val="solid"/>
              <a:miter/>
            </a:ln>
            <a:effectLst>
              <a:softEdge rad="525302"/>
            </a:effectLst>
          </p:spPr>
          <p:txBody>
            <a:bodyPr rtlCol="0" anchor="ctr"/>
            <a:lstStyle/>
            <a:p>
              <a:pPr defTabSz="2377386"/>
              <a:endParaRPr lang="en-CA" sz="4589"/>
            </a:p>
          </p:txBody>
        </p:sp>
        <p:sp>
          <p:nvSpPr>
            <p:cNvPr id="9" name="Freeform: Shape 78">
              <a:extLst>
                <a:ext uri="{FF2B5EF4-FFF2-40B4-BE49-F238E27FC236}">
                  <a16:creationId xmlns:a16="http://schemas.microsoft.com/office/drawing/2014/main" id="{D72909C5-3B03-4CC0-D283-CF5B4B9F417B}"/>
                </a:ext>
              </a:extLst>
            </p:cNvPr>
            <p:cNvSpPr/>
            <p:nvPr/>
          </p:nvSpPr>
          <p:spPr>
            <a:xfrm>
              <a:off x="18608502" y="5921216"/>
              <a:ext cx="3895364" cy="6446402"/>
            </a:xfrm>
            <a:custGeom>
              <a:avLst/>
              <a:gdLst>
                <a:gd name="connsiteX0" fmla="*/ 484624 w 965102"/>
                <a:gd name="connsiteY0" fmla="*/ 0 h 1597139"/>
                <a:gd name="connsiteX1" fmla="*/ 488705 w 965102"/>
                <a:gd name="connsiteY1" fmla="*/ 5442 h 1597139"/>
                <a:gd name="connsiteX2" fmla="*/ 511833 w 965102"/>
                <a:gd name="connsiteY2" fmla="*/ 87264 h 1597139"/>
                <a:gd name="connsiteX3" fmla="*/ 865942 w 965102"/>
                <a:gd name="connsiteY3" fmla="*/ 788291 h 1597139"/>
                <a:gd name="connsiteX4" fmla="*/ 812107 w 965102"/>
                <a:gd name="connsiteY4" fmla="*/ 1469301 h 1597139"/>
                <a:gd name="connsiteX5" fmla="*/ 94365 w 965102"/>
                <a:gd name="connsiteY5" fmla="*/ 1401666 h 1597139"/>
                <a:gd name="connsiteX6" fmla="*/ 262479 w 965102"/>
                <a:gd name="connsiteY6" fmla="*/ 504537 h 1597139"/>
                <a:gd name="connsiteX7" fmla="*/ 484624 w 965102"/>
                <a:gd name="connsiteY7" fmla="*/ 194 h 159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102" h="1597139">
                  <a:moveTo>
                    <a:pt x="484624" y="0"/>
                  </a:moveTo>
                  <a:cubicBezTo>
                    <a:pt x="487928" y="389"/>
                    <a:pt x="487928" y="3110"/>
                    <a:pt x="488705" y="5442"/>
                  </a:cubicBezTo>
                  <a:cubicBezTo>
                    <a:pt x="497839" y="29736"/>
                    <a:pt x="503476" y="61415"/>
                    <a:pt x="511833" y="87264"/>
                  </a:cubicBezTo>
                  <a:cubicBezTo>
                    <a:pt x="593461" y="340893"/>
                    <a:pt x="738836" y="557790"/>
                    <a:pt x="865942" y="788291"/>
                  </a:cubicBezTo>
                  <a:cubicBezTo>
                    <a:pt x="991105" y="1015294"/>
                    <a:pt x="1022784" y="1281362"/>
                    <a:pt x="812107" y="1469301"/>
                  </a:cubicBezTo>
                  <a:cubicBezTo>
                    <a:pt x="594432" y="1663458"/>
                    <a:pt x="270642" y="1632945"/>
                    <a:pt x="94365" y="1401666"/>
                  </a:cubicBezTo>
                  <a:cubicBezTo>
                    <a:pt x="-136720" y="1098671"/>
                    <a:pt x="110496" y="773326"/>
                    <a:pt x="262479" y="504537"/>
                  </a:cubicBezTo>
                  <a:cubicBezTo>
                    <a:pt x="352464" y="345363"/>
                    <a:pt x="434286" y="176472"/>
                    <a:pt x="484624" y="194"/>
                  </a:cubicBezTo>
                  <a:close/>
                </a:path>
              </a:pathLst>
            </a:custGeom>
            <a:noFill/>
            <a:ln w="5080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CA" sz="1008"/>
            </a:p>
          </p:txBody>
        </p:sp>
      </p:grpSp>
    </p:spTree>
    <p:extLst>
      <p:ext uri="{BB962C8B-B14F-4D97-AF65-F5344CB8AC3E}">
        <p14:creationId xmlns:p14="http://schemas.microsoft.com/office/powerpoint/2010/main" val="2871701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03287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04167E-6 -1.48148E-6 L -1.04167E-6 -0.03287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MS Ignite 16:9 Template Light">
  <a:themeElements>
    <a:clrScheme name="Custom 200">
      <a:dk1>
        <a:srgbClr val="000000"/>
      </a:dk1>
      <a:lt1>
        <a:srgbClr val="FFFFFF"/>
      </a:lt1>
      <a:dk2>
        <a:srgbClr val="2A446F"/>
      </a:dk2>
      <a:lt2>
        <a:srgbClr val="E8E6DF"/>
      </a:lt2>
      <a:accent1>
        <a:srgbClr val="0078D4"/>
      </a:accent1>
      <a:accent2>
        <a:srgbClr val="8DE971"/>
      </a:accent2>
      <a:accent3>
        <a:srgbClr val="463668"/>
      </a:accent3>
      <a:accent4>
        <a:srgbClr val="8C8279"/>
      </a:accent4>
      <a:accent5>
        <a:srgbClr val="FFB900"/>
      </a:accent5>
      <a:accent6>
        <a:srgbClr val="D7D2CB"/>
      </a:accent6>
      <a:hlink>
        <a:srgbClr val="8661C5"/>
      </a:hlink>
      <a:folHlink>
        <a:srgbClr val="8661C5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S_Ignite_2024_16-9 Event-template.potx  -  Last saved by user" id="{25E4B35E-646D-4F3A-8D0B-C2BDF548142B}" vid="{27C8C421-03CD-44B7-A7BB-31B9B31BCF20}"/>
    </a:ext>
  </a:extLst>
</a:theme>
</file>

<file path=ppt/theme/theme2.xml><?xml version="1.0" encoding="utf-8"?>
<a:theme xmlns:a="http://schemas.openxmlformats.org/drawingml/2006/main" name="MS Ignite 16:9 Template Dark">
  <a:themeElements>
    <a:clrScheme name="Custom 198">
      <a:dk1>
        <a:srgbClr val="091F2C"/>
      </a:dk1>
      <a:lt1>
        <a:srgbClr val="FFFFFF"/>
      </a:lt1>
      <a:dk2>
        <a:srgbClr val="2A446F"/>
      </a:dk2>
      <a:lt2>
        <a:srgbClr val="E8E6DF"/>
      </a:lt2>
      <a:accent1>
        <a:srgbClr val="8661C5"/>
      </a:accent1>
      <a:accent2>
        <a:srgbClr val="8DE971"/>
      </a:accent2>
      <a:accent3>
        <a:srgbClr val="0078D4"/>
      </a:accent3>
      <a:accent4>
        <a:srgbClr val="D7D2CB"/>
      </a:accent4>
      <a:accent5>
        <a:srgbClr val="FFE399"/>
      </a:accent5>
      <a:accent6>
        <a:srgbClr val="D2D2D2"/>
      </a:accent6>
      <a:hlink>
        <a:srgbClr val="D59ED7"/>
      </a:hlink>
      <a:folHlink>
        <a:srgbClr val="D59ED7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S_Ignite_2024_16-9 Event-template.potx  -  Last saved by user" id="{25E4B35E-646D-4F3A-8D0B-C2BDF548142B}" vid="{8A17B14A-69D5-4F26-BC7B-8547BA50C1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7F01F51197143A101EDD3465A5C22" ma:contentTypeVersion="23" ma:contentTypeDescription="Create a new document." ma:contentTypeScope="" ma:versionID="4f80143f3abd8f4ecd66fbdea9995069">
  <xsd:schema xmlns:xsd="http://www.w3.org/2001/XMLSchema" xmlns:xs="http://www.w3.org/2001/XMLSchema" xmlns:p="http://schemas.microsoft.com/office/2006/metadata/properties" xmlns:ns1="http://schemas.microsoft.com/sharepoint/v3" xmlns:ns2="0c00efa8-99df-4343-9c36-3998544861d9" xmlns:ns3="bf2380a9-f059-4440-9b0c-00bda5ce37de" targetNamespace="http://schemas.microsoft.com/office/2006/metadata/properties" ma:root="true" ma:fieldsID="0a368d1e669ba1b0ae20c5e4bcc587a9" ns1:_="" ns2:_="" ns3:_="">
    <xsd:import namespace="http://schemas.microsoft.com/sharepoint/v3"/>
    <xsd:import namespace="0c00efa8-99df-4343-9c36-3998544861d9"/>
    <xsd:import namespace="bf2380a9-f059-4440-9b0c-00bda5ce37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BillingMetadata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Uploa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0efa8-99df-4343-9c36-3998544861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fbc9abd2-b4d5-495e-904c-cf4a4a486960}" ma:internalName="TaxCatchAll" ma:showField="CatchAllData" ma:web="0c00efa8-99df-4343-9c36-3998544861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380a9-f059-4440-9b0c-00bda5ce3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Text"/>
      </xsd:simpleType>
    </xsd:element>
    <xsd:element name="_ApprovalAssignedTo" ma:index="26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7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8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9" nillable="true" ma:displayName="Approval status" ma:internalName="_ApprovalStatus" ma:readOnly="true">
      <xsd:simpleType>
        <xsd:restriction base="dms:Unknown"/>
      </xsd:simpleType>
    </xsd:element>
    <xsd:element name="Uploaded" ma:index="30" nillable="true" ma:displayName="Uploaded" ma:default="0" ma:format="Dropdown" ma:internalName="Upload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bf2380a9-f059-4440-9b0c-00bda5ce37de">
      <Terms xmlns="http://schemas.microsoft.com/office/infopath/2007/PartnerControls"/>
    </lcf76f155ced4ddcb4097134ff3c332f>
    <TaxCatchAll xmlns="0c00efa8-99df-4343-9c36-3998544861d9" xsi:nil="true"/>
    <Uploaded xmlns="bf2380a9-f059-4440-9b0c-00bda5ce37de">false</Uploaded>
    <_ApprovalAssignedTo xmlns="bf2380a9-f059-4440-9b0c-00bda5ce37de">
      <UserInfo>
        <DisplayName/>
        <AccountId xsi:nil="true"/>
        <AccountType/>
      </UserInfo>
    </_ApprovalAssignedTo>
    <_ApprovalStatus xmlns="bf2380a9-f059-4440-9b0c-00bda5ce37de">0</_ApprovalStatus>
    <_ApprovalRespondedBy xmlns="bf2380a9-f059-4440-9b0c-00bda5ce37de">
      <UserInfo>
        <DisplayName/>
        <AccountId xsi:nil="true"/>
        <AccountType/>
      </UserInfo>
    </_ApprovalRespondedBy>
    <_ApprovalSentBy xmlns="bf2380a9-f059-4440-9b0c-00bda5ce37de">
      <UserInfo>
        <DisplayName/>
        <AccountId xsi:nil="true"/>
        <AccountType/>
      </UserInfo>
    </_ApprovalSentB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26B631-BCB5-49B0-B132-22900888CF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c00efa8-99df-4343-9c36-3998544861d9"/>
    <ds:schemaRef ds:uri="bf2380a9-f059-4440-9b0c-00bda5ce37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www.w3.org/XML/1998/namespace"/>
    <ds:schemaRef ds:uri="http://schemas.microsoft.com/office/2006/documentManagement/types"/>
    <ds:schemaRef ds:uri="1f4eaaf0-6043-451e-8fe1-72e56f4d8b01"/>
    <ds:schemaRef ds:uri="f24edf88-1298-4cd6-9a37-d2eac0360227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purl.org/dc/dcmitype/"/>
    <ds:schemaRef ds:uri="bf2380a9-f059-4440-9b0c-00bda5ce37de"/>
    <ds:schemaRef ds:uri="0c00efa8-99df-4343-9c36-3998544861d9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MS_Ignite_2024_16-9 Event-template (1)</Template>
  <TotalTime>0</TotalTime>
  <Words>1491</Words>
  <Application>Microsoft Office PowerPoint</Application>
  <PresentationFormat>Widescreen</PresentationFormat>
  <Paragraphs>330</Paragraphs>
  <Slides>46</Slides>
  <Notes>41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Aptos</vt:lpstr>
      <vt:lpstr>Arial</vt:lpstr>
      <vt:lpstr>Consolas</vt:lpstr>
      <vt:lpstr>Segoe UI</vt:lpstr>
      <vt:lpstr>Segoe UI Semibold</vt:lpstr>
      <vt:lpstr>Segoe UI Variable Display</vt:lpstr>
      <vt:lpstr>Segoe UI Variable Display Semib</vt:lpstr>
      <vt:lpstr>Segoe UI Variable Display Semibold</vt:lpstr>
      <vt:lpstr>Wingdings</vt:lpstr>
      <vt:lpstr>MS Ignite 16:9 Template Light</vt:lpstr>
      <vt:lpstr>MS Ignite 16:9 Template Dark</vt:lpstr>
      <vt:lpstr>Microsoft Ignite</vt:lpstr>
      <vt:lpstr>A New Frontier: Building the Future Firm with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&lt;Comms manager name here&gt;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Microsoft Ignite</dc:subject>
  <dc:creator>Michael Newsome (AQUENT LLC)</dc:creator>
  <cp:keywords>Microsoft Ignite</cp:keywords>
  <dc:description/>
  <cp:lastModifiedBy>Aaron Bode (FREEMIND SEATTLE LLC)</cp:lastModifiedBy>
  <cp:revision>3</cp:revision>
  <cp:lastPrinted>2023-02-15T20:48:24Z</cp:lastPrinted>
  <dcterms:created xsi:type="dcterms:W3CDTF">2025-04-29T15:54:22Z</dcterms:created>
  <dcterms:modified xsi:type="dcterms:W3CDTF">2025-05-28T14:45:49Z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0x0101001F47F01F51197143A101EDD3465A5C22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Metadata">
    <vt:lpwstr/>
  </property>
  <property fmtid="{D5CDD505-2E9C-101B-9397-08002B2CF9AE}" pid="19" name="MediaServiceImageTags">
    <vt:lpwstr/>
  </property>
</Properties>
</file>