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4709" r:id="rId5"/>
    <p:sldMasterId id="2147483699" r:id="rId6"/>
    <p:sldMasterId id="2147483732" r:id="rId7"/>
    <p:sldMasterId id="2147483674" r:id="rId8"/>
    <p:sldMasterId id="2147484747" r:id="rId9"/>
    <p:sldMasterId id="2147483648" r:id="rId10"/>
  </p:sldMasterIdLst>
  <p:notesMasterIdLst>
    <p:notesMasterId r:id="rId27"/>
  </p:notesMasterIdLst>
  <p:sldIdLst>
    <p:sldId id="260" r:id="rId11"/>
    <p:sldId id="259" r:id="rId12"/>
    <p:sldId id="258" r:id="rId13"/>
    <p:sldId id="2147480126" r:id="rId14"/>
    <p:sldId id="2147480118" r:id="rId15"/>
    <p:sldId id="2147480119" r:id="rId16"/>
    <p:sldId id="257" r:id="rId17"/>
    <p:sldId id="2147480114" r:id="rId18"/>
    <p:sldId id="2147480125" r:id="rId19"/>
    <p:sldId id="2147480123" r:id="rId20"/>
    <p:sldId id="2147480122" r:id="rId21"/>
    <p:sldId id="274" r:id="rId22"/>
    <p:sldId id="272" r:id="rId23"/>
    <p:sldId id="271" r:id="rId24"/>
    <p:sldId id="2147480124"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9AB87D5-DCE9-4605-8DBB-9767B5BDA604}">
          <p14:sldIdLst>
            <p14:sldId id="260"/>
            <p14:sldId id="259"/>
            <p14:sldId id="258"/>
          </p14:sldIdLst>
        </p14:section>
        <p14:section name="David's section" id="{A1C417F7-16E6-4581-A824-B9C9569DDCCD}">
          <p14:sldIdLst>
            <p14:sldId id="2147480126"/>
            <p14:sldId id="2147480118"/>
            <p14:sldId id="2147480119"/>
          </p14:sldIdLst>
        </p14:section>
        <p14:section name="CDO Update" id="{87CB070D-F464-440C-AB1A-8346DE0F39B8}">
          <p14:sldIdLst>
            <p14:sldId id="257"/>
          </p14:sldIdLst>
        </p14:section>
        <p14:section name="Announcements" id="{EB361F30-65BD-48C6-A256-74E1B114A5D6}">
          <p14:sldIdLst>
            <p14:sldId id="2147480114"/>
            <p14:sldId id="2147480125"/>
          </p14:sldIdLst>
        </p14:section>
        <p14:section name="Upcoming Events" id="{B26AF5B4-A049-4FF4-8830-B5FC1A8A1FA5}">
          <p14:sldIdLst>
            <p14:sldId id="2147480123"/>
            <p14:sldId id="2147480122"/>
            <p14:sldId id="274"/>
            <p14:sldId id="272"/>
            <p14:sldId id="271"/>
            <p14:sldId id="2147480124"/>
            <p14:sldId id="26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AFAB1D-CB91-3B67-BDAD-416AF3289A32}" name="Tiffany Lee" initials="TL" userId="S::tiffany.lee@msftcommunity.com::2f085014-14f7-4c93-95ee-48bce0698914" providerId="AD"/>
  <p188:author id="{0FB78EA1-2E88-30CD-C1B6-E07F7C7B0BE1}" name="Tom Daly" initials="TD" userId="S::tom.daly@msftcommunity.com::ba888ad2-2092-4f1c-9110-cb57566804b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C0253-59DE-E703-98AE-A2F50A07F50E}" v="1" dt="2024-03-05T22:33:50.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83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83C9EE-B5B7-4F14-9C63-9AF0428C2520}" type="datetimeFigureOut">
              <a:t>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62CD8-B329-4289-A0FE-97A1D8909E29}" type="slidenum">
              <a:t>‹#›</a:t>
            </a:fld>
            <a:endParaRPr lang="en-US"/>
          </a:p>
        </p:txBody>
      </p:sp>
    </p:spTree>
    <p:extLst>
      <p:ext uri="{BB962C8B-B14F-4D97-AF65-F5344CB8AC3E}">
        <p14:creationId xmlns:p14="http://schemas.microsoft.com/office/powerpoint/2010/main" val="142602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54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97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9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917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2E531-7C72-50B2-45C4-E5BECF94E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4DC3D-2B0F-09BE-445E-9EDF05F471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0B52C-67D5-F793-2D56-192FA23B219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520C302-40A0-EA37-FF3F-ACF466B458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60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4B39E9-0418-4CD7-BC83-9D8EA23DDA31}" type="slidenum">
              <a:rPr lang="en-US" smtClean="0"/>
              <a:t>11</a:t>
            </a:fld>
            <a:endParaRPr lang="en-US"/>
          </a:p>
        </p:txBody>
      </p:sp>
    </p:spTree>
    <p:extLst>
      <p:ext uri="{BB962C8B-B14F-4D97-AF65-F5344CB8AC3E}">
        <p14:creationId xmlns:p14="http://schemas.microsoft.com/office/powerpoint/2010/main" val="257557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08430-3C35-49BF-AE37-B7978876DD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696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80499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58350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214108"/>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6820198"/>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527908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1434689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3502256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99309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5" name="Text Placeholder 3">
            <a:extLst>
              <a:ext uri="{FF2B5EF4-FFF2-40B4-BE49-F238E27FC236}">
                <a16:creationId xmlns:a16="http://schemas.microsoft.com/office/drawing/2014/main" id="{1427286A-C8CF-4BF2-9615-253DBCF24748}"/>
              </a:ext>
            </a:extLst>
          </p:cNvPr>
          <p:cNvSpPr>
            <a:spLocks noGrp="1"/>
          </p:cNvSpPr>
          <p:nvPr>
            <p:ph type="body" sz="quarter" idx="17"/>
          </p:nvPr>
        </p:nvSpPr>
        <p:spPr>
          <a:xfrm>
            <a:off x="4356101"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B9C9BA-7F20-48D3-8E36-FEB164FD2351}"/>
              </a:ext>
            </a:extLst>
          </p:cNvPr>
          <p:cNvSpPr>
            <a:spLocks noGrp="1"/>
          </p:cNvSpPr>
          <p:nvPr>
            <p:ph type="pic" sz="quarter" idx="18" hasCustomPrompt="1"/>
          </p:nvPr>
        </p:nvSpPr>
        <p:spPr bwMode="ltGray">
          <a:xfrm>
            <a:off x="4356100"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Text Placeholder 3">
            <a:extLst>
              <a:ext uri="{FF2B5EF4-FFF2-40B4-BE49-F238E27FC236}">
                <a16:creationId xmlns:a16="http://schemas.microsoft.com/office/drawing/2014/main" id="{48BCE855-2968-408F-BC75-A67C79C37C92}"/>
              </a:ext>
            </a:extLst>
          </p:cNvPr>
          <p:cNvSpPr>
            <a:spLocks noGrp="1"/>
          </p:cNvSpPr>
          <p:nvPr>
            <p:ph type="body" sz="quarter" idx="19"/>
          </p:nvPr>
        </p:nvSpPr>
        <p:spPr>
          <a:xfrm>
            <a:off x="8134669" y="4564062"/>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02BEACB5-FA0C-4826-A5F6-82364A06FD46}"/>
              </a:ext>
            </a:extLst>
          </p:cNvPr>
          <p:cNvSpPr>
            <a:spLocks noGrp="1"/>
          </p:cNvSpPr>
          <p:nvPr>
            <p:ph type="pic" sz="quarter" idx="20" hasCustomPrompt="1"/>
          </p:nvPr>
        </p:nvSpPr>
        <p:spPr bwMode="ltGray">
          <a:xfrm>
            <a:off x="8134668" y="1446212"/>
            <a:ext cx="3474720" cy="2765425"/>
          </a:xfrm>
          <a:blipFill>
            <a:blip r:embed="rId2"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32731861"/>
      </p:ext>
    </p:extLst>
  </p:cSld>
  <p:clrMapOvr>
    <a:masterClrMapping/>
  </p:clrMapOvr>
  <p:transition>
    <p:fade/>
  </p:transition>
  <p:extLst>
    <p:ext uri="{DCECCB84-F9BA-43D5-87BE-67443E8EF086}">
      <p15:sldGuideLst xmlns:p15="http://schemas.microsoft.com/office/powerpoint/2012/main">
        <p15:guide id="3" orient="horz" pos="2880">
          <p15:clr>
            <a:srgbClr val="5ACBF0"/>
          </p15:clr>
        </p15:guide>
        <p15:guide id="4" orient="horz" pos="912">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049916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5715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57150">
            <a:solidFill>
              <a:srgbClr val="D2D2D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756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1705432"/>
            <a:ext cx="3072384" cy="491445"/>
          </a:xfrm>
        </p:spPr>
        <p:txBody>
          <a:bodyPr anchor="t"/>
          <a:lstStyle>
            <a:lvl1pPr>
              <a:defRPr>
                <a:solidFill>
                  <a:schemeClr val="tx1"/>
                </a:solidFill>
              </a:defRPr>
            </a:lvl1pPr>
          </a:lstStyle>
          <a:p>
            <a:r>
              <a:rPr lang="en-US"/>
              <a:t>Title</a:t>
            </a:r>
          </a:p>
        </p:txBody>
      </p: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7167A558-F125-447E-B726-FE165910A8A8}"/>
              </a:ext>
            </a:extLst>
          </p:cNvPr>
          <p:cNvSpPr>
            <a:spLocks noGrp="1"/>
          </p:cNvSpPr>
          <p:nvPr>
            <p:ph type="pic" sz="quarter" idx="12" hasCustomPrompt="1"/>
          </p:nvPr>
        </p:nvSpPr>
        <p:spPr bwMode="ltGray">
          <a:xfrm>
            <a:off x="6110514" y="0"/>
            <a:ext cx="6081486" cy="6858000"/>
          </a:xfrm>
          <a:blipFill>
            <a:blip r:embed="rId2" cstate="screen">
              <a:extLst>
                <a:ext uri="{28A0092B-C50C-407E-A947-70E740481C1C}">
                  <a14:useLocalDpi xmlns:a14="http://schemas.microsoft.com/office/drawing/2010/main"/>
                </a:ext>
              </a:extLst>
            </a:blip>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cxnSp>
        <p:nvCxnSpPr>
          <p:cNvPr id="9" name="Straight Connector 8">
            <a:extLst>
              <a:ext uri="{FF2B5EF4-FFF2-40B4-BE49-F238E27FC236}">
                <a16:creationId xmlns:a16="http://schemas.microsoft.com/office/drawing/2014/main" id="{7A0F862D-B1CC-48A7-B4E2-9251CB5E9811}"/>
              </a:ext>
              <a:ext uri="{C183D7F6-B498-43B3-948B-1728B52AA6E4}">
                <adec:decorative xmlns:adec="http://schemas.microsoft.com/office/drawing/2017/decorative" val="1"/>
              </a:ext>
            </a:extLst>
          </p:cNvPr>
          <p:cNvCxnSpPr>
            <a:cxnSpLocks/>
          </p:cNvCxnSpPr>
          <p:nvPr userDrawn="1"/>
        </p:nvCxnSpPr>
        <p:spPr>
          <a:xfrm>
            <a:off x="585216" y="2556331"/>
            <a:ext cx="3182112" cy="0"/>
          </a:xfrm>
          <a:prstGeom prst="line">
            <a:avLst/>
          </a:prstGeom>
          <a:ln w="57150">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id="{9FC3B758-1A7F-44C9-BE93-0D76BB7FCA59}"/>
              </a:ext>
            </a:extLst>
          </p:cNvPr>
          <p:cNvSpPr>
            <a:spLocks noGrp="1"/>
          </p:cNvSpPr>
          <p:nvPr>
            <p:ph type="body" sz="quarter" idx="13"/>
          </p:nvPr>
        </p:nvSpPr>
        <p:spPr>
          <a:xfrm>
            <a:off x="584200" y="2953656"/>
            <a:ext cx="5090886" cy="2518229"/>
          </a:xfrm>
        </p:spPr>
        <p:txBody>
          <a:bodyPr/>
          <a:lstStyle>
            <a:lvl1pPr marL="274320" indent="-274320">
              <a:spcBef>
                <a:spcPts val="1200"/>
              </a:spcBef>
              <a:defRPr sz="2400"/>
            </a:lvl1pPr>
            <a:lvl2pPr marL="274320" indent="-274320">
              <a:spcBef>
                <a:spcPts val="1200"/>
              </a:spcBef>
              <a:defRPr sz="2400"/>
            </a:lvl2pPr>
            <a:lvl3pPr marL="274320" indent="-274320">
              <a:spcBef>
                <a:spcPts val="1200"/>
              </a:spcBef>
              <a:defRPr sz="2400"/>
            </a:lvl3pPr>
            <a:lvl4pPr marL="274320" indent="-274320">
              <a:spcBef>
                <a:spcPts val="1200"/>
              </a:spcBef>
              <a:defRPr sz="2400"/>
            </a:lvl4pPr>
            <a:lvl5pPr marL="274320" indent="-274320">
              <a:spcBef>
                <a:spcPts val="1200"/>
              </a:spcBef>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6244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816">
          <p15:clr>
            <a:srgbClr val="5ACBF0"/>
          </p15:clr>
        </p15:guide>
        <p15:guide id="30" pos="2376">
          <p15:clr>
            <a:srgbClr val="5ACBF0"/>
          </p15:clr>
        </p15:guide>
        <p15:guide id="32" orient="horz" pos="105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273525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363137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68E9297-A1A1-40D0-BB8A-0A2FE30C0E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rgbClr val="50E6FF"/>
                </a:solidFill>
                <a:latin typeface="+mn-lt"/>
              </a:defRPr>
            </a:lvl1pPr>
          </a:lstStyle>
          <a:p>
            <a:pPr lvl="0"/>
            <a:r>
              <a:rPr lang="en-US"/>
              <a:t>Speaker name</a:t>
            </a:r>
          </a:p>
        </p:txBody>
      </p:sp>
    </p:spTree>
    <p:extLst>
      <p:ext uri="{BB962C8B-B14F-4D97-AF65-F5344CB8AC3E}">
        <p14:creationId xmlns:p14="http://schemas.microsoft.com/office/powerpoint/2010/main" val="1136942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5565867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90922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9D85C28-1565-4369-98E7-F3AFB1E2CDF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08700" y="0"/>
            <a:ext cx="6083300" cy="6858000"/>
          </a:xfrm>
          <a:prstGeom prst="rect">
            <a:avLst/>
          </a:prstGeom>
        </p:spPr>
      </p:pic>
      <p:sp>
        <p:nvSpPr>
          <p:cNvPr id="2" name="Title 1"/>
          <p:cNvSpPr>
            <a:spLocks noGrp="1"/>
          </p:cNvSpPr>
          <p:nvPr>
            <p:ph type="title" hasCustomPrompt="1"/>
          </p:nvPr>
        </p:nvSpPr>
        <p:spPr>
          <a:xfrm>
            <a:off x="585216" y="3035808"/>
            <a:ext cx="4456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
        <p:nvSpPr>
          <p:cNvPr id="4" name="Oval 3">
            <a:extLst>
              <a:ext uri="{FF2B5EF4-FFF2-40B4-BE49-F238E27FC236}">
                <a16:creationId xmlns:a16="http://schemas.microsoft.com/office/drawing/2014/main" id="{BC03996A-9794-4437-8500-374F1994E4CC}"/>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EB19C10F-F8D6-43E0-A82F-9F1C728F2232}"/>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spTree>
    <p:extLst>
      <p:ext uri="{BB962C8B-B14F-4D97-AF65-F5344CB8AC3E}">
        <p14:creationId xmlns:p14="http://schemas.microsoft.com/office/powerpoint/2010/main" val="25296571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8604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2719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572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43499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0078D4"/>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97511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214896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4"/>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23611B6-62AD-45F8-BE9A-F41F8534F5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42488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07146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4642338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7645210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31CD4-A344-B015-6487-BECDE974B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6A3F87-DE9C-1FFA-2B79-7C1BFF0AE2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CA64E-2446-28E0-1BB9-961B195D5E39}"/>
              </a:ext>
            </a:extLst>
          </p:cNvPr>
          <p:cNvSpPr>
            <a:spLocks noGrp="1"/>
          </p:cNvSpPr>
          <p:nvPr>
            <p:ph type="dt" sz="half" idx="10"/>
          </p:nvPr>
        </p:nvSpPr>
        <p:spPr/>
        <p:txBody>
          <a:bodyPr/>
          <a:lstStyle/>
          <a:p>
            <a:fld id="{278DD62D-9961-4585-82C2-9AC35BA51174}" type="datetimeFigureOut">
              <a:rPr lang="en-US" smtClean="0"/>
              <a:t>1/15/2025</a:t>
            </a:fld>
            <a:endParaRPr lang="en-US"/>
          </a:p>
        </p:txBody>
      </p:sp>
      <p:sp>
        <p:nvSpPr>
          <p:cNvPr id="5" name="Footer Placeholder 4">
            <a:extLst>
              <a:ext uri="{FF2B5EF4-FFF2-40B4-BE49-F238E27FC236}">
                <a16:creationId xmlns:a16="http://schemas.microsoft.com/office/drawing/2014/main" id="{6AEC624A-1C83-D4DF-051F-6A317E6D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1CB98-341E-C138-90B1-4D9AC149CB31}"/>
              </a:ext>
            </a:extLst>
          </p:cNvPr>
          <p:cNvSpPr>
            <a:spLocks noGrp="1"/>
          </p:cNvSpPr>
          <p:nvPr>
            <p:ph type="sldNum" sz="quarter" idx="12"/>
          </p:nvPr>
        </p:nvSpPr>
        <p:spPr/>
        <p:txBody>
          <a:bodyPr/>
          <a:lstStyle/>
          <a:p>
            <a:fld id="{D293AE4D-B10C-4CD4-BD88-881D31ACEBA1}" type="slidenum">
              <a:rPr lang="en-US" smtClean="0"/>
              <a:t>‹#›</a:t>
            </a:fld>
            <a:endParaRPr lang="en-US"/>
          </a:p>
        </p:txBody>
      </p:sp>
    </p:spTree>
    <p:extLst>
      <p:ext uri="{BB962C8B-B14F-4D97-AF65-F5344CB8AC3E}">
        <p14:creationId xmlns:p14="http://schemas.microsoft.com/office/powerpoint/2010/main" val="2997810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51B72-9E72-707A-93F5-EC728EB91D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D35E75-759E-057A-EED4-686F7388D7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F0A28F-C183-777E-73A9-ECF77E951375}"/>
              </a:ext>
            </a:extLst>
          </p:cNvPr>
          <p:cNvSpPr>
            <a:spLocks noGrp="1"/>
          </p:cNvSpPr>
          <p:nvPr>
            <p:ph type="dt" sz="half" idx="10"/>
          </p:nvPr>
        </p:nvSpPr>
        <p:spPr/>
        <p:txBody>
          <a:bodyPr/>
          <a:lstStyle/>
          <a:p>
            <a:fld id="{8DD7038C-62EA-4619-851E-E5F256C13C34}" type="datetimeFigureOut">
              <a:rPr lang="en-US" smtClean="0"/>
              <a:t>1/15/2025</a:t>
            </a:fld>
            <a:endParaRPr lang="en-US"/>
          </a:p>
        </p:txBody>
      </p:sp>
      <p:sp>
        <p:nvSpPr>
          <p:cNvPr id="5" name="Footer Placeholder 4">
            <a:extLst>
              <a:ext uri="{FF2B5EF4-FFF2-40B4-BE49-F238E27FC236}">
                <a16:creationId xmlns:a16="http://schemas.microsoft.com/office/drawing/2014/main" id="{0BC8E0A4-4FF4-A0AF-A340-5FF6C0D234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44B5-7B6F-3905-3D64-DF4A07ECA4C5}"/>
              </a:ext>
            </a:extLst>
          </p:cNvPr>
          <p:cNvSpPr>
            <a:spLocks noGrp="1"/>
          </p:cNvSpPr>
          <p:nvPr>
            <p:ph type="sldNum" sz="quarter" idx="12"/>
          </p:nvPr>
        </p:nvSpPr>
        <p:spPr/>
        <p:txBody>
          <a:bodyPr/>
          <a:lstStyle/>
          <a:p>
            <a:fld id="{F6FEDE47-5C65-4B83-B8B3-46E3B7E2E75A}" type="slidenum">
              <a:rPr lang="en-US" smtClean="0"/>
              <a:t>‹#›</a:t>
            </a:fld>
            <a:endParaRPr lang="en-US"/>
          </a:p>
        </p:txBody>
      </p:sp>
    </p:spTree>
    <p:extLst>
      <p:ext uri="{BB962C8B-B14F-4D97-AF65-F5344CB8AC3E}">
        <p14:creationId xmlns:p14="http://schemas.microsoft.com/office/powerpoint/2010/main" val="37803182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_Photo full bleed lower title">
    <p:spTree>
      <p:nvGrpSpPr>
        <p:cNvPr id="1" name=""/>
        <p:cNvGrpSpPr/>
        <p:nvPr/>
      </p:nvGrpSpPr>
      <p:grpSpPr>
        <a:xfrm>
          <a:off x="0" y="0"/>
          <a:ext cx="0" cy="0"/>
          <a:chOff x="0" y="0"/>
          <a:chExt cx="0" cy="0"/>
        </a:xfrm>
      </p:grpSpPr>
      <p:pic>
        <p:nvPicPr>
          <p:cNvPr id="7" name="Picture 6" descr="Abstract network of node and mesh">
            <a:extLst>
              <a:ext uri="{FF2B5EF4-FFF2-40B4-BE49-F238E27FC236}">
                <a16:creationId xmlns:a16="http://schemas.microsoft.com/office/drawing/2014/main" id="{EB13B5E3-B807-AFAD-8A80-BB8B05E617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476"/>
          <a:stretch/>
        </p:blipFill>
        <p:spPr>
          <a:xfrm>
            <a:off x="0" y="-1140023"/>
            <a:ext cx="12191999" cy="7998023"/>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857610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9023540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Tree>
    <p:extLst>
      <p:ext uri="{BB962C8B-B14F-4D97-AF65-F5344CB8AC3E}">
        <p14:creationId xmlns:p14="http://schemas.microsoft.com/office/powerpoint/2010/main" val="2095405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72660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506366957"/>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40140723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endParaRPr lang="en-US"/>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endParaRPr lang="en-US"/>
          </a:p>
        </p:txBody>
      </p:sp>
    </p:spTree>
    <p:extLst>
      <p:ext uri="{BB962C8B-B14F-4D97-AF65-F5344CB8AC3E}">
        <p14:creationId xmlns:p14="http://schemas.microsoft.com/office/powerpoint/2010/main" val="18098319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a:p>
        </p:txBody>
      </p:sp>
    </p:spTree>
    <p:extLst>
      <p:ext uri="{BB962C8B-B14F-4D97-AF65-F5344CB8AC3E}">
        <p14:creationId xmlns:p14="http://schemas.microsoft.com/office/powerpoint/2010/main" val="1481116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2765899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a:p>
        </p:txBody>
      </p:sp>
    </p:spTree>
    <p:extLst>
      <p:ext uri="{BB962C8B-B14F-4D97-AF65-F5344CB8AC3E}">
        <p14:creationId xmlns:p14="http://schemas.microsoft.com/office/powerpoint/2010/main" val="31363408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a:t>Click to add title</a:t>
            </a:r>
          </a:p>
        </p:txBody>
      </p:sp>
    </p:spTree>
    <p:extLst>
      <p:ext uri="{BB962C8B-B14F-4D97-AF65-F5344CB8AC3E}">
        <p14:creationId xmlns:p14="http://schemas.microsoft.com/office/powerpoint/2010/main" val="17683923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22073679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a:t>Click to add title</a:t>
            </a:r>
          </a:p>
        </p:txBody>
      </p:sp>
    </p:spTree>
    <p:extLst>
      <p:ext uri="{BB962C8B-B14F-4D97-AF65-F5344CB8AC3E}">
        <p14:creationId xmlns:p14="http://schemas.microsoft.com/office/powerpoint/2010/main" val="14299206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29531469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1288266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6730295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3309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15684405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561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a:t>Click to add title</a:t>
            </a:r>
          </a:p>
        </p:txBody>
      </p:sp>
    </p:spTree>
    <p:extLst>
      <p:ext uri="{BB962C8B-B14F-4D97-AF65-F5344CB8AC3E}">
        <p14:creationId xmlns:p14="http://schemas.microsoft.com/office/powerpoint/2010/main" val="924879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a:t>Click to add title</a:t>
            </a:r>
          </a:p>
        </p:txBody>
      </p:sp>
    </p:spTree>
    <p:extLst>
      <p:ext uri="{BB962C8B-B14F-4D97-AF65-F5344CB8AC3E}">
        <p14:creationId xmlns:p14="http://schemas.microsoft.com/office/powerpoint/2010/main" val="31273793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3331034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Tree>
    <p:extLst>
      <p:ext uri="{BB962C8B-B14F-4D97-AF65-F5344CB8AC3E}">
        <p14:creationId xmlns:p14="http://schemas.microsoft.com/office/powerpoint/2010/main" val="34641069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a:t>Click to add title</a:t>
            </a:r>
          </a:p>
        </p:txBody>
      </p:sp>
    </p:spTree>
    <p:extLst>
      <p:ext uri="{BB962C8B-B14F-4D97-AF65-F5344CB8AC3E}">
        <p14:creationId xmlns:p14="http://schemas.microsoft.com/office/powerpoint/2010/main" val="12542810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1/15/2025</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8449752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E75BD-3CD8-2BD5-DA09-C1BF4ECBD6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968481-8506-30B5-78F2-C934750F2A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F1553D-5CCF-5F51-0BF6-CB4E04DC9F32}"/>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B0E88F41-0AB2-F73B-4F36-B77906918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46626-5DEB-0C1A-61A8-A0ECDE992B51}"/>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178727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537F-8302-0B1F-5AAC-719DA4D9C2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98500-784B-03C0-1E04-A633E4CDE3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DF9D4-010A-8279-A01E-7CBB36D64E31}"/>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978182B1-F955-FEE4-A807-B804B7791B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A2874-9B7D-FA33-1C4E-FAA37D9C1407}"/>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4909938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17C5A-2CBD-B609-839C-002686CBB8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A48E83-FF2C-803E-1C0C-A10E70E8FB9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26AD45-A83D-6EB2-B853-D82D46CCDE1E}"/>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4BAA2F92-91CD-B340-3C60-629B6AF32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62FD3-C5F0-6E0D-E899-648B2B5E74DC}"/>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9275914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6706-E95A-00EF-EE0E-192F44445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0CAE9B-7EBD-1069-931A-F7D8027E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472F5-3A87-CC1C-013E-FF71D0F048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C31EC-A54F-BB2F-8401-0FAB78DF22D4}"/>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6" name="Footer Placeholder 5">
            <a:extLst>
              <a:ext uri="{FF2B5EF4-FFF2-40B4-BE49-F238E27FC236}">
                <a16:creationId xmlns:a16="http://schemas.microsoft.com/office/drawing/2014/main" id="{8F3F9AC4-1AAB-146F-2F52-C505C92AB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5B2D3-DF2F-5B72-942A-82D2BD2F5F8F}"/>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974154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13694-E91F-EEB2-7940-9B6E9697D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D9F2C9-7B3B-7A6F-94F9-F169F6644C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CB6E64-77D9-7A32-A58B-FC69B1E6B2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5A9CEF-7A15-659E-CA5E-0C9ADD459E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B81C9-B082-5AEC-5C73-6D430348C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84A154-21AA-E91F-2B86-1607EF1F969C}"/>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8" name="Footer Placeholder 7">
            <a:extLst>
              <a:ext uri="{FF2B5EF4-FFF2-40B4-BE49-F238E27FC236}">
                <a16:creationId xmlns:a16="http://schemas.microsoft.com/office/drawing/2014/main" id="{B2AE142F-0619-52AF-DC20-F1810E727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EB42F8-08E0-0FBC-2E6C-A763B481D212}"/>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39582861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406F5-498F-2161-36F8-F63961A195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BEAA3F-1231-BCDB-9AB2-D3226CE52229}"/>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4" name="Footer Placeholder 3">
            <a:extLst>
              <a:ext uri="{FF2B5EF4-FFF2-40B4-BE49-F238E27FC236}">
                <a16:creationId xmlns:a16="http://schemas.microsoft.com/office/drawing/2014/main" id="{ADC49276-595E-E60F-49A0-E9E4F21A58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D33028-7ED3-C3FA-AC68-EFB88D1203F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9701687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B4365D-9369-6B03-B685-650B51F431D4}"/>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3" name="Footer Placeholder 2">
            <a:extLst>
              <a:ext uri="{FF2B5EF4-FFF2-40B4-BE49-F238E27FC236}">
                <a16:creationId xmlns:a16="http://schemas.microsoft.com/office/drawing/2014/main" id="{5F77ED8B-86C2-9FEF-005E-FD7F539501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8F849E-D2E8-EE11-101B-41C1EC95C54D}"/>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216167335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66154-AC05-CFAD-A960-E31E8F710B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CBC8BE-E00E-B9CD-5EE1-21F2C71653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D8A651-CA01-3A3C-5430-A9F88A812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B5758-E247-7ABF-1E94-6FC9407B0B9B}"/>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6" name="Footer Placeholder 5">
            <a:extLst>
              <a:ext uri="{FF2B5EF4-FFF2-40B4-BE49-F238E27FC236}">
                <a16:creationId xmlns:a16="http://schemas.microsoft.com/office/drawing/2014/main" id="{EADF9624-9CDC-ADB2-9C3E-EC492A1B31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43AA8-C0CD-CF9F-C7ED-BA3E24A8D235}"/>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5268597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1154-2E4C-4AB1-247C-604E910A0E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900CB4-AD65-A8C2-5E91-3AE4806D9B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05CA4-DB3F-1480-527D-1C30162C37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E907-9911-21D9-E669-B9E06EB7848D}"/>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6" name="Footer Placeholder 5">
            <a:extLst>
              <a:ext uri="{FF2B5EF4-FFF2-40B4-BE49-F238E27FC236}">
                <a16:creationId xmlns:a16="http://schemas.microsoft.com/office/drawing/2014/main" id="{E1806A29-B4E3-32D4-013F-53F1493976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1D14B-1C56-8FDB-5BFA-7914931F5696}"/>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40049085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61CA-2DA7-ED31-7901-47C1DC50BD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C66016-20E4-6D56-C5BC-1FE832D1C8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E6D9C-26D3-09BF-9A7A-A89B36C4F714}"/>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5040AAEE-6734-9C46-BFDC-F20FCBF061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C526B-28CB-E269-233E-802FFADFF563}"/>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6364135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DD6E9F-C2A9-522F-DBCB-4B9716E84D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EF71D-F0F8-16C9-CB72-AE8EA021F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6D970B-261F-0187-6811-BCEBE59766FB}"/>
              </a:ext>
            </a:extLst>
          </p:cNvPr>
          <p:cNvSpPr>
            <a:spLocks noGrp="1"/>
          </p:cNvSpPr>
          <p:nvPr>
            <p:ph type="dt" sz="half" idx="10"/>
          </p:nvPr>
        </p:nvSpPr>
        <p:spPr/>
        <p:txBody>
          <a:body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B252B701-E6F1-05D6-B2EA-1F53A5EC1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D9E7-59C5-3684-1EDD-2D54F58E338E}"/>
              </a:ext>
            </a:extLst>
          </p:cNvPr>
          <p:cNvSpPr>
            <a:spLocks noGrp="1"/>
          </p:cNvSpPr>
          <p:nvPr>
            <p:ph type="sldNum" sz="quarter" idx="12"/>
          </p:nvPr>
        </p:nvSpPr>
        <p:spPr/>
        <p:txBody>
          <a:bodyPr/>
          <a:lstStyle/>
          <a:p>
            <a:fld id="{7F62074C-8A87-4E25-8FD6-FAE4F64CB71B}" type="slidenum">
              <a:rPr lang="en-US" smtClean="0"/>
              <a:t>‹#›</a:t>
            </a:fld>
            <a:endParaRPr lang="en-US"/>
          </a:p>
        </p:txBody>
      </p:sp>
    </p:spTree>
    <p:extLst>
      <p:ext uri="{BB962C8B-B14F-4D97-AF65-F5344CB8AC3E}">
        <p14:creationId xmlns:p14="http://schemas.microsoft.com/office/powerpoint/2010/main" val="1769306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B1A41-2428-762A-AE8E-5F8C667A4F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DB5A07-80E5-412C-5E61-EC7EC8BF31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09BE32-A55B-68E9-4962-F6E4538DE627}"/>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EC276F9F-26D5-B62F-DD96-BC695AE548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CAA2F-4AAD-6558-E038-B1095C9A24B1}"/>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20097823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60563-323D-C6C9-6B4D-B5A7E825DF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A096A0-DB58-248C-7D29-A5D350F3D6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2AF09-68F3-C19B-84C8-A2593CB10AB9}"/>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BCA89144-9632-F775-F893-235B06072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87E33C-F7CB-8C9C-97A8-FBB3E8085414}"/>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416449686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EC8-6DE7-41D0-04CC-38F4A70D98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98F50C-3521-067B-CD56-1EB1E1B73E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480F0B-7E76-8A11-D300-56C0E165E154}"/>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2F2D1F08-D898-BD44-6333-AD98B9051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15436-9DBB-43DD-8118-BB942F05BE50}"/>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12672936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F3AFA-0936-5289-5CA1-6F9BFB1A4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57BBB7-BA8E-764B-6ED9-0751A2469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0ABD4-E310-0B6B-A822-4A91544A5B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8B8944-A3DD-5F3D-D90A-0D7237F9BA2E}"/>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6" name="Footer Placeholder 5">
            <a:extLst>
              <a:ext uri="{FF2B5EF4-FFF2-40B4-BE49-F238E27FC236}">
                <a16:creationId xmlns:a16="http://schemas.microsoft.com/office/drawing/2014/main" id="{91603313-129A-DBF8-E817-1FDAAA589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47FB62-CBA5-D3B7-12B1-38919C7B1EEF}"/>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8539351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6F57-166F-1AE3-3DBC-E5F7CC4223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57213D-2AA5-DC84-E9B4-2C45051FC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7ECE9D-0199-E313-69BD-297551CF2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D6E628-8230-1A51-0B97-9BDD277755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EEF5AA-CBE9-2A8F-B34E-DCD85B2897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6B3564-98B8-A28B-06D2-E7EFF7F0DC33}"/>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8" name="Footer Placeholder 7">
            <a:extLst>
              <a:ext uri="{FF2B5EF4-FFF2-40B4-BE49-F238E27FC236}">
                <a16:creationId xmlns:a16="http://schemas.microsoft.com/office/drawing/2014/main" id="{4CAF2EDF-BBF4-C3C9-4BA9-4F1AC579F5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C09F47-C112-EE90-97D0-41FD13A6DD6E}"/>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41497798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A8FA9-D10E-FFA5-E3A1-814058C006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8D4F7D-F926-2E62-3DEE-F70394C4E9DB}"/>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4" name="Footer Placeholder 3">
            <a:extLst>
              <a:ext uri="{FF2B5EF4-FFF2-40B4-BE49-F238E27FC236}">
                <a16:creationId xmlns:a16="http://schemas.microsoft.com/office/drawing/2014/main" id="{6F72CB54-5EA4-61D7-386C-174F3382C8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D259C8-AFC2-B3EB-9FA2-FD11962716F9}"/>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8602461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920E3-1A1D-44D5-2617-547587D97967}"/>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3" name="Footer Placeholder 2">
            <a:extLst>
              <a:ext uri="{FF2B5EF4-FFF2-40B4-BE49-F238E27FC236}">
                <a16:creationId xmlns:a16="http://schemas.microsoft.com/office/drawing/2014/main" id="{39ED7397-8488-2171-D5D1-48BA75459D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5BD2FF-E30E-A2EF-547E-FE9A3BBBED73}"/>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590155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3522-14B4-59B8-706E-338539341F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4A2B6-ED81-8F97-A3A1-97CE0E1EDE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37A16-58BD-FC4C-7754-751861F2D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1E33E8-67AF-D908-C06D-D770FD284E91}"/>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6" name="Footer Placeholder 5">
            <a:extLst>
              <a:ext uri="{FF2B5EF4-FFF2-40B4-BE49-F238E27FC236}">
                <a16:creationId xmlns:a16="http://schemas.microsoft.com/office/drawing/2014/main" id="{51A70FFB-8604-55C8-4C20-1C1546BC53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8FE70-01F3-4340-F017-2BB8F74454F2}"/>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5383634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5D5C1-C129-751B-DB57-6900FD583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4AB2EA-5B1F-58A0-6B2E-D98DFD305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721970-AA2B-F65F-7C18-FC5EEDC753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D0BC28-02A7-4CD0-B219-74CBA7224658}"/>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6" name="Footer Placeholder 5">
            <a:extLst>
              <a:ext uri="{FF2B5EF4-FFF2-40B4-BE49-F238E27FC236}">
                <a16:creationId xmlns:a16="http://schemas.microsoft.com/office/drawing/2014/main" id="{18A1D718-B48E-6955-F9A9-712354E40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045B7-B6FD-68CD-608A-F88621E6406F}"/>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38107921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E0DC-19EA-2EDC-63C3-4AF7AB5BC0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A124E1-A7ED-B7C5-75F9-E011CD1472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03DAD-85DA-92C9-9FA8-5DA4B3C778D6}"/>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CFFCFBB7-7E02-DE7D-5306-B2290EA9A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A9028-AE14-1C78-4122-3DD984BA8DA8}"/>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1679104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6A6ACA-C565-E7AC-4384-9465F3E81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7AE2A0-B8B0-BB2F-FE15-371833290C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4E3F0-94E6-E22F-0A9F-F31540E04035}"/>
              </a:ext>
            </a:extLst>
          </p:cNvPr>
          <p:cNvSpPr>
            <a:spLocks noGrp="1"/>
          </p:cNvSpPr>
          <p:nvPr>
            <p:ph type="dt" sz="half" idx="10"/>
          </p:nvPr>
        </p:nvSpPr>
        <p:spPr/>
        <p:txBody>
          <a:body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F214B37A-79A3-34A3-5A10-5D045E376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0D4F3-CE6C-1606-1445-4A832014A8E9}"/>
              </a:ext>
            </a:extLst>
          </p:cNvPr>
          <p:cNvSpPr>
            <a:spLocks noGrp="1"/>
          </p:cNvSpPr>
          <p:nvPr>
            <p:ph type="sldNum" sz="quarter" idx="12"/>
          </p:nvPr>
        </p:nvSpPr>
        <p:spPr/>
        <p:txBody>
          <a:bodyPr/>
          <a:lstStyle/>
          <a:p>
            <a:fld id="{2AB7265D-761D-4478-B7F7-996966F4645D}" type="slidenum">
              <a:rPr lang="en-US" smtClean="0"/>
              <a:t>‹#›</a:t>
            </a:fld>
            <a:endParaRPr lang="en-US"/>
          </a:p>
        </p:txBody>
      </p:sp>
    </p:spTree>
    <p:extLst>
      <p:ext uri="{BB962C8B-B14F-4D97-AF65-F5344CB8AC3E}">
        <p14:creationId xmlns:p14="http://schemas.microsoft.com/office/powerpoint/2010/main" val="27473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83579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17131109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75649" y="0"/>
            <a:ext cx="6816352" cy="6858000"/>
          </a:xfrm>
          <a:prstGeom prst="rect">
            <a:avLst/>
          </a:prstGeom>
        </p:spPr>
      </p:pic>
    </p:spTree>
    <p:extLst>
      <p:ext uri="{BB962C8B-B14F-4D97-AF65-F5344CB8AC3E}">
        <p14:creationId xmlns:p14="http://schemas.microsoft.com/office/powerpoint/2010/main" val="2308512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4269624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81054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9968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15911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3130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817509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1376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76560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573334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58417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5562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1424977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7315930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452335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76551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103131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4477287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261461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09706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497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7214461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20540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428841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406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081239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73005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81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15760789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2146226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610713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1/15/2025</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222621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ontent + Image_L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8CB2AFB-07EC-BF43-B73F-977249E6D260}"/>
              </a:ext>
              <a:ext uri="{C183D7F6-B498-43B3-948B-1728B52AA6E4}">
                <adec:decorative xmlns:adec="http://schemas.microsoft.com/office/drawing/2017/decorative" val="0"/>
              </a:ext>
            </a:extLst>
          </p:cNvPr>
          <p:cNvSpPr>
            <a:spLocks noGrp="1"/>
          </p:cNvSpPr>
          <p:nvPr>
            <p:ph type="pic" sz="quarter" idx="10"/>
          </p:nvPr>
        </p:nvSpPr>
        <p:spPr>
          <a:xfrm>
            <a:off x="4838700" y="1"/>
            <a:ext cx="7353300" cy="6858000"/>
          </a:xfrm>
          <a:solidFill>
            <a:schemeClr val="bg1"/>
          </a:solidFill>
        </p:spPr>
        <p:txBody>
          <a:bodyPr/>
          <a:lstStyle>
            <a:lvl1pPr marL="0" indent="0">
              <a:buNone/>
              <a:defRPr>
                <a:noFill/>
              </a:defRPr>
            </a:lvl1pPr>
          </a:lstStyle>
          <a:p>
            <a:endParaRPr lang="en-US"/>
          </a:p>
        </p:txBody>
      </p:sp>
      <p:sp>
        <p:nvSpPr>
          <p:cNvPr id="2" name="Title 1">
            <a:extLst>
              <a:ext uri="{FF2B5EF4-FFF2-40B4-BE49-F238E27FC236}">
                <a16:creationId xmlns:a16="http://schemas.microsoft.com/office/drawing/2014/main" id="{DB4FA9BA-94BD-AB45-98A2-D07EED26D199}"/>
              </a:ext>
            </a:extLst>
          </p:cNvPr>
          <p:cNvSpPr>
            <a:spLocks noGrp="1"/>
          </p:cNvSpPr>
          <p:nvPr>
            <p:ph type="title"/>
          </p:nvPr>
        </p:nvSpPr>
        <p:spPr>
          <a:xfrm>
            <a:off x="457200" y="1123122"/>
            <a:ext cx="2743200" cy="567566"/>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706A72A2-5CFA-BF4D-A016-F618FE940847}"/>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319F2B97-44DC-6C48-AC8A-C259AE1EF49D}"/>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1/15/2025</a:t>
            </a:fld>
            <a:endParaRPr lang="en-US"/>
          </a:p>
        </p:txBody>
      </p:sp>
      <p:pic>
        <p:nvPicPr>
          <p:cNvPr id="4" name="Microsoft Logo">
            <a:extLst>
              <a:ext uri="{FF2B5EF4-FFF2-40B4-BE49-F238E27FC236}">
                <a16:creationId xmlns:a16="http://schemas.microsoft.com/office/drawing/2014/main" id="{4057F9AC-72C5-2B54-07C1-3A74838CF2F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10850799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 Triple Column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9D84-1874-0443-88E6-E38867CBD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1B0F32-91D5-FA4F-B634-F15D1C3D9546}"/>
              </a:ext>
            </a:extLst>
          </p:cNvPr>
          <p:cNvSpPr>
            <a:spLocks noGrp="1"/>
          </p:cNvSpPr>
          <p:nvPr>
            <p:ph sz="half" idx="1"/>
          </p:nvPr>
        </p:nvSpPr>
        <p:spPr>
          <a:xfrm>
            <a:off x="4572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8C49CB2-E66C-694E-A6B7-C8FB71D4E452}"/>
              </a:ext>
            </a:extLst>
          </p:cNvPr>
          <p:cNvSpPr>
            <a:spLocks noGrp="1"/>
          </p:cNvSpPr>
          <p:nvPr>
            <p:ph sz="half" idx="11"/>
          </p:nvPr>
        </p:nvSpPr>
        <p:spPr>
          <a:xfrm>
            <a:off x="44958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84840B20-C12D-4341-8583-DDED29510512}"/>
              </a:ext>
            </a:extLst>
          </p:cNvPr>
          <p:cNvSpPr>
            <a:spLocks noGrp="1"/>
          </p:cNvSpPr>
          <p:nvPr>
            <p:ph sz="half" idx="12"/>
          </p:nvPr>
        </p:nvSpPr>
        <p:spPr>
          <a:xfrm>
            <a:off x="8534400" y="214264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30188C83-FADC-1A48-9D96-8C3E7D11257E}"/>
              </a:ext>
              <a:ext uri="{C183D7F6-B498-43B3-948B-1728B52AA6E4}">
                <adec:decorative xmlns:adec="http://schemas.microsoft.com/office/drawing/2017/decorative" val="1"/>
              </a:ext>
            </a:extLst>
          </p:cNvPr>
          <p:cNvSpPr>
            <a:spLocks noGrp="1"/>
          </p:cNvSpPr>
          <p:nvPr>
            <p:ph type="dt" sz="half" idx="13"/>
          </p:nvPr>
        </p:nvSpPr>
        <p:spPr/>
        <p:txBody>
          <a:bodyPr/>
          <a:lstStyle/>
          <a:p>
            <a:fld id="{1E5358D1-79CF-DE4F-A686-B9E8FC8A73FF}" type="datetimeFigureOut">
              <a:rPr lang="en-US" smtClean="0"/>
              <a:pPr/>
              <a:t>1/15/2025</a:t>
            </a:fld>
            <a:endParaRPr lang="en-US"/>
          </a:p>
        </p:txBody>
      </p:sp>
      <p:pic>
        <p:nvPicPr>
          <p:cNvPr id="4" name="Microsoft Logo">
            <a:extLst>
              <a:ext uri="{FF2B5EF4-FFF2-40B4-BE49-F238E27FC236}">
                <a16:creationId xmlns:a16="http://schemas.microsoft.com/office/drawing/2014/main" id="{4B7E80A8-4A25-724C-E7EC-77A0181920C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1103810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_Content_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7273-27C5-45C8-B085-61188A1FB17F}"/>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63725E9B-9024-43BA-AEFF-BB6642896FCA}"/>
              </a:ext>
            </a:extLst>
          </p:cNvPr>
          <p:cNvSpPr>
            <a:spLocks noGrp="1"/>
          </p:cNvSpPr>
          <p:nvPr>
            <p:ph sz="quarter" idx="11"/>
          </p:nvPr>
        </p:nvSpPr>
        <p:spPr>
          <a:xfrm>
            <a:off x="457200" y="1819275"/>
            <a:ext cx="112776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DBBF145-C5ED-4311-93FD-695B5D624699}"/>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1/15/2025</a:t>
            </a:fld>
            <a:endParaRPr lang="en-US"/>
          </a:p>
        </p:txBody>
      </p:sp>
      <p:pic>
        <p:nvPicPr>
          <p:cNvPr id="4" name="Microsoft Logo">
            <a:extLst>
              <a:ext uri="{FF2B5EF4-FFF2-40B4-BE49-F238E27FC236}">
                <a16:creationId xmlns:a16="http://schemas.microsoft.com/office/drawing/2014/main" id="{AD134A05-AA95-ACD6-8C0F-3F6B18D2BAC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51958741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 Table_Light">
    <p:bg>
      <p:bgPr>
        <a:solidFill>
          <a:srgbClr val="E8EFFF">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509-7A9D-A24D-A478-F7123A7974FE}"/>
              </a:ext>
            </a:extLst>
          </p:cNvPr>
          <p:cNvSpPr>
            <a:spLocks noGrp="1"/>
          </p:cNvSpPr>
          <p:nvPr>
            <p:ph type="title"/>
          </p:nvPr>
        </p:nvSpPr>
        <p:spPr/>
        <p:txBody>
          <a:bodyPr/>
          <a:lstStyle/>
          <a:p>
            <a:r>
              <a:rPr lang="en-US"/>
              <a:t>Click to edit Master title style</a:t>
            </a:r>
          </a:p>
        </p:txBody>
      </p:sp>
      <p:sp>
        <p:nvSpPr>
          <p:cNvPr id="16" name="Content Placeholder 2">
            <a:extLst>
              <a:ext uri="{FF2B5EF4-FFF2-40B4-BE49-F238E27FC236}">
                <a16:creationId xmlns:a16="http://schemas.microsoft.com/office/drawing/2014/main" id="{42223059-CBAB-6847-81BA-AE07634C184D}"/>
              </a:ext>
            </a:extLst>
          </p:cNvPr>
          <p:cNvSpPr>
            <a:spLocks noGrp="1"/>
          </p:cNvSpPr>
          <p:nvPr>
            <p:ph sz="half" idx="1"/>
          </p:nvPr>
        </p:nvSpPr>
        <p:spPr>
          <a:xfrm>
            <a:off x="457200" y="2139252"/>
            <a:ext cx="3200400" cy="376175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able Placeholder 19">
            <a:extLst>
              <a:ext uri="{FF2B5EF4-FFF2-40B4-BE49-F238E27FC236}">
                <a16:creationId xmlns:a16="http://schemas.microsoft.com/office/drawing/2014/main" id="{B968BB1D-04A1-E54B-B295-5DFC62655459}"/>
              </a:ext>
            </a:extLst>
          </p:cNvPr>
          <p:cNvSpPr>
            <a:spLocks noGrp="1"/>
          </p:cNvSpPr>
          <p:nvPr>
            <p:ph type="tbl" sz="quarter" idx="10"/>
          </p:nvPr>
        </p:nvSpPr>
        <p:spPr>
          <a:xfrm>
            <a:off x="4181475" y="2139950"/>
            <a:ext cx="6701678" cy="3336755"/>
          </a:xfrm>
        </p:spPr>
        <p:txBody>
          <a:bodyPr/>
          <a:lstStyle>
            <a:lvl1pPr>
              <a:defRPr>
                <a:noFill/>
              </a:defRPr>
            </a:lvl1pPr>
          </a:lstStyle>
          <a:p>
            <a:endParaRPr lang="en-US"/>
          </a:p>
        </p:txBody>
      </p:sp>
      <p:sp>
        <p:nvSpPr>
          <p:cNvPr id="3" name="Date Placeholder 2">
            <a:extLst>
              <a:ext uri="{FF2B5EF4-FFF2-40B4-BE49-F238E27FC236}">
                <a16:creationId xmlns:a16="http://schemas.microsoft.com/office/drawing/2014/main" id="{A2A41892-8619-3246-9371-45854448038E}"/>
              </a:ext>
              <a:ext uri="{C183D7F6-B498-43B3-948B-1728B52AA6E4}">
                <adec:decorative xmlns:adec="http://schemas.microsoft.com/office/drawing/2017/decorative" val="1"/>
              </a:ext>
            </a:extLst>
          </p:cNvPr>
          <p:cNvSpPr>
            <a:spLocks noGrp="1"/>
          </p:cNvSpPr>
          <p:nvPr>
            <p:ph type="dt" sz="half" idx="11"/>
          </p:nvPr>
        </p:nvSpPr>
        <p:spPr/>
        <p:txBody>
          <a:bodyPr/>
          <a:lstStyle/>
          <a:p>
            <a:fld id="{1E5358D1-79CF-DE4F-A686-B9E8FC8A73FF}" type="datetimeFigureOut">
              <a:rPr lang="en-US" smtClean="0"/>
              <a:pPr/>
              <a:t>1/15/2025</a:t>
            </a:fld>
            <a:endParaRPr lang="en-US"/>
          </a:p>
        </p:txBody>
      </p:sp>
      <p:pic>
        <p:nvPicPr>
          <p:cNvPr id="4" name="Microsoft Logo">
            <a:extLst>
              <a:ext uri="{FF2B5EF4-FFF2-40B4-BE49-F238E27FC236}">
                <a16:creationId xmlns:a16="http://schemas.microsoft.com/office/drawing/2014/main" id="{27FB6C58-F4A7-3191-5DC4-A316A04D2BA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785047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2378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Dividing Slide.02_Light">
    <p:bg>
      <p:bgPr>
        <a:solidFill>
          <a:srgbClr val="93D2EE"/>
        </a:solidFill>
        <a:effectLst/>
      </p:bgPr>
    </p:bg>
    <p:spTree>
      <p:nvGrpSpPr>
        <p:cNvPr id="1" name=""/>
        <p:cNvGrpSpPr/>
        <p:nvPr/>
      </p:nvGrpSpPr>
      <p:grpSpPr>
        <a:xfrm>
          <a:off x="0" y="0"/>
          <a:ext cx="0" cy="0"/>
          <a:chOff x="0" y="0"/>
          <a:chExt cx="0" cy="0"/>
        </a:xfrm>
      </p:grpSpPr>
      <p:pic>
        <p:nvPicPr>
          <p:cNvPr id="8" name="Decorative - Art" descr="A picture containing sky, indoor, computer&#10;&#10;Description automatically generated">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967"/>
          <a:stretch/>
        </p:blipFill>
        <p:spPr>
          <a:xfrm>
            <a:off x="3373395" y="-2554"/>
            <a:ext cx="8818606" cy="6860554"/>
          </a:xfrm>
          <a:prstGeom prst="rect">
            <a:avLst/>
          </a:prstGeom>
        </p:spPr>
      </p:pic>
      <p:sp>
        <p:nvSpPr>
          <p:cNvPr id="10" name="Decorative - Background Color">
            <a:extLst>
              <a:ext uri="{FF2B5EF4-FFF2-40B4-BE49-F238E27FC236}">
                <a16:creationId xmlns:a16="http://schemas.microsoft.com/office/drawing/2014/main" id="{3E4C0E2E-1020-D91B-4598-CA3ABA2403F2}"/>
              </a:ext>
            </a:extLst>
          </p:cNvPr>
          <p:cNvSpPr/>
          <p:nvPr userDrawn="1"/>
        </p:nvSpPr>
        <p:spPr>
          <a:xfrm>
            <a:off x="0" y="0"/>
            <a:ext cx="11430000" cy="6858000"/>
          </a:xfrm>
          <a:prstGeom prst="rect">
            <a:avLst/>
          </a:prstGeom>
          <a:gradFill>
            <a:gsLst>
              <a:gs pos="92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1/15/2025</a:t>
            </a:fld>
            <a:endParaRPr lang="en-US"/>
          </a:p>
        </p:txBody>
      </p:sp>
      <p:sp>
        <p:nvSpPr>
          <p:cNvPr id="2" name="Title 1">
            <a:extLst>
              <a:ext uri="{FF2B5EF4-FFF2-40B4-BE49-F238E27FC236}">
                <a16:creationId xmlns:a16="http://schemas.microsoft.com/office/drawing/2014/main" id="{BF4533DD-B818-9495-D883-0E3EF01789C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5" name="Microsoft Logo">
            <a:extLst>
              <a:ext uri="{FF2B5EF4-FFF2-40B4-BE49-F238E27FC236}">
                <a16:creationId xmlns:a16="http://schemas.microsoft.com/office/drawing/2014/main" id="{C8BADFAA-FDA7-ADA6-4C2A-85CC08FCD48E}"/>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6" name="Text Placeholder 9">
            <a:extLst>
              <a:ext uri="{FF2B5EF4-FFF2-40B4-BE49-F238E27FC236}">
                <a16:creationId xmlns:a16="http://schemas.microsoft.com/office/drawing/2014/main" id="{CA220BDD-D415-97E6-3E48-6CAE491E260D}"/>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50611976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Dividing Slide_Light">
    <p:bg>
      <p:bgPr>
        <a:solidFill>
          <a:srgbClr val="E8EFFF"/>
        </a:solidFill>
        <a:effectLst/>
      </p:bgPr>
    </p:bg>
    <p:spTree>
      <p:nvGrpSpPr>
        <p:cNvPr id="1" name=""/>
        <p:cNvGrpSpPr/>
        <p:nvPr/>
      </p:nvGrpSpPr>
      <p:grpSpPr>
        <a:xfrm>
          <a:off x="0" y="0"/>
          <a:ext cx="0" cy="0"/>
          <a:chOff x="0" y="0"/>
          <a:chExt cx="0" cy="0"/>
        </a:xfrm>
      </p:grpSpPr>
      <p:pic>
        <p:nvPicPr>
          <p:cNvPr id="6" name="Decorative - Art">
            <a:extLst>
              <a:ext uri="{FF2B5EF4-FFF2-40B4-BE49-F238E27FC236}">
                <a16:creationId xmlns:a16="http://schemas.microsoft.com/office/drawing/2014/main" id="{963E5C88-29F4-E74D-E784-2FC548CC2D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2225"/>
          <a:stretch/>
        </p:blipFill>
        <p:spPr>
          <a:xfrm>
            <a:off x="4317297" y="0"/>
            <a:ext cx="7874703" cy="6855446"/>
          </a:xfrm>
          <a:prstGeom prst="rect">
            <a:avLst/>
          </a:prstGeom>
          <a:effectLst>
            <a:softEdge rad="0"/>
          </a:effectLst>
        </p:spPr>
      </p:pic>
      <p:sp>
        <p:nvSpPr>
          <p:cNvPr id="7" name="Decorative - Background Color">
            <a:extLst>
              <a:ext uri="{FF2B5EF4-FFF2-40B4-BE49-F238E27FC236}">
                <a16:creationId xmlns:a16="http://schemas.microsoft.com/office/drawing/2014/main" id="{A7E0C8D9-388F-223E-5BD4-7720A3A7427C}"/>
              </a:ext>
            </a:extLst>
          </p:cNvPr>
          <p:cNvSpPr/>
          <p:nvPr userDrawn="1"/>
        </p:nvSpPr>
        <p:spPr>
          <a:xfrm>
            <a:off x="0" y="0"/>
            <a:ext cx="8007179" cy="6858000"/>
          </a:xfrm>
          <a:prstGeom prst="rect">
            <a:avLst/>
          </a:prstGeom>
          <a:gradFill>
            <a:gsLst>
              <a:gs pos="100000">
                <a:srgbClr val="E8EFFF">
                  <a:alpha val="0"/>
                </a:srgbClr>
              </a:gs>
              <a:gs pos="28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F9E311-29A9-4A6A-6272-01D46CD2EE37}"/>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1/15/2025</a:t>
            </a:fld>
            <a:endParaRPr lang="en-US"/>
          </a:p>
        </p:txBody>
      </p:sp>
      <p:pic>
        <p:nvPicPr>
          <p:cNvPr id="5" name="Microsoft Logo">
            <a:extLst>
              <a:ext uri="{FF2B5EF4-FFF2-40B4-BE49-F238E27FC236}">
                <a16:creationId xmlns:a16="http://schemas.microsoft.com/office/drawing/2014/main" id="{08E9563E-EB7A-8CF7-0808-44099C5920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10" name="Text Placeholder 9">
            <a:extLst>
              <a:ext uri="{FF2B5EF4-FFF2-40B4-BE49-F238E27FC236}">
                <a16:creationId xmlns:a16="http://schemas.microsoft.com/office/drawing/2014/main" id="{697F6E27-FCF3-2943-6331-A472FDF5374C}"/>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14446822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ividing Slide.03_Light">
    <p:bg>
      <p:bgPr>
        <a:solidFill>
          <a:srgbClr val="93D2EE"/>
        </a:solidFill>
        <a:effectLst/>
      </p:bgPr>
    </p:bg>
    <p:spTree>
      <p:nvGrpSpPr>
        <p:cNvPr id="1" name=""/>
        <p:cNvGrpSpPr/>
        <p:nvPr/>
      </p:nvGrpSpPr>
      <p:grpSpPr>
        <a:xfrm>
          <a:off x="0" y="0"/>
          <a:ext cx="0" cy="0"/>
          <a:chOff x="0" y="0"/>
          <a:chExt cx="0" cy="0"/>
        </a:xfrm>
      </p:grpSpPr>
      <p:pic>
        <p:nvPicPr>
          <p:cNvPr id="8" name="Decorative - Art">
            <a:extLst>
              <a:ext uri="{FF2B5EF4-FFF2-40B4-BE49-F238E27FC236}">
                <a16:creationId xmlns:a16="http://schemas.microsoft.com/office/drawing/2014/main" id="{D8E36074-9D52-A748-AB01-7048B1BB7D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414"/>
          <a:stretch/>
        </p:blipFill>
        <p:spPr>
          <a:xfrm>
            <a:off x="3925347" y="-2554"/>
            <a:ext cx="8266653" cy="6860554"/>
          </a:xfrm>
          <a:prstGeom prst="rect">
            <a:avLst/>
          </a:prstGeom>
        </p:spPr>
      </p:pic>
      <p:sp>
        <p:nvSpPr>
          <p:cNvPr id="6" name="Decorative - Background Color">
            <a:extLst>
              <a:ext uri="{FF2B5EF4-FFF2-40B4-BE49-F238E27FC236}">
                <a16:creationId xmlns:a16="http://schemas.microsoft.com/office/drawing/2014/main" id="{03CC0F89-3ADE-48B8-956C-102D72970D82}"/>
              </a:ext>
            </a:extLst>
          </p:cNvPr>
          <p:cNvSpPr/>
          <p:nvPr userDrawn="1"/>
        </p:nvSpPr>
        <p:spPr>
          <a:xfrm>
            <a:off x="0" y="0"/>
            <a:ext cx="10132509" cy="6858000"/>
          </a:xfrm>
          <a:prstGeom prst="rect">
            <a:avLst/>
          </a:prstGeom>
          <a:gradFill>
            <a:gsLst>
              <a:gs pos="99000">
                <a:srgbClr val="E8EFFF">
                  <a:alpha val="0"/>
                </a:srgbClr>
              </a:gs>
              <a:gs pos="40000">
                <a:srgbClr val="E8EFF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BD3A20B5-AC25-054E-9C14-F75EA83DE701}"/>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1/15/2025</a:t>
            </a:fld>
            <a:endParaRPr lang="en-US"/>
          </a:p>
        </p:txBody>
      </p:sp>
      <p:sp>
        <p:nvSpPr>
          <p:cNvPr id="2" name="Title 1">
            <a:extLst>
              <a:ext uri="{FF2B5EF4-FFF2-40B4-BE49-F238E27FC236}">
                <a16:creationId xmlns:a16="http://schemas.microsoft.com/office/drawing/2014/main" id="{CCE2713C-AF91-0DF6-5217-0DA87C36BC26}"/>
              </a:ext>
            </a:extLst>
          </p:cNvPr>
          <p:cNvSpPr>
            <a:spLocks noGrp="1"/>
          </p:cNvSpPr>
          <p:nvPr>
            <p:ph type="title"/>
          </p:nvPr>
        </p:nvSpPr>
        <p:spPr>
          <a:xfrm>
            <a:off x="480392" y="3224905"/>
            <a:ext cx="11277600" cy="567566"/>
          </a:xfrm>
        </p:spPr>
        <p:txBody>
          <a:bodyPr>
            <a:normAutofit/>
          </a:bodyPr>
          <a:lstStyle>
            <a:lvl1pPr>
              <a:defRPr sz="2800"/>
            </a:lvl1pPr>
          </a:lstStyle>
          <a:p>
            <a:r>
              <a:rPr lang="en-US"/>
              <a:t>Click to edit Master title style</a:t>
            </a:r>
          </a:p>
        </p:txBody>
      </p:sp>
      <p:pic>
        <p:nvPicPr>
          <p:cNvPr id="3" name="Microsoft Logo">
            <a:extLst>
              <a:ext uri="{FF2B5EF4-FFF2-40B4-BE49-F238E27FC236}">
                <a16:creationId xmlns:a16="http://schemas.microsoft.com/office/drawing/2014/main" id="{AC9F4426-6AA2-DECE-C0C8-B1C1882D0FC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57200" y="296315"/>
            <a:ext cx="988036" cy="384722"/>
          </a:xfrm>
          <a:prstGeom prst="rect">
            <a:avLst/>
          </a:prstGeom>
        </p:spPr>
      </p:pic>
      <p:sp>
        <p:nvSpPr>
          <p:cNvPr id="5" name="Text Placeholder 9">
            <a:extLst>
              <a:ext uri="{FF2B5EF4-FFF2-40B4-BE49-F238E27FC236}">
                <a16:creationId xmlns:a16="http://schemas.microsoft.com/office/drawing/2014/main" id="{4449B19B-A4FA-3080-054C-DA77D9181DF8}"/>
              </a:ext>
            </a:extLst>
          </p:cNvPr>
          <p:cNvSpPr>
            <a:spLocks noGrp="1"/>
          </p:cNvSpPr>
          <p:nvPr>
            <p:ph type="body" sz="quarter" idx="11"/>
          </p:nvPr>
        </p:nvSpPr>
        <p:spPr>
          <a:xfrm>
            <a:off x="480392" y="3905942"/>
            <a:ext cx="3716337" cy="1071562"/>
          </a:xfrm>
        </p:spPr>
        <p:txBody>
          <a:bodyPr>
            <a:normAutofit/>
          </a:bodyPr>
          <a:lstStyle>
            <a:lvl1pPr marL="0" indent="0">
              <a:buNone/>
              <a:defRPr sz="1600">
                <a:solidFill>
                  <a:srgbClr val="2A436E">
                    <a:alpha val="70000"/>
                  </a:srgb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a:t>
            </a:r>
          </a:p>
        </p:txBody>
      </p:sp>
    </p:spTree>
    <p:extLst>
      <p:ext uri="{BB962C8B-B14F-4D97-AF65-F5344CB8AC3E}">
        <p14:creationId xmlns:p14="http://schemas.microsoft.com/office/powerpoint/2010/main" val="207293280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_Only_Light">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0A2EE187-4506-A44F-912E-34A144A3A135}"/>
              </a:ext>
            </a:extLst>
          </p:cNvPr>
          <p:cNvSpPr>
            <a:spLocks noGrp="1"/>
          </p:cNvSpPr>
          <p:nvPr>
            <p:ph type="title"/>
          </p:nvPr>
        </p:nvSpPr>
        <p:spPr>
          <a:xfrm>
            <a:off x="457200" y="1123122"/>
            <a:ext cx="11277600" cy="567566"/>
          </a:xfrm>
        </p:spPr>
        <p:txBody>
          <a:bodyPr/>
          <a:lstStyle/>
          <a:p>
            <a:r>
              <a:rPr lang="en-US"/>
              <a:t>Click to edit Master title style</a:t>
            </a:r>
          </a:p>
        </p:txBody>
      </p:sp>
      <p:sp>
        <p:nvSpPr>
          <p:cNvPr id="10" name="Date Placeholder 9">
            <a:extLst>
              <a:ext uri="{FF2B5EF4-FFF2-40B4-BE49-F238E27FC236}">
                <a16:creationId xmlns:a16="http://schemas.microsoft.com/office/drawing/2014/main" id="{AFD50A04-76D8-DA45-B68D-44E790AE3346}"/>
              </a:ext>
              <a:ext uri="{C183D7F6-B498-43B3-948B-1728B52AA6E4}">
                <adec:decorative xmlns:adec="http://schemas.microsoft.com/office/drawing/2017/decorative" val="1"/>
              </a:ext>
            </a:extLst>
          </p:cNvPr>
          <p:cNvSpPr>
            <a:spLocks noGrp="1"/>
          </p:cNvSpPr>
          <p:nvPr>
            <p:ph type="dt" sz="half" idx="10"/>
          </p:nvPr>
        </p:nvSpPr>
        <p:spPr/>
        <p:txBody>
          <a:bodyPr/>
          <a:lstStyle/>
          <a:p>
            <a:fld id="{1E5358D1-79CF-DE4F-A686-B9E8FC8A73FF}" type="datetimeFigureOut">
              <a:rPr lang="en-US" smtClean="0"/>
              <a:pPr/>
              <a:t>1/15/2025</a:t>
            </a:fld>
            <a:endParaRPr lang="en-US"/>
          </a:p>
        </p:txBody>
      </p:sp>
      <p:pic>
        <p:nvPicPr>
          <p:cNvPr id="3" name="Microsoft Logo">
            <a:extLst>
              <a:ext uri="{FF2B5EF4-FFF2-40B4-BE49-F238E27FC236}">
                <a16:creationId xmlns:a16="http://schemas.microsoft.com/office/drawing/2014/main" id="{A3089C2E-C11F-CB86-EC74-D8381B225C5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57200" y="296315"/>
            <a:ext cx="988036" cy="384722"/>
          </a:xfrm>
          <a:prstGeom prst="rect">
            <a:avLst/>
          </a:prstGeom>
        </p:spPr>
      </p:pic>
    </p:spTree>
    <p:extLst>
      <p:ext uri="{BB962C8B-B14F-4D97-AF65-F5344CB8AC3E}">
        <p14:creationId xmlns:p14="http://schemas.microsoft.com/office/powerpoint/2010/main" val="22500007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Blank_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4242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Quote Layou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B1D1352-916D-5784-975F-25AA83C4A909}"/>
              </a:ext>
            </a:extLst>
          </p:cNvPr>
          <p:cNvPicPr>
            <a:picLocks noChangeAspect="1"/>
          </p:cNvPicPr>
          <p:nvPr userDrawn="1"/>
        </p:nvPicPr>
        <p:blipFill>
          <a:blip r:embed="rId2" cstate="hqprint">
            <a:alphaModFix amt="70000"/>
            <a:extLst>
              <a:ext uri="{28A0092B-C50C-407E-A947-70E740481C1C}">
                <a14:useLocalDpi xmlns:a14="http://schemas.microsoft.com/office/drawing/2010/main"/>
              </a:ext>
            </a:extLst>
          </a:blip>
          <a:stretch>
            <a:fillRect/>
          </a:stretch>
        </p:blipFill>
        <p:spPr>
          <a:xfrm flipH="1">
            <a:off x="0" y="0"/>
            <a:ext cx="12192000" cy="6858000"/>
          </a:xfrm>
          <a:prstGeom prst="rect">
            <a:avLst/>
          </a:prstGeom>
        </p:spPr>
      </p:pic>
      <p:sp>
        <p:nvSpPr>
          <p:cNvPr id="3" name="Rectangle 2">
            <a:extLst>
              <a:ext uri="{FF2B5EF4-FFF2-40B4-BE49-F238E27FC236}">
                <a16:creationId xmlns:a16="http://schemas.microsoft.com/office/drawing/2014/main" id="{0A44AB69-D232-0177-C182-97B4D214B919}"/>
              </a:ext>
            </a:extLst>
          </p:cNvPr>
          <p:cNvSpPr/>
          <p:nvPr userDrawn="1"/>
        </p:nvSpPr>
        <p:spPr bwMode="auto">
          <a:xfrm>
            <a:off x="8128000" y="0"/>
            <a:ext cx="40640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265D7782-1AB8-FCFB-8409-2204D2ADFE3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solidFill>
                  <a:schemeClr val="tx2"/>
                </a:solidFill>
                <a:latin typeface="+mj-lt"/>
              </a:defRPr>
            </a:lvl1pPr>
          </a:lstStyle>
          <a:p>
            <a:pPr lvl="0"/>
            <a:r>
              <a:rPr lang="en-US"/>
              <a:t>Name attribute</a:t>
            </a:r>
          </a:p>
        </p:txBody>
      </p:sp>
      <p:sp>
        <p:nvSpPr>
          <p:cNvPr id="5" name="Text Placeholder 3">
            <a:extLst>
              <a:ext uri="{FF2B5EF4-FFF2-40B4-BE49-F238E27FC236}">
                <a16:creationId xmlns:a16="http://schemas.microsoft.com/office/drawing/2014/main" id="{6A5A4F5D-665D-D02C-D0B7-ACC619F9BAB6}"/>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 name="Title 1">
            <a:extLst>
              <a:ext uri="{FF2B5EF4-FFF2-40B4-BE49-F238E27FC236}">
                <a16:creationId xmlns:a16="http://schemas.microsoft.com/office/drawing/2014/main" id="{15B1EE5A-ECEF-FE95-A51D-71C6FBC4FAB3}"/>
              </a:ext>
            </a:extLst>
          </p:cNvPr>
          <p:cNvSpPr>
            <a:spLocks noGrp="1"/>
          </p:cNvSpPr>
          <p:nvPr>
            <p:ph type="title"/>
          </p:nvPr>
        </p:nvSpPr>
        <p:spPr>
          <a:xfrm>
            <a:off x="579437" y="587375"/>
            <a:ext cx="7253287" cy="5689599"/>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3393856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38D10917-80FE-95FF-6F8E-C280E1B97B8F}"/>
              </a:ext>
            </a:extLst>
          </p:cNvPr>
          <p:cNvGrpSpPr/>
          <p:nvPr userDrawn="1"/>
        </p:nvGrpSpPr>
        <p:grpSpPr>
          <a:xfrm>
            <a:off x="0" y="6345989"/>
            <a:ext cx="12192000" cy="535804"/>
            <a:chOff x="0" y="6345989"/>
            <a:chExt cx="12192000" cy="535804"/>
          </a:xfrm>
        </p:grpSpPr>
        <p:sp>
          <p:nvSpPr>
            <p:cNvPr id="6" name="Rectangle 5">
              <a:extLst>
                <a:ext uri="{FF2B5EF4-FFF2-40B4-BE49-F238E27FC236}">
                  <a16:creationId xmlns:a16="http://schemas.microsoft.com/office/drawing/2014/main" id="{049CFF91-B8CD-A979-7B6D-4A8DA9A2C375}"/>
                </a:ext>
              </a:extLst>
            </p:cNvPr>
            <p:cNvSpPr/>
            <p:nvPr/>
          </p:nvSpPr>
          <p:spPr bwMode="auto">
            <a:xfrm>
              <a:off x="0" y="6345989"/>
              <a:ext cx="12192000" cy="530352"/>
            </a:xfrm>
            <a:prstGeom prst="rect">
              <a:avLst/>
            </a:prstGeom>
            <a:solidFill>
              <a:srgbClr val="524EA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8" name="MS logo gray - EMF">
              <a:extLst>
                <a:ext uri="{FF2B5EF4-FFF2-40B4-BE49-F238E27FC236}">
                  <a16:creationId xmlns:a16="http://schemas.microsoft.com/office/drawing/2014/main" id="{C973AA3E-CA7D-0C56-3F6D-1CDAAD38F16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5388" y="6482646"/>
              <a:ext cx="1078777" cy="399147"/>
            </a:xfrm>
            <a:prstGeom prst="rect">
              <a:avLst/>
            </a:prstGeom>
          </p:spPr>
        </p:pic>
      </p:grpSp>
    </p:spTree>
    <p:extLst>
      <p:ext uri="{BB962C8B-B14F-4D97-AF65-F5344CB8AC3E}">
        <p14:creationId xmlns:p14="http://schemas.microsoft.com/office/powerpoint/2010/main" val="13345878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558954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12112CD-E118-B04B-84D9-2499378225DA}"/>
              </a:ext>
            </a:extLst>
          </p:cNvPr>
          <p:cNvSpPr>
            <a:spLocks noGrp="1"/>
          </p:cNvSpPr>
          <p:nvPr>
            <p:ph type="title"/>
          </p:nvPr>
        </p:nvSpPr>
        <p:spPr>
          <a:xfrm>
            <a:off x="155448" y="173736"/>
            <a:ext cx="11655840" cy="458633"/>
          </a:xfrm>
        </p:spPr>
        <p:txBody>
          <a:bodyPr/>
          <a:lstStyle/>
          <a:p>
            <a:r>
              <a:rPr lang="en-US"/>
              <a:t>Click to edit Master title style</a:t>
            </a:r>
          </a:p>
        </p:txBody>
      </p:sp>
    </p:spTree>
    <p:extLst>
      <p:ext uri="{BB962C8B-B14F-4D97-AF65-F5344CB8AC3E}">
        <p14:creationId xmlns:p14="http://schemas.microsoft.com/office/powerpoint/2010/main" val="2614591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2305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738568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5EE52-9F3D-4E15-83E2-689B1DA74EEC}"/>
              </a:ext>
            </a:extLst>
          </p:cNvPr>
          <p:cNvSpPr>
            <a:spLocks noGrp="1"/>
          </p:cNvSpPr>
          <p:nvPr>
            <p:ph type="title"/>
          </p:nvPr>
        </p:nvSpPr>
        <p:spPr>
          <a:xfrm>
            <a:off x="541958" y="316355"/>
            <a:ext cx="11108084" cy="65836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59E2774-27F8-41B7-9628-BA892D48E261}"/>
              </a:ext>
            </a:extLst>
          </p:cNvPr>
          <p:cNvSpPr>
            <a:spLocks noGrp="1"/>
          </p:cNvSpPr>
          <p:nvPr>
            <p:ph idx="1"/>
          </p:nvPr>
        </p:nvSpPr>
        <p:spPr>
          <a:xfrm>
            <a:off x="541958" y="974722"/>
            <a:ext cx="11108084" cy="5117307"/>
          </a:xfrm>
          <a:prstGeom prst="rect">
            <a:avLst/>
          </a:prstGeom>
        </p:spPr>
        <p:txBody>
          <a:bodyPr lIns="0" tIns="91440" rIns="0" bIns="91440"/>
          <a:lstStyle>
            <a:lvl1pPr marL="177800" indent="-177800">
              <a:lnSpc>
                <a:spcPct val="100000"/>
              </a:lnSpc>
              <a:spcBef>
                <a:spcPts val="400"/>
              </a:spcBef>
              <a:spcAft>
                <a:spcPts val="400"/>
              </a:spcAft>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2">
            <a:extLst>
              <a:ext uri="{FF2B5EF4-FFF2-40B4-BE49-F238E27FC236}">
                <a16:creationId xmlns:a16="http://schemas.microsoft.com/office/drawing/2014/main" id="{24DC2842-A293-4356-B98C-DB84EE48CF5C}"/>
              </a:ext>
            </a:extLst>
          </p:cNvPr>
          <p:cNvSpPr>
            <a:spLocks noGrp="1"/>
          </p:cNvSpPr>
          <p:nvPr>
            <p:ph idx="15"/>
          </p:nvPr>
        </p:nvSpPr>
        <p:spPr>
          <a:xfrm>
            <a:off x="541958" y="6356350"/>
            <a:ext cx="11108084" cy="365125"/>
          </a:xfrm>
          <a:prstGeom prst="rect">
            <a:avLst/>
          </a:prstGeom>
        </p:spPr>
        <p:txBody>
          <a:bodyPr lIns="0" tIns="91440" rIns="0" bIns="91440"/>
          <a:lstStyle>
            <a:lvl1pPr marL="0" indent="0">
              <a:lnSpc>
                <a:spcPct val="100000"/>
              </a:lnSpc>
              <a:spcBef>
                <a:spcPts val="400"/>
              </a:spcBef>
              <a:spcAft>
                <a:spcPts val="400"/>
              </a:spcAft>
              <a:buNone/>
              <a:defRPr sz="1200">
                <a:latin typeface="Segoe UI Semilight" panose="020B0402040204020203" pitchFamily="34" charset="0"/>
                <a:cs typeface="Segoe UI Semilight" panose="020B0402040204020203" pitchFamily="34" charset="0"/>
              </a:defRPr>
            </a:lvl1pPr>
            <a:lvl2pPr marL="406400" indent="-177800">
              <a:lnSpc>
                <a:spcPct val="100000"/>
              </a:lnSpc>
              <a:spcBef>
                <a:spcPts val="400"/>
              </a:spcBef>
              <a:spcAft>
                <a:spcPts val="400"/>
              </a:spcAft>
              <a:buFont typeface="Segoe UI Semilight" panose="020B0402040204020203" pitchFamily="34" charset="0"/>
              <a:buChar char="‑"/>
              <a:defRPr sz="1200">
                <a:latin typeface="Segoe UI Semilight" panose="020B0402040204020203" pitchFamily="34" charset="0"/>
                <a:cs typeface="Segoe UI Semilight" panose="020B0402040204020203" pitchFamily="34" charset="0"/>
              </a:defRPr>
            </a:lvl2pPr>
            <a:lvl3pPr marL="635000" indent="-177800">
              <a:lnSpc>
                <a:spcPct val="100000"/>
              </a:lnSpc>
              <a:spcBef>
                <a:spcPts val="400"/>
              </a:spcBef>
              <a:spcAft>
                <a:spcPts val="400"/>
              </a:spcAft>
              <a:buFont typeface="Courier New" panose="02070309020205020404" pitchFamily="49" charset="0"/>
              <a:buChar char="o"/>
              <a:defRPr sz="1200">
                <a:latin typeface="Segoe UI Semilight" panose="020B0402040204020203" pitchFamily="34" charset="0"/>
                <a:cs typeface="Segoe UI Semilight" panose="020B0402040204020203" pitchFamily="34" charset="0"/>
              </a:defRPr>
            </a:lvl3pPr>
            <a:lvl4pPr marL="863600" indent="-177800">
              <a:lnSpc>
                <a:spcPct val="100000"/>
              </a:lnSpc>
              <a:spcBef>
                <a:spcPts val="400"/>
              </a:spcBef>
              <a:spcAft>
                <a:spcPts val="400"/>
              </a:spcAft>
              <a:buFont typeface="Wingdings" panose="05000000000000000000" pitchFamily="2" charset="2"/>
              <a:buChar char="§"/>
              <a:defRPr sz="1200">
                <a:latin typeface="Segoe UI Semilight" panose="020B0402040204020203" pitchFamily="34" charset="0"/>
                <a:cs typeface="Segoe UI Semilight" panose="020B0402040204020203" pitchFamily="34" charset="0"/>
              </a:defRPr>
            </a:lvl4pPr>
            <a:lvl5pPr>
              <a:defRPr sz="1200">
                <a:latin typeface="Segoe UI Semilight" panose="020B0402040204020203" pitchFamily="34" charset="0"/>
                <a:cs typeface="Segoe UI Semilight" panose="020B0402040204020203" pitchFamily="34" charset="0"/>
              </a:defRPr>
            </a:lvl5pPr>
          </a:lstStyle>
          <a:p>
            <a:pPr lvl="0"/>
            <a:r>
              <a:rPr lang="en-US"/>
              <a:t>Click to edit Master text styles</a:t>
            </a:r>
          </a:p>
        </p:txBody>
      </p:sp>
      <p:sp>
        <p:nvSpPr>
          <p:cNvPr id="14" name="Text Placeholder 8">
            <a:extLst>
              <a:ext uri="{FF2B5EF4-FFF2-40B4-BE49-F238E27FC236}">
                <a16:creationId xmlns:a16="http://schemas.microsoft.com/office/drawing/2014/main" id="{F5D3196B-CF6C-4C8D-B90F-7C6015E9DC7A}"/>
              </a:ext>
            </a:extLst>
          </p:cNvPr>
          <p:cNvSpPr>
            <a:spLocks noGrp="1"/>
          </p:cNvSpPr>
          <p:nvPr>
            <p:ph type="body" sz="quarter" idx="16" hasCustomPrompt="1"/>
          </p:nvPr>
        </p:nvSpPr>
        <p:spPr>
          <a:xfrm>
            <a:off x="541958" y="67905"/>
            <a:ext cx="11109960" cy="246888"/>
          </a:xfrm>
          <a:prstGeom prst="rect">
            <a:avLst/>
          </a:prstGeom>
        </p:spPr>
        <p:txBody>
          <a:bodyPr lIns="0" rIns="0" anchor="ctr"/>
          <a:lstStyle>
            <a:lvl1pPr marL="0" indent="0">
              <a:buNone/>
              <a:defRPr sz="1400" spc="50" baseline="0">
                <a:solidFill>
                  <a:schemeClr val="tx2">
                    <a:lumMod val="20000"/>
                    <a:lumOff val="80000"/>
                  </a:schemeClr>
                </a:solidFill>
                <a:latin typeface="Segoe UI" panose="020B0502040204020203" pitchFamily="34" charset="0"/>
                <a:cs typeface="Segoe UI" panose="020B0502040204020203" pitchFamily="34" charset="0"/>
              </a:defRPr>
            </a:lvl1pPr>
            <a:lvl2pPr>
              <a:defRPr sz="1400">
                <a:latin typeface="Segoe UI Semilight" panose="020B0402040204020203" pitchFamily="34" charset="0"/>
                <a:cs typeface="Segoe UI Semilight" panose="020B0402040204020203" pitchFamily="34" charset="0"/>
              </a:defRPr>
            </a:lvl2pPr>
            <a:lvl3pPr>
              <a:defRPr sz="1400">
                <a:latin typeface="Segoe UI Semilight" panose="020B0402040204020203" pitchFamily="34" charset="0"/>
                <a:cs typeface="Segoe UI Semilight" panose="020B0402040204020203" pitchFamily="34" charset="0"/>
              </a:defRPr>
            </a:lvl3pPr>
            <a:lvl4pPr>
              <a:defRPr sz="1400">
                <a:latin typeface="Segoe UI Semilight" panose="020B0402040204020203" pitchFamily="34" charset="0"/>
                <a:cs typeface="Segoe UI Semilight" panose="020B0402040204020203" pitchFamily="34" charset="0"/>
              </a:defRPr>
            </a:lvl4pPr>
            <a:lvl5pPr>
              <a:defRPr sz="1400">
                <a:latin typeface="Segoe UI Semilight" panose="020B0402040204020203" pitchFamily="34" charset="0"/>
                <a:cs typeface="Segoe UI Semilight" panose="020B0402040204020203" pitchFamily="34" charset="0"/>
              </a:defRPr>
            </a:lvl5pPr>
          </a:lstStyle>
          <a:p>
            <a:r>
              <a:rPr lang="en-US" sz="1400">
                <a:solidFill>
                  <a:schemeClr val="accent3"/>
                </a:solidFill>
              </a:rPr>
              <a:t>Click to edit Master title style</a:t>
            </a:r>
          </a:p>
        </p:txBody>
      </p:sp>
    </p:spTree>
    <p:extLst>
      <p:ext uri="{BB962C8B-B14F-4D97-AF65-F5344CB8AC3E}">
        <p14:creationId xmlns:p14="http://schemas.microsoft.com/office/powerpoint/2010/main" val="41833924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983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4142-DBC4-E65B-1F41-30597BE745C3}"/>
              </a:ext>
            </a:extLst>
          </p:cNvPr>
          <p:cNvSpPr>
            <a:spLocks noGrp="1"/>
          </p:cNvSpPr>
          <p:nvPr>
            <p:ph type="title" hasCustomPrompt="1"/>
          </p:nvPr>
        </p:nvSpPr>
        <p:spPr>
          <a:xfrm>
            <a:off x="588263" y="3152001"/>
            <a:ext cx="2386712" cy="553998"/>
          </a:xfrm>
        </p:spPr>
        <p:txBody>
          <a:bodyPr anchor="ctr" anchorCtr="0"/>
          <a:lstStyle>
            <a:lvl1pPr>
              <a:defRPr>
                <a:solidFill>
                  <a:srgbClr val="FFFFFF"/>
                </a:solidFill>
              </a:defRPr>
            </a:lvl1pPr>
          </a:lstStyle>
          <a:p>
            <a:r>
              <a:rPr lang="en-US"/>
              <a:t>Agenda</a:t>
            </a:r>
          </a:p>
        </p:txBody>
      </p:sp>
      <p:sp>
        <p:nvSpPr>
          <p:cNvPr id="4" name="Text Placeholder 3">
            <a:extLst>
              <a:ext uri="{FF2B5EF4-FFF2-40B4-BE49-F238E27FC236}">
                <a16:creationId xmlns:a16="http://schemas.microsoft.com/office/drawing/2014/main" id="{6E0E8775-9DC0-A022-7A80-27B9652441C3}"/>
              </a:ext>
            </a:extLst>
          </p:cNvPr>
          <p:cNvSpPr>
            <a:spLocks noGrp="1"/>
          </p:cNvSpPr>
          <p:nvPr>
            <p:ph type="body" sz="quarter" idx="10"/>
          </p:nvPr>
        </p:nvSpPr>
        <p:spPr>
          <a:xfrm>
            <a:off x="4140200" y="2622626"/>
            <a:ext cx="7469188"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307831"/>
      </p:ext>
    </p:extLst>
  </p:cSld>
  <p:clrMapOvr>
    <a:masterClrMapping/>
  </p:clrMapOvr>
  <p:transition>
    <p:fade/>
  </p:transition>
  <p:extLst>
    <p:ext uri="{DCECCB84-F9BA-43D5-87BE-67443E8EF086}">
      <p15:sldGuideLst xmlns:p15="http://schemas.microsoft.com/office/powerpoint/2012/main">
        <p15:guide id="1" pos="2241">
          <p15:clr>
            <a:srgbClr val="FBAE40"/>
          </p15:clr>
        </p15:guide>
        <p15:guide id="2" pos="1874">
          <p15:clr>
            <a:srgbClr val="FBAE40"/>
          </p15:clr>
        </p15:guide>
        <p15:guide id="3" pos="2608">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01060C"/>
        </a:solidFill>
        <a:effectLst/>
      </p:bgPr>
    </p:bg>
    <p:spTree>
      <p:nvGrpSpPr>
        <p:cNvPr id="1" name=""/>
        <p:cNvGrpSpPr/>
        <p:nvPr/>
      </p:nvGrpSpPr>
      <p:grpSpPr>
        <a:xfrm>
          <a:off x="0" y="0"/>
          <a:ext cx="0" cy="0"/>
          <a:chOff x="0" y="0"/>
          <a:chExt cx="0" cy="0"/>
        </a:xfrm>
      </p:grpSpPr>
      <p:pic>
        <p:nvPicPr>
          <p:cNvPr id="6" name="Picture 5" descr="Circles pattern abstract background">
            <a:extLst>
              <a:ext uri="{FF2B5EF4-FFF2-40B4-BE49-F238E27FC236}">
                <a16:creationId xmlns:a16="http://schemas.microsoft.com/office/drawing/2014/main" id="{913C6B68-99F1-45F2-D622-2C9A8C8227FB}"/>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Tree>
    <p:extLst>
      <p:ext uri="{BB962C8B-B14F-4D97-AF65-F5344CB8AC3E}">
        <p14:creationId xmlns:p14="http://schemas.microsoft.com/office/powerpoint/2010/main" val="36973246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F6F-AB6D-80AE-D998-8DBDD11BA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9E224C-AF86-E6E7-F698-B97757277C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869D82-061C-9BFC-2C8B-E9F9925057F8}"/>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D3EB57FB-7329-FD28-39A8-8DD7791E8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A4BEC-DF32-18FE-B860-4F96F900D7A9}"/>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8951915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2D67D-C7C5-FAAF-ACED-3856D6D80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7FD1DA-4998-1A7A-1168-9AEB87DCB7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BFAD19-7C21-38B8-10CF-8E990D6E6EBF}"/>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4D230EE9-980F-EF8C-0589-558A0DBC6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9F66D1-0784-331C-DEBB-57686E402DA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655899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20891-EF40-61A8-CA7A-08009EC792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78E58A-F1A1-3BB1-261A-762E352941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26AB1-0887-51DC-F1C8-4B13CCBF437A}"/>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BDA4A35B-EEA4-A8AE-7219-B8F0F71025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B6A5DB-3D4A-434C-0A49-44E9A8976CFE}"/>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1428116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56F24-6BA6-B2E4-4BAF-324829801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EC2EF3-D646-381A-24C3-E135269929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427AC1-C062-D8BC-51D1-4FFA5F27BD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A490453-7A22-990B-B6A3-1B9E519FA19D}"/>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6" name="Footer Placeholder 5">
            <a:extLst>
              <a:ext uri="{FF2B5EF4-FFF2-40B4-BE49-F238E27FC236}">
                <a16:creationId xmlns:a16="http://schemas.microsoft.com/office/drawing/2014/main" id="{5E8D076F-27D5-2E20-E312-710E7F1FC6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71FF2-6BEA-0935-310A-51C7964363EB}"/>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900864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4869-F15F-28A1-031E-A7EC90712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CEA259-E475-BA72-7DFE-7FCE49022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43EFA32-1A72-77F5-1BD6-714A77AF1A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2025B5-3BA4-C316-836C-F3E4D5F4FA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04EDB0-3C35-26D3-30DA-D1AB96C137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F15B7D-91D2-07B3-AC96-EBD947F0B7CF}"/>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8" name="Footer Placeholder 7">
            <a:extLst>
              <a:ext uri="{FF2B5EF4-FFF2-40B4-BE49-F238E27FC236}">
                <a16:creationId xmlns:a16="http://schemas.microsoft.com/office/drawing/2014/main" id="{C910F10A-5FDB-0F58-B42F-6F7432AF2F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91EC10-F294-BA2B-0150-968DBAB2B64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243917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C385-FCE8-2E66-17F2-C6882C510A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4F53F2-99BC-9FF8-82EA-2F293C6F8A3D}"/>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4" name="Footer Placeholder 3">
            <a:extLst>
              <a:ext uri="{FF2B5EF4-FFF2-40B4-BE49-F238E27FC236}">
                <a16:creationId xmlns:a16="http://schemas.microsoft.com/office/drawing/2014/main" id="{6F0CB7F6-E629-AB6F-270A-C29FB7486C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A0E594-2622-A4E5-1642-5EC4961D718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639072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153060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89E5F6-71EA-823C-5481-9137C1C479FA}"/>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3" name="Footer Placeholder 2">
            <a:extLst>
              <a:ext uri="{FF2B5EF4-FFF2-40B4-BE49-F238E27FC236}">
                <a16:creationId xmlns:a16="http://schemas.microsoft.com/office/drawing/2014/main" id="{54EE0DE5-0164-5E90-0D0D-F5575EF2A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CA36B8-8345-091C-D2CA-BBC53FB5BAFD}"/>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867748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A6C6C-1030-4276-153D-D2F299C106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88CC5-D699-FB26-E157-85408BA6EF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1424CA-63E0-64FB-7B68-CC9603C51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2DE67-273B-F362-D217-A01F3C487157}"/>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6" name="Footer Placeholder 5">
            <a:extLst>
              <a:ext uri="{FF2B5EF4-FFF2-40B4-BE49-F238E27FC236}">
                <a16:creationId xmlns:a16="http://schemas.microsoft.com/office/drawing/2014/main" id="{D3A6E8F9-1CB1-B337-28C2-7448778BE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34618-B822-63F8-2FC1-F7BC246D2080}"/>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34062365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0F38-54A9-8F9C-16E6-C975A6302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826AE9-ACF9-07DA-D5A1-FF40F3578A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7BE3C9-0C20-B1E2-7B4A-17BE05C26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11BDF4-7C05-315B-34CF-8B0707F37440}"/>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6" name="Footer Placeholder 5">
            <a:extLst>
              <a:ext uri="{FF2B5EF4-FFF2-40B4-BE49-F238E27FC236}">
                <a16:creationId xmlns:a16="http://schemas.microsoft.com/office/drawing/2014/main" id="{3D88BCAF-8B07-DFD7-DF81-69704A9C7F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D82AB-ABB2-5D9E-4E43-3989AEBAC16A}"/>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22502582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EE3D-3851-94A9-FC4B-376432054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03D5E6-5CB0-E03B-A5BC-E438A53BDE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36D3E-F75B-45B0-2E50-0D4D7A0C21E4}"/>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024970F8-9B2A-A043-DE4E-4B0E96386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A1FF-E47D-7C7A-FD7C-FF4E15440B16}"/>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4074367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BFC8E1-FA5E-6F4F-5EBC-205A7A848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F79A60-FCC7-A49C-AAA5-223C3082EF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27692-DA4A-9D7F-DD2A-321FD9E51C35}"/>
              </a:ext>
            </a:extLst>
          </p:cNvPr>
          <p:cNvSpPr>
            <a:spLocks noGrp="1"/>
          </p:cNvSpPr>
          <p:nvPr>
            <p:ph type="dt" sz="half" idx="10"/>
          </p:nvPr>
        </p:nvSpPr>
        <p:spPr/>
        <p:txBody>
          <a:body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BD4D8E58-7446-B717-C943-0F95320D0F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261B-4645-15CD-C2A1-0BE3149ABBF3}"/>
              </a:ext>
            </a:extLst>
          </p:cNvPr>
          <p:cNvSpPr>
            <a:spLocks noGrp="1"/>
          </p:cNvSpPr>
          <p:nvPr>
            <p:ph type="sldNum" sz="quarter" idx="12"/>
          </p:nvPr>
        </p:nvSpPr>
        <p:spPr/>
        <p:txBody>
          <a:bodyPr/>
          <a:lstStyle/>
          <a:p>
            <a:fld id="{1DEB5F38-3EC1-4F76-A136-CD9821235946}" type="slidenum">
              <a:rPr lang="en-US" smtClean="0"/>
              <a:t>‹#›</a:t>
            </a:fld>
            <a:endParaRPr lang="en-US"/>
          </a:p>
        </p:txBody>
      </p:sp>
    </p:spTree>
    <p:extLst>
      <p:ext uri="{BB962C8B-B14F-4D97-AF65-F5344CB8AC3E}">
        <p14:creationId xmlns:p14="http://schemas.microsoft.com/office/powerpoint/2010/main" val="12161216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Photo full bleed lower titl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C4891A6-B964-47F0-8B92-8EE40632F9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Oval 1">
            <a:extLst>
              <a:ext uri="{FF2B5EF4-FFF2-40B4-BE49-F238E27FC236}">
                <a16:creationId xmlns:a16="http://schemas.microsoft.com/office/drawing/2014/main" id="{A85858A1-71F3-413A-9DB7-A6B676CE507A}"/>
              </a:ext>
            </a:extLst>
          </p:cNvPr>
          <p:cNvSpPr/>
          <p:nvPr userDrawn="1"/>
        </p:nvSpPr>
        <p:spPr bwMode="auto">
          <a:xfrm>
            <a:off x="6629400" y="685800"/>
            <a:ext cx="5486400" cy="5486400"/>
          </a:xfrm>
          <a:prstGeom prst="ellipse">
            <a:avLst/>
          </a:prstGeom>
          <a:gradFill flip="none" rotWithShape="1">
            <a:gsLst>
              <a:gs pos="36000">
                <a:srgbClr val="011128"/>
              </a:gs>
              <a:gs pos="81000">
                <a:srgbClr val="011128">
                  <a:alpha val="0"/>
                </a:srgbClr>
              </a:gs>
            </a:gsLst>
            <a:path path="circle">
              <a:fillToRect l="50000" t="50000" r="50000" b="50000"/>
            </a:path>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Graphic 6">
            <a:extLst>
              <a:ext uri="{FF2B5EF4-FFF2-40B4-BE49-F238E27FC236}">
                <a16:creationId xmlns:a16="http://schemas.microsoft.com/office/drawing/2014/main" id="{2CB82F55-3B81-4613-BD39-D678B360466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299064" y="1377809"/>
            <a:ext cx="4134118" cy="411480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85603684-D24B-4C19-A4C0-1EF77D305E6A}"/>
              </a:ext>
            </a:extLst>
          </p:cNvPr>
          <p:cNvPicPr>
            <a:picLocks noChangeAspect="1"/>
          </p:cNvPicPr>
          <p:nvPr userDrawn="1"/>
        </p:nvPicPr>
        <p:blipFill>
          <a:blip r:embed="rId5"/>
          <a:stretch>
            <a:fillRect/>
          </a:stretch>
        </p:blipFill>
        <p:spPr>
          <a:xfrm>
            <a:off x="584201" y="585788"/>
            <a:ext cx="1517162" cy="323661"/>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025723"/>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Photo full bleed lowe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5D287B-5326-434C-B7F7-B810C3B49409}"/>
              </a:ext>
            </a:extLst>
          </p:cNvPr>
          <p:cNvSpPr/>
          <p:nvPr userDrawn="1"/>
        </p:nvSpPr>
        <p:spPr bwMode="auto">
          <a:xfrm>
            <a:off x="0" y="0"/>
            <a:ext cx="121920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1" name="Graphic 10">
            <a:extLst>
              <a:ext uri="{FF2B5EF4-FFF2-40B4-BE49-F238E27FC236}">
                <a16:creationId xmlns:a16="http://schemas.microsoft.com/office/drawing/2014/main" id="{0D9B1DB1-C316-4AC7-9A06-EC070AAC79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26992" y="1211701"/>
            <a:ext cx="4459843" cy="4433136"/>
          </a:xfrm>
          <a:prstGeom prst="rect">
            <a:avLst/>
          </a:prstGeom>
        </p:spPr>
      </p:pic>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2935517"/>
            <a:ext cx="7953829" cy="968829"/>
          </a:xfrm>
          <a:noFill/>
        </p:spPr>
        <p:txBody>
          <a:bodyPr lIns="585216" tIns="585216" rIns="585216" bIns="585216" anchor="b" anchorCtr="0">
            <a:noAutofit/>
          </a:bodyPr>
          <a:lstStyle>
            <a:lvl1pPr>
              <a:defRPr sz="40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7" name="Picture 6" descr="A picture containing text, clipart&#10;&#10;Description automatically generated">
            <a:extLst>
              <a:ext uri="{FF2B5EF4-FFF2-40B4-BE49-F238E27FC236}">
                <a16:creationId xmlns:a16="http://schemas.microsoft.com/office/drawing/2014/main" id="{52407738-1272-47EC-ABB9-B1A48029A4CD}"/>
              </a:ext>
            </a:extLst>
          </p:cNvPr>
          <p:cNvPicPr>
            <a:picLocks noChangeAspect="1"/>
          </p:cNvPicPr>
          <p:nvPr userDrawn="1"/>
        </p:nvPicPr>
        <p:blipFill>
          <a:blip r:embed="rId4"/>
          <a:stretch>
            <a:fillRect/>
          </a:stretch>
        </p:blipFill>
        <p:spPr>
          <a:xfrm>
            <a:off x="584201" y="585788"/>
            <a:ext cx="1517162" cy="323661"/>
          </a:xfrm>
          <a:prstGeom prst="rect">
            <a:avLst/>
          </a:prstGeom>
        </p:spPr>
      </p:pic>
    </p:spTree>
    <p:extLst>
      <p:ext uri="{BB962C8B-B14F-4D97-AF65-F5344CB8AC3E}">
        <p14:creationId xmlns:p14="http://schemas.microsoft.com/office/powerpoint/2010/main" val="3616894890"/>
      </p:ext>
    </p:extLst>
  </p:cSld>
  <p:clrMapOvr>
    <a:masterClrMapping/>
  </p:clrMapOvr>
  <p:transition>
    <p:fade/>
  </p:transition>
  <p:extLst>
    <p:ext uri="{DCECCB84-F9BA-43D5-87BE-67443E8EF086}">
      <p15:sldGuideLst xmlns:p15="http://schemas.microsoft.com/office/powerpoint/2012/main">
        <p15:guide id="1" orient="horz" pos="216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078D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982223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43488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4103919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3809497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9331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6808074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00389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99281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17966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10078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98809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87369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991737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806239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image" Target="../media/image6.emf"/><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theme" Target="../theme/theme2.xml"/><Relationship Id="rId8" Type="http://schemas.openxmlformats.org/officeDocument/2006/relationships/slideLayout" Target="../slideLayouts/slideLayout33.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1" Type="http://schemas.openxmlformats.org/officeDocument/2006/relationships/slideLayout" Target="../slideLayouts/slideLayout26.xml"/><Relationship Id="rId6"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3.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image" Target="../media/image24.emf"/><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theme" Target="../theme/theme4.xml"/><Relationship Id="rId8" Type="http://schemas.openxmlformats.org/officeDocument/2006/relationships/slideLayout" Target="../slideLayouts/slideLayout92.xml"/><Relationship Id="rId3" Type="http://schemas.openxmlformats.org/officeDocument/2006/relationships/slideLayout" Target="../slideLayouts/slideLayout87.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theme" Target="../theme/theme5.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9"/>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45855784"/>
      </p:ext>
    </p:extLst>
  </p:cSld>
  <p:clrMap bg1="lt1" tx1="dk1" bg2="lt2" tx2="dk2" accent1="accent1" accent2="accent2" accent3="accent3" accent4="accent4" accent5="accent5" accent6="accent6" hlink="hlink" folHlink="folHlink"/>
  <p:sldLayoutIdLst>
    <p:sldLayoutId id="2147484705" r:id="rId1"/>
    <p:sldLayoutId id="2147484711" r:id="rId2"/>
    <p:sldLayoutId id="2147484712" r:id="rId3"/>
    <p:sldLayoutId id="2147484713" r:id="rId4"/>
    <p:sldLayoutId id="2147484714" r:id="rId5"/>
    <p:sldLayoutId id="2147484715" r:id="rId6"/>
    <p:sldLayoutId id="2147484716" r:id="rId7"/>
    <p:sldLayoutId id="2147484717" r:id="rId8"/>
    <p:sldLayoutId id="2147484718" r:id="rId9"/>
    <p:sldLayoutId id="2147484719" r:id="rId10"/>
    <p:sldLayoutId id="2147484720" r:id="rId11"/>
    <p:sldLayoutId id="2147484721" r:id="rId12"/>
    <p:sldLayoutId id="2147484722" r:id="rId13"/>
    <p:sldLayoutId id="2147484723" r:id="rId14"/>
    <p:sldLayoutId id="2147484724" r:id="rId15"/>
    <p:sldLayoutId id="2147484706" r:id="rId16"/>
    <p:sldLayoutId id="2147484726" r:id="rId17"/>
    <p:sldLayoutId id="2147484727" r:id="rId18"/>
    <p:sldLayoutId id="2147484728" r:id="rId19"/>
    <p:sldLayoutId id="2147484729" r:id="rId20"/>
    <p:sldLayoutId id="2147484730" r:id="rId21"/>
    <p:sldLayoutId id="2147484731" r:id="rId22"/>
    <p:sldLayoutId id="2147484732" r:id="rId23"/>
    <p:sldLayoutId id="2147484733" r:id="rId24"/>
    <p:sldLayoutId id="2147484707" r:id="rId25"/>
    <p:sldLayoutId id="2147484735" r:id="rId26"/>
    <p:sldLayoutId id="2147484736" r:id="rId27"/>
    <p:sldLayoutId id="2147484737" r:id="rId28"/>
    <p:sldLayoutId id="2147484738" r:id="rId29"/>
    <p:sldLayoutId id="2147484739" r:id="rId30"/>
    <p:sldLayoutId id="2147484740" r:id="rId31"/>
    <p:sldLayoutId id="2147484741" r:id="rId32"/>
    <p:sldLayoutId id="2147484742" r:id="rId33"/>
    <p:sldLayoutId id="2147484743" r:id="rId34"/>
    <p:sldLayoutId id="2147484744" r:id="rId35"/>
    <p:sldLayoutId id="2147484745" r:id="rId36"/>
    <p:sldLayoutId id="2147483697" r:id="rId37"/>
    <p:sldLayoutId id="2147483698"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4746" r:id="rId47"/>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92C4A-FFC4-FFDC-7593-3868EA5B07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193424-71AD-4182-F814-C717CF8D44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59D14A-C8DB-39D6-75B3-8FFE546B50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CEA23-F800-4AE1-B471-6FC524D05CC4}" type="datetimeFigureOut">
              <a:rPr lang="en-US" smtClean="0"/>
              <a:t>1/15/2025</a:t>
            </a:fld>
            <a:endParaRPr lang="en-US"/>
          </a:p>
        </p:txBody>
      </p:sp>
      <p:sp>
        <p:nvSpPr>
          <p:cNvPr id="5" name="Footer Placeholder 4">
            <a:extLst>
              <a:ext uri="{FF2B5EF4-FFF2-40B4-BE49-F238E27FC236}">
                <a16:creationId xmlns:a16="http://schemas.microsoft.com/office/drawing/2014/main" id="{6FA7C914-16F7-1247-A6A6-BFA81C9095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A37757-3635-5707-3791-557B8E8BAB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B5F38-3EC1-4F76-A136-CD9821235946}" type="slidenum">
              <a:rPr lang="en-US" smtClean="0"/>
              <a:t>‹#›</a:t>
            </a:fld>
            <a:endParaRPr lang="en-US"/>
          </a:p>
        </p:txBody>
      </p:sp>
    </p:spTree>
    <p:extLst>
      <p:ext uri="{BB962C8B-B14F-4D97-AF65-F5344CB8AC3E}">
        <p14:creationId xmlns:p14="http://schemas.microsoft.com/office/powerpoint/2010/main" val="34870861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4708"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4" cstate="screen">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7275777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 id="2147483761" r:id="rId29"/>
    <p:sldLayoutId id="2147483762" r:id="rId30"/>
    <p:sldLayoutId id="2147483763"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a:p>
        </p:txBody>
      </p:sp>
    </p:spTree>
    <p:extLst>
      <p:ext uri="{BB962C8B-B14F-4D97-AF65-F5344CB8AC3E}">
        <p14:creationId xmlns:p14="http://schemas.microsoft.com/office/powerpoint/2010/main" val="3308092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8B2D6F-BCB5-3856-FD90-8EF47F1604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E602AC-700F-A266-2585-67961B9F48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3B8B2-0672-07E9-8219-165CE2E191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403E64-2D61-43D0-872F-2FA5173434DF}" type="datetimeFigureOut">
              <a:rPr lang="en-US" smtClean="0"/>
              <a:t>1/15/2025</a:t>
            </a:fld>
            <a:endParaRPr lang="en-US"/>
          </a:p>
        </p:txBody>
      </p:sp>
      <p:sp>
        <p:nvSpPr>
          <p:cNvPr id="5" name="Footer Placeholder 4">
            <a:extLst>
              <a:ext uri="{FF2B5EF4-FFF2-40B4-BE49-F238E27FC236}">
                <a16:creationId xmlns:a16="http://schemas.microsoft.com/office/drawing/2014/main" id="{AC89E2C0-9434-8168-D07D-E9B772DB71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E91225C-905E-DD68-CD69-EE3C4C16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62074C-8A87-4E25-8FD6-FAE4F64CB71B}" type="slidenum">
              <a:rPr lang="en-US" smtClean="0"/>
              <a:t>‹#›</a:t>
            </a:fld>
            <a:endParaRPr lang="en-US"/>
          </a:p>
        </p:txBody>
      </p:sp>
    </p:spTree>
    <p:extLst>
      <p:ext uri="{BB962C8B-B14F-4D97-AF65-F5344CB8AC3E}">
        <p14:creationId xmlns:p14="http://schemas.microsoft.com/office/powerpoint/2010/main" val="1516076206"/>
      </p:ext>
    </p:extLst>
  </p:cSld>
  <p:clrMap bg1="lt1" tx1="dk1" bg2="lt2" tx2="dk2" accent1="accent1" accent2="accent2" accent3="accent3" accent4="accent4" accent5="accent5" accent6="accent6" hlink="hlink" folHlink="folHlink"/>
  <p:sldLayoutIdLst>
    <p:sldLayoutId id="2147484748" r:id="rId1"/>
    <p:sldLayoutId id="2147484749" r:id="rId2"/>
    <p:sldLayoutId id="2147484750" r:id="rId3"/>
    <p:sldLayoutId id="2147484751" r:id="rId4"/>
    <p:sldLayoutId id="2147484752" r:id="rId5"/>
    <p:sldLayoutId id="2147484753" r:id="rId6"/>
    <p:sldLayoutId id="2147484754" r:id="rId7"/>
    <p:sldLayoutId id="2147484755" r:id="rId8"/>
    <p:sldLayoutId id="2147484756" r:id="rId9"/>
    <p:sldLayoutId id="2147484757" r:id="rId10"/>
    <p:sldLayoutId id="214748475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2B6D6D-D5F2-6C60-E0BA-A7CAD13674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22699E-479D-F81A-C6A1-DDD6B9016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92D041-068E-0681-4F6F-524A5F5702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EEA859-AFE4-48B1-89E6-7ED3FDED8CFD}" type="datetimeFigureOut">
              <a:rPr lang="en-US" smtClean="0"/>
              <a:t>1/15/2025</a:t>
            </a:fld>
            <a:endParaRPr lang="en-US"/>
          </a:p>
        </p:txBody>
      </p:sp>
      <p:sp>
        <p:nvSpPr>
          <p:cNvPr id="5" name="Footer Placeholder 4">
            <a:extLst>
              <a:ext uri="{FF2B5EF4-FFF2-40B4-BE49-F238E27FC236}">
                <a16:creationId xmlns:a16="http://schemas.microsoft.com/office/drawing/2014/main" id="{93959619-848F-6E7C-FC6D-D894A9C6A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9D8F8C-154E-83C1-DB2C-F281EF674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B7265D-761D-4478-B7F7-996966F4645D}" type="slidenum">
              <a:rPr lang="en-US" smtClean="0"/>
              <a:t>‹#›</a:t>
            </a:fld>
            <a:endParaRPr lang="en-US"/>
          </a:p>
        </p:txBody>
      </p:sp>
    </p:spTree>
    <p:extLst>
      <p:ext uri="{BB962C8B-B14F-4D97-AF65-F5344CB8AC3E}">
        <p14:creationId xmlns:p14="http://schemas.microsoft.com/office/powerpoint/2010/main" val="2083365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3.jpe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8" Type="http://schemas.openxmlformats.org/officeDocument/2006/relationships/hyperlink" Target="https://m365conf.com/" TargetMode="External"/><Relationship Id="rId3" Type="http://schemas.openxmlformats.org/officeDocument/2006/relationships/hyperlink" Target="https://azureday.pl/" TargetMode="External"/><Relationship Id="rId7" Type="http://schemas.openxmlformats.org/officeDocument/2006/relationships/hyperlink" Target="https://globalazure.net/" TargetMode="External"/><Relationship Id="rId2" Type="http://schemas.openxmlformats.org/officeDocument/2006/relationships/hyperlink" Target="https://ndcsydney.com/" TargetMode="External"/><Relationship Id="rId1" Type="http://schemas.openxmlformats.org/officeDocument/2006/relationships/slideLayout" Target="../slideLayouts/slideLayout149.xml"/><Relationship Id="rId6" Type="http://schemas.openxmlformats.org/officeDocument/2006/relationships/hyperlink" Target="https://dotnetdays.ro/" TargetMode="External"/><Relationship Id="rId5" Type="http://schemas.openxmlformats.org/officeDocument/2006/relationships/hyperlink" Target="https://www.devday.be/" TargetMode="External"/><Relationship Id="rId4" Type="http://schemas.openxmlformats.org/officeDocument/2006/relationships/hyperlink" Target="https://www.dwcnz.co.nz/"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traveljoy.com/bookings/DDgfb4TRUi7SJ5FqZrmUZ7Hs" TargetMode="External"/><Relationship Id="rId13" Type="http://schemas.openxmlformats.org/officeDocument/2006/relationships/hyperlink" Target="https://ams.community/ams-lausanne-5-avril-2024/" TargetMode="External"/><Relationship Id="rId3" Type="http://schemas.openxmlformats.org/officeDocument/2006/relationships/hyperlink" Target="https://ams.community/ams-strasbourg-18-janvier-2024/" TargetMode="External"/><Relationship Id="rId7" Type="http://schemas.openxmlformats.org/officeDocument/2006/relationships/hyperlink" Target="https://m365miami.com/" TargetMode="External"/><Relationship Id="rId12" Type="http://schemas.openxmlformats.org/officeDocument/2006/relationships/hyperlink" Target="https://www.collabdays.org/2024-utah/" TargetMode="External"/><Relationship Id="rId2" Type="http://schemas.openxmlformats.org/officeDocument/2006/relationships/notesSlide" Target="../notesSlides/notesSlide6.xml"/><Relationship Id="rId16" Type="http://schemas.openxmlformats.org/officeDocument/2006/relationships/hyperlink" Target="https://www.communitydays.org/" TargetMode="External"/><Relationship Id="rId1" Type="http://schemas.openxmlformats.org/officeDocument/2006/relationships/slideLayout" Target="../slideLayouts/slideLayout150.xml"/><Relationship Id="rId6" Type="http://schemas.openxmlformats.org/officeDocument/2006/relationships/hyperlink" Target="https://cloudtechtallinn.com/" TargetMode="External"/><Relationship Id="rId11" Type="http://schemas.openxmlformats.org/officeDocument/2006/relationships/hyperlink" Target="https://knoxvillem365.com/" TargetMode="External"/><Relationship Id="rId5" Type="http://schemas.openxmlformats.org/officeDocument/2006/relationships/hyperlink" Target="https://www.communitydays.org/event/2024-01-27/m365-community-days-lagos-2023" TargetMode="External"/><Relationship Id="rId15" Type="http://schemas.openxmlformats.org/officeDocument/2006/relationships/hyperlink" Target="https://d365summit.powercommunity.com/" TargetMode="External"/><Relationship Id="rId10" Type="http://schemas.openxmlformats.org/officeDocument/2006/relationships/hyperlink" Target="https://communitydays.org/event/2023-11-18/yyc-microsoft-community-day" TargetMode="External"/><Relationship Id="rId4" Type="http://schemas.openxmlformats.org/officeDocument/2006/relationships/hyperlink" Target="https://gogetgpt.com/en/events/azure-openai-chatgpt-fest-2024" TargetMode="External"/><Relationship Id="rId9" Type="http://schemas.openxmlformats.org/officeDocument/2006/relationships/hyperlink" Target="https://communitydays.org/event/2024-02-10/m365-saturday-dc-a-community-day-event" TargetMode="External"/><Relationship Id="rId14" Type="http://schemas.openxmlformats.org/officeDocument/2006/relationships/hyperlink" Target="https://community.dynamics.com/usergroups/eventdetails/?eventid=7088be33-6385-ee11-8179-000d3a1da21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9.xml"/><Relationship Id="rId6" Type="http://schemas.openxmlformats.org/officeDocument/2006/relationships/hyperlink" Target="aka.ms/m365conf24" TargetMode="External"/><Relationship Id="rId5" Type="http://schemas.openxmlformats.org/officeDocument/2006/relationships/image" Target="../media/image65.jpeg"/><Relationship Id="rId4" Type="http://schemas.openxmlformats.org/officeDocument/2006/relationships/image" Target="../media/image64.svg"/></Relationships>
</file>

<file path=ppt/slides/_rels/slide13.xml.rels><?xml version="1.0" encoding="UTF-8" standalone="yes"?>
<Relationships xmlns="http://schemas.openxmlformats.org/package/2006/relationships"><Relationship Id="rId3" Type="http://schemas.openxmlformats.org/officeDocument/2006/relationships/hyperlink" Target="https://teams.microsoft.com/l/channel/19%3a2274cc06cffa4df28c9ed35b90ddb2ed%40thread.tacv2/Event%2520and%2520Sponsors%2520Workstream?groupId=3146bda9-fabc-4f14-b513-f02023b21b1a&amp;tenantId=b4c9f32e-da17-4ded-9c95-ce9da38f25d9" TargetMode="External"/><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hyperlink" Target="https://aka.ms/3PEventProducers" TargetMode="External"/><Relationship Id="rId2" Type="http://schemas.openxmlformats.org/officeDocument/2006/relationships/hyperlink" Target="mailto:mgci@msftcommunity.com" TargetMode="Externa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aka.ms/MGCIFeedbackJan2024" TargetMode="External"/><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2" Type="http://schemas.openxmlformats.org/officeDocument/2006/relationships/hyperlink" Target="https://communitydays.org/" TargetMode="Externa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hyperlink" Target="mailto:buscond@microsoft.com" TargetMode="Externa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hyperlink" Target="https://pixabay.com/en/volunteers-hands-tree-grow-2729696/" TargetMode="External"/><Relationship Id="rId2" Type="http://schemas.openxmlformats.org/officeDocument/2006/relationships/image" Target="../media/image59.png"/><Relationship Id="rId1" Type="http://schemas.openxmlformats.org/officeDocument/2006/relationships/slideLayout" Target="../slideLayouts/slideLayout127.xml"/><Relationship Id="rId6" Type="http://schemas.openxmlformats.org/officeDocument/2006/relationships/image" Target="../media/image60.png"/><Relationship Id="rId5" Type="http://schemas.openxmlformats.org/officeDocument/2006/relationships/hyperlink" Target="https://aka.ms/MGCIRegionalLead" TargetMode="External"/><Relationship Id="rId4" Type="http://schemas.openxmlformats.org/officeDocument/2006/relationships/hyperlink" Target="http://communitydays.org/"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ka.ms/CommunityInsights" TargetMode="External"/><Relationship Id="rId2" Type="http://schemas.openxmlformats.org/officeDocument/2006/relationships/notesSlide" Target="../notesSlides/notesSlide5.xml"/><Relationship Id="rId1" Type="http://schemas.openxmlformats.org/officeDocument/2006/relationships/slideLayout" Target="../slideLayouts/slideLayout148.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pic>
        <p:nvPicPr>
          <p:cNvPr id="5" name="Picture 4" descr="Circles pattern abstract background">
            <a:extLst>
              <a:ext uri="{FF2B5EF4-FFF2-40B4-BE49-F238E27FC236}">
                <a16:creationId xmlns:a16="http://schemas.microsoft.com/office/drawing/2014/main" id="{12E0D044-DBFB-B9C8-0D1F-6D891CCBB3A7}"/>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4284"/>
          <a:stretch/>
        </p:blipFill>
        <p:spPr>
          <a:xfrm>
            <a:off x="3526971" y="1014549"/>
            <a:ext cx="8634549" cy="5843452"/>
          </a:xfrm>
          <a:prstGeom prst="rect">
            <a:avLst/>
          </a:prstGeom>
        </p:spPr>
      </p:pic>
      <p:sp>
        <p:nvSpPr>
          <p:cNvPr id="4" name="Text Placeholder 3">
            <a:extLst>
              <a:ext uri="{FF2B5EF4-FFF2-40B4-BE49-F238E27FC236}">
                <a16:creationId xmlns:a16="http://schemas.microsoft.com/office/drawing/2014/main" id="{DDB09282-12DE-5673-8128-11B0FC7036F4}"/>
              </a:ext>
            </a:extLst>
          </p:cNvPr>
          <p:cNvSpPr>
            <a:spLocks noGrp="1"/>
          </p:cNvSpPr>
          <p:nvPr>
            <p:ph type="body" idx="4294967295"/>
          </p:nvPr>
        </p:nvSpPr>
        <p:spPr>
          <a:xfrm>
            <a:off x="1346172" y="5414162"/>
            <a:ext cx="3087688" cy="813602"/>
          </a:xfrm>
        </p:spPr>
        <p:txBody>
          <a:bodyPr vert="horz" lIns="91440" tIns="45720" rIns="91440" bIns="45720" rtlCol="0" anchor="t">
            <a:normAutofit/>
          </a:bodyPr>
          <a:lstStyle/>
          <a:p>
            <a:pPr marL="0" indent="0">
              <a:spcBef>
                <a:spcPts val="600"/>
              </a:spcBef>
              <a:buNone/>
            </a:pPr>
            <a:r>
              <a:rPr lang="en-US" sz="2000" dirty="0">
                <a:solidFill>
                  <a:schemeClr val="bg1"/>
                </a:solidFill>
                <a:latin typeface="Segoe UI Semibold"/>
                <a:cs typeface="Segoe UI Semibold"/>
              </a:rPr>
              <a:t>General Session</a:t>
            </a:r>
            <a:endParaRPr lang="en-US" sz="2000">
              <a:solidFill>
                <a:schemeClr val="bg1"/>
              </a:solidFill>
              <a:latin typeface="Segoe UI Semibold" panose="020B0702040204020203" pitchFamily="34" charset="0"/>
              <a:cs typeface="Segoe UI Semibold" panose="020B0702040204020203" pitchFamily="34" charset="0"/>
            </a:endParaRPr>
          </a:p>
          <a:p>
            <a:pPr marL="0" indent="0">
              <a:spcBef>
                <a:spcPts val="600"/>
              </a:spcBef>
              <a:buNone/>
            </a:pPr>
            <a:r>
              <a:rPr lang="en-US" sz="2000" dirty="0">
                <a:solidFill>
                  <a:schemeClr val="bg1"/>
                </a:solidFill>
                <a:latin typeface="Segoe UI Semibold"/>
                <a:cs typeface="Segoe UI Semibold"/>
              </a:rPr>
              <a:t>January 16, 2024</a:t>
            </a:r>
          </a:p>
        </p:txBody>
      </p:sp>
      <p:pic>
        <p:nvPicPr>
          <p:cNvPr id="3" name="Picture 2">
            <a:extLst>
              <a:ext uri="{FF2B5EF4-FFF2-40B4-BE49-F238E27FC236}">
                <a16:creationId xmlns:a16="http://schemas.microsoft.com/office/drawing/2014/main" id="{CB104B3C-29DA-ABFD-3AA0-BBC1FC6E3B38}"/>
              </a:ext>
            </a:extLst>
          </p:cNvPr>
          <p:cNvPicPr>
            <a:picLocks noChangeAspect="1"/>
          </p:cNvPicPr>
          <p:nvPr/>
        </p:nvPicPr>
        <p:blipFill>
          <a:blip r:embed="rId3"/>
          <a:stretch>
            <a:fillRect/>
          </a:stretch>
        </p:blipFill>
        <p:spPr>
          <a:xfrm>
            <a:off x="348550" y="454911"/>
            <a:ext cx="5395378" cy="3421670"/>
          </a:xfrm>
          <a:prstGeom prst="rect">
            <a:avLst/>
          </a:prstGeom>
        </p:spPr>
      </p:pic>
      <p:sp>
        <p:nvSpPr>
          <p:cNvPr id="2" name="TextBox 1">
            <a:extLst>
              <a:ext uri="{FF2B5EF4-FFF2-40B4-BE49-F238E27FC236}">
                <a16:creationId xmlns:a16="http://schemas.microsoft.com/office/drawing/2014/main" id="{EA02B893-4507-5D2A-886D-E7D41D397509}"/>
              </a:ext>
            </a:extLst>
          </p:cNvPr>
          <p:cNvSpPr txBox="1"/>
          <p:nvPr/>
        </p:nvSpPr>
        <p:spPr>
          <a:xfrm>
            <a:off x="7073461" y="2732689"/>
            <a:ext cx="4109545" cy="2062103"/>
          </a:xfrm>
          <a:prstGeom prst="rect">
            <a:avLst/>
          </a:prstGeom>
          <a:noFill/>
        </p:spPr>
        <p:txBody>
          <a:bodyPr wrap="square" rtlCol="0">
            <a:spAutoFit/>
          </a:bodyPr>
          <a:lstStyle/>
          <a:p>
            <a:r>
              <a:rPr lang="en-US" sz="3200">
                <a:solidFill>
                  <a:schemeClr val="bg1"/>
                </a:solidFill>
              </a:rPr>
              <a:t>We will get started at 10 min after the hour</a:t>
            </a:r>
          </a:p>
          <a:p>
            <a:endParaRPr lang="en-US" sz="3200">
              <a:solidFill>
                <a:schemeClr val="bg1"/>
              </a:solidFill>
            </a:endParaRPr>
          </a:p>
          <a:p>
            <a:r>
              <a:rPr lang="en-US" sz="3200">
                <a:solidFill>
                  <a:schemeClr val="bg1"/>
                </a:solidFill>
              </a:rPr>
              <a:t>Grab a refreshment!</a:t>
            </a:r>
          </a:p>
        </p:txBody>
      </p:sp>
    </p:spTree>
    <p:extLst>
      <p:ext uri="{BB962C8B-B14F-4D97-AF65-F5344CB8AC3E}">
        <p14:creationId xmlns:p14="http://schemas.microsoft.com/office/powerpoint/2010/main" val="338651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A10DD5-7894-5CDB-4B93-6A81360F8C6F}"/>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6" name="TextBox 5">
            <a:extLst>
              <a:ext uri="{FF2B5EF4-FFF2-40B4-BE49-F238E27FC236}">
                <a16:creationId xmlns:a16="http://schemas.microsoft.com/office/drawing/2014/main" id="{B025DC63-3241-8952-085D-4E9C7D05BB2A}"/>
              </a:ext>
            </a:extLst>
          </p:cNvPr>
          <p:cNvSpPr txBox="1"/>
          <p:nvPr/>
        </p:nvSpPr>
        <p:spPr>
          <a:xfrm>
            <a:off x="104775" y="113752"/>
            <a:ext cx="116430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Produced Events</a:t>
            </a:r>
          </a:p>
        </p:txBody>
      </p:sp>
      <p:sp>
        <p:nvSpPr>
          <p:cNvPr id="7" name="TextBox 6">
            <a:extLst>
              <a:ext uri="{FF2B5EF4-FFF2-40B4-BE49-F238E27FC236}">
                <a16:creationId xmlns:a16="http://schemas.microsoft.com/office/drawing/2014/main" id="{0715BB2B-5CE3-2DDE-CDBB-E81D68819570}"/>
              </a:ext>
            </a:extLst>
          </p:cNvPr>
          <p:cNvSpPr txBox="1"/>
          <p:nvPr/>
        </p:nvSpPr>
        <p:spPr>
          <a:xfrm>
            <a:off x="101271" y="743268"/>
            <a:ext cx="11989458"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Segoe UI"/>
              </a:rPr>
              <a:t>Professionally produced community events draw from 1k-5k attendees (in-person). Attendance fees are charged and pre/post event workshops delivered by Microsoft MVPs are often part of the event. Event organizers ask for our help in driving attendance and providing MSFT corporate speakers.  </a:t>
            </a:r>
            <a:endParaRPr kumimoji="0" lang="en-US" sz="1200" b="0" i="1"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aphicFrame>
        <p:nvGraphicFramePr>
          <p:cNvPr id="2" name="Table 1">
            <a:extLst>
              <a:ext uri="{FF2B5EF4-FFF2-40B4-BE49-F238E27FC236}">
                <a16:creationId xmlns:a16="http://schemas.microsoft.com/office/drawing/2014/main" id="{835A28F7-10E7-2817-4B78-51A6EAF93484}"/>
              </a:ext>
            </a:extLst>
          </p:cNvPr>
          <p:cNvGraphicFramePr>
            <a:graphicFrameLocks noGrp="1"/>
          </p:cNvGraphicFramePr>
          <p:nvPr/>
        </p:nvGraphicFramePr>
        <p:xfrm>
          <a:off x="233673" y="1385803"/>
          <a:ext cx="11724654" cy="3460491"/>
        </p:xfrm>
        <a:graphic>
          <a:graphicData uri="http://schemas.openxmlformats.org/drawingml/2006/table">
            <a:tbl>
              <a:tblPr>
                <a:tableStyleId>{5C22544A-7EE6-4342-B048-85BDC9FD1C3A}</a:tableStyleId>
              </a:tblPr>
              <a:tblGrid>
                <a:gridCol w="2713669">
                  <a:extLst>
                    <a:ext uri="{9D8B030D-6E8A-4147-A177-3AD203B41FA5}">
                      <a16:colId xmlns:a16="http://schemas.microsoft.com/office/drawing/2014/main" val="4146282587"/>
                    </a:ext>
                  </a:extLst>
                </a:gridCol>
                <a:gridCol w="1122975">
                  <a:extLst>
                    <a:ext uri="{9D8B030D-6E8A-4147-A177-3AD203B41FA5}">
                      <a16:colId xmlns:a16="http://schemas.microsoft.com/office/drawing/2014/main" val="4007042762"/>
                    </a:ext>
                  </a:extLst>
                </a:gridCol>
                <a:gridCol w="1093361">
                  <a:extLst>
                    <a:ext uri="{9D8B030D-6E8A-4147-A177-3AD203B41FA5}">
                      <a16:colId xmlns:a16="http://schemas.microsoft.com/office/drawing/2014/main" val="3734121735"/>
                    </a:ext>
                  </a:extLst>
                </a:gridCol>
                <a:gridCol w="1357277">
                  <a:extLst>
                    <a:ext uri="{9D8B030D-6E8A-4147-A177-3AD203B41FA5}">
                      <a16:colId xmlns:a16="http://schemas.microsoft.com/office/drawing/2014/main" val="2848151415"/>
                    </a:ext>
                  </a:extLst>
                </a:gridCol>
                <a:gridCol w="1525775">
                  <a:extLst>
                    <a:ext uri="{9D8B030D-6E8A-4147-A177-3AD203B41FA5}">
                      <a16:colId xmlns:a16="http://schemas.microsoft.com/office/drawing/2014/main" val="3757953096"/>
                    </a:ext>
                  </a:extLst>
                </a:gridCol>
                <a:gridCol w="1254918">
                  <a:extLst>
                    <a:ext uri="{9D8B030D-6E8A-4147-A177-3AD203B41FA5}">
                      <a16:colId xmlns:a16="http://schemas.microsoft.com/office/drawing/2014/main" val="2694635445"/>
                    </a:ext>
                  </a:extLst>
                </a:gridCol>
                <a:gridCol w="2656679">
                  <a:extLst>
                    <a:ext uri="{9D8B030D-6E8A-4147-A177-3AD203B41FA5}">
                      <a16:colId xmlns:a16="http://schemas.microsoft.com/office/drawing/2014/main" val="550151467"/>
                    </a:ext>
                  </a:extLst>
                </a:gridCol>
              </a:tblGrid>
              <a:tr h="274657">
                <a:tc>
                  <a:txBody>
                    <a:bodyPr/>
                    <a:lstStyle/>
                    <a:p>
                      <a:pPr algn="l" fontAlgn="b"/>
                      <a:r>
                        <a:rPr lang="en-US" sz="1100" b="1" i="0" u="none" strike="noStrike" dirty="0">
                          <a:solidFill>
                            <a:srgbClr val="FFFFFF"/>
                          </a:solidFill>
                          <a:effectLst/>
                          <a:latin typeface="Segoe UI"/>
                          <a:cs typeface="Segoe UI"/>
                        </a:rPr>
                        <a:t>Event 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Start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End date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lvl="0" algn="l">
                        <a:buNone/>
                      </a:pPr>
                      <a:r>
                        <a:rPr lang="en-US" sz="1100" b="1" i="0" u="none" strike="noStrike" noProof="0" dirty="0">
                          <a:solidFill>
                            <a:srgbClr val="FFFFFF"/>
                          </a:solidFill>
                          <a:effectLst/>
                          <a:latin typeface="Segoe UI"/>
                        </a:rPr>
                        <a:t>State/Providence</a:t>
                      </a:r>
                      <a:endParaRPr lang="en-US" sz="1100" b="1" i="0" u="none" strike="noStrike" dirty="0">
                        <a:solidFill>
                          <a:srgbClr val="FFFFFF"/>
                        </a:solidFill>
                        <a:effectLst/>
                        <a:latin typeface="Segoe UI" panose="020B0502040204020203" pitchFamily="34" charset="0"/>
                        <a:cs typeface="Segoe UI"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Products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442911026"/>
                  </a:ext>
                </a:extLst>
              </a:tr>
              <a:tr h="274657">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2"/>
                        </a:rPr>
                        <a:t>NDC Sydney</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2/16/2024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Sydney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.NET;</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AI / ML;</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Azure / Cloud;</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Containers / Kubernetes;</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Data;</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Developer tools + DevOps;</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IoT;</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Mixed Reality;</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Open Source; Python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874019"/>
                  </a:ext>
                </a:extLst>
              </a:tr>
              <a:tr h="274657">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hlinkClick r:id="rId3"/>
                        </a:rPr>
                        <a:t>AzureDay</a:t>
                      </a:r>
                      <a:r>
                        <a:rPr lang="en-US" sz="1100" b="0" i="0" u="none" strike="noStrike" dirty="0">
                          <a:solidFill>
                            <a:srgbClr val="000000"/>
                          </a:solidFill>
                          <a:effectLst/>
                          <a:latin typeface="Segoe UI" panose="020B0502040204020203" pitchFamily="34" charset="0"/>
                          <a:cs typeface="Segoe UI" panose="020B0502040204020203" pitchFamily="34" charset="0"/>
                          <a:hlinkClick r:id="rId3"/>
                        </a:rPr>
                        <a:t> PL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2/15/2024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2/15/2024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Warsaw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Poland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AI / ML;</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Azure / Cloud;</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Developer tools + DevOps;</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Security / Compliance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3011547"/>
                  </a:ext>
                </a:extLst>
              </a:tr>
              <a:tr h="274657">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4"/>
                        </a:rPr>
                        <a:t>Digital Workplace Conference</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2/27/2024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Christchurch</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New Zealand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Dynamics 365;</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Industry events;</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Microsoft 365;</a:t>
                      </a:r>
                      <a:r>
                        <a:rPr lang="en-US" sz="1100" b="0" i="0" u="none" strike="noStrike" baseline="0" dirty="0">
                          <a:solidFill>
                            <a:srgbClr val="000000"/>
                          </a:solidFill>
                          <a:effectLst/>
                          <a:latin typeface="Segoe UI" panose="020B0502040204020203" pitchFamily="34" charset="0"/>
                          <a:cs typeface="Segoe UI" panose="020B0502040204020203" pitchFamily="34" charset="0"/>
                        </a:rPr>
                        <a:t> </a:t>
                      </a:r>
                      <a:r>
                        <a:rPr lang="en-US" sz="1100" b="0" i="0" u="none" strike="noStrike" dirty="0">
                          <a:solidFill>
                            <a:srgbClr val="000000"/>
                          </a:solidFill>
                          <a:effectLst/>
                          <a:latin typeface="Segoe UI" panose="020B0502040204020203" pitchFamily="34" charset="0"/>
                          <a:cs typeface="Segoe UI" panose="020B0502040204020203" pitchFamily="34" charset="0"/>
                        </a:rPr>
                        <a:t>Power Platform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12876448"/>
                  </a:ext>
                </a:extLst>
              </a:tr>
              <a:tr h="274657">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hlinkClick r:id="rId5"/>
                        </a:rPr>
                        <a:t>DevDay</a:t>
                      </a:r>
                      <a:r>
                        <a:rPr lang="en-US" sz="1100" b="0" i="0" u="none" strike="noStrike" dirty="0">
                          <a:solidFill>
                            <a:srgbClr val="000000"/>
                          </a:solidFill>
                          <a:effectLst/>
                          <a:latin typeface="Segoe UI" panose="020B0502040204020203" pitchFamily="34" charset="0"/>
                          <a:cs typeface="Segoe UI" panose="020B0502040204020203" pitchFamily="34" charset="0"/>
                          <a:hlinkClick r:id="rId5"/>
                        </a:rPr>
                        <a:t>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a:solidFill>
                            <a:srgbClr val="000000"/>
                          </a:solidFill>
                          <a:effectLst/>
                          <a:latin typeface="Segoe UI" panose="020B0502040204020203" pitchFamily="34" charset="0"/>
                          <a:cs typeface="Segoe UI" panose="020B0502040204020203" pitchFamily="34" charset="0"/>
                        </a:rPr>
                        <a:t>3/28/2024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3/28/2024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Mons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Belgium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.NET; Developer tools + DevOps; Azure / Cloud; AI / ML</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42261313"/>
                  </a:ext>
                </a:extLst>
              </a:tr>
              <a:tr h="274657">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6"/>
                        </a:rPr>
                        <a:t>Dotnet Days RO</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4/18/2024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rPr>
                        <a:t>Lasi</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endParaRPr lang="en-US" sz="1100" b="0" i="0" u="none" strike="noStrike">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Romania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.NET; Azure / Cloud</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8904864"/>
                  </a:ext>
                </a:extLst>
              </a:tr>
              <a:tr h="274657">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7"/>
                        </a:rPr>
                        <a:t>Global Azure Bootcamp 2024 - Melbourne Australia</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4/20/2024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Melbourne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Victoria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Australia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.NET; AI / ML; Containers / Kubernetes; Azure / Cloud; Developer tools + DevOps; Security / Compliance; Data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7783437"/>
                  </a:ext>
                </a:extLst>
              </a:tr>
              <a:tr h="274657">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8"/>
                        </a:rPr>
                        <a:t>Microsoft 365 Conference</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4/28/2024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5/2/2024</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Orlando</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Florida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United States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Employee Experience; Microsoft 365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8108740"/>
                  </a:ext>
                </a:extLst>
              </a:tr>
            </a:tbl>
          </a:graphicData>
        </a:graphic>
      </p:graphicFrame>
    </p:spTree>
    <p:extLst>
      <p:ext uri="{BB962C8B-B14F-4D97-AF65-F5344CB8AC3E}">
        <p14:creationId xmlns:p14="http://schemas.microsoft.com/office/powerpoint/2010/main" val="60226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27ECD1-7985-3EDE-7E46-4955231EB648}"/>
              </a:ext>
            </a:extLst>
          </p:cNvPr>
          <p:cNvSpPr/>
          <p:nvPr/>
        </p:nvSpPr>
        <p:spPr>
          <a:xfrm>
            <a:off x="0" y="69011"/>
            <a:ext cx="12192000" cy="6295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A97E1C3-42E5-95A2-6C24-6AA99EF8996E}"/>
              </a:ext>
            </a:extLst>
          </p:cNvPr>
          <p:cNvSpPr txBox="1"/>
          <p:nvPr/>
        </p:nvSpPr>
        <p:spPr>
          <a:xfrm>
            <a:off x="104775" y="104111"/>
            <a:ext cx="98583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Upcoming Community Led Events</a:t>
            </a:r>
          </a:p>
        </p:txBody>
      </p:sp>
      <p:graphicFrame>
        <p:nvGraphicFramePr>
          <p:cNvPr id="2" name="Table 1">
            <a:extLst>
              <a:ext uri="{FF2B5EF4-FFF2-40B4-BE49-F238E27FC236}">
                <a16:creationId xmlns:a16="http://schemas.microsoft.com/office/drawing/2014/main" id="{45522CD2-E0A6-9C66-37F5-3758077AE94C}"/>
              </a:ext>
            </a:extLst>
          </p:cNvPr>
          <p:cNvGraphicFramePr>
            <a:graphicFrameLocks noGrp="1"/>
          </p:cNvGraphicFramePr>
          <p:nvPr/>
        </p:nvGraphicFramePr>
        <p:xfrm>
          <a:off x="104775" y="1572289"/>
          <a:ext cx="11687834" cy="3735083"/>
        </p:xfrm>
        <a:graphic>
          <a:graphicData uri="http://schemas.openxmlformats.org/drawingml/2006/table">
            <a:tbl>
              <a:tblPr/>
              <a:tblGrid>
                <a:gridCol w="4522884">
                  <a:extLst>
                    <a:ext uri="{9D8B030D-6E8A-4147-A177-3AD203B41FA5}">
                      <a16:colId xmlns:a16="http://schemas.microsoft.com/office/drawing/2014/main" val="3277035106"/>
                    </a:ext>
                  </a:extLst>
                </a:gridCol>
                <a:gridCol w="1188720">
                  <a:extLst>
                    <a:ext uri="{9D8B030D-6E8A-4147-A177-3AD203B41FA5}">
                      <a16:colId xmlns:a16="http://schemas.microsoft.com/office/drawing/2014/main" val="4167593692"/>
                    </a:ext>
                  </a:extLst>
                </a:gridCol>
                <a:gridCol w="1188720">
                  <a:extLst>
                    <a:ext uri="{9D8B030D-6E8A-4147-A177-3AD203B41FA5}">
                      <a16:colId xmlns:a16="http://schemas.microsoft.com/office/drawing/2014/main" val="816304547"/>
                    </a:ext>
                  </a:extLst>
                </a:gridCol>
                <a:gridCol w="1505855">
                  <a:extLst>
                    <a:ext uri="{9D8B030D-6E8A-4147-A177-3AD203B41FA5}">
                      <a16:colId xmlns:a16="http://schemas.microsoft.com/office/drawing/2014/main" val="4197022154"/>
                    </a:ext>
                  </a:extLst>
                </a:gridCol>
                <a:gridCol w="1573392">
                  <a:extLst>
                    <a:ext uri="{9D8B030D-6E8A-4147-A177-3AD203B41FA5}">
                      <a16:colId xmlns:a16="http://schemas.microsoft.com/office/drawing/2014/main" val="471724707"/>
                    </a:ext>
                  </a:extLst>
                </a:gridCol>
                <a:gridCol w="1708263">
                  <a:extLst>
                    <a:ext uri="{9D8B030D-6E8A-4147-A177-3AD203B41FA5}">
                      <a16:colId xmlns:a16="http://schemas.microsoft.com/office/drawing/2014/main" val="2124249135"/>
                    </a:ext>
                  </a:extLst>
                </a:gridCol>
              </a:tblGrid>
              <a:tr h="367043">
                <a:tc>
                  <a:txBody>
                    <a:bodyPr/>
                    <a:lstStyle/>
                    <a:p>
                      <a:pPr algn="l" fontAlgn="b"/>
                      <a:r>
                        <a:rPr lang="en-US" sz="1100" b="1" i="0" u="none" strike="noStrike" dirty="0">
                          <a:solidFill>
                            <a:srgbClr val="FFFFFF"/>
                          </a:solidFill>
                          <a:effectLst/>
                          <a:latin typeface="Segoe UI"/>
                          <a:cs typeface="Segoe UI"/>
                        </a:rPr>
                        <a:t>Event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dirty="0">
                          <a:solidFill>
                            <a:srgbClr val="FFFFFF"/>
                          </a:solidFill>
                          <a:effectLst/>
                          <a:latin typeface="Segoe UI"/>
                          <a:cs typeface="Segoe UI"/>
                        </a:rPr>
                        <a:t>Start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b"/>
                      <a:r>
                        <a:rPr lang="en-US" sz="1100" b="1" i="0" u="none" strike="noStrike" dirty="0">
                          <a:solidFill>
                            <a:srgbClr val="FFFFFF"/>
                          </a:solidFill>
                          <a:effectLst/>
                          <a:latin typeface="Segoe UI"/>
                          <a:cs typeface="Segoe UI"/>
                        </a:rPr>
                        <a:t>End date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City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State/Providence</a:t>
                      </a:r>
                      <a:endParaRPr lang="en-US" sz="1100" b="1" i="0" u="none" strike="noStrike" dirty="0">
                        <a:solidFill>
                          <a:srgbClr val="FFFFFF"/>
                        </a:solidFill>
                        <a:effectLst/>
                        <a:latin typeface="Segoe UI" panose="020B0502040204020203" pitchFamily="34" charset="0"/>
                        <a:cs typeface="Segoe UI" panose="020B0502040204020203" pitchFamily="34" charset="0"/>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l" fontAlgn="b"/>
                      <a:r>
                        <a:rPr lang="en-US" sz="1100" b="1" i="0" u="none" strike="noStrike" dirty="0">
                          <a:solidFill>
                            <a:srgbClr val="FFFFFF"/>
                          </a:solidFill>
                          <a:effectLst/>
                          <a:latin typeface="Segoe UI"/>
                          <a:cs typeface="Segoe UI"/>
                        </a:rPr>
                        <a:t>Country</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616007387"/>
                  </a:ext>
                </a:extLst>
              </a:tr>
              <a:tr h="184150">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hlinkClick r:id="rId3"/>
                        </a:rPr>
                        <a:t>aMS</a:t>
                      </a:r>
                      <a:r>
                        <a:rPr lang="en-US" sz="1100" b="0" i="0" u="none" strike="noStrike" dirty="0">
                          <a:solidFill>
                            <a:srgbClr val="000000"/>
                          </a:solidFill>
                          <a:effectLst/>
                          <a:latin typeface="Segoe UI" panose="020B0502040204020203" pitchFamily="34" charset="0"/>
                          <a:cs typeface="Segoe UI" panose="020B0502040204020203" pitchFamily="34" charset="0"/>
                          <a:hlinkClick r:id="rId3"/>
                        </a:rPr>
                        <a:t> Strasbourg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1/17/2024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Strasbourg</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Bas-Rhin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France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0822373"/>
                  </a:ext>
                </a:extLst>
              </a:tr>
              <a:tr h="11730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4"/>
                        </a:rPr>
                        <a:t>Azure OpenAI and ChatGPT Fest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1/18/2024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1/19/2024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Reston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Virginia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3186645"/>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5"/>
                        </a:rPr>
                        <a:t>M365 Community Days Lagos 2023</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1/27/2024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Lagos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Lagos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Nigeria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52506"/>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6"/>
                        </a:rPr>
                        <a:t>Cloud Technology Townhall Tallinn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Tallinn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Harjumaa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Estonia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56448"/>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7"/>
                        </a:rPr>
                        <a:t>Microsoft 365 Community Day Miami</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Miami</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Florida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776589"/>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8"/>
                        </a:rPr>
                        <a:t>M365 Community Days at Sea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Miami</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Florida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169996"/>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9"/>
                        </a:rPr>
                        <a:t>M365 Saturday DC  - A Community Day Event</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2/10/2024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Reston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Virginia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483478"/>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10"/>
                        </a:rPr>
                        <a:t>YYC Microsoft Community Day</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2/24/2024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Calgary</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Alberta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Canada</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259449"/>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11"/>
                        </a:rPr>
                        <a:t>Knoxville Microsoft 365 Community Day</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2/29/2024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Friendsville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Tennessee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629553"/>
                  </a:ext>
                </a:extLst>
              </a:tr>
              <a:tr h="184150">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hlinkClick r:id="rId12"/>
                        </a:rPr>
                        <a:t>CollabDays</a:t>
                      </a:r>
                      <a:r>
                        <a:rPr lang="en-US" sz="1100" b="0" i="0" u="none" strike="noStrike" dirty="0">
                          <a:solidFill>
                            <a:srgbClr val="000000"/>
                          </a:solidFill>
                          <a:effectLst/>
                          <a:latin typeface="Segoe UI" panose="020B0502040204020203" pitchFamily="34" charset="0"/>
                          <a:cs typeface="Segoe UI" panose="020B0502040204020203" pitchFamily="34" charset="0"/>
                          <a:hlinkClick r:id="rId12"/>
                        </a:rPr>
                        <a:t> Utah</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3/1/2024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3/1/12024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Sandy </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Utah</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United States</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6867093"/>
                  </a:ext>
                </a:extLst>
              </a:tr>
              <a:tr h="184150">
                <a:tc>
                  <a:txBody>
                    <a:bodyPr/>
                    <a:lstStyle/>
                    <a:p>
                      <a:pPr algn="l" fontAlgn="b"/>
                      <a:r>
                        <a:rPr lang="en-US" sz="1100" b="0" i="0" u="none" strike="noStrike" dirty="0" err="1">
                          <a:solidFill>
                            <a:srgbClr val="000000"/>
                          </a:solidFill>
                          <a:effectLst/>
                          <a:latin typeface="Segoe UI" panose="020B0502040204020203" pitchFamily="34" charset="0"/>
                          <a:cs typeface="Segoe UI" panose="020B0502040204020203" pitchFamily="34" charset="0"/>
                          <a:hlinkClick r:id="rId13"/>
                        </a:rPr>
                        <a:t>aMS</a:t>
                      </a:r>
                      <a:r>
                        <a:rPr lang="en-US" sz="1100" b="0" i="0" u="none" strike="noStrike" dirty="0">
                          <a:solidFill>
                            <a:srgbClr val="000000"/>
                          </a:solidFill>
                          <a:effectLst/>
                          <a:latin typeface="Segoe UI" panose="020B0502040204020203" pitchFamily="34" charset="0"/>
                          <a:cs typeface="Segoe UI" panose="020B0502040204020203" pitchFamily="34" charset="0"/>
                          <a:hlinkClick r:id="rId13"/>
                        </a:rPr>
                        <a:t> Lausanne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4/5/2024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Lausanne</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Segoe UI" panose="020B0502040204020203" pitchFamily="34" charset="0"/>
                          <a:cs typeface="Segoe UI" panose="020B0502040204020203" pitchFamily="34" charset="0"/>
                        </a:rPr>
                        <a:t>Canton de Vaud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Switzerland</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853535"/>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14"/>
                        </a:rPr>
                        <a:t>D365UG Sverige</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4/17/2024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4/17/2024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Stockholm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Stockholm</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Sweden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1677320"/>
                  </a:ext>
                </a:extLst>
              </a:tr>
              <a:tr h="184150">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hlinkClick r:id="rId15"/>
                        </a:rPr>
                        <a:t>Dynamics 365 Summit 2024</a:t>
                      </a:r>
                      <a:endParaRPr lang="en-US" sz="1100" b="0" i="0" u="none" strike="noStrike" dirty="0">
                        <a:solidFill>
                          <a:srgbClr val="000000"/>
                        </a:solidFill>
                        <a:effectLst/>
                        <a:latin typeface="Segoe UI" panose="020B0502040204020203" pitchFamily="34" charset="0"/>
                        <a:cs typeface="Segoe UI" panose="020B0502040204020203" pitchFamily="34" charset="0"/>
                      </a:endParaRP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4/26/2024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Segoe UI" panose="020B0502040204020203" pitchFamily="34" charset="0"/>
                          <a:cs typeface="Segoe UI" panose="020B0502040204020203" pitchFamily="34" charset="0"/>
                        </a:rPr>
                        <a:t>4/27/2024</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Lisbon</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Portugal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Segoe UI" panose="020B0502040204020203" pitchFamily="34" charset="0"/>
                          <a:cs typeface="Segoe UI" panose="020B0502040204020203" pitchFamily="34" charset="0"/>
                        </a:rPr>
                        <a:t>Portugal</a:t>
                      </a:r>
                    </a:p>
                  </a:txBody>
                  <a:tcPr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5210585"/>
                  </a:ext>
                </a:extLst>
              </a:tr>
            </a:tbl>
          </a:graphicData>
        </a:graphic>
      </p:graphicFrame>
      <p:sp>
        <p:nvSpPr>
          <p:cNvPr id="5" name="TextBox 4">
            <a:extLst>
              <a:ext uri="{FF2B5EF4-FFF2-40B4-BE49-F238E27FC236}">
                <a16:creationId xmlns:a16="http://schemas.microsoft.com/office/drawing/2014/main" id="{CAD76178-FF76-A192-3092-529359496F43}"/>
              </a:ext>
            </a:extLst>
          </p:cNvPr>
          <p:cNvSpPr txBox="1"/>
          <p:nvPr/>
        </p:nvSpPr>
        <p:spPr>
          <a:xfrm>
            <a:off x="132271" y="698527"/>
            <a:ext cx="11887199" cy="738664"/>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prstClr val="black"/>
                </a:solidFill>
                <a:effectLst/>
                <a:uLnTx/>
                <a:uFillTx/>
                <a:latin typeface="Segoe UI"/>
                <a:cs typeface="Segoe UI"/>
              </a:rPr>
              <a:t>These events often serve underrepresented or emerging markets. They are organized by volunteers and are free to attendees. Newly branded “Community Days” events may cover any part of the Microsoft technical stack and/or cater to roles or industries. These are </a:t>
            </a:r>
            <a:r>
              <a:rPr lang="en-US" sz="1400" dirty="0">
                <a:solidFill>
                  <a:prstClr val="black"/>
                </a:solidFill>
                <a:latin typeface="Segoe UI"/>
                <a:cs typeface="Segoe UI"/>
              </a:rPr>
              <a:t>a vibrant</a:t>
            </a:r>
            <a:r>
              <a:rPr kumimoji="0" lang="en-US" sz="1400" b="0" i="0" u="none" strike="noStrike" kern="1200" cap="none" spc="0" normalizeH="0" baseline="0" noProof="0" dirty="0">
                <a:ln>
                  <a:noFill/>
                </a:ln>
                <a:solidFill>
                  <a:prstClr val="black"/>
                </a:solidFill>
                <a:effectLst/>
                <a:uLnTx/>
                <a:uFillTx/>
                <a:latin typeface="Segoe UI"/>
                <a:cs typeface="Segoe UI"/>
              </a:rPr>
              <a:t> </a:t>
            </a:r>
            <a:r>
              <a:rPr lang="en-US" sz="1400" dirty="0">
                <a:solidFill>
                  <a:prstClr val="black"/>
                </a:solidFill>
                <a:latin typeface="Segoe UI"/>
                <a:cs typeface="Segoe UI"/>
              </a:rPr>
              <a:t>opportunity </a:t>
            </a:r>
            <a:r>
              <a:rPr kumimoji="0" lang="en-US" sz="1400" b="0" i="0" u="none" strike="noStrike" kern="1200" cap="none" spc="0" normalizeH="0" baseline="0" noProof="0" dirty="0">
                <a:ln>
                  <a:noFill/>
                </a:ln>
                <a:solidFill>
                  <a:prstClr val="black"/>
                </a:solidFill>
                <a:effectLst/>
                <a:uLnTx/>
                <a:uFillTx/>
                <a:latin typeface="Segoe UI"/>
                <a:cs typeface="Segoe UI"/>
              </a:rPr>
              <a:t>for recruiting, career development and technical skilling. A full list of community led events can be found at </a:t>
            </a:r>
            <a:r>
              <a:rPr kumimoji="0" lang="en-US" sz="1400" b="0" i="0" u="none" strike="noStrike" kern="1200" cap="none" spc="0" normalizeH="0" baseline="0" noProof="0" dirty="0">
                <a:ln>
                  <a:noFill/>
                </a:ln>
                <a:solidFill>
                  <a:prstClr val="black"/>
                </a:solidFill>
                <a:effectLst/>
                <a:uLnTx/>
                <a:uFillTx/>
                <a:latin typeface="Segoe UI"/>
                <a:cs typeface="Segoe UI"/>
                <a:hlinkClick r:id="rId16">
                  <a:extLst>
                    <a:ext uri="{A12FA001-AC4F-418D-AE19-62706E023703}">
                      <ahyp:hlinkClr xmlns:ahyp="http://schemas.microsoft.com/office/drawing/2018/hyperlinkcolor" val="tx"/>
                    </a:ext>
                  </a:extLst>
                </a:hlinkClick>
              </a:rPr>
              <a:t>CommunityDays.org</a:t>
            </a:r>
            <a:r>
              <a:rPr kumimoji="0" lang="en-US" sz="1400" b="0" i="0" u="none" strike="noStrike" kern="1200" cap="none" spc="0" normalizeH="0" baseline="0" noProof="0" dirty="0">
                <a:ln>
                  <a:noFill/>
                </a:ln>
                <a:solidFill>
                  <a:prstClr val="black"/>
                </a:solidFill>
                <a:effectLst/>
                <a:uLnTx/>
                <a:uFillTx/>
                <a:latin typeface="Segoe UI"/>
                <a:cs typeface="Segoe UI"/>
              </a:rPr>
              <a:t>.</a:t>
            </a:r>
            <a:r>
              <a:rPr lang="en-US" sz="1400" dirty="0">
                <a:solidFill>
                  <a:prstClr val="black"/>
                </a:solidFill>
                <a:latin typeface="Segoe UI"/>
                <a:cs typeface="Segoe UI"/>
              </a:rPr>
              <a:t>  </a:t>
            </a:r>
            <a:endPar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96213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20B9EE-B03B-409B-53E7-CFA04809F144}"/>
              </a:ext>
            </a:extLst>
          </p:cNvPr>
          <p:cNvPicPr>
            <a:picLocks noGrp="1" noRot="1" noChangeAspect="1" noMove="1" noResize="1" noEditPoints="1" noAdjustHandles="1" noChangeArrowheads="1" noChangeShapeType="1" noCrop="1"/>
          </p:cNvPicPr>
          <p:nvPr/>
        </p:nvPicPr>
        <p:blipFill rotWithShape="1">
          <a:blip r:embed="rId2"/>
          <a:srcRect t="2790" r="14471" b="2254"/>
          <a:stretch/>
        </p:blipFill>
        <p:spPr>
          <a:xfrm>
            <a:off x="0" y="-904"/>
            <a:ext cx="12192000" cy="6916054"/>
          </a:xfrm>
          <a:prstGeom prst="rect">
            <a:avLst/>
          </a:prstGeom>
        </p:spPr>
      </p:pic>
      <p:pic>
        <p:nvPicPr>
          <p:cNvPr id="21" name="Graphic 20">
            <a:extLst>
              <a:ext uri="{FF2B5EF4-FFF2-40B4-BE49-F238E27FC236}">
                <a16:creationId xmlns:a16="http://schemas.microsoft.com/office/drawing/2014/main" id="{D3B9D90B-6027-4A4D-03D9-AE55A7DCF0E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691" r="33606" b="4589"/>
          <a:stretch/>
        </p:blipFill>
        <p:spPr>
          <a:xfrm>
            <a:off x="210953" y="284225"/>
            <a:ext cx="3114675" cy="828871"/>
          </a:xfrm>
          <a:prstGeom prst="rect">
            <a:avLst/>
          </a:prstGeom>
        </p:spPr>
      </p:pic>
      <p:pic>
        <p:nvPicPr>
          <p:cNvPr id="1034" name="Picture 10" descr="WALT DISNEY WORLD SWAN - Updated 2023 Prices &amp; Hotel Reviews (Orlando, FL)">
            <a:extLst>
              <a:ext uri="{FF2B5EF4-FFF2-40B4-BE49-F238E27FC236}">
                <a16:creationId xmlns:a16="http://schemas.microsoft.com/office/drawing/2014/main" id="{A5A7FF6F-E64B-2038-12E5-C3FED12FF5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50"/>
          <a:stretch/>
        </p:blipFill>
        <p:spPr bwMode="auto">
          <a:xfrm>
            <a:off x="6254599" y="2013576"/>
            <a:ext cx="5596890" cy="4211988"/>
          </a:xfrm>
          <a:prstGeom prst="rect">
            <a:avLst/>
          </a:prstGeom>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D4CA4C8-86A1-4B14-E0B7-B54BF9718BA8}"/>
              </a:ext>
            </a:extLst>
          </p:cNvPr>
          <p:cNvSpPr txBox="1">
            <a:spLocks/>
          </p:cNvSpPr>
          <p:nvPr/>
        </p:nvSpPr>
        <p:spPr>
          <a:xfrm>
            <a:off x="7731470" y="6358162"/>
            <a:ext cx="2518275"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algn="l"/>
            <a:r>
              <a:rPr lang="en-US" sz="2600">
                <a:hlinkClick r:id="rId6">
                  <a:extLst>
                    <a:ext uri="{A12FA001-AC4F-418D-AE19-62706E023703}">
                      <ahyp:hlinkClr xmlns:ahyp="http://schemas.microsoft.com/office/drawing/2018/hyperlinkcolor" val="tx"/>
                    </a:ext>
                  </a:extLst>
                </a:hlinkClick>
              </a:rPr>
              <a:t>Event Website</a:t>
            </a:r>
            <a:endParaRPr lang="en-US" sz="2600"/>
          </a:p>
        </p:txBody>
      </p:sp>
      <p:sp>
        <p:nvSpPr>
          <p:cNvPr id="10" name="Shape 3788">
            <a:extLst>
              <a:ext uri="{FF2B5EF4-FFF2-40B4-BE49-F238E27FC236}">
                <a16:creationId xmlns:a16="http://schemas.microsoft.com/office/drawing/2014/main" id="{DA3F7AE7-F4EE-7BA9-AA91-6E4374B3748D}"/>
              </a:ext>
            </a:extLst>
          </p:cNvPr>
          <p:cNvSpPr/>
          <p:nvPr/>
        </p:nvSpPr>
        <p:spPr>
          <a:xfrm>
            <a:off x="7283474" y="6374589"/>
            <a:ext cx="391536" cy="391536"/>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69" y="17122"/>
                  <a:pt x="16604" y="16682"/>
                  <a:pt x="15855" y="16325"/>
                </a:cubicBezTo>
                <a:cubicBezTo>
                  <a:pt x="15868" y="16284"/>
                  <a:pt x="15882" y="16244"/>
                  <a:pt x="15895" y="16203"/>
                </a:cubicBezTo>
                <a:cubicBezTo>
                  <a:pt x="16131" y="15457"/>
                  <a:pt x="16320" y="14656"/>
                  <a:pt x="16454" y="13812"/>
                </a:cubicBezTo>
                <a:cubicBezTo>
                  <a:pt x="16470" y="13704"/>
                  <a:pt x="16484" y="13596"/>
                  <a:pt x="16499" y="13488"/>
                </a:cubicBezTo>
                <a:cubicBezTo>
                  <a:pt x="16544" y="13166"/>
                  <a:pt x="16581" y="12839"/>
                  <a:pt x="16610" y="12507"/>
                </a:cubicBezTo>
                <a:cubicBezTo>
                  <a:pt x="16621" y="12383"/>
                  <a:pt x="16632" y="12260"/>
                  <a:pt x="16641" y="12135"/>
                </a:cubicBezTo>
                <a:cubicBezTo>
                  <a:pt x="16660" y="11859"/>
                  <a:pt x="16664" y="11574"/>
                  <a:pt x="16673" y="11291"/>
                </a:cubicBezTo>
                <a:lnTo>
                  <a:pt x="20598" y="11291"/>
                </a:lnTo>
                <a:cubicBezTo>
                  <a:pt x="20476" y="13747"/>
                  <a:pt x="19450" y="15962"/>
                  <a:pt x="17850" y="17620"/>
                </a:cubicBezTo>
                <a:moveTo>
                  <a:pt x="13714" y="20178"/>
                </a:moveTo>
                <a:cubicBezTo>
                  <a:pt x="13925" y="19958"/>
                  <a:pt x="14127" y="19710"/>
                  <a:pt x="14321" y="19444"/>
                </a:cubicBezTo>
                <a:cubicBezTo>
                  <a:pt x="14339" y="19419"/>
                  <a:pt x="14357" y="19395"/>
                  <a:pt x="14375" y="19369"/>
                </a:cubicBezTo>
                <a:cubicBezTo>
                  <a:pt x="14764" y="18822"/>
                  <a:pt x="15116" y="18192"/>
                  <a:pt x="15420" y="17488"/>
                </a:cubicBezTo>
                <a:cubicBezTo>
                  <a:pt x="15436" y="17450"/>
                  <a:pt x="15451" y="17410"/>
                  <a:pt x="15467" y="17372"/>
                </a:cubicBezTo>
                <a:cubicBezTo>
                  <a:pt x="15485" y="17329"/>
                  <a:pt x="15499" y="17282"/>
                  <a:pt x="15516" y="17239"/>
                </a:cubicBezTo>
                <a:cubicBezTo>
                  <a:pt x="16123" y="17536"/>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4" y="12996"/>
                  <a:pt x="15392" y="14581"/>
                  <a:pt x="14970" y="15948"/>
                </a:cubicBezTo>
                <a:cubicBezTo>
                  <a:pt x="13855" y="15534"/>
                  <a:pt x="12608" y="15291"/>
                  <a:pt x="11291" y="15240"/>
                </a:cubicBezTo>
                <a:cubicBezTo>
                  <a:pt x="11291" y="15240"/>
                  <a:pt x="11291" y="11291"/>
                  <a:pt x="11291" y="11291"/>
                </a:cubicBezTo>
                <a:close/>
                <a:moveTo>
                  <a:pt x="11291" y="6361"/>
                </a:moveTo>
                <a:cubicBezTo>
                  <a:pt x="12608" y="6309"/>
                  <a:pt x="13855" y="6066"/>
                  <a:pt x="14970" y="5652"/>
                </a:cubicBezTo>
                <a:cubicBezTo>
                  <a:pt x="15392" y="7019"/>
                  <a:pt x="15654" y="8605"/>
                  <a:pt x="15697" y="10309"/>
                </a:cubicBezTo>
                <a:lnTo>
                  <a:pt x="11291" y="10309"/>
                </a:lnTo>
                <a:cubicBezTo>
                  <a:pt x="11291" y="10309"/>
                  <a:pt x="11291" y="6361"/>
                  <a:pt x="11291" y="6361"/>
                </a:cubicBezTo>
                <a:close/>
                <a:moveTo>
                  <a:pt x="11291" y="1032"/>
                </a:moveTo>
                <a:cubicBezTo>
                  <a:pt x="12654" y="1302"/>
                  <a:pt x="13850" y="2691"/>
                  <a:pt x="14652" y="4731"/>
                </a:cubicBezTo>
                <a:cubicBezTo>
                  <a:pt x="13638" y="5107"/>
                  <a:pt x="12498" y="5329"/>
                  <a:pt x="11291" y="5379"/>
                </a:cubicBezTo>
                <a:cubicBezTo>
                  <a:pt x="11291" y="5379"/>
                  <a:pt x="11291" y="1032"/>
                  <a:pt x="11291" y="1032"/>
                </a:cubicBezTo>
                <a:close/>
                <a:moveTo>
                  <a:pt x="17142" y="3315"/>
                </a:moveTo>
                <a:cubicBezTo>
                  <a:pt x="16665" y="3711"/>
                  <a:pt x="16123" y="4065"/>
                  <a:pt x="15516"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1"/>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5"/>
                  <a:pt x="16499" y="8112"/>
                </a:cubicBezTo>
                <a:cubicBezTo>
                  <a:pt x="16484" y="8005"/>
                  <a:pt x="16470" y="7896"/>
                  <a:pt x="16454" y="7789"/>
                </a:cubicBezTo>
                <a:cubicBezTo>
                  <a:pt x="16320" y="6944"/>
                  <a:pt x="16131" y="6144"/>
                  <a:pt x="15895" y="5397"/>
                </a:cubicBezTo>
                <a:cubicBezTo>
                  <a:pt x="15882" y="5357"/>
                  <a:pt x="15868" y="5317"/>
                  <a:pt x="15855" y="5276"/>
                </a:cubicBezTo>
                <a:cubicBezTo>
                  <a:pt x="16604" y="4918"/>
                  <a:pt x="17269" y="4478"/>
                  <a:pt x="17850" y="3981"/>
                </a:cubicBezTo>
                <a:cubicBezTo>
                  <a:pt x="19450" y="5638"/>
                  <a:pt x="20476" y="7853"/>
                  <a:pt x="20598" y="10309"/>
                </a:cubicBezTo>
                <a:moveTo>
                  <a:pt x="10309" y="5379"/>
                </a:moveTo>
                <a:cubicBezTo>
                  <a:pt x="9101" y="5329"/>
                  <a:pt x="7961" y="5107"/>
                  <a:pt x="6947" y="4731"/>
                </a:cubicBezTo>
                <a:cubicBezTo>
                  <a:pt x="7749" y="2691"/>
                  <a:pt x="8945" y="1302"/>
                  <a:pt x="10309" y="1032"/>
                </a:cubicBezTo>
                <a:cubicBezTo>
                  <a:pt x="10309" y="1032"/>
                  <a:pt x="10309" y="5379"/>
                  <a:pt x="10309" y="5379"/>
                </a:cubicBezTo>
                <a:close/>
                <a:moveTo>
                  <a:pt x="10309" y="10309"/>
                </a:moveTo>
                <a:lnTo>
                  <a:pt x="5902" y="10309"/>
                </a:lnTo>
                <a:cubicBezTo>
                  <a:pt x="5945" y="8605"/>
                  <a:pt x="6207" y="7019"/>
                  <a:pt x="6629" y="5652"/>
                </a:cubicBezTo>
                <a:cubicBezTo>
                  <a:pt x="7744" y="6066"/>
                  <a:pt x="8991" y="6309"/>
                  <a:pt x="10309" y="6361"/>
                </a:cubicBezTo>
                <a:cubicBezTo>
                  <a:pt x="10309" y="6361"/>
                  <a:pt x="10309" y="10309"/>
                  <a:pt x="10309" y="10309"/>
                </a:cubicBezTo>
                <a:close/>
                <a:moveTo>
                  <a:pt x="10309" y="15240"/>
                </a:moveTo>
                <a:cubicBezTo>
                  <a:pt x="8991" y="15291"/>
                  <a:pt x="7744" y="15534"/>
                  <a:pt x="6629" y="15948"/>
                </a:cubicBezTo>
                <a:cubicBezTo>
                  <a:pt x="6207" y="14581"/>
                  <a:pt x="5945" y="12996"/>
                  <a:pt x="5902"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6"/>
                  <a:pt x="6083" y="17239"/>
                </a:cubicBezTo>
                <a:cubicBezTo>
                  <a:pt x="6100" y="17282"/>
                  <a:pt x="6114" y="17329"/>
                  <a:pt x="6132" y="17372"/>
                </a:cubicBezTo>
                <a:cubicBezTo>
                  <a:pt x="6148" y="17410"/>
                  <a:pt x="6163" y="17450"/>
                  <a:pt x="6180" y="17488"/>
                </a:cubicBezTo>
                <a:cubicBezTo>
                  <a:pt x="6483" y="18192"/>
                  <a:pt x="6834" y="18822"/>
                  <a:pt x="7224" y="19369"/>
                </a:cubicBezTo>
                <a:cubicBezTo>
                  <a:pt x="7242" y="19395"/>
                  <a:pt x="7260" y="19419"/>
                  <a:pt x="7278" y="19444"/>
                </a:cubicBezTo>
                <a:cubicBezTo>
                  <a:pt x="7472" y="19710"/>
                  <a:pt x="7674" y="19958"/>
                  <a:pt x="7886" y="20178"/>
                </a:cubicBezTo>
                <a:cubicBezTo>
                  <a:pt x="6610" y="19782"/>
                  <a:pt x="5451" y="19129"/>
                  <a:pt x="4458" y="18285"/>
                </a:cubicBezTo>
                <a:moveTo>
                  <a:pt x="1002" y="11291"/>
                </a:moveTo>
                <a:lnTo>
                  <a:pt x="4927" y="11291"/>
                </a:lnTo>
                <a:cubicBezTo>
                  <a:pt x="4935" y="11574"/>
                  <a:pt x="4940" y="11859"/>
                  <a:pt x="4958" y="12135"/>
                </a:cubicBezTo>
                <a:cubicBezTo>
                  <a:pt x="4967" y="12260"/>
                  <a:pt x="4978" y="12383"/>
                  <a:pt x="4989" y="12507"/>
                </a:cubicBezTo>
                <a:cubicBezTo>
                  <a:pt x="5018" y="12839"/>
                  <a:pt x="5055" y="13166"/>
                  <a:pt x="5100" y="13488"/>
                </a:cubicBezTo>
                <a:cubicBezTo>
                  <a:pt x="5115" y="13596"/>
                  <a:pt x="5129" y="13704"/>
                  <a:pt x="5145" y="13812"/>
                </a:cubicBezTo>
                <a:cubicBezTo>
                  <a:pt x="5279" y="14656"/>
                  <a:pt x="5468" y="15457"/>
                  <a:pt x="5704" y="16203"/>
                </a:cubicBezTo>
                <a:cubicBezTo>
                  <a:pt x="5717" y="16244"/>
                  <a:pt x="5731" y="16284"/>
                  <a:pt x="5744" y="16325"/>
                </a:cubicBezTo>
                <a:cubicBezTo>
                  <a:pt x="4995" y="16682"/>
                  <a:pt x="4329" y="17122"/>
                  <a:pt x="3749" y="17620"/>
                </a:cubicBezTo>
                <a:cubicBezTo>
                  <a:pt x="2150" y="15962"/>
                  <a:pt x="1123" y="13747"/>
                  <a:pt x="1002" y="11291"/>
                </a:cubicBezTo>
                <a:moveTo>
                  <a:pt x="3749" y="3981"/>
                </a:moveTo>
                <a:cubicBezTo>
                  <a:pt x="4329" y="4478"/>
                  <a:pt x="4995" y="4918"/>
                  <a:pt x="5744" y="5276"/>
                </a:cubicBezTo>
                <a:cubicBezTo>
                  <a:pt x="5731" y="5317"/>
                  <a:pt x="5717" y="5357"/>
                  <a:pt x="5704" y="5397"/>
                </a:cubicBezTo>
                <a:cubicBezTo>
                  <a:pt x="5468" y="6144"/>
                  <a:pt x="5279" y="6944"/>
                  <a:pt x="5145" y="7789"/>
                </a:cubicBezTo>
                <a:cubicBezTo>
                  <a:pt x="5129" y="7896"/>
                  <a:pt x="5115" y="8005"/>
                  <a:pt x="5100" y="8112"/>
                </a:cubicBezTo>
                <a:cubicBezTo>
                  <a:pt x="5055" y="8435"/>
                  <a:pt x="5018" y="8761"/>
                  <a:pt x="4989" y="9093"/>
                </a:cubicBezTo>
                <a:cubicBezTo>
                  <a:pt x="4978"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1"/>
                  <a:pt x="7278" y="2156"/>
                </a:cubicBezTo>
                <a:cubicBezTo>
                  <a:pt x="7260" y="2181"/>
                  <a:pt x="7242" y="2206"/>
                  <a:pt x="7224" y="2231"/>
                </a:cubicBezTo>
                <a:cubicBezTo>
                  <a:pt x="6834" y="2778"/>
                  <a:pt x="6483" y="3408"/>
                  <a:pt x="6180" y="4112"/>
                </a:cubicBezTo>
                <a:cubicBezTo>
                  <a:pt x="6163" y="4151"/>
                  <a:pt x="6148" y="4190"/>
                  <a:pt x="6132" y="4229"/>
                </a:cubicBezTo>
                <a:cubicBezTo>
                  <a:pt x="6114"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lumMod val="50000"/>
            </a:schemeClr>
          </a:solidFill>
          <a:ln w="12700">
            <a:miter lim="400000"/>
          </a:ln>
        </p:spPr>
        <p:txBody>
          <a:bodyPr lIns="38100" tIns="38100" rIns="38100" bIns="38100" anchor="ctr"/>
          <a:lstStyle/>
          <a:p>
            <a:endParaRPr>
              <a:solidFill>
                <a:prstClr val="black"/>
              </a:solidFill>
            </a:endParaRPr>
          </a:p>
        </p:txBody>
      </p:sp>
      <p:sp>
        <p:nvSpPr>
          <p:cNvPr id="11" name="Title 1">
            <a:extLst>
              <a:ext uri="{FF2B5EF4-FFF2-40B4-BE49-F238E27FC236}">
                <a16:creationId xmlns:a16="http://schemas.microsoft.com/office/drawing/2014/main" id="{A8E33A8D-15C3-F6C3-6E97-0ECBBB346F2A}"/>
              </a:ext>
            </a:extLst>
          </p:cNvPr>
          <p:cNvSpPr txBox="1">
            <a:spLocks/>
          </p:cNvSpPr>
          <p:nvPr/>
        </p:nvSpPr>
        <p:spPr>
          <a:xfrm>
            <a:off x="10074508" y="6358613"/>
            <a:ext cx="1854200"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algn="l"/>
            <a:r>
              <a:rPr lang="en-US" sz="2600"/>
              <a:t>#M365Conf</a:t>
            </a:r>
          </a:p>
        </p:txBody>
      </p:sp>
      <p:sp>
        <p:nvSpPr>
          <p:cNvPr id="13" name="Title 1">
            <a:extLst>
              <a:ext uri="{FF2B5EF4-FFF2-40B4-BE49-F238E27FC236}">
                <a16:creationId xmlns:a16="http://schemas.microsoft.com/office/drawing/2014/main" id="{29C2C2AE-E725-1496-BB9B-6AB3C31A1116}"/>
              </a:ext>
            </a:extLst>
          </p:cNvPr>
          <p:cNvSpPr txBox="1">
            <a:spLocks/>
          </p:cNvSpPr>
          <p:nvPr/>
        </p:nvSpPr>
        <p:spPr>
          <a:xfrm>
            <a:off x="337651" y="1918186"/>
            <a:ext cx="7682399"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algn="l">
              <a:spcAft>
                <a:spcPts val="600"/>
              </a:spcAft>
            </a:pPr>
            <a:r>
              <a:rPr lang="en-US" sz="1800">
                <a:latin typeface="Segoe UI Semibold" panose="020B0702040204020203" pitchFamily="34" charset="0"/>
                <a:cs typeface="Segoe UI Semibold" panose="020B0702040204020203" pitchFamily="34" charset="0"/>
              </a:rPr>
              <a:t>Event Dates</a:t>
            </a:r>
            <a:r>
              <a:rPr lang="en-US" sz="1800"/>
              <a:t>: April 30 – May 2, 2024</a:t>
            </a:r>
          </a:p>
          <a:p>
            <a:pPr algn="l">
              <a:spcAft>
                <a:spcPts val="600"/>
              </a:spcAft>
            </a:pPr>
            <a:r>
              <a:rPr lang="en-US" sz="1800">
                <a:latin typeface="Segoe UI Semibold" panose="020B0702040204020203" pitchFamily="34" charset="0"/>
                <a:cs typeface="Segoe UI Semibold" panose="020B0702040204020203" pitchFamily="34" charset="0"/>
              </a:rPr>
              <a:t>Workshops</a:t>
            </a:r>
            <a:r>
              <a:rPr lang="en-US" sz="1800"/>
              <a:t>: April 28, 29, and May 3, 2024</a:t>
            </a:r>
          </a:p>
        </p:txBody>
      </p:sp>
      <p:grpSp>
        <p:nvGrpSpPr>
          <p:cNvPr id="14" name="Group 13">
            <a:extLst>
              <a:ext uri="{FF2B5EF4-FFF2-40B4-BE49-F238E27FC236}">
                <a16:creationId xmlns:a16="http://schemas.microsoft.com/office/drawing/2014/main" id="{146EF863-3A90-FE4C-F1B2-0703AB7D7858}"/>
              </a:ext>
            </a:extLst>
          </p:cNvPr>
          <p:cNvGrpSpPr/>
          <p:nvPr/>
        </p:nvGrpSpPr>
        <p:grpSpPr>
          <a:xfrm>
            <a:off x="337650" y="3455586"/>
            <a:ext cx="5058046" cy="3014567"/>
            <a:chOff x="337651" y="3478768"/>
            <a:chExt cx="5549798" cy="3307648"/>
          </a:xfrm>
        </p:grpSpPr>
        <p:sp>
          <p:nvSpPr>
            <p:cNvPr id="8" name="Title 1">
              <a:extLst>
                <a:ext uri="{FF2B5EF4-FFF2-40B4-BE49-F238E27FC236}">
                  <a16:creationId xmlns:a16="http://schemas.microsoft.com/office/drawing/2014/main" id="{4EC30C72-142B-79DD-CFF8-23D280D0E29B}"/>
                </a:ext>
              </a:extLst>
            </p:cNvPr>
            <p:cNvSpPr txBox="1">
              <a:spLocks/>
            </p:cNvSpPr>
            <p:nvPr/>
          </p:nvSpPr>
          <p:spPr>
            <a:xfrm>
              <a:off x="963278" y="3506047"/>
              <a:ext cx="4924171" cy="3280369"/>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algn="l"/>
              <a:r>
                <a:rPr lang="en-US" sz="1600"/>
                <a:t>Microsoft delivered content on AI, Microsoft 365, Microsoft Viva, Windows and more. </a:t>
              </a:r>
            </a:p>
            <a:p>
              <a:pPr algn="l"/>
              <a:endParaRPr lang="en-US" sz="1600"/>
            </a:p>
            <a:p>
              <a:pPr algn="l"/>
              <a:r>
                <a:rPr lang="en-US" sz="1600"/>
                <a:t>Learn from experts how to leverage Microsoft Copilot to boost productivity, creativity, and collaboration</a:t>
              </a:r>
            </a:p>
            <a:p>
              <a:pPr algn="l"/>
              <a:endParaRPr lang="en-US" sz="1600"/>
            </a:p>
            <a:p>
              <a:pPr algn="l"/>
              <a:r>
                <a:rPr lang="en-US" sz="1600">
                  <a:effectLst/>
                  <a:latin typeface="Segoe UI" panose="020B0502040204020203" pitchFamily="34" charset="0"/>
                  <a:ea typeface="DengXian" panose="02010600030101010101" pitchFamily="2" charset="-122"/>
                </a:rPr>
                <a:t>Network with thousands of Microsoft experts, industry leaders, and peers who all share a passion for Microsoft 365 and AI</a:t>
              </a:r>
            </a:p>
            <a:p>
              <a:pPr algn="l"/>
              <a:endParaRPr lang="en-US" sz="1600">
                <a:ea typeface="DengXian" panose="02010600030101010101" pitchFamily="2" charset="-122"/>
              </a:endParaRPr>
            </a:p>
            <a:p>
              <a:pPr algn="l"/>
              <a:r>
                <a:rPr lang="en-US" sz="1600">
                  <a:effectLst/>
                  <a:latin typeface="Segoe UI" panose="020B0502040204020203" pitchFamily="34" charset="0"/>
                  <a:ea typeface="DengXian" panose="02010600030101010101" pitchFamily="2" charset="-122"/>
                </a:rPr>
                <a:t>Build skills and knowledge through hands-on demos and workshops </a:t>
              </a:r>
              <a:endParaRPr lang="en-US" sz="1600"/>
            </a:p>
            <a:p>
              <a:pPr algn="l"/>
              <a:endParaRPr lang="en-US" sz="1800"/>
            </a:p>
          </p:txBody>
        </p:sp>
        <p:sp>
          <p:nvSpPr>
            <p:cNvPr id="29" name="Oval 28">
              <a:extLst>
                <a:ext uri="{FF2B5EF4-FFF2-40B4-BE49-F238E27FC236}">
                  <a16:creationId xmlns:a16="http://schemas.microsoft.com/office/drawing/2014/main" id="{2F23462A-3198-C0FD-AE2B-8405A2DD4F0E}"/>
                </a:ext>
              </a:extLst>
            </p:cNvPr>
            <p:cNvSpPr>
              <a:spLocks noChangeAspect="1"/>
            </p:cNvSpPr>
            <p:nvPr/>
          </p:nvSpPr>
          <p:spPr>
            <a:xfrm>
              <a:off x="349515" y="5329762"/>
              <a:ext cx="557784" cy="557784"/>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4" name="Google Shape;2122;p66">
              <a:extLst>
                <a:ext uri="{FF2B5EF4-FFF2-40B4-BE49-F238E27FC236}">
                  <a16:creationId xmlns:a16="http://schemas.microsoft.com/office/drawing/2014/main" id="{72F832AD-3F60-F1F3-C57C-FD9D5E57196F}"/>
                </a:ext>
              </a:extLst>
            </p:cNvPr>
            <p:cNvSpPr>
              <a:spLocks noChangeAspect="1"/>
            </p:cNvSpPr>
            <p:nvPr/>
          </p:nvSpPr>
          <p:spPr>
            <a:xfrm>
              <a:off x="477777" y="5471494"/>
              <a:ext cx="331348" cy="274320"/>
            </a:xfrm>
            <a:custGeom>
              <a:avLst/>
              <a:gdLst/>
              <a:ahLst/>
              <a:cxnLst/>
              <a:rect l="l" t="t" r="r" b="b"/>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chemeClr val="bg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Oval 38">
              <a:extLst>
                <a:ext uri="{FF2B5EF4-FFF2-40B4-BE49-F238E27FC236}">
                  <a16:creationId xmlns:a16="http://schemas.microsoft.com/office/drawing/2014/main" id="{0D80AD2A-D51C-1DEA-7C6D-98E02885ABB6}"/>
                </a:ext>
              </a:extLst>
            </p:cNvPr>
            <p:cNvSpPr>
              <a:spLocks/>
            </p:cNvSpPr>
            <p:nvPr/>
          </p:nvSpPr>
          <p:spPr>
            <a:xfrm>
              <a:off x="337651" y="3478768"/>
              <a:ext cx="554819" cy="557784"/>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2" name="Shape 3709">
              <a:extLst>
                <a:ext uri="{FF2B5EF4-FFF2-40B4-BE49-F238E27FC236}">
                  <a16:creationId xmlns:a16="http://schemas.microsoft.com/office/drawing/2014/main" id="{519F8818-1993-6E0A-BB3D-3A42E76F3C52}"/>
                </a:ext>
              </a:extLst>
            </p:cNvPr>
            <p:cNvSpPr>
              <a:spLocks noChangeAspect="1"/>
            </p:cNvSpPr>
            <p:nvPr/>
          </p:nvSpPr>
          <p:spPr>
            <a:xfrm>
              <a:off x="477777" y="3630982"/>
              <a:ext cx="274320" cy="274320"/>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1"/>
                  </a:cubicBezTo>
                  <a:cubicBezTo>
                    <a:pt x="15110" y="601"/>
                    <a:pt x="17544" y="601"/>
                    <a:pt x="19045" y="2101"/>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3"/>
                    <a:pt x="14344" y="9248"/>
                    <a:pt x="15160" y="9451"/>
                  </a:cubicBezTo>
                  <a:cubicBezTo>
                    <a:pt x="15160" y="9451"/>
                    <a:pt x="7605" y="16245"/>
                    <a:pt x="7605" y="16245"/>
                  </a:cubicBezTo>
                  <a:close/>
                  <a:moveTo>
                    <a:pt x="19724" y="1406"/>
                  </a:moveTo>
                  <a:cubicBezTo>
                    <a:pt x="17848" y="-468"/>
                    <a:pt x="14806" y="-468"/>
                    <a:pt x="12930" y="1406"/>
                  </a:cubicBezTo>
                  <a:cubicBezTo>
                    <a:pt x="12024" y="2312"/>
                    <a:pt x="11560" y="3489"/>
                    <a:pt x="11529" y="4676"/>
                  </a:cubicBezTo>
                  <a:lnTo>
                    <a:pt x="4207" y="12851"/>
                  </a:lnTo>
                  <a:cubicBezTo>
                    <a:pt x="3686" y="13373"/>
                    <a:pt x="3363" y="14093"/>
                    <a:pt x="3363" y="14888"/>
                  </a:cubicBezTo>
                  <a:cubicBezTo>
                    <a:pt x="3363" y="15420"/>
                    <a:pt x="3518" y="15912"/>
                    <a:pt x="3770" y="16340"/>
                  </a:cubicBezTo>
                  <a:cubicBezTo>
                    <a:pt x="2436" y="17104"/>
                    <a:pt x="1907" y="17813"/>
                    <a:pt x="2425" y="19364"/>
                  </a:cubicBezTo>
                  <a:cubicBezTo>
                    <a:pt x="2487" y="19550"/>
                    <a:pt x="2434" y="19623"/>
                    <a:pt x="2409" y="19657"/>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29" y="18141"/>
                    <a:pt x="3071" y="17806"/>
                    <a:pt x="4399" y="17082"/>
                  </a:cubicBezTo>
                  <a:cubicBezTo>
                    <a:pt x="4900" y="17504"/>
                    <a:pt x="5539" y="17767"/>
                    <a:pt x="6245" y="17767"/>
                  </a:cubicBezTo>
                  <a:cubicBezTo>
                    <a:pt x="7042" y="17767"/>
                    <a:pt x="7762" y="17446"/>
                    <a:pt x="8284" y="16925"/>
                  </a:cubicBezTo>
                  <a:lnTo>
                    <a:pt x="16485" y="9593"/>
                  </a:lnTo>
                  <a:cubicBezTo>
                    <a:pt x="17661" y="9554"/>
                    <a:pt x="18826" y="9091"/>
                    <a:pt x="19724" y="8194"/>
                  </a:cubicBezTo>
                  <a:cubicBezTo>
                    <a:pt x="21600" y="6320"/>
                    <a:pt x="21600" y="3281"/>
                    <a:pt x="19724" y="1406"/>
                  </a:cubicBezTo>
                  <a:moveTo>
                    <a:pt x="8953" y="11504"/>
                  </a:moveTo>
                  <a:lnTo>
                    <a:pt x="9632" y="12183"/>
                  </a:lnTo>
                  <a:lnTo>
                    <a:pt x="12690" y="9807"/>
                  </a:lnTo>
                  <a:lnTo>
                    <a:pt x="11331" y="8449"/>
                  </a:lnTo>
                  <a:cubicBezTo>
                    <a:pt x="11331" y="8449"/>
                    <a:pt x="8953" y="11504"/>
                    <a:pt x="8953" y="11504"/>
                  </a:cubicBezTo>
                  <a:close/>
                </a:path>
              </a:pathLst>
            </a:custGeom>
            <a:solidFill>
              <a:schemeClr val="bg2"/>
            </a:solidFill>
            <a:ln w="12700">
              <a:miter lim="400000"/>
            </a:ln>
          </p:spPr>
          <p:txBody>
            <a:bodyPr lIns="38100" tIns="38100" rIns="38100" bIns="38100" anchor="ctr"/>
            <a:lstStyle/>
            <a:p>
              <a:endParaRPr>
                <a:solidFill>
                  <a:prstClr val="black"/>
                </a:solidFill>
              </a:endParaRPr>
            </a:p>
          </p:txBody>
        </p:sp>
        <p:sp>
          <p:nvSpPr>
            <p:cNvPr id="44" name="Oval 43">
              <a:extLst>
                <a:ext uri="{FF2B5EF4-FFF2-40B4-BE49-F238E27FC236}">
                  <a16:creationId xmlns:a16="http://schemas.microsoft.com/office/drawing/2014/main" id="{F82B1362-284B-56DB-B92D-C220A2FEF4B7}"/>
                </a:ext>
              </a:extLst>
            </p:cNvPr>
            <p:cNvSpPr>
              <a:spLocks noChangeAspect="1"/>
            </p:cNvSpPr>
            <p:nvPr/>
          </p:nvSpPr>
          <p:spPr>
            <a:xfrm>
              <a:off x="344729" y="4380122"/>
              <a:ext cx="556600" cy="557784"/>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49" name="Oval 48">
              <a:extLst>
                <a:ext uri="{FF2B5EF4-FFF2-40B4-BE49-F238E27FC236}">
                  <a16:creationId xmlns:a16="http://schemas.microsoft.com/office/drawing/2014/main" id="{BAB3F064-D126-D644-C496-6AEEF335B70A}"/>
                </a:ext>
              </a:extLst>
            </p:cNvPr>
            <p:cNvSpPr>
              <a:spLocks noChangeAspect="1"/>
            </p:cNvSpPr>
            <p:nvPr/>
          </p:nvSpPr>
          <p:spPr>
            <a:xfrm>
              <a:off x="340790" y="6168863"/>
              <a:ext cx="556600" cy="557784"/>
            </a:xfrm>
            <a:prstGeom prst="ellipse">
              <a:avLst/>
            </a:prstGeom>
            <a:solidFill>
              <a:srgbClr val="4A93CC"/>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1" name="Shape 3754">
              <a:extLst>
                <a:ext uri="{FF2B5EF4-FFF2-40B4-BE49-F238E27FC236}">
                  <a16:creationId xmlns:a16="http://schemas.microsoft.com/office/drawing/2014/main" id="{180FA73A-910A-3EB3-D763-F28BA81A9E2C}"/>
                </a:ext>
              </a:extLst>
            </p:cNvPr>
            <p:cNvSpPr>
              <a:spLocks noChangeAspect="1"/>
            </p:cNvSpPr>
            <p:nvPr/>
          </p:nvSpPr>
          <p:spPr>
            <a:xfrm>
              <a:off x="525316" y="6324904"/>
              <a:ext cx="206181" cy="283464"/>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5"/>
                  </a:lnTo>
                  <a:lnTo>
                    <a:pt x="1344" y="9785"/>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2"/>
                    <a:pt x="20232" y="267"/>
                  </a:cubicBezTo>
                  <a:cubicBezTo>
                    <a:pt x="18723" y="1944"/>
                    <a:pt x="16716" y="3504"/>
                    <a:pt x="13069" y="2007"/>
                  </a:cubicBezTo>
                  <a:cubicBezTo>
                    <a:pt x="10993" y="1153"/>
                    <a:pt x="9603" y="1430"/>
                    <a:pt x="8642" y="1862"/>
                  </a:cubicBezTo>
                  <a:cubicBezTo>
                    <a:pt x="7655" y="2307"/>
                    <a:pt x="6969" y="3089"/>
                    <a:pt x="6778" y="3935"/>
                  </a:cubicBezTo>
                  <a:cubicBezTo>
                    <a:pt x="2984" y="4162"/>
                    <a:pt x="0" y="6473"/>
                    <a:pt x="0" y="9294"/>
                  </a:cubicBezTo>
                  <a:lnTo>
                    <a:pt x="0" y="16145"/>
                  </a:lnTo>
                  <a:cubicBezTo>
                    <a:pt x="0" y="19119"/>
                    <a:pt x="3310" y="21528"/>
                    <a:pt x="7393" y="21528"/>
                  </a:cubicBezTo>
                  <a:cubicBezTo>
                    <a:pt x="11475" y="21528"/>
                    <a:pt x="14785" y="19119"/>
                    <a:pt x="14785" y="16145"/>
                  </a:cubicBezTo>
                  <a:lnTo>
                    <a:pt x="14785" y="9294"/>
                  </a:lnTo>
                  <a:cubicBezTo>
                    <a:pt x="14785" y="6507"/>
                    <a:pt x="11875" y="4215"/>
                    <a:pt x="8146" y="3940"/>
                  </a:cubicBezTo>
                  <a:cubicBezTo>
                    <a:pt x="8301" y="3479"/>
                    <a:pt x="8690" y="2991"/>
                    <a:pt x="9348" y="2695"/>
                  </a:cubicBezTo>
                  <a:cubicBezTo>
                    <a:pt x="10308" y="2263"/>
                    <a:pt x="10946" y="2328"/>
                    <a:pt x="12468" y="2881"/>
                  </a:cubicBezTo>
                  <a:cubicBezTo>
                    <a:pt x="15022" y="3811"/>
                    <a:pt x="16657" y="3571"/>
                    <a:pt x="17947" y="3205"/>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bg2"/>
            </a:solidFill>
            <a:ln w="12700">
              <a:miter lim="400000"/>
            </a:ln>
          </p:spPr>
          <p:txBody>
            <a:bodyPr lIns="38100" tIns="38100" rIns="38100" bIns="38100" anchor="ctr"/>
            <a:lstStyle/>
            <a:p>
              <a:endParaRPr>
                <a:solidFill>
                  <a:prstClr val="black"/>
                </a:solidFill>
              </a:endParaRPr>
            </a:p>
          </p:txBody>
        </p:sp>
        <p:sp>
          <p:nvSpPr>
            <p:cNvPr id="6" name="Shape 3623">
              <a:extLst>
                <a:ext uri="{FF2B5EF4-FFF2-40B4-BE49-F238E27FC236}">
                  <a16:creationId xmlns:a16="http://schemas.microsoft.com/office/drawing/2014/main" id="{9B162CA3-C27A-8855-A9EE-879386EF1A20}"/>
                </a:ext>
              </a:extLst>
            </p:cNvPr>
            <p:cNvSpPr>
              <a:spLocks noChangeAspect="1"/>
            </p:cNvSpPr>
            <p:nvPr/>
          </p:nvSpPr>
          <p:spPr>
            <a:xfrm>
              <a:off x="482739" y="4522946"/>
              <a:ext cx="274320" cy="274320"/>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bg2"/>
            </a:solidFill>
            <a:ln w="12700">
              <a:miter lim="400000"/>
            </a:ln>
          </p:spPr>
          <p:txBody>
            <a:bodyPr lIns="38100" tIns="38100" rIns="38100" bIns="38100" anchor="ctr"/>
            <a:lstStyle/>
            <a:p>
              <a:endParaRPr>
                <a:solidFill>
                  <a:prstClr val="black"/>
                </a:solidFill>
              </a:endParaRPr>
            </a:p>
          </p:txBody>
        </p:sp>
      </p:grpSp>
      <p:sp>
        <p:nvSpPr>
          <p:cNvPr id="16" name="TextBox 15">
            <a:extLst>
              <a:ext uri="{FF2B5EF4-FFF2-40B4-BE49-F238E27FC236}">
                <a16:creationId xmlns:a16="http://schemas.microsoft.com/office/drawing/2014/main" id="{A9C9A026-43B3-9A59-28A6-B6FA1AB855ED}"/>
              </a:ext>
            </a:extLst>
          </p:cNvPr>
          <p:cNvSpPr txBox="1"/>
          <p:nvPr/>
        </p:nvSpPr>
        <p:spPr>
          <a:xfrm>
            <a:off x="337650" y="3003317"/>
            <a:ext cx="2266734" cy="369332"/>
          </a:xfrm>
          <a:prstGeom prst="rect">
            <a:avLst/>
          </a:prstGeom>
          <a:noFill/>
        </p:spPr>
        <p:txBody>
          <a:bodyPr wrap="square">
            <a:spAutoFit/>
          </a:bodyPr>
          <a:lstStyle/>
          <a:p>
            <a:pPr algn="l"/>
            <a:r>
              <a:rPr lang="en-US" sz="1800" u="sng">
                <a:solidFill>
                  <a:srgbClr val="002B49"/>
                </a:solidFill>
                <a:latin typeface="Segoe UI Semibold" panose="020B0702040204020203" pitchFamily="34" charset="0"/>
                <a:cs typeface="Segoe UI Semibold" panose="020B0702040204020203" pitchFamily="34" charset="0"/>
              </a:rPr>
              <a:t>Why attend?</a:t>
            </a:r>
          </a:p>
        </p:txBody>
      </p:sp>
      <p:sp>
        <p:nvSpPr>
          <p:cNvPr id="23" name="TextBox 22">
            <a:extLst>
              <a:ext uri="{FF2B5EF4-FFF2-40B4-BE49-F238E27FC236}">
                <a16:creationId xmlns:a16="http://schemas.microsoft.com/office/drawing/2014/main" id="{B8739F75-8F0F-31CF-64C2-63D777115796}"/>
              </a:ext>
            </a:extLst>
          </p:cNvPr>
          <p:cNvSpPr txBox="1"/>
          <p:nvPr/>
        </p:nvSpPr>
        <p:spPr>
          <a:xfrm>
            <a:off x="6327178" y="5616802"/>
            <a:ext cx="5423099" cy="523220"/>
          </a:xfrm>
          <a:prstGeom prst="rect">
            <a:avLst/>
          </a:prstGeom>
          <a:solidFill>
            <a:srgbClr val="E7E3E1"/>
          </a:solidFill>
        </p:spPr>
        <p:txBody>
          <a:bodyPr wrap="square">
            <a:spAutoFit/>
          </a:bodyPr>
          <a:lstStyle/>
          <a:p>
            <a:pPr algn="ctr">
              <a:spcAft>
                <a:spcPts val="600"/>
              </a:spcAft>
            </a:pPr>
            <a:r>
              <a:rPr lang="en-US" sz="1400">
                <a:latin typeface="Segoe UI Semibold" panose="020B0702040204020203" pitchFamily="34" charset="0"/>
                <a:cs typeface="Segoe UI Semibold" panose="020B0702040204020203" pitchFamily="34" charset="0"/>
              </a:rPr>
              <a:t>Location</a:t>
            </a:r>
            <a:r>
              <a:rPr lang="en-US" sz="1400">
                <a:latin typeface="Segoe UI" panose="020B0502040204020203" pitchFamily="34" charset="0"/>
                <a:cs typeface="Segoe UI" panose="020B0502040204020203" pitchFamily="34" charset="0"/>
              </a:rPr>
              <a:t>: Walt Disney World Swan &amp; Dolphin Resort</a:t>
            </a:r>
            <a:br>
              <a:rPr lang="en-US" sz="1400">
                <a:latin typeface="Segoe UI" panose="020B0502040204020203" pitchFamily="34" charset="0"/>
                <a:cs typeface="Segoe UI" panose="020B0502040204020203" pitchFamily="34" charset="0"/>
              </a:rPr>
            </a:br>
            <a:r>
              <a:rPr lang="en-US" sz="1400">
                <a:latin typeface="Segoe UI" panose="020B0502040204020203" pitchFamily="34" charset="0"/>
                <a:cs typeface="Segoe UI" panose="020B0502040204020203" pitchFamily="34" charset="0"/>
              </a:rPr>
              <a:t>Orlando, FL </a:t>
            </a:r>
          </a:p>
        </p:txBody>
      </p:sp>
      <p:sp>
        <p:nvSpPr>
          <p:cNvPr id="24" name="Title 1">
            <a:extLst>
              <a:ext uri="{FF2B5EF4-FFF2-40B4-BE49-F238E27FC236}">
                <a16:creationId xmlns:a16="http://schemas.microsoft.com/office/drawing/2014/main" id="{8AA9EDA1-A9D5-6FAF-A26C-4130F2588A83}"/>
              </a:ext>
            </a:extLst>
          </p:cNvPr>
          <p:cNvSpPr txBox="1">
            <a:spLocks/>
          </p:cNvSpPr>
          <p:nvPr/>
        </p:nvSpPr>
        <p:spPr>
          <a:xfrm>
            <a:off x="337650" y="2578965"/>
            <a:ext cx="7682399" cy="381618"/>
          </a:xfrm>
          <a:prstGeom prst="rect">
            <a:avLst/>
          </a:prstGeom>
        </p:spPr>
        <p:txBody>
          <a:bodyPr vert="horz" lIns="45765" tIns="22882" rIns="45765" bIns="22882" rtlCol="0" anchor="t">
            <a:noAutofit/>
          </a:bodyPr>
          <a:lstStyle>
            <a:lvl1pPr algn="ctr" defTabSz="1659270" rtl="0" eaLnBrk="1" latinLnBrk="0" hangingPunct="1">
              <a:lnSpc>
                <a:spcPct val="90000"/>
              </a:lnSpc>
              <a:spcBef>
                <a:spcPct val="0"/>
              </a:spcBef>
              <a:buNone/>
              <a:defRPr sz="10888" kern="1200">
                <a:solidFill>
                  <a:srgbClr val="002B49"/>
                </a:solidFill>
                <a:latin typeface="Segoe UI" panose="020B0502040204020203" pitchFamily="34" charset="0"/>
                <a:ea typeface="+mj-ea"/>
                <a:cs typeface="Segoe UI" panose="020B0502040204020203" pitchFamily="34" charset="0"/>
              </a:defRPr>
            </a:lvl1pPr>
          </a:lstStyle>
          <a:p>
            <a:pPr algn="l">
              <a:spcAft>
                <a:spcPts val="600"/>
              </a:spcAft>
            </a:pPr>
            <a:r>
              <a:rPr lang="en-US" sz="1800"/>
              <a:t>$100 discount for customers with code: </a:t>
            </a:r>
            <a:r>
              <a:rPr lang="en-US" sz="1800">
                <a:latin typeface="Segoe UI Semibold" panose="020B0702040204020203" pitchFamily="34" charset="0"/>
                <a:cs typeface="Segoe UI Semibold" panose="020B0702040204020203" pitchFamily="34" charset="0"/>
              </a:rPr>
              <a:t>MSCUST</a:t>
            </a:r>
            <a:endParaRPr lang="en-US" sz="1800"/>
          </a:p>
        </p:txBody>
      </p:sp>
      <p:sp>
        <p:nvSpPr>
          <p:cNvPr id="2" name="TextBox 1">
            <a:extLst>
              <a:ext uri="{FF2B5EF4-FFF2-40B4-BE49-F238E27FC236}">
                <a16:creationId xmlns:a16="http://schemas.microsoft.com/office/drawing/2014/main" id="{0BFB4A39-907C-8FEA-1174-DD73A8DC6728}"/>
              </a:ext>
            </a:extLst>
          </p:cNvPr>
          <p:cNvSpPr txBox="1"/>
          <p:nvPr/>
        </p:nvSpPr>
        <p:spPr>
          <a:xfrm>
            <a:off x="344101" y="1165060"/>
            <a:ext cx="5630640" cy="369332"/>
          </a:xfrm>
          <a:prstGeom prst="rect">
            <a:avLst/>
          </a:prstGeom>
          <a:noFill/>
        </p:spPr>
        <p:txBody>
          <a:bodyPr wrap="square" rtlCol="0">
            <a:spAutoFit/>
          </a:bodyPr>
          <a:lstStyle/>
          <a:p>
            <a:r>
              <a:rPr lang="en-US">
                <a:solidFill>
                  <a:schemeClr val="tx1">
                    <a:lumMod val="50000"/>
                    <a:lumOff val="50000"/>
                  </a:schemeClr>
                </a:solidFill>
              </a:rPr>
              <a:t>A Community Produced technology conference</a:t>
            </a:r>
          </a:p>
        </p:txBody>
      </p:sp>
    </p:spTree>
    <p:extLst>
      <p:ext uri="{BB962C8B-B14F-4D97-AF65-F5344CB8AC3E}">
        <p14:creationId xmlns:p14="http://schemas.microsoft.com/office/powerpoint/2010/main" val="721603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1A5D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63707" y="150433"/>
            <a:ext cx="5684520" cy="984885"/>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Segoe UI"/>
                <a:ea typeface="+mn-lt"/>
                <a:cs typeface="Segoe UI"/>
              </a:rPr>
              <a:t>Community Event Organizer Training and Office Hours </a:t>
            </a: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857634" y="843666"/>
            <a:ext cx="6176623" cy="523220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Segoe UI"/>
                <a:ea typeface="+mn-ea"/>
                <a:cs typeface="+mn-cs"/>
              </a:rPr>
              <a:t>WHEN: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a:defRPr/>
            </a:pPr>
            <a:r>
              <a:rPr lang="en-US" sz="2000" dirty="0">
                <a:solidFill>
                  <a:schemeClr val="bg1"/>
                </a:solidFill>
                <a:latin typeface="Segoe UI"/>
                <a:cs typeface="Segoe UI"/>
              </a:rPr>
              <a:t>The fourth Thursday of each month, 8:10am PT</a:t>
            </a:r>
            <a:endParaRPr lang="en-US" sz="2000" dirty="0">
              <a:solidFill>
                <a:schemeClr val="bg1"/>
              </a:solidFill>
              <a:cs typeface="Segoe UI"/>
            </a:endParaRPr>
          </a:p>
          <a:p>
            <a:pPr>
              <a:defRPr/>
            </a:pPr>
            <a:r>
              <a:rPr lang="en-US" sz="2000" dirty="0">
                <a:solidFill>
                  <a:srgbClr val="FFFFFF"/>
                </a:solidFill>
                <a:latin typeface="Segoe UI"/>
              </a:rPr>
              <a:t>January 25 at</a:t>
            </a:r>
            <a:r>
              <a:rPr kumimoji="0" lang="en-US" sz="2000" b="0" i="0" u="none" strike="noStrike" kern="1200" cap="none" spc="0" normalizeH="0" baseline="0" noProof="0" dirty="0">
                <a:ln>
                  <a:noFill/>
                </a:ln>
                <a:solidFill>
                  <a:srgbClr val="FFFFFF"/>
                </a:solidFill>
                <a:effectLst/>
                <a:uLnTx/>
                <a:uFillTx/>
                <a:latin typeface="Segoe UI"/>
                <a:ea typeface="+mn-ea"/>
                <a:cs typeface="+mn-cs"/>
              </a:rPr>
              <a:t> 8:10am </a:t>
            </a:r>
            <a:r>
              <a:rPr lang="en-US" sz="2000" dirty="0">
                <a:solidFill>
                  <a:srgbClr val="FFFFFF"/>
                </a:solidFill>
                <a:latin typeface="Segoe UI"/>
              </a:rPr>
              <a:t>PT </a:t>
            </a:r>
            <a:endParaRPr lang="en-US" sz="2000" b="0" i="1"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Segoe UI"/>
                <a:ea typeface="+mn-ea"/>
                <a:cs typeface="+mn-cs"/>
              </a:rPr>
              <a:t>WHERE: </a:t>
            </a: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Community Tenant,</a:t>
            </a:r>
            <a:r>
              <a:rPr lang="en-US" sz="2000" dirty="0">
                <a:solidFill>
                  <a:srgbClr val="FFFFFF"/>
                </a:solidFill>
                <a:latin typeface="Segoe UI"/>
              </a:rPr>
              <a:t> </a:t>
            </a:r>
            <a:endParaRPr lang="en-US" sz="2000">
              <a:solidFill>
                <a:srgbClr val="FFFFFF"/>
              </a:solidFill>
              <a:latin typeface="Segoe UI"/>
              <a:cs typeface="Segoe UI"/>
            </a:endParaRPr>
          </a:p>
          <a:p>
            <a:pPr marL="0" marR="0" lvl="0" indent="0" algn="l" defTabSz="91440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mn-cs"/>
              </a:rPr>
              <a:t>invite sent from </a:t>
            </a:r>
            <a:r>
              <a:rPr kumimoji="0" lang="en-US" sz="2000" b="0" i="0" u="none" strike="noStrike" kern="1200" cap="none" spc="0" normalizeH="0" baseline="0" noProof="0" dirty="0">
                <a:ln>
                  <a:noFill/>
                </a:ln>
                <a:solidFill>
                  <a:srgbClr val="FFFFFF"/>
                </a:solidFill>
                <a:effectLst/>
                <a:uLnTx/>
                <a:uFillTx/>
                <a:latin typeface="Segoe UI"/>
                <a:ea typeface="+mn-ea"/>
                <a:cs typeface="Segoe UI"/>
              </a:rPr>
              <a:t>mgci@msftcommunity.com</a:t>
            </a:r>
            <a:endParaRPr lang="en-US" sz="2000" b="0" i="0"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Segoe UI"/>
                <a:ea typeface="+mn-ea"/>
                <a:cs typeface="Segoe UI"/>
              </a:rPr>
              <a:t>WHO:</a:t>
            </a:r>
            <a:endParaRPr lang="en-US" sz="2000" b="1" i="0" u="sng"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a:ea typeface="+mn-ea"/>
                <a:cs typeface="Segoe UI"/>
              </a:rPr>
              <a:t>Organizers of Community Led Events</a:t>
            </a:r>
            <a:endParaRPr lang="en-US" sz="2000" b="0" i="0" u="none" strike="noStrike" kern="1200" cap="none" spc="0" normalizeH="0" baseline="0" noProof="0" dirty="0">
              <a:ln>
                <a:noFill/>
              </a:ln>
              <a:solidFill>
                <a:srgbClr val="FFFFFF"/>
              </a:solidFill>
              <a:effectLst/>
              <a:uLnTx/>
              <a:uFillTx/>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a:p>
            <a:pPr>
              <a:defRPr/>
            </a:pPr>
            <a:endParaRPr lang="en-US" sz="2000">
              <a:solidFill>
                <a:srgbClr val="FFFFFF"/>
              </a:solidFill>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1" u="sng">
              <a:solidFill>
                <a:srgbClr val="FFFFFF"/>
              </a:solidFill>
              <a:latin typeface="Segoe UI"/>
              <a:cs typeface="Segoe UI"/>
            </a:endParaRPr>
          </a:p>
          <a:p>
            <a:pPr>
              <a:defRPr/>
            </a:pPr>
            <a:endParaRPr lang="en-US" sz="2000">
              <a:solidFill>
                <a:schemeClr val="bg1"/>
              </a:solidFill>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a:endParaRPr>
          </a:p>
        </p:txBody>
      </p:sp>
      <p:sp>
        <p:nvSpPr>
          <p:cNvPr id="3" name="TextBox 2">
            <a:extLst>
              <a:ext uri="{FF2B5EF4-FFF2-40B4-BE49-F238E27FC236}">
                <a16:creationId xmlns:a16="http://schemas.microsoft.com/office/drawing/2014/main" id="{445539BF-62E8-C729-5352-9951EBBC3204}"/>
              </a:ext>
            </a:extLst>
          </p:cNvPr>
          <p:cNvSpPr txBox="1"/>
          <p:nvPr/>
        </p:nvSpPr>
        <p:spPr>
          <a:xfrm>
            <a:off x="105076" y="2292782"/>
            <a:ext cx="5336948" cy="295465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Join us for Community Event Organizer Training &amp; Office Hours where you’ll be able to get all the help you need with our tools, training and support to do a fun and impactful event.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Segoe UI"/>
                <a:ea typeface="+mn-ea"/>
                <a:cs typeface="+mn-cs"/>
              </a:rPr>
              <a:t>Ask questions in our </a:t>
            </a:r>
            <a:r>
              <a:rPr kumimoji="0" lang="en-US" sz="2400" b="0" i="0" u="none" strike="noStrike" kern="1200" cap="none" spc="0" normalizeH="0" baseline="0" noProof="0">
                <a:ln>
                  <a:noFill/>
                </a:ln>
                <a:solidFill>
                  <a:srgbClr val="000000"/>
                </a:solidFill>
                <a:effectLst/>
                <a:uLnTx/>
                <a:uFillTx/>
                <a:latin typeface="Segoe UI"/>
                <a:ea typeface="+mn-ea"/>
                <a:cs typeface="+mn-cs"/>
                <a:hlinkClick r:id="rId3"/>
              </a:rPr>
              <a:t>Events &amp; Sponsor </a:t>
            </a:r>
            <a:r>
              <a:rPr kumimoji="0" lang="en-US" sz="2400" b="0" i="0" u="none" strike="noStrike" kern="1200" cap="none" spc="0" normalizeH="0" baseline="0" noProof="0">
                <a:ln>
                  <a:noFill/>
                </a:ln>
                <a:solidFill>
                  <a:srgbClr val="000000"/>
                </a:solidFill>
                <a:effectLst/>
                <a:uLnTx/>
                <a:uFillTx/>
                <a:latin typeface="Segoe UI"/>
                <a:ea typeface="+mn-ea"/>
                <a:cs typeface="+mn-cs"/>
              </a:rPr>
              <a:t>channel</a:t>
            </a:r>
          </a:p>
        </p:txBody>
      </p:sp>
    </p:spTree>
    <p:extLst>
      <p:ext uri="{BB962C8B-B14F-4D97-AF65-F5344CB8AC3E}">
        <p14:creationId xmlns:p14="http://schemas.microsoft.com/office/powerpoint/2010/main" val="274444589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495B6C5-EB09-10F4-6E53-C2B2853A8988}"/>
              </a:ext>
            </a:extLst>
          </p:cNvPr>
          <p:cNvSpPr/>
          <p:nvPr/>
        </p:nvSpPr>
        <p:spPr bwMode="auto">
          <a:xfrm>
            <a:off x="5627984" y="0"/>
            <a:ext cx="6617110" cy="6858000"/>
          </a:xfrm>
          <a:prstGeom prst="rect">
            <a:avLst/>
          </a:prstGeom>
          <a:solidFill>
            <a:srgbClr val="FF793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solidFill>
                <a:srgbClr val="FFFFFF"/>
              </a:solidFill>
              <a:ea typeface="Segoe UI" pitchFamily="34" charset="0"/>
              <a:cs typeface="Segoe UI" pitchFamily="34" charset="0"/>
            </a:endParaRPr>
          </a:p>
        </p:txBody>
      </p:sp>
      <p:sp>
        <p:nvSpPr>
          <p:cNvPr id="2" name="TextBox 1">
            <a:extLst>
              <a:ext uri="{FF2B5EF4-FFF2-40B4-BE49-F238E27FC236}">
                <a16:creationId xmlns:a16="http://schemas.microsoft.com/office/drawing/2014/main" id="{F63C46C0-8EAE-71B0-553E-228BFF19C619}"/>
              </a:ext>
            </a:extLst>
          </p:cNvPr>
          <p:cNvSpPr txBox="1"/>
          <p:nvPr/>
        </p:nvSpPr>
        <p:spPr>
          <a:xfrm>
            <a:off x="132080" y="274320"/>
            <a:ext cx="11653520" cy="1231106"/>
          </a:xfrm>
          <a:prstGeom prst="rect">
            <a:avLst/>
          </a:prstGeom>
          <a:noFill/>
        </p:spPr>
        <p:txBody>
          <a:bodyPr wrap="square" lIns="0" tIns="0" rIns="0" bIns="0" rtlCol="0">
            <a:spAutoFit/>
          </a:bodyPr>
          <a:lstStyle/>
          <a:p>
            <a:pPr algn="l"/>
            <a:r>
              <a:rPr lang="en-US" sz="4000"/>
              <a:t>Community Event </a:t>
            </a:r>
          </a:p>
          <a:p>
            <a:pPr algn="l"/>
            <a:r>
              <a:rPr lang="en-US" sz="4000"/>
              <a:t>Producer Roundtables</a:t>
            </a:r>
          </a:p>
        </p:txBody>
      </p:sp>
      <p:sp>
        <p:nvSpPr>
          <p:cNvPr id="4" name="TextBox 3">
            <a:extLst>
              <a:ext uri="{FF2B5EF4-FFF2-40B4-BE49-F238E27FC236}">
                <a16:creationId xmlns:a16="http://schemas.microsoft.com/office/drawing/2014/main" id="{F8926FE3-2A78-7E1D-52ED-5E12C89C91B2}"/>
              </a:ext>
            </a:extLst>
          </p:cNvPr>
          <p:cNvSpPr txBox="1"/>
          <p:nvPr/>
        </p:nvSpPr>
        <p:spPr>
          <a:xfrm>
            <a:off x="232113" y="1789113"/>
            <a:ext cx="5116543" cy="3539430"/>
          </a:xfrm>
          <a:prstGeom prst="rect">
            <a:avLst/>
          </a:prstGeom>
          <a:noFill/>
        </p:spPr>
        <p:txBody>
          <a:bodyPr wrap="square" lIns="91440" tIns="45720" rIns="91440" bIns="45720" anchor="t">
            <a:spAutoFit/>
          </a:bodyPr>
          <a:lstStyle/>
          <a:p>
            <a:r>
              <a:rPr lang="en-US" sz="1600">
                <a:effectLst/>
                <a:latin typeface="Calibri"/>
                <a:ea typeface="Calibri" panose="020F0502020204030204" pitchFamily="34" charset="0"/>
                <a:cs typeface="Times New Roman"/>
              </a:rPr>
              <a:t>As a part of the Microsoft Global Community Initiative, we have put together a series of Community Event Producer monthly roundtables. The roundtables will require a signed non-disclosure agreement (NDA) specific to this set of meetings as we will share information, flagship event dates and upcoming strategies and planning with you regarding Microsoft events. As we discuss many topics together, we want to have a safe, private space for all of us to have these discussions. </a:t>
            </a:r>
            <a:br>
              <a:rPr lang="en-US" sz="1600">
                <a:effectLst/>
                <a:latin typeface="Calibri" panose="020F0502020204030204" pitchFamily="34" charset="0"/>
                <a:ea typeface="Calibri" panose="020F0502020204030204" pitchFamily="34" charset="0"/>
                <a:cs typeface="Times New Roman" panose="02020603050405020304" pitchFamily="18" charset="0"/>
              </a:rPr>
            </a:br>
            <a:br>
              <a:rPr lang="en-US" sz="1600">
                <a:effectLst/>
                <a:latin typeface="Calibri" panose="020F0502020204030204" pitchFamily="34" charset="0"/>
                <a:ea typeface="Calibri" panose="020F0502020204030204" pitchFamily="34" charset="0"/>
                <a:cs typeface="Times New Roman" panose="02020603050405020304" pitchFamily="18" charset="0"/>
              </a:rPr>
            </a:br>
            <a:r>
              <a:rPr lang="en-US" sz="1600">
                <a:effectLst/>
                <a:latin typeface="Calibri"/>
                <a:ea typeface="Calibri" panose="020F0502020204030204" pitchFamily="34" charset="0"/>
                <a:cs typeface="Times New Roman"/>
              </a:rPr>
              <a:t>The goal of these roundtables is to both inform you of internal initiatives and to listen to your feedback on how Microsoft can continue to support community efforts and events in the future.</a:t>
            </a:r>
            <a:r>
              <a:rPr lang="en-US" sz="1600">
                <a:latin typeface="Calibri"/>
                <a:ea typeface="Calibri" panose="020F0502020204030204" pitchFamily="34" charset="0"/>
                <a:cs typeface="Times New Roman"/>
              </a:rPr>
              <a:t> </a:t>
            </a:r>
            <a:endParaRPr lang="en-US" sz="1600">
              <a:effectLst/>
              <a:latin typeface="Calibri"/>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9994C2D-C671-4FD6-E9CB-1C67568FFD0B}"/>
              </a:ext>
            </a:extLst>
          </p:cNvPr>
          <p:cNvSpPr txBox="1"/>
          <p:nvPr/>
        </p:nvSpPr>
        <p:spPr>
          <a:xfrm>
            <a:off x="5730566" y="1083013"/>
            <a:ext cx="6411946" cy="4924425"/>
          </a:xfrm>
          <a:prstGeom prst="rect">
            <a:avLst/>
          </a:prstGeom>
          <a:noFill/>
        </p:spPr>
        <p:txBody>
          <a:bodyPr wrap="square" lIns="0" tIns="0" rIns="0" bIns="0" rtlCol="0" anchor="t">
            <a:spAutoFit/>
          </a:bodyPr>
          <a:lstStyle/>
          <a:p>
            <a:r>
              <a:rPr lang="en-US" sz="1600" b="1" u="sng" dirty="0">
                <a:solidFill>
                  <a:schemeClr val="bg1"/>
                </a:solidFill>
              </a:rPr>
              <a:t>WHEN: </a:t>
            </a:r>
            <a:endParaRPr lang="en-US" sz="1600" b="1" u="sng" dirty="0">
              <a:solidFill>
                <a:schemeClr val="bg1"/>
              </a:solidFill>
              <a:cs typeface="Segoe UI"/>
            </a:endParaRPr>
          </a:p>
          <a:p>
            <a:r>
              <a:rPr lang="en-US" sz="1600" dirty="0">
                <a:solidFill>
                  <a:schemeClr val="bg1"/>
                </a:solidFill>
              </a:rPr>
              <a:t>The second Tuesday of each month, 8:10am &amp; 5:10pm PT</a:t>
            </a:r>
            <a:endParaRPr lang="en-US" sz="1600" dirty="0">
              <a:solidFill>
                <a:schemeClr val="bg1"/>
              </a:solidFill>
              <a:cs typeface="Segoe UI"/>
            </a:endParaRPr>
          </a:p>
          <a:p>
            <a:r>
              <a:rPr lang="en-US" sz="1600" dirty="0">
                <a:solidFill>
                  <a:schemeClr val="bg1"/>
                </a:solidFill>
                <a:cs typeface="Segoe UI"/>
              </a:rPr>
              <a:t>February 13 at 8:10am &amp; 5:10pm PT</a:t>
            </a:r>
          </a:p>
          <a:p>
            <a:endParaRPr lang="en-US" sz="1600">
              <a:solidFill>
                <a:schemeClr val="bg1"/>
              </a:solidFill>
              <a:cs typeface="Segoe UI"/>
            </a:endParaRPr>
          </a:p>
          <a:p>
            <a:r>
              <a:rPr lang="en-US" sz="1600" b="1" u="sng" dirty="0">
                <a:solidFill>
                  <a:schemeClr val="bg1"/>
                </a:solidFill>
              </a:rPr>
              <a:t>WHERE: </a:t>
            </a:r>
            <a:endParaRPr lang="en-US" sz="1600" b="1" u="sng" dirty="0">
              <a:solidFill>
                <a:schemeClr val="bg1"/>
              </a:solidFill>
              <a:cs typeface="Segoe UI"/>
            </a:endParaRPr>
          </a:p>
          <a:p>
            <a:r>
              <a:rPr lang="en-US" sz="1600" dirty="0">
                <a:solidFill>
                  <a:schemeClr val="bg1"/>
                </a:solidFill>
              </a:rPr>
              <a:t>Community Tenant, </a:t>
            </a:r>
            <a:endParaRPr lang="en-US">
              <a:solidFill>
                <a:schemeClr val="bg1"/>
              </a:solidFill>
            </a:endParaRPr>
          </a:p>
          <a:p>
            <a:r>
              <a:rPr lang="en-US" sz="1600" dirty="0">
                <a:solidFill>
                  <a:schemeClr val="bg1"/>
                </a:solidFill>
              </a:rPr>
              <a:t>invite sent from </a:t>
            </a:r>
            <a:r>
              <a:rPr lang="en-US" sz="1600" dirty="0">
                <a:solidFill>
                  <a:schemeClr val="bg1"/>
                </a:solidFill>
                <a:hlinkClick r:id="rId2">
                  <a:extLst>
                    <a:ext uri="{A12FA001-AC4F-418D-AE19-62706E023703}">
                      <ahyp:hlinkClr xmlns:ahyp="http://schemas.microsoft.com/office/drawing/2018/hyperlinkcolor" val="tx"/>
                    </a:ext>
                  </a:extLst>
                </a:hlinkClick>
              </a:rPr>
              <a:t>mgci@msftcommunity.com</a:t>
            </a:r>
            <a:r>
              <a:rPr lang="en-US" sz="1600" u="sng" dirty="0">
                <a:solidFill>
                  <a:schemeClr val="bg1"/>
                </a:solidFill>
                <a:hlinkClick r:id="rId2">
                  <a:extLst>
                    <a:ext uri="{A12FA001-AC4F-418D-AE19-62706E023703}">
                      <ahyp:hlinkClr xmlns:ahyp="http://schemas.microsoft.com/office/drawing/2018/hyperlinkcolor" val="tx"/>
                    </a:ext>
                  </a:extLst>
                </a:hlinkClick>
              </a:rPr>
              <a:t>**</a:t>
            </a:r>
            <a:endParaRPr lang="en-US" u="sng" dirty="0">
              <a:solidFill>
                <a:schemeClr val="bg1"/>
              </a:solidFill>
              <a:cs typeface="Segoe UI"/>
            </a:endParaRPr>
          </a:p>
          <a:p>
            <a:endParaRPr lang="en-US" sz="1600">
              <a:solidFill>
                <a:schemeClr val="bg1"/>
              </a:solidFill>
              <a:cs typeface="Segoe UI"/>
            </a:endParaRPr>
          </a:p>
          <a:p>
            <a:r>
              <a:rPr lang="en-US" sz="1600" b="1" u="sng" dirty="0">
                <a:solidFill>
                  <a:schemeClr val="bg1"/>
                </a:solidFill>
                <a:cs typeface="Segoe UI"/>
              </a:rPr>
              <a:t>WHO:</a:t>
            </a:r>
          </a:p>
          <a:p>
            <a:r>
              <a:rPr lang="en-US" sz="1600" dirty="0">
                <a:solidFill>
                  <a:schemeClr val="bg1"/>
                </a:solidFill>
                <a:cs typeface="Segoe UI"/>
              </a:rPr>
              <a:t>Organizers of Community Produced Events</a:t>
            </a:r>
          </a:p>
          <a:p>
            <a:endParaRPr lang="en-US" sz="1600">
              <a:solidFill>
                <a:schemeClr val="bg1"/>
              </a:solidFill>
              <a:cs typeface="Segoe UI"/>
            </a:endParaRPr>
          </a:p>
          <a:p>
            <a:r>
              <a:rPr lang="en-US" sz="1600" b="1" u="sng" dirty="0">
                <a:solidFill>
                  <a:schemeClr val="bg1"/>
                </a:solidFill>
              </a:rPr>
              <a:t>INTERESTED?  </a:t>
            </a:r>
            <a:endParaRPr lang="en-US" sz="1600" b="1" u="sng" dirty="0">
              <a:solidFill>
                <a:schemeClr val="bg1"/>
              </a:solidFill>
              <a:cs typeface="Segoe UI"/>
            </a:endParaRPr>
          </a:p>
          <a:p>
            <a:pPr algn="l"/>
            <a:r>
              <a:rPr lang="en-US" sz="1600" dirty="0">
                <a:solidFill>
                  <a:schemeClr val="bg1"/>
                </a:solidFill>
              </a:rPr>
              <a:t>Let us know at </a:t>
            </a:r>
            <a:r>
              <a:rPr lang="en-US" sz="1600" b="0" i="0" dirty="0">
                <a:solidFill>
                  <a:schemeClr val="bg1"/>
                </a:solidFill>
                <a:effectLst/>
                <a:latin typeface="Segoe UI"/>
                <a:cs typeface="Segoe UI"/>
                <a:hlinkClick r:id="rId3">
                  <a:extLst>
                    <a:ext uri="{A12FA001-AC4F-418D-AE19-62706E023703}">
                      <ahyp:hlinkClr xmlns:ahyp="http://schemas.microsoft.com/office/drawing/2018/hyperlinkcolor" val="tx"/>
                    </a:ext>
                  </a:extLst>
                </a:hlinkClick>
              </a:rPr>
              <a:t>https://aka.ms/3PEventProducers</a:t>
            </a:r>
            <a:r>
              <a:rPr lang="en-US" sz="1600" b="0" i="0" dirty="0">
                <a:solidFill>
                  <a:schemeClr val="bg1"/>
                </a:solidFill>
                <a:effectLst/>
                <a:latin typeface="Segoe UI"/>
                <a:cs typeface="Segoe UI"/>
              </a:rPr>
              <a:t> </a:t>
            </a:r>
          </a:p>
          <a:p>
            <a:r>
              <a:rPr lang="en-US" sz="1600" i="1" dirty="0">
                <a:solidFill>
                  <a:schemeClr val="bg1"/>
                </a:solidFill>
              </a:rPr>
              <a:t>Please share this sign-up link with your co-organizers or others that you know are also producers, all are welcome.</a:t>
            </a:r>
            <a:endParaRPr lang="en-US" sz="1600" i="1" dirty="0">
              <a:solidFill>
                <a:schemeClr val="bg1"/>
              </a:solidFill>
              <a:cs typeface="Segoe UI"/>
            </a:endParaRPr>
          </a:p>
          <a:p>
            <a:endParaRPr lang="en-US" sz="1600">
              <a:solidFill>
                <a:schemeClr val="bg1"/>
              </a:solidFill>
            </a:endParaRPr>
          </a:p>
          <a:p>
            <a:r>
              <a:rPr lang="en-US" sz="1600" dirty="0">
                <a:solidFill>
                  <a:schemeClr val="bg1"/>
                </a:solidFill>
              </a:rPr>
              <a:t>**Once a non-disclosure agreement (NDA) is complete, you will be added to the private channel and a meeting invitation will be sent. A separate NDA is required for this set of meetings even if you have another via a different Microsoft program. </a:t>
            </a:r>
            <a:endParaRPr lang="en-US" sz="1600" dirty="0">
              <a:solidFill>
                <a:schemeClr val="bg1"/>
              </a:solidFill>
              <a:cs typeface="Segoe UI"/>
            </a:endParaRPr>
          </a:p>
        </p:txBody>
      </p:sp>
    </p:spTree>
    <p:extLst>
      <p:ext uri="{BB962C8B-B14F-4D97-AF65-F5344CB8AC3E}">
        <p14:creationId xmlns:p14="http://schemas.microsoft.com/office/powerpoint/2010/main" val="429321836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060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8946AA3-3D68-D604-216C-4BEF466741F9}"/>
              </a:ext>
            </a:extLst>
          </p:cNvPr>
          <p:cNvSpPr txBox="1"/>
          <p:nvPr/>
        </p:nvSpPr>
        <p:spPr>
          <a:xfrm>
            <a:off x="620486" y="435429"/>
            <a:ext cx="10951028" cy="1938992"/>
          </a:xfrm>
          <a:prstGeom prst="rect">
            <a:avLst/>
          </a:prstGeom>
          <a:noFill/>
        </p:spPr>
        <p:txBody>
          <a:bodyPr wrap="square" lIns="91440" tIns="45720" rIns="91440" bIns="45720" rtlCol="0" anchor="t">
            <a:spAutoFit/>
          </a:bodyPr>
          <a:lstStyle/>
          <a:p>
            <a:r>
              <a:rPr lang="en-US" sz="4000">
                <a:solidFill>
                  <a:schemeClr val="bg1"/>
                </a:solidFill>
                <a:latin typeface="Segoe UI"/>
                <a:cs typeface="Segoe UI"/>
              </a:rPr>
              <a:t>We want your feedback!</a:t>
            </a:r>
          </a:p>
          <a:p>
            <a:endParaRPr lang="en-US" sz="4000">
              <a:solidFill>
                <a:schemeClr val="bg1"/>
              </a:solidFill>
              <a:latin typeface="Segoe UI" panose="020B0502040204020203" pitchFamily="34" charset="0"/>
              <a:cs typeface="Segoe UI" panose="020B0502040204020203" pitchFamily="34" charset="0"/>
            </a:endParaRPr>
          </a:p>
          <a:p>
            <a:r>
              <a:rPr lang="en-US" sz="4000">
                <a:solidFill>
                  <a:schemeClr val="bg1"/>
                </a:solidFill>
                <a:latin typeface="Segoe UI"/>
                <a:cs typeface="Segoe UI"/>
                <a:hlinkClick r:id="rId2">
                  <a:extLst>
                    <a:ext uri="{A12FA001-AC4F-418D-AE19-62706E023703}">
                      <ahyp:hlinkClr xmlns:ahyp="http://schemas.microsoft.com/office/drawing/2018/hyperlinkcolor" val="tx"/>
                    </a:ext>
                  </a:extLst>
                </a:hlinkClick>
              </a:rPr>
              <a:t>https://aka.ms/MGCIFeedbackJan2024</a:t>
            </a:r>
            <a:r>
              <a:rPr lang="en-US" sz="4000">
                <a:solidFill>
                  <a:schemeClr val="bg1"/>
                </a:solidFill>
                <a:latin typeface="Segoe UI"/>
                <a:cs typeface="Segoe UI"/>
              </a:rPr>
              <a:t>   </a:t>
            </a:r>
            <a:endParaRPr lang="en-US" sz="4000">
              <a:solidFill>
                <a:schemeClr val="bg1"/>
              </a:solidFill>
              <a:latin typeface="Segoe UI" panose="020B0502040204020203" pitchFamily="34" charset="0"/>
              <a:cs typeface="Segoe UI" panose="020B0502040204020203" pitchFamily="34" charset="0"/>
            </a:endParaRPr>
          </a:p>
        </p:txBody>
      </p:sp>
      <p:pic>
        <p:nvPicPr>
          <p:cNvPr id="2" name="Picture 1" descr="A qr code with a few squares&#10;&#10;Description automatically generated">
            <a:extLst>
              <a:ext uri="{FF2B5EF4-FFF2-40B4-BE49-F238E27FC236}">
                <a16:creationId xmlns:a16="http://schemas.microsoft.com/office/drawing/2014/main" id="{81091B1E-F01B-1CDC-A4F5-9E6418AF521F}"/>
              </a:ext>
            </a:extLst>
          </p:cNvPr>
          <p:cNvPicPr>
            <a:picLocks noChangeAspect="1"/>
          </p:cNvPicPr>
          <p:nvPr/>
        </p:nvPicPr>
        <p:blipFill>
          <a:blip r:embed="rId3"/>
          <a:stretch>
            <a:fillRect/>
          </a:stretch>
        </p:blipFill>
        <p:spPr>
          <a:xfrm>
            <a:off x="749477" y="2908712"/>
            <a:ext cx="1266825" cy="1228725"/>
          </a:xfrm>
          <a:prstGeom prst="rect">
            <a:avLst/>
          </a:prstGeom>
        </p:spPr>
      </p:pic>
    </p:spTree>
    <p:extLst>
      <p:ext uri="{BB962C8B-B14F-4D97-AF65-F5344CB8AC3E}">
        <p14:creationId xmlns:p14="http://schemas.microsoft.com/office/powerpoint/2010/main" val="36290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Global Community Initiative </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800" b="0" i="0" u="none" strike="noStrike" kern="1200" cap="none" spc="0" normalizeH="0" baseline="0" noProof="0" dirty="0">
                <a:ln>
                  <a:noFill/>
                </a:ln>
                <a:solidFill>
                  <a:srgbClr val="1A1A1A"/>
                </a:solidFill>
                <a:effectLst/>
                <a:uLnTx/>
                <a:uFillTx/>
                <a:latin typeface="Segoe UI"/>
                <a:cs typeface="Segoe UI"/>
              </a:rPr>
              <a:t>Top asks:</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Complete our monthly survey</a:t>
            </a:r>
            <a:r>
              <a:rPr kumimoji="0" lang="en-US" sz="1100" b="0" i="0" u="none" strike="noStrike" kern="1200" cap="none" spc="0" normalizeH="0" baseline="0" noProof="0" dirty="0">
                <a:ln>
                  <a:noFill/>
                </a:ln>
                <a:effectLst/>
                <a:uLnTx/>
                <a:uFillTx/>
                <a:latin typeface="Segoe UI"/>
                <a:ea typeface="+mn-ea"/>
                <a:cs typeface="Segoe UI"/>
              </a:rPr>
              <a:t>: </a:t>
            </a:r>
            <a:r>
              <a:rPr kumimoji="0" lang="en-US" sz="2000" b="0" i="0" u="none" strike="noStrike" kern="1200" cap="none" spc="0" normalizeH="0" baseline="0" noProof="0" dirty="0">
                <a:ln>
                  <a:noFill/>
                </a:ln>
                <a:effectLst/>
                <a:uLnTx/>
                <a:uFillTx/>
                <a:latin typeface="Segoe UI"/>
                <a:cs typeface="Segoe UI"/>
              </a:rPr>
              <a:t>https://aka.ms/</a:t>
            </a:r>
            <a:r>
              <a:rPr lang="en-US" sz="2000" dirty="0">
                <a:latin typeface="Segoe UI"/>
                <a:cs typeface="Segoe UI"/>
              </a:rPr>
              <a:t>MGCIFeedbackJan2024</a:t>
            </a:r>
            <a:endParaRPr lang="en-US" sz="2000" b="0" i="0" u="none" strike="noStrike" kern="1200" cap="none" spc="0" normalizeH="0" baseline="0" noProof="0" dirty="0">
              <a:ln>
                <a:noFill/>
              </a:ln>
              <a:effectLst/>
              <a:uLnTx/>
              <a:uFillTx/>
              <a:latin typeface="Segoe UI"/>
              <a:cs typeface="Segoe UI"/>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1100" b="0" i="0" u="none" strike="noStrike" kern="1200" cap="none" spc="0" normalizeH="0" baseline="0" noProof="0" dirty="0">
              <a:ln>
                <a:noFill/>
              </a:ln>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Participate in:</a:t>
            </a:r>
            <a:endParaRPr lang="en-US" sz="2000" b="0" i="0" u="none" strike="noStrike" kern="1200" cap="none" spc="0" normalizeH="0" baseline="0" noProof="0" dirty="0">
              <a:ln>
                <a:noFill/>
              </a:ln>
              <a:solidFill>
                <a:srgbClr val="000000"/>
              </a:solidFill>
              <a:effectLst/>
              <a:uLnTx/>
              <a:uFillTx/>
              <a:latin typeface="Segoe UI"/>
              <a:cs typeface="Segoe UI"/>
            </a:endParaRPr>
          </a:p>
          <a:p>
            <a:pPr marL="0" indent="0" defTabSz="932753">
              <a:spcBef>
                <a:spcPts val="0"/>
              </a:spcBef>
              <a:spcAft>
                <a:spcPts val="600"/>
              </a:spcAft>
              <a:buNone/>
              <a:defRPr/>
            </a:pPr>
            <a:r>
              <a:rPr lang="en-US" sz="2000" dirty="0">
                <a:solidFill>
                  <a:srgbClr val="000000"/>
                </a:solidFill>
                <a:latin typeface="Segoe UI"/>
                <a:cs typeface="Segoe UI"/>
              </a:rPr>
              <a:t>Community Event Organizer Training and Office Hours on January 25 at 8:10am PST</a:t>
            </a: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endParaRPr kumimoji="0" lang="en-US" sz="20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a:p>
            <a:pPr marL="0" marR="0" lvl="0" indent="0" algn="l" defTabSz="932753"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dirty="0">
                <a:ln>
                  <a:noFill/>
                </a:ln>
                <a:solidFill>
                  <a:srgbClr val="000000"/>
                </a:solidFill>
                <a:effectLst/>
                <a:uLnTx/>
                <a:uFillTx/>
                <a:latin typeface="Segoe UI"/>
                <a:ea typeface="+mn-ea"/>
                <a:cs typeface="Segoe UI"/>
              </a:rPr>
              <a:t>Invite colleagues to hold a community day event at </a:t>
            </a:r>
            <a:r>
              <a:rPr kumimoji="0" lang="en-US" sz="2000" b="0" i="0" u="none" strike="noStrike" kern="1200" cap="none" spc="0" normalizeH="0" baseline="0" noProof="0" dirty="0">
                <a:ln>
                  <a:noFill/>
                </a:ln>
                <a:solidFill>
                  <a:srgbClr val="000000"/>
                </a:solidFill>
                <a:effectLst/>
                <a:uLnTx/>
                <a:uFillTx/>
                <a:latin typeface="Segoe UI"/>
                <a:ea typeface="+mn-ea"/>
                <a:cs typeface="Segoe UI"/>
                <a:hlinkClick r:id="rId2"/>
              </a:rPr>
              <a:t>communitydays.org</a:t>
            </a:r>
            <a:endParaRPr kumimoji="0" lang="en-US" sz="2000" b="0" i="0" u="none" strike="noStrike" kern="1200" cap="none" spc="0" normalizeH="0" baseline="0" noProof="0" dirty="0">
              <a:ln>
                <a:noFill/>
              </a:ln>
              <a:solidFill>
                <a:srgbClr val="000000"/>
              </a:solidFill>
              <a:effectLst/>
              <a:uLnTx/>
              <a:uFillTx/>
              <a:latin typeface="Segoe UI"/>
              <a:ea typeface="+mn-ea"/>
              <a:cs typeface="Segoe UI"/>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DD239FB-D762-C556-0752-BF10AB147729}"/>
              </a:ext>
            </a:extLst>
          </p:cNvPr>
          <p:cNvSpPr txBox="1"/>
          <p:nvPr/>
        </p:nvSpPr>
        <p:spPr>
          <a:xfrm>
            <a:off x="415807" y="1507067"/>
            <a:ext cx="5038607" cy="738664"/>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2400" dirty="0">
                <a:gradFill>
                  <a:gsLst>
                    <a:gs pos="2917">
                      <a:schemeClr val="tx1"/>
                    </a:gs>
                    <a:gs pos="30000">
                      <a:schemeClr val="tx1"/>
                    </a:gs>
                  </a:gsLst>
                  <a:lin ang="5400000" scaled="0"/>
                </a:gradFill>
              </a:rPr>
              <a:t>See you at our next general session Feb 20 at 8:10am PST</a:t>
            </a:r>
            <a:endParaRPr lang="en-US" sz="1600" dirty="0"/>
          </a:p>
        </p:txBody>
      </p:sp>
    </p:spTree>
    <p:extLst>
      <p:ext uri="{BB962C8B-B14F-4D97-AF65-F5344CB8AC3E}">
        <p14:creationId xmlns:p14="http://schemas.microsoft.com/office/powerpoint/2010/main" val="188559808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7A90E1A-5BCB-902A-6571-2E9A199B2C78}"/>
              </a:ext>
            </a:extLst>
          </p:cNvPr>
          <p:cNvSpPr txBox="1"/>
          <p:nvPr/>
        </p:nvSpPr>
        <p:spPr>
          <a:xfrm>
            <a:off x="218440" y="181957"/>
            <a:ext cx="11755120" cy="646330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Event Code of 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Microsoft’s mission is to empower every person and every organization on the planet to achieve more. This includes all Microsoft events and gatherings, including on digital platforms and in person, where we seek to create a respectful, friendly, enjoyable, and inclusive experience for all participants.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expect all event participants to uphold the principles of this Code of Conduct. The Code of Conduct applies to all aspects of the main event and any related activities, whether digital or in person. Microsoft does not tolerate the following in any aspect of the event program, including business and social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Behavior that is disruptive, disrespectful, or degrading to others, including any messages, images, or interactions by anyone, in any form, regardless of location.​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Harassment or discrimination based on age, ancestry, color, gender identity or expression, national origin, physical or mental disability, religion, sexual orientation, or any other characteristic protected by applicable local laws, regulations, and ordinances.​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encourage everyone to assist in creating a welcoming and safe environment. Please report any concerns, harassing behavior, or suspicious or disruptive activity to venue staff, the event host or owner, or the nearest event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We also encourage everyone to contact Microsoft’s Business Conduct Hotline at any time if you feel anything or anyone is not following this Code of Conduct or is inconsistent with Microsoft’s culture. The Hotline is available regardless of whether you are a Microsoft employee and can be reached at </a:t>
            </a:r>
            <a:r>
              <a:rPr kumimoji="0" lang="en-US" sz="1600" b="1" i="0" u="sng"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hlinkClick r:id="rId2"/>
              </a:rPr>
              <a:t>buscond@microsoft.com</a:t>
            </a: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or +1 (877) 320-MSFT, or call collect outside the United States at +1 (720)-904-6844.  Microsoft employees can also report any concerns to their Microsoft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rPr>
              <a:t>Microsoft reserves the right to refuse admittance to or remove any person from a Microsoft event at any time at its sole discretion.</a:t>
            </a:r>
            <a:endParaRPr kumimoji="0" lang="en-US" sz="1600" b="0" i="0" u="none" strike="noStrike" kern="1200" cap="none" spc="0" normalizeH="0" baseline="0" noProof="0">
              <a:ln>
                <a:noFill/>
              </a:ln>
              <a:solidFill>
                <a:srgbClr val="000000"/>
              </a:soli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val="171803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5580452" y="516181"/>
            <a:ext cx="5212080" cy="430887"/>
          </a:xfrm>
        </p:spPr>
        <p:txBody>
          <a:bodyPr>
            <a:noAutofit/>
          </a:bodyPr>
          <a:lstStyle/>
          <a:p>
            <a:r>
              <a:rPr lang="en-US" sz="3600">
                <a:solidFill>
                  <a:srgbClr val="1A1A1A"/>
                </a:solidFill>
                <a:latin typeface="Segoe UI Semibold" panose="020B0702040204020203" pitchFamily="34" charset="0"/>
                <a:cs typeface="Segoe UI Semibold" panose="020B0702040204020203" pitchFamily="34" charset="0"/>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5628640" y="1439070"/>
            <a:ext cx="6034442" cy="1785104"/>
          </a:xfrm>
        </p:spPr>
        <p:txBody>
          <a:bodyPr vert="horz" wrap="square" lIns="91440" tIns="45720" rIns="91440" bIns="45720" rtlCol="0" anchor="t">
            <a:spAutoFit/>
          </a:bodyPr>
          <a:lstStyle/>
          <a:p>
            <a:pPr marL="914400" indent="-914400">
              <a:lnSpc>
                <a:spcPct val="100000"/>
              </a:lnSpc>
              <a:spcBef>
                <a:spcPts val="1200"/>
              </a:spcBef>
            </a:pPr>
            <a:r>
              <a:rPr lang="en-US" sz="1400" dirty="0">
                <a:solidFill>
                  <a:srgbClr val="1A1A1A"/>
                </a:solidFill>
                <a:latin typeface="Segoe UI Semibold"/>
                <a:cs typeface="Segoe UI Semibold"/>
              </a:rPr>
              <a:t>Intro | Welcome</a:t>
            </a:r>
            <a:endParaRPr lang="en-US" sz="1400" dirty="0">
              <a:solidFill>
                <a:schemeClr val="tx1"/>
              </a:solidFill>
              <a:latin typeface="Segoe UI" panose="020B0502040204020203" pitchFamily="34" charset="0"/>
              <a:cs typeface="Segoe UI" panose="020B0502040204020203" pitchFamily="34" charset="0"/>
            </a:endParaRPr>
          </a:p>
          <a:p>
            <a:pPr>
              <a:lnSpc>
                <a:spcPct val="100000"/>
              </a:lnSpc>
              <a:spcBef>
                <a:spcPts val="1200"/>
              </a:spcBef>
            </a:pPr>
            <a:r>
              <a:rPr lang="en-US" sz="1400" dirty="0">
                <a:solidFill>
                  <a:schemeClr val="tx1"/>
                </a:solidFill>
                <a:latin typeface="Segoe UI Semibold"/>
                <a:cs typeface="Segoe UI Semibold"/>
              </a:rPr>
              <a:t>Announcements | Newest releases in community</a:t>
            </a:r>
          </a:p>
          <a:p>
            <a:pPr>
              <a:lnSpc>
                <a:spcPct val="100000"/>
              </a:lnSpc>
              <a:spcBef>
                <a:spcPts val="1200"/>
              </a:spcBef>
            </a:pPr>
            <a:r>
              <a:rPr lang="en-US" sz="1400" dirty="0">
                <a:solidFill>
                  <a:schemeClr val="tx1"/>
                </a:solidFill>
                <a:latin typeface="Segoe UI Semibold"/>
                <a:cs typeface="Segoe UI Semibold"/>
              </a:rPr>
              <a:t>David Wilheim | Working with Microsoft as an Event Producer</a:t>
            </a:r>
          </a:p>
          <a:p>
            <a:pPr marL="914400" indent="-914400">
              <a:lnSpc>
                <a:spcPct val="100000"/>
              </a:lnSpc>
              <a:spcBef>
                <a:spcPts val="1200"/>
              </a:spcBef>
            </a:pPr>
            <a:r>
              <a:rPr lang="en-US" sz="1400" dirty="0">
                <a:solidFill>
                  <a:srgbClr val="1A1A1A"/>
                </a:solidFill>
                <a:latin typeface="Segoe UI Semibold"/>
                <a:cs typeface="Segoe UI Semibold"/>
              </a:rPr>
              <a:t>Community events &amp; updates</a:t>
            </a:r>
          </a:p>
          <a:p>
            <a:pPr marL="914400" indent="-914400">
              <a:lnSpc>
                <a:spcPct val="100000"/>
              </a:lnSpc>
              <a:spcBef>
                <a:spcPts val="1200"/>
              </a:spcBef>
            </a:pPr>
            <a:r>
              <a:rPr lang="en-US" sz="1400" dirty="0">
                <a:solidFill>
                  <a:srgbClr val="1A1A1A"/>
                </a:solidFill>
                <a:latin typeface="Segoe UI Semibold"/>
                <a:cs typeface="Segoe UI Semibold"/>
              </a:rPr>
              <a:t>Open discussion forum</a:t>
            </a: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rotWithShape="1">
          <a:blip r:embed="rId2"/>
          <a:srcRect r="11856"/>
          <a:stretch/>
        </p:blipFill>
        <p:spPr>
          <a:xfrm>
            <a:off x="-4093028" y="0"/>
            <a:ext cx="9074331" cy="6858000"/>
          </a:xfrm>
          <a:prstGeom prst="rect">
            <a:avLst/>
          </a:prstGeom>
        </p:spPr>
      </p:pic>
    </p:spTree>
    <p:extLst>
      <p:ext uri="{BB962C8B-B14F-4D97-AF65-F5344CB8AC3E}">
        <p14:creationId xmlns:p14="http://schemas.microsoft.com/office/powerpoint/2010/main" val="28655735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1299893" y="1588741"/>
            <a:ext cx="6695922" cy="89694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lnSpc>
                <a:spcPct val="100000"/>
              </a:lnSpc>
              <a:spcBef>
                <a:spcPts val="0"/>
              </a:spcBef>
              <a:spcAft>
                <a:spcPts val="486"/>
              </a:spcAft>
              <a:defRPr/>
            </a:pPr>
            <a:r>
              <a:rPr lang="en-US" sz="2000" kern="1200" dirty="0">
                <a:solidFill>
                  <a:srgbClr val="333333"/>
                </a:solidFill>
                <a:latin typeface="Segoe UI Semibold"/>
                <a:ea typeface="+mj-ea"/>
                <a:cs typeface="Segoe UI Semibold"/>
              </a:rPr>
              <a:t>Working with Microsoft as an event producer</a:t>
            </a:r>
          </a:p>
          <a:p>
            <a:pPr defTabSz="740664">
              <a:lnSpc>
                <a:spcPct val="100000"/>
              </a:lnSpc>
              <a:spcBef>
                <a:spcPts val="0"/>
              </a:spcBef>
              <a:spcAft>
                <a:spcPts val="486"/>
              </a:spcAft>
              <a:defRPr/>
            </a:pPr>
            <a:r>
              <a:rPr lang="en-US" sz="2000" dirty="0">
                <a:solidFill>
                  <a:srgbClr val="333333"/>
                </a:solidFill>
                <a:latin typeface="Segoe UI Semibold"/>
                <a:cs typeface="Segoe UI Semibold"/>
              </a:rPr>
              <a:t>David Wilhelm – President:  TechCon365 &amp; PWRCON</a:t>
            </a:r>
            <a:endParaRPr lang="en-US" sz="2000" kern="1200" dirty="0">
              <a:solidFill>
                <a:srgbClr val="333333"/>
              </a:solidFill>
              <a:latin typeface="Segoe UI Semibold"/>
              <a:ea typeface="+mj-ea"/>
              <a:cs typeface="Segoe UI Semibold"/>
            </a:endParaRPr>
          </a:p>
          <a:p>
            <a:pPr defTabSz="740664">
              <a:lnSpc>
                <a:spcPct val="100000"/>
              </a:lnSpc>
              <a:spcBef>
                <a:spcPts val="0"/>
              </a:spcBef>
              <a:spcAft>
                <a:spcPts val="486"/>
              </a:spcAft>
              <a:defRPr/>
            </a:pPr>
            <a:endParaRPr lang="en-US" sz="2000" dirty="0">
              <a:solidFill>
                <a:srgbClr val="333333"/>
              </a:solidFill>
              <a:latin typeface="Segoe UI Semibold"/>
              <a:cs typeface="Segoe UI Semibold"/>
            </a:endParaRPr>
          </a:p>
          <a:p>
            <a:pPr defTabSz="740664">
              <a:lnSpc>
                <a:spcPct val="100000"/>
              </a:lnSpc>
              <a:spcBef>
                <a:spcPts val="0"/>
              </a:spcBef>
              <a:spcAft>
                <a:spcPts val="486"/>
              </a:spcAft>
              <a:defRPr/>
            </a:pPr>
            <a:r>
              <a:rPr lang="en-US" sz="2400" b="1" dirty="0">
                <a:solidFill>
                  <a:srgbClr val="333333"/>
                </a:solidFill>
                <a:latin typeface="Segoe UI Semibold"/>
                <a:cs typeface="Segoe UI Semibold"/>
              </a:rPr>
              <a:t>1)  Understand your event tier</a:t>
            </a:r>
          </a:p>
          <a:p>
            <a:pPr defTabSz="740664">
              <a:lnSpc>
                <a:spcPct val="100000"/>
              </a:lnSpc>
              <a:spcBef>
                <a:spcPts val="0"/>
              </a:spcBef>
              <a:spcAft>
                <a:spcPts val="486"/>
              </a:spcAft>
              <a:defRPr/>
            </a:pPr>
            <a:r>
              <a:rPr lang="en-US" sz="1620" dirty="0">
                <a:solidFill>
                  <a:srgbClr val="333333"/>
                </a:solidFill>
                <a:latin typeface="Segoe UI Semibold"/>
                <a:cs typeface="Segoe UI Semibold"/>
              </a:rPr>
              <a:t>Event size requirements for tiering (1k+, 250-1K, etc.)</a:t>
            </a:r>
          </a:p>
          <a:p>
            <a:pPr defTabSz="740664">
              <a:lnSpc>
                <a:spcPct val="100000"/>
              </a:lnSpc>
              <a:spcBef>
                <a:spcPts val="0"/>
              </a:spcBef>
              <a:spcAft>
                <a:spcPts val="486"/>
              </a:spcAft>
              <a:defRPr/>
            </a:pPr>
            <a:r>
              <a:rPr lang="en-US" sz="1620" dirty="0">
                <a:solidFill>
                  <a:srgbClr val="333333"/>
                </a:solidFill>
                <a:latin typeface="Segoe UI Semibold"/>
                <a:cs typeface="Segoe UI Semibold"/>
              </a:rPr>
              <a:t>Ask for tiering details if unfamiliar (finalizing circa Q1 CY’24)</a:t>
            </a: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r>
              <a:rPr lang="en-US" sz="1620" dirty="0">
                <a:solidFill>
                  <a:srgbClr val="333333"/>
                </a:solidFill>
                <a:latin typeface="Segoe UI Semibold"/>
                <a:cs typeface="Segoe UI Semibold"/>
              </a:rPr>
              <a:t>“Co-Produced” &amp; Community Produced event differentiation</a:t>
            </a: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r>
              <a:rPr lang="en-US" sz="1620" dirty="0">
                <a:solidFill>
                  <a:srgbClr val="333333"/>
                </a:solidFill>
                <a:latin typeface="Segoe UI Semibold"/>
                <a:cs typeface="Segoe UI Semibold"/>
              </a:rPr>
              <a:t>Understand the limitations that the PGs have on coverage of events</a:t>
            </a: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r>
              <a:rPr lang="en-US" sz="1620" dirty="0">
                <a:solidFill>
                  <a:srgbClr val="333333"/>
                </a:solidFill>
                <a:latin typeface="Segoe UI Semibold"/>
                <a:cs typeface="Segoe UI Semibold"/>
              </a:rPr>
              <a:t>Decide on using local Microsoft facility or external venue - MGCI regional lead may assist, request link in MGCI SharePoint site.</a:t>
            </a: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marL="800100" lvl="1" indent="-342900" defTabSz="740664">
              <a:spcAft>
                <a:spcPts val="486"/>
              </a:spcAft>
              <a:buAutoNum type="arabicParenR"/>
              <a:defRPr/>
            </a:pPr>
            <a:endParaRPr lang="en-US" sz="100" dirty="0">
              <a:solidFill>
                <a:srgbClr val="333333"/>
              </a:solidFill>
              <a:latin typeface="Segoe UI Semibold"/>
              <a:cs typeface="Segoe UI Semibold"/>
            </a:endParaRPr>
          </a:p>
          <a:p>
            <a:pPr marL="800100" lvl="1" indent="-342900" defTabSz="740664">
              <a:spcAft>
                <a:spcPts val="486"/>
              </a:spcAft>
              <a:buFont typeface="Arial" panose="020B0604020202020204" pitchFamily="34" charset="0"/>
              <a:buChar char="•"/>
              <a:defRPr/>
            </a:pPr>
            <a:endParaRPr lang="en-US" sz="100" dirty="0">
              <a:solidFill>
                <a:srgbClr val="333333"/>
              </a:solidFill>
              <a:latin typeface="Segoe UI Semibold"/>
              <a:cs typeface="Segoe UI Semibold"/>
            </a:endParaRPr>
          </a:p>
          <a:p>
            <a:pPr marL="342900" indent="-342900" defTabSz="740664">
              <a:lnSpc>
                <a:spcPct val="100000"/>
              </a:lnSpc>
              <a:spcBef>
                <a:spcPts val="0"/>
              </a:spcBef>
              <a:spcAft>
                <a:spcPts val="486"/>
              </a:spcAft>
              <a:buAutoNum type="arabicParenR"/>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dirty="0"/>
          </a:p>
        </p:txBody>
      </p:sp>
      <p:sp>
        <p:nvSpPr>
          <p:cNvPr id="7" name="Rectangle 6">
            <a:extLst>
              <a:ext uri="{FF2B5EF4-FFF2-40B4-BE49-F238E27FC236}">
                <a16:creationId xmlns:a16="http://schemas.microsoft.com/office/drawing/2014/main" id="{44CB71D6-9FE2-0243-BA72-742954E340A2}"/>
              </a:ext>
            </a:extLst>
          </p:cNvPr>
          <p:cNvSpPr/>
          <p:nvPr/>
        </p:nvSpPr>
        <p:spPr>
          <a:xfrm>
            <a:off x="1299939" y="1050349"/>
            <a:ext cx="37140" cy="384987"/>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1425413" y="1089973"/>
            <a:ext cx="1129559" cy="360215"/>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spcAft>
                <a:spcPts val="600"/>
              </a:spcAft>
              <a:defRPr/>
            </a:pPr>
            <a:r>
              <a:rPr lang="en-US" sz="1134" b="1" kern="1200" dirty="0">
                <a:solidFill>
                  <a:srgbClr val="494B83"/>
                </a:solidFill>
                <a:latin typeface="Segoe UI" panose="020B0502040204020203" pitchFamily="34" charset="0"/>
                <a:ea typeface="+mj-ea"/>
                <a:cs typeface="Segoe UI" panose="020B0502040204020203" pitchFamily="34" charset="0"/>
              </a:rPr>
              <a:t>Microsoft</a:t>
            </a:r>
            <a:r>
              <a:rPr lang="en-US" sz="1134" kern="1200" dirty="0">
                <a:solidFill>
                  <a:srgbClr val="494B83"/>
                </a:solidFill>
                <a:latin typeface="Segoe UI" panose="020B0502040204020203" pitchFamily="34" charset="0"/>
                <a:ea typeface="+mj-ea"/>
                <a:cs typeface="Segoe UI" panose="020B0502040204020203" pitchFamily="34" charset="0"/>
              </a:rPr>
              <a:t> </a:t>
            </a:r>
            <a:br>
              <a:rPr lang="en-US" sz="1134" kern="1200" dirty="0">
                <a:solidFill>
                  <a:srgbClr val="494B83"/>
                </a:solidFill>
                <a:latin typeface="Segoe UI" panose="020B0502040204020203" pitchFamily="34" charset="0"/>
                <a:ea typeface="+mj-ea"/>
                <a:cs typeface="Segoe UI" panose="020B0502040204020203" pitchFamily="34" charset="0"/>
              </a:rPr>
            </a:br>
            <a:r>
              <a:rPr lang="en-US" sz="1134" kern="1200" dirty="0">
                <a:solidFill>
                  <a:srgbClr val="494B83"/>
                </a:solidFill>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dirty="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37" name="Picture 36" descr="A logo of a company&#10;&#10;Description automatically generated with medium confidence">
            <a:extLst>
              <a:ext uri="{FF2B5EF4-FFF2-40B4-BE49-F238E27FC236}">
                <a16:creationId xmlns:a16="http://schemas.microsoft.com/office/drawing/2014/main" id="{B72006F6-460E-B7E3-1099-DFBB1131D8EB}"/>
              </a:ext>
            </a:extLst>
          </p:cNvPr>
          <p:cNvPicPr>
            <a:picLocks noChangeAspect="1"/>
          </p:cNvPicPr>
          <p:nvPr/>
        </p:nvPicPr>
        <p:blipFill rotWithShape="1">
          <a:blip r:embed="rId3">
            <a:extLst>
              <a:ext uri="{28A0092B-C50C-407E-A947-70E740481C1C}">
                <a14:useLocalDpi xmlns:a14="http://schemas.microsoft.com/office/drawing/2010/main" val="0"/>
              </a:ext>
            </a:extLst>
          </a:blip>
          <a:srcRect l="11543" t="10837" r="11797" b="8312"/>
          <a:stretch/>
        </p:blipFill>
        <p:spPr>
          <a:xfrm>
            <a:off x="7432560" y="1182221"/>
            <a:ext cx="3726295" cy="1366743"/>
          </a:xfrm>
          <a:prstGeom prst="rect">
            <a:avLst/>
          </a:prstGeom>
        </p:spPr>
      </p:pic>
    </p:spTree>
    <p:extLst>
      <p:ext uri="{BB962C8B-B14F-4D97-AF65-F5344CB8AC3E}">
        <p14:creationId xmlns:p14="http://schemas.microsoft.com/office/powerpoint/2010/main" val="230525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Effect transition="in" filter="fade">
                                      <p:cBhvr>
                                        <p:cTn id="25" dur="500"/>
                                        <p:tgtEl>
                                          <p:spTgt spid="4">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11" end="11"/>
                                            </p:txEl>
                                          </p:spTgt>
                                        </p:tgtEl>
                                        <p:attrNameLst>
                                          <p:attrName>style.visibility</p:attrName>
                                        </p:attrNameLst>
                                      </p:cBhvr>
                                      <p:to>
                                        <p:strVal val="visible"/>
                                      </p:to>
                                    </p:set>
                                    <p:animEffect transition="in" filter="fade">
                                      <p:cBhvr>
                                        <p:cTn id="30"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1299893" y="1588741"/>
            <a:ext cx="6695922" cy="28019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lnSpc>
                <a:spcPct val="100000"/>
              </a:lnSpc>
              <a:spcBef>
                <a:spcPts val="0"/>
              </a:spcBef>
              <a:spcAft>
                <a:spcPts val="486"/>
              </a:spcAft>
              <a:defRPr/>
            </a:pPr>
            <a:r>
              <a:rPr lang="en-US" sz="2000" kern="1200" dirty="0">
                <a:solidFill>
                  <a:srgbClr val="333333"/>
                </a:solidFill>
                <a:latin typeface="Segoe UI Semibold"/>
                <a:ea typeface="+mj-ea"/>
                <a:cs typeface="Segoe UI Semibold"/>
              </a:rPr>
              <a:t>Working with Microsoft as an event producer</a:t>
            </a:r>
            <a:endParaRPr lang="en-US" sz="2000" dirty="0">
              <a:solidFill>
                <a:srgbClr val="333333"/>
              </a:solidFill>
              <a:latin typeface="Segoe UI Semibold"/>
              <a:cs typeface="Segoe UI Semibold"/>
            </a:endParaRPr>
          </a:p>
          <a:p>
            <a:pPr marL="0" marR="0">
              <a:spcBef>
                <a:spcPts val="0"/>
              </a:spcBef>
              <a:spcAft>
                <a:spcPts val="0"/>
              </a:spcAft>
            </a:pPr>
            <a:r>
              <a:rPr lang="en-US" sz="2400" b="1" dirty="0">
                <a:effectLst/>
                <a:latin typeface="UICTFontTextStyleBody"/>
                <a:ea typeface="Calibri" panose="020F0502020204030204" pitchFamily="34" charset="0"/>
              </a:rPr>
              <a:t>2)  Product and engineering group engagement</a:t>
            </a:r>
          </a:p>
          <a:p>
            <a:pPr marL="0" marR="0">
              <a:spcBef>
                <a:spcPts val="0"/>
              </a:spcBef>
              <a:spcAft>
                <a:spcPts val="0"/>
              </a:spcAft>
            </a:pPr>
            <a:r>
              <a:rPr lang="en-US" sz="1800" dirty="0">
                <a:effectLst/>
                <a:latin typeface="UICTFontTextStyleBody"/>
                <a:ea typeface="Calibri" panose="020F0502020204030204" pitchFamily="34" charset="0"/>
              </a:rPr>
              <a:t>For content and speakers - session library, generate an “ask” with a specified amount of sessions and content focus.  </a:t>
            </a:r>
          </a:p>
          <a:p>
            <a:pPr marL="0" marR="0">
              <a:spcBef>
                <a:spcPts val="0"/>
              </a:spcBef>
              <a:spcAft>
                <a:spcPts val="0"/>
              </a:spcAft>
            </a:pPr>
            <a:r>
              <a:rPr lang="en-US" sz="1800" dirty="0">
                <a:effectLst/>
                <a:latin typeface="UICTFontTextStyleBody"/>
                <a:ea typeface="Calibri" panose="020F0502020204030204" pitchFamily="34" charset="0"/>
              </a:rPr>
              <a:t>Understand limitations of the amount of events they have to support.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For sponsorship</a:t>
            </a:r>
          </a:p>
          <a:p>
            <a:pPr marL="0" marR="0">
              <a:spcBef>
                <a:spcPts val="0"/>
              </a:spcBef>
              <a:spcAft>
                <a:spcPts val="0"/>
              </a:spcAft>
            </a:pPr>
            <a:r>
              <a:rPr lang="en-US" sz="1800" dirty="0">
                <a:effectLst/>
                <a:latin typeface="UICTFontTextStyleBody"/>
                <a:ea typeface="Calibri" panose="020F0502020204030204" pitchFamily="34" charset="0"/>
              </a:rPr>
              <a:t>Value of Microsoft as a sponsor “in name” – legitimization &amp; share interest in success. </a:t>
            </a:r>
          </a:p>
          <a:p>
            <a:pPr marL="0" marR="0">
              <a:spcBef>
                <a:spcPts val="0"/>
              </a:spcBef>
              <a:spcAft>
                <a:spcPts val="0"/>
              </a:spcAft>
            </a:pPr>
            <a:r>
              <a:rPr lang="en-US" sz="1800" dirty="0">
                <a:effectLst/>
                <a:latin typeface="UICTFontTextStyleBody"/>
                <a:ea typeface="Calibri" panose="020F0502020204030204" pitchFamily="34" charset="0"/>
              </a:rPr>
              <a:t>Been doing events 14 years without a financial contribution, it shouldn’t be expected unless outlined in event tier.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For event demand generation</a:t>
            </a:r>
          </a:p>
          <a:p>
            <a:pPr marL="0" marR="0">
              <a:spcBef>
                <a:spcPts val="0"/>
              </a:spcBef>
              <a:spcAft>
                <a:spcPts val="0"/>
              </a:spcAft>
            </a:pPr>
            <a:r>
              <a:rPr lang="en-US" sz="1800" dirty="0">
                <a:latin typeface="UICTFontTextStyleBody"/>
                <a:ea typeface="Calibri" panose="020F0502020204030204" pitchFamily="34" charset="0"/>
              </a:rPr>
              <a:t>Reference event tiers.  If no direct marketing is available, utilize </a:t>
            </a:r>
            <a:r>
              <a:rPr lang="en-US" sz="1800" dirty="0">
                <a:effectLst/>
                <a:latin typeface="UICTFontTextStyleBody"/>
                <a:ea typeface="Calibri" panose="020F0502020204030204" pitchFamily="34" charset="0"/>
              </a:rPr>
              <a:t>CommunityDays.org, Community sites, Community social media properties.</a:t>
            </a:r>
          </a:p>
          <a:p>
            <a:pPr marL="0" marR="0">
              <a:spcBef>
                <a:spcPts val="0"/>
              </a:spcBef>
              <a:spcAft>
                <a:spcPts val="0"/>
              </a:spcAft>
            </a:pPr>
            <a:r>
              <a:rPr lang="en-US" sz="1800" dirty="0">
                <a:latin typeface="UICTFontTextStyleBody"/>
                <a:ea typeface="Calibri" panose="020F0502020204030204" pitchFamily="34" charset="0"/>
              </a:rPr>
              <a:t>A</a:t>
            </a:r>
            <a:r>
              <a:rPr lang="en-US" sz="1800" dirty="0">
                <a:effectLst/>
                <a:latin typeface="UICTFontTextStyleBody"/>
                <a:ea typeface="Calibri" panose="020F0502020204030204" pitchFamily="34" charset="0"/>
              </a:rPr>
              <a:t>sk speakers, sponsors, and personal connections to share social posts to do grassroots social marketing.  LinkedIn groups provide cost-free targeted audiences.  Don’t rel</a:t>
            </a:r>
            <a:r>
              <a:rPr lang="en-US" sz="1800" dirty="0">
                <a:latin typeface="UICTFontTextStyleBody"/>
                <a:ea typeface="Calibri" panose="020F0502020204030204" pitchFamily="34" charset="0"/>
              </a:rPr>
              <a:t>y on your feed!  </a:t>
            </a:r>
            <a:endParaRPr lang="en-US" sz="1800" dirty="0">
              <a:effectLst/>
              <a:latin typeface="Calibri" panose="020F0502020204030204" pitchFamily="34" charset="0"/>
              <a:ea typeface="Calibri" panose="020F0502020204030204" pitchFamily="34" charset="0"/>
            </a:endParaRP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marL="800100" lvl="1" indent="-342900" defTabSz="740664">
              <a:spcAft>
                <a:spcPts val="486"/>
              </a:spcAft>
              <a:buAutoNum type="arabicParenR"/>
              <a:defRPr/>
            </a:pPr>
            <a:endParaRPr lang="en-US" sz="100" dirty="0">
              <a:solidFill>
                <a:srgbClr val="333333"/>
              </a:solidFill>
              <a:latin typeface="Segoe UI Semibold"/>
              <a:cs typeface="Segoe UI Semibold"/>
            </a:endParaRPr>
          </a:p>
          <a:p>
            <a:pPr marL="800100" lvl="1" indent="-342900" defTabSz="740664">
              <a:spcAft>
                <a:spcPts val="486"/>
              </a:spcAft>
              <a:buFont typeface="Arial" panose="020B0604020202020204" pitchFamily="34" charset="0"/>
              <a:buChar char="•"/>
              <a:defRPr/>
            </a:pPr>
            <a:endParaRPr lang="en-US" sz="100" dirty="0">
              <a:solidFill>
                <a:srgbClr val="333333"/>
              </a:solidFill>
              <a:latin typeface="Segoe UI Semibold"/>
              <a:cs typeface="Segoe UI Semibold"/>
            </a:endParaRPr>
          </a:p>
          <a:p>
            <a:pPr marL="342900" indent="-342900" defTabSz="740664">
              <a:lnSpc>
                <a:spcPct val="100000"/>
              </a:lnSpc>
              <a:spcBef>
                <a:spcPts val="0"/>
              </a:spcBef>
              <a:spcAft>
                <a:spcPts val="486"/>
              </a:spcAft>
              <a:buAutoNum type="arabicParenR"/>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dirty="0"/>
          </a:p>
        </p:txBody>
      </p:sp>
      <p:sp>
        <p:nvSpPr>
          <p:cNvPr id="7" name="Rectangle 6">
            <a:extLst>
              <a:ext uri="{FF2B5EF4-FFF2-40B4-BE49-F238E27FC236}">
                <a16:creationId xmlns:a16="http://schemas.microsoft.com/office/drawing/2014/main" id="{44CB71D6-9FE2-0243-BA72-742954E340A2}"/>
              </a:ext>
            </a:extLst>
          </p:cNvPr>
          <p:cNvSpPr/>
          <p:nvPr/>
        </p:nvSpPr>
        <p:spPr>
          <a:xfrm>
            <a:off x="1299939" y="1050349"/>
            <a:ext cx="37140" cy="384987"/>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1425413" y="1089973"/>
            <a:ext cx="1129559" cy="360215"/>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spcAft>
                <a:spcPts val="600"/>
              </a:spcAft>
              <a:defRPr/>
            </a:pPr>
            <a:r>
              <a:rPr lang="en-US" sz="1134" b="1" kern="1200" dirty="0">
                <a:solidFill>
                  <a:srgbClr val="494B83"/>
                </a:solidFill>
                <a:latin typeface="Segoe UI" panose="020B0502040204020203" pitchFamily="34" charset="0"/>
                <a:ea typeface="+mj-ea"/>
                <a:cs typeface="Segoe UI" panose="020B0502040204020203" pitchFamily="34" charset="0"/>
              </a:rPr>
              <a:t>Microsoft</a:t>
            </a:r>
            <a:r>
              <a:rPr lang="en-US" sz="1134" kern="1200" dirty="0">
                <a:solidFill>
                  <a:srgbClr val="494B83"/>
                </a:solidFill>
                <a:latin typeface="Segoe UI" panose="020B0502040204020203" pitchFamily="34" charset="0"/>
                <a:ea typeface="+mj-ea"/>
                <a:cs typeface="Segoe UI" panose="020B0502040204020203" pitchFamily="34" charset="0"/>
              </a:rPr>
              <a:t> </a:t>
            </a:r>
            <a:br>
              <a:rPr lang="en-US" sz="1134" kern="1200" dirty="0">
                <a:solidFill>
                  <a:srgbClr val="494B83"/>
                </a:solidFill>
                <a:latin typeface="Segoe UI" panose="020B0502040204020203" pitchFamily="34" charset="0"/>
                <a:ea typeface="+mj-ea"/>
                <a:cs typeface="Segoe UI" panose="020B0502040204020203" pitchFamily="34" charset="0"/>
              </a:rPr>
            </a:br>
            <a:r>
              <a:rPr lang="en-US" sz="1134" kern="1200" dirty="0">
                <a:solidFill>
                  <a:srgbClr val="494B83"/>
                </a:solidFill>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dirty="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Tree>
    <p:extLst>
      <p:ext uri="{BB962C8B-B14F-4D97-AF65-F5344CB8AC3E}">
        <p14:creationId xmlns:p14="http://schemas.microsoft.com/office/powerpoint/2010/main" val="294081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500"/>
                                        <p:tgtEl>
                                          <p:spTgt spid="4">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500"/>
                                        <p:tgtEl>
                                          <p:spTgt spid="4">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animEffect transition="in" filter="fade">
                                      <p:cBhvr>
                                        <p:cTn id="39"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33" name="Freeform: Shape 32">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1299893" y="1588741"/>
            <a:ext cx="6695922" cy="31617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lnSpc>
                <a:spcPct val="100000"/>
              </a:lnSpc>
              <a:spcBef>
                <a:spcPts val="0"/>
              </a:spcBef>
              <a:spcAft>
                <a:spcPts val="486"/>
              </a:spcAft>
              <a:defRPr/>
            </a:pPr>
            <a:r>
              <a:rPr lang="en-US" sz="2000" kern="1200" dirty="0">
                <a:solidFill>
                  <a:srgbClr val="333333"/>
                </a:solidFill>
                <a:latin typeface="Segoe UI Semibold"/>
                <a:ea typeface="+mj-ea"/>
                <a:cs typeface="Segoe UI Semibold"/>
              </a:rPr>
              <a:t>Working with Microsoft as an event producer</a:t>
            </a:r>
            <a:endParaRPr lang="en-US" sz="2000" dirty="0">
              <a:solidFill>
                <a:srgbClr val="333333"/>
              </a:solidFill>
              <a:latin typeface="Segoe UI Semibold"/>
              <a:cs typeface="Segoe UI Semibold"/>
            </a:endParaRPr>
          </a:p>
          <a:p>
            <a:pPr marL="0" marR="0">
              <a:spcBef>
                <a:spcPts val="0"/>
              </a:spcBef>
              <a:spcAft>
                <a:spcPts val="0"/>
              </a:spcAft>
            </a:pPr>
            <a:r>
              <a:rPr lang="en-US" sz="2400" b="1" dirty="0">
                <a:effectLst/>
                <a:latin typeface="UICTFontTextStyleBody"/>
                <a:ea typeface="Calibri" panose="020F0502020204030204" pitchFamily="34" charset="0"/>
              </a:rPr>
              <a:t>3)  Local field engagement</a:t>
            </a:r>
            <a:endParaRPr lang="en-US" sz="24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Grassroots + MGCI + PG assist – Most of the engagement at the local field level will rely on you and your team to do the networking, awareness, and value building.  </a:t>
            </a:r>
          </a:p>
          <a:p>
            <a:pPr marL="0" marR="0">
              <a:spcBef>
                <a:spcPts val="0"/>
              </a:spcBef>
              <a:spcAft>
                <a:spcPts val="0"/>
              </a:spcAft>
            </a:pPr>
            <a:r>
              <a:rPr lang="en-US" sz="1800" dirty="0">
                <a:effectLst/>
                <a:latin typeface="UICTFontTextStyleBody"/>
                <a:ea typeface="Calibri" panose="020F0502020204030204" pitchFamily="34" charset="0"/>
              </a:rPr>
              <a:t>LinkedIn is tremendous resource and highly recommend having a Sales Navigator account.  </a:t>
            </a:r>
          </a:p>
          <a:p>
            <a:pPr marL="0" marR="0">
              <a:spcBef>
                <a:spcPts val="0"/>
              </a:spcBef>
              <a:spcAft>
                <a:spcPts val="0"/>
              </a:spcAft>
            </a:pPr>
            <a:r>
              <a:rPr lang="en-US" sz="1800" dirty="0">
                <a:effectLst/>
                <a:latin typeface="UICTFontTextStyleBody"/>
                <a:ea typeface="Calibri" panose="020F0502020204030204" pitchFamily="34" charset="0"/>
              </a:rPr>
              <a:t>MGCI regional leads can possibly assist with contacts.  PG can possibly assist with top-down connections for larger events.</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For content and speakers</a:t>
            </a:r>
          </a:p>
          <a:p>
            <a:pPr marL="0" marR="0">
              <a:spcBef>
                <a:spcPts val="0"/>
              </a:spcBef>
              <a:spcAft>
                <a:spcPts val="0"/>
              </a:spcAft>
            </a:pPr>
            <a:r>
              <a:rPr lang="en-US" sz="1800" dirty="0">
                <a:latin typeface="UICTFontTextStyleBody"/>
                <a:ea typeface="Calibri" panose="020F0502020204030204" pitchFamily="34" charset="0"/>
              </a:rPr>
              <a:t>F</a:t>
            </a:r>
            <a:r>
              <a:rPr lang="en-US" sz="1800" dirty="0">
                <a:effectLst/>
                <a:latin typeface="UICTFontTextStyleBody"/>
                <a:ea typeface="Calibri" panose="020F0502020204030204" pitchFamily="34" charset="0"/>
              </a:rPr>
              <a:t>ocus on technical, but look to have licensing resource(s) involved</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For event demand generation</a:t>
            </a:r>
          </a:p>
          <a:p>
            <a:pPr marL="0" marR="0">
              <a:spcBef>
                <a:spcPts val="0"/>
              </a:spcBef>
              <a:spcAft>
                <a:spcPts val="0"/>
              </a:spcAft>
            </a:pPr>
            <a:r>
              <a:rPr lang="en-US" sz="1800" dirty="0">
                <a:effectLst/>
                <a:latin typeface="UICTFontTextStyleBody"/>
                <a:ea typeface="Calibri" panose="020F0502020204030204" pitchFamily="34" charset="0"/>
              </a:rPr>
              <a:t>Target groups within local resources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1" dirty="0">
                <a:effectLst/>
                <a:latin typeface="UICTFontTextStyleBody"/>
                <a:ea typeface="Calibri" panose="020F0502020204030204" pitchFamily="34" charset="0"/>
              </a:rPr>
              <a:t>Not sales! </a:t>
            </a:r>
            <a:r>
              <a:rPr lang="en-US" sz="1800" dirty="0">
                <a:effectLst/>
                <a:latin typeface="UICTFontTextStyleBody"/>
                <a:ea typeface="Calibri" panose="020F0502020204030204" pitchFamily="34" charset="0"/>
              </a:rPr>
              <a:t>Focus on technical resources already engaged with customers and who understand their environments.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Ie. CSAs, Cloud Solution Architects.  MWAs, Modern Work Architects.  CEEs (aligned with engineering), Customer Experience Engineers. </a:t>
            </a:r>
            <a:endParaRPr lang="en-US" sz="1800" dirty="0">
              <a:effectLst/>
              <a:latin typeface="Calibri" panose="020F0502020204030204" pitchFamily="34" charset="0"/>
              <a:ea typeface="Calibri" panose="020F0502020204030204" pitchFamily="34" charset="0"/>
            </a:endParaRP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sz="1620" dirty="0">
              <a:solidFill>
                <a:srgbClr val="333333"/>
              </a:solidFill>
              <a:latin typeface="Segoe UI Semibold"/>
              <a:cs typeface="Segoe UI Semibold"/>
            </a:endParaRPr>
          </a:p>
          <a:p>
            <a:pPr marL="800100" lvl="1" indent="-342900" defTabSz="740664">
              <a:spcAft>
                <a:spcPts val="486"/>
              </a:spcAft>
              <a:buAutoNum type="arabicParenR"/>
              <a:defRPr/>
            </a:pPr>
            <a:endParaRPr lang="en-US" sz="100" dirty="0">
              <a:solidFill>
                <a:srgbClr val="333333"/>
              </a:solidFill>
              <a:latin typeface="Segoe UI Semibold"/>
              <a:cs typeface="Segoe UI Semibold"/>
            </a:endParaRPr>
          </a:p>
          <a:p>
            <a:pPr marL="800100" lvl="1" indent="-342900" defTabSz="740664">
              <a:spcAft>
                <a:spcPts val="486"/>
              </a:spcAft>
              <a:buFont typeface="Arial" panose="020B0604020202020204" pitchFamily="34" charset="0"/>
              <a:buChar char="•"/>
              <a:defRPr/>
            </a:pPr>
            <a:endParaRPr lang="en-US" sz="100" dirty="0">
              <a:solidFill>
                <a:srgbClr val="333333"/>
              </a:solidFill>
              <a:latin typeface="Segoe UI Semibold"/>
              <a:cs typeface="Segoe UI Semibold"/>
            </a:endParaRPr>
          </a:p>
          <a:p>
            <a:pPr marL="342900" indent="-342900" defTabSz="740664">
              <a:lnSpc>
                <a:spcPct val="100000"/>
              </a:lnSpc>
              <a:spcBef>
                <a:spcPts val="0"/>
              </a:spcBef>
              <a:spcAft>
                <a:spcPts val="486"/>
              </a:spcAft>
              <a:buAutoNum type="arabicParenR"/>
              <a:defRPr/>
            </a:pPr>
            <a:endParaRPr lang="en-US" sz="1620" dirty="0">
              <a:solidFill>
                <a:srgbClr val="333333"/>
              </a:solidFill>
              <a:latin typeface="Segoe UI Semibold"/>
              <a:cs typeface="Segoe UI Semibold"/>
            </a:endParaRPr>
          </a:p>
          <a:p>
            <a:pPr defTabSz="740664">
              <a:lnSpc>
                <a:spcPct val="100000"/>
              </a:lnSpc>
              <a:spcBef>
                <a:spcPts val="0"/>
              </a:spcBef>
              <a:spcAft>
                <a:spcPts val="486"/>
              </a:spcAft>
              <a:defRPr/>
            </a:pPr>
            <a:endParaRPr lang="en-US" dirty="0"/>
          </a:p>
        </p:txBody>
      </p:sp>
      <p:sp>
        <p:nvSpPr>
          <p:cNvPr id="7" name="Rectangle 6">
            <a:extLst>
              <a:ext uri="{FF2B5EF4-FFF2-40B4-BE49-F238E27FC236}">
                <a16:creationId xmlns:a16="http://schemas.microsoft.com/office/drawing/2014/main" id="{44CB71D6-9FE2-0243-BA72-742954E340A2}"/>
              </a:ext>
            </a:extLst>
          </p:cNvPr>
          <p:cNvSpPr/>
          <p:nvPr/>
        </p:nvSpPr>
        <p:spPr>
          <a:xfrm>
            <a:off x="1299939" y="1050349"/>
            <a:ext cx="37140" cy="384987"/>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1425413" y="1089973"/>
            <a:ext cx="1129559" cy="360215"/>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40664">
              <a:spcAft>
                <a:spcPts val="600"/>
              </a:spcAft>
              <a:defRPr/>
            </a:pPr>
            <a:r>
              <a:rPr lang="en-US" sz="1134" b="1" kern="1200" dirty="0">
                <a:solidFill>
                  <a:srgbClr val="494B83"/>
                </a:solidFill>
                <a:latin typeface="Segoe UI" panose="020B0502040204020203" pitchFamily="34" charset="0"/>
                <a:ea typeface="+mj-ea"/>
                <a:cs typeface="Segoe UI" panose="020B0502040204020203" pitchFamily="34" charset="0"/>
              </a:rPr>
              <a:t>Microsoft</a:t>
            </a:r>
            <a:r>
              <a:rPr lang="en-US" sz="1134" kern="1200" dirty="0">
                <a:solidFill>
                  <a:srgbClr val="494B83"/>
                </a:solidFill>
                <a:latin typeface="Segoe UI" panose="020B0502040204020203" pitchFamily="34" charset="0"/>
                <a:ea typeface="+mj-ea"/>
                <a:cs typeface="Segoe UI" panose="020B0502040204020203" pitchFamily="34" charset="0"/>
              </a:rPr>
              <a:t> </a:t>
            </a:r>
            <a:br>
              <a:rPr lang="en-US" sz="1134" kern="1200" dirty="0">
                <a:solidFill>
                  <a:srgbClr val="494B83"/>
                </a:solidFill>
                <a:latin typeface="Segoe UI" panose="020B0502040204020203" pitchFamily="34" charset="0"/>
                <a:ea typeface="+mj-ea"/>
                <a:cs typeface="Segoe UI" panose="020B0502040204020203" pitchFamily="34" charset="0"/>
              </a:rPr>
            </a:br>
            <a:r>
              <a:rPr lang="en-US" sz="1134" kern="1200" dirty="0">
                <a:solidFill>
                  <a:srgbClr val="494B83"/>
                </a:solidFill>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dirty="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Tree>
    <p:extLst>
      <p:ext uri="{BB962C8B-B14F-4D97-AF65-F5344CB8AC3E}">
        <p14:creationId xmlns:p14="http://schemas.microsoft.com/office/powerpoint/2010/main" val="356882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animEffect transition="in" filter="fade">
                                      <p:cBhvr>
                                        <p:cTn id="35" dur="500"/>
                                        <p:tgtEl>
                                          <p:spTgt spid="4">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500"/>
                                        <p:tgtEl>
                                          <p:spTgt spid="4">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1" end="11"/>
                                            </p:txEl>
                                          </p:spTgt>
                                        </p:tgtEl>
                                        <p:attrNameLst>
                                          <p:attrName>style.visibility</p:attrName>
                                        </p:attrNameLst>
                                      </p:cBhvr>
                                      <p:to>
                                        <p:strVal val="visible"/>
                                      </p:to>
                                    </p:set>
                                    <p:animEffect transition="in" filter="fade">
                                      <p:cBhvr>
                                        <p:cTn id="41" dur="500"/>
                                        <p:tgtEl>
                                          <p:spTgt spid="4">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2" end="12"/>
                                            </p:txEl>
                                          </p:spTgt>
                                        </p:tgtEl>
                                        <p:attrNameLst>
                                          <p:attrName>style.visibility</p:attrName>
                                        </p:attrNameLst>
                                      </p:cBhvr>
                                      <p:to>
                                        <p:strVal val="visible"/>
                                      </p:to>
                                    </p:set>
                                    <p:animEffect transition="in" filter="fade">
                                      <p:cBhvr>
                                        <p:cTn id="44"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6077" y="1163635"/>
            <a:ext cx="5263939" cy="56142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dirty="0">
                <a:solidFill>
                  <a:srgbClr val="333333"/>
                </a:solidFill>
                <a:latin typeface="Segoe UI Semibold"/>
                <a:cs typeface="Segoe UI Semibold"/>
              </a:rPr>
              <a:t>CommunityDays.org Updates</a:t>
            </a:r>
            <a:endParaRPr lang="en-US" sz="2000" b="0" i="0" u="none" strike="noStrike" kern="1200" cap="none" spc="0" normalizeH="0" baseline="0" noProof="0" dirty="0">
              <a:ln>
                <a:noFill/>
              </a:ln>
              <a:solidFill>
                <a:srgbClr val="333333"/>
              </a:solidFill>
              <a:effectLst/>
              <a:uLnTx/>
              <a:uFillTx/>
              <a:latin typeface="Segoe UI Semibold" panose="020B0702040204020203" pitchFamily="34" charset="0"/>
              <a:cs typeface="Segoe UI Semibold" panose="020B0702040204020203" pitchFamily="34" charset="0"/>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pic>
        <p:nvPicPr>
          <p:cNvPr id="3" name="Picture 4" descr="A screenshot of a web page&#10;&#10;Description automatically generated">
            <a:extLst>
              <a:ext uri="{FF2B5EF4-FFF2-40B4-BE49-F238E27FC236}">
                <a16:creationId xmlns:a16="http://schemas.microsoft.com/office/drawing/2014/main" id="{5FD32F5B-F90B-1F96-37B1-E7B756F41FB8}"/>
              </a:ext>
            </a:extLst>
          </p:cNvPr>
          <p:cNvPicPr>
            <a:picLocks noChangeAspect="1"/>
          </p:cNvPicPr>
          <p:nvPr/>
        </p:nvPicPr>
        <p:blipFill>
          <a:blip r:embed="rId3"/>
          <a:stretch>
            <a:fillRect/>
          </a:stretch>
        </p:blipFill>
        <p:spPr>
          <a:xfrm>
            <a:off x="5261708" y="1454600"/>
            <a:ext cx="6933115" cy="4182178"/>
          </a:xfrm>
          <a:prstGeom prst="rect">
            <a:avLst/>
          </a:prstGeom>
        </p:spPr>
      </p:pic>
      <p:sp>
        <p:nvSpPr>
          <p:cNvPr id="2" name="TextBox 1">
            <a:extLst>
              <a:ext uri="{FF2B5EF4-FFF2-40B4-BE49-F238E27FC236}">
                <a16:creationId xmlns:a16="http://schemas.microsoft.com/office/drawing/2014/main" id="{9CE51486-3033-57ED-7526-8F1D3BD3A0E4}"/>
              </a:ext>
            </a:extLst>
          </p:cNvPr>
          <p:cNvSpPr txBox="1"/>
          <p:nvPr/>
        </p:nvSpPr>
        <p:spPr>
          <a:xfrm>
            <a:off x="382512" y="1633159"/>
            <a:ext cx="4413550" cy="715272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Bef>
                <a:spcPct val="20000"/>
              </a:spcBef>
            </a:pPr>
            <a:r>
              <a:rPr lang="en-US" sz="1400">
                <a:solidFill>
                  <a:srgbClr val="000000"/>
                </a:solidFill>
                <a:cs typeface="Segoe UI"/>
              </a:rPr>
              <a:t>Complete / Rolling Out</a:t>
            </a:r>
          </a:p>
          <a:p>
            <a:pPr marL="285750" indent="-285750">
              <a:spcBef>
                <a:spcPct val="20000"/>
              </a:spcBef>
              <a:buFont typeface="Arial"/>
              <a:buChar char="•"/>
            </a:pPr>
            <a:r>
              <a:rPr lang="en-US" sz="1400">
                <a:solidFill>
                  <a:srgbClr val="000000"/>
                </a:solidFill>
                <a:cs typeface="Segoe UI"/>
              </a:rPr>
              <a:t>Sponsors- Accepting sponsors through CDO[optional setting]</a:t>
            </a:r>
          </a:p>
          <a:p>
            <a:pPr marL="285750" indent="-285750">
              <a:spcBef>
                <a:spcPct val="20000"/>
              </a:spcBef>
              <a:buFont typeface="Arial"/>
              <a:buChar char="•"/>
            </a:pPr>
            <a:r>
              <a:rPr lang="en-US" sz="1400">
                <a:solidFill>
                  <a:srgbClr val="000000"/>
                </a:solidFill>
                <a:cs typeface="Segoe UI"/>
              </a:rPr>
              <a:t>User profile- change picture, name</a:t>
            </a:r>
          </a:p>
          <a:p>
            <a:pPr marL="285750" indent="-285750">
              <a:spcBef>
                <a:spcPct val="20000"/>
              </a:spcBef>
              <a:buFont typeface="Arial"/>
              <a:buChar char="•"/>
            </a:pPr>
            <a:r>
              <a:rPr lang="en-US" sz="1400">
                <a:solidFill>
                  <a:srgbClr val="000000"/>
                </a:solidFill>
                <a:cs typeface="Segoe UI"/>
              </a:rPr>
              <a:t>Speaker board- listing of CDO speakers by sessions/events/hours</a:t>
            </a:r>
          </a:p>
          <a:p>
            <a:pPr marL="285750" indent="-285750">
              <a:spcBef>
                <a:spcPct val="20000"/>
              </a:spcBef>
              <a:buFont typeface="Arial"/>
              <a:buChar char="•"/>
            </a:pPr>
            <a:r>
              <a:rPr lang="en-US" sz="1400">
                <a:solidFill>
                  <a:srgbClr val="000000"/>
                </a:solidFill>
                <a:cs typeface="Segoe UI"/>
              </a:rPr>
              <a:t>**CDO speakers = speakers from any </a:t>
            </a:r>
            <a:r>
              <a:rPr lang="en-US" sz="1400" err="1">
                <a:solidFill>
                  <a:srgbClr val="000000"/>
                </a:solidFill>
                <a:cs typeface="Segoe UI"/>
              </a:rPr>
              <a:t>Sessionize</a:t>
            </a:r>
            <a:r>
              <a:rPr lang="en-US" sz="1400">
                <a:solidFill>
                  <a:srgbClr val="000000"/>
                </a:solidFill>
                <a:cs typeface="Segoe UI"/>
              </a:rPr>
              <a:t> integrated event**</a:t>
            </a:r>
          </a:p>
          <a:p>
            <a:pPr marL="285750" indent="-285750">
              <a:spcBef>
                <a:spcPct val="20000"/>
              </a:spcBef>
              <a:buFont typeface="Arial"/>
              <a:buChar char="•"/>
            </a:pPr>
            <a:r>
              <a:rPr lang="en-US" sz="1400">
                <a:solidFill>
                  <a:srgbClr val="000000"/>
                </a:solidFill>
                <a:cs typeface="Segoe UI"/>
              </a:rPr>
              <a:t>Duplicate event- instant copy of previous event</a:t>
            </a:r>
          </a:p>
          <a:p>
            <a:pPr marL="285750" indent="-285750">
              <a:spcBef>
                <a:spcPct val="20000"/>
              </a:spcBef>
              <a:buFont typeface="Arial"/>
              <a:buChar char="•"/>
            </a:pPr>
            <a:r>
              <a:rPr lang="en-US" sz="1400">
                <a:solidFill>
                  <a:srgbClr val="000000"/>
                </a:solidFill>
                <a:cs typeface="Segoe UI"/>
              </a:rPr>
              <a:t>New page URL system-/draft,/rejected,/pending, /event [better for search indexing/faster initial indexing]</a:t>
            </a:r>
          </a:p>
          <a:p>
            <a:pPr marL="285750" indent="-285750">
              <a:spcBef>
                <a:spcPct val="20000"/>
              </a:spcBef>
              <a:buFont typeface="Arial"/>
              <a:buChar char="•"/>
            </a:pPr>
            <a:r>
              <a:rPr lang="en-US" sz="1400">
                <a:solidFill>
                  <a:srgbClr val="000000"/>
                </a:solidFill>
                <a:cs typeface="Segoe UI"/>
              </a:rPr>
              <a:t>Update to Next.js 14</a:t>
            </a:r>
          </a:p>
          <a:p>
            <a:pPr>
              <a:spcBef>
                <a:spcPct val="20000"/>
              </a:spcBef>
            </a:pPr>
            <a:endParaRPr lang="en-US" sz="1400">
              <a:solidFill>
                <a:srgbClr val="000000"/>
              </a:solidFill>
              <a:cs typeface="Segoe UI"/>
            </a:endParaRPr>
          </a:p>
          <a:p>
            <a:pPr>
              <a:spcBef>
                <a:spcPct val="20000"/>
              </a:spcBef>
            </a:pPr>
            <a:r>
              <a:rPr lang="en-US" sz="1400">
                <a:solidFill>
                  <a:srgbClr val="000000"/>
                </a:solidFill>
                <a:cs typeface="Segoe UI"/>
              </a:rPr>
              <a:t>Working on it</a:t>
            </a:r>
          </a:p>
          <a:p>
            <a:pPr marL="285750" indent="-285750">
              <a:spcBef>
                <a:spcPct val="20000"/>
              </a:spcBef>
              <a:buFont typeface="Arial"/>
              <a:buChar char="•"/>
            </a:pPr>
            <a:r>
              <a:rPr lang="en-US" sz="1400">
                <a:solidFill>
                  <a:srgbClr val="000000"/>
                </a:solidFill>
                <a:cs typeface="Segoe UI"/>
              </a:rPr>
              <a:t>Integration with MS events</a:t>
            </a:r>
          </a:p>
          <a:p>
            <a:pPr>
              <a:spcBef>
                <a:spcPct val="20000"/>
              </a:spcBef>
            </a:pPr>
            <a:endParaRPr lang="en-US" sz="1400">
              <a:solidFill>
                <a:srgbClr val="000000"/>
              </a:solidFill>
              <a:cs typeface="Segoe UI"/>
            </a:endParaRPr>
          </a:p>
          <a:p>
            <a:pPr>
              <a:spcBef>
                <a:spcPct val="20000"/>
              </a:spcBef>
            </a:pPr>
            <a:r>
              <a:rPr lang="en-US" sz="1400">
                <a:solidFill>
                  <a:srgbClr val="000000"/>
                </a:solidFill>
                <a:cs typeface="Segoe UI"/>
              </a:rPr>
              <a:t>Up Next</a:t>
            </a:r>
          </a:p>
          <a:p>
            <a:pPr marL="285750" indent="-285750">
              <a:spcBef>
                <a:spcPct val="20000"/>
              </a:spcBef>
              <a:buFont typeface="Arial"/>
              <a:buChar char="•"/>
            </a:pPr>
            <a:r>
              <a:rPr lang="en-US" sz="1400">
                <a:solidFill>
                  <a:srgbClr val="000000"/>
                </a:solidFill>
                <a:cs typeface="Segoe UI"/>
              </a:rPr>
              <a:t>Smart Detect to auto hide unused sections/Alternate layouts</a:t>
            </a:r>
          </a:p>
          <a:p>
            <a:pPr marL="285750" indent="-285750">
              <a:spcBef>
                <a:spcPct val="20000"/>
              </a:spcBef>
              <a:buFont typeface="Arial"/>
              <a:buChar char="•"/>
            </a:pPr>
            <a:endParaRPr lang="en-US" sz="1400">
              <a:solidFill>
                <a:srgbClr val="000000"/>
              </a:solidFill>
              <a:cs typeface="Segoe UI"/>
            </a:endParaRPr>
          </a:p>
          <a:p>
            <a:pPr marL="285750" indent="-285750">
              <a:spcBef>
                <a:spcPct val="20000"/>
              </a:spcBef>
              <a:buFont typeface="Arial"/>
              <a:buChar char="•"/>
            </a:pPr>
            <a:endParaRPr lang="en-US" sz="1400">
              <a:solidFill>
                <a:srgbClr val="000000"/>
              </a:solidFill>
              <a:cs typeface="Segoe UI"/>
            </a:endParaRPr>
          </a:p>
          <a:p>
            <a:pPr>
              <a:spcBef>
                <a:spcPct val="20000"/>
              </a:spcBef>
            </a:pPr>
            <a:endParaRPr lang="en-US" sz="1400">
              <a:solidFill>
                <a:srgbClr val="000000"/>
              </a:solidFill>
              <a:cs typeface="Segoe UI"/>
            </a:endParaRPr>
          </a:p>
          <a:p>
            <a:pPr marL="285750" indent="-285750">
              <a:spcBef>
                <a:spcPct val="20000"/>
              </a:spcBef>
              <a:buFont typeface="Arial"/>
              <a:buChar char="•"/>
            </a:pPr>
            <a:endParaRPr lang="en-US" sz="1400">
              <a:solidFill>
                <a:srgbClr val="000000"/>
              </a:solidFill>
              <a:cs typeface="Segoe UI"/>
            </a:endParaRPr>
          </a:p>
          <a:p>
            <a:pPr>
              <a:spcBef>
                <a:spcPct val="20000"/>
              </a:spcBef>
            </a:pPr>
            <a:endParaRPr lang="en-US" sz="1400">
              <a:solidFill>
                <a:srgbClr val="000000"/>
              </a:solidFill>
              <a:cs typeface="Segoe UI"/>
            </a:endParaRPr>
          </a:p>
          <a:p>
            <a:pPr>
              <a:spcBef>
                <a:spcPct val="20000"/>
              </a:spcBef>
            </a:pPr>
            <a:endParaRPr lang="en-US" sz="1400">
              <a:solidFill>
                <a:srgbClr val="000000"/>
              </a:solidFill>
              <a:cs typeface="Segoe UI"/>
            </a:endParaRPr>
          </a:p>
          <a:p>
            <a:pPr>
              <a:spcBef>
                <a:spcPct val="20000"/>
              </a:spcBef>
            </a:pPr>
            <a:endParaRPr lang="en-US" sz="1400">
              <a:solidFill>
                <a:srgbClr val="000000"/>
              </a:solidFill>
              <a:cs typeface="Segoe UI"/>
            </a:endParaRPr>
          </a:p>
          <a:p>
            <a:pPr algn="l"/>
            <a:endParaRPr lang="en-US" sz="1400">
              <a:gradFill>
                <a:gsLst>
                  <a:gs pos="2917">
                    <a:schemeClr val="tx1"/>
                  </a:gs>
                  <a:gs pos="30000">
                    <a:schemeClr val="tx1"/>
                  </a:gs>
                </a:gsLst>
                <a:lin ang="5400000" scaled="0"/>
              </a:gradFill>
              <a:cs typeface="Segoe UI"/>
            </a:endParaRPr>
          </a:p>
        </p:txBody>
      </p:sp>
    </p:spTree>
    <p:extLst>
      <p:ext uri="{BB962C8B-B14F-4D97-AF65-F5344CB8AC3E}">
        <p14:creationId xmlns:p14="http://schemas.microsoft.com/office/powerpoint/2010/main" val="4116866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77" name="Picture Placeholder 76" descr="A tree with colorful hands&#10;&#10;Description automatically generated">
            <a:extLst>
              <a:ext uri="{FF2B5EF4-FFF2-40B4-BE49-F238E27FC236}">
                <a16:creationId xmlns:a16="http://schemas.microsoft.com/office/drawing/2014/main" id="{2F849723-3772-4844-AB3A-EF3DFAF34B8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flipH="1">
            <a:off x="-737898" y="1094649"/>
            <a:ext cx="6358522" cy="5763351"/>
          </a:xfrm>
        </p:spPr>
      </p:pic>
      <p:sp>
        <p:nvSpPr>
          <p:cNvPr id="17" name="Text Placeholder 16">
            <a:extLst>
              <a:ext uri="{FF2B5EF4-FFF2-40B4-BE49-F238E27FC236}">
                <a16:creationId xmlns:a16="http://schemas.microsoft.com/office/drawing/2014/main" id="{75B1C734-42CB-4311-8905-2F41D09107C7}"/>
              </a:ext>
            </a:extLst>
          </p:cNvPr>
          <p:cNvSpPr>
            <a:spLocks noGrp="1"/>
          </p:cNvSpPr>
          <p:nvPr>
            <p:ph type="body" sz="quarter" idx="15"/>
          </p:nvPr>
        </p:nvSpPr>
        <p:spPr>
          <a:xfrm>
            <a:off x="4848117" y="2964198"/>
            <a:ext cx="7053671" cy="3367057"/>
          </a:xfrm>
        </p:spPr>
        <p:txBody>
          <a:bodyPr vert="horz" lIns="91440" tIns="45720" rIns="91440" bIns="45720" rtlCol="0" anchor="t">
            <a:normAutofit fontScale="92500" lnSpcReduction="10000"/>
          </a:bodyPr>
          <a:lstStyle/>
          <a:p>
            <a:pPr>
              <a:spcAft>
                <a:spcPts val="600"/>
              </a:spcAft>
            </a:pPr>
            <a:r>
              <a:rPr lang="en-US" dirty="0"/>
              <a:t>A MGCI Regional Leader is a working volunteer position that helps to create and support Community Days(</a:t>
            </a:r>
            <a:r>
              <a:rPr lang="en-US" dirty="0">
                <a:hlinkClick r:id="rId4">
                  <a:extLst>
                    <a:ext uri="{A12FA001-AC4F-418D-AE19-62706E023703}">
                      <ahyp:hlinkClr xmlns:ahyp="http://schemas.microsoft.com/office/drawing/2018/hyperlinkcolor" val="tx"/>
                    </a:ext>
                  </a:extLst>
                </a:hlinkClick>
              </a:rPr>
              <a:t>communitydays.org</a:t>
            </a:r>
            <a:r>
              <a:rPr lang="en-US" dirty="0"/>
              <a:t>) events, spread the word about the Microsoft Global Community Initiative and ensure global access to community resources. </a:t>
            </a:r>
          </a:p>
          <a:p>
            <a:pPr algn="ctr">
              <a:spcAft>
                <a:spcPts val="600"/>
              </a:spcAft>
            </a:pPr>
            <a:r>
              <a:rPr lang="en-US" sz="4500" dirty="0"/>
              <a:t>Apply now at</a:t>
            </a:r>
          </a:p>
          <a:p>
            <a:pPr algn="ctr">
              <a:spcAft>
                <a:spcPts val="600"/>
              </a:spcAft>
            </a:pPr>
            <a:r>
              <a:rPr lang="en-US" sz="4500" dirty="0"/>
              <a:t> </a:t>
            </a:r>
            <a:r>
              <a:rPr lang="en-US" sz="4500" dirty="0">
                <a:solidFill>
                  <a:schemeClr val="bg1"/>
                </a:solidFill>
                <a:hlinkClick r:id="rId5">
                  <a:extLst>
                    <a:ext uri="{A12FA001-AC4F-418D-AE19-62706E023703}">
                      <ahyp:hlinkClr xmlns:ahyp="http://schemas.microsoft.com/office/drawing/2018/hyperlinkcolor" val="tx"/>
                    </a:ext>
                  </a:extLst>
                </a:hlinkClick>
              </a:rPr>
              <a:t>aka.ms/MGCIRegionalLead</a:t>
            </a:r>
            <a:endParaRPr lang="en-US" sz="4500" dirty="0">
              <a:solidFill>
                <a:schemeClr val="bg1"/>
              </a:solidFill>
            </a:endParaRPr>
          </a:p>
          <a:p>
            <a:endParaRPr lang="en-US"/>
          </a:p>
        </p:txBody>
      </p:sp>
      <p:pic>
        <p:nvPicPr>
          <p:cNvPr id="9" name="Picture 8">
            <a:extLst>
              <a:ext uri="{FF2B5EF4-FFF2-40B4-BE49-F238E27FC236}">
                <a16:creationId xmlns:a16="http://schemas.microsoft.com/office/drawing/2014/main" id="{46B83B8D-4885-0AA6-690D-D0E15FC5C9C8}"/>
              </a:ext>
            </a:extLst>
          </p:cNvPr>
          <p:cNvPicPr>
            <a:picLocks noChangeAspect="1"/>
          </p:cNvPicPr>
          <p:nvPr/>
        </p:nvPicPr>
        <p:blipFill>
          <a:blip r:embed="rId6"/>
          <a:stretch>
            <a:fillRect/>
          </a:stretch>
        </p:blipFill>
        <p:spPr>
          <a:xfrm>
            <a:off x="10050010" y="87970"/>
            <a:ext cx="2141989" cy="1342369"/>
          </a:xfrm>
          <a:prstGeom prst="rect">
            <a:avLst/>
          </a:prstGeom>
          <a:pattFill prst="ltUpDiag">
            <a:fgClr>
              <a:schemeClr val="accent6"/>
            </a:fgClr>
            <a:bgClr>
              <a:schemeClr val="bg1"/>
            </a:bgClr>
          </a:pattFill>
          <a:effectLst>
            <a:glow>
              <a:schemeClr val="accent5"/>
            </a:glow>
            <a:softEdge rad="266700"/>
          </a:effectLst>
        </p:spPr>
      </p:pic>
      <p:sp>
        <p:nvSpPr>
          <p:cNvPr id="2" name="Rectangle 1">
            <a:extLst>
              <a:ext uri="{FF2B5EF4-FFF2-40B4-BE49-F238E27FC236}">
                <a16:creationId xmlns:a16="http://schemas.microsoft.com/office/drawing/2014/main" id="{BBAAF1EB-9564-66A0-04C7-C51E5D3EE92F}"/>
              </a:ext>
            </a:extLst>
          </p:cNvPr>
          <p:cNvSpPr/>
          <p:nvPr/>
        </p:nvSpPr>
        <p:spPr>
          <a:xfrm>
            <a:off x="4006819" y="371922"/>
            <a:ext cx="6043191" cy="2308324"/>
          </a:xfrm>
          <a:prstGeom prst="rect">
            <a:avLst/>
          </a:prstGeom>
          <a:noFill/>
        </p:spPr>
        <p:txBody>
          <a:bodyPr wrap="square" lIns="91440" tIns="45720" rIns="91440" bIns="45720" anchor="t">
            <a:spAutoFit/>
          </a:bodyPr>
          <a:lstStyle/>
          <a:p>
            <a:pPr algn="ctr"/>
            <a:r>
              <a:rPr lang="en-US" sz="4800" b="1" cap="none" spc="0" dirty="0">
                <a:ln w="6600">
                  <a:solidFill>
                    <a:schemeClr val="accent2"/>
                  </a:solidFill>
                  <a:prstDash val="solid"/>
                </a:ln>
                <a:solidFill>
                  <a:srgbClr val="FFFFFF"/>
                </a:solidFill>
                <a:effectLst>
                  <a:outerShdw dist="38100" dir="2700000" algn="tl" rotWithShape="0">
                    <a:schemeClr val="accent2"/>
                  </a:outerShdw>
                </a:effectLst>
                <a:latin typeface="Bahnschrift"/>
              </a:rPr>
              <a:t>Open call For Microsoft Community Regional </a:t>
            </a:r>
            <a:r>
              <a:rPr lang="en-US" sz="4800" b="1" dirty="0">
                <a:ln w="6600">
                  <a:solidFill>
                    <a:schemeClr val="accent2"/>
                  </a:solidFill>
                  <a:prstDash val="solid"/>
                </a:ln>
                <a:solidFill>
                  <a:srgbClr val="FFFFFF"/>
                </a:solidFill>
                <a:effectLst>
                  <a:outerShdw dist="38100" dir="2700000" algn="tl" rotWithShape="0">
                    <a:schemeClr val="accent2"/>
                  </a:outerShdw>
                </a:effectLst>
                <a:latin typeface="Bahnschrift"/>
              </a:rPr>
              <a:t>Leaders</a:t>
            </a:r>
            <a:endParaRPr lang="en-US" sz="48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7231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A7D380-9C17-BB88-641C-D429D6C57E6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7AF862C9-7C3A-9A04-5E71-89FA8126125B}"/>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AA051FE6-3BD3-176A-D3B6-DC9198C3EF6E}"/>
              </a:ext>
            </a:extLst>
          </p:cNvPr>
          <p:cNvSpPr txBox="1">
            <a:spLocks/>
          </p:cNvSpPr>
          <p:nvPr/>
        </p:nvSpPr>
        <p:spPr>
          <a:xfrm>
            <a:off x="383952" y="1163635"/>
            <a:ext cx="4493948" cy="58896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000">
                <a:solidFill>
                  <a:srgbClr val="333333"/>
                </a:solidFill>
                <a:latin typeface="Segoe UI Semibold"/>
                <a:cs typeface="Segoe UI Semibold"/>
              </a:rPr>
              <a:t>Community Insights survey </a:t>
            </a:r>
            <a:endParaRPr lang="en-US">
              <a:cs typeface="Posterama Bold"/>
            </a:endParaRPr>
          </a:p>
        </p:txBody>
      </p:sp>
      <p:sp>
        <p:nvSpPr>
          <p:cNvPr id="7" name="Rectangle 6">
            <a:extLst>
              <a:ext uri="{FF2B5EF4-FFF2-40B4-BE49-F238E27FC236}">
                <a16:creationId xmlns:a16="http://schemas.microsoft.com/office/drawing/2014/main" id="{69311AF1-7BF9-568E-3C8B-4B4F484052AC}"/>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1394E8C1-9279-B0D9-78B5-83A2C534EC1A}"/>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Community</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Box 1">
            <a:extLst>
              <a:ext uri="{FF2B5EF4-FFF2-40B4-BE49-F238E27FC236}">
                <a16:creationId xmlns:a16="http://schemas.microsoft.com/office/drawing/2014/main" id="{3C662EA6-5AA7-5A91-CC71-E5811A61A459}"/>
              </a:ext>
            </a:extLst>
          </p:cNvPr>
          <p:cNvSpPr txBox="1"/>
          <p:nvPr/>
        </p:nvSpPr>
        <p:spPr>
          <a:xfrm>
            <a:off x="384071" y="1696357"/>
            <a:ext cx="4444997"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a:cs typeface="Segoe UI Light"/>
              </a:rPr>
              <a:t>Fill out our annual community insights survey at </a:t>
            </a:r>
          </a:p>
          <a:p>
            <a:pPr marL="285750" indent="-285750">
              <a:buFont typeface="Arial"/>
              <a:buChar char="•"/>
            </a:pPr>
            <a:r>
              <a:rPr lang="en-US">
                <a:latin typeface="Segoe UI"/>
                <a:cs typeface="Segoe UI Light"/>
              </a:rPr>
              <a:t>Open until 2/29</a:t>
            </a: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endParaRPr lang="en-US" sz="2000">
              <a:latin typeface="Segoe UI"/>
              <a:cs typeface="Segoe UI"/>
            </a:endParaRPr>
          </a:p>
          <a:p>
            <a:r>
              <a:rPr lang="en-US" sz="2000">
                <a:latin typeface="Segoe UI"/>
                <a:cs typeface="Segoe UI"/>
                <a:hlinkClick r:id="rId3"/>
              </a:rPr>
              <a:t>https://aka.ms/CommunityInsights</a:t>
            </a:r>
            <a:endParaRPr lang="en-US"/>
          </a:p>
        </p:txBody>
      </p:sp>
      <p:pic>
        <p:nvPicPr>
          <p:cNvPr id="3" name="Picture 2" descr="A screenshot of a computer&#10;&#10;Description automatically generated">
            <a:extLst>
              <a:ext uri="{FF2B5EF4-FFF2-40B4-BE49-F238E27FC236}">
                <a16:creationId xmlns:a16="http://schemas.microsoft.com/office/drawing/2014/main" id="{86D411EF-DD66-4DF5-990F-A530F82FDBCF}"/>
              </a:ext>
            </a:extLst>
          </p:cNvPr>
          <p:cNvPicPr>
            <a:picLocks noChangeAspect="1"/>
          </p:cNvPicPr>
          <p:nvPr/>
        </p:nvPicPr>
        <p:blipFill>
          <a:blip r:embed="rId4"/>
          <a:stretch>
            <a:fillRect/>
          </a:stretch>
        </p:blipFill>
        <p:spPr>
          <a:xfrm>
            <a:off x="5784011" y="1162538"/>
            <a:ext cx="6006824" cy="4835770"/>
          </a:xfrm>
          <a:prstGeom prst="rect">
            <a:avLst/>
          </a:prstGeom>
        </p:spPr>
      </p:pic>
    </p:spTree>
    <p:extLst>
      <p:ext uri="{BB962C8B-B14F-4D97-AF65-F5344CB8AC3E}">
        <p14:creationId xmlns:p14="http://schemas.microsoft.com/office/powerpoint/2010/main" val="15463709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5.xml><?xml version="1.0" encoding="utf-8"?>
<a:theme xmlns:a="http://schemas.openxmlformats.org/drawingml/2006/main" name="2_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F7E1CF81D4474482883740FD559BFA" ma:contentTypeVersion="17" ma:contentTypeDescription="Create a new document." ma:contentTypeScope="" ma:versionID="8416050e5f0c8310121ace2eff051a13">
  <xsd:schema xmlns:xsd="http://www.w3.org/2001/XMLSchema" xmlns:xs="http://www.w3.org/2001/XMLSchema" xmlns:p="http://schemas.microsoft.com/office/2006/metadata/properties" xmlns:ns1="http://schemas.microsoft.com/sharepoint/v3" xmlns:ns2="69c30713-af12-44e2-9e41-c108ae8adae4" xmlns:ns3="287f6557-18c0-4370-ae54-94b6b987281a" targetNamespace="http://schemas.microsoft.com/office/2006/metadata/properties" ma:root="true" ma:fieldsID="9482b2394f6a8ad54bdc97ca3a376140" ns1:_="" ns2:_="" ns3:_="">
    <xsd:import namespace="http://schemas.microsoft.com/sharepoint/v3"/>
    <xsd:import namespace="69c30713-af12-44e2-9e41-c108ae8adae4"/>
    <xsd:import namespace="287f6557-18c0-4370-ae54-94b6b987281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element ref="ns1:PublishingStartDate" minOccurs="0"/>
                <xsd:element ref="ns1:PublishingExpirationDate" minOccurs="0"/>
                <xsd:element ref="ns2:MediaServiceObjectDetectorVersions" minOccurs="0"/>
                <xsd:element ref="ns2:Meeting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9c30713-af12-44e2-9e41-c108ae8adae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9a67c07f-dccb-43db-a12a-df4e5df68473"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etingDate" ma:index="25" nillable="true" ma:displayName="Meeting Date" ma:format="DateOnly" ma:internalName="Meeting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87f6557-18c0-4370-ae54-94b6b987281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8502372-ea9a-4a82-a456-77cd451784c1}" ma:internalName="TaxCatchAll" ma:showField="CatchAllData" ma:web="287f6557-18c0-4370-ae54-94b6b987281a">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lcf76f155ced4ddcb4097134ff3c332f xmlns="69c30713-af12-44e2-9e41-c108ae8adae4">
      <Terms xmlns="http://schemas.microsoft.com/office/infopath/2007/PartnerControls"/>
    </lcf76f155ced4ddcb4097134ff3c332f>
    <PublishingStartDate xmlns="http://schemas.microsoft.com/sharepoint/v3" xsi:nil="true"/>
    <TaxCatchAll xmlns="287f6557-18c0-4370-ae54-94b6b987281a" xsi:nil="true"/>
    <MeetingDate xmlns="69c30713-af12-44e2-9e41-c108ae8adae4" xsi:nil="true"/>
  </documentManagement>
</p:properties>
</file>

<file path=customXml/itemProps1.xml><?xml version="1.0" encoding="utf-8"?>
<ds:datastoreItem xmlns:ds="http://schemas.openxmlformats.org/officeDocument/2006/customXml" ds:itemID="{3DBFE3B1-8E6B-4F87-BEB4-165A1E07C1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9c30713-af12-44e2-9e41-c108ae8adae4"/>
    <ds:schemaRef ds:uri="287f6557-18c0-4370-ae54-94b6b98728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71DD17-6D7B-4CB2-BA35-5BCA9D699E10}">
  <ds:schemaRefs>
    <ds:schemaRef ds:uri="http://schemas.microsoft.com/sharepoint/v3/contenttype/forms"/>
  </ds:schemaRefs>
</ds:datastoreItem>
</file>

<file path=customXml/itemProps3.xml><?xml version="1.0" encoding="utf-8"?>
<ds:datastoreItem xmlns:ds="http://schemas.openxmlformats.org/officeDocument/2006/customXml" ds:itemID="{742C25F7-2280-48DD-AFD9-25C8AFBCB11A}">
  <ds:schemaRefs>
    <ds:schemaRef ds:uri="287f6557-18c0-4370-ae54-94b6b987281a"/>
    <ds:schemaRef ds:uri="69c30713-af12-44e2-9e41-c108ae8ada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1755</Words>
  <Application>Microsoft Office PowerPoint</Application>
  <PresentationFormat>Widescreen</PresentationFormat>
  <Paragraphs>359</Paragraphs>
  <Slides>16</Slides>
  <Notes>7</Notes>
  <HiddenSlides>0</HiddenSlides>
  <MMClips>0</MMClips>
  <ScaleCrop>false</ScaleCrop>
  <HeadingPairs>
    <vt:vector size="4" baseType="variant">
      <vt:variant>
        <vt:lpstr>Theme</vt:lpstr>
      </vt:variant>
      <vt:variant>
        <vt:i4>7</vt:i4>
      </vt:variant>
      <vt:variant>
        <vt:lpstr>Slide Titles</vt:lpstr>
      </vt:variant>
      <vt:variant>
        <vt:i4>16</vt:i4>
      </vt:variant>
    </vt:vector>
  </HeadingPairs>
  <TitlesOfParts>
    <vt:vector size="23" baseType="lpstr">
      <vt:lpstr>office theme</vt:lpstr>
      <vt:lpstr>LIGHT GRAY TEMPLATE</vt:lpstr>
      <vt:lpstr>2_Office Theme</vt:lpstr>
      <vt:lpstr>2_White Template</vt:lpstr>
      <vt:lpstr>2_Office Theme</vt:lpstr>
      <vt:lpstr>Office Theme</vt:lpstr>
      <vt:lpstr>Office Theme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Microsoft Global Community Initiative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Erica Stowell</cp:lastModifiedBy>
  <cp:revision>266</cp:revision>
  <dcterms:created xsi:type="dcterms:W3CDTF">2013-07-15T20:26:40Z</dcterms:created>
  <dcterms:modified xsi:type="dcterms:W3CDTF">2025-01-15T22:21:02Z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0x01010005F7E1CF81D4474482883740FD559BFA</vt:lpwstr>
  </property>
  <property fmtid="{D5CDD505-2E9C-101B-9397-08002B2CF9AE}" pid="3" name="MediaServiceImageTags">
    <vt:lpwstr/>
  </property>
</Properties>
</file>