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248_B6EA43E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68" r:id="rId4"/>
    <p:sldMasterId id="2147485279" r:id="rId5"/>
    <p:sldMasterId id="2147485714" r:id="rId6"/>
    <p:sldMasterId id="2147483994" r:id="rId7"/>
    <p:sldMasterId id="2147483648" r:id="rId8"/>
    <p:sldMasterId id="2147483660" r:id="rId9"/>
  </p:sldMasterIdLst>
  <p:notesMasterIdLst>
    <p:notesMasterId r:id="rId40"/>
  </p:notesMasterIdLst>
  <p:sldIdLst>
    <p:sldId id="2147478720" r:id="rId10"/>
    <p:sldId id="2147481287" r:id="rId11"/>
    <p:sldId id="258" r:id="rId12"/>
    <p:sldId id="2147481278" r:id="rId13"/>
    <p:sldId id="2147481279" r:id="rId14"/>
    <p:sldId id="2147478729" r:id="rId15"/>
    <p:sldId id="2147478730" r:id="rId16"/>
    <p:sldId id="2147480136" r:id="rId17"/>
    <p:sldId id="264" r:id="rId18"/>
    <p:sldId id="2147481309" r:id="rId19"/>
    <p:sldId id="2147480128" r:id="rId20"/>
    <p:sldId id="2147481321" r:id="rId21"/>
    <p:sldId id="2147481322" r:id="rId22"/>
    <p:sldId id="2147481323" r:id="rId23"/>
    <p:sldId id="2147481324" r:id="rId24"/>
    <p:sldId id="2147481325" r:id="rId25"/>
    <p:sldId id="2147481326" r:id="rId26"/>
    <p:sldId id="2147481327" r:id="rId27"/>
    <p:sldId id="2147480153" r:id="rId28"/>
    <p:sldId id="2147481297" r:id="rId29"/>
    <p:sldId id="2147480115" r:id="rId30"/>
    <p:sldId id="2147481308" r:id="rId31"/>
    <p:sldId id="2147481320" r:id="rId32"/>
    <p:sldId id="256" r:id="rId33"/>
    <p:sldId id="2147481282" r:id="rId34"/>
    <p:sldId id="2147481284" r:id="rId35"/>
    <p:sldId id="2147480129" r:id="rId36"/>
    <p:sldId id="2147480214" r:id="rId37"/>
    <p:sldId id="2147481277" r:id="rId38"/>
    <p:sldId id="214747872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8152FA-475F-4A18-83D7-2AE234EA5FCA}">
          <p14:sldIdLst>
            <p14:sldId id="2147478720"/>
            <p14:sldId id="2147481287"/>
            <p14:sldId id="258"/>
            <p14:sldId id="2147481278"/>
            <p14:sldId id="2147481279"/>
          </p14:sldIdLst>
        </p14:section>
        <p14:section name="Introductions" id="{CA5D3B7B-DC55-4F94-9483-3F3BBFCEC6CE}">
          <p14:sldIdLst>
            <p14:sldId id="2147478729"/>
            <p14:sldId id="2147478730"/>
            <p14:sldId id="2147480136"/>
            <p14:sldId id="264"/>
            <p14:sldId id="2147481309"/>
          </p14:sldIdLst>
        </p14:section>
        <p14:section name="Monthly Topic" id="{5E9228A9-7438-44C1-8A22-5AEA0AE69434}">
          <p14:sldIdLst>
            <p14:sldId id="2147480128"/>
            <p14:sldId id="2147481321"/>
            <p14:sldId id="2147481322"/>
            <p14:sldId id="2147481323"/>
            <p14:sldId id="2147481324"/>
            <p14:sldId id="2147481325"/>
            <p14:sldId id="2147481326"/>
            <p14:sldId id="2147481327"/>
            <p14:sldId id="2147480153"/>
            <p14:sldId id="2147481297"/>
            <p14:sldId id="2147480115"/>
            <p14:sldId id="2147481308"/>
            <p14:sldId id="2147481320"/>
            <p14:sldId id="256"/>
            <p14:sldId id="2147481282"/>
            <p14:sldId id="2147481284"/>
          </p14:sldIdLst>
        </p14:section>
        <p14:section name="Lessons Learned" id="{0921D2A5-5CA7-469E-8D5B-6CA1C68B67D0}">
          <p14:sldIdLst>
            <p14:sldId id="2147480129"/>
          </p14:sldIdLst>
        </p14:section>
        <p14:section name="Q&amp;A" id="{5D187D58-6247-4A51-908E-5B805F88D1C0}">
          <p14:sldIdLst/>
        </p14:section>
        <p14:section name="Upcoming Events" id="{48C70552-BB62-406E-B84A-85893DB3EE59}">
          <p14:sldIdLst>
            <p14:sldId id="2147480214"/>
          </p14:sldIdLst>
        </p14:section>
        <p14:section name="Wrap up" id="{15485E60-DF8D-4164-92E8-AEB18907B393}">
          <p14:sldIdLst>
            <p14:sldId id="2147481277"/>
            <p14:sldId id="21474787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7BC27-2F00-3DB2-8BF3-5060B73E820F}" name="Jegadesh Sankar Selvasrinivasan" initials="JS" userId="S::Jegadesh.Selvasrinivasan@msftcommunity.com::a060d3d0-e49e-4bc3-a6f8-804865ee2b27" providerId="AD"/>
  <p188:author id="{878F3C44-5142-8893-7295-9466E1944D7E}" name="Jegadesh Sankar Selvasrinivasan (LTIMindtree Limited)" initials="JS" userId="S::v-jselvasrin@microsoft.com::c29dd642-ee52-4635-881d-b823f00e596d" providerId="AD"/>
  <p188:author id="{A1C6214E-9205-F80D-4FB8-EF7A3CD042EF}" name="Heather Newman" initials="HN" userId="S::heather.newman@msftcommunity.com::7f6a0c67-470c-404b-901d-efae19d6ffa5" providerId="AD"/>
  <p188:author id="{E0CE4160-CF03-B739-20B6-75BE27E1F119}" name="Nicolas Georgeault" initials="NG" userId="S::Nicolas.Georgeault@msftcommunity.com::19b671a4-7e51-446d-bce6-616cd14b5984" providerId="AD"/>
  <p188:author id="{42082A75-06A6-F54D-F935-43BB02A1C541}" name="Bryan Hart" initials="BH" userId="S::bryan.hart@msftcommunity.com::245b7a97-9294-4bc5-bc6e-4da1033d0726" providerId="AD"/>
  <p188:author id="{8C6B3388-2508-ADAB-F2C1-9AF86F0202E8}" name="Jegadesh Sankar Selvasrinivasan" initials="JS" userId="S::jegadesh.selvasrinivasan@msftcommunity.com::a060d3d0-e49e-4bc3-a6f8-804865ee2b27" providerId="AD"/>
  <p188:author id="{F72066A5-E0E1-B058-3336-504DCA5E7E51}" name="Heather Cook" initials="HC" userId="S::heather.cook@msftcommunity.com::7f6a0c67-470c-404b-901d-efae19d6ffa5" providerId="AD"/>
  <p188:author id="{EB67DDAF-32FD-3662-DDB7-DF22DA61B4F7}" name="Emily Hove" initials="" userId="S::Emily.Hove@msftcommunity.com::f77d7dd7-39dc-432e-a519-0b2b201db43d" providerId="AD"/>
  <p188:author id="{635D40CD-04A8-3005-7070-DCDA82B068AD}" name="Sharon Weaver" initials="SW" userId="S::sweaver@smarter-consulting.com::03b30050-bdf3-4d19-bc70-626c0fe907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presProps" Target="presProps.xml"/></Relationships>
</file>

<file path=ppt/comments/modernComment_7FFFF248_B6EA43E7.xml><?xml version="1.0" encoding="utf-8"?>
<p188:cmLst xmlns:a="http://schemas.openxmlformats.org/drawingml/2006/main" xmlns:r="http://schemas.openxmlformats.org/officeDocument/2006/relationships" xmlns:p188="http://schemas.microsoft.com/office/powerpoint/2018/8/main">
  <p188:cm id="{8DA76014-9E11-4D79-973B-356458D97304}" authorId="{F72066A5-E0E1-B058-3336-504DCA5E7E51}" created="2025-09-24T17:57:22.791" startDate="2025-09-24T17:57:22.791" dueDate="2025-09-24T17:57:22.791" assignedTo="{EB67DDAF-32FD-3662-DDB7-DF22DA61B4F7}" title="@Emily Hove please add yourself here.">
    <pc:sldMkLst xmlns:pc="http://schemas.microsoft.com/office/powerpoint/2013/main/command">
      <pc:docMk/>
      <pc:sldMk cId="3068806119" sldId="2147480136"/>
    </pc:sldMkLst>
    <p188:txBody>
      <a:bodyPr/>
      <a:lstStyle/>
      <a:p>
        <a:r>
          <a:rPr lang="en-US"/>
          <a:t>[@Emily Hove]  please add yourself here.</a:t>
        </a:r>
      </a:p>
    </p188:txBody>
    <p188:extLst>
      <p:ext xmlns:p="http://schemas.openxmlformats.org/presentationml/2006/main" uri="{5BB2D875-25FF-4072-B9AC-8F64D62656EB}">
        <p228:taskDetails xmlns:p228="http://schemas.microsoft.com/office/powerpoint/2022/08/main">
          <p228:history>
            <p228:event time="2025-09-24T17:57:22.791" id="{79437067-71C7-48E8-894F-ED6A8C9ACCFC}">
              <p228:atrbtn authorId="{F72066A5-E0E1-B058-3336-504DCA5E7E51}"/>
              <p228:anchr>
                <p228:comment id="{8DA76014-9E11-4D79-973B-356458D97304}"/>
              </p228:anchr>
              <p228:add/>
            </p228:event>
            <p228:event time="2025-09-24T17:57:22.791" id="{27FDBD7F-063D-4866-8861-DA54AD915DE2}">
              <p228:atrbtn authorId="{F72066A5-E0E1-B058-3336-504DCA5E7E51}"/>
              <p228:anchr>
                <p228:comment id="{8DA76014-9E11-4D79-973B-356458D97304}"/>
              </p228:anchr>
              <p228:asgn authorId="{EB67DDAF-32FD-3662-DDB7-DF22DA61B4F7}"/>
            </p228:event>
            <p228:event time="2025-09-24T17:57:22.791" id="{1560278D-EFB8-42FD-888C-DAF0EC8FD05B}">
              <p228:atrbtn authorId="{F72066A5-E0E1-B058-3336-504DCA5E7E51}"/>
              <p228:anchr>
                <p228:comment id="{8DA76014-9E11-4D79-973B-356458D97304}"/>
              </p228:anchr>
              <p228:title val="@Emily Hove please add yourself here."/>
            </p228:event>
            <p228:event time="2025-09-24T17:57:22.791" id="{FD2A8C9B-B6BD-4ADA-B329-8DBCCC54E47F}">
              <p228:atrbtn authorId="{F72066A5-E0E1-B058-3336-504DCA5E7E51}"/>
              <p228:anchr>
                <p228:comment id="{8DA76014-9E11-4D79-973B-356458D97304}"/>
              </p228:anchr>
              <p228:date stDt="2025-09-24T17:57:22.791" endDt="2025-09-24T17:57:22.791"/>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70373-EE7F-4AA5-97BF-10AD1B3F5DB6}"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44353-B7A9-4B0F-BC33-1C2D239C7098}" type="slidenum">
              <a:rPr lang="en-US" smtClean="0"/>
              <a:t>‹#›</a:t>
            </a:fld>
            <a:endParaRPr lang="en-US"/>
          </a:p>
        </p:txBody>
      </p:sp>
    </p:spTree>
    <p:extLst>
      <p:ext uri="{BB962C8B-B14F-4D97-AF65-F5344CB8AC3E}">
        <p14:creationId xmlns:p14="http://schemas.microsoft.com/office/powerpoint/2010/main" val="220921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8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11/19/2025 2:40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03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3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42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44353-B7A9-4B0F-BC33-1C2D239C7098}" type="slidenum">
              <a:rPr lang="en-US" smtClean="0"/>
              <a:t>11</a:t>
            </a:fld>
            <a:endParaRPr lang="en-US"/>
          </a:p>
        </p:txBody>
      </p:sp>
    </p:spTree>
    <p:extLst>
      <p:ext uri="{BB962C8B-B14F-4D97-AF65-F5344CB8AC3E}">
        <p14:creationId xmlns:p14="http://schemas.microsoft.com/office/powerpoint/2010/main" val="48172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51C215-EA2F-4263-B167-F0836DFCE1A0}" type="slidenum">
              <a:rPr lang="en-US" smtClean="0"/>
              <a:t>14</a:t>
            </a:fld>
            <a:endParaRPr lang="en-US"/>
          </a:p>
        </p:txBody>
      </p:sp>
    </p:spTree>
    <p:extLst>
      <p:ext uri="{BB962C8B-B14F-4D97-AF65-F5344CB8AC3E}">
        <p14:creationId xmlns:p14="http://schemas.microsoft.com/office/powerpoint/2010/main" val="329270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2.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9.jpeg"/></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192706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805483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44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85569877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97075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78513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850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9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1795448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11/19/2025</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26430268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1020559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723313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2328571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9017853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8957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7_Section Slide 1">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3AA8B76B-4BD8-3D41-9052-42497BF42A91}"/>
              </a:ext>
            </a:extLst>
          </p:cNvPr>
          <p:cNvSpPr>
            <a:spLocks noGrp="1"/>
          </p:cNvSpPr>
          <p:nvPr>
            <p:ph sz="half" idx="13"/>
          </p:nvPr>
        </p:nvSpPr>
        <p:spPr>
          <a:xfrm>
            <a:off x="284863" y="1487478"/>
            <a:ext cx="5057775" cy="435133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FD6889A-F9EF-9A45-8D83-3ED3F969A0F7}"/>
              </a:ext>
            </a:extLst>
          </p:cNvPr>
          <p:cNvSpPr>
            <a:spLocks noGrp="1"/>
          </p:cNvSpPr>
          <p:nvPr>
            <p:ph type="title" hasCustomPrompt="1"/>
          </p:nvPr>
        </p:nvSpPr>
        <p:spPr>
          <a:xfrm>
            <a:off x="314059" y="293914"/>
            <a:ext cx="5204995" cy="1043189"/>
          </a:xfrm>
          <a:ln>
            <a:noFill/>
          </a:ln>
        </p:spPr>
        <p:style>
          <a:lnRef idx="2">
            <a:schemeClr val="dk1"/>
          </a:lnRef>
          <a:fillRef idx="1">
            <a:schemeClr val="lt1"/>
          </a:fillRef>
          <a:effectRef idx="0">
            <a:schemeClr val="dk1"/>
          </a:effectRef>
          <a:fontRef idx="minor">
            <a:schemeClr val="dk1"/>
          </a:fontRef>
        </p:style>
        <p:txBody>
          <a:bodyPr>
            <a:normAutofit/>
          </a:bodyPr>
          <a:lstStyle>
            <a:lvl1pPr>
              <a:defRPr sz="3000">
                <a:solidFill>
                  <a:schemeClr val="tx2"/>
                </a:solidFill>
              </a:defRPr>
            </a:lvl1pPr>
          </a:lstStyle>
          <a:p>
            <a:r>
              <a:rPr lang="en-US"/>
              <a:t>About Me</a:t>
            </a:r>
          </a:p>
        </p:txBody>
      </p:sp>
      <p:sp>
        <p:nvSpPr>
          <p:cNvPr id="11" name="Content Placeholder 3">
            <a:extLst>
              <a:ext uri="{FF2B5EF4-FFF2-40B4-BE49-F238E27FC236}">
                <a16:creationId xmlns:a16="http://schemas.microsoft.com/office/drawing/2014/main" id="{D7F6A3AD-2296-3046-82DD-C01D1D443FC5}"/>
              </a:ext>
            </a:extLst>
          </p:cNvPr>
          <p:cNvSpPr>
            <a:spLocks noGrp="1"/>
          </p:cNvSpPr>
          <p:nvPr>
            <p:ph sz="half" idx="2"/>
          </p:nvPr>
        </p:nvSpPr>
        <p:spPr>
          <a:xfrm>
            <a:off x="6005024" y="1058974"/>
            <a:ext cx="60342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DDECDEB-5AA5-9841-AA2F-B8D08587FDBB}"/>
              </a:ext>
            </a:extLst>
          </p:cNvPr>
          <p:cNvCxnSpPr>
            <a:cxnSpLocks/>
          </p:cNvCxnSpPr>
          <p:nvPr userDrawn="1"/>
        </p:nvCxnSpPr>
        <p:spPr>
          <a:xfrm flipH="1">
            <a:off x="1" y="1338941"/>
            <a:ext cx="54606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4AADBDB-AA64-8C60-E507-8507CC3D97F6}"/>
              </a:ext>
            </a:extLst>
          </p:cNvPr>
          <p:cNvSpPr>
            <a:spLocks noGrp="1"/>
          </p:cNvSpPr>
          <p:nvPr>
            <p:ph type="ftr" sz="quarter" idx="14"/>
          </p:nvPr>
        </p:nvSpPr>
        <p:spPr/>
        <p:txBody>
          <a:bodyPr/>
          <a:lstStyle/>
          <a:p>
            <a:r>
              <a:rPr lang="en-US"/>
              <a:t>Higher Ed &amp; Research Tech Summit 2025</a:t>
            </a:r>
          </a:p>
        </p:txBody>
      </p:sp>
      <p:sp>
        <p:nvSpPr>
          <p:cNvPr id="3" name="Slide Number Placeholder 2">
            <a:extLst>
              <a:ext uri="{FF2B5EF4-FFF2-40B4-BE49-F238E27FC236}">
                <a16:creationId xmlns:a16="http://schemas.microsoft.com/office/drawing/2014/main" id="{53FF3951-4487-40A0-90FA-2564A5747E07}"/>
              </a:ext>
            </a:extLst>
          </p:cNvPr>
          <p:cNvSpPr>
            <a:spLocks noGrp="1"/>
          </p:cNvSpPr>
          <p:nvPr>
            <p:ph type="sldNum" sz="quarter" idx="15"/>
          </p:nvPr>
        </p:nvSpPr>
        <p:spPr/>
        <p:txBody>
          <a:bodyPr/>
          <a:lstStyle/>
          <a:p>
            <a:fld id="{E600D3F1-D693-6849-8450-DBB154E69511}" type="slidenum">
              <a:rPr lang="en-US" smtClean="0"/>
              <a:pPr/>
              <a:t>‹#›</a:t>
            </a:fld>
            <a:endParaRPr lang="en-US"/>
          </a:p>
        </p:txBody>
      </p:sp>
    </p:spTree>
    <p:extLst>
      <p:ext uri="{BB962C8B-B14F-4D97-AF65-F5344CB8AC3E}">
        <p14:creationId xmlns:p14="http://schemas.microsoft.com/office/powerpoint/2010/main" val="732835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11/19/2025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288438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0" y="2690336"/>
            <a:ext cx="12192000" cy="738664"/>
          </a:xfrm>
          <a:noFill/>
        </p:spPr>
        <p:txBody>
          <a:bodyPr wrap="square" lIns="0" tIns="0" rIns="0" bIns="0" anchor="b" anchorCtr="0">
            <a:spAutoFit/>
          </a:bodyPr>
          <a:lstStyle>
            <a:lvl1pPr algn="ctr">
              <a:defRPr lang="en-US" sz="4800" b="0" kern="1200" cap="none" spc="-50" baseline="0" dirty="0">
                <a:ln w="3175">
                  <a:noFill/>
                </a:ln>
                <a:solidFill>
                  <a:srgbClr val="50E6FF"/>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5302496"/>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15962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515758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826708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794911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37107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920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6219755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422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5956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3221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71323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32264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351928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702587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818248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8441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67694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8077540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677799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91450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1453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99073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888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8918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8701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745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0275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771522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407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3788336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882137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FE9E-9EE7-42D5-8DA3-3E7A04DC5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AA6C87-C3B7-4339-A689-2C2308F356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618052-520C-4D3E-95FA-3DAEBA206FA1}"/>
              </a:ext>
            </a:extLst>
          </p:cNvPr>
          <p:cNvSpPr>
            <a:spLocks noGrp="1"/>
          </p:cNvSpPr>
          <p:nvPr>
            <p:ph type="dt" sz="half" idx="10"/>
          </p:nvPr>
        </p:nvSpPr>
        <p:spPr/>
        <p:txBody>
          <a:bodyPr/>
          <a:lstStyle/>
          <a:p>
            <a:fld id="{B35AAE5B-F64A-437F-A29F-CC808A5CDF7B}" type="datetimeFigureOut">
              <a:rPr lang="en-US" smtClean="0"/>
              <a:t>11/19/2025</a:t>
            </a:fld>
            <a:endParaRPr lang="en-US"/>
          </a:p>
        </p:txBody>
      </p:sp>
      <p:sp>
        <p:nvSpPr>
          <p:cNvPr id="5" name="Footer Placeholder 4">
            <a:extLst>
              <a:ext uri="{FF2B5EF4-FFF2-40B4-BE49-F238E27FC236}">
                <a16:creationId xmlns:a16="http://schemas.microsoft.com/office/drawing/2014/main" id="{AC1638DF-B648-40C5-B888-6F29D3370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FDC2B-58EA-4959-A71A-E4B7317856EB}"/>
              </a:ext>
            </a:extLst>
          </p:cNvPr>
          <p:cNvSpPr>
            <a:spLocks noGrp="1"/>
          </p:cNvSpPr>
          <p:nvPr>
            <p:ph type="sldNum" sz="quarter" idx="12"/>
          </p:nvPr>
        </p:nvSpPr>
        <p:spPr/>
        <p:txBody>
          <a:bodyPr/>
          <a:lstStyle/>
          <a:p>
            <a:fld id="{33A801BF-539F-4345-991E-4063FD199D73}" type="slidenum">
              <a:rPr lang="en-US" smtClean="0"/>
              <a:t>‹#›</a:t>
            </a:fld>
            <a:endParaRPr lang="en-US"/>
          </a:p>
        </p:txBody>
      </p:sp>
    </p:spTree>
    <p:extLst>
      <p:ext uri="{BB962C8B-B14F-4D97-AF65-F5344CB8AC3E}">
        <p14:creationId xmlns:p14="http://schemas.microsoft.com/office/powerpoint/2010/main" val="1191875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_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A223F9-C5CF-D745-BDCE-40996D9891D6}"/>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B2A94170-AEE9-4F39-966A-84C4F08F6972}"/>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3A9FAFE-331B-4375-98B8-A26B06657C7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11/19/2025</a:t>
            </a:fld>
            <a:endParaRPr lang="en-US"/>
          </a:p>
        </p:txBody>
      </p:sp>
      <p:pic>
        <p:nvPicPr>
          <p:cNvPr id="4" name="Picture 3">
            <a:extLst>
              <a:ext uri="{FF2B5EF4-FFF2-40B4-BE49-F238E27FC236}">
                <a16:creationId xmlns:a16="http://schemas.microsoft.com/office/drawing/2014/main" id="{220B5CDF-D4FD-4F3C-B831-7F21BDC5C8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3" name="TextBox 2">
            <a:extLst>
              <a:ext uri="{FF2B5EF4-FFF2-40B4-BE49-F238E27FC236}">
                <a16:creationId xmlns:a16="http://schemas.microsoft.com/office/drawing/2014/main" id="{EAD31D99-CEE5-5343-A456-C76D7052C823}"/>
              </a:ext>
            </a:extLst>
          </p:cNvPr>
          <p:cNvSpPr txBox="1"/>
          <p:nvPr userDrawn="1"/>
        </p:nvSpPr>
        <p:spPr>
          <a:xfrm>
            <a:off x="9490833" y="351096"/>
            <a:ext cx="2324547" cy="307777"/>
          </a:xfrm>
          <a:prstGeom prst="rect">
            <a:avLst/>
          </a:prstGeom>
          <a:noFill/>
        </p:spPr>
        <p:txBody>
          <a:bodyPr wrap="none" rtlCol="0">
            <a:spAutoFit/>
          </a:bodyPr>
          <a:lstStyle/>
          <a:p>
            <a:r>
              <a:rPr lang="en-US" sz="1400" spc="300" baseline="0">
                <a:solidFill>
                  <a:srgbClr val="D0D1D2"/>
                </a:solidFill>
              </a:rPr>
              <a:t>MVP</a:t>
            </a:r>
            <a:r>
              <a:rPr lang="en-US" sz="1400" spc="0" baseline="0">
                <a:solidFill>
                  <a:srgbClr val="D0D1D2"/>
                </a:solidFill>
              </a:rPr>
              <a:t> | </a:t>
            </a:r>
            <a:r>
              <a:rPr lang="en-US" sz="1400" b="1" spc="150" baseline="0">
                <a:solidFill>
                  <a:srgbClr val="D0D1D2"/>
                </a:solidFill>
              </a:rPr>
              <a:t>Global Summit</a:t>
            </a:r>
          </a:p>
        </p:txBody>
      </p:sp>
    </p:spTree>
    <p:extLst>
      <p:ext uri="{BB962C8B-B14F-4D97-AF65-F5344CB8AC3E}">
        <p14:creationId xmlns:p14="http://schemas.microsoft.com/office/powerpoint/2010/main" val="14543456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8569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40343018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Small + Medium Container - Angela">
    <p:spTree>
      <p:nvGrpSpPr>
        <p:cNvPr id="1" name=""/>
        <p:cNvGrpSpPr/>
        <p:nvPr/>
      </p:nvGrpSpPr>
      <p:grpSpPr>
        <a:xfrm>
          <a:off x="0" y="0"/>
          <a:ext cx="0" cy="0"/>
          <a:chOff x="0" y="0"/>
          <a:chExt cx="0" cy="0"/>
        </a:xfrm>
      </p:grpSpPr>
      <p:pic>
        <p:nvPicPr>
          <p:cNvPr id="2" name="Picture 1" descr="Medium close-up for &#10;small graphics containers&#10;three quarter speak zoom silhouette overlayed in Building 40-41 Pod 3 Puffin. Window backdrop to outdoor space.">
            <a:extLst>
              <a:ext uri="{FF2B5EF4-FFF2-40B4-BE49-F238E27FC236}">
                <a16:creationId xmlns:a16="http://schemas.microsoft.com/office/drawing/2014/main" id="{D7387BFA-ED95-7135-E75E-E4F05B89C2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31706" t="6311" r="23914" b="49309"/>
          <a:stretch/>
        </p:blipFill>
        <p:spPr>
          <a:xfrm>
            <a:off x="0" y="0"/>
            <a:ext cx="12192000" cy="6858000"/>
          </a:xfrm>
          <a:prstGeom prst="rect">
            <a:avLst/>
          </a:prstGeom>
        </p:spPr>
      </p:pic>
      <p:sp>
        <p:nvSpPr>
          <p:cNvPr id="5" name="Freeform 8" descr="Female silhouette (1/2 body)">
            <a:extLst>
              <a:ext uri="{FF2B5EF4-FFF2-40B4-BE49-F238E27FC236}">
                <a16:creationId xmlns:a16="http://schemas.microsoft.com/office/drawing/2014/main" id="{84BC87CD-23EB-8516-2457-1A3202E12B4C}"/>
              </a:ext>
            </a:extLst>
          </p:cNvPr>
          <p:cNvSpPr/>
          <p:nvPr userDrawn="1"/>
        </p:nvSpPr>
        <p:spPr>
          <a:xfrm>
            <a:off x="1059980" y="682164"/>
            <a:ext cx="3584169" cy="6220368"/>
          </a:xfrm>
          <a:custGeom>
            <a:avLst/>
            <a:gdLst>
              <a:gd name="connsiteX0" fmla="*/ 1098907 w 1819881"/>
              <a:gd name="connsiteY0" fmla="*/ 1048 h 3158425"/>
              <a:gd name="connsiteX1" fmla="*/ 1152442 w 1819881"/>
              <a:gd name="connsiteY1" fmla="*/ 4231 h 3158425"/>
              <a:gd name="connsiteX2" fmla="*/ 1438326 w 1819881"/>
              <a:gd name="connsiteY2" fmla="*/ 278796 h 3158425"/>
              <a:gd name="connsiteX3" fmla="*/ 1552087 w 1819881"/>
              <a:gd name="connsiteY3" fmla="*/ 649326 h 3158425"/>
              <a:gd name="connsiteX4" fmla="*/ 1629663 w 1819881"/>
              <a:gd name="connsiteY4" fmla="*/ 991862 h 3158425"/>
              <a:gd name="connsiteX5" fmla="*/ 1734190 w 1819881"/>
              <a:gd name="connsiteY5" fmla="*/ 1132793 h 3158425"/>
              <a:gd name="connsiteX6" fmla="*/ 1684904 w 1819881"/>
              <a:gd name="connsiteY6" fmla="*/ 1110235 h 3158425"/>
              <a:gd name="connsiteX7" fmla="*/ 1598022 w 1819881"/>
              <a:gd name="connsiteY7" fmla="*/ 989629 h 3158425"/>
              <a:gd name="connsiteX8" fmla="*/ 1635173 w 1819881"/>
              <a:gd name="connsiteY8" fmla="*/ 1094005 h 3158425"/>
              <a:gd name="connsiteX9" fmla="*/ 1692645 w 1819881"/>
              <a:gd name="connsiteY9" fmla="*/ 1180741 h 3158425"/>
              <a:gd name="connsiteX10" fmla="*/ 1638373 w 1819881"/>
              <a:gd name="connsiteY10" fmla="*/ 1138754 h 3158425"/>
              <a:gd name="connsiteX11" fmla="*/ 1566827 w 1819881"/>
              <a:gd name="connsiteY11" fmla="*/ 981071 h 3158425"/>
              <a:gd name="connsiteX12" fmla="*/ 1627580 w 1819881"/>
              <a:gd name="connsiteY12" fmla="*/ 1201587 h 3158425"/>
              <a:gd name="connsiteX13" fmla="*/ 1616412 w 1819881"/>
              <a:gd name="connsiteY13" fmla="*/ 1359788 h 3158425"/>
              <a:gd name="connsiteX14" fmla="*/ 1614607 w 1819881"/>
              <a:gd name="connsiteY14" fmla="*/ 1363031 h 3158425"/>
              <a:gd name="connsiteX15" fmla="*/ 1719525 w 1819881"/>
              <a:gd name="connsiteY15" fmla="*/ 1430663 h 3158425"/>
              <a:gd name="connsiteX16" fmla="*/ 1819585 w 1819881"/>
              <a:gd name="connsiteY16" fmla="*/ 1634876 h 3158425"/>
              <a:gd name="connsiteX17" fmla="*/ 1778441 w 1819881"/>
              <a:gd name="connsiteY17" fmla="*/ 1977514 h 3158425"/>
              <a:gd name="connsiteX18" fmla="*/ 1770006 w 1819881"/>
              <a:gd name="connsiteY18" fmla="*/ 2337298 h 3158425"/>
              <a:gd name="connsiteX19" fmla="*/ 1761966 w 1819881"/>
              <a:gd name="connsiteY19" fmla="*/ 2451204 h 3158425"/>
              <a:gd name="connsiteX20" fmla="*/ 1725934 w 1819881"/>
              <a:gd name="connsiteY20" fmla="*/ 2601292 h 3158425"/>
              <a:gd name="connsiteX21" fmla="*/ 1753629 w 1819881"/>
              <a:gd name="connsiteY21" fmla="*/ 2749518 h 3158425"/>
              <a:gd name="connsiteX22" fmla="*/ 1715734 w 1819881"/>
              <a:gd name="connsiteY22" fmla="*/ 2835879 h 3158425"/>
              <a:gd name="connsiteX23" fmla="*/ 1758022 w 1819881"/>
              <a:gd name="connsiteY23" fmla="*/ 3137765 h 3158425"/>
              <a:gd name="connsiteX24" fmla="*/ 1761395 w 1819881"/>
              <a:gd name="connsiteY24" fmla="*/ 3158425 h 3158425"/>
              <a:gd name="connsiteX25" fmla="*/ 168290 w 1819881"/>
              <a:gd name="connsiteY25" fmla="*/ 3158425 h 3158425"/>
              <a:gd name="connsiteX26" fmla="*/ 162403 w 1819881"/>
              <a:gd name="connsiteY26" fmla="*/ 3110204 h 3158425"/>
              <a:gd name="connsiteX27" fmla="*/ 144350 w 1819881"/>
              <a:gd name="connsiteY27" fmla="*/ 3023869 h 3158425"/>
              <a:gd name="connsiteX28" fmla="*/ 97937 w 1819881"/>
              <a:gd name="connsiteY28" fmla="*/ 2816325 h 3158425"/>
              <a:gd name="connsiteX29" fmla="*/ 2896 w 1819881"/>
              <a:gd name="connsiteY29" fmla="*/ 2602423 h 3158425"/>
              <a:gd name="connsiteX30" fmla="*/ 62676 w 1819881"/>
              <a:gd name="connsiteY30" fmla="*/ 2108674 h 3158425"/>
              <a:gd name="connsiteX31" fmla="*/ 392528 w 1819881"/>
              <a:gd name="connsiteY31" fmla="*/ 1279761 h 3158425"/>
              <a:gd name="connsiteX32" fmla="*/ 534001 w 1819881"/>
              <a:gd name="connsiteY32" fmla="*/ 1176308 h 3158425"/>
              <a:gd name="connsiteX33" fmla="*/ 532812 w 1819881"/>
              <a:gd name="connsiteY33" fmla="*/ 1124313 h 3158425"/>
              <a:gd name="connsiteX34" fmla="*/ 567355 w 1819881"/>
              <a:gd name="connsiteY34" fmla="*/ 815128 h 3158425"/>
              <a:gd name="connsiteX35" fmla="*/ 609566 w 1819881"/>
              <a:gd name="connsiteY35" fmla="*/ 487405 h 3158425"/>
              <a:gd name="connsiteX36" fmla="*/ 774692 w 1819881"/>
              <a:gd name="connsiteY36" fmla="*/ 130199 h 3158425"/>
              <a:gd name="connsiteX37" fmla="*/ 1029528 w 1819881"/>
              <a:gd name="connsiteY37" fmla="*/ 33714 h 3158425"/>
              <a:gd name="connsiteX38" fmla="*/ 1098907 w 1819881"/>
              <a:gd name="connsiteY38" fmla="*/ 1048 h 31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19881" h="3158425">
                <a:moveTo>
                  <a:pt x="1098907" y="1048"/>
                </a:moveTo>
                <a:cubicBezTo>
                  <a:pt x="1114246" y="-849"/>
                  <a:pt x="1132099" y="-384"/>
                  <a:pt x="1152442" y="4231"/>
                </a:cubicBezTo>
                <a:cubicBezTo>
                  <a:pt x="1233815" y="22693"/>
                  <a:pt x="1375865" y="172633"/>
                  <a:pt x="1438326" y="278796"/>
                </a:cubicBezTo>
                <a:cubicBezTo>
                  <a:pt x="1500790" y="384960"/>
                  <a:pt x="1538909" y="565721"/>
                  <a:pt x="1552087" y="649326"/>
                </a:cubicBezTo>
                <a:cubicBezTo>
                  <a:pt x="1565263" y="732931"/>
                  <a:pt x="1602937" y="920020"/>
                  <a:pt x="1629663" y="991862"/>
                </a:cubicBezTo>
                <a:cubicBezTo>
                  <a:pt x="1656389" y="1063704"/>
                  <a:pt x="1734190" y="1132793"/>
                  <a:pt x="1734190" y="1132793"/>
                </a:cubicBezTo>
                <a:cubicBezTo>
                  <a:pt x="1717071" y="1126884"/>
                  <a:pt x="1700564" y="1119329"/>
                  <a:pt x="1684904" y="1110235"/>
                </a:cubicBezTo>
                <a:cubicBezTo>
                  <a:pt x="1660486" y="1095793"/>
                  <a:pt x="1598022" y="989629"/>
                  <a:pt x="1598022" y="989629"/>
                </a:cubicBezTo>
                <a:cubicBezTo>
                  <a:pt x="1598022" y="989629"/>
                  <a:pt x="1612989" y="1047921"/>
                  <a:pt x="1635173" y="1094005"/>
                </a:cubicBezTo>
                <a:cubicBezTo>
                  <a:pt x="1657360" y="1140090"/>
                  <a:pt x="1692645" y="1180741"/>
                  <a:pt x="1692645" y="1180741"/>
                </a:cubicBezTo>
                <a:cubicBezTo>
                  <a:pt x="1692645" y="1180741"/>
                  <a:pt x="1655573" y="1165405"/>
                  <a:pt x="1638373" y="1138754"/>
                </a:cubicBezTo>
                <a:cubicBezTo>
                  <a:pt x="1621176" y="1112101"/>
                  <a:pt x="1566827" y="981071"/>
                  <a:pt x="1566827" y="981071"/>
                </a:cubicBezTo>
                <a:cubicBezTo>
                  <a:pt x="1566827" y="981071"/>
                  <a:pt x="1602638" y="1104432"/>
                  <a:pt x="1627580" y="1201587"/>
                </a:cubicBezTo>
                <a:cubicBezTo>
                  <a:pt x="1652519" y="1298740"/>
                  <a:pt x="1616412" y="1359788"/>
                  <a:pt x="1616412" y="1359788"/>
                </a:cubicBezTo>
                <a:cubicBezTo>
                  <a:pt x="1616412" y="1359788"/>
                  <a:pt x="1615780" y="1360939"/>
                  <a:pt x="1614607" y="1363031"/>
                </a:cubicBezTo>
                <a:cubicBezTo>
                  <a:pt x="1659189" y="1389896"/>
                  <a:pt x="1699589" y="1413390"/>
                  <a:pt x="1719525" y="1430663"/>
                </a:cubicBezTo>
                <a:cubicBezTo>
                  <a:pt x="1767471" y="1472206"/>
                  <a:pt x="1824499" y="1565267"/>
                  <a:pt x="1819585" y="1634876"/>
                </a:cubicBezTo>
                <a:cubicBezTo>
                  <a:pt x="1814672" y="1704485"/>
                  <a:pt x="1799858" y="1824273"/>
                  <a:pt x="1778441" y="1977514"/>
                </a:cubicBezTo>
                <a:cubicBezTo>
                  <a:pt x="1754672" y="2147616"/>
                  <a:pt x="1799339" y="2282132"/>
                  <a:pt x="1770006" y="2337298"/>
                </a:cubicBezTo>
                <a:cubicBezTo>
                  <a:pt x="1740674" y="2392465"/>
                  <a:pt x="1746110" y="2405567"/>
                  <a:pt x="1761966" y="2451204"/>
                </a:cubicBezTo>
                <a:cubicBezTo>
                  <a:pt x="1777823" y="2496840"/>
                  <a:pt x="1705088" y="2536225"/>
                  <a:pt x="1725934" y="2601292"/>
                </a:cubicBezTo>
                <a:cubicBezTo>
                  <a:pt x="1746780" y="2666361"/>
                  <a:pt x="1762639" y="2711998"/>
                  <a:pt x="1753629" y="2749518"/>
                </a:cubicBezTo>
                <a:cubicBezTo>
                  <a:pt x="1744621" y="2787042"/>
                  <a:pt x="1715734" y="2835879"/>
                  <a:pt x="1715734" y="2835879"/>
                </a:cubicBezTo>
                <a:cubicBezTo>
                  <a:pt x="1715734" y="2835879"/>
                  <a:pt x="1731219" y="2976882"/>
                  <a:pt x="1758022" y="3137765"/>
                </a:cubicBezTo>
                <a:lnTo>
                  <a:pt x="1761395" y="3158425"/>
                </a:lnTo>
                <a:lnTo>
                  <a:pt x="168290" y="3158425"/>
                </a:lnTo>
                <a:lnTo>
                  <a:pt x="162403" y="3110204"/>
                </a:lnTo>
                <a:cubicBezTo>
                  <a:pt x="156937" y="3076430"/>
                  <a:pt x="150697" y="3046576"/>
                  <a:pt x="144350" y="3023869"/>
                </a:cubicBezTo>
                <a:cubicBezTo>
                  <a:pt x="118962" y="2933040"/>
                  <a:pt x="97937" y="2816325"/>
                  <a:pt x="97937" y="2816325"/>
                </a:cubicBezTo>
                <a:cubicBezTo>
                  <a:pt x="97937" y="2816325"/>
                  <a:pt x="-1571" y="2665704"/>
                  <a:pt x="2896" y="2602423"/>
                </a:cubicBezTo>
                <a:cubicBezTo>
                  <a:pt x="7362" y="2539141"/>
                  <a:pt x="-27111" y="2299487"/>
                  <a:pt x="62676" y="2108674"/>
                </a:cubicBezTo>
                <a:cubicBezTo>
                  <a:pt x="152460" y="1917861"/>
                  <a:pt x="198293" y="1418683"/>
                  <a:pt x="392528" y="1279761"/>
                </a:cubicBezTo>
                <a:cubicBezTo>
                  <a:pt x="445542" y="1241845"/>
                  <a:pt x="492776" y="1206874"/>
                  <a:pt x="534001" y="1176308"/>
                </a:cubicBezTo>
                <a:cubicBezTo>
                  <a:pt x="532062" y="1159048"/>
                  <a:pt x="531665" y="1141646"/>
                  <a:pt x="532812" y="1124313"/>
                </a:cubicBezTo>
                <a:cubicBezTo>
                  <a:pt x="540853" y="1010407"/>
                  <a:pt x="564749" y="942137"/>
                  <a:pt x="567355" y="815128"/>
                </a:cubicBezTo>
                <a:cubicBezTo>
                  <a:pt x="569961" y="688118"/>
                  <a:pt x="565344" y="573319"/>
                  <a:pt x="609566" y="487405"/>
                </a:cubicBezTo>
                <a:cubicBezTo>
                  <a:pt x="653789" y="401491"/>
                  <a:pt x="639717" y="330541"/>
                  <a:pt x="774692" y="130199"/>
                </a:cubicBezTo>
                <a:cubicBezTo>
                  <a:pt x="909666" y="-70141"/>
                  <a:pt x="1029528" y="33714"/>
                  <a:pt x="1029528" y="33714"/>
                </a:cubicBezTo>
                <a:cubicBezTo>
                  <a:pt x="1029528" y="33714"/>
                  <a:pt x="1052896" y="6745"/>
                  <a:pt x="1098907" y="1048"/>
                </a:cubicBezTo>
                <a:close/>
              </a:path>
            </a:pathLst>
          </a:custGeom>
          <a:solidFill>
            <a:srgbClr val="737373">
              <a:alpha val="90000"/>
            </a:srgbClr>
          </a:solidFill>
          <a:ln w="25400" cap="flat">
            <a:solidFill>
              <a:schemeClr val="bg1"/>
            </a:solidFill>
            <a:prstDash val="solid"/>
            <a:miter/>
          </a:ln>
          <a:effectLst/>
        </p:spPr>
        <p:txBody>
          <a:bodyPr wrap="square" lIns="432000" tIns="1152000" rtlCol="0" anchor="ctr">
            <a:noAutofit/>
          </a:bodyP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a:ln>
                  <a:noFill/>
                </a:ln>
                <a:solidFill>
                  <a:schemeClr val="bg1"/>
                </a:solidFill>
                <a:effectLst/>
                <a:uLnTx/>
                <a:uFillTx/>
                <a:latin typeface="Segoe UI"/>
              </a:rPr>
              <a:t>Angela</a:t>
            </a:r>
          </a:p>
        </p:txBody>
      </p:sp>
      <p:sp>
        <p:nvSpPr>
          <p:cNvPr id="4" name="Text Placeholder 3">
            <a:extLst>
              <a:ext uri="{FF2B5EF4-FFF2-40B4-BE49-F238E27FC236}">
                <a16:creationId xmlns:a16="http://schemas.microsoft.com/office/drawing/2014/main" id="{28B5254F-4D4B-D52B-BDA2-031E9B39AA8D}"/>
              </a:ext>
            </a:extLst>
          </p:cNvPr>
          <p:cNvSpPr>
            <a:spLocks noGrp="1"/>
          </p:cNvSpPr>
          <p:nvPr>
            <p:ph type="body" sz="quarter" idx="10" hasCustomPrompt="1"/>
          </p:nvPr>
        </p:nvSpPr>
        <p:spPr>
          <a:xfrm>
            <a:off x="8788400" y="-507851"/>
            <a:ext cx="3403600" cy="276999"/>
          </a:xfrm>
        </p:spPr>
        <p:txBody>
          <a:bodyPr anchor="b" anchorCtr="0"/>
          <a:lstStyle>
            <a:lvl1pPr algn="r">
              <a:buNone/>
              <a:defRPr sz="18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5227056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71499" y="457200"/>
            <a:ext cx="3695701"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71500" y="3127379"/>
            <a:ext cx="3695700"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067C7C5-F2AA-4FC9-BA35-9771C1BF716F}"/>
              </a:ext>
            </a:extLst>
          </p:cNvPr>
          <p:cNvSpPr>
            <a:spLocks noGrp="1"/>
          </p:cNvSpPr>
          <p:nvPr>
            <p:ph type="pic" sz="quarter" idx="11"/>
          </p:nvPr>
        </p:nvSpPr>
        <p:spPr>
          <a:xfrm>
            <a:off x="4739951" y="1"/>
            <a:ext cx="7452049" cy="6858000"/>
          </a:xfrm>
        </p:spPr>
        <p:txBody>
          <a:bodyPr/>
          <a:lstStyle/>
          <a:p>
            <a:endParaRPr lang="en-US"/>
          </a:p>
        </p:txBody>
      </p:sp>
    </p:spTree>
    <p:extLst>
      <p:ext uri="{BB962C8B-B14F-4D97-AF65-F5344CB8AC3E}">
        <p14:creationId xmlns:p14="http://schemas.microsoft.com/office/powerpoint/2010/main" val="42903665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ext option 3">
    <p:bg>
      <p:bgPr>
        <a:solidFill>
          <a:srgbClr val="F2F2F2"/>
        </a:solidFill>
        <a:effectLst/>
      </p:bgPr>
    </p:bg>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2183765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34351443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4342443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346466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11/19/2025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380342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97D3-71E7-0AC9-C0FE-E1B4869771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70FF5-3ED9-BA4B-A0C1-77A783C8E8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3C6D72-BBE8-5CC5-8C8D-062D4C888FF7}"/>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5" name="Footer Placeholder 4">
            <a:extLst>
              <a:ext uri="{FF2B5EF4-FFF2-40B4-BE49-F238E27FC236}">
                <a16:creationId xmlns:a16="http://schemas.microsoft.com/office/drawing/2014/main" id="{28140AAD-94A1-E84B-EF42-026512DE4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062D6-7E65-AC6E-CC68-8FF13507A332}"/>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36543733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BEAA-AC89-1593-0898-63BE5C7BF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C9F95-3233-E397-6816-7F897F98A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A1491-BC20-A038-AA9D-E2C000736601}"/>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5" name="Footer Placeholder 4">
            <a:extLst>
              <a:ext uri="{FF2B5EF4-FFF2-40B4-BE49-F238E27FC236}">
                <a16:creationId xmlns:a16="http://schemas.microsoft.com/office/drawing/2014/main" id="{0D96A9D9-100F-E83D-ED42-B4B8DA163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B6BCD-6F7A-242C-EB12-78CDA7F0DB63}"/>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15490384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9633-D088-DD33-E3C1-CC303E8B1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195AD7-805D-FFB9-3855-7516910564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ED21F4-9AE7-E42E-ACC0-46A07F2B395C}"/>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5" name="Footer Placeholder 4">
            <a:extLst>
              <a:ext uri="{FF2B5EF4-FFF2-40B4-BE49-F238E27FC236}">
                <a16:creationId xmlns:a16="http://schemas.microsoft.com/office/drawing/2014/main" id="{5DFF9F8B-AED1-60F1-0B16-3F8D52892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D1F75-F389-9457-CDAF-C9CFA05AC7E5}"/>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37570663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7C18-C34D-6C69-EEAE-2AD5685C23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ACB9BB-44AE-3F05-47F3-12AD62941D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C555D-F5F5-7E06-E5DA-EC7A5EEDE1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E49782-62C2-27F7-FA5C-AC9B7AB456AF}"/>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6" name="Footer Placeholder 5">
            <a:extLst>
              <a:ext uri="{FF2B5EF4-FFF2-40B4-BE49-F238E27FC236}">
                <a16:creationId xmlns:a16="http://schemas.microsoft.com/office/drawing/2014/main" id="{0A63959A-B5DE-0BFA-A74F-68728546C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79DD1-85B7-E418-A833-9DDACB2C00F2}"/>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42370517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9B74-6CB2-3645-B0AF-AB945D40A6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462A73-5A5E-7A3C-2A6A-4C2527C93A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BDCBE-5595-6488-B096-A858F43282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82CC6-D47F-586E-6A1C-5F9DDD5126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7DFD39-ACE1-1FAD-FADD-71A8E66E0D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C1F-E4D6-AE71-D519-9958E313C860}"/>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8" name="Footer Placeholder 7">
            <a:extLst>
              <a:ext uri="{FF2B5EF4-FFF2-40B4-BE49-F238E27FC236}">
                <a16:creationId xmlns:a16="http://schemas.microsoft.com/office/drawing/2014/main" id="{4BAC27AA-3132-79F5-D2A0-0B13563ABB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4141D5-2159-AEC7-8AD3-05B50C0A9102}"/>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38529021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7B4B-820B-A883-D3F9-0109CA3F2E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7D065-B70C-920B-9777-24F154481CDB}"/>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4" name="Footer Placeholder 3">
            <a:extLst>
              <a:ext uri="{FF2B5EF4-FFF2-40B4-BE49-F238E27FC236}">
                <a16:creationId xmlns:a16="http://schemas.microsoft.com/office/drawing/2014/main" id="{2FC91A1F-C69E-250E-AAEB-B9DD332C4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E5AC3A-C068-4D37-DE98-FD786DBF3FD4}"/>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5779682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C12690-4D15-98F3-0FCC-8BA92F5D335A}"/>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3" name="Footer Placeholder 2">
            <a:extLst>
              <a:ext uri="{FF2B5EF4-FFF2-40B4-BE49-F238E27FC236}">
                <a16:creationId xmlns:a16="http://schemas.microsoft.com/office/drawing/2014/main" id="{6F8E2C3C-2881-BA0F-D7E6-3C04C3134F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F6FB95-F2E0-1B60-18C1-B89814AF143F}"/>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8189247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E256B-366E-521E-30C0-436BBC5AB0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E6E838-8991-3374-3A2E-7E4BFCE12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8E4AE4-6C57-660F-D40C-BA389F620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F2A88-8D83-5AC9-A9E1-5F2754A36B26}"/>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6" name="Footer Placeholder 5">
            <a:extLst>
              <a:ext uri="{FF2B5EF4-FFF2-40B4-BE49-F238E27FC236}">
                <a16:creationId xmlns:a16="http://schemas.microsoft.com/office/drawing/2014/main" id="{48AE926E-915A-EAF2-1B79-75BC9B26A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B2D71-0383-A029-1BB9-1F327FFD63B3}"/>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133933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80431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8A88-B86C-B8E4-04BF-D6688325DF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B2BED-9BED-2799-4628-07D66737F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FEA9E-F072-F852-4DC5-FF47ED1EF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28EBE2-FDC5-B00B-42B7-178E12B29A45}"/>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6" name="Footer Placeholder 5">
            <a:extLst>
              <a:ext uri="{FF2B5EF4-FFF2-40B4-BE49-F238E27FC236}">
                <a16:creationId xmlns:a16="http://schemas.microsoft.com/office/drawing/2014/main" id="{DE293BF2-AFD5-241E-EE8D-6834414F1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B2FFB5-D4D9-C8A0-9D62-929B55EABD25}"/>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1566831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8CB6-8B03-4872-2A5C-A791D8C0A9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88EE15-81C1-7C87-D23B-9271F2FAC2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5DA88-B8A0-250A-560F-B317B570B641}"/>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5" name="Footer Placeholder 4">
            <a:extLst>
              <a:ext uri="{FF2B5EF4-FFF2-40B4-BE49-F238E27FC236}">
                <a16:creationId xmlns:a16="http://schemas.microsoft.com/office/drawing/2014/main" id="{BD3F8F9F-F700-6C2C-A85D-2C39447E3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0B57F-3235-F92A-4723-6AAC64402E62}"/>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8433291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5F27D-8DFE-6A45-4787-56B1F85895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6A235C-BB75-D563-696B-747DBA36D7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160F3-0329-68E5-3E67-D73B44A9A3B1}"/>
              </a:ext>
            </a:extLst>
          </p:cNvPr>
          <p:cNvSpPr>
            <a:spLocks noGrp="1"/>
          </p:cNvSpPr>
          <p:nvPr>
            <p:ph type="dt" sz="half" idx="10"/>
          </p:nvPr>
        </p:nvSpPr>
        <p:spPr/>
        <p:txBody>
          <a:bodyPr/>
          <a:lstStyle/>
          <a:p>
            <a:fld id="{3231C817-7F51-4C84-9EDF-FB1ACDEA1913}" type="datetimeFigureOut">
              <a:rPr lang="en-US" smtClean="0"/>
              <a:t>11/19/2025</a:t>
            </a:fld>
            <a:endParaRPr lang="en-US"/>
          </a:p>
        </p:txBody>
      </p:sp>
      <p:sp>
        <p:nvSpPr>
          <p:cNvPr id="5" name="Footer Placeholder 4">
            <a:extLst>
              <a:ext uri="{FF2B5EF4-FFF2-40B4-BE49-F238E27FC236}">
                <a16:creationId xmlns:a16="http://schemas.microsoft.com/office/drawing/2014/main" id="{C33E6CCA-3F84-44D9-FCC1-1B247D84A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B7A7D-3C12-12E0-39DE-C9313F2FE6C5}"/>
              </a:ext>
            </a:extLst>
          </p:cNvPr>
          <p:cNvSpPr>
            <a:spLocks noGrp="1"/>
          </p:cNvSpPr>
          <p:nvPr>
            <p:ph type="sldNum" sz="quarter" idx="12"/>
          </p:nvPr>
        </p:nvSpPr>
        <p:spPr/>
        <p:txBody>
          <a:bodyPr/>
          <a:lstStyle/>
          <a:p>
            <a:fld id="{79290EC7-5A86-40D6-9FAD-E0C29B335135}" type="slidenum">
              <a:rPr lang="en-US" smtClean="0"/>
              <a:t>‹#›</a:t>
            </a:fld>
            <a:endParaRPr lang="en-US"/>
          </a:p>
        </p:txBody>
      </p:sp>
    </p:spTree>
    <p:extLst>
      <p:ext uri="{BB962C8B-B14F-4D97-AF65-F5344CB8AC3E}">
        <p14:creationId xmlns:p14="http://schemas.microsoft.com/office/powerpoint/2010/main" val="25828420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877676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102904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371551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60859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575929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243507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37535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19007869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720268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448847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728258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882554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E291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9860673" cy="1270797"/>
          </a:xfrm>
          <a:noFill/>
        </p:spPr>
        <p:txBody>
          <a:bodyPr wrap="square" tIns="91440" bIns="91440" anchor="t" anchorCtr="0">
            <a:spAutoFit/>
          </a:bodyPr>
          <a:lstStyle>
            <a:lvl1pPr>
              <a:defRPr sz="7058" b="1" spc="-98" baseline="0">
                <a:solidFill>
                  <a:schemeClr val="bg1"/>
                </a:solidFill>
              </a:defRPr>
            </a:lvl1pPr>
          </a:lstStyle>
          <a:p>
            <a:r>
              <a:rPr lang="en-US"/>
              <a:t>Section title</a:t>
            </a:r>
          </a:p>
        </p:txBody>
      </p:sp>
    </p:spTree>
    <p:extLst>
      <p:ext uri="{BB962C8B-B14F-4D97-AF65-F5344CB8AC3E}">
        <p14:creationId xmlns:p14="http://schemas.microsoft.com/office/powerpoint/2010/main" val="404123871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2FAED5E-4D3E-3BC4-E004-437D9C46039B}"/>
              </a:ext>
            </a:extLst>
          </p:cNvPr>
          <p:cNvPicPr>
            <a:picLocks noChangeAspect="1"/>
          </p:cNvPicPr>
          <p:nvPr userDrawn="1"/>
        </p:nvPicPr>
        <p:blipFill>
          <a:blip r:embed="rId2"/>
          <a:srcRect/>
          <a:stretch/>
        </p:blipFill>
        <p:spPr>
          <a:xfrm>
            <a:off x="2187" y="428"/>
            <a:ext cx="12187625" cy="6857143"/>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D4EC8E"/>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B7258F0B-B819-771F-E43A-118C7693F8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32314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1900573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129198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2"/>
        </a:solidFill>
        <a:effectLst/>
      </p:bgPr>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BCD166DF-F406-4662-F0A3-9E428C189C38}"/>
              </a:ext>
            </a:extLst>
          </p:cNvPr>
          <p:cNvSpPr/>
          <p:nvPr userDrawn="1"/>
        </p:nvSpPr>
        <p:spPr>
          <a:xfrm>
            <a:off x="-5416980" y="2416294"/>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Arc 1">
            <a:extLst>
              <a:ext uri="{FF2B5EF4-FFF2-40B4-BE49-F238E27FC236}">
                <a16:creationId xmlns:a16="http://schemas.microsoft.com/office/drawing/2014/main" id="{4F07DCFA-8087-3D24-DEDE-C03E63DA626A}"/>
              </a:ext>
            </a:extLst>
          </p:cNvPr>
          <p:cNvSpPr/>
          <p:nvPr userDrawn="1"/>
        </p:nvSpPr>
        <p:spPr>
          <a:xfrm rot="10800000">
            <a:off x="7863023" y="-5112266"/>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417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834387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331208181"/>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340142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042071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312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2594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51261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193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6431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9117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3160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27821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8135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41184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2223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6550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972274"/>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43046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26386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25091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932236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77688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0465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3680573"/>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03111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577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2176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94989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3441956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48502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16096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185438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550583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6064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261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9053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13707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88432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852010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398840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7934203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1164576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092794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234274"/>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11/19/2025</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1379352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471922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11/19/2025</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2958245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310798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04779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6A4A9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641EA03-7BB3-955E-2E58-6CD9BD819738}"/>
              </a:ext>
            </a:extLst>
          </p:cNvPr>
          <p:cNvSpPr>
            <a:spLocks noGrp="1" noRot="1" noMove="1" noResize="1" noEditPoints="1" noAdjustHandles="1" noChangeArrowheads="1" noChangeShapeType="1"/>
          </p:cNvSpPr>
          <p:nvPr userDrawn="1"/>
        </p:nvSpPr>
        <p:spPr>
          <a:xfrm>
            <a:off x="-2217420" y="-453390"/>
            <a:ext cx="7776210" cy="777621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phic 3">
            <a:extLst>
              <a:ext uri="{FF2B5EF4-FFF2-40B4-BE49-F238E27FC236}">
                <a16:creationId xmlns:a16="http://schemas.microsoft.com/office/drawing/2014/main" id="{889E431C-1767-9734-75F9-4E0BC27DF5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5884" y="905999"/>
            <a:ext cx="5424117" cy="3329940"/>
          </a:xfrm>
          <a:prstGeom prst="rect">
            <a:avLst/>
          </a:prstGeom>
        </p:spPr>
      </p:pic>
      <p:sp>
        <p:nvSpPr>
          <p:cNvPr id="5" name="Text Placeholder 2">
            <a:extLst>
              <a:ext uri="{FF2B5EF4-FFF2-40B4-BE49-F238E27FC236}">
                <a16:creationId xmlns:a16="http://schemas.microsoft.com/office/drawing/2014/main" id="{CDCA20A1-DEE4-4359-BEA7-9E25AA2CB593}"/>
              </a:ext>
            </a:extLst>
          </p:cNvPr>
          <p:cNvSpPr>
            <a:spLocks noGrp="1"/>
          </p:cNvSpPr>
          <p:nvPr>
            <p:ph type="body" sz="quarter" idx="15"/>
          </p:nvPr>
        </p:nvSpPr>
        <p:spPr>
          <a:xfrm>
            <a:off x="761999" y="927667"/>
            <a:ext cx="4152901" cy="467029"/>
          </a:xfrm>
        </p:spPr>
        <p:txBody>
          <a:bodyPr lIns="0">
            <a:normAutofit/>
          </a:bodyPr>
          <a:lstStyle>
            <a:lvl1pPr marL="0" indent="0">
              <a:buNone/>
              <a:defRPr sz="2400" b="1">
                <a:solidFill>
                  <a:schemeClr val="bg1"/>
                </a:solidFill>
                <a:latin typeface="IBM Plex Sans Condensed SemiBol" panose="020B0706050203000203" pitchFamily="34" charset="0"/>
              </a:defRPr>
            </a:lvl1pPr>
          </a:lstStyle>
          <a:p>
            <a:pPr lvl="0"/>
            <a:r>
              <a:rPr lang="en-US"/>
              <a:t>Click to edit Master text styles</a:t>
            </a:r>
            <a:endParaRPr lang="de-DE"/>
          </a:p>
        </p:txBody>
      </p:sp>
      <p:sp>
        <p:nvSpPr>
          <p:cNvPr id="6" name="Text Placeholder 2">
            <a:extLst>
              <a:ext uri="{FF2B5EF4-FFF2-40B4-BE49-F238E27FC236}">
                <a16:creationId xmlns:a16="http://schemas.microsoft.com/office/drawing/2014/main" id="{063D6633-10FF-5AC4-5DA1-6CF612B10E09}"/>
              </a:ext>
            </a:extLst>
          </p:cNvPr>
          <p:cNvSpPr>
            <a:spLocks noGrp="1"/>
          </p:cNvSpPr>
          <p:nvPr>
            <p:ph type="body" sz="quarter" idx="16" hasCustomPrompt="1"/>
          </p:nvPr>
        </p:nvSpPr>
        <p:spPr>
          <a:xfrm>
            <a:off x="761999" y="1634188"/>
            <a:ext cx="4152901" cy="4545632"/>
          </a:xfrm>
        </p:spPr>
        <p:txBody>
          <a:bodyPr lIns="0">
            <a:noAutofit/>
          </a:bodyPr>
          <a:lstStyle>
            <a:lvl1pPr marL="0" indent="0" algn="just">
              <a:buNone/>
              <a:defRPr sz="16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ultrices</a:t>
            </a:r>
            <a:r>
              <a:rPr lang="en-US"/>
              <a:t> ligula dui, id semper </a:t>
            </a:r>
            <a:r>
              <a:rPr lang="en-US" err="1"/>
              <a:t>metus</a:t>
            </a:r>
            <a:r>
              <a:rPr lang="en-US"/>
              <a:t> </a:t>
            </a:r>
            <a:r>
              <a:rPr lang="en-US" err="1"/>
              <a:t>elementum</a:t>
            </a:r>
            <a:r>
              <a:rPr lang="en-US"/>
              <a:t> vel. </a:t>
            </a:r>
            <a:r>
              <a:rPr lang="en-US" err="1"/>
              <a:t>Pellentesque</a:t>
            </a:r>
            <a:r>
              <a:rPr lang="en-US"/>
              <a:t> non </a:t>
            </a:r>
            <a:r>
              <a:rPr lang="en-US" err="1"/>
              <a:t>laoreet</a:t>
            </a:r>
            <a:r>
              <a:rPr lang="en-US"/>
              <a:t> libero. Aenean </a:t>
            </a:r>
            <a:r>
              <a:rPr lang="en-US" err="1"/>
              <a:t>lectus</a:t>
            </a:r>
            <a:r>
              <a:rPr lang="en-US"/>
              <a:t> </a:t>
            </a:r>
            <a:r>
              <a:rPr lang="en-US" err="1"/>
              <a:t>orci</a:t>
            </a:r>
            <a:r>
              <a:rPr lang="en-US"/>
              <a:t>, </a:t>
            </a:r>
            <a:r>
              <a:rPr lang="en-US" err="1"/>
              <a:t>posuere</a:t>
            </a:r>
            <a:r>
              <a:rPr lang="en-US"/>
              <a:t> </a:t>
            </a:r>
            <a:r>
              <a:rPr lang="en-US" err="1"/>
              <a:t>eu</a:t>
            </a:r>
            <a:r>
              <a:rPr lang="en-US"/>
              <a:t> </a:t>
            </a:r>
            <a:r>
              <a:rPr lang="en-US" err="1"/>
              <a:t>felis</a:t>
            </a:r>
            <a:r>
              <a:rPr lang="en-US"/>
              <a:t> et, lacinia </a:t>
            </a:r>
            <a:r>
              <a:rPr lang="en-US" err="1"/>
              <a:t>congue</a:t>
            </a:r>
            <a:r>
              <a:rPr lang="en-US"/>
              <a:t> </a:t>
            </a:r>
            <a:r>
              <a:rPr lang="en-US" err="1"/>
              <a:t>nulla</a:t>
            </a:r>
            <a:r>
              <a:rPr lang="en-US"/>
              <a:t>. Aenean vestibulum </a:t>
            </a:r>
            <a:r>
              <a:rPr lang="en-US" err="1"/>
              <a:t>metus</a:t>
            </a:r>
            <a:r>
              <a:rPr lang="en-US"/>
              <a:t> </a:t>
            </a:r>
            <a:r>
              <a:rPr lang="en-US" err="1"/>
              <a:t>bibendum</a:t>
            </a:r>
            <a:r>
              <a:rPr lang="en-US"/>
              <a:t> dolor </a:t>
            </a:r>
            <a:r>
              <a:rPr lang="en-US" err="1"/>
              <a:t>imperdiet</a:t>
            </a:r>
            <a:r>
              <a:rPr lang="en-US"/>
              <a:t>, sit </a:t>
            </a:r>
            <a:r>
              <a:rPr lang="en-US" err="1"/>
              <a:t>amet</a:t>
            </a:r>
            <a:r>
              <a:rPr lang="en-US"/>
              <a:t> </a:t>
            </a:r>
            <a:r>
              <a:rPr lang="en-US" err="1"/>
              <a:t>laoreet</a:t>
            </a:r>
            <a:r>
              <a:rPr lang="en-US"/>
              <a:t> </a:t>
            </a:r>
            <a:r>
              <a:rPr lang="en-US" err="1"/>
              <a:t>erat</a:t>
            </a:r>
            <a:r>
              <a:rPr lang="en-US"/>
              <a:t> </a:t>
            </a:r>
            <a:r>
              <a:rPr lang="en-US" err="1"/>
              <a:t>interdum</a:t>
            </a:r>
            <a:r>
              <a:rPr lang="en-US"/>
              <a:t>. Vestibulum </a:t>
            </a:r>
            <a:r>
              <a:rPr lang="en-US" err="1"/>
              <a:t>quis</a:t>
            </a:r>
            <a:r>
              <a:rPr lang="en-US"/>
              <a:t> </a:t>
            </a:r>
            <a:r>
              <a:rPr lang="en-US" err="1"/>
              <a:t>scelerisque</a:t>
            </a:r>
            <a:r>
              <a:rPr lang="en-US"/>
              <a:t> </a:t>
            </a:r>
            <a:r>
              <a:rPr lang="en-US" err="1"/>
              <a:t>est</a:t>
            </a:r>
            <a:r>
              <a:rPr lang="en-US"/>
              <a:t>, </a:t>
            </a:r>
            <a:r>
              <a:rPr lang="en-US" err="1"/>
              <a:t>facilisis</a:t>
            </a:r>
            <a:r>
              <a:rPr lang="en-US"/>
              <a:t> </a:t>
            </a:r>
            <a:r>
              <a:rPr lang="en-US" err="1"/>
              <a:t>aliquam</a:t>
            </a:r>
            <a:r>
              <a:rPr lang="en-US"/>
              <a:t> libero. In hac </a:t>
            </a:r>
            <a:r>
              <a:rPr lang="en-US" err="1"/>
              <a:t>habitasse</a:t>
            </a:r>
            <a:r>
              <a:rPr lang="en-US"/>
              <a:t> </a:t>
            </a:r>
            <a:r>
              <a:rPr lang="en-US" err="1"/>
              <a:t>platea</a:t>
            </a:r>
            <a:r>
              <a:rPr lang="en-US"/>
              <a:t> </a:t>
            </a:r>
            <a:r>
              <a:rPr lang="en-US" err="1"/>
              <a:t>dictumst</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endParaRPr lang="de-DE"/>
          </a:p>
        </p:txBody>
      </p:sp>
    </p:spTree>
    <p:extLst>
      <p:ext uri="{BB962C8B-B14F-4D97-AF65-F5344CB8AC3E}">
        <p14:creationId xmlns:p14="http://schemas.microsoft.com/office/powerpoint/2010/main" val="1674096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704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4C1E391-6085-6B4D-3EF6-CED882F7E8AB}"/>
              </a:ext>
            </a:extLst>
          </p:cNvPr>
          <p:cNvSpPr>
            <a:spLocks noGrp="1"/>
          </p:cNvSpPr>
          <p:nvPr>
            <p:ph type="body" sz="quarter" idx="10"/>
          </p:nvPr>
        </p:nvSpPr>
        <p:spPr>
          <a:xfrm>
            <a:off x="613780" y="4840838"/>
            <a:ext cx="4911187" cy="646331"/>
          </a:xfrm>
          <a:noFill/>
        </p:spPr>
        <p:txBody>
          <a:bodyPr wrap="square" rtlCol="0">
            <a:spAutoFit/>
          </a:bodyPr>
          <a:lstStyle>
            <a:lvl1pPr marL="0" indent="0" algn="r">
              <a:buNone/>
              <a:defRPr lang="en-US" sz="4000" dirty="0">
                <a:latin typeface="Roboto Slab Black" pitchFamily="2" charset="0"/>
                <a:ea typeface="Roboto Slab Black" pitchFamily="2" charset="0"/>
              </a:defRPr>
            </a:lvl1pPr>
          </a:lstStyle>
          <a:p>
            <a:pPr marL="0" lvl="0"/>
            <a:r>
              <a:rPr lang="en-US"/>
              <a:t>Click to edit</a:t>
            </a:r>
          </a:p>
        </p:txBody>
      </p:sp>
      <p:sp>
        <p:nvSpPr>
          <p:cNvPr id="17" name="Text Placeholder 16">
            <a:extLst>
              <a:ext uri="{FF2B5EF4-FFF2-40B4-BE49-F238E27FC236}">
                <a16:creationId xmlns:a16="http://schemas.microsoft.com/office/drawing/2014/main" id="{6F058ED3-2C0E-BB46-E4A4-505EABE6862D}"/>
              </a:ext>
            </a:extLst>
          </p:cNvPr>
          <p:cNvSpPr>
            <a:spLocks noGrp="1"/>
          </p:cNvSpPr>
          <p:nvPr>
            <p:ph type="body" sz="quarter" idx="11"/>
          </p:nvPr>
        </p:nvSpPr>
        <p:spPr>
          <a:xfrm>
            <a:off x="5691415" y="4840838"/>
            <a:ext cx="5966325" cy="1466215"/>
          </a:xfrm>
        </p:spPr>
        <p:txBody>
          <a:bodyPr>
            <a:normAutofit/>
          </a:bodyPr>
          <a:lstStyle>
            <a:lvl1pPr marL="0" indent="0">
              <a:buNone/>
              <a:defRPr sz="1600"/>
            </a:lvl1pPr>
          </a:lstStyle>
          <a:p>
            <a:pPr lvl="0"/>
            <a:r>
              <a:rPr lang="en-US"/>
              <a:t>Click to edit</a:t>
            </a:r>
          </a:p>
        </p:txBody>
      </p:sp>
      <p:sp>
        <p:nvSpPr>
          <p:cNvPr id="5" name="Picture Placeholder 4">
            <a:extLst>
              <a:ext uri="{FF2B5EF4-FFF2-40B4-BE49-F238E27FC236}">
                <a16:creationId xmlns:a16="http://schemas.microsoft.com/office/drawing/2014/main" id="{0781B5CC-AF21-CE51-B1BB-AF2652C984F5}"/>
              </a:ext>
            </a:extLst>
          </p:cNvPr>
          <p:cNvSpPr>
            <a:spLocks noGrp="1"/>
          </p:cNvSpPr>
          <p:nvPr>
            <p:ph type="pic" sz="quarter" idx="12"/>
          </p:nvPr>
        </p:nvSpPr>
        <p:spPr>
          <a:xfrm>
            <a:off x="2661241" y="2212392"/>
            <a:ext cx="1006362" cy="984504"/>
          </a:xfrm>
          <a:prstGeom prst="ellipse">
            <a:avLst/>
          </a:prstGeom>
          <a:effectLst>
            <a:softEdge rad="0"/>
          </a:effectLst>
        </p:spPr>
        <p:txBody>
          <a:bodyPr>
            <a:normAutofit/>
          </a:bodyPr>
          <a:lstStyle>
            <a:lvl1pPr>
              <a:defRPr sz="1100"/>
            </a:lvl1pPr>
          </a:lstStyle>
          <a:p>
            <a:endParaRPr lang="en-US"/>
          </a:p>
        </p:txBody>
      </p:sp>
      <p:pic>
        <p:nvPicPr>
          <p:cNvPr id="6" name="Graphic 5">
            <a:extLst>
              <a:ext uri="{FF2B5EF4-FFF2-40B4-BE49-F238E27FC236}">
                <a16:creationId xmlns:a16="http://schemas.microsoft.com/office/drawing/2014/main" id="{D6B349D0-6500-A6C6-C272-976C343B68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61885" y="364747"/>
            <a:ext cx="1895855" cy="372400"/>
          </a:xfrm>
          <a:prstGeom prst="rect">
            <a:avLst/>
          </a:prstGeom>
        </p:spPr>
      </p:pic>
      <p:sp>
        <p:nvSpPr>
          <p:cNvPr id="4" name="Picture Placeholder 4">
            <a:extLst>
              <a:ext uri="{FF2B5EF4-FFF2-40B4-BE49-F238E27FC236}">
                <a16:creationId xmlns:a16="http://schemas.microsoft.com/office/drawing/2014/main" id="{57317091-DD93-EDB5-BBFA-4B0DBA2D5F58}"/>
              </a:ext>
            </a:extLst>
          </p:cNvPr>
          <p:cNvSpPr>
            <a:spLocks noGrp="1"/>
          </p:cNvSpPr>
          <p:nvPr>
            <p:ph type="pic" sz="quarter" idx="15"/>
          </p:nvPr>
        </p:nvSpPr>
        <p:spPr>
          <a:xfrm>
            <a:off x="8549977" y="2212392"/>
            <a:ext cx="1006362" cy="984504"/>
          </a:xfrm>
          <a:prstGeom prst="ellipse">
            <a:avLst/>
          </a:prstGeom>
          <a:effectLst>
            <a:softEdge rad="0"/>
          </a:effectLst>
        </p:spPr>
        <p:txBody>
          <a:bodyPr>
            <a:normAutofit/>
          </a:bodyPr>
          <a:lstStyle>
            <a:lvl1pPr>
              <a:defRPr sz="1100"/>
            </a:lvl1pPr>
          </a:lstStyle>
          <a:p>
            <a:endParaRPr lang="en-US"/>
          </a:p>
        </p:txBody>
      </p:sp>
      <p:sp>
        <p:nvSpPr>
          <p:cNvPr id="9" name="Picture Placeholder 4">
            <a:extLst>
              <a:ext uri="{FF2B5EF4-FFF2-40B4-BE49-F238E27FC236}">
                <a16:creationId xmlns:a16="http://schemas.microsoft.com/office/drawing/2014/main" id="{1448A3FC-E768-70BC-3A7D-AFDB1C22F800}"/>
              </a:ext>
            </a:extLst>
          </p:cNvPr>
          <p:cNvSpPr>
            <a:spLocks noGrp="1"/>
          </p:cNvSpPr>
          <p:nvPr>
            <p:ph type="pic" sz="quarter" idx="18"/>
          </p:nvPr>
        </p:nvSpPr>
        <p:spPr>
          <a:xfrm>
            <a:off x="4624153" y="2212392"/>
            <a:ext cx="1006362" cy="984504"/>
          </a:xfrm>
          <a:prstGeom prst="ellipse">
            <a:avLst/>
          </a:prstGeom>
          <a:effectLst>
            <a:softEdge rad="0"/>
          </a:effectLst>
        </p:spPr>
        <p:txBody>
          <a:bodyPr>
            <a:normAutofit/>
          </a:bodyPr>
          <a:lstStyle>
            <a:lvl1pPr>
              <a:defRPr sz="1100"/>
            </a:lvl1pPr>
          </a:lstStyle>
          <a:p>
            <a:endParaRPr lang="en-US"/>
          </a:p>
        </p:txBody>
      </p:sp>
      <p:sp>
        <p:nvSpPr>
          <p:cNvPr id="12" name="Picture Placeholder 4">
            <a:extLst>
              <a:ext uri="{FF2B5EF4-FFF2-40B4-BE49-F238E27FC236}">
                <a16:creationId xmlns:a16="http://schemas.microsoft.com/office/drawing/2014/main" id="{61C1D0EF-3A16-8B8A-39FC-A754069BC43E}"/>
              </a:ext>
            </a:extLst>
          </p:cNvPr>
          <p:cNvSpPr>
            <a:spLocks noGrp="1"/>
          </p:cNvSpPr>
          <p:nvPr>
            <p:ph type="pic" sz="quarter" idx="21"/>
          </p:nvPr>
        </p:nvSpPr>
        <p:spPr>
          <a:xfrm>
            <a:off x="6587065" y="2212392"/>
            <a:ext cx="1006362" cy="984504"/>
          </a:xfrm>
          <a:prstGeom prst="ellipse">
            <a:avLst/>
          </a:prstGeom>
          <a:effectLst>
            <a:softEdge rad="0"/>
          </a:effectLst>
        </p:spPr>
        <p:txBody>
          <a:bodyPr>
            <a:normAutofit/>
          </a:bodyPr>
          <a:lstStyle>
            <a:lvl1pPr>
              <a:defRPr sz="1100"/>
            </a:lvl1pPr>
          </a:lstStyle>
          <a:p>
            <a:endParaRPr lang="en-US"/>
          </a:p>
        </p:txBody>
      </p:sp>
      <p:sp>
        <p:nvSpPr>
          <p:cNvPr id="24" name="Text Placeholder 14">
            <a:extLst>
              <a:ext uri="{FF2B5EF4-FFF2-40B4-BE49-F238E27FC236}">
                <a16:creationId xmlns:a16="http://schemas.microsoft.com/office/drawing/2014/main" id="{9950E5D7-AC92-92FE-A1B3-88FDD30315DB}"/>
              </a:ext>
            </a:extLst>
          </p:cNvPr>
          <p:cNvSpPr>
            <a:spLocks noGrp="1"/>
          </p:cNvSpPr>
          <p:nvPr>
            <p:ph type="body" sz="quarter" idx="19" hasCustomPrompt="1"/>
          </p:nvPr>
        </p:nvSpPr>
        <p:spPr>
          <a:xfrm>
            <a:off x="2368893"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5" name="Text Placeholder 14">
            <a:extLst>
              <a:ext uri="{FF2B5EF4-FFF2-40B4-BE49-F238E27FC236}">
                <a16:creationId xmlns:a16="http://schemas.microsoft.com/office/drawing/2014/main" id="{5B5F4B10-0A2A-05AD-8DD2-EB3D26AB3071}"/>
              </a:ext>
            </a:extLst>
          </p:cNvPr>
          <p:cNvSpPr>
            <a:spLocks noGrp="1"/>
          </p:cNvSpPr>
          <p:nvPr>
            <p:ph type="body" sz="quarter" idx="22" hasCustomPrompt="1"/>
          </p:nvPr>
        </p:nvSpPr>
        <p:spPr>
          <a:xfrm>
            <a:off x="8257629"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6" name="Text Placeholder 14">
            <a:extLst>
              <a:ext uri="{FF2B5EF4-FFF2-40B4-BE49-F238E27FC236}">
                <a16:creationId xmlns:a16="http://schemas.microsoft.com/office/drawing/2014/main" id="{CE6B171B-FCE8-F702-2D62-4DB42C1C20A9}"/>
              </a:ext>
            </a:extLst>
          </p:cNvPr>
          <p:cNvSpPr>
            <a:spLocks noGrp="1"/>
          </p:cNvSpPr>
          <p:nvPr>
            <p:ph type="body" sz="quarter" idx="23" hasCustomPrompt="1"/>
          </p:nvPr>
        </p:nvSpPr>
        <p:spPr>
          <a:xfrm>
            <a:off x="6294717"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7" name="Text Placeholder 14">
            <a:extLst>
              <a:ext uri="{FF2B5EF4-FFF2-40B4-BE49-F238E27FC236}">
                <a16:creationId xmlns:a16="http://schemas.microsoft.com/office/drawing/2014/main" id="{697D3752-083C-7ECA-167F-00EF61364353}"/>
              </a:ext>
            </a:extLst>
          </p:cNvPr>
          <p:cNvSpPr>
            <a:spLocks noGrp="1"/>
          </p:cNvSpPr>
          <p:nvPr>
            <p:ph type="body" sz="quarter" idx="24" hasCustomPrompt="1"/>
          </p:nvPr>
        </p:nvSpPr>
        <p:spPr>
          <a:xfrm>
            <a:off x="4331805"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Tree>
    <p:extLst>
      <p:ext uri="{BB962C8B-B14F-4D97-AF65-F5344CB8AC3E}">
        <p14:creationId xmlns:p14="http://schemas.microsoft.com/office/powerpoint/2010/main" val="4188297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JA Full Content Light">
    <p:bg>
      <p:bgPr>
        <a:solidFill>
          <a:schemeClr val="tx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A88BC40-C78B-C5D7-B316-D655D717F502}"/>
              </a:ext>
            </a:extLst>
          </p:cNvPr>
          <p:cNvSpPr>
            <a:spLocks noGrp="1"/>
          </p:cNvSpPr>
          <p:nvPr>
            <p:ph type="title"/>
          </p:nvPr>
        </p:nvSpPr>
        <p:spPr>
          <a:xfrm>
            <a:off x="401918" y="457722"/>
            <a:ext cx="11357960" cy="878025"/>
          </a:xfrm>
        </p:spPr>
        <p:txBody>
          <a:bodyPr>
            <a:normAutofit/>
          </a:bodyPr>
          <a:lstStyle>
            <a:lvl1pPr>
              <a:defRPr sz="3600">
                <a:solidFill>
                  <a:schemeClr val="bg2">
                    <a:lumMod val="75000"/>
                  </a:schemeClr>
                </a:solidFill>
              </a:defRPr>
            </a:lvl1pPr>
          </a:lstStyle>
          <a:p>
            <a:r>
              <a:rPr lang="en-GB"/>
              <a:t>Click to edit Master title style</a:t>
            </a:r>
            <a:endParaRPr lang="en-US"/>
          </a:p>
        </p:txBody>
      </p:sp>
      <p:sp>
        <p:nvSpPr>
          <p:cNvPr id="2" name="Content Placeholder 9">
            <a:extLst>
              <a:ext uri="{FF2B5EF4-FFF2-40B4-BE49-F238E27FC236}">
                <a16:creationId xmlns:a16="http://schemas.microsoft.com/office/drawing/2014/main" id="{F0BA0DAD-0278-8CC4-1D58-4C362E846CB2}"/>
              </a:ext>
            </a:extLst>
          </p:cNvPr>
          <p:cNvSpPr>
            <a:spLocks noGrp="1"/>
          </p:cNvSpPr>
          <p:nvPr>
            <p:ph sz="quarter" idx="11"/>
          </p:nvPr>
        </p:nvSpPr>
        <p:spPr>
          <a:xfrm>
            <a:off x="401918" y="1707626"/>
            <a:ext cx="11357960" cy="4303149"/>
          </a:xfrm>
        </p:spPr>
        <p:txBody>
          <a:bodyPr/>
          <a:lstStyle>
            <a:lvl1pPr>
              <a:defRPr>
                <a:solidFill>
                  <a:schemeClr val="bg2">
                    <a:lumMod val="75000"/>
                  </a:schemeClr>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ue and purple text&#10;&#10;Description automatically generated">
            <a:extLst>
              <a:ext uri="{FF2B5EF4-FFF2-40B4-BE49-F238E27FC236}">
                <a16:creationId xmlns:a16="http://schemas.microsoft.com/office/drawing/2014/main" id="{65922BD3-29CB-0809-61B5-F1B58539326B}"/>
              </a:ext>
            </a:extLst>
          </p:cNvPr>
          <p:cNvPicPr>
            <a:picLocks noChangeAspect="1"/>
          </p:cNvPicPr>
          <p:nvPr userDrawn="1"/>
        </p:nvPicPr>
        <p:blipFill>
          <a:blip r:embed="rId2"/>
          <a:stretch>
            <a:fillRect/>
          </a:stretch>
        </p:blipFill>
        <p:spPr>
          <a:xfrm>
            <a:off x="401918" y="6163234"/>
            <a:ext cx="1284790" cy="474087"/>
          </a:xfrm>
          <a:prstGeom prst="rect">
            <a:avLst/>
          </a:prstGeom>
        </p:spPr>
      </p:pic>
      <p:sp>
        <p:nvSpPr>
          <p:cNvPr id="5" name="TextBox 4">
            <a:extLst>
              <a:ext uri="{FF2B5EF4-FFF2-40B4-BE49-F238E27FC236}">
                <a16:creationId xmlns:a16="http://schemas.microsoft.com/office/drawing/2014/main" id="{0DAFC8F7-F465-85BA-7B55-5322CA56575A}"/>
              </a:ext>
            </a:extLst>
          </p:cNvPr>
          <p:cNvSpPr txBox="1"/>
          <p:nvPr userDrawn="1"/>
        </p:nvSpPr>
        <p:spPr>
          <a:xfrm>
            <a:off x="5516604" y="6261777"/>
            <a:ext cx="6273478" cy="276999"/>
          </a:xfrm>
          <a:prstGeom prst="rect">
            <a:avLst/>
          </a:prstGeom>
          <a:noFill/>
        </p:spPr>
        <p:txBody>
          <a:bodyPr wrap="square" rtlCol="0">
            <a:spAutoFit/>
          </a:bodyPr>
          <a:lstStyle/>
          <a:p>
            <a:pPr algn="r"/>
            <a:r>
              <a:rPr lang="en-US" sz="1200">
                <a:solidFill>
                  <a:schemeClr val="bg1">
                    <a:lumMod val="90000"/>
                    <a:lumOff val="10000"/>
                  </a:schemeClr>
                </a:solidFill>
              </a:rPr>
              <a:t>Creating better events through technology that makes a difference</a:t>
            </a:r>
          </a:p>
        </p:txBody>
      </p:sp>
    </p:spTree>
    <p:extLst>
      <p:ext uri="{BB962C8B-B14F-4D97-AF65-F5344CB8AC3E}">
        <p14:creationId xmlns:p14="http://schemas.microsoft.com/office/powerpoint/2010/main" val="162269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905355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0734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359245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56982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7463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607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8267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1866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24185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945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83629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115312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15821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20183516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3951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0164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414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2410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62880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41267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672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607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11/19/2025</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6591902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57248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54683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26729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2988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8117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90811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0693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37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945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044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theme" Target="../theme/theme2.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8" Type="http://schemas.openxmlformats.org/officeDocument/2006/relationships/slideLayout" Target="../slideLayouts/slideLayout28.xml"/><Relationship Id="rId51" Type="http://schemas.openxmlformats.org/officeDocument/2006/relationships/image" Target="../media/image6.emf"/><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1" Type="http://schemas.openxmlformats.org/officeDocument/2006/relationships/slideLayout" Target="../slideLayouts/slideLayout21.xml"/><Relationship Id="rId6"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slideLayout" Target="../slideLayouts/slideLayout111.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theme" Target="../theme/theme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8" Type="http://schemas.openxmlformats.org/officeDocument/2006/relationships/slideLayout" Target="../slideLayouts/slideLayout77.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image" Target="../media/image30.emf"/><Relationship Id="rId20" Type="http://schemas.openxmlformats.org/officeDocument/2006/relationships/slideLayout" Target="../slideLayouts/slideLayout89.xml"/><Relationship Id="rId41" Type="http://schemas.openxmlformats.org/officeDocument/2006/relationships/slideLayout" Target="../slideLayouts/slideLayout11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theme" Target="../theme/theme4.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image" Target="../media/image6.emf"/><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8" Type="http://schemas.openxmlformats.org/officeDocument/2006/relationships/slideLayout" Target="../slideLayouts/slideLayout121.xml"/><Relationship Id="rId3"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6.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11/19/2025</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2363755441"/>
      </p:ext>
    </p:extLst>
  </p:cSld>
  <p:clrMap bg1="lt1" tx1="dk1" bg2="lt2" tx2="dk2" accent1="accent1" accent2="accent2" accent3="accent3" accent4="accent4" accent5="accent5" accent6="accent6" hlink="hlink" folHlink="folHlink"/>
  <p:sldLayoutIdLst>
    <p:sldLayoutId id="2147484076" r:id="rId1"/>
    <p:sldLayoutId id="2147485274" r:id="rId2"/>
    <p:sldLayoutId id="2147485277" r:id="rId3"/>
    <p:sldLayoutId id="2147485706" r:id="rId4"/>
    <p:sldLayoutId id="2147485276" r:id="rId5"/>
    <p:sldLayoutId id="2147485707" r:id="rId6"/>
    <p:sldLayoutId id="2147485708" r:id="rId7"/>
    <p:sldLayoutId id="2147485275" r:id="rId8"/>
    <p:sldLayoutId id="2147485709" r:id="rId9"/>
    <p:sldLayoutId id="2147485710" r:id="rId10"/>
    <p:sldLayoutId id="2147485711" r:id="rId11"/>
    <p:sldLayoutId id="2147485712" r:id="rId12"/>
    <p:sldLayoutId id="2147485278" r:id="rId13"/>
    <p:sldLayoutId id="2147485323" r:id="rId14"/>
    <p:sldLayoutId id="2147485705" r:id="rId15"/>
    <p:sldLayoutId id="2147485607" r:id="rId16"/>
    <p:sldLayoutId id="2147484091" r:id="rId17"/>
    <p:sldLayoutId id="2147485368" r:id="rId18"/>
    <p:sldLayoutId id="2147485608" r:id="rId19"/>
    <p:sldLayoutId id="214748526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1"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2205146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5280" r:id="rId3"/>
    <p:sldLayoutId id="2147485281" r:id="rId4"/>
    <p:sldLayoutId id="2147485282" r:id="rId5"/>
    <p:sldLayoutId id="2147485283" r:id="rId6"/>
    <p:sldLayoutId id="2147485284" r:id="rId7"/>
    <p:sldLayoutId id="2147485288" r:id="rId8"/>
    <p:sldLayoutId id="2147485289" r:id="rId9"/>
    <p:sldLayoutId id="2147485290" r:id="rId10"/>
    <p:sldLayoutId id="2147485291" r:id="rId11"/>
    <p:sldLayoutId id="2147485292" r:id="rId12"/>
    <p:sldLayoutId id="2147485293" r:id="rId13"/>
    <p:sldLayoutId id="2147485294" r:id="rId14"/>
    <p:sldLayoutId id="2147485295" r:id="rId15"/>
    <p:sldLayoutId id="2147485296" r:id="rId16"/>
    <p:sldLayoutId id="2147485297" r:id="rId17"/>
    <p:sldLayoutId id="2147485298" r:id="rId18"/>
    <p:sldLayoutId id="2147485299" r:id="rId19"/>
    <p:sldLayoutId id="2147485300" r:id="rId20"/>
    <p:sldLayoutId id="2147485713" r:id="rId21"/>
    <p:sldLayoutId id="2147485302" r:id="rId22"/>
    <p:sldLayoutId id="2147485303" r:id="rId23"/>
    <p:sldLayoutId id="2147485304" r:id="rId24"/>
    <p:sldLayoutId id="2147485305" r:id="rId25"/>
    <p:sldLayoutId id="2147485306" r:id="rId26"/>
    <p:sldLayoutId id="2147485307" r:id="rId27"/>
    <p:sldLayoutId id="2147485308" r:id="rId28"/>
    <p:sldLayoutId id="2147485309" r:id="rId29"/>
    <p:sldLayoutId id="2147485310" r:id="rId30"/>
    <p:sldLayoutId id="2147485311" r:id="rId31"/>
    <p:sldLayoutId id="2147485312" r:id="rId32"/>
    <p:sldLayoutId id="2147485285" r:id="rId33"/>
    <p:sldLayoutId id="2147485287" r:id="rId34"/>
    <p:sldLayoutId id="2147485286" r:id="rId35"/>
    <p:sldLayoutId id="2147483712" r:id="rId36"/>
    <p:sldLayoutId id="2147483713" r:id="rId37"/>
    <p:sldLayoutId id="2147483714" r:id="rId38"/>
    <p:sldLayoutId id="2147483715" r:id="rId39"/>
    <p:sldLayoutId id="2147483858" r:id="rId40"/>
    <p:sldLayoutId id="2147483859" r:id="rId41"/>
    <p:sldLayoutId id="2147483860" r:id="rId42"/>
    <p:sldLayoutId id="2147483717" r:id="rId43"/>
    <p:sldLayoutId id="2147483718" r:id="rId44"/>
    <p:sldLayoutId id="2147485266" r:id="rId45"/>
    <p:sldLayoutId id="2147485270" r:id="rId46"/>
    <p:sldLayoutId id="2147485271" r:id="rId47"/>
    <p:sldLayoutId id="2147485272" r:id="rId48"/>
    <p:sldLayoutId id="2147485273"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6"/>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17046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09" r:id="rId11"/>
    <p:sldLayoutId id="2147483711" r:id="rId12"/>
    <p:sldLayoutId id="2147483710"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847" r:id="rId40"/>
    <p:sldLayoutId id="2147483848" r:id="rId41"/>
    <p:sldLayoutId id="2147483981" r:id="rId42"/>
    <p:sldLayoutId id="2147483982" r:id="rId43"/>
    <p:sldLayoutId id="2147483983" r:id="rId4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82088191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 id="2147484025" r:id="rId31"/>
    <p:sldLayoutId id="2147484026" r:id="rId32"/>
    <p:sldLayoutId id="2147484027" r:id="rId33"/>
    <p:sldLayoutId id="2147484028" r:id="rId34"/>
    <p:sldLayoutId id="2147484029" r:id="rId35"/>
    <p:sldLayoutId id="2147485301" r:id="rId36"/>
    <p:sldLayoutId id="2147485426" r:id="rId37"/>
    <p:sldLayoutId id="2147485438" r:id="rId3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052D1A-97BF-848D-6A0A-1AC3372BBB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B44B6A-0CD8-7A42-4F4F-ABD4207A6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A7769-594F-DD9B-67FE-409CFB7FC1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31C817-7F51-4C84-9EDF-FB1ACDEA1913}" type="datetimeFigureOut">
              <a:rPr lang="en-US" smtClean="0"/>
              <a:t>11/19/2025</a:t>
            </a:fld>
            <a:endParaRPr lang="en-US"/>
          </a:p>
        </p:txBody>
      </p:sp>
      <p:sp>
        <p:nvSpPr>
          <p:cNvPr id="5" name="Footer Placeholder 4">
            <a:extLst>
              <a:ext uri="{FF2B5EF4-FFF2-40B4-BE49-F238E27FC236}">
                <a16:creationId xmlns:a16="http://schemas.microsoft.com/office/drawing/2014/main" id="{49F61429-7F2A-9101-75E1-B31F8A7601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C3DC2A-FD6A-7451-24FA-E058C59BC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290EC7-5A86-40D6-9FAD-E0C29B335135}" type="slidenum">
              <a:rPr lang="en-US" smtClean="0"/>
              <a:t>‹#›</a:t>
            </a:fld>
            <a:endParaRPr lang="en-US"/>
          </a:p>
        </p:txBody>
      </p:sp>
    </p:spTree>
    <p:extLst>
      <p:ext uri="{BB962C8B-B14F-4D97-AF65-F5344CB8AC3E}">
        <p14:creationId xmlns:p14="http://schemas.microsoft.com/office/powerpoint/2010/main" val="1159739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11/19/2025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19744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aka.ms/mtc/usergroups" TargetMode="External"/><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74.xml"/><Relationship Id="rId6" Type="http://schemas.microsoft.com/office/2007/relationships/hdphoto" Target="../media/hdphoto3.wdp"/><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5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5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5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5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99.xml"/><Relationship Id="rId6" Type="http://schemas.openxmlformats.org/officeDocument/2006/relationships/image" Target="../media/image54.png"/><Relationship Id="rId5" Type="http://schemas.openxmlformats.org/officeDocument/2006/relationships/image" Target="../media/image50.png"/><Relationship Id="rId4" Type="http://schemas.openxmlformats.org/officeDocument/2006/relationships/image" Target="../media/image53.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aka.ms/MGCI" TargetMode="External"/><Relationship Id="rId1" Type="http://schemas.openxmlformats.org/officeDocument/2006/relationships/slideLayout" Target="../slideLayouts/slideLayout81.xml"/><Relationship Id="rId4" Type="http://schemas.openxmlformats.org/officeDocument/2006/relationships/hyperlink" Target="https://aka.ms/communitysocia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aka.ms/MGCIMeetingFeedback" TargetMode="External"/><Relationship Id="rId1" Type="http://schemas.openxmlformats.org/officeDocument/2006/relationships/slideLayout" Target="../slideLayouts/slideLayout34.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forms.office.com/r/G3sP4wTViA" TargetMode="External"/><Relationship Id="rId1" Type="http://schemas.openxmlformats.org/officeDocument/2006/relationships/slideLayout" Target="../slideLayouts/slideLayout16.xml"/><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hyperlink" Target="https://aka.ms/MGCIMtgPM" TargetMode="External"/><Relationship Id="rId2" Type="http://schemas.openxmlformats.org/officeDocument/2006/relationships/hyperlink" Target="https://aka.ms/MGCIMtgAM" TargetMode="External"/><Relationship Id="rId1" Type="http://schemas.openxmlformats.org/officeDocument/2006/relationships/slideLayout" Target="../slideLayouts/slideLayout81.xml"/><Relationship Id="rId5" Type="http://schemas.openxmlformats.org/officeDocument/2006/relationships/hyperlink" Target="https://aka.ms/MGCI" TargetMode="External"/><Relationship Id="rId4" Type="http://schemas.openxmlformats.org/officeDocument/2006/relationships/hyperlink" Target="https://aka.ms/community/learn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aka.ms/MGCI" TargetMode="External"/><Relationship Id="rId1" Type="http://schemas.openxmlformats.org/officeDocument/2006/relationships/slideLayout" Target="../slideLayouts/slideLayout81.xml"/><Relationship Id="rId4" Type="http://schemas.openxmlformats.org/officeDocument/2006/relationships/hyperlink" Target="https://aka.ms/GeneralSessionGues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ka.ms/MGCICommunityHub" TargetMode="External"/><Relationship Id="rId2" Type="http://schemas.openxmlformats.org/officeDocument/2006/relationships/image" Target="../media/image64.png"/><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ka.ms/microsoftcommunitylinkedin" TargetMode="External"/><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openxmlformats.org/officeDocument/2006/relationships/hyperlink" Target="https://aka.ms/mondaysatmicrosoft" TargetMode="External"/><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3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xml"/><Relationship Id="rId1" Type="http://schemas.openxmlformats.org/officeDocument/2006/relationships/slideLayout" Target="../slideLayouts/slideLayout79.xml"/><Relationship Id="rId4" Type="http://schemas.openxmlformats.org/officeDocument/2006/relationships/hyperlink" Target="https://www.microsoft.com/events/codeofconduc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ka.ms/MGCI" TargetMode="External"/><Relationship Id="rId2" Type="http://schemas.openxmlformats.org/officeDocument/2006/relationships/image" Target="../media/image57.png"/><Relationship Id="rId1" Type="http://schemas.openxmlformats.org/officeDocument/2006/relationships/slideLayout" Target="../slideLayouts/slideLayout19.xml"/><Relationship Id="rId4" Type="http://schemas.openxmlformats.org/officeDocument/2006/relationships/hyperlink" Target="https://aka.ms/becomeachamp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8" Type="http://schemas.openxmlformats.org/officeDocument/2006/relationships/hyperlink" Target="https://www.linkedin.com/in/wpreston/" TargetMode="External"/><Relationship Id="rId3" Type="http://schemas.openxmlformats.org/officeDocument/2006/relationships/image" Target="../media/image59.jpeg"/><Relationship Id="rId7" Type="http://schemas.openxmlformats.org/officeDocument/2006/relationships/hyperlink" Target="https://www.m365tc.com/" TargetMode="External"/><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60.jpeg"/><Relationship Id="rId5" Type="http://schemas.openxmlformats.org/officeDocument/2006/relationships/hyperlink" Target="https://www.linkedin.com/in/sharonweaver/" TargetMode="External"/><Relationship Id="rId4" Type="http://schemas.openxmlformats.org/officeDocument/2006/relationships/hyperlink" Target="http://Collahttps:/www.collabconforall.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18/10/relationships/comments" Target="../comments/modernComment_7FFFF248_B6EA43E7.xml"/><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www.linkedin.com/in/karuanagatimu/" TargetMode="External"/><Relationship Id="rId5" Type="http://schemas.openxmlformats.org/officeDocument/2006/relationships/image" Target="../media/image61.png"/><Relationship Id="rId4" Type="http://schemas.openxmlformats.org/officeDocument/2006/relationships/hyperlink" Target="https://www.linkedin.com/in/heathernewman/" TargetMode="External"/><Relationship Id="rId9" Type="http://schemas.openxmlformats.org/officeDocument/2006/relationships/hyperlink" Target="https://www.linkedin.com/in/bryanhar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ka.ms/MGCICommunityHub" TargetMode="External"/><Relationship Id="rId2" Type="http://schemas.openxmlformats.org/officeDocument/2006/relationships/image" Target="../media/image64.png"/><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162906" y="4652162"/>
            <a:ext cx="6994264" cy="813602"/>
          </a:xfrm>
        </p:spPr>
        <p:txBody>
          <a:bodyPr vert="horz" lIns="91440" tIns="45720" rIns="91440" bIns="45720" rtlCol="0" anchor="t">
            <a:normAutofit/>
          </a:bodyPr>
          <a:lstStyle/>
          <a:p>
            <a:pPr marL="0" indent="0">
              <a:spcBef>
                <a:spcPts val="600"/>
              </a:spcBef>
              <a:buNone/>
            </a:pPr>
            <a:r>
              <a:rPr lang="en-US" sz="2000">
                <a:solidFill>
                  <a:schemeClr val="bg1"/>
                </a:solidFill>
                <a:latin typeface="Segoe UI Semibold"/>
                <a:cs typeface="Segoe UI Semibold"/>
              </a:rPr>
              <a:t>Event Organizer Training and Office Hours</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a:solidFill>
                  <a:schemeClr val="bg1"/>
                </a:solidFill>
                <a:latin typeface="Segoe UI Semibold"/>
                <a:cs typeface="Segoe UI Semibold"/>
              </a:rPr>
              <a:t>Oct 30, 2025</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229170" y="1144024"/>
            <a:ext cx="4109545" cy="20621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bg1"/>
                </a:solidFill>
              </a:rPr>
              <a:t>We will get started at 10 min after the hour</a:t>
            </a:r>
          </a:p>
          <a:p>
            <a:endParaRPr lang="en-US" sz="3200">
              <a:solidFill>
                <a:schemeClr val="bg1"/>
              </a:solidFill>
            </a:endParaRPr>
          </a:p>
          <a:p>
            <a:r>
              <a:rPr lang="en-US" sz="3200">
                <a:solidFill>
                  <a:schemeClr val="bg1"/>
                </a:solidFill>
              </a:rPr>
              <a:t>Grab a refreshment!</a:t>
            </a:r>
          </a:p>
        </p:txBody>
      </p:sp>
    </p:spTree>
    <p:extLst>
      <p:ext uri="{BB962C8B-B14F-4D97-AF65-F5344CB8AC3E}">
        <p14:creationId xmlns:p14="http://schemas.microsoft.com/office/powerpoint/2010/main" val="14399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CD79E98-C294-8725-65F4-4E5BFCF26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D7D21-9BE7-71A8-E5E5-739C8053C2CF}"/>
              </a:ext>
            </a:extLst>
          </p:cNvPr>
          <p:cNvSpPr>
            <a:spLocks noGrp="1"/>
          </p:cNvSpPr>
          <p:nvPr>
            <p:ph type="title"/>
          </p:nvPr>
        </p:nvSpPr>
        <p:spPr>
          <a:xfrm>
            <a:off x="380301" y="121286"/>
            <a:ext cx="10687574" cy="757527"/>
          </a:xfrm>
        </p:spPr>
        <p:txBody>
          <a:bodyPr>
            <a:normAutofit/>
          </a:bodyPr>
          <a:lstStyle/>
          <a:p>
            <a:r>
              <a:rPr lang="en-US"/>
              <a:t>🥳 User Groups on Microsoft Tech Community</a:t>
            </a:r>
          </a:p>
        </p:txBody>
      </p:sp>
      <p:cxnSp>
        <p:nvCxnSpPr>
          <p:cNvPr id="6" name="Straight Connector 5">
            <a:extLst>
              <a:ext uri="{FF2B5EF4-FFF2-40B4-BE49-F238E27FC236}">
                <a16:creationId xmlns:a16="http://schemas.microsoft.com/office/drawing/2014/main" id="{FFC66693-DD2A-FD40-26E4-017052F799EC}"/>
              </a:ext>
            </a:extLst>
          </p:cNvPr>
          <p:cNvCxnSpPr/>
          <p:nvPr/>
        </p:nvCxnSpPr>
        <p:spPr>
          <a:xfrm>
            <a:off x="0" y="640889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597BDD4-23F9-9435-0CB3-372599432100}"/>
              </a:ext>
            </a:extLst>
          </p:cNvPr>
          <p:cNvSpPr txBox="1"/>
          <p:nvPr/>
        </p:nvSpPr>
        <p:spPr>
          <a:xfrm>
            <a:off x="380301" y="1111432"/>
            <a:ext cx="6119768" cy="369332"/>
          </a:xfrm>
          <a:prstGeom prst="rect">
            <a:avLst/>
          </a:prstGeom>
          <a:noFill/>
        </p:spPr>
        <p:txBody>
          <a:bodyPr wrap="square">
            <a:spAutoFit/>
          </a:bodyPr>
          <a:lstStyle/>
          <a:p>
            <a:pPr lvl="0" defTabSz="914400">
              <a:defRPr/>
            </a:pPr>
            <a:r>
              <a:rPr lang="en-US" sz="1800" i="1"/>
              <a:t>Connecting Communities. Empowering Collaboration.</a:t>
            </a:r>
            <a:endParaRPr kumimoji="0" lang="en-US" sz="1800" b="0" i="1" u="none" strike="noStrike" kern="1200" cap="none" spc="0" normalizeH="0" baseline="0" noProof="0">
              <a:ln>
                <a:noFill/>
              </a:ln>
              <a:solidFill>
                <a:prstClr val="black"/>
              </a:solidFill>
              <a:effectLst/>
              <a:uLnTx/>
              <a:uFillTx/>
              <a:latin typeface="Grandview Display"/>
              <a:ea typeface="+mn-ea"/>
              <a:cs typeface="+mn-cs"/>
            </a:endParaRPr>
          </a:p>
        </p:txBody>
      </p:sp>
      <p:sp>
        <p:nvSpPr>
          <p:cNvPr id="10" name="TextBox 9">
            <a:extLst>
              <a:ext uri="{FF2B5EF4-FFF2-40B4-BE49-F238E27FC236}">
                <a16:creationId xmlns:a16="http://schemas.microsoft.com/office/drawing/2014/main" id="{60CB1AAD-88C2-8D02-F0A1-E9DBFCA8D7CE}"/>
              </a:ext>
            </a:extLst>
          </p:cNvPr>
          <p:cNvSpPr txBox="1"/>
          <p:nvPr/>
        </p:nvSpPr>
        <p:spPr>
          <a:xfrm>
            <a:off x="380301" y="1953468"/>
            <a:ext cx="6316832" cy="1796454"/>
          </a:xfrm>
          <a:prstGeom prst="rect">
            <a:avLst/>
          </a:prstGeom>
          <a:noFill/>
        </p:spPr>
        <p:txBody>
          <a:bodyPr wrap="square" rtlCol="0">
            <a:spAutoFit/>
          </a:bodyPr>
          <a:lstStyle/>
          <a:p>
            <a:pPr lvl="0">
              <a:lnSpc>
                <a:spcPct val="107000"/>
              </a:lnSpc>
              <a:spcAft>
                <a:spcPts val="800"/>
              </a:spcAft>
            </a:pPr>
            <a:r>
              <a:rPr lang="en-US" sz="1800" b="1"/>
              <a:t>Introducing Tech Community User Groups</a:t>
            </a:r>
            <a:endPar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lvl="0">
              <a:lnSpc>
                <a:spcPct val="107000"/>
              </a:lnSpc>
              <a:spcAft>
                <a:spcPts val="800"/>
              </a:spcAft>
            </a:pPr>
            <a:r>
              <a:rPr lang="en-US" sz="1600"/>
              <a:t>User Groups are a new feature currently in preview on the Microsoft Tech Community – fully launching by end of September, designed to bring together individuals with shared interests, roles, or technologies, and enable deeper collaboration, discussion, and learning.</a:t>
            </a:r>
            <a:endParaRPr kumimoji="0" lang="en-US" sz="16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1DB9DF0-B803-7530-62BC-EC961E645BAA}"/>
              </a:ext>
            </a:extLst>
          </p:cNvPr>
          <p:cNvSpPr txBox="1"/>
          <p:nvPr/>
        </p:nvSpPr>
        <p:spPr>
          <a:xfrm>
            <a:off x="380301" y="3946789"/>
            <a:ext cx="6100232" cy="2138278"/>
          </a:xfrm>
          <a:prstGeom prst="rect">
            <a:avLst/>
          </a:prstGeom>
          <a:noFill/>
        </p:spPr>
        <p:txBody>
          <a:bodyPr wrap="square">
            <a:spAutoFit/>
          </a:bodyPr>
          <a:lstStyle/>
          <a:p>
            <a:pPr>
              <a:buNone/>
            </a:pPr>
            <a:r>
              <a:rPr lang="en-US" b="1"/>
              <a:t>Join the Preview Today</a:t>
            </a:r>
          </a:p>
          <a:p>
            <a:pPr>
              <a:buNone/>
            </a:pPr>
            <a:endParaRPr lang="en-US" b="1"/>
          </a:p>
          <a:p>
            <a:pPr>
              <a:buNone/>
            </a:pPr>
            <a:r>
              <a:rPr lang="en-US" sz="1600" b="1" i="1"/>
              <a:t>Next Steps:</a:t>
            </a:r>
            <a:endParaRPr lang="en-US" sz="1600" i="1"/>
          </a:p>
          <a:p>
            <a:pPr marL="285750" indent="-285750">
              <a:buFont typeface="Arial" panose="020B0604020202020204" pitchFamily="34" charset="0"/>
              <a:buChar char="•"/>
            </a:pPr>
            <a:r>
              <a:rPr lang="en-US" sz="1600"/>
              <a:t>Visit </a:t>
            </a:r>
            <a:r>
              <a:rPr lang="en-US" sz="1600">
                <a:hlinkClick r:id="rId2"/>
              </a:rPr>
              <a:t>https://aka.ms/mtc/usergroups</a:t>
            </a:r>
            <a:r>
              <a:rPr lang="en-US" sz="1600"/>
              <a:t> </a:t>
            </a:r>
          </a:p>
          <a:p>
            <a:pPr marL="285750" indent="-285750">
              <a:buFont typeface="Arial" panose="020B0604020202020204" pitchFamily="34" charset="0"/>
              <a:buChar char="•"/>
            </a:pPr>
            <a:r>
              <a:rPr lang="en-US" sz="1600"/>
              <a:t>Sign in with your Microsoft account to participate</a:t>
            </a:r>
          </a:p>
          <a:p>
            <a:pPr marL="285750" indent="-285750">
              <a:buFont typeface="Arial" panose="020B0604020202020204" pitchFamily="34" charset="0"/>
              <a:buChar char="•"/>
            </a:pPr>
            <a:r>
              <a:rPr lang="en-US" sz="1600"/>
              <a:t>Browse available groups or select create a new user group to start your own!</a:t>
            </a:r>
          </a:p>
          <a:p>
            <a:pPr marL="285750" indent="-285750">
              <a:buFont typeface="Arial" panose="020B0604020202020204" pitchFamily="34" charset="0"/>
              <a:buChar char="•"/>
            </a:pPr>
            <a:r>
              <a:rPr lang="en-US" sz="1600"/>
              <a:t>Share feedback to help shape the future of User Groups</a:t>
            </a:r>
          </a:p>
        </p:txBody>
      </p:sp>
      <p:pic>
        <p:nvPicPr>
          <p:cNvPr id="14" name="Picture 13">
            <a:extLst>
              <a:ext uri="{FF2B5EF4-FFF2-40B4-BE49-F238E27FC236}">
                <a16:creationId xmlns:a16="http://schemas.microsoft.com/office/drawing/2014/main" id="{A80F0D23-9BBC-DB59-D3A1-AF09EAE75013}"/>
              </a:ext>
            </a:extLst>
          </p:cNvPr>
          <p:cNvPicPr>
            <a:picLocks noChangeAspect="1"/>
          </p:cNvPicPr>
          <p:nvPr/>
        </p:nvPicPr>
        <p:blipFill>
          <a:blip r:embed="rId3"/>
          <a:stretch>
            <a:fillRect/>
          </a:stretch>
        </p:blipFill>
        <p:spPr>
          <a:xfrm>
            <a:off x="6847201" y="2170111"/>
            <a:ext cx="4739431" cy="3159621"/>
          </a:xfrm>
          <a:prstGeom prst="rect">
            <a:avLst/>
          </a:prstGeom>
        </p:spPr>
      </p:pic>
    </p:spTree>
    <p:extLst>
      <p:ext uri="{BB962C8B-B14F-4D97-AF65-F5344CB8AC3E}">
        <p14:creationId xmlns:p14="http://schemas.microsoft.com/office/powerpoint/2010/main" val="610249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708917" y="2575981"/>
            <a:ext cx="8996998" cy="2308324"/>
          </a:xfrm>
          <a:prstGeom prst="rect">
            <a:avLst/>
          </a:prstGeom>
          <a:noFill/>
        </p:spPr>
        <p:txBody>
          <a:bodyPr wrap="square" lIns="91440" tIns="45720" rIns="91440" bIns="45720" rtlCol="0" anchor="t">
            <a:spAutoFit/>
          </a:bodyPr>
          <a:lstStyle/>
          <a:p>
            <a:r>
              <a:rPr lang="en-US" sz="4800" dirty="0">
                <a:solidFill>
                  <a:schemeClr val="bg1"/>
                </a:solidFill>
                <a:latin typeface="Segoe UI"/>
                <a:ea typeface="+mn-lt"/>
                <a:cs typeface="Segoe UI"/>
              </a:rPr>
              <a:t>Topic - </a:t>
            </a:r>
          </a:p>
          <a:p>
            <a:r>
              <a:rPr lang="en-US" sz="4800" dirty="0">
                <a:solidFill>
                  <a:schemeClr val="bg1"/>
                </a:solidFill>
                <a:latin typeface="Segoe UI"/>
                <a:ea typeface="+mn-lt"/>
                <a:cs typeface="Segoe UI"/>
              </a:rPr>
              <a:t>Marketing and Social Media</a:t>
            </a:r>
          </a:p>
          <a:p>
            <a:r>
              <a:rPr lang="en-US" sz="4800" i="1" dirty="0">
                <a:solidFill>
                  <a:schemeClr val="bg1"/>
                </a:solidFill>
                <a:latin typeface="Segoe UI"/>
                <a:ea typeface="+mn-lt"/>
                <a:cs typeface="Segoe UI"/>
              </a:rPr>
              <a:t>With Christian Buckley</a:t>
            </a:r>
            <a:r>
              <a:rPr lang="en-US" sz="4800" dirty="0">
                <a:solidFill>
                  <a:schemeClr val="bg1"/>
                </a:solidFill>
                <a:latin typeface="Segoe UI"/>
                <a:ea typeface="+mn-lt"/>
                <a:cs typeface="Segoe UI"/>
              </a:rPr>
              <a:t> </a:t>
            </a:r>
            <a:r>
              <a:rPr lang="en-US" sz="4800" dirty="0">
                <a:solidFill>
                  <a:schemeClr val="bg1"/>
                </a:solidFill>
                <a:latin typeface="Segoe UI"/>
                <a:ea typeface="Calibri"/>
                <a:cs typeface="Segoe UI"/>
              </a:rPr>
              <a:t>  </a:t>
            </a:r>
            <a:endParaRPr lang="en-US">
              <a:solidFill>
                <a:schemeClr val="bg1"/>
              </a:solidFill>
            </a:endParaRPr>
          </a:p>
        </p:txBody>
      </p:sp>
    </p:spTree>
    <p:extLst>
      <p:ext uri="{BB962C8B-B14F-4D97-AF65-F5344CB8AC3E}">
        <p14:creationId xmlns:p14="http://schemas.microsoft.com/office/powerpoint/2010/main" val="815645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0"/>
            <a:ext cx="12192000" cy="68622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0B3D646-7511-F663-C35D-59E4A3F9875C}"/>
              </a:ext>
            </a:extLst>
          </p:cNvPr>
          <p:cNvSpPr>
            <a:spLocks noGrp="1"/>
          </p:cNvSpPr>
          <p:nvPr>
            <p:ph type="ctrTitle"/>
          </p:nvPr>
        </p:nvSpPr>
        <p:spPr>
          <a:xfrm>
            <a:off x="746589" y="1955038"/>
            <a:ext cx="4151982" cy="3845891"/>
          </a:xfrm>
        </p:spPr>
        <p:txBody>
          <a:bodyPr>
            <a:normAutofit/>
          </a:bodyPr>
          <a:lstStyle/>
          <a:p>
            <a:pPr algn="l"/>
            <a:r>
              <a:rPr lang="en-US" sz="5400" dirty="0">
                <a:solidFill>
                  <a:schemeClr val="bg1"/>
                </a:solidFill>
              </a:rPr>
              <a:t>5 Ways to Promote Your Community Events</a:t>
            </a:r>
          </a:p>
        </p:txBody>
      </p:sp>
      <p:pic>
        <p:nvPicPr>
          <p:cNvPr id="5" name="Picture 4" descr="A calendar with a megaphone and people&#10;&#10;AI-generated content may be incorrect.">
            <a:extLst>
              <a:ext uri="{FF2B5EF4-FFF2-40B4-BE49-F238E27FC236}">
                <a16:creationId xmlns:a16="http://schemas.microsoft.com/office/drawing/2014/main" id="{D1AEF7A4-9E5D-0E8E-9672-27F93316F95A}"/>
              </a:ext>
            </a:extLst>
          </p:cNvPr>
          <p:cNvPicPr>
            <a:picLocks noChangeAspect="1"/>
          </p:cNvPicPr>
          <p:nvPr/>
        </p:nvPicPr>
        <p:blipFill>
          <a:blip r:embed="rId2"/>
          <a:srcRect r="-4" b="-4"/>
          <a:stretch>
            <a:fillRect/>
          </a:stretch>
        </p:blipFill>
        <p:spPr>
          <a:xfrm>
            <a:off x="5467894" y="590861"/>
            <a:ext cx="5290998" cy="5290998"/>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ln w="25400">
            <a:noFill/>
          </a:ln>
        </p:spPr>
      </p:pic>
      <p:sp>
        <p:nvSpPr>
          <p:cNvPr id="51"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3" name="Graphic 212">
            <a:extLst>
              <a:ext uri="{FF2B5EF4-FFF2-40B4-BE49-F238E27FC236}">
                <a16:creationId xmlns:a16="http://schemas.microsoft.com/office/drawing/2014/main" id="{A499C65A-9B02-4D7F-BD68-CD38D8805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55"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0622" y="1755501"/>
            <a:ext cx="1598829" cy="531293"/>
            <a:chOff x="2504802" y="1755501"/>
            <a:chExt cx="1598829" cy="531293"/>
          </a:xfrm>
          <a:solidFill>
            <a:schemeClr val="bg1"/>
          </a:solidFill>
        </p:grpSpPr>
        <p:sp>
          <p:nvSpPr>
            <p:cNvPr id="56" name="Freeform: Shape 55">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59" name="Graphic 4">
            <a:extLst>
              <a:ext uri="{FF2B5EF4-FFF2-40B4-BE49-F238E27FC236}">
                <a16:creationId xmlns:a16="http://schemas.microsoft.com/office/drawing/2014/main" id="{1F4896D7-5AD0-4505-BCCD-82262CFEE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35286" y="3429061"/>
            <a:ext cx="1861484" cy="1861513"/>
            <a:chOff x="5734037" y="3067039"/>
            <a:chExt cx="724483" cy="724489"/>
          </a:xfrm>
          <a:solidFill>
            <a:schemeClr val="bg1"/>
          </a:solidFill>
        </p:grpSpPr>
        <p:sp>
          <p:nvSpPr>
            <p:cNvPr id="60" name="Freeform: Shape 59">
              <a:extLst>
                <a:ext uri="{FF2B5EF4-FFF2-40B4-BE49-F238E27FC236}">
                  <a16:creationId xmlns:a16="http://schemas.microsoft.com/office/drawing/2014/main" id="{83C04C31-4BBB-4AC5-A222-4E79BDDF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90890F0-A440-4A5F-89E2-860A60425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9BA7632-2294-4740-BB61-DFA5017B7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025C556-497E-4B62-9131-98448B5A7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467884A-CD29-4BCE-A1A4-1E629953FC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3A1BC11-A782-4A26-87D0-76C92BAB7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787142E-1022-4109-9141-85FF9C22E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63BCB7E-36CC-4105-9CDA-BFB80F3FF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6EF2588-350F-4CCE-9BF8-799EC7196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A696712-7E60-48CD-A6F8-91754B090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0244E95B-2BBF-4335-BEFC-BA135EF94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D692242-534C-4A58-90D7-43A781D23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C72B2EF-E5D1-46BF-B7FE-A9D174508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8805B31-6BA4-45FA-8180-436B2EC41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1B376A0-4543-4AE3-8071-5C746BADE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824AEB4-F797-4131-AD1A-BCB807B08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399A867-568D-43D3-8F17-6644C8D09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9953DBA6-7A8F-4369-8F18-DC19A21B4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9167760-8210-45B7-96C9-462EB82D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B578C99-7B91-480A-B8CA-B9FB3AF17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DF91670-E084-4B4B-9F86-75DD43CBE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FC99F2F-C73F-444D-B4BB-C02E463AB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F3FF604-A6A9-4EDC-868C-696B92122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8D6C5BB-BF17-4FE8-B611-578E8EBE9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A80A8D66-3FA7-4C04-AEDC-D8F94AA43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3DE9B826-6E87-4EF5-AA9D-F55BB3A21D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BAEEC53-BED0-4ACB-94B4-818158D7E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0709FE3-3633-4C01-AAD6-75ADD9395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0D68B00-260E-4EFC-A1FE-8B04EB5A7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60AF8DD-D1D2-43F3-83E5-ECF20A091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7B3F103-7F53-4D5E-B9A2-DE4F0B78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BBECD20-3735-4F14-8816-26D648091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00687DC-38D4-44B7-BA7D-D8A0BA155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3AFC6B0-2B60-47B1-B854-A02279C7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9963332-7F58-48B9-9BAB-87C986F39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42BD313-0F6E-4DC3-B8A8-861289801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253CE00-9D58-4821-B362-2552C433B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E89086E-98CE-4697-8CE7-B2E7DB2E8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CE9357F-710D-4D3B-90C1-CF19E73F2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70ED7F2-AD38-47BC-B6A1-FF7E20AFD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2600E9C-0B0F-45ED-A2CF-DE0240B2B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B07D2066-6599-4BD0-9CD5-7289EB1B8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BF96C0D-1DEE-47F2-A950-16BC0896F5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D254ABE-505D-4C6A-9267-BFB78FBB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822BBE38-BC6F-4DDE-BD6D-2B496CE42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1046D1FA-C431-4F16-8BDD-71C614D79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F387987-DEF1-447C-BC86-281AC0B3D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808DF01-2715-4215-81F1-B8C178304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ED7F897-8A4F-4F3D-BFB1-738BCDCA9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B51B8B7-D508-44C3-AFC5-820557A94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BC6B94-2A13-4303-AE51-334E386D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27897959-2F8E-4A05-9EA8-5B0329B57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0522AB50-D351-40F4-8A88-E856C1F27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21AFD52-C13F-4A20-B1DB-13C1A9A3D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E789B3B-F514-4E02-8C1A-2F85817AA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E473BAC-3DA1-4D63-9D6C-2B993665F6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385DCF4-8F59-4838-B86C-2B3EF0BCE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EC5A02E-609A-4C39-A35D-E8D038F7C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AB67B18-1821-4367-A7B6-CC2FFF66D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FCAC56E-4767-4984-9FE7-2C3CA57D0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A1929ED-CEB2-4C49-B2ED-A206D3793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1D632F9-2F59-4C8D-B1BC-1CB0D15C3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03B9F80B-CAEF-442C-A218-E2B069545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6A626E-CC14-4106-8AD4-DB3D81CD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7CD710B8-B5DF-495F-ACEA-CFB9308CB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550C81D-B0B8-4DB8-A12C-B62944D07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EB82E53-B337-43EB-BFF8-1466F10E8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D1DCEF3A-2B54-4AA2-9BFD-57EA4A246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F122967-34EF-4575-8E59-75D77FCD0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87EBF9D-3949-4CCE-BB87-978466834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8A1183F-B28F-4BAD-A14B-3940A6E92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A81851B7-6D8F-454C-BBAA-498426069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9759A7A-483F-4DB0-8677-C6AB61E19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DD1E55B-DE82-4811-BB33-1468396D2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F4B0251C-DACC-4A24-83BA-3D95F8D19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647EF9B-D99D-48C1-B61E-19B85F471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B55DF3C-DDF0-4B01-849E-46A663465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9149238-5A44-4264-84E6-DD25E7C0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E6925C1-B440-4C1C-8829-2E6D9EE142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37B5BDB-32A7-4C47-A984-AF2316600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9B5A7D9C-91C9-49A3-8AD5-DB49632FD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64B015D-AFCF-4AB2-AE58-A069B06DB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4407931-9375-400F-88AC-C63D4E9E9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54278B7-45C8-46E4-885A-69208D598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A806AB0-FBD6-41CD-997C-A76266D37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719E2D6D-6D96-4348-954B-3657A0B0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794AABE-9C3E-4A8C-820F-0FDF65213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DBEC39D-5464-46CA-B62B-24826F1F4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1807973-667B-4780-B3AA-4ADC32DB3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70D793C-C9EE-467B-8385-42B6905A0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94695A53-78EB-4811-8BBC-4707F3016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576416F-0C2E-4D01-9357-5C73ADF8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091FE22-8667-4F89-A333-BA9A0917E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B779008-969D-4FA8-BB6C-3BBBCF919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DAF3B96-0DFB-44BA-959D-BF9643FFE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F66F5FF-98B2-4453-8175-EB602A6A0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751D9683-9D41-4058-B90B-99146FC2F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0907098D-1005-4522-BA21-F1534CBAC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BFEF082-7E02-4ED8-B9D1-F0FC47FEC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429C269-222E-4EFB-97B9-08FA243CE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C460F7F-5702-4281-850B-59E4182A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A329057C-293F-4933-9DEA-2463E66D4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7274CBA8-6253-4229-AC37-1D7126639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B7ABAAD2-23FD-4AF4-8506-3CDDC5607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7A85620-3B33-477A-949C-3F221DCC2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247316E-E815-4CE3-9EC0-8DC8391EB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D047E26-5A98-4B49-A453-C71D89450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940C95BF-A85B-4251-A817-35A7B4F71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A4FDA2F-E340-40E6-8678-8F4F9EB3D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D94A3796-87FD-436D-8309-857F9B489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B20BE68-41F5-4E59-87CD-A8654B123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7FD87938-B42E-45E5-ABB8-936E00A24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EA46A837-6AA3-4099-8055-251ED6D7D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9D871B1-B4D0-4667-B5FA-21AE12E50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77E102A-1E9D-44C8-9DA0-1B4B61444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42DB4921-ECFC-42CD-B91B-56AB1FE26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156177C-2880-4AAF-BFC7-C3EA4AD09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B7C807E0-34AB-4AC3-A674-D7E438C60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3AD80AB-575A-4D50-A561-CE310E06B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E4C11A99-7E93-4B54-B1CE-D90D45325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25A3E814-2D04-4881-B9E9-81ADDC0C9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073D9FB4-F4AF-4974-A734-C9300D210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81A1414-A8F5-43F1-BA51-B058EF2C0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E41588DC-3C7F-4695-A42A-B5ABEA8B5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884DF6D-4C87-4B4A-A918-B3F3C8BE35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CF26F2A0-B8D0-48D4-A9A9-BEB75CFF1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7A9177E1-A6DC-4200-9D85-31A348E027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7DA218E3-83A8-45E8-B2E3-4B693606C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31E51433-E260-493C-8A94-FCE7FD9BA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3A74FFD3-BE5F-435D-AC22-825B6E049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3420F88-93EB-4790-A2BD-EFF61E77B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3875302B-159F-4E81-AD49-154BAA8F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BE9966CE-BC06-4CEB-877D-34D9D1C2E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89924EA-8A9B-4ED5-8CF2-E184EE89D2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300C1FB1-E227-40EE-A773-071D080B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4F26B5D-6E35-40E8-90DF-FD65CB33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59D8F05-F701-45A6-9377-454642C21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5F57ACF8-D510-4715-B964-20D980558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51053CDD-687F-481B-86FB-56DA74C55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76B24CA5-1578-43AE-8ED8-CB9F7EA62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A3208550-AB5B-4E2B-914A-270D30163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D4120D7E-20EE-4413-A541-781EA4350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C0CC66E-BFF1-47FD-8C37-092016FBE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9D9AD44-3983-44A2-9DBA-6C5FF3C4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1915592-B946-43D1-AE24-B72B17FC5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AC48622-C7DC-416F-B14F-AB0C6A3EF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122E9A7-0590-453C-AC3A-88265131C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8246847-0B72-46B3-9243-7A7B92E21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07FF669-6E9C-47DF-A1A0-667669279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06905CAD-DCDC-4965-969E-3BA793FCA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7E82B7F4-81C1-4A48-A3C9-B9DE741C9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53D306B7-0050-4206-8020-D3F81BC4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E50823B-85BA-4734-A0E5-99F2D027C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F26CEA8-889B-4F33-AE59-91F66E1602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E64E5726-D6A2-4541-9EB4-0D455BFB1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5A9478C-31E8-4C23-856A-5B4D6936B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4D55AFD-7163-47DF-8918-6BCF397B5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20C5BF88-D776-4C9B-89BD-85EE0DCE8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0A0347C6-25EE-4289-B805-750B30ABB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C83C9E0-7820-4EA4-B9AA-AD6E0719F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E1B6DEA-553D-4733-9A45-3A28D118B6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BE647149-B885-4A7D-B57E-A9762FF95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3FFCDDD6-EA47-4BA4-914F-B4AD52A7D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8C5FC42-4A56-48D7-9C6F-EE6973256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58746BA-672F-48B8-BA1D-E317498C1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5C60814-753C-4243-BD88-443E240D6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174EB8C9-709B-42D9-9948-434CAA5E0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86AB5B1-D0D7-4FE2-9A7D-BF9C01F7D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718E7606-3FC9-4354-BCF8-A980AE6DF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4" name="AutoShape 2">
            <a:extLst>
              <a:ext uri="{FF2B5EF4-FFF2-40B4-BE49-F238E27FC236}">
                <a16:creationId xmlns:a16="http://schemas.microsoft.com/office/drawing/2014/main" id="{CB23FEE3-B074-5CF6-E834-78BC85ECD8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42404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C6A1EC-6FFD-9216-C294-ACEB8277EE71}"/>
              </a:ext>
            </a:extLst>
          </p:cNvPr>
          <p:cNvSpPr txBox="1"/>
          <p:nvPr/>
        </p:nvSpPr>
        <p:spPr>
          <a:xfrm>
            <a:off x="819760" y="3724252"/>
            <a:ext cx="2307332" cy="84651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prstClr val="black"/>
                </a:solidFill>
                <a:effectLst/>
                <a:uLnTx/>
                <a:uFillTx/>
                <a:latin typeface="Aptos" panose="020B0004020202020204" pitchFamily="34" charset="0"/>
                <a:ea typeface="+mn-ea"/>
                <a:cs typeface="+mn-cs"/>
              </a:rPr>
              <a:t>Christian Buckley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a:ln>
                  <a:noFill/>
                </a:ln>
                <a:solidFill>
                  <a:srgbClr val="485BD5"/>
                </a:solidFill>
                <a:effectLst/>
                <a:uLnTx/>
                <a:uFillTx/>
                <a:latin typeface="Aptos" panose="020B0004020202020204" pitchFamily="34" charset="0"/>
                <a:ea typeface="+mn-ea"/>
                <a:cs typeface="Calibri" panose="020F0502020204030204" pitchFamily="34" charset="0"/>
              </a:rPr>
              <a:t>Author, Podcaster, MBA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a:ln>
                  <a:noFill/>
                </a:ln>
                <a:solidFill>
                  <a:srgbClr val="485BD5"/>
                </a:solidFill>
                <a:effectLst/>
                <a:uLnTx/>
                <a:uFillTx/>
                <a:latin typeface="Aptos" panose="020B0004020202020204" pitchFamily="34" charset="0"/>
                <a:ea typeface="+mn-ea"/>
                <a:cs typeface="Calibri" panose="020F0502020204030204" pitchFamily="34" charset="0"/>
              </a:rPr>
              <a:t>Dallas, Texas</a:t>
            </a:r>
          </a:p>
        </p:txBody>
      </p:sp>
      <p:sp>
        <p:nvSpPr>
          <p:cNvPr id="6" name="Text Placeholder 12">
            <a:extLst>
              <a:ext uri="{FF2B5EF4-FFF2-40B4-BE49-F238E27FC236}">
                <a16:creationId xmlns:a16="http://schemas.microsoft.com/office/drawing/2014/main" id="{9BD36D31-5F91-3D7A-B802-BAF47A5B56FA}"/>
              </a:ext>
            </a:extLst>
          </p:cNvPr>
          <p:cNvSpPr txBox="1">
            <a:spLocks/>
          </p:cNvSpPr>
          <p:nvPr/>
        </p:nvSpPr>
        <p:spPr>
          <a:xfrm>
            <a:off x="4004342" y="527636"/>
            <a:ext cx="7470207" cy="6074280"/>
          </a:xfrm>
          <a:prstGeom prst="rect">
            <a:avLst/>
          </a:prstGeom>
        </p:spPr>
        <p:txBody>
          <a:bodyPr>
            <a:norm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765"/>
              </a:spcAft>
              <a:buClrTx/>
              <a:buSzPct val="90000"/>
              <a:buFont typeface="Arial" pitchFamily="34" charset="0"/>
              <a:buNone/>
              <a:tabLst/>
              <a:defRPr/>
            </a:pPr>
            <a:r>
              <a:rPr kumimoji="0" lang="en-US" sz="1961"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Email: </a:t>
            </a:r>
            <a:r>
              <a:rPr kumimoji="0" lang="en-US" sz="1961"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Christian.Buckley@Smarter-Consulting.com</a:t>
            </a:r>
          </a:p>
          <a:p>
            <a:pPr marL="0" marR="0" lvl="0" indent="0" algn="l" defTabSz="932742" rtl="0" eaLnBrk="1" fontAlgn="auto" latinLnBrk="0" hangingPunct="1">
              <a:lnSpc>
                <a:spcPct val="100000"/>
              </a:lnSpc>
              <a:spcBef>
                <a:spcPts val="0"/>
              </a:spcBef>
              <a:spcAft>
                <a:spcPts val="1765"/>
              </a:spcAft>
              <a:buClrTx/>
              <a:buSzPct val="90000"/>
              <a:buFont typeface="Arial" pitchFamily="34" charset="0"/>
              <a:buNone/>
              <a:tabLst/>
              <a:defRPr/>
            </a:pPr>
            <a:r>
              <a:rPr kumimoji="0" lang="en-US" sz="1961"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Blog: </a:t>
            </a:r>
            <a:r>
              <a:rPr kumimoji="0" lang="en-US" sz="1961"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buckleyplanet.com	</a:t>
            </a:r>
          </a:p>
          <a:p>
            <a:pPr marL="0" marR="0" lvl="0" indent="0" algn="l" defTabSz="932742" rtl="0" eaLnBrk="1" fontAlgn="auto" latinLnBrk="0" hangingPunct="1">
              <a:lnSpc>
                <a:spcPct val="100000"/>
              </a:lnSpc>
              <a:spcBef>
                <a:spcPts val="0"/>
              </a:spcBef>
              <a:spcAft>
                <a:spcPts val="1765"/>
              </a:spcAft>
              <a:buClrTx/>
              <a:buSzPct val="90000"/>
              <a:buFont typeface="Arial" pitchFamily="34" charset="0"/>
              <a:buNone/>
              <a:tabLst/>
              <a:defRPr/>
            </a:pPr>
            <a:r>
              <a:rPr kumimoji="0" lang="en-US" sz="1961"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Twitter: </a:t>
            </a:r>
            <a:r>
              <a:rPr kumimoji="0" lang="en-US" sz="1961"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@buckleyplanet</a:t>
            </a:r>
          </a:p>
          <a:p>
            <a:pPr marL="0" marR="0" lvl="0" indent="0" algn="l" defTabSz="932742" rtl="0" eaLnBrk="1" fontAlgn="auto" latinLnBrk="0" hangingPunct="1">
              <a:lnSpc>
                <a:spcPct val="100000"/>
              </a:lnSpc>
              <a:spcBef>
                <a:spcPts val="0"/>
              </a:spcBef>
              <a:spcAft>
                <a:spcPts val="1765"/>
              </a:spcAft>
              <a:buClrTx/>
              <a:buSzPct val="90000"/>
              <a:buFont typeface="Arial" pitchFamily="34" charset="0"/>
              <a:buNone/>
              <a:tabLst/>
              <a:defRPr/>
            </a:pPr>
            <a:r>
              <a:rPr kumimoji="0" lang="en-US" sz="1961"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LinkedIn: </a:t>
            </a:r>
            <a:r>
              <a:rPr kumimoji="0" lang="en-US" sz="1961"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/christianbuckley</a:t>
            </a:r>
          </a:p>
          <a:p>
            <a:pPr marL="0" marR="0" lvl="0" indent="0" algn="l" defTabSz="932742" rtl="0" eaLnBrk="1" fontAlgn="auto" latinLnBrk="0" hangingPunct="1">
              <a:lnSpc>
                <a:spcPct val="100000"/>
              </a:lnSpc>
              <a:spcBef>
                <a:spcPts val="0"/>
              </a:spcBef>
              <a:spcAft>
                <a:spcPts val="1765"/>
              </a:spcAft>
              <a:buClrTx/>
              <a:buSzPct val="90000"/>
              <a:buFont typeface="Arial" pitchFamily="34" charset="0"/>
              <a:buNone/>
              <a:tabLst/>
              <a:defRPr/>
            </a:pPr>
            <a:r>
              <a:rPr kumimoji="0" lang="en-US" sz="1961"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YouTube: /</a:t>
            </a:r>
            <a:r>
              <a:rPr kumimoji="0" lang="en-US" sz="1961"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@buckleyplanet</a:t>
            </a:r>
          </a:p>
          <a:p>
            <a:pPr marL="0" marR="0" lvl="0" indent="0" algn="l" defTabSz="932742" rtl="0" eaLnBrk="1" fontAlgn="auto" latinLnBrk="0" hangingPunct="1">
              <a:lnSpc>
                <a:spcPct val="100000"/>
              </a:lnSpc>
              <a:spcBef>
                <a:spcPts val="0"/>
              </a:spcBef>
              <a:spcAft>
                <a:spcPts val="1765"/>
              </a:spcAft>
              <a:buClrTx/>
              <a:buSzPct val="90000"/>
              <a:buFont typeface="Arial" pitchFamily="34" charset="0"/>
              <a:buNone/>
              <a:tabLst/>
              <a:defRPr/>
            </a:pPr>
            <a:r>
              <a:rPr kumimoji="0" lang="en-US" sz="1765" b="0" i="0" u="sng"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Some of my community activities:</a:t>
            </a:r>
          </a:p>
          <a:p>
            <a:pPr marL="336145" marR="0" lvl="0" indent="-336145" algn="l" defTabSz="932742" rtl="0" eaLnBrk="1" fontAlgn="auto" latinLnBrk="0" hangingPunct="1">
              <a:lnSpc>
                <a:spcPct val="100000"/>
              </a:lnSpc>
              <a:spcBef>
                <a:spcPts val="0"/>
              </a:spcBef>
              <a:spcAft>
                <a:spcPts val="1176"/>
              </a:spcAft>
              <a:buClrTx/>
              <a:buSzPct val="90000"/>
              <a:buFont typeface="Arial" pitchFamily="34" charset="0"/>
              <a:buChar char="•"/>
              <a:tabLst/>
              <a:defRPr/>
            </a:pP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Weekly interviews on technology, business productivity, and collaboration culture (</a:t>
            </a:r>
            <a:r>
              <a:rPr kumimoji="0" lang="en-US" sz="1568"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#CollabTalk Podcast</a:t>
            </a: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 </a:t>
            </a:r>
          </a:p>
          <a:p>
            <a:pPr marL="336145" marR="0" lvl="0" indent="-336145" algn="l" defTabSz="932742" rtl="0" eaLnBrk="1" fontAlgn="auto" latinLnBrk="0" hangingPunct="1">
              <a:lnSpc>
                <a:spcPct val="100000"/>
              </a:lnSpc>
              <a:spcBef>
                <a:spcPts val="0"/>
              </a:spcBef>
              <a:spcAft>
                <a:spcPts val="1176"/>
              </a:spcAft>
              <a:buClrTx/>
              <a:buSzPct val="90000"/>
              <a:buFont typeface="Arial" pitchFamily="34" charset="0"/>
              <a:buChar char="•"/>
              <a:tabLst/>
              <a:defRPr/>
            </a:pP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Weekly livestream on project management best-practices (</a:t>
            </a:r>
            <a:r>
              <a:rPr kumimoji="0" lang="en-US" sz="1568"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#ProjectFailureFiles</a:t>
            </a: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a:t>
            </a:r>
          </a:p>
          <a:p>
            <a:pPr marL="336145" marR="0" lvl="0" indent="-336145" algn="l" defTabSz="932742" rtl="0" eaLnBrk="1" fontAlgn="auto" latinLnBrk="0" hangingPunct="1">
              <a:lnSpc>
                <a:spcPct val="100000"/>
              </a:lnSpc>
              <a:spcBef>
                <a:spcPts val="0"/>
              </a:spcBef>
              <a:spcAft>
                <a:spcPts val="1176"/>
              </a:spcAft>
              <a:buClrTx/>
              <a:buSzPct val="90000"/>
              <a:buFont typeface="Arial" pitchFamily="34" charset="0"/>
              <a:buChar char="•"/>
              <a:tabLst/>
              <a:defRPr/>
            </a:pP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Weekly interviews with Microsoft MVPs (</a:t>
            </a:r>
            <a:r>
              <a:rPr kumimoji="0" lang="en-US" sz="1568"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#MVPbuzzChat</a:t>
            </a: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a:t>
            </a:r>
          </a:p>
          <a:p>
            <a:pPr marL="336145" marR="0" lvl="0" indent="-336145" algn="l" defTabSz="932742" rtl="0" eaLnBrk="1" fontAlgn="auto" latinLnBrk="0" hangingPunct="1">
              <a:lnSpc>
                <a:spcPct val="100000"/>
              </a:lnSpc>
              <a:spcBef>
                <a:spcPts val="0"/>
              </a:spcBef>
              <a:spcAft>
                <a:spcPts val="1176"/>
              </a:spcAft>
              <a:buClrTx/>
              <a:buSzPct val="90000"/>
              <a:buFont typeface="Arial" pitchFamily="34" charset="0"/>
              <a:buChar char="•"/>
              <a:tabLst/>
              <a:defRPr/>
            </a:pP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Monthly livestream of the Guardians of M365 Governance (</a:t>
            </a:r>
            <a:r>
              <a:rPr kumimoji="0" lang="en-US" sz="1568"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#GoM365gov</a:t>
            </a: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 covering all-things governance </a:t>
            </a:r>
          </a:p>
          <a:p>
            <a:pPr marL="336145" marR="0" lvl="0" indent="-336145" algn="l" defTabSz="932742" rtl="0" eaLnBrk="1" fontAlgn="auto" latinLnBrk="0" hangingPunct="1">
              <a:lnSpc>
                <a:spcPct val="100000"/>
              </a:lnSpc>
              <a:spcBef>
                <a:spcPts val="0"/>
              </a:spcBef>
              <a:spcAft>
                <a:spcPts val="1176"/>
              </a:spcAft>
              <a:buClrTx/>
              <a:buSzPct val="90000"/>
              <a:buFont typeface="Arial" pitchFamily="34" charset="0"/>
              <a:buChar char="•"/>
              <a:tabLst/>
              <a:defRPr/>
            </a:pP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Multiple posts each month with a panel of experts answering community questions (</a:t>
            </a:r>
            <a:r>
              <a:rPr kumimoji="0" lang="en-US" sz="1568" b="0" i="0" u="none" strike="noStrike" kern="1200" cap="none" spc="0" normalizeH="0" baseline="0" noProof="0" dirty="0">
                <a:ln>
                  <a:noFill/>
                </a:ln>
                <a:solidFill>
                  <a:srgbClr val="485BD5"/>
                </a:solidFill>
                <a:effectLst/>
                <a:uLnTx/>
                <a:uFillTx/>
                <a:latin typeface="Aptos" panose="020B0004020202020204" pitchFamily="34" charset="0"/>
                <a:ea typeface="+mn-ea"/>
                <a:cs typeface="Calibri" panose="020F0502020204030204" pitchFamily="34" charset="0"/>
              </a:rPr>
              <a:t>#M365AMA</a:t>
            </a:r>
            <a:r>
              <a:rPr kumimoji="0" lang="en-US" sz="1568" b="0" i="0" u="none" strike="noStrike" kern="1200" cap="none" spc="0" normalizeH="0" baseline="0" noProof="0" dirty="0">
                <a:ln>
                  <a:noFill/>
                </a:ln>
                <a:solidFill>
                  <a:srgbClr val="1F497D"/>
                </a:solidFill>
                <a:effectLst/>
                <a:uLnTx/>
                <a:uFillTx/>
                <a:latin typeface="Aptos" panose="020B0004020202020204" pitchFamily="34" charset="0"/>
                <a:ea typeface="+mn-ea"/>
                <a:cs typeface="Calibri" panose="020F0502020204030204" pitchFamily="34" charset="0"/>
              </a:rPr>
              <a:t>)</a:t>
            </a:r>
          </a:p>
        </p:txBody>
      </p:sp>
      <p:pic>
        <p:nvPicPr>
          <p:cNvPr id="2" name="Picture 2" descr="May be an image of 1 person">
            <a:extLst>
              <a:ext uri="{FF2B5EF4-FFF2-40B4-BE49-F238E27FC236}">
                <a16:creationId xmlns:a16="http://schemas.microsoft.com/office/drawing/2014/main" id="{46390A17-8366-961C-0735-68C89C9A6E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48" b="98783" l="8879" r="91822">
                        <a14:foregroundMark x1="51636" y1="10142" x2="51636" y2="10142"/>
                        <a14:foregroundMark x1="55607" y1="9736" x2="71262" y2="16633"/>
                        <a14:foregroundMark x1="74533" y1="17647" x2="81308" y2="27586"/>
                        <a14:foregroundMark x1="82009" y1="31034" x2="82243" y2="50101"/>
                        <a14:foregroundMark x1="82009" y1="54564" x2="75467" y2="71197"/>
                        <a14:foregroundMark x1="45093" y1="92698" x2="21495" y2="91886"/>
                        <a14:foregroundMark x1="20093" y1="90264" x2="33178" y2="85801"/>
                        <a14:foregroundMark x1="20093" y1="62475" x2="26869" y2="85598"/>
                        <a14:foregroundMark x1="69860" y1="92495" x2="78738" y2="92495"/>
                        <a14:foregroundMark x1="23598" y1="28803" x2="20794" y2="52941"/>
                        <a14:foregroundMark x1="14720" y1="19878" x2="22897" y2="27181"/>
                        <a14:foregroundMark x1="15187" y1="16633" x2="29907" y2="8722"/>
                        <a14:foregroundMark x1="18224" y1="11156" x2="27804" y2="8722"/>
                        <a14:foregroundMark x1="32944" y1="7302" x2="48364" y2="10548"/>
                        <a14:foregroundMark x1="79673" y1="72211" x2="81776" y2="79513"/>
                      </a14:backgroundRemoval>
                    </a14:imgEffect>
                  </a14:imgLayer>
                </a14:imgProps>
              </a:ext>
              <a:ext uri="{28A0092B-C50C-407E-A947-70E740481C1C}">
                <a14:useLocalDpi xmlns:a14="http://schemas.microsoft.com/office/drawing/2010/main" val="0"/>
              </a:ext>
            </a:extLst>
          </a:blip>
          <a:srcRect/>
          <a:stretch>
            <a:fillRect/>
          </a:stretch>
        </p:blipFill>
        <p:spPr bwMode="auto">
          <a:xfrm rot="847625">
            <a:off x="970476" y="1317135"/>
            <a:ext cx="2016956" cy="2323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A blue sign with white text&#10;&#10;AI-generated content may be incorrect.">
            <a:extLst>
              <a:ext uri="{FF2B5EF4-FFF2-40B4-BE49-F238E27FC236}">
                <a16:creationId xmlns:a16="http://schemas.microsoft.com/office/drawing/2014/main" id="{F7ACDAD3-D66F-7331-8A0C-AA7E844EF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184" y="4701434"/>
            <a:ext cx="1476486" cy="595706"/>
          </a:xfrm>
          <a:prstGeom prst="rect">
            <a:avLst/>
          </a:prstGeom>
        </p:spPr>
      </p:pic>
      <p:pic>
        <p:nvPicPr>
          <p:cNvPr id="1026" name="Picture 2" descr="Rodrigo Diaz Concha | Regional Directors">
            <a:extLst>
              <a:ext uri="{FF2B5EF4-FFF2-40B4-BE49-F238E27FC236}">
                <a16:creationId xmlns:a16="http://schemas.microsoft.com/office/drawing/2014/main" id="{327D5EB8-3F1C-F48D-BBF2-ED965C5D99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18" b="96875" l="889" r="99111">
                        <a14:foregroundMark x1="47556" y1="4464" x2="57778" y2="10268"/>
                        <a14:foregroundMark x1="8889" y1="42857" x2="6667" y2="56696"/>
                        <a14:foregroundMark x1="8889" y1="51786" x2="86667" y2="48214"/>
                        <a14:foregroundMark x1="86667" y1="48214" x2="91556" y2="50446"/>
                        <a14:foregroundMark x1="8444" y1="52232" x2="1333" y2="56696"/>
                        <a14:foregroundMark x1="1778" y1="56696" x2="1778" y2="56696"/>
                        <a14:foregroundMark x1="2222" y1="56696" x2="5333" y2="53125"/>
                        <a14:foregroundMark x1="3556" y1="52232" x2="3556" y2="57589"/>
                        <a14:foregroundMark x1="19111" y1="52679" x2="3556" y2="57589"/>
                        <a14:foregroundMark x1="90222" y1="50000" x2="95556" y2="45536"/>
                        <a14:foregroundMark x1="8889" y1="52232" x2="3111" y2="56696"/>
                        <a14:foregroundMark x1="41333" y1="89286" x2="55111" y2="91071"/>
                        <a14:foregroundMark x1="47111" y1="94643" x2="51556" y2="96875"/>
                        <a14:foregroundMark x1="48444" y1="65625" x2="50667" y2="74107"/>
                        <a14:foregroundMark x1="69778" y1="68750" x2="37333" y2="73661"/>
                        <a14:foregroundMark x1="65778" y1="62500" x2="27111" y2="64286"/>
                        <a14:foregroundMark x1="39111" y1="29464" x2="71556" y2="35714"/>
                        <a14:foregroundMark x1="52444" y1="17857" x2="35556" y2="39732"/>
                        <a14:foregroundMark x1="22667" y1="37054" x2="73778" y2="36161"/>
                        <a14:foregroundMark x1="73778" y1="36161" x2="74222" y2="36161"/>
                        <a14:foregroundMark x1="8000" y1="51339" x2="889" y2="56250"/>
                        <a14:foregroundMark x1="91556" y1="51786" x2="99111" y2="57143"/>
                      </a14:backgroundRemoval>
                    </a14:imgEffect>
                  </a14:imgLayer>
                </a14:imgProps>
              </a:ext>
              <a:ext uri="{28A0092B-C50C-407E-A947-70E740481C1C}">
                <a14:useLocalDpi xmlns:a14="http://schemas.microsoft.com/office/drawing/2010/main" val="0"/>
              </a:ext>
            </a:extLst>
          </a:blip>
          <a:srcRect/>
          <a:stretch>
            <a:fillRect/>
          </a:stretch>
        </p:blipFill>
        <p:spPr bwMode="auto">
          <a:xfrm>
            <a:off x="1459005" y="5427808"/>
            <a:ext cx="1028843" cy="1024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71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2A0A37-3CE4-6A8F-6C3E-0D8057962320}"/>
              </a:ext>
            </a:extLst>
          </p:cNvPr>
          <p:cNvSpPr>
            <a:spLocks noGrp="1"/>
          </p:cNvSpPr>
          <p:nvPr>
            <p:ph type="title"/>
          </p:nvPr>
        </p:nvSpPr>
        <p:spPr>
          <a:xfrm>
            <a:off x="881743" y="637762"/>
            <a:ext cx="3173384" cy="5576770"/>
          </a:xfrm>
        </p:spPr>
        <p:txBody>
          <a:bodyPr anchor="t">
            <a:normAutofit/>
          </a:bodyPr>
          <a:lstStyle/>
          <a:p>
            <a:r>
              <a:rPr lang="en-US" dirty="0">
                <a:solidFill>
                  <a:schemeClr val="bg1"/>
                </a:solidFill>
              </a:rPr>
              <a:t>#1 </a:t>
            </a:r>
            <a:br>
              <a:rPr lang="en-US" dirty="0">
                <a:solidFill>
                  <a:schemeClr val="bg1"/>
                </a:solidFill>
              </a:rPr>
            </a:br>
            <a:r>
              <a:rPr lang="en-US" dirty="0">
                <a:solidFill>
                  <a:schemeClr val="bg1"/>
                </a:solidFill>
              </a:rPr>
              <a:t>Define </a:t>
            </a:r>
            <a:br>
              <a:rPr lang="en-US" dirty="0">
                <a:solidFill>
                  <a:schemeClr val="bg1"/>
                </a:solidFill>
              </a:rPr>
            </a:br>
            <a:r>
              <a:rPr lang="en-US" dirty="0">
                <a:solidFill>
                  <a:schemeClr val="bg1"/>
                </a:solidFill>
              </a:rPr>
              <a:t>Your Value Proposition</a:t>
            </a: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p:txBody>
      </p:sp>
      <p:sp>
        <p:nvSpPr>
          <p:cNvPr id="15" name="Rectangle 14">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E23E89-685C-9BF1-B798-6732E8CEAADE}"/>
              </a:ext>
            </a:extLst>
          </p:cNvPr>
          <p:cNvSpPr>
            <a:spLocks noGrp="1"/>
          </p:cNvSpPr>
          <p:nvPr>
            <p:ph idx="1"/>
          </p:nvPr>
        </p:nvSpPr>
        <p:spPr>
          <a:xfrm>
            <a:off x="5439976" y="850052"/>
            <a:ext cx="6316595" cy="5703148"/>
          </a:xfrm>
        </p:spPr>
        <p:txBody>
          <a:bodyPr>
            <a:normAutofit/>
          </a:bodyPr>
          <a:lstStyle/>
          <a:p>
            <a:pPr marL="0" indent="0">
              <a:spcAft>
                <a:spcPts val="1200"/>
              </a:spcAft>
              <a:buNone/>
            </a:pPr>
            <a:r>
              <a:rPr lang="en-US" sz="1400" dirty="0"/>
              <a:t>If you can’t explain why someone should attend, no amount of promotion will fix it. Define and communicate your </a:t>
            </a:r>
            <a:r>
              <a:rPr lang="en-US" sz="1400" i="1" dirty="0"/>
              <a:t>value proposition.</a:t>
            </a:r>
            <a:r>
              <a:rPr lang="en-US" sz="1400" dirty="0"/>
              <a:t> Spell out the specific benefits attendees and sponsors gain.</a:t>
            </a:r>
          </a:p>
          <a:p>
            <a:pPr>
              <a:buFont typeface="Arial" panose="020B0604020202020204" pitchFamily="34" charset="0"/>
              <a:buChar char="•"/>
            </a:pPr>
            <a:r>
              <a:rPr lang="en-US" sz="1400" b="1" dirty="0"/>
              <a:t>Clarify the Purpose:</a:t>
            </a:r>
            <a:r>
              <a:rPr lang="en-US" sz="1400" dirty="0"/>
              <a:t> What problem are you solving or opportunity are you creating?</a:t>
            </a:r>
          </a:p>
          <a:p>
            <a:pPr lvl="1">
              <a:buFont typeface="Courier New" panose="02070309020205020404" pitchFamily="49" charset="0"/>
              <a:buChar char="o"/>
            </a:pPr>
            <a:r>
              <a:rPr lang="en-US" sz="1200" dirty="0"/>
              <a:t>“Learn something new” isn’t enough. Instead: “Discover practical AI use cases for small businesses.”</a:t>
            </a:r>
          </a:p>
          <a:p>
            <a:pPr>
              <a:buFont typeface="Arial" panose="020B0604020202020204" pitchFamily="34" charset="0"/>
              <a:buChar char="•"/>
            </a:pPr>
            <a:r>
              <a:rPr lang="en-US" sz="1400" b="1" dirty="0"/>
              <a:t>Articulate 3–4 Clear Takeaways:</a:t>
            </a:r>
            <a:r>
              <a:rPr lang="en-US" sz="1400" dirty="0"/>
              <a:t> Be explicit about what attendees will </a:t>
            </a:r>
            <a:r>
              <a:rPr lang="en-US" sz="1400" i="1" dirty="0"/>
              <a:t>walk away with:</a:t>
            </a:r>
            <a:r>
              <a:rPr lang="en-US" sz="1400" dirty="0"/>
              <a:t> skills, insights, or relationships.</a:t>
            </a:r>
          </a:p>
          <a:p>
            <a:pPr>
              <a:buFont typeface="Arial" panose="020B0604020202020204" pitchFamily="34" charset="0"/>
              <a:buChar char="•"/>
            </a:pPr>
            <a:r>
              <a:rPr lang="en-US" sz="1400" b="1" dirty="0"/>
              <a:t>Craft a ‘Why Attend’ Statement:</a:t>
            </a:r>
            <a:r>
              <a:rPr lang="en-US" sz="1400" dirty="0"/>
              <a:t> One strong sentence you can repeat everywhere.</a:t>
            </a:r>
          </a:p>
          <a:p>
            <a:pPr lvl="1">
              <a:buFont typeface="Courier New" panose="02070309020205020404" pitchFamily="49" charset="0"/>
              <a:buChar char="o"/>
            </a:pPr>
            <a:r>
              <a:rPr lang="en-US" sz="1200" dirty="0"/>
              <a:t>For example: “In one evening, you’ll learn how to automate tasks, meet local experts, and leave with tools you can use tomorrow.”</a:t>
            </a:r>
          </a:p>
          <a:p>
            <a:pPr>
              <a:buFont typeface="Arial" panose="020B0604020202020204" pitchFamily="34" charset="0"/>
              <a:buChar char="•"/>
            </a:pPr>
            <a:r>
              <a:rPr lang="en-US" sz="1400" b="1" dirty="0"/>
              <a:t>Align Everything:</a:t>
            </a:r>
            <a:r>
              <a:rPr lang="en-US" sz="1400" dirty="0"/>
              <a:t> Your event title, description, speakers, and sponsor outreach should reinforce those takeaways.</a:t>
            </a:r>
          </a:p>
          <a:p>
            <a:pPr>
              <a:buFont typeface="Arial" panose="020B0604020202020204" pitchFamily="34" charset="0"/>
              <a:buChar char="•"/>
            </a:pPr>
            <a:r>
              <a:rPr lang="en-US" sz="1400" b="1" dirty="0"/>
              <a:t>Sponsor Value:</a:t>
            </a:r>
            <a:r>
              <a:rPr lang="en-US" sz="1400" dirty="0"/>
              <a:t> If attendee value is fuzzy, sponsor value will be too. Be sure to connect the two.</a:t>
            </a:r>
          </a:p>
          <a:p>
            <a:pPr>
              <a:buFont typeface="Arial" panose="020B0604020202020204" pitchFamily="34" charset="0"/>
              <a:buChar char="•"/>
            </a:pPr>
            <a:r>
              <a:rPr lang="en-US" sz="1400" b="1" dirty="0"/>
              <a:t>Reality Check:</a:t>
            </a:r>
            <a:r>
              <a:rPr lang="en-US" sz="1400" dirty="0"/>
              <a:t> Ask someone outside your community to read your event post. Do they understand the value instantly?</a:t>
            </a:r>
          </a:p>
          <a:p>
            <a:r>
              <a:rPr lang="en-US" sz="1400" b="1" dirty="0"/>
              <a:t>Remember: </a:t>
            </a:r>
            <a:r>
              <a:rPr lang="en-US" sz="1400" dirty="0"/>
              <a:t>Write your promo materials </a:t>
            </a:r>
            <a:r>
              <a:rPr lang="en-US" sz="1400" i="1" dirty="0"/>
              <a:t>after</a:t>
            </a:r>
            <a:r>
              <a:rPr lang="en-US" sz="1400" dirty="0"/>
              <a:t> you’ve nailed the takeaways, not before.</a:t>
            </a:r>
          </a:p>
          <a:p>
            <a:endParaRPr lang="en-US" sz="1100" dirty="0"/>
          </a:p>
        </p:txBody>
      </p:sp>
      <p:sp>
        <p:nvSpPr>
          <p:cNvPr id="9" name="Rectangle: Rounded Corners 8">
            <a:extLst>
              <a:ext uri="{FF2B5EF4-FFF2-40B4-BE49-F238E27FC236}">
                <a16:creationId xmlns:a16="http://schemas.microsoft.com/office/drawing/2014/main" id="{B4009D62-A0F9-62C0-0C98-B2858D2164FF}"/>
              </a:ext>
            </a:extLst>
          </p:cNvPr>
          <p:cNvSpPr/>
          <p:nvPr/>
        </p:nvSpPr>
        <p:spPr>
          <a:xfrm>
            <a:off x="565602" y="4486532"/>
            <a:ext cx="2525486" cy="903514"/>
          </a:xfrm>
          <a:prstGeom prst="roundRect">
            <a:avLst>
              <a:gd name="adj" fmla="val 27510"/>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br>
              <a:rPr lang="en-US" dirty="0"/>
            </a:br>
            <a:r>
              <a:rPr lang="en-US" i="1" dirty="0"/>
              <a:t>Lead with the “Why,” </a:t>
            </a:r>
            <a:br>
              <a:rPr lang="en-US" i="1" dirty="0"/>
            </a:br>
            <a:r>
              <a:rPr lang="en-US" i="1" dirty="0"/>
              <a:t>not the date.</a:t>
            </a:r>
            <a:br>
              <a:rPr lang="en-US" i="1" dirty="0"/>
            </a:br>
            <a:endParaRPr lang="en-US" i="1" dirty="0"/>
          </a:p>
        </p:txBody>
      </p:sp>
      <p:pic>
        <p:nvPicPr>
          <p:cNvPr id="4" name="Picture 2" descr="May be an image of 1 person">
            <a:extLst>
              <a:ext uri="{FF2B5EF4-FFF2-40B4-BE49-F238E27FC236}">
                <a16:creationId xmlns:a16="http://schemas.microsoft.com/office/drawing/2014/main" id="{9F969B91-DA13-F970-B90E-CBD306A0E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48" b="98783" l="8879" r="91822">
                        <a14:foregroundMark x1="51636" y1="10142" x2="51636" y2="10142"/>
                        <a14:foregroundMark x1="55607" y1="9736" x2="71262" y2="16633"/>
                        <a14:foregroundMark x1="74533" y1="17647" x2="81308" y2="27586"/>
                        <a14:foregroundMark x1="82009" y1="31034" x2="82243" y2="50101"/>
                        <a14:foregroundMark x1="82009" y1="54564" x2="75467" y2="71197"/>
                        <a14:foregroundMark x1="45093" y1="92698" x2="21495" y2="91886"/>
                        <a14:foregroundMark x1="20093" y1="90264" x2="33178" y2="85801"/>
                        <a14:foregroundMark x1="20093" y1="62475" x2="26869" y2="85598"/>
                        <a14:foregroundMark x1="69860" y1="92495" x2="78738" y2="92495"/>
                        <a14:foregroundMark x1="23598" y1="28803" x2="20794" y2="52941"/>
                        <a14:foregroundMark x1="14720" y1="19878" x2="22897" y2="27181"/>
                        <a14:foregroundMark x1="15187" y1="16633" x2="29907" y2="8722"/>
                        <a14:foregroundMark x1="18224" y1="11156" x2="27804" y2="8722"/>
                        <a14:foregroundMark x1="32944" y1="7302" x2="48364" y2="10548"/>
                        <a14:foregroundMark x1="79673" y1="72211" x2="81776" y2="79513"/>
                      </a14:backgroundRemoval>
                    </a14:imgEffect>
                  </a14:imgLayer>
                </a14:imgProps>
              </a:ext>
              <a:ext uri="{28A0092B-C50C-407E-A947-70E740481C1C}">
                <a14:useLocalDpi xmlns:a14="http://schemas.microsoft.com/office/drawing/2010/main" val="0"/>
              </a:ext>
            </a:extLst>
          </a:blip>
          <a:srcRect/>
          <a:stretch>
            <a:fillRect/>
          </a:stretch>
        </p:blipFill>
        <p:spPr bwMode="auto">
          <a:xfrm rot="847625">
            <a:off x="2937770" y="5083117"/>
            <a:ext cx="1384340" cy="1594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Isosceles Triangle 10">
            <a:extLst>
              <a:ext uri="{FF2B5EF4-FFF2-40B4-BE49-F238E27FC236}">
                <a16:creationId xmlns:a16="http://schemas.microsoft.com/office/drawing/2014/main" id="{58401274-A14A-D8DD-B361-BB7288FE464B}"/>
              </a:ext>
            </a:extLst>
          </p:cNvPr>
          <p:cNvSpPr/>
          <p:nvPr/>
        </p:nvSpPr>
        <p:spPr>
          <a:xfrm rot="8155703">
            <a:off x="2539440" y="5194906"/>
            <a:ext cx="329194" cy="529424"/>
          </a:xfrm>
          <a:prstGeom prst="triangle">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269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2"/>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2"/>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2"/>
                                      </p:to>
                                    </p:animClr>
                                  </p:sub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2"/>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2"/>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accent2"/>
                                      </p:to>
                                    </p:animClr>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chemeClr val="accent2"/>
                                      </p:to>
                                    </p:animClr>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F5F1D-C670-36F1-C482-433CFD44FABF}"/>
              </a:ext>
            </a:extLst>
          </p:cNvPr>
          <p:cNvSpPr>
            <a:spLocks noGrp="1"/>
          </p:cNvSpPr>
          <p:nvPr>
            <p:ph type="title"/>
          </p:nvPr>
        </p:nvSpPr>
        <p:spPr>
          <a:xfrm>
            <a:off x="947057" y="637762"/>
            <a:ext cx="3108070" cy="5576770"/>
          </a:xfrm>
        </p:spPr>
        <p:txBody>
          <a:bodyPr anchor="t">
            <a:normAutofit/>
          </a:bodyPr>
          <a:lstStyle/>
          <a:p>
            <a:r>
              <a:rPr lang="en-US" dirty="0">
                <a:solidFill>
                  <a:schemeClr val="bg1"/>
                </a:solidFill>
              </a:rPr>
              <a:t>#2 </a:t>
            </a:r>
            <a:br>
              <a:rPr lang="en-US" dirty="0">
                <a:solidFill>
                  <a:schemeClr val="bg1"/>
                </a:solidFill>
              </a:rPr>
            </a:br>
            <a:r>
              <a:rPr lang="en-US" dirty="0">
                <a:solidFill>
                  <a:schemeClr val="bg1"/>
                </a:solidFill>
              </a:rPr>
              <a:t>Activate Your Advocates</a:t>
            </a:r>
            <a:br>
              <a:rPr lang="en-US" dirty="0">
                <a:solidFill>
                  <a:schemeClr val="bg1"/>
                </a:solidFill>
              </a:rPr>
            </a:br>
            <a:br>
              <a:rPr lang="en-US" dirty="0">
                <a:solidFill>
                  <a:schemeClr val="bg1"/>
                </a:solidFill>
              </a:rPr>
            </a:br>
            <a:endParaRPr lang="en-US" i="1" dirty="0">
              <a:solidFill>
                <a:schemeClr val="bg1"/>
              </a:solidFill>
            </a:endParaRP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567E33-3760-1A02-AE74-CA301DB45B9E}"/>
              </a:ext>
            </a:extLst>
          </p:cNvPr>
          <p:cNvSpPr>
            <a:spLocks noGrp="1"/>
          </p:cNvSpPr>
          <p:nvPr>
            <p:ph idx="1"/>
          </p:nvPr>
        </p:nvSpPr>
        <p:spPr>
          <a:xfrm>
            <a:off x="5439976" y="850052"/>
            <a:ext cx="6338367" cy="5326911"/>
          </a:xfrm>
        </p:spPr>
        <p:txBody>
          <a:bodyPr>
            <a:noAutofit/>
          </a:bodyPr>
          <a:lstStyle/>
          <a:p>
            <a:pPr marL="0" indent="0">
              <a:spcAft>
                <a:spcPts val="1200"/>
              </a:spcAft>
              <a:buNone/>
            </a:pPr>
            <a:r>
              <a:rPr lang="en-US" sz="1400" dirty="0"/>
              <a:t>Your most effective promotion doesn’t come from your account, but from </a:t>
            </a:r>
            <a:r>
              <a:rPr lang="en-US" sz="1400" i="1" dirty="0"/>
              <a:t>believers sharing their enthusiasm.</a:t>
            </a:r>
            <a:endParaRPr lang="en-US" sz="1400" dirty="0"/>
          </a:p>
          <a:p>
            <a:pPr>
              <a:buFont typeface="Arial" panose="020B0604020202020204" pitchFamily="34" charset="0"/>
              <a:buChar char="•"/>
            </a:pPr>
            <a:r>
              <a:rPr lang="en-US" sz="1400" b="1" dirty="0"/>
              <a:t>Identify Your Ambassadors:</a:t>
            </a:r>
            <a:endParaRPr lang="en-US" sz="1400" dirty="0"/>
          </a:p>
          <a:p>
            <a:pPr lvl="1">
              <a:buFont typeface="Courier New" panose="02070309020205020404" pitchFamily="49" charset="0"/>
              <a:buChar char="o"/>
            </a:pPr>
            <a:r>
              <a:rPr lang="en-US" sz="1200" dirty="0"/>
              <a:t>Past attendees who loved the experience.</a:t>
            </a:r>
          </a:p>
          <a:p>
            <a:pPr lvl="1">
              <a:buFont typeface="Courier New" panose="02070309020205020404" pitchFamily="49" charset="0"/>
              <a:buChar char="o"/>
            </a:pPr>
            <a:r>
              <a:rPr lang="en-US" sz="1200" dirty="0"/>
              <a:t>Speakers, sponsors, or volunteers with followings.</a:t>
            </a:r>
          </a:p>
          <a:p>
            <a:pPr lvl="1">
              <a:buFont typeface="Courier New" panose="02070309020205020404" pitchFamily="49" charset="0"/>
              <a:buChar char="o"/>
            </a:pPr>
            <a:r>
              <a:rPr lang="en-US" sz="1200" dirty="0"/>
              <a:t>Local community connectors and superusers.</a:t>
            </a:r>
          </a:p>
          <a:p>
            <a:pPr>
              <a:buFont typeface="Arial" panose="020B0604020202020204" pitchFamily="34" charset="0"/>
              <a:buChar char="•"/>
            </a:pPr>
            <a:r>
              <a:rPr lang="en-US" sz="1400" b="1" dirty="0"/>
              <a:t>Create Easy “Share Packs”:</a:t>
            </a:r>
            <a:endParaRPr lang="en-US" sz="1400" dirty="0"/>
          </a:p>
          <a:p>
            <a:pPr lvl="1">
              <a:buFont typeface="Courier New" panose="02070309020205020404" pitchFamily="49" charset="0"/>
              <a:buChar char="o"/>
            </a:pPr>
            <a:r>
              <a:rPr lang="en-US" sz="1200" dirty="0"/>
              <a:t>Pre-written posts, event graphics, hashtags, registration links.</a:t>
            </a:r>
          </a:p>
          <a:p>
            <a:pPr lvl="1">
              <a:buFont typeface="Courier New" panose="02070309020205020404" pitchFamily="49" charset="0"/>
              <a:buChar char="o"/>
            </a:pPr>
            <a:r>
              <a:rPr lang="en-US" sz="1200" dirty="0"/>
              <a:t>Make it frictionless to promote.</a:t>
            </a:r>
          </a:p>
          <a:p>
            <a:pPr>
              <a:buFont typeface="Arial" panose="020B0604020202020204" pitchFamily="34" charset="0"/>
              <a:buChar char="•"/>
            </a:pPr>
            <a:r>
              <a:rPr lang="en-US" sz="1400" b="1" dirty="0"/>
              <a:t>Encourage Authenticity:</a:t>
            </a:r>
            <a:r>
              <a:rPr lang="en-US" sz="1400" dirty="0"/>
              <a:t> Ask advocates to share </a:t>
            </a:r>
            <a:r>
              <a:rPr lang="en-US" sz="1400" i="1" dirty="0"/>
              <a:t>why they care,</a:t>
            </a:r>
            <a:r>
              <a:rPr lang="en-US" sz="1400" dirty="0"/>
              <a:t> not just copy-paste.</a:t>
            </a:r>
          </a:p>
          <a:p>
            <a:pPr>
              <a:buFont typeface="Arial" panose="020B0604020202020204" pitchFamily="34" charset="0"/>
              <a:buChar char="•"/>
            </a:pPr>
            <a:r>
              <a:rPr lang="en-US" sz="1400" b="1" dirty="0"/>
              <a:t>Recognize &amp; Reward:</a:t>
            </a:r>
            <a:endParaRPr lang="en-US" sz="1400" dirty="0"/>
          </a:p>
          <a:p>
            <a:pPr lvl="1">
              <a:buFont typeface="Courier New" panose="02070309020205020404" pitchFamily="49" charset="0"/>
              <a:buChar char="o"/>
            </a:pPr>
            <a:r>
              <a:rPr lang="en-US" sz="1200" dirty="0"/>
              <a:t>Public shout-outs on social media.</a:t>
            </a:r>
          </a:p>
          <a:p>
            <a:pPr lvl="1">
              <a:buFont typeface="Courier New" panose="02070309020205020404" pitchFamily="49" charset="0"/>
              <a:buChar char="o"/>
            </a:pPr>
            <a:r>
              <a:rPr lang="en-US" sz="1200" dirty="0"/>
              <a:t>Special seating, early access, or post-event thank-you notes.</a:t>
            </a:r>
          </a:p>
          <a:p>
            <a:pPr>
              <a:buFont typeface="Arial" panose="020B0604020202020204" pitchFamily="34" charset="0"/>
              <a:buChar char="•"/>
            </a:pPr>
            <a:r>
              <a:rPr lang="en-US" sz="1400" b="1" dirty="0"/>
              <a:t>Involve Sponsors:</a:t>
            </a:r>
            <a:endParaRPr lang="en-US" sz="1400" dirty="0"/>
          </a:p>
          <a:p>
            <a:pPr lvl="1">
              <a:buFont typeface="Courier New" panose="02070309020205020404" pitchFamily="49" charset="0"/>
              <a:buChar char="o"/>
            </a:pPr>
            <a:r>
              <a:rPr lang="en-US" sz="1200" dirty="0"/>
              <a:t>Give them co-branded content and sample posts.</a:t>
            </a:r>
          </a:p>
          <a:p>
            <a:pPr lvl="1">
              <a:buFont typeface="Courier New" panose="02070309020205020404" pitchFamily="49" charset="0"/>
              <a:buChar char="o"/>
            </a:pPr>
            <a:r>
              <a:rPr lang="en-US" sz="1200" dirty="0"/>
              <a:t>Let them highlight </a:t>
            </a:r>
            <a:r>
              <a:rPr lang="en-US" sz="1200" i="1" dirty="0"/>
              <a:t>why</a:t>
            </a:r>
            <a:r>
              <a:rPr lang="en-US" sz="1200" dirty="0"/>
              <a:t> they’re supporting your community.</a:t>
            </a:r>
          </a:p>
          <a:p>
            <a:pPr>
              <a:buFont typeface="Arial" panose="020B0604020202020204" pitchFamily="34" charset="0"/>
              <a:buChar char="•"/>
            </a:pPr>
            <a:r>
              <a:rPr lang="en-US" sz="1400" b="1" dirty="0"/>
              <a:t>Keep Momentum After the Event:</a:t>
            </a:r>
            <a:endParaRPr lang="en-US" sz="1400" dirty="0"/>
          </a:p>
          <a:p>
            <a:pPr lvl="1">
              <a:buFont typeface="Courier New" panose="02070309020205020404" pitchFamily="49" charset="0"/>
              <a:buChar char="o"/>
            </a:pPr>
            <a:r>
              <a:rPr lang="en-US" sz="1200" dirty="0"/>
              <a:t>Post quotes, photos, and testimonials featuring advocates.</a:t>
            </a:r>
          </a:p>
          <a:p>
            <a:r>
              <a:rPr lang="en-US" sz="1400" b="1" dirty="0"/>
              <a:t>Remember: </a:t>
            </a:r>
            <a:r>
              <a:rPr lang="en-US" sz="1400" dirty="0"/>
              <a:t>You don’t need influencers, just </a:t>
            </a:r>
            <a:r>
              <a:rPr lang="en-US" sz="1400" i="1" dirty="0"/>
              <a:t>enthusiasts with networks.</a:t>
            </a:r>
            <a:endParaRPr lang="en-US" sz="1400" dirty="0"/>
          </a:p>
          <a:p>
            <a:endParaRPr lang="en-US" sz="1600" dirty="0"/>
          </a:p>
        </p:txBody>
      </p:sp>
      <p:sp>
        <p:nvSpPr>
          <p:cNvPr id="4" name="Rectangle: Rounded Corners 3">
            <a:extLst>
              <a:ext uri="{FF2B5EF4-FFF2-40B4-BE49-F238E27FC236}">
                <a16:creationId xmlns:a16="http://schemas.microsoft.com/office/drawing/2014/main" id="{B8A32EC0-526A-F9B5-C622-E33F258C171E}"/>
              </a:ext>
            </a:extLst>
          </p:cNvPr>
          <p:cNvSpPr/>
          <p:nvPr/>
        </p:nvSpPr>
        <p:spPr>
          <a:xfrm>
            <a:off x="565602" y="4486532"/>
            <a:ext cx="2525486" cy="903514"/>
          </a:xfrm>
          <a:prstGeom prst="roundRect">
            <a:avLst>
              <a:gd name="adj" fmla="val 27510"/>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i="1" dirty="0"/>
              <a:t>Your members are </a:t>
            </a:r>
            <a:br>
              <a:rPr lang="en-US" i="1" dirty="0"/>
            </a:br>
            <a:r>
              <a:rPr lang="en-US" i="1" dirty="0"/>
              <a:t>your marketing team.</a:t>
            </a:r>
          </a:p>
        </p:txBody>
      </p:sp>
      <p:pic>
        <p:nvPicPr>
          <p:cNvPr id="5" name="Picture 2" descr="May be an image of 1 person">
            <a:extLst>
              <a:ext uri="{FF2B5EF4-FFF2-40B4-BE49-F238E27FC236}">
                <a16:creationId xmlns:a16="http://schemas.microsoft.com/office/drawing/2014/main" id="{CC53E1DE-39D3-9EBD-5423-7A5B68F1023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48" b="98783" l="8879" r="91822">
                        <a14:foregroundMark x1="51636" y1="10142" x2="51636" y2="10142"/>
                        <a14:foregroundMark x1="55607" y1="9736" x2="71262" y2="16633"/>
                        <a14:foregroundMark x1="74533" y1="17647" x2="81308" y2="27586"/>
                        <a14:foregroundMark x1="82009" y1="31034" x2="82243" y2="50101"/>
                        <a14:foregroundMark x1="82009" y1="54564" x2="75467" y2="71197"/>
                        <a14:foregroundMark x1="45093" y1="92698" x2="21495" y2="91886"/>
                        <a14:foregroundMark x1="20093" y1="90264" x2="33178" y2="85801"/>
                        <a14:foregroundMark x1="20093" y1="62475" x2="26869" y2="85598"/>
                        <a14:foregroundMark x1="69860" y1="92495" x2="78738" y2="92495"/>
                        <a14:foregroundMark x1="23598" y1="28803" x2="20794" y2="52941"/>
                        <a14:foregroundMark x1="14720" y1="19878" x2="22897" y2="27181"/>
                        <a14:foregroundMark x1="15187" y1="16633" x2="29907" y2="8722"/>
                        <a14:foregroundMark x1="18224" y1="11156" x2="27804" y2="8722"/>
                        <a14:foregroundMark x1="32944" y1="7302" x2="48364" y2="10548"/>
                        <a14:foregroundMark x1="79673" y1="72211" x2="81776" y2="79513"/>
                      </a14:backgroundRemoval>
                    </a14:imgEffect>
                  </a14:imgLayer>
                </a14:imgProps>
              </a:ext>
              <a:ext uri="{28A0092B-C50C-407E-A947-70E740481C1C}">
                <a14:useLocalDpi xmlns:a14="http://schemas.microsoft.com/office/drawing/2010/main" val="0"/>
              </a:ext>
            </a:extLst>
          </a:blip>
          <a:srcRect/>
          <a:stretch>
            <a:fillRect/>
          </a:stretch>
        </p:blipFill>
        <p:spPr bwMode="auto">
          <a:xfrm rot="847625">
            <a:off x="2937770" y="5083117"/>
            <a:ext cx="1384340" cy="1594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Isosceles Triangle 5">
            <a:extLst>
              <a:ext uri="{FF2B5EF4-FFF2-40B4-BE49-F238E27FC236}">
                <a16:creationId xmlns:a16="http://schemas.microsoft.com/office/drawing/2014/main" id="{68FCBEFB-B3E2-F06C-E3D9-8C7E62793CAB}"/>
              </a:ext>
            </a:extLst>
          </p:cNvPr>
          <p:cNvSpPr/>
          <p:nvPr/>
        </p:nvSpPr>
        <p:spPr>
          <a:xfrm rot="8155703">
            <a:off x="2539440" y="5194906"/>
            <a:ext cx="329194" cy="529424"/>
          </a:xfrm>
          <a:prstGeom prst="triangle">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408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2"/>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2"/>
                                      </p:to>
                                    </p:animClr>
                                  </p:sub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2"/>
                                      </p:to>
                                    </p:animClr>
                                  </p:sub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2"/>
                                      </p:to>
                                    </p:animClr>
                                  </p:sub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2"/>
                                      </p:to>
                                    </p:animClr>
                                  </p:sub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accent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chemeClr val="accent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chemeClr val="accent2"/>
                                      </p:to>
                                    </p:animClr>
                                  </p:subTnLst>
                                </p:cTn>
                              </p:par>
                              <p:par>
                                <p:cTn id="38" presetID="10"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subTnLst>
                                    <p:animClr clrSpc="rgb" dir="cw">
                                      <p:cBhvr override="childStyle">
                                        <p:cTn dur="1" fill="hold" display="0" masterRel="nextClick" afterEffect="1"/>
                                        <p:tgtEl>
                                          <p:spTgt spid="3">
                                            <p:txEl>
                                              <p:pRg st="10" end="10"/>
                                            </p:txEl>
                                          </p:spTgt>
                                        </p:tgtEl>
                                        <p:attrNameLst>
                                          <p:attrName>ppt_c</p:attrName>
                                        </p:attrNameLst>
                                      </p:cBhvr>
                                      <p:to>
                                        <a:schemeClr val="accent2"/>
                                      </p:to>
                                    </p:animClr>
                                  </p:subTnLst>
                                </p:cTn>
                              </p:par>
                              <p:par>
                                <p:cTn id="41" presetID="10"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subTnLst>
                                    <p:animClr clrSpc="rgb" dir="cw">
                                      <p:cBhvr override="childStyle">
                                        <p:cTn dur="1" fill="hold" display="0" masterRel="nextClick" afterEffect="1"/>
                                        <p:tgtEl>
                                          <p:spTgt spid="3">
                                            <p:txEl>
                                              <p:pRg st="11" end="11"/>
                                            </p:txEl>
                                          </p:spTgt>
                                        </p:tgtEl>
                                        <p:attrNameLst>
                                          <p:attrName>ppt_c</p:attrName>
                                        </p:attrNameLst>
                                      </p:cBhvr>
                                      <p:to>
                                        <a:schemeClr val="accent2"/>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fade">
                                      <p:cBhvr>
                                        <p:cTn id="48" dur="500"/>
                                        <p:tgtEl>
                                          <p:spTgt spid="3">
                                            <p:txEl>
                                              <p:pRg st="12" end="12"/>
                                            </p:txEl>
                                          </p:spTgt>
                                        </p:tgtEl>
                                      </p:cBhvr>
                                    </p:animEffect>
                                  </p:childTnLst>
                                  <p:subTnLst>
                                    <p:animClr clrSpc="rgb" dir="cw">
                                      <p:cBhvr override="childStyle">
                                        <p:cTn dur="1" fill="hold" display="0" masterRel="nextClick" afterEffect="1"/>
                                        <p:tgtEl>
                                          <p:spTgt spid="3">
                                            <p:txEl>
                                              <p:pRg st="12" end="12"/>
                                            </p:txEl>
                                          </p:spTgt>
                                        </p:tgtEl>
                                        <p:attrNameLst>
                                          <p:attrName>ppt_c</p:attrName>
                                        </p:attrNameLst>
                                      </p:cBhvr>
                                      <p:to>
                                        <a:schemeClr val="accent2"/>
                                      </p:to>
                                    </p:animClr>
                                  </p:subTnLst>
                                </p:cTn>
                              </p:par>
                              <p:par>
                                <p:cTn id="49" presetID="10"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fade">
                                      <p:cBhvr>
                                        <p:cTn id="51" dur="500"/>
                                        <p:tgtEl>
                                          <p:spTgt spid="3">
                                            <p:txEl>
                                              <p:pRg st="13" end="13"/>
                                            </p:txEl>
                                          </p:spTgt>
                                        </p:tgtEl>
                                      </p:cBhvr>
                                    </p:animEffect>
                                  </p:childTnLst>
                                  <p:subTnLst>
                                    <p:animClr clrSpc="rgb" dir="cw">
                                      <p:cBhvr override="childStyle">
                                        <p:cTn dur="1" fill="hold" display="0" masterRel="nextClick" afterEffect="1"/>
                                        <p:tgtEl>
                                          <p:spTgt spid="3">
                                            <p:txEl>
                                              <p:pRg st="13" end="13"/>
                                            </p:txEl>
                                          </p:spTgt>
                                        </p:tgtEl>
                                        <p:attrNameLst>
                                          <p:attrName>ppt_c</p:attrName>
                                        </p:attrNameLst>
                                      </p:cBhvr>
                                      <p:to>
                                        <a:schemeClr val="accent2"/>
                                      </p:to>
                                    </p:animClr>
                                  </p:subTnLst>
                                </p:cTn>
                              </p:par>
                              <p:par>
                                <p:cTn id="52" presetID="10" presetClass="entr" presetSubtype="0" fill="hold" nodeType="with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animEffect transition="in" filter="fade">
                                      <p:cBhvr>
                                        <p:cTn id="54" dur="500"/>
                                        <p:tgtEl>
                                          <p:spTgt spid="3">
                                            <p:txEl>
                                              <p:pRg st="14" end="14"/>
                                            </p:txEl>
                                          </p:spTgt>
                                        </p:tgtEl>
                                      </p:cBhvr>
                                    </p:animEffect>
                                  </p:childTnLst>
                                  <p:subTnLst>
                                    <p:animClr clrSpc="rgb" dir="cw">
                                      <p:cBhvr override="childStyle">
                                        <p:cTn dur="1" fill="hold" display="0" masterRel="nextClick" afterEffect="1"/>
                                        <p:tgtEl>
                                          <p:spTgt spid="3">
                                            <p:txEl>
                                              <p:pRg st="14" end="14"/>
                                            </p:txEl>
                                          </p:spTgt>
                                        </p:tgtEl>
                                        <p:attrNameLst>
                                          <p:attrName>ppt_c</p:attrName>
                                        </p:attrNameLst>
                                      </p:cBhvr>
                                      <p:to>
                                        <a:schemeClr val="accent2"/>
                                      </p:to>
                                    </p:animClr>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Effect transition="in" filter="fade">
                                      <p:cBhvr>
                                        <p:cTn id="59" dur="500"/>
                                        <p:tgtEl>
                                          <p:spTgt spid="3">
                                            <p:txEl>
                                              <p:pRg st="15" end="15"/>
                                            </p:txEl>
                                          </p:spTgt>
                                        </p:tgtEl>
                                      </p:cBhvr>
                                    </p:animEffect>
                                  </p:childTnLst>
                                  <p:subTnLst>
                                    <p:animClr clrSpc="rgb" dir="cw">
                                      <p:cBhvr override="childStyle">
                                        <p:cTn dur="1" fill="hold" display="0" masterRel="nextClick" afterEffect="1"/>
                                        <p:tgtEl>
                                          <p:spTgt spid="3">
                                            <p:txEl>
                                              <p:pRg st="15" end="15"/>
                                            </p:txEl>
                                          </p:spTgt>
                                        </p:tgtEl>
                                        <p:attrNameLst>
                                          <p:attrName>ppt_c</p:attrName>
                                        </p:attrNameLst>
                                      </p:cBhvr>
                                      <p:to>
                                        <a:schemeClr val="accent2"/>
                                      </p:to>
                                    </p:animClr>
                                  </p:subTnLst>
                                </p:cTn>
                              </p:par>
                              <p:par>
                                <p:cTn id="60" presetID="10" presetClass="entr" presetSubtype="0" fill="hold" nodeType="withEffect">
                                  <p:stCondLst>
                                    <p:cond delay="0"/>
                                  </p:stCondLst>
                                  <p:childTnLst>
                                    <p:set>
                                      <p:cBhvr>
                                        <p:cTn id="61" dur="1" fill="hold">
                                          <p:stCondLst>
                                            <p:cond delay="0"/>
                                          </p:stCondLst>
                                        </p:cTn>
                                        <p:tgtEl>
                                          <p:spTgt spid="3">
                                            <p:txEl>
                                              <p:pRg st="16" end="16"/>
                                            </p:txEl>
                                          </p:spTgt>
                                        </p:tgtEl>
                                        <p:attrNameLst>
                                          <p:attrName>style.visibility</p:attrName>
                                        </p:attrNameLst>
                                      </p:cBhvr>
                                      <p:to>
                                        <p:strVal val="visible"/>
                                      </p:to>
                                    </p:set>
                                    <p:animEffect transition="in" filter="fade">
                                      <p:cBhvr>
                                        <p:cTn id="62" dur="500"/>
                                        <p:tgtEl>
                                          <p:spTgt spid="3">
                                            <p:txEl>
                                              <p:pRg st="16" end="16"/>
                                            </p:txEl>
                                          </p:spTgt>
                                        </p:tgtEl>
                                      </p:cBhvr>
                                    </p:animEffect>
                                  </p:childTnLst>
                                  <p:subTnLst>
                                    <p:animClr clrSpc="rgb" dir="cw">
                                      <p:cBhvr override="childStyle">
                                        <p:cTn dur="1" fill="hold" display="0" masterRel="nextClick" afterEffect="1"/>
                                        <p:tgtEl>
                                          <p:spTgt spid="3">
                                            <p:txEl>
                                              <p:pRg st="16" end="16"/>
                                            </p:txEl>
                                          </p:spTgt>
                                        </p:tgtEl>
                                        <p:attrNameLst>
                                          <p:attrName>ppt_c</p:attrName>
                                        </p:attrNameLst>
                                      </p:cBhvr>
                                      <p:to>
                                        <a:schemeClr val="accent2"/>
                                      </p:to>
                                    </p:animClr>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animEffect transition="in" filter="fade">
                                      <p:cBhvr>
                                        <p:cTn id="67"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637DA-7A33-C4BE-5086-206D265F6377}"/>
              </a:ext>
            </a:extLst>
          </p:cNvPr>
          <p:cNvSpPr>
            <a:spLocks noGrp="1"/>
          </p:cNvSpPr>
          <p:nvPr>
            <p:ph type="title"/>
          </p:nvPr>
        </p:nvSpPr>
        <p:spPr>
          <a:xfrm>
            <a:off x="903514" y="637762"/>
            <a:ext cx="3151613" cy="5576770"/>
          </a:xfrm>
        </p:spPr>
        <p:txBody>
          <a:bodyPr anchor="t">
            <a:normAutofit/>
          </a:bodyPr>
          <a:lstStyle/>
          <a:p>
            <a:r>
              <a:rPr lang="en-US" dirty="0">
                <a:solidFill>
                  <a:schemeClr val="bg1"/>
                </a:solidFill>
              </a:rPr>
              <a:t>#3: </a:t>
            </a:r>
            <a:br>
              <a:rPr lang="en-US" dirty="0">
                <a:solidFill>
                  <a:schemeClr val="bg1"/>
                </a:solidFill>
              </a:rPr>
            </a:br>
            <a:r>
              <a:rPr lang="en-US" dirty="0">
                <a:solidFill>
                  <a:schemeClr val="bg1"/>
                </a:solidFill>
              </a:rPr>
              <a:t>Show, </a:t>
            </a:r>
            <a:br>
              <a:rPr lang="en-US" dirty="0">
                <a:solidFill>
                  <a:schemeClr val="bg1"/>
                </a:solidFill>
              </a:rPr>
            </a:br>
            <a:r>
              <a:rPr lang="en-US" dirty="0">
                <a:solidFill>
                  <a:schemeClr val="bg1"/>
                </a:solidFill>
              </a:rPr>
              <a:t>Don’t Tell</a:t>
            </a:r>
            <a:br>
              <a:rPr lang="en-US" dirty="0">
                <a:solidFill>
                  <a:schemeClr val="bg1"/>
                </a:solidFill>
              </a:rPr>
            </a:br>
            <a:br>
              <a:rPr lang="en-US" dirty="0">
                <a:solidFill>
                  <a:schemeClr val="bg1"/>
                </a:solidFill>
              </a:rPr>
            </a:br>
            <a:br>
              <a:rPr lang="en-US" dirty="0">
                <a:solidFill>
                  <a:schemeClr val="bg1"/>
                </a:solidFill>
              </a:rPr>
            </a:br>
            <a:endParaRPr lang="en-US" sz="2200" i="1" dirty="0">
              <a:solidFill>
                <a:schemeClr val="bg1"/>
              </a:solidFill>
            </a:endParaRP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240C2D-2A14-D43B-477E-9979B71C8010}"/>
              </a:ext>
            </a:extLst>
          </p:cNvPr>
          <p:cNvSpPr>
            <a:spLocks noGrp="1"/>
          </p:cNvSpPr>
          <p:nvPr>
            <p:ph idx="1"/>
          </p:nvPr>
        </p:nvSpPr>
        <p:spPr>
          <a:xfrm>
            <a:off x="5439976" y="850052"/>
            <a:ext cx="6196853" cy="5659605"/>
          </a:xfrm>
        </p:spPr>
        <p:txBody>
          <a:bodyPr>
            <a:normAutofit/>
          </a:bodyPr>
          <a:lstStyle/>
          <a:p>
            <a:pPr marL="0" indent="0">
              <a:spcAft>
                <a:spcPts val="1200"/>
              </a:spcAft>
              <a:buNone/>
            </a:pPr>
            <a:r>
              <a:rPr lang="en-US" sz="1400" dirty="0"/>
              <a:t>People engage with people — not posters. Visual storytelling builds connection, excitement, and trust.</a:t>
            </a:r>
          </a:p>
          <a:p>
            <a:pPr>
              <a:buFont typeface="Arial" panose="020B0604020202020204" pitchFamily="34" charset="0"/>
              <a:buChar char="•"/>
            </a:pPr>
            <a:r>
              <a:rPr lang="en-US" sz="1400" b="1" dirty="0"/>
              <a:t>Feature Faces, Not Logos:</a:t>
            </a:r>
            <a:endParaRPr lang="en-US" sz="1400" dirty="0"/>
          </a:p>
          <a:p>
            <a:pPr lvl="1">
              <a:buFont typeface="Courier New" panose="02070309020205020404" pitchFamily="49" charset="0"/>
              <a:buChar char="o"/>
            </a:pPr>
            <a:r>
              <a:rPr lang="en-US" sz="1200" dirty="0"/>
              <a:t>Short 30–60 sec clips from speakers or organizers.</a:t>
            </a:r>
          </a:p>
          <a:p>
            <a:pPr lvl="1">
              <a:buFont typeface="Courier New" panose="02070309020205020404" pitchFamily="49" charset="0"/>
              <a:buChar char="o"/>
            </a:pPr>
            <a:r>
              <a:rPr lang="en-US" sz="1200" dirty="0"/>
              <a:t>“Here’s what I’m sharing next week. Hope to see you there!”</a:t>
            </a:r>
          </a:p>
          <a:p>
            <a:pPr>
              <a:buFont typeface="Arial" panose="020B0604020202020204" pitchFamily="34" charset="0"/>
              <a:buChar char="•"/>
            </a:pPr>
            <a:r>
              <a:rPr lang="en-US" sz="1400" b="1" dirty="0"/>
              <a:t>Behind-the-Scenes Content:</a:t>
            </a:r>
            <a:endParaRPr lang="en-US" sz="1400" dirty="0"/>
          </a:p>
          <a:p>
            <a:pPr lvl="1">
              <a:buFont typeface="Courier New" panose="02070309020205020404" pitchFamily="49" charset="0"/>
              <a:buChar char="o"/>
            </a:pPr>
            <a:r>
              <a:rPr lang="en-US" sz="1200" dirty="0"/>
              <a:t>Setup day, first arrivals, the human side of event prep.</a:t>
            </a:r>
          </a:p>
          <a:p>
            <a:pPr lvl="1">
              <a:buFont typeface="Courier New" panose="02070309020205020404" pitchFamily="49" charset="0"/>
              <a:buChar char="o"/>
            </a:pPr>
            <a:r>
              <a:rPr lang="en-US" sz="1200" dirty="0"/>
              <a:t>Builds anticipation and authenticity.</a:t>
            </a:r>
          </a:p>
          <a:p>
            <a:pPr>
              <a:buFont typeface="Arial" panose="020B0604020202020204" pitchFamily="34" charset="0"/>
              <a:buChar char="•"/>
            </a:pPr>
            <a:r>
              <a:rPr lang="en-US" sz="1400" b="1" dirty="0"/>
              <a:t>Countdown or Teaser Series:</a:t>
            </a:r>
            <a:endParaRPr lang="en-US" sz="1400" dirty="0"/>
          </a:p>
          <a:p>
            <a:pPr lvl="1">
              <a:buFont typeface="Courier New" panose="02070309020205020404" pitchFamily="49" charset="0"/>
              <a:buChar char="o"/>
            </a:pPr>
            <a:r>
              <a:rPr lang="en-US" sz="1200" dirty="0"/>
              <a:t>“3 days to go! Here’s one session we’re excited about.”</a:t>
            </a:r>
          </a:p>
          <a:p>
            <a:pPr lvl="1">
              <a:buFont typeface="Courier New" panose="02070309020205020404" pitchFamily="49" charset="0"/>
              <a:buChar char="o"/>
            </a:pPr>
            <a:r>
              <a:rPr lang="en-US" sz="1200" dirty="0"/>
              <a:t>Mix info, enthusiasm, and energy.</a:t>
            </a:r>
          </a:p>
          <a:p>
            <a:pPr>
              <a:buFont typeface="Arial" panose="020B0604020202020204" pitchFamily="34" charset="0"/>
              <a:buChar char="•"/>
            </a:pPr>
            <a:r>
              <a:rPr lang="en-US" sz="1400" b="1" dirty="0"/>
              <a:t>After the Event:</a:t>
            </a:r>
            <a:endParaRPr lang="en-US" sz="1400" dirty="0"/>
          </a:p>
          <a:p>
            <a:pPr lvl="1">
              <a:buFont typeface="Courier New" panose="02070309020205020404" pitchFamily="49" charset="0"/>
              <a:buChar char="o"/>
            </a:pPr>
            <a:r>
              <a:rPr lang="en-US" sz="1200" dirty="0"/>
              <a:t>Highlight reels, short testimonials, visual recaps, or quote graphics.</a:t>
            </a:r>
          </a:p>
          <a:p>
            <a:pPr>
              <a:buFont typeface="Arial" panose="020B0604020202020204" pitchFamily="34" charset="0"/>
              <a:buChar char="•"/>
            </a:pPr>
            <a:r>
              <a:rPr lang="en-US" sz="1400" b="1" dirty="0"/>
              <a:t>Design Tools:</a:t>
            </a:r>
            <a:endParaRPr lang="en-US" sz="1400" dirty="0"/>
          </a:p>
          <a:p>
            <a:pPr lvl="1">
              <a:buFont typeface="Courier New" panose="02070309020205020404" pitchFamily="49" charset="0"/>
              <a:buChar char="o"/>
            </a:pPr>
            <a:r>
              <a:rPr lang="en-US" sz="1200" dirty="0"/>
              <a:t>Canva, Clipchamp, </a:t>
            </a:r>
            <a:r>
              <a:rPr lang="en-US" sz="1200" dirty="0" err="1"/>
              <a:t>CapCut</a:t>
            </a:r>
            <a:r>
              <a:rPr lang="en-US" sz="1200" dirty="0"/>
              <a:t>, and </a:t>
            </a:r>
            <a:r>
              <a:rPr lang="en-US" sz="1200" dirty="0" err="1"/>
              <a:t>OpusClip</a:t>
            </a:r>
            <a:r>
              <a:rPr lang="en-US" sz="1200" dirty="0"/>
              <a:t> are all simple and effective.</a:t>
            </a:r>
          </a:p>
          <a:p>
            <a:pPr>
              <a:buFont typeface="Arial" panose="020B0604020202020204" pitchFamily="34" charset="0"/>
              <a:buChar char="•"/>
            </a:pPr>
            <a:r>
              <a:rPr lang="en-US" sz="1400" b="1" dirty="0"/>
              <a:t>Accessibility:</a:t>
            </a:r>
            <a:endParaRPr lang="en-US" sz="1400" dirty="0"/>
          </a:p>
          <a:p>
            <a:pPr lvl="1">
              <a:buFont typeface="Courier New" panose="02070309020205020404" pitchFamily="49" charset="0"/>
              <a:buChar char="o"/>
            </a:pPr>
            <a:r>
              <a:rPr lang="en-US" sz="1200" dirty="0"/>
              <a:t>Always use captions, alt text, and @mentions. Inclusion grows reach.</a:t>
            </a:r>
          </a:p>
          <a:p>
            <a:r>
              <a:rPr lang="en-US" sz="1400" b="1" dirty="0"/>
              <a:t>Remember: </a:t>
            </a:r>
            <a:r>
              <a:rPr lang="en-US" sz="1400" dirty="0"/>
              <a:t>A genuine smile on a phone video outperforms a perfect flyer.</a:t>
            </a:r>
          </a:p>
          <a:p>
            <a:endParaRPr lang="en-US" sz="1100" dirty="0"/>
          </a:p>
        </p:txBody>
      </p:sp>
      <p:sp>
        <p:nvSpPr>
          <p:cNvPr id="4" name="Rectangle: Rounded Corners 3">
            <a:extLst>
              <a:ext uri="{FF2B5EF4-FFF2-40B4-BE49-F238E27FC236}">
                <a16:creationId xmlns:a16="http://schemas.microsoft.com/office/drawing/2014/main" id="{2312E599-5EDF-D845-EA09-141577E4D95B}"/>
              </a:ext>
            </a:extLst>
          </p:cNvPr>
          <p:cNvSpPr/>
          <p:nvPr/>
        </p:nvSpPr>
        <p:spPr>
          <a:xfrm>
            <a:off x="565602" y="4486532"/>
            <a:ext cx="2525486" cy="903514"/>
          </a:xfrm>
          <a:prstGeom prst="roundRect">
            <a:avLst>
              <a:gd name="adj" fmla="val 27510"/>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i="1" dirty="0"/>
              <a:t>Make it human and focus on the visual.</a:t>
            </a:r>
          </a:p>
        </p:txBody>
      </p:sp>
      <p:pic>
        <p:nvPicPr>
          <p:cNvPr id="5" name="Picture 2" descr="May be an image of 1 person">
            <a:extLst>
              <a:ext uri="{FF2B5EF4-FFF2-40B4-BE49-F238E27FC236}">
                <a16:creationId xmlns:a16="http://schemas.microsoft.com/office/drawing/2014/main" id="{37B5BD97-7738-65A2-8983-0429AD82BE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48" b="98783" l="8879" r="91822">
                        <a14:foregroundMark x1="51636" y1="10142" x2="51636" y2="10142"/>
                        <a14:foregroundMark x1="55607" y1="9736" x2="71262" y2="16633"/>
                        <a14:foregroundMark x1="74533" y1="17647" x2="81308" y2="27586"/>
                        <a14:foregroundMark x1="82009" y1="31034" x2="82243" y2="50101"/>
                        <a14:foregroundMark x1="82009" y1="54564" x2="75467" y2="71197"/>
                        <a14:foregroundMark x1="45093" y1="92698" x2="21495" y2="91886"/>
                        <a14:foregroundMark x1="20093" y1="90264" x2="33178" y2="85801"/>
                        <a14:foregroundMark x1="20093" y1="62475" x2="26869" y2="85598"/>
                        <a14:foregroundMark x1="69860" y1="92495" x2="78738" y2="92495"/>
                        <a14:foregroundMark x1="23598" y1="28803" x2="20794" y2="52941"/>
                        <a14:foregroundMark x1="14720" y1="19878" x2="22897" y2="27181"/>
                        <a14:foregroundMark x1="15187" y1="16633" x2="29907" y2="8722"/>
                        <a14:foregroundMark x1="18224" y1="11156" x2="27804" y2="8722"/>
                        <a14:foregroundMark x1="32944" y1="7302" x2="48364" y2="10548"/>
                        <a14:foregroundMark x1="79673" y1="72211" x2="81776" y2="79513"/>
                      </a14:backgroundRemoval>
                    </a14:imgEffect>
                  </a14:imgLayer>
                </a14:imgProps>
              </a:ext>
              <a:ext uri="{28A0092B-C50C-407E-A947-70E740481C1C}">
                <a14:useLocalDpi xmlns:a14="http://schemas.microsoft.com/office/drawing/2010/main" val="0"/>
              </a:ext>
            </a:extLst>
          </a:blip>
          <a:srcRect/>
          <a:stretch>
            <a:fillRect/>
          </a:stretch>
        </p:blipFill>
        <p:spPr bwMode="auto">
          <a:xfrm rot="847625">
            <a:off x="2937770" y="5083117"/>
            <a:ext cx="1384340" cy="1594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Isosceles Triangle 5">
            <a:extLst>
              <a:ext uri="{FF2B5EF4-FFF2-40B4-BE49-F238E27FC236}">
                <a16:creationId xmlns:a16="http://schemas.microsoft.com/office/drawing/2014/main" id="{83437D29-5CA0-C675-37F0-6B9DCEB61AC1}"/>
              </a:ext>
            </a:extLst>
          </p:cNvPr>
          <p:cNvSpPr/>
          <p:nvPr/>
        </p:nvSpPr>
        <p:spPr>
          <a:xfrm rot="8155703">
            <a:off x="2539440" y="5194906"/>
            <a:ext cx="329194" cy="529424"/>
          </a:xfrm>
          <a:prstGeom prst="triangle">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839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2"/>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2"/>
                                      </p:to>
                                    </p:animClr>
                                  </p:sub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2"/>
                                      </p:to>
                                    </p:animClr>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2"/>
                                      </p:to>
                                    </p:animClr>
                                  </p:sub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2"/>
                                      </p:to>
                                    </p:animClr>
                                  </p:sub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2"/>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accent2"/>
                                      </p:to>
                                    </p:animClr>
                                  </p:sub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chemeClr val="accent2"/>
                                      </p:to>
                                    </p:animClr>
                                  </p:sub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chemeClr val="accent2"/>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subTnLst>
                                    <p:animClr clrSpc="rgb" dir="cw">
                                      <p:cBhvr override="childStyle">
                                        <p:cTn dur="1" fill="hold" display="0" masterRel="nextClick" afterEffect="1"/>
                                        <p:tgtEl>
                                          <p:spTgt spid="3">
                                            <p:txEl>
                                              <p:pRg st="10" end="10"/>
                                            </p:txEl>
                                          </p:spTgt>
                                        </p:tgtEl>
                                        <p:attrNameLst>
                                          <p:attrName>ppt_c</p:attrName>
                                        </p:attrNameLst>
                                      </p:cBhvr>
                                      <p:to>
                                        <a:schemeClr val="accent2"/>
                                      </p:to>
                                    </p:animClr>
                                  </p:subTnLst>
                                </p:cTn>
                              </p:par>
                              <p:par>
                                <p:cTn id="41" presetID="10"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subTnLst>
                                    <p:animClr clrSpc="rgb" dir="cw">
                                      <p:cBhvr override="childStyle">
                                        <p:cTn dur="1" fill="hold" display="0" masterRel="nextClick" afterEffect="1"/>
                                        <p:tgtEl>
                                          <p:spTgt spid="3">
                                            <p:txEl>
                                              <p:pRg st="11" end="11"/>
                                            </p:txEl>
                                          </p:spTgt>
                                        </p:tgtEl>
                                        <p:attrNameLst>
                                          <p:attrName>ppt_c</p:attrName>
                                        </p:attrNameLst>
                                      </p:cBhvr>
                                      <p:to>
                                        <a:schemeClr val="accent2"/>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fade">
                                      <p:cBhvr>
                                        <p:cTn id="48" dur="500"/>
                                        <p:tgtEl>
                                          <p:spTgt spid="3">
                                            <p:txEl>
                                              <p:pRg st="12" end="12"/>
                                            </p:txEl>
                                          </p:spTgt>
                                        </p:tgtEl>
                                      </p:cBhvr>
                                    </p:animEffect>
                                  </p:childTnLst>
                                  <p:subTnLst>
                                    <p:animClr clrSpc="rgb" dir="cw">
                                      <p:cBhvr override="childStyle">
                                        <p:cTn dur="1" fill="hold" display="0" masterRel="nextClick" afterEffect="1"/>
                                        <p:tgtEl>
                                          <p:spTgt spid="3">
                                            <p:txEl>
                                              <p:pRg st="12" end="12"/>
                                            </p:txEl>
                                          </p:spTgt>
                                        </p:tgtEl>
                                        <p:attrNameLst>
                                          <p:attrName>ppt_c</p:attrName>
                                        </p:attrNameLst>
                                      </p:cBhvr>
                                      <p:to>
                                        <a:schemeClr val="accent2"/>
                                      </p:to>
                                    </p:animClr>
                                  </p:subTnLst>
                                </p:cTn>
                              </p:par>
                              <p:par>
                                <p:cTn id="49" presetID="10"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fade">
                                      <p:cBhvr>
                                        <p:cTn id="51" dur="500"/>
                                        <p:tgtEl>
                                          <p:spTgt spid="3">
                                            <p:txEl>
                                              <p:pRg st="13" end="13"/>
                                            </p:txEl>
                                          </p:spTgt>
                                        </p:tgtEl>
                                      </p:cBhvr>
                                    </p:animEffect>
                                  </p:childTnLst>
                                  <p:subTnLst>
                                    <p:animClr clrSpc="rgb" dir="cw">
                                      <p:cBhvr override="childStyle">
                                        <p:cTn dur="1" fill="hold" display="0" masterRel="nextClick" afterEffect="1"/>
                                        <p:tgtEl>
                                          <p:spTgt spid="3">
                                            <p:txEl>
                                              <p:pRg st="13" end="13"/>
                                            </p:txEl>
                                          </p:spTgt>
                                        </p:tgtEl>
                                        <p:attrNameLst>
                                          <p:attrName>ppt_c</p:attrName>
                                        </p:attrNameLst>
                                      </p:cBhvr>
                                      <p:to>
                                        <a:schemeClr val="accent2"/>
                                      </p:to>
                                    </p:animClr>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Effect transition="in" filter="fade">
                                      <p:cBhvr>
                                        <p:cTn id="56" dur="500"/>
                                        <p:tgtEl>
                                          <p:spTgt spid="3">
                                            <p:txEl>
                                              <p:pRg st="14" end="14"/>
                                            </p:txEl>
                                          </p:spTgt>
                                        </p:tgtEl>
                                      </p:cBhvr>
                                    </p:animEffect>
                                  </p:childTnLst>
                                  <p:subTnLst>
                                    <p:animClr clrSpc="rgb" dir="cw">
                                      <p:cBhvr override="childStyle">
                                        <p:cTn dur="1" fill="hold" display="0" masterRel="nextClick" afterEffect="1"/>
                                        <p:tgtEl>
                                          <p:spTgt spid="3">
                                            <p:txEl>
                                              <p:pRg st="14" end="14"/>
                                            </p:txEl>
                                          </p:spTgt>
                                        </p:tgtEl>
                                        <p:attrNameLst>
                                          <p:attrName>ppt_c</p:attrName>
                                        </p:attrNameLst>
                                      </p:cBhvr>
                                      <p:to>
                                        <a:schemeClr val="accent2"/>
                                      </p:to>
                                    </p:animClr>
                                  </p:subTnLst>
                                </p:cTn>
                              </p:par>
                              <p:par>
                                <p:cTn id="57" presetID="10" presetClass="entr" presetSubtype="0"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Effect transition="in" filter="fade">
                                      <p:cBhvr>
                                        <p:cTn id="59" dur="500"/>
                                        <p:tgtEl>
                                          <p:spTgt spid="3">
                                            <p:txEl>
                                              <p:pRg st="15" end="15"/>
                                            </p:txEl>
                                          </p:spTgt>
                                        </p:tgtEl>
                                      </p:cBhvr>
                                    </p:animEffect>
                                  </p:childTnLst>
                                  <p:subTnLst>
                                    <p:animClr clrSpc="rgb" dir="cw">
                                      <p:cBhvr override="childStyle">
                                        <p:cTn dur="1" fill="hold" display="0" masterRel="nextClick" afterEffect="1"/>
                                        <p:tgtEl>
                                          <p:spTgt spid="3">
                                            <p:txEl>
                                              <p:pRg st="15" end="15"/>
                                            </p:txEl>
                                          </p:spTgt>
                                        </p:tgtEl>
                                        <p:attrNameLst>
                                          <p:attrName>ppt_c</p:attrName>
                                        </p:attrNameLst>
                                      </p:cBhvr>
                                      <p:to>
                                        <a:schemeClr val="accent2"/>
                                      </p:to>
                                    </p:animClr>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16" end="16"/>
                                            </p:txEl>
                                          </p:spTgt>
                                        </p:tgtEl>
                                        <p:attrNameLst>
                                          <p:attrName>style.visibility</p:attrName>
                                        </p:attrNameLst>
                                      </p:cBhvr>
                                      <p:to>
                                        <p:strVal val="visible"/>
                                      </p:to>
                                    </p:set>
                                    <p:animEffect transition="in" filter="fade">
                                      <p:cBhvr>
                                        <p:cTn id="64"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94294-D909-CD56-9159-AF2897618025}"/>
              </a:ext>
            </a:extLst>
          </p:cNvPr>
          <p:cNvSpPr>
            <a:spLocks noGrp="1"/>
          </p:cNvSpPr>
          <p:nvPr>
            <p:ph type="title"/>
          </p:nvPr>
        </p:nvSpPr>
        <p:spPr>
          <a:xfrm>
            <a:off x="849086" y="637762"/>
            <a:ext cx="3206041" cy="5576770"/>
          </a:xfrm>
        </p:spPr>
        <p:txBody>
          <a:bodyPr anchor="t">
            <a:normAutofit/>
          </a:bodyPr>
          <a:lstStyle/>
          <a:p>
            <a:r>
              <a:rPr lang="en-US" dirty="0">
                <a:solidFill>
                  <a:schemeClr val="bg1"/>
                </a:solidFill>
              </a:rPr>
              <a:t>#4: </a:t>
            </a:r>
            <a:br>
              <a:rPr lang="en-US" dirty="0">
                <a:solidFill>
                  <a:schemeClr val="bg1"/>
                </a:solidFill>
              </a:rPr>
            </a:br>
            <a:r>
              <a:rPr lang="en-US" dirty="0">
                <a:solidFill>
                  <a:schemeClr val="bg1"/>
                </a:solidFill>
              </a:rPr>
              <a:t>Plan the Promotion Journey</a:t>
            </a:r>
            <a:br>
              <a:rPr lang="en-US" dirty="0">
                <a:solidFill>
                  <a:schemeClr val="bg1"/>
                </a:solidFill>
              </a:rPr>
            </a:br>
            <a:br>
              <a:rPr lang="en-US" dirty="0">
                <a:solidFill>
                  <a:schemeClr val="bg1"/>
                </a:solidFill>
              </a:rPr>
            </a:br>
            <a:endParaRPr lang="en-US" sz="2200" i="1" dirty="0">
              <a:solidFill>
                <a:schemeClr val="bg1"/>
              </a:solidFill>
            </a:endParaRP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AB6B53-D523-2D70-0ECC-61850EE3841D}"/>
              </a:ext>
            </a:extLst>
          </p:cNvPr>
          <p:cNvSpPr>
            <a:spLocks noGrp="1"/>
          </p:cNvSpPr>
          <p:nvPr>
            <p:ph idx="1"/>
          </p:nvPr>
        </p:nvSpPr>
        <p:spPr>
          <a:xfrm>
            <a:off x="5439976" y="850052"/>
            <a:ext cx="6109767" cy="5613885"/>
          </a:xfrm>
        </p:spPr>
        <p:txBody>
          <a:bodyPr>
            <a:normAutofit/>
          </a:bodyPr>
          <a:lstStyle/>
          <a:p>
            <a:pPr marL="0" indent="0">
              <a:spcAft>
                <a:spcPts val="1200"/>
              </a:spcAft>
              <a:buNone/>
            </a:pPr>
            <a:r>
              <a:rPr lang="en-US" sz="1400" dirty="0"/>
              <a:t>Good promotion isn’t a single post. It’s a </a:t>
            </a:r>
            <a:r>
              <a:rPr lang="en-US" sz="1400" i="1" dirty="0"/>
              <a:t>planned sequence</a:t>
            </a:r>
            <a:r>
              <a:rPr lang="en-US" sz="1400" dirty="0"/>
              <a:t> that builds awareness and anticipation.</a:t>
            </a:r>
          </a:p>
          <a:p>
            <a:pPr>
              <a:buFont typeface="Arial" panose="020B0604020202020204" pitchFamily="34" charset="0"/>
              <a:buChar char="•"/>
            </a:pPr>
            <a:r>
              <a:rPr lang="en-US" sz="1400" b="1" dirty="0"/>
              <a:t>Map Out a Timeline:</a:t>
            </a:r>
            <a:endParaRPr lang="en-US" sz="1400" dirty="0"/>
          </a:p>
          <a:p>
            <a:pPr lvl="1">
              <a:buFont typeface="Courier New" panose="02070309020205020404" pitchFamily="49" charset="0"/>
              <a:buChar char="o"/>
            </a:pPr>
            <a:r>
              <a:rPr lang="en-US" sz="1200" b="1" dirty="0"/>
              <a:t>4 Weeks Out:</a:t>
            </a:r>
            <a:r>
              <a:rPr lang="en-US" sz="1200" dirty="0"/>
              <a:t> Announce date, topic, and clear value proposition.</a:t>
            </a:r>
          </a:p>
          <a:p>
            <a:pPr lvl="1">
              <a:buFont typeface="Courier New" panose="02070309020205020404" pitchFamily="49" charset="0"/>
              <a:buChar char="o"/>
            </a:pPr>
            <a:r>
              <a:rPr lang="en-US" sz="1200" b="1" dirty="0"/>
              <a:t>2 Weeks Out:</a:t>
            </a:r>
            <a:r>
              <a:rPr lang="en-US" sz="1200" dirty="0"/>
              <a:t> Speaker spotlight or key session teaser.</a:t>
            </a:r>
          </a:p>
          <a:p>
            <a:pPr lvl="1">
              <a:buFont typeface="Courier New" panose="02070309020205020404" pitchFamily="49" charset="0"/>
              <a:buChar char="o"/>
            </a:pPr>
            <a:r>
              <a:rPr lang="en-US" sz="1200" b="1" dirty="0"/>
              <a:t>1 Week Out:</a:t>
            </a:r>
            <a:r>
              <a:rPr lang="en-US" sz="1200" dirty="0"/>
              <a:t> Logistics, giveaways, or Q&amp;A reminder.</a:t>
            </a:r>
          </a:p>
          <a:p>
            <a:pPr lvl="1">
              <a:buFont typeface="Courier New" panose="02070309020205020404" pitchFamily="49" charset="0"/>
              <a:buChar char="o"/>
            </a:pPr>
            <a:r>
              <a:rPr lang="en-US" sz="1200" b="1" dirty="0"/>
              <a:t>2 Days Out:</a:t>
            </a:r>
            <a:r>
              <a:rPr lang="en-US" sz="1200" dirty="0"/>
              <a:t> Direct, personal invitation.</a:t>
            </a:r>
          </a:p>
          <a:p>
            <a:pPr lvl="1">
              <a:buFont typeface="Courier New" panose="02070309020205020404" pitchFamily="49" charset="0"/>
              <a:buChar char="o"/>
            </a:pPr>
            <a:r>
              <a:rPr lang="en-US" sz="1200" b="1" dirty="0"/>
              <a:t>Day After:</a:t>
            </a:r>
            <a:r>
              <a:rPr lang="en-US" sz="1200" dirty="0"/>
              <a:t> Thank-you + recap + “next event” teaser.</a:t>
            </a:r>
          </a:p>
          <a:p>
            <a:pPr>
              <a:buFont typeface="Arial" panose="020B0604020202020204" pitchFamily="34" charset="0"/>
              <a:buChar char="•"/>
            </a:pPr>
            <a:r>
              <a:rPr lang="en-US" sz="1400" b="1" dirty="0"/>
              <a:t>Use Multiple Channels:</a:t>
            </a:r>
            <a:endParaRPr lang="en-US" sz="1400" dirty="0"/>
          </a:p>
          <a:p>
            <a:pPr lvl="1">
              <a:buFont typeface="Courier New" panose="02070309020205020404" pitchFamily="49" charset="0"/>
              <a:buChar char="o"/>
            </a:pPr>
            <a:r>
              <a:rPr lang="en-US" sz="1200" dirty="0"/>
              <a:t>LinkedIn for visibility, Facebook/Meetup for reach, email for conversions.</a:t>
            </a:r>
          </a:p>
          <a:p>
            <a:pPr lvl="1">
              <a:buFont typeface="Courier New" panose="02070309020205020404" pitchFamily="49" charset="0"/>
              <a:buChar char="o"/>
            </a:pPr>
            <a:r>
              <a:rPr lang="en-US" sz="1200" dirty="0"/>
              <a:t>Eventbrite, Microsoft Tech Community, or local calendars for discoverability.</a:t>
            </a:r>
          </a:p>
          <a:p>
            <a:pPr>
              <a:buFont typeface="Arial" panose="020B0604020202020204" pitchFamily="34" charset="0"/>
              <a:buChar char="•"/>
            </a:pPr>
            <a:r>
              <a:rPr lang="en-US" sz="1400" b="1" dirty="0"/>
              <a:t>Automate &amp; Schedule:</a:t>
            </a:r>
            <a:endParaRPr lang="en-US" sz="1400" dirty="0"/>
          </a:p>
          <a:p>
            <a:pPr lvl="1">
              <a:buFont typeface="Courier New" panose="02070309020205020404" pitchFamily="49" charset="0"/>
              <a:buChar char="o"/>
            </a:pPr>
            <a:r>
              <a:rPr lang="en-US" sz="1200" dirty="0"/>
              <a:t>Buffer, Hootsuite, Teams posts, or even Viva Amplify.</a:t>
            </a:r>
          </a:p>
          <a:p>
            <a:pPr lvl="1">
              <a:buFont typeface="Courier New" panose="02070309020205020404" pitchFamily="49" charset="0"/>
              <a:buChar char="o"/>
            </a:pPr>
            <a:r>
              <a:rPr lang="en-US" sz="1200" dirty="0"/>
              <a:t>Batch content once, schedule it everywhere.</a:t>
            </a:r>
          </a:p>
          <a:p>
            <a:pPr>
              <a:buFont typeface="Arial" panose="020B0604020202020204" pitchFamily="34" charset="0"/>
              <a:buChar char="•"/>
            </a:pPr>
            <a:r>
              <a:rPr lang="en-US" sz="1400" b="1" dirty="0"/>
              <a:t>Track &amp; Learn:</a:t>
            </a:r>
            <a:endParaRPr lang="en-US" sz="1400" dirty="0"/>
          </a:p>
          <a:p>
            <a:pPr lvl="1">
              <a:buFont typeface="Courier New" panose="02070309020205020404" pitchFamily="49" charset="0"/>
              <a:buChar char="o"/>
            </a:pPr>
            <a:r>
              <a:rPr lang="en-US" sz="1200" dirty="0"/>
              <a:t>Monitor registrations, engagement, and what content drives clicks.</a:t>
            </a:r>
          </a:p>
          <a:p>
            <a:pPr lvl="1">
              <a:buFont typeface="Courier New" panose="02070309020205020404" pitchFamily="49" charset="0"/>
              <a:buChar char="o"/>
            </a:pPr>
            <a:r>
              <a:rPr lang="en-US" sz="1200" dirty="0"/>
              <a:t>Save what works as a repeatable playbook for next time.</a:t>
            </a:r>
          </a:p>
          <a:p>
            <a:r>
              <a:rPr lang="en-US" sz="1400" b="1" dirty="0"/>
              <a:t>Remember: </a:t>
            </a:r>
            <a:r>
              <a:rPr lang="en-US" sz="1400" dirty="0"/>
              <a:t>Your reputation grows between events. Post light updates year-round.</a:t>
            </a:r>
          </a:p>
          <a:p>
            <a:endParaRPr lang="en-US" sz="1100" dirty="0"/>
          </a:p>
        </p:txBody>
      </p:sp>
      <p:sp>
        <p:nvSpPr>
          <p:cNvPr id="4" name="Rectangle: Rounded Corners 3">
            <a:extLst>
              <a:ext uri="{FF2B5EF4-FFF2-40B4-BE49-F238E27FC236}">
                <a16:creationId xmlns:a16="http://schemas.microsoft.com/office/drawing/2014/main" id="{88A114AA-79D7-49C2-0D22-5A44BB976494}"/>
              </a:ext>
            </a:extLst>
          </p:cNvPr>
          <p:cNvSpPr/>
          <p:nvPr/>
        </p:nvSpPr>
        <p:spPr>
          <a:xfrm>
            <a:off x="565602" y="4486532"/>
            <a:ext cx="2525486" cy="903514"/>
          </a:xfrm>
          <a:prstGeom prst="roundRect">
            <a:avLst>
              <a:gd name="adj" fmla="val 27510"/>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i="1" dirty="0"/>
              <a:t>Be consistent &amp; build momentum over time.</a:t>
            </a:r>
          </a:p>
        </p:txBody>
      </p:sp>
      <p:pic>
        <p:nvPicPr>
          <p:cNvPr id="5" name="Picture 2" descr="May be an image of 1 person">
            <a:extLst>
              <a:ext uri="{FF2B5EF4-FFF2-40B4-BE49-F238E27FC236}">
                <a16:creationId xmlns:a16="http://schemas.microsoft.com/office/drawing/2014/main" id="{37992447-636E-F513-1421-A7B58CF4C5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48" b="98783" l="8879" r="91822">
                        <a14:foregroundMark x1="51636" y1="10142" x2="51636" y2="10142"/>
                        <a14:foregroundMark x1="55607" y1="9736" x2="71262" y2="16633"/>
                        <a14:foregroundMark x1="74533" y1="17647" x2="81308" y2="27586"/>
                        <a14:foregroundMark x1="82009" y1="31034" x2="82243" y2="50101"/>
                        <a14:foregroundMark x1="82009" y1="54564" x2="75467" y2="71197"/>
                        <a14:foregroundMark x1="45093" y1="92698" x2="21495" y2="91886"/>
                        <a14:foregroundMark x1="20093" y1="90264" x2="33178" y2="85801"/>
                        <a14:foregroundMark x1="20093" y1="62475" x2="26869" y2="85598"/>
                        <a14:foregroundMark x1="69860" y1="92495" x2="78738" y2="92495"/>
                        <a14:foregroundMark x1="23598" y1="28803" x2="20794" y2="52941"/>
                        <a14:foregroundMark x1="14720" y1="19878" x2="22897" y2="27181"/>
                        <a14:foregroundMark x1="15187" y1="16633" x2="29907" y2="8722"/>
                        <a14:foregroundMark x1="18224" y1="11156" x2="27804" y2="8722"/>
                        <a14:foregroundMark x1="32944" y1="7302" x2="48364" y2="10548"/>
                        <a14:foregroundMark x1="79673" y1="72211" x2="81776" y2="79513"/>
                      </a14:backgroundRemoval>
                    </a14:imgEffect>
                  </a14:imgLayer>
                </a14:imgProps>
              </a:ext>
              <a:ext uri="{28A0092B-C50C-407E-A947-70E740481C1C}">
                <a14:useLocalDpi xmlns:a14="http://schemas.microsoft.com/office/drawing/2010/main" val="0"/>
              </a:ext>
            </a:extLst>
          </a:blip>
          <a:srcRect/>
          <a:stretch>
            <a:fillRect/>
          </a:stretch>
        </p:blipFill>
        <p:spPr bwMode="auto">
          <a:xfrm rot="847625">
            <a:off x="2937770" y="5083117"/>
            <a:ext cx="1384340" cy="1594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Isosceles Triangle 5">
            <a:extLst>
              <a:ext uri="{FF2B5EF4-FFF2-40B4-BE49-F238E27FC236}">
                <a16:creationId xmlns:a16="http://schemas.microsoft.com/office/drawing/2014/main" id="{6F283246-2EE1-142B-0404-194EEC247BDD}"/>
              </a:ext>
            </a:extLst>
          </p:cNvPr>
          <p:cNvSpPr/>
          <p:nvPr/>
        </p:nvSpPr>
        <p:spPr>
          <a:xfrm rot="8155703">
            <a:off x="2539440" y="5194906"/>
            <a:ext cx="329194" cy="529424"/>
          </a:xfrm>
          <a:prstGeom prst="triangle">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8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2"/>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2"/>
                                      </p:to>
                                    </p:animClr>
                                  </p:sub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2"/>
                                      </p:to>
                                    </p:animClr>
                                  </p:sub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2"/>
                                      </p:to>
                                    </p:animClr>
                                  </p:sub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2"/>
                                      </p:to>
                                    </p:animClr>
                                  </p:sub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accent2"/>
                                      </p:to>
                                    </p:animClr>
                                  </p:sub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chemeClr val="accent2"/>
                                      </p:to>
                                    </p:animClr>
                                  </p:sub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chemeClr val="accent2"/>
                                      </p:to>
                                    </p:animClr>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subTnLst>
                                    <p:animClr clrSpc="rgb" dir="cw">
                                      <p:cBhvr override="childStyle">
                                        <p:cTn dur="1" fill="hold" display="0" masterRel="nextClick" afterEffect="1"/>
                                        <p:tgtEl>
                                          <p:spTgt spid="3">
                                            <p:txEl>
                                              <p:pRg st="10" end="10"/>
                                            </p:txEl>
                                          </p:spTgt>
                                        </p:tgtEl>
                                        <p:attrNameLst>
                                          <p:attrName>ppt_c</p:attrName>
                                        </p:attrNameLst>
                                      </p:cBhvr>
                                      <p:to>
                                        <a:schemeClr val="accent2"/>
                                      </p:to>
                                    </p:animClr>
                                  </p:subTnLst>
                                </p:cTn>
                              </p:par>
                              <p:par>
                                <p:cTn id="39" presetID="10"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subTnLst>
                                    <p:animClr clrSpc="rgb" dir="cw">
                                      <p:cBhvr override="childStyle">
                                        <p:cTn dur="1" fill="hold" display="0" masterRel="nextClick" afterEffect="1"/>
                                        <p:tgtEl>
                                          <p:spTgt spid="3">
                                            <p:txEl>
                                              <p:pRg st="11" end="11"/>
                                            </p:txEl>
                                          </p:spTgt>
                                        </p:tgtEl>
                                        <p:attrNameLst>
                                          <p:attrName>ppt_c</p:attrName>
                                        </p:attrNameLst>
                                      </p:cBhvr>
                                      <p:to>
                                        <a:schemeClr val="accent2"/>
                                      </p:to>
                                    </p:animClr>
                                  </p:subTnLst>
                                </p:cTn>
                              </p:par>
                              <p:par>
                                <p:cTn id="42" presetID="10" presetClass="entr" presetSubtype="0" fill="hold" nodeType="with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Effect transition="in" filter="fade">
                                      <p:cBhvr>
                                        <p:cTn id="44" dur="500"/>
                                        <p:tgtEl>
                                          <p:spTgt spid="3">
                                            <p:txEl>
                                              <p:pRg st="12" end="12"/>
                                            </p:txEl>
                                          </p:spTgt>
                                        </p:tgtEl>
                                      </p:cBhvr>
                                    </p:animEffect>
                                  </p:childTnLst>
                                  <p:subTnLst>
                                    <p:animClr clrSpc="rgb" dir="cw">
                                      <p:cBhvr override="childStyle">
                                        <p:cTn dur="1" fill="hold" display="0" masterRel="nextClick" afterEffect="1"/>
                                        <p:tgtEl>
                                          <p:spTgt spid="3">
                                            <p:txEl>
                                              <p:pRg st="12" end="12"/>
                                            </p:txEl>
                                          </p:spTgt>
                                        </p:tgtEl>
                                        <p:attrNameLst>
                                          <p:attrName>ppt_c</p:attrName>
                                        </p:attrNameLst>
                                      </p:cBhvr>
                                      <p:to>
                                        <a:schemeClr val="accent2"/>
                                      </p:to>
                                    </p:animClr>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500"/>
                                        <p:tgtEl>
                                          <p:spTgt spid="3">
                                            <p:txEl>
                                              <p:pRg st="13" end="13"/>
                                            </p:txEl>
                                          </p:spTgt>
                                        </p:tgtEl>
                                      </p:cBhvr>
                                    </p:animEffect>
                                  </p:childTnLst>
                                  <p:subTnLst>
                                    <p:animClr clrSpc="rgb" dir="cw">
                                      <p:cBhvr override="childStyle">
                                        <p:cTn dur="1" fill="hold" display="0" masterRel="nextClick" afterEffect="1"/>
                                        <p:tgtEl>
                                          <p:spTgt spid="3">
                                            <p:txEl>
                                              <p:pRg st="13" end="13"/>
                                            </p:txEl>
                                          </p:spTgt>
                                        </p:tgtEl>
                                        <p:attrNameLst>
                                          <p:attrName>ppt_c</p:attrName>
                                        </p:attrNameLst>
                                      </p:cBhvr>
                                      <p:to>
                                        <a:schemeClr val="accent2"/>
                                      </p:to>
                                    </p:animClr>
                                  </p:subTnLst>
                                </p:cTn>
                              </p:par>
                              <p:par>
                                <p:cTn id="50" presetID="10" presetClass="entr" presetSubtype="0" fill="hold"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subTnLst>
                                    <p:animClr clrSpc="rgb" dir="cw">
                                      <p:cBhvr override="childStyle">
                                        <p:cTn dur="1" fill="hold" display="0" masterRel="nextClick" afterEffect="1"/>
                                        <p:tgtEl>
                                          <p:spTgt spid="3">
                                            <p:txEl>
                                              <p:pRg st="14" end="14"/>
                                            </p:txEl>
                                          </p:spTgt>
                                        </p:tgtEl>
                                        <p:attrNameLst>
                                          <p:attrName>ppt_c</p:attrName>
                                        </p:attrNameLst>
                                      </p:cBhvr>
                                      <p:to>
                                        <a:schemeClr val="accent2"/>
                                      </p:to>
                                    </p:animClr>
                                  </p:subTnLst>
                                </p:cTn>
                              </p:par>
                              <p:par>
                                <p:cTn id="53" presetID="10"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subTnLst>
                                    <p:animClr clrSpc="rgb" dir="cw">
                                      <p:cBhvr override="childStyle">
                                        <p:cTn dur="1" fill="hold" display="0" masterRel="nextClick" afterEffect="1"/>
                                        <p:tgtEl>
                                          <p:spTgt spid="3">
                                            <p:txEl>
                                              <p:pRg st="15" end="15"/>
                                            </p:txEl>
                                          </p:spTgt>
                                        </p:tgtEl>
                                        <p:attrNameLst>
                                          <p:attrName>ppt_c</p:attrName>
                                        </p:attrNameLst>
                                      </p:cBhvr>
                                      <p:to>
                                        <a:schemeClr val="accent2"/>
                                      </p:to>
                                    </p:animClr>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6" end="16"/>
                                            </p:txEl>
                                          </p:spTgt>
                                        </p:tgtEl>
                                        <p:attrNameLst>
                                          <p:attrName>style.visibility</p:attrName>
                                        </p:attrNameLst>
                                      </p:cBhvr>
                                      <p:to>
                                        <p:strVal val="visible"/>
                                      </p:to>
                                    </p:set>
                                    <p:animEffect transition="in" filter="fade">
                                      <p:cBhvr>
                                        <p:cTn id="60"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22590-7D81-512C-B851-FC8A6D7E8BF8}"/>
              </a:ext>
            </a:extLst>
          </p:cNvPr>
          <p:cNvSpPr>
            <a:spLocks noGrp="1"/>
          </p:cNvSpPr>
          <p:nvPr>
            <p:ph type="title"/>
          </p:nvPr>
        </p:nvSpPr>
        <p:spPr>
          <a:xfrm>
            <a:off x="957943" y="637762"/>
            <a:ext cx="3097184" cy="5576770"/>
          </a:xfrm>
        </p:spPr>
        <p:txBody>
          <a:bodyPr anchor="t">
            <a:normAutofit/>
          </a:bodyPr>
          <a:lstStyle/>
          <a:p>
            <a:r>
              <a:rPr lang="en-US" dirty="0">
                <a:solidFill>
                  <a:schemeClr val="bg1"/>
                </a:solidFill>
              </a:rPr>
              <a:t>#5 </a:t>
            </a:r>
            <a:br>
              <a:rPr lang="en-US" dirty="0">
                <a:solidFill>
                  <a:schemeClr val="bg1"/>
                </a:solidFill>
              </a:rPr>
            </a:br>
            <a:r>
              <a:rPr lang="en-US" dirty="0">
                <a:solidFill>
                  <a:schemeClr val="bg1"/>
                </a:solidFill>
              </a:rPr>
              <a:t>Expand Beyond </a:t>
            </a:r>
            <a:br>
              <a:rPr lang="en-US" dirty="0">
                <a:solidFill>
                  <a:schemeClr val="bg1"/>
                </a:solidFill>
              </a:rPr>
            </a:br>
            <a:r>
              <a:rPr lang="en-US" dirty="0">
                <a:solidFill>
                  <a:schemeClr val="bg1"/>
                </a:solidFill>
              </a:rPr>
              <a:t>the Tech Bubble</a:t>
            </a:r>
            <a:br>
              <a:rPr lang="en-US" dirty="0">
                <a:solidFill>
                  <a:schemeClr val="bg1"/>
                </a:solidFill>
              </a:rPr>
            </a:br>
            <a:endParaRPr lang="en-US" sz="2200" i="1" dirty="0">
              <a:solidFill>
                <a:schemeClr val="bg1"/>
              </a:solidFill>
            </a:endParaRP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FE71EA-5C72-208B-190C-A5C2B7931565}"/>
              </a:ext>
            </a:extLst>
          </p:cNvPr>
          <p:cNvSpPr>
            <a:spLocks noGrp="1"/>
          </p:cNvSpPr>
          <p:nvPr>
            <p:ph idx="1"/>
          </p:nvPr>
        </p:nvSpPr>
        <p:spPr>
          <a:xfrm>
            <a:off x="5439976" y="850052"/>
            <a:ext cx="6425453" cy="5326911"/>
          </a:xfrm>
        </p:spPr>
        <p:txBody>
          <a:bodyPr>
            <a:noAutofit/>
          </a:bodyPr>
          <a:lstStyle/>
          <a:p>
            <a:pPr marL="0" indent="0">
              <a:spcAft>
                <a:spcPts val="1200"/>
              </a:spcAft>
              <a:buNone/>
            </a:pPr>
            <a:r>
              <a:rPr lang="en-US" sz="1400" dirty="0"/>
              <a:t>Don’t market only to people already in your space. Partner with civic, educational, and local organizations that can amplify your reach.</a:t>
            </a:r>
          </a:p>
          <a:p>
            <a:pPr>
              <a:buFont typeface="Arial" panose="020B0604020202020204" pitchFamily="34" charset="0"/>
              <a:buChar char="•"/>
            </a:pPr>
            <a:r>
              <a:rPr lang="en-US" sz="1400" b="1" dirty="0"/>
              <a:t>Partner With Education:</a:t>
            </a:r>
            <a:endParaRPr lang="en-US" sz="1400" dirty="0"/>
          </a:p>
          <a:p>
            <a:pPr lvl="1">
              <a:buFont typeface="Courier New" panose="02070309020205020404" pitchFamily="49" charset="0"/>
              <a:buChar char="o"/>
            </a:pPr>
            <a:r>
              <a:rPr lang="en-US" sz="1200" dirty="0"/>
              <a:t>Community colleges, universities, and tech programs.</a:t>
            </a:r>
          </a:p>
          <a:p>
            <a:pPr lvl="1">
              <a:buFont typeface="Courier New" panose="02070309020205020404" pitchFamily="49" charset="0"/>
              <a:buChar char="o"/>
            </a:pPr>
            <a:r>
              <a:rPr lang="en-US" sz="1200" dirty="0"/>
              <a:t>Co-host sessions, offer mentorship, or share your event through student networks.</a:t>
            </a:r>
          </a:p>
          <a:p>
            <a:pPr>
              <a:buFont typeface="Arial" panose="020B0604020202020204" pitchFamily="34" charset="0"/>
              <a:buChar char="•"/>
            </a:pPr>
            <a:r>
              <a:rPr lang="en-US" sz="1400" b="1" dirty="0"/>
              <a:t>Engage Local Civic Groups:</a:t>
            </a:r>
            <a:endParaRPr lang="en-US" sz="1400" dirty="0"/>
          </a:p>
          <a:p>
            <a:pPr lvl="1">
              <a:buFont typeface="Courier New" panose="02070309020205020404" pitchFamily="49" charset="0"/>
              <a:buChar char="o"/>
            </a:pPr>
            <a:r>
              <a:rPr lang="en-US" sz="1200" dirty="0"/>
              <a:t>City innovation boards, chambers of commerce, libraries, and workforce orgs.</a:t>
            </a:r>
          </a:p>
          <a:p>
            <a:pPr lvl="1">
              <a:buFont typeface="Courier New" panose="02070309020205020404" pitchFamily="49" charset="0"/>
              <a:buChar char="o"/>
            </a:pPr>
            <a:r>
              <a:rPr lang="en-US" sz="1200" dirty="0"/>
              <a:t>Ask them to include your event in newsletters or host a joint workshop.</a:t>
            </a:r>
          </a:p>
          <a:p>
            <a:pPr>
              <a:buFont typeface="Arial" panose="020B0604020202020204" pitchFamily="34" charset="0"/>
              <a:buChar char="•"/>
            </a:pPr>
            <a:r>
              <a:rPr lang="en-US" sz="1400" b="1" dirty="0"/>
              <a:t>Collaborate With Non-Tech Audiences:</a:t>
            </a:r>
            <a:endParaRPr lang="en-US" sz="1400" dirty="0"/>
          </a:p>
          <a:p>
            <a:pPr lvl="1">
              <a:buFont typeface="Courier New" panose="02070309020205020404" pitchFamily="49" charset="0"/>
              <a:buChar char="o"/>
            </a:pPr>
            <a:r>
              <a:rPr lang="en-US" sz="1200" dirty="0"/>
              <a:t>Entrepreneurs, small businesses, civic tech, arts, and education groups.</a:t>
            </a:r>
          </a:p>
          <a:p>
            <a:pPr lvl="1">
              <a:buFont typeface="Courier New" panose="02070309020205020404" pitchFamily="49" charset="0"/>
              <a:buChar char="o"/>
            </a:pPr>
            <a:r>
              <a:rPr lang="en-US" sz="1200" dirty="0"/>
              <a:t>Reframe your topics around “digital skills” or “career growth.”</a:t>
            </a:r>
          </a:p>
          <a:p>
            <a:pPr>
              <a:buFont typeface="Arial" panose="020B0604020202020204" pitchFamily="34" charset="0"/>
              <a:buChar char="•"/>
            </a:pPr>
            <a:r>
              <a:rPr lang="en-US" sz="1400" b="1" dirty="0"/>
              <a:t>Use Local Media:</a:t>
            </a:r>
            <a:endParaRPr lang="en-US" sz="1400" dirty="0"/>
          </a:p>
          <a:p>
            <a:pPr lvl="1">
              <a:buFont typeface="Courier New" panose="02070309020205020404" pitchFamily="49" charset="0"/>
              <a:buChar char="o"/>
            </a:pPr>
            <a:r>
              <a:rPr lang="en-US" sz="1200" dirty="0"/>
              <a:t>Contact community radio, newsletters, and blogs that love featuring local initiatives.</a:t>
            </a:r>
          </a:p>
          <a:p>
            <a:pPr>
              <a:buFont typeface="Arial" panose="020B0604020202020204" pitchFamily="34" charset="0"/>
              <a:buChar char="•"/>
            </a:pPr>
            <a:r>
              <a:rPr lang="en-US" sz="1400" b="1" dirty="0"/>
              <a:t>Be Inclusive:</a:t>
            </a:r>
            <a:endParaRPr lang="en-US" sz="1400" dirty="0"/>
          </a:p>
          <a:p>
            <a:pPr lvl="1">
              <a:buFont typeface="Courier New" panose="02070309020205020404" pitchFamily="49" charset="0"/>
              <a:buChar char="o"/>
            </a:pPr>
            <a:r>
              <a:rPr lang="en-US" sz="1200" dirty="0"/>
              <a:t>Offer hybrid options, free registration, and accessible locations.</a:t>
            </a:r>
          </a:p>
          <a:p>
            <a:pPr lvl="1">
              <a:buFont typeface="Courier New" panose="02070309020205020404" pitchFamily="49" charset="0"/>
              <a:buChar char="o"/>
            </a:pPr>
            <a:r>
              <a:rPr lang="en-US" sz="1200" dirty="0"/>
              <a:t>Provide parking, directions, and clear communication.</a:t>
            </a:r>
          </a:p>
          <a:p>
            <a:pPr>
              <a:buFont typeface="Arial" panose="020B0604020202020204" pitchFamily="34" charset="0"/>
              <a:buChar char="•"/>
            </a:pPr>
            <a:r>
              <a:rPr lang="en-US" sz="1400" b="1" dirty="0"/>
              <a:t>Build Relationships:</a:t>
            </a:r>
            <a:endParaRPr lang="en-US" sz="1400" dirty="0"/>
          </a:p>
          <a:p>
            <a:pPr lvl="1">
              <a:buFont typeface="Courier New" panose="02070309020205020404" pitchFamily="49" charset="0"/>
              <a:buChar char="o"/>
            </a:pPr>
            <a:r>
              <a:rPr lang="en-US" sz="1200" dirty="0"/>
              <a:t>Offer value in return: guest lectures, workshops, or volunteering.</a:t>
            </a:r>
          </a:p>
          <a:p>
            <a:pPr lvl="1">
              <a:buFont typeface="Courier New" panose="02070309020205020404" pitchFamily="49" charset="0"/>
              <a:buChar char="o"/>
            </a:pPr>
            <a:r>
              <a:rPr lang="en-US" sz="1200" dirty="0"/>
              <a:t>Keep civic partnerships alive between events.</a:t>
            </a:r>
          </a:p>
          <a:p>
            <a:r>
              <a:rPr lang="en-US" sz="1400" b="1" dirty="0"/>
              <a:t>Remember: </a:t>
            </a:r>
            <a:r>
              <a:rPr lang="en-US" sz="1400" dirty="0"/>
              <a:t>The bigger your tent, the stronger your community.</a:t>
            </a:r>
          </a:p>
        </p:txBody>
      </p:sp>
      <p:sp>
        <p:nvSpPr>
          <p:cNvPr id="4" name="Rectangle: Rounded Corners 3">
            <a:extLst>
              <a:ext uri="{FF2B5EF4-FFF2-40B4-BE49-F238E27FC236}">
                <a16:creationId xmlns:a16="http://schemas.microsoft.com/office/drawing/2014/main" id="{BC792B55-1282-0F10-F96E-4DDDC03BD995}"/>
              </a:ext>
            </a:extLst>
          </p:cNvPr>
          <p:cNvSpPr/>
          <p:nvPr/>
        </p:nvSpPr>
        <p:spPr>
          <a:xfrm>
            <a:off x="565602" y="4486532"/>
            <a:ext cx="2525486" cy="903514"/>
          </a:xfrm>
          <a:prstGeom prst="roundRect">
            <a:avLst>
              <a:gd name="adj" fmla="val 27510"/>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i="1" dirty="0"/>
              <a:t>Reach into the broader community.</a:t>
            </a:r>
          </a:p>
        </p:txBody>
      </p:sp>
      <p:pic>
        <p:nvPicPr>
          <p:cNvPr id="5" name="Picture 2" descr="May be an image of 1 person">
            <a:extLst>
              <a:ext uri="{FF2B5EF4-FFF2-40B4-BE49-F238E27FC236}">
                <a16:creationId xmlns:a16="http://schemas.microsoft.com/office/drawing/2014/main" id="{FB785520-678C-2B59-0BE5-27B29DD57A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48" b="98783" l="8879" r="91822">
                        <a14:foregroundMark x1="51636" y1="10142" x2="51636" y2="10142"/>
                        <a14:foregroundMark x1="55607" y1="9736" x2="71262" y2="16633"/>
                        <a14:foregroundMark x1="74533" y1="17647" x2="81308" y2="27586"/>
                        <a14:foregroundMark x1="82009" y1="31034" x2="82243" y2="50101"/>
                        <a14:foregroundMark x1="82009" y1="54564" x2="75467" y2="71197"/>
                        <a14:foregroundMark x1="45093" y1="92698" x2="21495" y2="91886"/>
                        <a14:foregroundMark x1="20093" y1="90264" x2="33178" y2="85801"/>
                        <a14:foregroundMark x1="20093" y1="62475" x2="26869" y2="85598"/>
                        <a14:foregroundMark x1="69860" y1="92495" x2="78738" y2="92495"/>
                        <a14:foregroundMark x1="23598" y1="28803" x2="20794" y2="52941"/>
                        <a14:foregroundMark x1="14720" y1="19878" x2="22897" y2="27181"/>
                        <a14:foregroundMark x1="15187" y1="16633" x2="29907" y2="8722"/>
                        <a14:foregroundMark x1="18224" y1="11156" x2="27804" y2="8722"/>
                        <a14:foregroundMark x1="32944" y1="7302" x2="48364" y2="10548"/>
                        <a14:foregroundMark x1="79673" y1="72211" x2="81776" y2="79513"/>
                      </a14:backgroundRemoval>
                    </a14:imgEffect>
                  </a14:imgLayer>
                </a14:imgProps>
              </a:ext>
              <a:ext uri="{28A0092B-C50C-407E-A947-70E740481C1C}">
                <a14:useLocalDpi xmlns:a14="http://schemas.microsoft.com/office/drawing/2010/main" val="0"/>
              </a:ext>
            </a:extLst>
          </a:blip>
          <a:srcRect/>
          <a:stretch>
            <a:fillRect/>
          </a:stretch>
        </p:blipFill>
        <p:spPr bwMode="auto">
          <a:xfrm rot="847625">
            <a:off x="2937770" y="5083117"/>
            <a:ext cx="1384340" cy="1594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Isosceles Triangle 5">
            <a:extLst>
              <a:ext uri="{FF2B5EF4-FFF2-40B4-BE49-F238E27FC236}">
                <a16:creationId xmlns:a16="http://schemas.microsoft.com/office/drawing/2014/main" id="{4B3E20FD-1E73-E1CE-7741-AE6985F2C392}"/>
              </a:ext>
            </a:extLst>
          </p:cNvPr>
          <p:cNvSpPr/>
          <p:nvPr/>
        </p:nvSpPr>
        <p:spPr>
          <a:xfrm rot="8155703">
            <a:off x="2539440" y="5194906"/>
            <a:ext cx="329194" cy="529424"/>
          </a:xfrm>
          <a:prstGeom prst="triangle">
            <a:avLst/>
          </a:prstGeom>
          <a:solidFill>
            <a:srgbClr val="E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910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accent2"/>
                                      </p:to>
                                    </p:animClr>
                                  </p:sub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2"/>
                                      </p:to>
                                    </p:animClr>
                                  </p:sub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accent2"/>
                                      </p:to>
                                    </p:animClr>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accent2"/>
                                      </p:to>
                                    </p:animClr>
                                  </p:sub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accent2"/>
                                      </p:to>
                                    </p:animClr>
                                  </p:sub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accent2"/>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accent2"/>
                                      </p:to>
                                    </p:animClr>
                                  </p:sub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chemeClr val="accent2"/>
                                      </p:to>
                                    </p:animClr>
                                  </p:sub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chemeClr val="accent2"/>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subTnLst>
                                    <p:animClr clrSpc="rgb" dir="cw">
                                      <p:cBhvr override="childStyle">
                                        <p:cTn dur="1" fill="hold" display="0" masterRel="nextClick" afterEffect="1"/>
                                        <p:tgtEl>
                                          <p:spTgt spid="3">
                                            <p:txEl>
                                              <p:pRg st="10" end="10"/>
                                            </p:txEl>
                                          </p:spTgt>
                                        </p:tgtEl>
                                        <p:attrNameLst>
                                          <p:attrName>ppt_c</p:attrName>
                                        </p:attrNameLst>
                                      </p:cBhvr>
                                      <p:to>
                                        <a:schemeClr val="accent2"/>
                                      </p:to>
                                    </p:animClr>
                                  </p:subTnLst>
                                </p:cTn>
                              </p:par>
                              <p:par>
                                <p:cTn id="41" presetID="10"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subTnLst>
                                    <p:animClr clrSpc="rgb" dir="cw">
                                      <p:cBhvr override="childStyle">
                                        <p:cTn dur="1" fill="hold" display="0" masterRel="nextClick" afterEffect="1"/>
                                        <p:tgtEl>
                                          <p:spTgt spid="3">
                                            <p:txEl>
                                              <p:pRg st="11" end="11"/>
                                            </p:txEl>
                                          </p:spTgt>
                                        </p:tgtEl>
                                        <p:attrNameLst>
                                          <p:attrName>ppt_c</p:attrName>
                                        </p:attrNameLst>
                                      </p:cBhvr>
                                      <p:to>
                                        <a:schemeClr val="accent2"/>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fade">
                                      <p:cBhvr>
                                        <p:cTn id="48" dur="500"/>
                                        <p:tgtEl>
                                          <p:spTgt spid="3">
                                            <p:txEl>
                                              <p:pRg st="12" end="12"/>
                                            </p:txEl>
                                          </p:spTgt>
                                        </p:tgtEl>
                                      </p:cBhvr>
                                    </p:animEffect>
                                  </p:childTnLst>
                                  <p:subTnLst>
                                    <p:animClr clrSpc="rgb" dir="cw">
                                      <p:cBhvr override="childStyle">
                                        <p:cTn dur="1" fill="hold" display="0" masterRel="nextClick" afterEffect="1"/>
                                        <p:tgtEl>
                                          <p:spTgt spid="3">
                                            <p:txEl>
                                              <p:pRg st="12" end="12"/>
                                            </p:txEl>
                                          </p:spTgt>
                                        </p:tgtEl>
                                        <p:attrNameLst>
                                          <p:attrName>ppt_c</p:attrName>
                                        </p:attrNameLst>
                                      </p:cBhvr>
                                      <p:to>
                                        <a:schemeClr val="accent2"/>
                                      </p:to>
                                    </p:animClr>
                                  </p:subTnLst>
                                </p:cTn>
                              </p:par>
                              <p:par>
                                <p:cTn id="49" presetID="10"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fade">
                                      <p:cBhvr>
                                        <p:cTn id="51" dur="500"/>
                                        <p:tgtEl>
                                          <p:spTgt spid="3">
                                            <p:txEl>
                                              <p:pRg st="13" end="13"/>
                                            </p:txEl>
                                          </p:spTgt>
                                        </p:tgtEl>
                                      </p:cBhvr>
                                    </p:animEffect>
                                  </p:childTnLst>
                                  <p:subTnLst>
                                    <p:animClr clrSpc="rgb" dir="cw">
                                      <p:cBhvr override="childStyle">
                                        <p:cTn dur="1" fill="hold" display="0" masterRel="nextClick" afterEffect="1"/>
                                        <p:tgtEl>
                                          <p:spTgt spid="3">
                                            <p:txEl>
                                              <p:pRg st="13" end="13"/>
                                            </p:txEl>
                                          </p:spTgt>
                                        </p:tgtEl>
                                        <p:attrNameLst>
                                          <p:attrName>ppt_c</p:attrName>
                                        </p:attrNameLst>
                                      </p:cBhvr>
                                      <p:to>
                                        <a:schemeClr val="accent2"/>
                                      </p:to>
                                    </p:animClr>
                                  </p:subTnLst>
                                </p:cTn>
                              </p:par>
                              <p:par>
                                <p:cTn id="52" presetID="10" presetClass="entr" presetSubtype="0" fill="hold" nodeType="with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animEffect transition="in" filter="fade">
                                      <p:cBhvr>
                                        <p:cTn id="54" dur="500"/>
                                        <p:tgtEl>
                                          <p:spTgt spid="3">
                                            <p:txEl>
                                              <p:pRg st="14" end="14"/>
                                            </p:txEl>
                                          </p:spTgt>
                                        </p:tgtEl>
                                      </p:cBhvr>
                                    </p:animEffect>
                                  </p:childTnLst>
                                  <p:subTnLst>
                                    <p:animClr clrSpc="rgb" dir="cw">
                                      <p:cBhvr override="childStyle">
                                        <p:cTn dur="1" fill="hold" display="0" masterRel="nextClick" afterEffect="1"/>
                                        <p:tgtEl>
                                          <p:spTgt spid="3">
                                            <p:txEl>
                                              <p:pRg st="14" end="14"/>
                                            </p:txEl>
                                          </p:spTgt>
                                        </p:tgtEl>
                                        <p:attrNameLst>
                                          <p:attrName>ppt_c</p:attrName>
                                        </p:attrNameLst>
                                      </p:cBhvr>
                                      <p:to>
                                        <a:schemeClr val="accent2"/>
                                      </p:to>
                                    </p:animClr>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Effect transition="in" filter="fade">
                                      <p:cBhvr>
                                        <p:cTn id="59" dur="500"/>
                                        <p:tgtEl>
                                          <p:spTgt spid="3">
                                            <p:txEl>
                                              <p:pRg st="15" end="15"/>
                                            </p:txEl>
                                          </p:spTgt>
                                        </p:tgtEl>
                                      </p:cBhvr>
                                    </p:animEffect>
                                  </p:childTnLst>
                                  <p:subTnLst>
                                    <p:animClr clrSpc="rgb" dir="cw">
                                      <p:cBhvr override="childStyle">
                                        <p:cTn dur="1" fill="hold" display="0" masterRel="nextClick" afterEffect="1"/>
                                        <p:tgtEl>
                                          <p:spTgt spid="3">
                                            <p:txEl>
                                              <p:pRg st="15" end="15"/>
                                            </p:txEl>
                                          </p:spTgt>
                                        </p:tgtEl>
                                        <p:attrNameLst>
                                          <p:attrName>ppt_c</p:attrName>
                                        </p:attrNameLst>
                                      </p:cBhvr>
                                      <p:to>
                                        <a:schemeClr val="accent2"/>
                                      </p:to>
                                    </p:animClr>
                                  </p:subTnLst>
                                </p:cTn>
                              </p:par>
                              <p:par>
                                <p:cTn id="60" presetID="10" presetClass="entr" presetSubtype="0" fill="hold" nodeType="withEffect">
                                  <p:stCondLst>
                                    <p:cond delay="0"/>
                                  </p:stCondLst>
                                  <p:childTnLst>
                                    <p:set>
                                      <p:cBhvr>
                                        <p:cTn id="61" dur="1" fill="hold">
                                          <p:stCondLst>
                                            <p:cond delay="0"/>
                                          </p:stCondLst>
                                        </p:cTn>
                                        <p:tgtEl>
                                          <p:spTgt spid="3">
                                            <p:txEl>
                                              <p:pRg st="16" end="16"/>
                                            </p:txEl>
                                          </p:spTgt>
                                        </p:tgtEl>
                                        <p:attrNameLst>
                                          <p:attrName>style.visibility</p:attrName>
                                        </p:attrNameLst>
                                      </p:cBhvr>
                                      <p:to>
                                        <p:strVal val="visible"/>
                                      </p:to>
                                    </p:set>
                                    <p:animEffect transition="in" filter="fade">
                                      <p:cBhvr>
                                        <p:cTn id="62" dur="500"/>
                                        <p:tgtEl>
                                          <p:spTgt spid="3">
                                            <p:txEl>
                                              <p:pRg st="16" end="16"/>
                                            </p:txEl>
                                          </p:spTgt>
                                        </p:tgtEl>
                                      </p:cBhvr>
                                    </p:animEffect>
                                  </p:childTnLst>
                                  <p:subTnLst>
                                    <p:animClr clrSpc="rgb" dir="cw">
                                      <p:cBhvr override="childStyle">
                                        <p:cTn dur="1" fill="hold" display="0" masterRel="nextClick" afterEffect="1"/>
                                        <p:tgtEl>
                                          <p:spTgt spid="3">
                                            <p:txEl>
                                              <p:pRg st="16" end="16"/>
                                            </p:txEl>
                                          </p:spTgt>
                                        </p:tgtEl>
                                        <p:attrNameLst>
                                          <p:attrName>ppt_c</p:attrName>
                                        </p:attrNameLst>
                                      </p:cBhvr>
                                      <p:to>
                                        <a:schemeClr val="accent2"/>
                                      </p:to>
                                    </p:animClr>
                                  </p:subTnLst>
                                </p:cTn>
                              </p:par>
                              <p:par>
                                <p:cTn id="63" presetID="10" presetClass="entr" presetSubtype="0" fill="hold" nodeType="withEffect">
                                  <p:stCondLst>
                                    <p:cond delay="0"/>
                                  </p:stCondLst>
                                  <p:childTnLst>
                                    <p:set>
                                      <p:cBhvr>
                                        <p:cTn id="64" dur="1" fill="hold">
                                          <p:stCondLst>
                                            <p:cond delay="0"/>
                                          </p:stCondLst>
                                        </p:cTn>
                                        <p:tgtEl>
                                          <p:spTgt spid="3">
                                            <p:txEl>
                                              <p:pRg st="17" end="17"/>
                                            </p:txEl>
                                          </p:spTgt>
                                        </p:tgtEl>
                                        <p:attrNameLst>
                                          <p:attrName>style.visibility</p:attrName>
                                        </p:attrNameLst>
                                      </p:cBhvr>
                                      <p:to>
                                        <p:strVal val="visible"/>
                                      </p:to>
                                    </p:set>
                                    <p:animEffect transition="in" filter="fade">
                                      <p:cBhvr>
                                        <p:cTn id="65" dur="500"/>
                                        <p:tgtEl>
                                          <p:spTgt spid="3">
                                            <p:txEl>
                                              <p:pRg st="17" end="17"/>
                                            </p:txEl>
                                          </p:spTgt>
                                        </p:tgtEl>
                                      </p:cBhvr>
                                    </p:animEffect>
                                  </p:childTnLst>
                                  <p:subTnLst>
                                    <p:animClr clrSpc="rgb" dir="cw">
                                      <p:cBhvr override="childStyle">
                                        <p:cTn dur="1" fill="hold" display="0" masterRel="nextClick" afterEffect="1"/>
                                        <p:tgtEl>
                                          <p:spTgt spid="3">
                                            <p:txEl>
                                              <p:pRg st="17" end="17"/>
                                            </p:txEl>
                                          </p:spTgt>
                                        </p:tgtEl>
                                        <p:attrNameLst>
                                          <p:attrName>ppt_c</p:attrName>
                                        </p:attrNameLst>
                                      </p:cBhvr>
                                      <p:to>
                                        <a:schemeClr val="accent2"/>
                                      </p:to>
                                    </p:animClr>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8" end="18"/>
                                            </p:txEl>
                                          </p:spTgt>
                                        </p:tgtEl>
                                        <p:attrNameLst>
                                          <p:attrName>style.visibility</p:attrName>
                                        </p:attrNameLst>
                                      </p:cBhvr>
                                      <p:to>
                                        <p:strVal val="visible"/>
                                      </p:to>
                                    </p:set>
                                    <p:animEffect transition="in" filter="fade">
                                      <p:cBhvr>
                                        <p:cTn id="70"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45E49-A209-4406-EE97-3893A210344A}"/>
              </a:ext>
            </a:extLst>
          </p:cNvPr>
          <p:cNvPicPr>
            <a:picLocks noChangeAspect="1"/>
          </p:cNvPicPr>
          <p:nvPr/>
        </p:nvPicPr>
        <p:blipFill rotWithShape="1">
          <a:blip r:embed="rId2"/>
          <a:srcRect r="-2" b="24999"/>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E05805C3-0921-4F3F-A623-F4A4F6C8239C}"/>
              </a:ext>
            </a:extLst>
          </p:cNvPr>
          <p:cNvSpPr>
            <a:spLocks noGrp="1"/>
          </p:cNvSpPr>
          <p:nvPr>
            <p:ph type="title"/>
          </p:nvPr>
        </p:nvSpPr>
        <p:spPr>
          <a:xfrm>
            <a:off x="-3" y="0"/>
            <a:ext cx="5669280" cy="6858000"/>
          </a:xfrm>
        </p:spPr>
        <p:txBody>
          <a:bodyPr wrap="square" anchor="ctr">
            <a:normAutofit/>
          </a:bodyPr>
          <a:lstStyle/>
          <a:p>
            <a:r>
              <a:rPr lang="en-US">
                <a:cs typeface="Segoe UI"/>
              </a:rPr>
              <a:t>Q&amp;A</a:t>
            </a:r>
            <a:endParaRPr lang="en-US"/>
          </a:p>
        </p:txBody>
      </p:sp>
    </p:spTree>
    <p:extLst>
      <p:ext uri="{BB962C8B-B14F-4D97-AF65-F5344CB8AC3E}">
        <p14:creationId xmlns:p14="http://schemas.microsoft.com/office/powerpoint/2010/main" val="26104214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8FA50A5-07C2-7EFA-1A39-B9ADA7AC607C}"/>
              </a:ext>
            </a:extLst>
          </p:cNvPr>
          <p:cNvGraphicFramePr>
            <a:graphicFrameLocks noGrp="1"/>
          </p:cNvGraphicFramePr>
          <p:nvPr>
            <p:extLst>
              <p:ext uri="{D42A27DB-BD31-4B8C-83A1-F6EECF244321}">
                <p14:modId xmlns:p14="http://schemas.microsoft.com/office/powerpoint/2010/main" val="713194451"/>
              </p:ext>
            </p:extLst>
          </p:nvPr>
        </p:nvGraphicFramePr>
        <p:xfrm>
          <a:off x="508405" y="1489564"/>
          <a:ext cx="10112739" cy="2411773"/>
        </p:xfrm>
        <a:graphic>
          <a:graphicData uri="http://schemas.openxmlformats.org/drawingml/2006/table">
            <a:tbl>
              <a:tblPr bandRow="1">
                <a:tableStyleId>{5C22544A-7EE6-4342-B048-85BDC9FD1C3A}</a:tableStyleId>
              </a:tblPr>
              <a:tblGrid>
                <a:gridCol w="10112739">
                  <a:extLst>
                    <a:ext uri="{9D8B030D-6E8A-4147-A177-3AD203B41FA5}">
                      <a16:colId xmlns:a16="http://schemas.microsoft.com/office/drawing/2014/main" val="1464470149"/>
                    </a:ext>
                  </a:extLst>
                </a:gridCol>
              </a:tblGrid>
              <a:tr h="2411773">
                <a:tc>
                  <a:txBody>
                    <a:bodyPr/>
                    <a:lstStyle/>
                    <a:p>
                      <a:pPr lvl="0">
                        <a:lnSpc>
                          <a:spcPts val="6000"/>
                        </a:lnSpc>
                        <a:buNone/>
                      </a:pPr>
                      <a:r>
                        <a:rPr lang="en-US" sz="6000" dirty="0">
                          <a:solidFill>
                            <a:schemeClr val="bg1"/>
                          </a:solidFill>
                          <a:effectLst/>
                          <a:latin typeface="Segoe UI Semibold"/>
                        </a:rPr>
                        <a:t>Microsoft Global</a:t>
                      </a:r>
                      <a:br>
                        <a:rPr lang="en-US" sz="6000" dirty="0">
                          <a:solidFill>
                            <a:srgbClr val="FFFFFF"/>
                          </a:solidFill>
                          <a:effectLst/>
                          <a:latin typeface="Segoe UI Semibold"/>
                        </a:rPr>
                      </a:br>
                      <a:r>
                        <a:rPr lang="en-US" sz="6000" dirty="0">
                          <a:solidFill>
                            <a:schemeClr val="bg1"/>
                          </a:solidFill>
                          <a:effectLst/>
                          <a:latin typeface="Segoe UI Semibold"/>
                        </a:rPr>
                        <a:t>Community Initiative</a:t>
                      </a:r>
                      <a:br>
                        <a:rPr lang="en-US" sz="6600" dirty="0">
                          <a:solidFill>
                            <a:srgbClr val="FFFFFF"/>
                          </a:solidFill>
                          <a:effectLst/>
                          <a:latin typeface="Segoe UI Semibold"/>
                        </a:rPr>
                      </a:br>
                      <a:r>
                        <a:rPr lang="en-US" sz="2800" b="0" i="0" u="none" strike="noStrike" noProof="0" dirty="0">
                          <a:solidFill>
                            <a:schemeClr val="bg1"/>
                          </a:solidFill>
                          <a:effectLst/>
                          <a:latin typeface="Segoe UI Semibold"/>
                        </a:rPr>
                        <a:t>Event Organizer Training and Office Hours</a:t>
                      </a:r>
                      <a:endParaRPr lang="en-US" sz="2800" spc="600" dirty="0">
                        <a:solidFill>
                          <a:schemeClr val="bg1"/>
                        </a:solidFill>
                        <a:effectLst/>
                        <a:latin typeface="+mn-lt"/>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98383" y="4282406"/>
            <a:ext cx="4086139" cy="936122"/>
          </a:xfrm>
          <a:prstGeom prst="roundRect">
            <a:avLst>
              <a:gd name="adj" fmla="val 5000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15927C40-434E-B842-3021-1B2A2AD2BE61}"/>
              </a:ext>
            </a:extLst>
          </p:cNvPr>
          <p:cNvGraphicFramePr>
            <a:graphicFrameLocks noGrp="1"/>
          </p:cNvGraphicFramePr>
          <p:nvPr>
            <p:extLst>
              <p:ext uri="{D42A27DB-BD31-4B8C-83A1-F6EECF244321}">
                <p14:modId xmlns:p14="http://schemas.microsoft.com/office/powerpoint/2010/main" val="69311976"/>
              </p:ext>
            </p:extLst>
          </p:nvPr>
        </p:nvGraphicFramePr>
        <p:xfrm>
          <a:off x="1401441" y="4468812"/>
          <a:ext cx="3292384" cy="579120"/>
        </p:xfrm>
        <a:graphic>
          <a:graphicData uri="http://schemas.openxmlformats.org/drawingml/2006/table">
            <a:tbl>
              <a:tblPr bandRow="1">
                <a:tableStyleId>{5C22544A-7EE6-4342-B048-85BDC9FD1C3A}</a:tableStyleId>
              </a:tblPr>
              <a:tblGrid>
                <a:gridCol w="3292384">
                  <a:extLst>
                    <a:ext uri="{9D8B030D-6E8A-4147-A177-3AD203B41FA5}">
                      <a16:colId xmlns:a16="http://schemas.microsoft.com/office/drawing/2014/main" val="1464470149"/>
                    </a:ext>
                  </a:extLst>
                </a:gridCol>
              </a:tblGrid>
              <a:tr h="477538">
                <a:tc>
                  <a:txBody>
                    <a:bodyPr/>
                    <a:lstStyle/>
                    <a:p>
                      <a:pPr lvl="0">
                        <a:lnSpc>
                          <a:spcPct val="100000"/>
                        </a:lnSpc>
                        <a:buNone/>
                      </a:pPr>
                      <a:r>
                        <a:rPr lang="en-US" sz="3200" b="1" i="0" spc="0">
                          <a:solidFill>
                            <a:schemeClr val="bg1"/>
                          </a:solidFill>
                          <a:effectLst/>
                          <a:latin typeface="Segoe UI Semibold"/>
                          <a:cs typeface="Segoe UI Semibold"/>
                        </a:rPr>
                        <a:t>October 2025</a:t>
                      </a:r>
                      <a:endParaRPr lang="en-US" sz="3200" b="1" i="0" spc="0">
                        <a:solidFill>
                          <a:schemeClr val="bg1"/>
                        </a:solidFill>
                        <a:effectLst/>
                        <a:latin typeface="Segoe UI Semibold" panose="020B0502040204020203" pitchFamily="34" charset="0"/>
                        <a:cs typeface="Segoe UI Semibold"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1700" y="4500040"/>
            <a:ext cx="532553" cy="500853"/>
          </a:xfrm>
          <a:prstGeom prst="rect">
            <a:avLst/>
          </a:prstGeom>
        </p:spPr>
      </p:pic>
      <p:sp>
        <p:nvSpPr>
          <p:cNvPr id="11" name="TextBox 10">
            <a:extLst>
              <a:ext uri="{FF2B5EF4-FFF2-40B4-BE49-F238E27FC236}">
                <a16:creationId xmlns:a16="http://schemas.microsoft.com/office/drawing/2014/main" id="{05D8066A-12B3-CA3E-C902-B0BF194B11B7}"/>
              </a:ext>
            </a:extLst>
          </p:cNvPr>
          <p:cNvSpPr txBox="1"/>
          <p:nvPr/>
        </p:nvSpPr>
        <p:spPr>
          <a:xfrm>
            <a:off x="6098434" y="5652579"/>
            <a:ext cx="5785865" cy="923330"/>
          </a:xfrm>
          <a:prstGeom prst="rect">
            <a:avLst/>
          </a:prstGeom>
          <a:noFill/>
        </p:spPr>
        <p:txBody>
          <a:bodyPr wrap="square" lIns="0" tIns="0" rIns="0" bIns="0" rtlCol="0" anchor="t">
            <a:spAutoFit/>
          </a:bodyPr>
          <a:lstStyle/>
          <a:p>
            <a:r>
              <a:rPr lang="en-US" sz="2000" b="1" dirty="0">
                <a:solidFill>
                  <a:schemeClr val="bg1"/>
                </a:solidFill>
              </a:rPr>
              <a:t>Hosts: Sharon Weaver &amp; Wes Preston</a:t>
            </a:r>
          </a:p>
          <a:p>
            <a:endParaRPr lang="en-US" sz="2000" b="1" dirty="0">
              <a:solidFill>
                <a:schemeClr val="bg1"/>
              </a:solidFill>
              <a:cs typeface="Segoe UI"/>
            </a:endParaRPr>
          </a:p>
          <a:p>
            <a:r>
              <a:rPr lang="en-US" sz="2000" b="1" dirty="0">
                <a:solidFill>
                  <a:schemeClr val="bg1"/>
                </a:solidFill>
                <a:cs typeface="Segoe UI"/>
              </a:rPr>
              <a:t>Guest Star: Christian Buckley</a:t>
            </a:r>
          </a:p>
        </p:txBody>
      </p:sp>
      <p:pic>
        <p:nvPicPr>
          <p:cNvPr id="9" name="Picture 8" descr="A colorful globe with white text&#10;&#10;AI-generated content may be incorrect.">
            <a:extLst>
              <a:ext uri="{FF2B5EF4-FFF2-40B4-BE49-F238E27FC236}">
                <a16:creationId xmlns:a16="http://schemas.microsoft.com/office/drawing/2014/main" id="{B922621E-098F-7D8A-51FC-F45F27D8004A}"/>
              </a:ext>
            </a:extLst>
          </p:cNvPr>
          <p:cNvPicPr>
            <a:picLocks noChangeAspect="1"/>
          </p:cNvPicPr>
          <p:nvPr/>
        </p:nvPicPr>
        <p:blipFill>
          <a:blip r:embed="rId5"/>
          <a:stretch>
            <a:fillRect/>
          </a:stretch>
        </p:blipFill>
        <p:spPr>
          <a:xfrm>
            <a:off x="8653385" y="117315"/>
            <a:ext cx="2839303" cy="1801215"/>
          </a:xfrm>
          <a:prstGeom prst="rect">
            <a:avLst/>
          </a:prstGeom>
        </p:spPr>
      </p:pic>
      <p:pic>
        <p:nvPicPr>
          <p:cNvPr id="10" name="Picture 9" descr="A person wearing glasses and a blue shirt&#10;&#10;AI-generated content may be incorrect.">
            <a:extLst>
              <a:ext uri="{FF2B5EF4-FFF2-40B4-BE49-F238E27FC236}">
                <a16:creationId xmlns:a16="http://schemas.microsoft.com/office/drawing/2014/main" id="{3BFF7580-FA71-EED5-87C8-528E23801F92}"/>
              </a:ext>
            </a:extLst>
          </p:cNvPr>
          <p:cNvPicPr>
            <a:picLocks noChangeAspect="1"/>
          </p:cNvPicPr>
          <p:nvPr/>
        </p:nvPicPr>
        <p:blipFill>
          <a:blip r:embed="rId6"/>
          <a:stretch>
            <a:fillRect/>
          </a:stretch>
        </p:blipFill>
        <p:spPr>
          <a:xfrm>
            <a:off x="8599814" y="3973450"/>
            <a:ext cx="1476375" cy="1504950"/>
          </a:xfrm>
          <a:prstGeom prst="rect">
            <a:avLst/>
          </a:prstGeom>
        </p:spPr>
      </p:pic>
      <p:pic>
        <p:nvPicPr>
          <p:cNvPr id="13" name="Picture 12" descr="A person smiling with her hand on her hip&#10;&#10;AI-generated content may be incorrect.">
            <a:extLst>
              <a:ext uri="{FF2B5EF4-FFF2-40B4-BE49-F238E27FC236}">
                <a16:creationId xmlns:a16="http://schemas.microsoft.com/office/drawing/2014/main" id="{6090CB3B-2A7D-6021-D102-3EE64257B39B}"/>
              </a:ext>
            </a:extLst>
          </p:cNvPr>
          <p:cNvPicPr>
            <a:picLocks noChangeAspect="1"/>
          </p:cNvPicPr>
          <p:nvPr/>
        </p:nvPicPr>
        <p:blipFill>
          <a:blip r:embed="rId7"/>
          <a:stretch>
            <a:fillRect/>
          </a:stretch>
        </p:blipFill>
        <p:spPr>
          <a:xfrm>
            <a:off x="6128739" y="3973450"/>
            <a:ext cx="1485900" cy="1485900"/>
          </a:xfrm>
          <a:prstGeom prst="rect">
            <a:avLst/>
          </a:prstGeom>
        </p:spPr>
      </p:pic>
    </p:spTree>
    <p:extLst>
      <p:ext uri="{BB962C8B-B14F-4D97-AF65-F5344CB8AC3E}">
        <p14:creationId xmlns:p14="http://schemas.microsoft.com/office/powerpoint/2010/main" val="348556254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96DEA-EC28-141E-425E-9657D9691BD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6E264E98-D35D-E4AA-9F02-A119D305B631}"/>
              </a:ext>
            </a:extLst>
          </p:cNvPr>
          <p:cNvSpPr>
            <a:spLocks noGrp="1"/>
          </p:cNvSpPr>
          <p:nvPr>
            <p:ph type="title"/>
          </p:nvPr>
        </p:nvSpPr>
        <p:spPr>
          <a:xfrm>
            <a:off x="500979" y="285070"/>
            <a:ext cx="11018520" cy="984885"/>
          </a:xfrm>
        </p:spPr>
        <p:txBody>
          <a:bodyPr/>
          <a:lstStyle/>
          <a:p>
            <a:r>
              <a:rPr lang="en-US" sz="3200" b="1">
                <a:latin typeface="Segoe UI"/>
                <a:cs typeface="Segoe UI"/>
              </a:rPr>
              <a:t>Request Community Amplification</a:t>
            </a:r>
            <a:endParaRPr lang="en-US"/>
          </a:p>
          <a:p>
            <a:endParaRPr lang="en-US" sz="3200"/>
          </a:p>
        </p:txBody>
      </p:sp>
      <p:graphicFrame>
        <p:nvGraphicFramePr>
          <p:cNvPr id="8" name="Table 7">
            <a:extLst>
              <a:ext uri="{FF2B5EF4-FFF2-40B4-BE49-F238E27FC236}">
                <a16:creationId xmlns:a16="http://schemas.microsoft.com/office/drawing/2014/main" id="{F1931C21-F405-42CB-0509-8F930289356A}"/>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Heart like icon">
            <a:extLst>
              <a:ext uri="{FF2B5EF4-FFF2-40B4-BE49-F238E27FC236}">
                <a16:creationId xmlns:a16="http://schemas.microsoft.com/office/drawing/2014/main" id="{781CE906-B1A2-A913-AC72-EE763CD57CDF}"/>
              </a:ext>
            </a:extLst>
          </p:cNvPr>
          <p:cNvPicPr>
            <a:picLocks noChangeAspect="1"/>
          </p:cNvPicPr>
          <p:nvPr/>
        </p:nvPicPr>
        <p:blipFill>
          <a:blip r:embed="rId3"/>
          <a:srcRect t="9335" b="9335"/>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46221E5E-D803-DD7F-88FB-CA0ED45C23BD}"/>
              </a:ext>
            </a:extLst>
          </p:cNvPr>
          <p:cNvSpPr txBox="1"/>
          <p:nvPr/>
        </p:nvSpPr>
        <p:spPr>
          <a:xfrm>
            <a:off x="501388" y="2506433"/>
            <a:ext cx="5338611"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Looking for help amplifying your event via Microsoft Community LinkedIn and MSFT Adoption twitter handle?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rPr>
              <a:t>https://aka.ms/communitysocial</a:t>
            </a:r>
            <a:r>
              <a:rPr lang="en-US" sz="2000">
                <a:gradFill>
                  <a:gsLst>
                    <a:gs pos="2917">
                      <a:srgbClr val="1A1A1A"/>
                    </a:gs>
                    <a:gs pos="30000">
                      <a:srgbClr val="1A1A1A"/>
                    </a:gs>
                  </a:gsLst>
                  <a:lin ang="5400000" scaled="0"/>
                </a:gradFill>
                <a:ea typeface="+mn-lt"/>
                <a:cs typeface="+mn-lt"/>
              </a:rPr>
              <a:t> </a:t>
            </a:r>
            <a:endParaRPr lang="en-US"/>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The SLA is 3 business days. </a:t>
            </a:r>
          </a:p>
        </p:txBody>
      </p:sp>
    </p:spTree>
    <p:extLst>
      <p:ext uri="{BB962C8B-B14F-4D97-AF65-F5344CB8AC3E}">
        <p14:creationId xmlns:p14="http://schemas.microsoft.com/office/powerpoint/2010/main" val="331312869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317876" y="585789"/>
            <a:ext cx="4159950" cy="2449642"/>
          </a:xfrm>
          <a:prstGeom prst="rect">
            <a:avLst/>
          </a:prstGeom>
        </p:spPr>
        <p:txBody>
          <a:bodyPr vert="horz" wrap="square" lIns="0" tIns="0" rIns="0" bIns="0" rtlCol="0" anchor="ctr">
            <a:normAutofit/>
          </a:bodyPr>
          <a:lstStyle/>
          <a:p>
            <a:pPr marL="0" marR="0" lvl="0" indent="0" defTabSz="932742" fontAlgn="auto">
              <a:spcBef>
                <a:spcPct val="0"/>
              </a:spcBef>
              <a:spcAft>
                <a:spcPts val="600"/>
              </a:spcAft>
              <a:buClrTx/>
              <a:buSzTx/>
              <a:tabLst/>
              <a:defRPr/>
            </a:pPr>
            <a:r>
              <a:rPr lang="en-US" sz="2800" b="0" kern="1200" cap="none" spc="-50" baseline="0">
                <a:ln w="3175">
                  <a:noFill/>
                </a:ln>
                <a:effectLst/>
                <a:latin typeface="+mj-lt"/>
                <a:ea typeface="+mn-ea"/>
                <a:cs typeface="Segoe UI" pitchFamily="34" charset="0"/>
              </a:rPr>
              <a:t>Love your feedback on this meeting</a:t>
            </a:r>
            <a:endParaRPr kumimoji="0" lang="en-US" sz="2800"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endParaRPr kumimoji="0" lang="en-US"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r>
              <a:rPr kumimoji="0" lang="en-US" b="0" i="0" u="none" strike="noStrike" kern="1200" cap="none" spc="-50" normalizeH="0" baseline="0" noProof="0">
                <a:ln w="3175">
                  <a:noFill/>
                </a:ln>
                <a:effectLst/>
                <a:uLnTx/>
                <a:uFillTx/>
                <a:latin typeface="+mj-lt"/>
                <a:ea typeface="+mn-ea"/>
                <a:cs typeface="Segoe UI" pitchFamily="34" charset="0"/>
                <a:hlinkClick r:id="rId2">
                  <a:extLst>
                    <a:ext uri="{A12FA001-AC4F-418D-AE19-62706E023703}">
                      <ahyp:hlinkClr xmlns:ahyp="http://schemas.microsoft.com/office/drawing/2018/hyperlinkcolor" val="tx"/>
                    </a:ext>
                  </a:extLst>
                </a:hlinkClick>
              </a:rPr>
              <a:t>https://aka.ms/MGCIMeetingFeedback</a:t>
            </a:r>
            <a:r>
              <a:rPr kumimoji="0" lang="en-US" b="0" i="0" u="none" strike="noStrike" kern="1200" cap="none" spc="-50" normalizeH="0" baseline="0" noProof="0">
                <a:ln w="3175">
                  <a:noFill/>
                </a:ln>
                <a:effectLst/>
                <a:uLnTx/>
                <a:uFillTx/>
                <a:latin typeface="+mj-lt"/>
                <a:ea typeface="+mn-ea"/>
                <a:cs typeface="Segoe UI" pitchFamily="34" charset="0"/>
              </a:rPr>
              <a:t>  </a:t>
            </a:r>
          </a:p>
          <a:p>
            <a:pPr marL="0" marR="0" lvl="0" indent="0" defTabSz="932742" fontAlgn="auto">
              <a:spcBef>
                <a:spcPct val="0"/>
              </a:spcBef>
              <a:spcAft>
                <a:spcPts val="600"/>
              </a:spcAft>
              <a:buClrTx/>
              <a:buSzTx/>
              <a:tabLst/>
              <a:defRPr/>
            </a:pPr>
            <a:endParaRPr kumimoji="0" lang="en-US" sz="3600" b="0" i="0" u="none" strike="noStrike" kern="1200" cap="none" spc="-50" normalizeH="0" baseline="0" noProof="0">
              <a:ln w="3175">
                <a:noFill/>
              </a:ln>
              <a:effectLst/>
              <a:uLnTx/>
              <a:uFillTx/>
              <a:latin typeface="+mj-lt"/>
              <a:ea typeface="+mn-ea"/>
              <a:cs typeface="Segoe UI" pitchFamily="34" charset="0"/>
            </a:endParaRPr>
          </a:p>
        </p:txBody>
      </p:sp>
      <p:pic>
        <p:nvPicPr>
          <p:cNvPr id="8" name="Picture 7" descr="Group of people having fun at music concert">
            <a:extLst>
              <a:ext uri="{FF2B5EF4-FFF2-40B4-BE49-F238E27FC236}">
                <a16:creationId xmlns:a16="http://schemas.microsoft.com/office/drawing/2014/main" id="{5A6ADCE5-6D19-5120-2CBF-4B84D30495CA}"/>
              </a:ext>
            </a:extLst>
          </p:cNvPr>
          <p:cNvPicPr>
            <a:picLocks noChangeAspect="1"/>
          </p:cNvPicPr>
          <p:nvPr/>
        </p:nvPicPr>
        <p:blipFill rotWithShape="1">
          <a:blip r:embed="rId3">
            <a:extLst>
              <a:ext uri="{28A0092B-C50C-407E-A947-70E740481C1C}">
                <a14:useLocalDpi xmlns:a14="http://schemas.microsoft.com/office/drawing/2010/main" val="0"/>
              </a:ext>
            </a:extLst>
          </a:blip>
          <a:srcRect l="3633" r="29867"/>
          <a:stretch/>
        </p:blipFill>
        <p:spPr>
          <a:xfrm>
            <a:off x="5334000" y="10"/>
            <a:ext cx="6858000" cy="6857990"/>
          </a:xfrm>
          <a:prstGeom prst="rect">
            <a:avLst/>
          </a:prstGeom>
          <a:noFill/>
        </p:spPr>
      </p:pic>
      <p:pic>
        <p:nvPicPr>
          <p:cNvPr id="3" name="Picture 2" descr="A qr code on a blue background&#10;&#10;Description automatically generated">
            <a:extLst>
              <a:ext uri="{FF2B5EF4-FFF2-40B4-BE49-F238E27FC236}">
                <a16:creationId xmlns:a16="http://schemas.microsoft.com/office/drawing/2014/main" id="{B8D36816-E3C4-A373-8329-BF375DC0B17C}"/>
              </a:ext>
            </a:extLst>
          </p:cNvPr>
          <p:cNvPicPr>
            <a:picLocks noChangeAspect="1"/>
          </p:cNvPicPr>
          <p:nvPr/>
        </p:nvPicPr>
        <p:blipFill>
          <a:blip r:embed="rId4"/>
          <a:stretch>
            <a:fillRect/>
          </a:stretch>
        </p:blipFill>
        <p:spPr>
          <a:xfrm>
            <a:off x="631166" y="2665563"/>
            <a:ext cx="3525329" cy="3482197"/>
          </a:xfrm>
          <a:prstGeom prst="rect">
            <a:avLst/>
          </a:prstGeom>
        </p:spPr>
      </p:pic>
    </p:spTree>
    <p:extLst>
      <p:ext uri="{BB962C8B-B14F-4D97-AF65-F5344CB8AC3E}">
        <p14:creationId xmlns:p14="http://schemas.microsoft.com/office/powerpoint/2010/main" val="28268091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9272F8B-6D8C-CD34-E1B4-47E88668CC8E}"/>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617AEC40-7CBC-36DC-3F75-66A20F6DD866}"/>
              </a:ext>
            </a:extLst>
          </p:cNvPr>
          <p:cNvSpPr>
            <a:spLocks noGrp="1"/>
          </p:cNvSpPr>
          <p:nvPr>
            <p:ph type="title"/>
          </p:nvPr>
        </p:nvSpPr>
        <p:spPr/>
        <p:txBody>
          <a:bodyPr>
            <a:normAutofit fontScale="90000"/>
          </a:bodyPr>
          <a:lstStyle/>
          <a:p>
            <a:r>
              <a:rPr lang="en-US"/>
              <a:t>Training Workstream Update</a:t>
            </a:r>
          </a:p>
        </p:txBody>
      </p:sp>
      <p:sp>
        <p:nvSpPr>
          <p:cNvPr id="23" name="Text Placeholder 22">
            <a:extLst>
              <a:ext uri="{FF2B5EF4-FFF2-40B4-BE49-F238E27FC236}">
                <a16:creationId xmlns:a16="http://schemas.microsoft.com/office/drawing/2014/main" id="{E90A28D4-1900-5667-EBCE-9C97B76BAD9B}"/>
              </a:ext>
            </a:extLst>
          </p:cNvPr>
          <p:cNvSpPr>
            <a:spLocks noGrp="1"/>
          </p:cNvSpPr>
          <p:nvPr>
            <p:ph type="body" sz="quarter" idx="13"/>
          </p:nvPr>
        </p:nvSpPr>
        <p:spPr>
          <a:xfrm>
            <a:off x="4309622" y="1398494"/>
            <a:ext cx="6976196" cy="581698"/>
          </a:xfrm>
        </p:spPr>
        <p:txBody>
          <a:bodyPr vert="horz" wrap="square" lIns="0" tIns="0" rIns="0" bIns="0" rtlCol="0" anchor="t">
            <a:spAutoFit/>
          </a:bodyPr>
          <a:lstStyle/>
          <a:p>
            <a:pPr fontAlgn="base">
              <a:spcBef>
                <a:spcPts val="0"/>
              </a:spcBef>
              <a:defRPr/>
            </a:pPr>
            <a:r>
              <a:rPr kumimoji="0" lang="en-US" sz="2400" b="0" i="0" u="none" strike="noStrike" kern="1200" cap="none" spc="0" normalizeH="0" baseline="0" noProof="0" dirty="0">
                <a:ln>
                  <a:noFill/>
                </a:ln>
                <a:solidFill>
                  <a:prstClr val="black"/>
                </a:solidFill>
                <a:effectLst/>
                <a:uLnTx/>
                <a:uFillTx/>
                <a:latin typeface="Segoe UI"/>
                <a:ea typeface="+mn-ea"/>
                <a:cs typeface="Segoe UI"/>
              </a:rPr>
              <a:t>​</a:t>
            </a:r>
            <a:r>
              <a:rPr lang="en-US" sz="2400" dirty="0">
                <a:solidFill>
                  <a:prstClr val="black"/>
                </a:solidFill>
                <a:latin typeface="Segoe UI"/>
                <a:cs typeface="Segoe UI"/>
              </a:rPr>
              <a:t>Workstream Leads – Sharon Weaver &amp; Wes Preston</a:t>
            </a:r>
            <a:endParaRPr lang="en-US" sz="3600" dirty="0">
              <a:solidFill>
                <a:prstClr val="black"/>
              </a:solidFill>
            </a:endParaRPr>
          </a:p>
          <a:p>
            <a:pPr defTabSz="914400">
              <a:spcBef>
                <a:spcPts val="0"/>
              </a:spcBef>
              <a:buSzTx/>
              <a:defRPr/>
            </a:pPr>
            <a:endParaRPr lang="en-US" sz="1800">
              <a:solidFill>
                <a:prstClr val="black"/>
              </a:solidFill>
              <a:latin typeface="Segoe UI"/>
              <a:cs typeface="Segoe UI"/>
            </a:endParaRPr>
          </a:p>
        </p:txBody>
      </p:sp>
      <p:sp>
        <p:nvSpPr>
          <p:cNvPr id="3" name="TextBox 2">
            <a:extLst>
              <a:ext uri="{FF2B5EF4-FFF2-40B4-BE49-F238E27FC236}">
                <a16:creationId xmlns:a16="http://schemas.microsoft.com/office/drawing/2014/main" id="{2CB62E8F-54E5-9CE4-3225-1A8F429F03DB}"/>
              </a:ext>
            </a:extLst>
          </p:cNvPr>
          <p:cNvSpPr txBox="1"/>
          <p:nvPr/>
        </p:nvSpPr>
        <p:spPr>
          <a:xfrm>
            <a:off x="237516" y="1710308"/>
            <a:ext cx="4072053"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a:t>Upcoming event training dates</a:t>
            </a:r>
            <a:endParaRPr lang="en-US"/>
          </a:p>
        </p:txBody>
      </p:sp>
      <p:graphicFrame>
        <p:nvGraphicFramePr>
          <p:cNvPr id="6" name="Table 5">
            <a:extLst>
              <a:ext uri="{FF2B5EF4-FFF2-40B4-BE49-F238E27FC236}">
                <a16:creationId xmlns:a16="http://schemas.microsoft.com/office/drawing/2014/main" id="{54218DE3-4A20-93CA-1A52-0C7D92AE5531}"/>
              </a:ext>
            </a:extLst>
          </p:cNvPr>
          <p:cNvGraphicFramePr>
            <a:graphicFrameLocks noGrp="1"/>
          </p:cNvGraphicFramePr>
          <p:nvPr>
            <p:extLst>
              <p:ext uri="{D42A27DB-BD31-4B8C-83A1-F6EECF244321}">
                <p14:modId xmlns:p14="http://schemas.microsoft.com/office/powerpoint/2010/main" val="1643264503"/>
              </p:ext>
            </p:extLst>
          </p:nvPr>
        </p:nvGraphicFramePr>
        <p:xfrm>
          <a:off x="241059" y="2036979"/>
          <a:ext cx="10909816" cy="4754880"/>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674986880"/>
                    </a:ext>
                  </a:extLst>
                </a:gridCol>
                <a:gridCol w="1841499">
                  <a:extLst>
                    <a:ext uri="{9D8B030D-6E8A-4147-A177-3AD203B41FA5}">
                      <a16:colId xmlns:a16="http://schemas.microsoft.com/office/drawing/2014/main" val="3263119500"/>
                    </a:ext>
                  </a:extLst>
                </a:gridCol>
                <a:gridCol w="2286000">
                  <a:extLst>
                    <a:ext uri="{9D8B030D-6E8A-4147-A177-3AD203B41FA5}">
                      <a16:colId xmlns:a16="http://schemas.microsoft.com/office/drawing/2014/main" val="2941997180"/>
                    </a:ext>
                  </a:extLst>
                </a:gridCol>
                <a:gridCol w="5385317">
                  <a:extLst>
                    <a:ext uri="{9D8B030D-6E8A-4147-A177-3AD203B41FA5}">
                      <a16:colId xmlns:a16="http://schemas.microsoft.com/office/drawing/2014/main" val="1870518307"/>
                    </a:ext>
                  </a:extLst>
                </a:gridCol>
              </a:tblGrid>
              <a:tr h="356489">
                <a:tc>
                  <a:txBody>
                    <a:bodyPr/>
                    <a:lstStyle/>
                    <a:p>
                      <a:r>
                        <a:rPr lang="en-US" dirty="0"/>
                        <a:t>Date</a:t>
                      </a:r>
                    </a:p>
                  </a:txBody>
                  <a:tcPr/>
                </a:tc>
                <a:tc>
                  <a:txBody>
                    <a:bodyPr/>
                    <a:lstStyle/>
                    <a:p>
                      <a:r>
                        <a:rPr lang="en-US" dirty="0"/>
                        <a:t>Host</a:t>
                      </a:r>
                    </a:p>
                  </a:txBody>
                  <a:tcPr/>
                </a:tc>
                <a:tc>
                  <a:txBody>
                    <a:bodyPr/>
                    <a:lstStyle/>
                    <a:p>
                      <a:r>
                        <a:rPr lang="en-US" dirty="0"/>
                        <a:t>Guest Speaker</a:t>
                      </a:r>
                    </a:p>
                  </a:txBody>
                  <a:tcPr/>
                </a:tc>
                <a:tc>
                  <a:txBody>
                    <a:bodyPr/>
                    <a:lstStyle/>
                    <a:p>
                      <a:r>
                        <a:rPr lang="en-US" dirty="0"/>
                        <a:t>Topic</a:t>
                      </a:r>
                    </a:p>
                  </a:txBody>
                  <a:tcPr/>
                </a:tc>
                <a:extLst>
                  <a:ext uri="{0D108BD9-81ED-4DB2-BD59-A6C34878D82A}">
                    <a16:rowId xmlns:a16="http://schemas.microsoft.com/office/drawing/2014/main" val="1879590640"/>
                  </a:ext>
                </a:extLst>
              </a:tr>
              <a:tr h="356489">
                <a:tc>
                  <a:txBody>
                    <a:bodyPr/>
                    <a:lstStyle/>
                    <a:p>
                      <a:pPr lvl="0">
                        <a:buNone/>
                      </a:pPr>
                      <a:r>
                        <a:rPr lang="en-US" dirty="0"/>
                        <a:t>NOV 27</a:t>
                      </a:r>
                    </a:p>
                  </a:txBody>
                  <a:tcPr/>
                </a:tc>
                <a:tc>
                  <a:txBody>
                    <a:bodyPr/>
                    <a:lstStyle/>
                    <a:p>
                      <a:pPr lvl="0">
                        <a:buNone/>
                      </a:pPr>
                      <a:r>
                        <a:rPr lang="en-US" sz="1800" b="0" i="0" u="none" strike="noStrike" noProof="0" dirty="0">
                          <a:solidFill>
                            <a:srgbClr val="000000"/>
                          </a:solidFill>
                          <a:latin typeface="Calibri"/>
                        </a:rPr>
                        <a:t>HOLIDAY BREAK</a:t>
                      </a:r>
                      <a:endParaRPr lang="en-US" dirty="0"/>
                    </a:p>
                  </a:txBody>
                  <a:tcPr/>
                </a:tc>
                <a:tc>
                  <a:txBody>
                    <a:bodyPr/>
                    <a:lstStyle/>
                    <a:p>
                      <a:pPr lvl="0">
                        <a:buNone/>
                      </a:pPr>
                      <a:r>
                        <a:rPr lang="en-US" sz="1800" b="0" i="0" u="none" strike="noStrike" noProof="0" dirty="0">
                          <a:solidFill>
                            <a:srgbClr val="000000"/>
                          </a:solidFill>
                          <a:latin typeface="Calibri"/>
                        </a:rPr>
                        <a:t>HOLIDAY BREAK</a:t>
                      </a:r>
                    </a:p>
                  </a:txBody>
                  <a:tcPr/>
                </a:tc>
                <a:tc>
                  <a:txBody>
                    <a:bodyPr/>
                    <a:lstStyle/>
                    <a:p>
                      <a:pPr lvl="0">
                        <a:buNone/>
                      </a:pPr>
                      <a:r>
                        <a:rPr lang="en-US" sz="1800" b="0" i="0" u="none" strike="noStrike" noProof="0" dirty="0">
                          <a:solidFill>
                            <a:srgbClr val="000000"/>
                          </a:solidFill>
                          <a:latin typeface="Calibri"/>
                        </a:rPr>
                        <a:t>HOLIDAY BREAK</a:t>
                      </a:r>
                    </a:p>
                  </a:txBody>
                  <a:tcPr/>
                </a:tc>
                <a:extLst>
                  <a:ext uri="{0D108BD9-81ED-4DB2-BD59-A6C34878D82A}">
                    <a16:rowId xmlns:a16="http://schemas.microsoft.com/office/drawing/2014/main" val="1468710340"/>
                  </a:ext>
                </a:extLst>
              </a:tr>
              <a:tr h="356489">
                <a:tc>
                  <a:txBody>
                    <a:bodyPr/>
                    <a:lstStyle/>
                    <a:p>
                      <a:pPr lvl="0">
                        <a:buNone/>
                      </a:pPr>
                      <a:r>
                        <a:rPr lang="en-US" dirty="0"/>
                        <a:t>DEC 25</a:t>
                      </a:r>
                    </a:p>
                  </a:txBody>
                  <a:tcPr/>
                </a:tc>
                <a:tc>
                  <a:txBody>
                    <a:bodyPr/>
                    <a:lstStyle/>
                    <a:p>
                      <a:pPr lvl="0">
                        <a:buNone/>
                      </a:pPr>
                      <a:r>
                        <a:rPr lang="en-US" sz="1800" b="0" i="0" u="none" strike="noStrike" noProof="0" dirty="0">
                          <a:solidFill>
                            <a:srgbClr val="000000"/>
                          </a:solidFill>
                          <a:latin typeface="Calibri"/>
                        </a:rPr>
                        <a:t>HOLIDAY BREAK</a:t>
                      </a:r>
                      <a:endParaRPr lang="en-US" dirty="0"/>
                    </a:p>
                  </a:txBody>
                  <a:tcPr/>
                </a:tc>
                <a:tc>
                  <a:txBody>
                    <a:bodyPr/>
                    <a:lstStyle/>
                    <a:p>
                      <a:pPr lvl="0">
                        <a:buNone/>
                      </a:pPr>
                      <a:r>
                        <a:rPr lang="en-US" sz="1800" b="0" i="0" u="none" strike="noStrike" noProof="0" dirty="0">
                          <a:solidFill>
                            <a:srgbClr val="000000"/>
                          </a:solidFill>
                          <a:latin typeface="Calibri"/>
                        </a:rPr>
                        <a:t>HOLIDAY BREAK</a:t>
                      </a:r>
                    </a:p>
                  </a:txBody>
                  <a:tcPr/>
                </a:tc>
                <a:tc>
                  <a:txBody>
                    <a:bodyPr/>
                    <a:lstStyle/>
                    <a:p>
                      <a:pPr lvl="0">
                        <a:buNone/>
                      </a:pPr>
                      <a:r>
                        <a:rPr lang="en-US" sz="1800" b="0" i="0" u="none" strike="noStrike" noProof="0" dirty="0">
                          <a:solidFill>
                            <a:srgbClr val="000000"/>
                          </a:solidFill>
                          <a:latin typeface="Calibri"/>
                        </a:rPr>
                        <a:t>HOLIDAY BREAK</a:t>
                      </a:r>
                    </a:p>
                  </a:txBody>
                  <a:tcPr/>
                </a:tc>
                <a:extLst>
                  <a:ext uri="{0D108BD9-81ED-4DB2-BD59-A6C34878D82A}">
                    <a16:rowId xmlns:a16="http://schemas.microsoft.com/office/drawing/2014/main" val="179546105"/>
                  </a:ext>
                </a:extLst>
              </a:tr>
              <a:tr h="356489">
                <a:tc>
                  <a:txBody>
                    <a:bodyPr/>
                    <a:lstStyle/>
                    <a:p>
                      <a:pPr lvl="0">
                        <a:buNone/>
                      </a:pPr>
                      <a:r>
                        <a:rPr lang="en-US" dirty="0"/>
                        <a:t>JAN 29</a:t>
                      </a:r>
                    </a:p>
                  </a:txBody>
                  <a:tcPr/>
                </a:tc>
                <a:tc>
                  <a:txBody>
                    <a:bodyPr/>
                    <a:lstStyle/>
                    <a:p>
                      <a:pPr lvl="0">
                        <a:buNone/>
                      </a:pPr>
                      <a:r>
                        <a:rPr lang="en-US" sz="1800" b="0" i="0" u="none" strike="noStrike" noProof="0" dirty="0">
                          <a:solidFill>
                            <a:srgbClr val="000000"/>
                          </a:solidFill>
                          <a:latin typeface="Calibri"/>
                        </a:rPr>
                        <a:t>Wes &amp; Sharon</a:t>
                      </a:r>
                      <a:endParaRPr lang="en-US" dirty="0"/>
                    </a:p>
                  </a:txBody>
                  <a:tcPr/>
                </a:tc>
                <a:tc>
                  <a:txBody>
                    <a:bodyPr/>
                    <a:lstStyle/>
                    <a:p>
                      <a:pPr lvl="0">
                        <a:buNone/>
                      </a:pPr>
                      <a:r>
                        <a:rPr lang="en-US" sz="1800" b="0" i="0" u="none" strike="noStrike" noProof="0" dirty="0">
                          <a:solidFill>
                            <a:srgbClr val="000000"/>
                          </a:solidFill>
                          <a:latin typeface="Calibri"/>
                        </a:rPr>
                        <a:t>TBD</a:t>
                      </a:r>
                    </a:p>
                  </a:txBody>
                  <a:tcPr/>
                </a:tc>
                <a:tc>
                  <a:txBody>
                    <a:bodyPr/>
                    <a:lstStyle/>
                    <a:p>
                      <a:pPr lvl="0">
                        <a:buNone/>
                      </a:pPr>
                      <a:r>
                        <a:rPr lang="en-US" sz="1800" b="0" i="0" u="none" strike="noStrike" noProof="0" dirty="0">
                          <a:solidFill>
                            <a:srgbClr val="000000"/>
                          </a:solidFill>
                          <a:latin typeface="Calibri"/>
                        </a:rPr>
                        <a:t>Finding and Managing Sponsors</a:t>
                      </a:r>
                      <a:endParaRPr lang="en-US" dirty="0"/>
                    </a:p>
                  </a:txBody>
                  <a:tcPr/>
                </a:tc>
                <a:extLst>
                  <a:ext uri="{0D108BD9-81ED-4DB2-BD59-A6C34878D82A}">
                    <a16:rowId xmlns:a16="http://schemas.microsoft.com/office/drawing/2014/main" val="941280172"/>
                  </a:ext>
                </a:extLst>
              </a:tr>
              <a:tr h="356489">
                <a:tc>
                  <a:txBody>
                    <a:bodyPr/>
                    <a:lstStyle/>
                    <a:p>
                      <a:pPr lvl="0">
                        <a:buNone/>
                      </a:pPr>
                      <a:r>
                        <a:rPr lang="en-US" dirty="0"/>
                        <a:t>FEB 26</a:t>
                      </a:r>
                    </a:p>
                  </a:txBody>
                  <a:tcPr/>
                </a:tc>
                <a:tc>
                  <a:txBody>
                    <a:bodyPr/>
                    <a:lstStyle/>
                    <a:p>
                      <a:pPr lvl="0">
                        <a:buNone/>
                      </a:pPr>
                      <a:r>
                        <a:rPr lang="en-US" sz="1800" b="0" i="0" u="none" strike="noStrike" noProof="0" dirty="0">
                          <a:solidFill>
                            <a:srgbClr val="000000"/>
                          </a:solidFill>
                          <a:latin typeface="Calibri"/>
                        </a:rPr>
                        <a:t>Wes &amp; Sharon</a:t>
                      </a:r>
                      <a:endParaRPr lang="en-US" dirty="0"/>
                    </a:p>
                  </a:txBody>
                  <a:tcPr/>
                </a:tc>
                <a:tc>
                  <a:txBody>
                    <a:bodyPr/>
                    <a:lstStyle/>
                    <a:p>
                      <a:pPr lvl="0">
                        <a:buNone/>
                      </a:pPr>
                      <a:r>
                        <a:rPr lang="en-US" sz="1800" b="0" i="0" u="none" strike="noStrike" noProof="0" dirty="0">
                          <a:solidFill>
                            <a:srgbClr val="000000"/>
                          </a:solidFill>
                          <a:latin typeface="Calibri"/>
                        </a:rPr>
                        <a:t>TBD</a:t>
                      </a:r>
                      <a:endParaRPr lang="en-US" dirty="0"/>
                    </a:p>
                  </a:txBody>
                  <a:tcPr/>
                </a:tc>
                <a:tc>
                  <a:txBody>
                    <a:bodyPr/>
                    <a:lstStyle/>
                    <a:p>
                      <a:pPr lvl="0">
                        <a:buNone/>
                      </a:pPr>
                      <a:r>
                        <a:rPr lang="en-US" sz="1800" b="0" i="0" u="none" strike="noStrike" kern="1200" noProof="0" dirty="0">
                          <a:solidFill>
                            <a:srgbClr val="000000"/>
                          </a:solidFill>
                          <a:latin typeface="Calibri"/>
                          <a:ea typeface="+mn-ea"/>
                          <a:cs typeface="+mn-cs"/>
                        </a:rPr>
                        <a:t>Run of Show: What to do the day of the event?</a:t>
                      </a:r>
                      <a:endParaRPr lang="en-US" sz="1800" b="0" i="0" u="none" strike="noStrike" kern="1200" dirty="0">
                        <a:solidFill>
                          <a:srgbClr val="000000"/>
                        </a:solidFill>
                        <a:latin typeface="Calibri"/>
                        <a:ea typeface="+mn-ea"/>
                        <a:cs typeface="+mn-cs"/>
                      </a:endParaRPr>
                    </a:p>
                  </a:txBody>
                  <a:tcPr/>
                </a:tc>
                <a:extLst>
                  <a:ext uri="{0D108BD9-81ED-4DB2-BD59-A6C34878D82A}">
                    <a16:rowId xmlns:a16="http://schemas.microsoft.com/office/drawing/2014/main" val="2529489468"/>
                  </a:ext>
                </a:extLst>
              </a:tr>
              <a:tr h="356489">
                <a:tc>
                  <a:txBody>
                    <a:bodyPr/>
                    <a:lstStyle/>
                    <a:p>
                      <a:pPr lvl="0">
                        <a:buNone/>
                      </a:pPr>
                      <a:r>
                        <a:rPr lang="en-US" dirty="0"/>
                        <a:t>MAR 26</a:t>
                      </a:r>
                    </a:p>
                  </a:txBody>
                  <a:tcPr/>
                </a:tc>
                <a:tc>
                  <a:txBody>
                    <a:bodyPr/>
                    <a:lstStyle/>
                    <a:p>
                      <a:pPr lvl="0">
                        <a:buNone/>
                      </a:pPr>
                      <a:r>
                        <a:rPr lang="en-US" sz="1800" b="0" i="0" u="none" strike="noStrike" noProof="0" dirty="0">
                          <a:solidFill>
                            <a:srgbClr val="000000"/>
                          </a:solidFill>
                          <a:latin typeface="Calibri"/>
                        </a:rPr>
                        <a:t>Wes &amp; Sharon</a:t>
                      </a:r>
                      <a:endParaRPr lang="en-US"/>
                    </a:p>
                  </a:txBody>
                  <a:tcPr/>
                </a:tc>
                <a:tc>
                  <a:txBody>
                    <a:bodyPr/>
                    <a:lstStyle/>
                    <a:p>
                      <a:pPr lvl="0">
                        <a:buNone/>
                      </a:pPr>
                      <a:r>
                        <a:rPr lang="en-US" sz="1800" b="0" i="0" u="none" strike="noStrike" noProof="0" dirty="0">
                          <a:solidFill>
                            <a:srgbClr val="000000"/>
                          </a:solidFill>
                          <a:latin typeface="Calibri"/>
                        </a:rPr>
                        <a:t>TBD</a:t>
                      </a:r>
                      <a:endParaRPr lang="en-US" dirty="0"/>
                    </a:p>
                  </a:txBody>
                  <a:tcPr/>
                </a:tc>
                <a:tc>
                  <a:txBody>
                    <a:bodyPr/>
                    <a:lstStyle/>
                    <a:p>
                      <a:pPr lvl="0">
                        <a:buNone/>
                      </a:pPr>
                      <a:r>
                        <a:rPr lang="en-US" sz="1800" b="0" i="0" u="none" strike="noStrike" noProof="0" dirty="0">
                          <a:solidFill>
                            <a:srgbClr val="000000"/>
                          </a:solidFill>
                        </a:rPr>
                        <a:t>Planning 101: Event in a box &amp; Organizer Checklist</a:t>
                      </a:r>
                      <a:endParaRPr lang="en-US" dirty="0"/>
                    </a:p>
                  </a:txBody>
                  <a:tcPr/>
                </a:tc>
                <a:extLst>
                  <a:ext uri="{0D108BD9-81ED-4DB2-BD59-A6C34878D82A}">
                    <a16:rowId xmlns:a16="http://schemas.microsoft.com/office/drawing/2014/main" val="2677805635"/>
                  </a:ext>
                </a:extLst>
              </a:tr>
              <a:tr h="356489">
                <a:tc>
                  <a:txBody>
                    <a:bodyPr/>
                    <a:lstStyle/>
                    <a:p>
                      <a:pPr lvl="0">
                        <a:buNone/>
                      </a:pPr>
                      <a:r>
                        <a:rPr lang="en-US" dirty="0"/>
                        <a:t>APR 30</a:t>
                      </a:r>
                    </a:p>
                  </a:txBody>
                  <a:tcPr/>
                </a:tc>
                <a:tc>
                  <a:txBody>
                    <a:bodyPr/>
                    <a:lstStyle/>
                    <a:p>
                      <a:pPr lvl="0">
                        <a:buNone/>
                      </a:pPr>
                      <a:r>
                        <a:rPr lang="en-US" sz="1800" b="0" i="0" u="none" strike="noStrike" noProof="0" dirty="0">
                          <a:solidFill>
                            <a:srgbClr val="000000"/>
                          </a:solidFill>
                          <a:latin typeface="Calibri"/>
                        </a:rPr>
                        <a:t>Wes &amp; Sharon</a:t>
                      </a:r>
                      <a:endParaRPr lang="en-US"/>
                    </a:p>
                  </a:txBody>
                  <a:tcPr/>
                </a:tc>
                <a:tc>
                  <a:txBody>
                    <a:bodyPr/>
                    <a:lstStyle/>
                    <a:p>
                      <a:pPr lvl="0">
                        <a:buNone/>
                      </a:pPr>
                      <a:r>
                        <a:rPr lang="en-US" sz="1800" b="0" i="0" u="none" strike="noStrike" noProof="0" dirty="0">
                          <a:solidFill>
                            <a:srgbClr val="000000"/>
                          </a:solidFill>
                          <a:latin typeface="Calibri"/>
                        </a:rPr>
                        <a:t>TBD</a:t>
                      </a:r>
                      <a:endParaRPr lang="en-US" dirty="0"/>
                    </a:p>
                  </a:txBody>
                  <a:tcPr/>
                </a:tc>
                <a:tc>
                  <a:txBody>
                    <a:bodyPr/>
                    <a:lstStyle/>
                    <a:p>
                      <a:pPr lvl="0">
                        <a:buNone/>
                      </a:pPr>
                      <a:r>
                        <a:rPr lang="en-US" sz="1800" b="0" i="0" u="none" strike="noStrike" noProof="0" dirty="0">
                          <a:solidFill>
                            <a:srgbClr val="000000"/>
                          </a:solidFill>
                        </a:rPr>
                        <a:t>How to add your event to the Community Days website</a:t>
                      </a:r>
                      <a:endParaRPr lang="en-US" dirty="0"/>
                    </a:p>
                  </a:txBody>
                  <a:tcPr/>
                </a:tc>
                <a:extLst>
                  <a:ext uri="{0D108BD9-81ED-4DB2-BD59-A6C34878D82A}">
                    <a16:rowId xmlns:a16="http://schemas.microsoft.com/office/drawing/2014/main" val="2938952449"/>
                  </a:ext>
                </a:extLst>
              </a:tr>
              <a:tr h="356489">
                <a:tc>
                  <a:txBody>
                    <a:bodyPr/>
                    <a:lstStyle/>
                    <a:p>
                      <a:pPr lvl="0">
                        <a:buNone/>
                      </a:pPr>
                      <a:r>
                        <a:rPr lang="en-US" dirty="0"/>
                        <a:t>MAY 28</a:t>
                      </a:r>
                    </a:p>
                  </a:txBody>
                  <a:tcPr/>
                </a:tc>
                <a:tc>
                  <a:txBody>
                    <a:bodyPr/>
                    <a:lstStyle/>
                    <a:p>
                      <a:pPr lvl="0">
                        <a:buNone/>
                      </a:pPr>
                      <a:r>
                        <a:rPr lang="en-US" sz="1800" b="0" i="0" u="none" strike="noStrike" noProof="0" dirty="0">
                          <a:solidFill>
                            <a:srgbClr val="000000"/>
                          </a:solidFill>
                          <a:latin typeface="Calibri"/>
                        </a:rPr>
                        <a:t>Wes &amp; Sharon</a:t>
                      </a:r>
                      <a:endParaRPr lang="en-US"/>
                    </a:p>
                  </a:txBody>
                  <a:tcPr/>
                </a:tc>
                <a:tc>
                  <a:txBody>
                    <a:bodyPr/>
                    <a:lstStyle/>
                    <a:p>
                      <a:pPr lvl="0">
                        <a:buNone/>
                      </a:pPr>
                      <a:r>
                        <a:rPr lang="en-US" sz="1800" b="0" i="0" u="none" strike="noStrike" noProof="0" dirty="0">
                          <a:solidFill>
                            <a:srgbClr val="000000"/>
                          </a:solidFill>
                          <a:latin typeface="Calibri"/>
                        </a:rPr>
                        <a:t>TBD</a:t>
                      </a:r>
                      <a:endParaRPr lang="en-US" dirty="0"/>
                    </a:p>
                  </a:txBody>
                  <a:tcPr/>
                </a:tc>
                <a:tc>
                  <a:txBody>
                    <a:bodyPr/>
                    <a:lstStyle/>
                    <a:p>
                      <a:pPr lvl="0">
                        <a:buNone/>
                      </a:pPr>
                      <a:r>
                        <a:rPr lang="en-US" sz="1800" b="0" i="0" u="none" strike="noStrike" noProof="0" dirty="0">
                          <a:solidFill>
                            <a:srgbClr val="000000"/>
                          </a:solidFill>
                          <a:latin typeface="Calibri"/>
                        </a:rPr>
                        <a:t>Finding and Managing Venues</a:t>
                      </a:r>
                      <a:endParaRPr lang="en-US" dirty="0"/>
                    </a:p>
                  </a:txBody>
                  <a:tcPr/>
                </a:tc>
                <a:extLst>
                  <a:ext uri="{0D108BD9-81ED-4DB2-BD59-A6C34878D82A}">
                    <a16:rowId xmlns:a16="http://schemas.microsoft.com/office/drawing/2014/main" val="1886726762"/>
                  </a:ext>
                </a:extLst>
              </a:tr>
              <a:tr h="356489">
                <a:tc>
                  <a:txBody>
                    <a:bodyPr/>
                    <a:lstStyle/>
                    <a:p>
                      <a:pPr lvl="0">
                        <a:buNone/>
                      </a:pPr>
                      <a:r>
                        <a:rPr lang="en-US" dirty="0"/>
                        <a:t>JUN 25</a:t>
                      </a:r>
                    </a:p>
                  </a:txBody>
                  <a:tcPr/>
                </a:tc>
                <a:tc>
                  <a:txBody>
                    <a:bodyPr/>
                    <a:lstStyle/>
                    <a:p>
                      <a:pPr lvl="0">
                        <a:buNone/>
                      </a:pPr>
                      <a:r>
                        <a:rPr lang="en-US" sz="1800" b="0" i="0" u="none" strike="noStrike" noProof="0" dirty="0">
                          <a:solidFill>
                            <a:srgbClr val="000000"/>
                          </a:solidFill>
                          <a:latin typeface="Calibri"/>
                        </a:rPr>
                        <a:t>Wes &amp; Sharon</a:t>
                      </a:r>
                      <a:endParaRPr lang="en-US"/>
                    </a:p>
                  </a:txBody>
                  <a:tcPr/>
                </a:tc>
                <a:tc>
                  <a:txBody>
                    <a:bodyPr/>
                    <a:lstStyle/>
                    <a:p>
                      <a:pPr lvl="0">
                        <a:buNone/>
                      </a:pPr>
                      <a:r>
                        <a:rPr lang="en-US" sz="1800" b="0" i="0" u="none" strike="noStrike" noProof="0" dirty="0">
                          <a:solidFill>
                            <a:srgbClr val="000000"/>
                          </a:solidFill>
                          <a:latin typeface="Calibri"/>
                        </a:rPr>
                        <a:t>TBD</a:t>
                      </a:r>
                      <a:endParaRPr lang="en-US" dirty="0"/>
                    </a:p>
                  </a:txBody>
                  <a:tcPr/>
                </a:tc>
                <a:tc>
                  <a:txBody>
                    <a:bodyPr/>
                    <a:lstStyle/>
                    <a:p>
                      <a:pPr lvl="0">
                        <a:buNone/>
                      </a:pPr>
                      <a:r>
                        <a:rPr lang="en-US" sz="1800" b="0" i="0" u="none" strike="noStrike" noProof="0" dirty="0">
                          <a:solidFill>
                            <a:srgbClr val="000000"/>
                          </a:solidFill>
                          <a:latin typeface="Calibri"/>
                        </a:rPr>
                        <a:t>Building and running a committee</a:t>
                      </a:r>
                    </a:p>
                  </a:txBody>
                  <a:tcPr/>
                </a:tc>
                <a:extLst>
                  <a:ext uri="{0D108BD9-81ED-4DB2-BD59-A6C34878D82A}">
                    <a16:rowId xmlns:a16="http://schemas.microsoft.com/office/drawing/2014/main" val="2950997724"/>
                  </a:ext>
                </a:extLst>
              </a:tr>
              <a:tr h="356489">
                <a:tc>
                  <a:txBody>
                    <a:bodyPr/>
                    <a:lstStyle/>
                    <a:p>
                      <a:pPr lvl="0">
                        <a:buNone/>
                      </a:pPr>
                      <a:r>
                        <a:rPr lang="en-US" dirty="0"/>
                        <a:t>JUL 30</a:t>
                      </a:r>
                    </a:p>
                  </a:txBody>
                  <a:tcPr/>
                </a:tc>
                <a:tc>
                  <a:txBody>
                    <a:bodyPr/>
                    <a:lstStyle/>
                    <a:p>
                      <a:pPr lvl="0">
                        <a:buNone/>
                      </a:pPr>
                      <a:r>
                        <a:rPr lang="en-US" sz="1800" b="0" i="0" u="none" strike="noStrike" noProof="0" dirty="0">
                          <a:solidFill>
                            <a:srgbClr val="000000"/>
                          </a:solidFill>
                          <a:latin typeface="Calibri"/>
                        </a:rPr>
                        <a:t>Wes &amp; Sharon</a:t>
                      </a:r>
                      <a:endParaRPr lang="en-US"/>
                    </a:p>
                  </a:txBody>
                  <a:tcPr/>
                </a:tc>
                <a:tc>
                  <a:txBody>
                    <a:bodyPr/>
                    <a:lstStyle/>
                    <a:p>
                      <a:pPr lvl="0">
                        <a:buNone/>
                      </a:pPr>
                      <a:r>
                        <a:rPr lang="en-US" sz="1800" b="0" i="0" u="none" strike="noStrike" noProof="0" dirty="0">
                          <a:solidFill>
                            <a:srgbClr val="000000"/>
                          </a:solidFill>
                          <a:latin typeface="Calibri"/>
                        </a:rPr>
                        <a:t>TBD</a:t>
                      </a:r>
                      <a:endParaRPr lang="en-US" dirty="0"/>
                    </a:p>
                  </a:txBody>
                  <a:tcPr/>
                </a:tc>
                <a:tc>
                  <a:txBody>
                    <a:bodyPr/>
                    <a:lstStyle/>
                    <a:p>
                      <a:pPr lvl="0">
                        <a:buNone/>
                      </a:pPr>
                      <a:r>
                        <a:rPr lang="en-US" sz="1800" b="0" i="0" u="none" strike="noStrike" noProof="0" dirty="0">
                          <a:solidFill>
                            <a:srgbClr val="000000"/>
                          </a:solidFill>
                          <a:latin typeface="Calibri"/>
                        </a:rPr>
                        <a:t>Finding and Managing Speakers</a:t>
                      </a:r>
                      <a:endParaRPr lang="en-US" dirty="0"/>
                    </a:p>
                  </a:txBody>
                  <a:tcPr/>
                </a:tc>
                <a:extLst>
                  <a:ext uri="{0D108BD9-81ED-4DB2-BD59-A6C34878D82A}">
                    <a16:rowId xmlns:a16="http://schemas.microsoft.com/office/drawing/2014/main" val="2373928560"/>
                  </a:ext>
                </a:extLst>
              </a:tr>
              <a:tr h="356489">
                <a:tc>
                  <a:txBody>
                    <a:bodyPr/>
                    <a:lstStyle/>
                    <a:p>
                      <a:pPr lvl="0">
                        <a:buNone/>
                      </a:pPr>
                      <a:r>
                        <a:rPr lang="en-US" dirty="0"/>
                        <a:t>AUG 27</a:t>
                      </a:r>
                    </a:p>
                  </a:txBody>
                  <a:tcPr/>
                </a:tc>
                <a:tc>
                  <a:txBody>
                    <a:bodyPr/>
                    <a:lstStyle/>
                    <a:p>
                      <a:pPr lvl="0">
                        <a:buNone/>
                      </a:pPr>
                      <a:r>
                        <a:rPr lang="en-US" sz="1800" b="0" i="0" u="none" strike="noStrike" noProof="0">
                          <a:solidFill>
                            <a:srgbClr val="000000"/>
                          </a:solidFill>
                          <a:latin typeface="Calibri"/>
                        </a:rPr>
                        <a:t>SUMMER BREAK</a:t>
                      </a:r>
                      <a:endParaRPr lang="en-US"/>
                    </a:p>
                  </a:txBody>
                  <a:tcPr/>
                </a:tc>
                <a:tc>
                  <a:txBody>
                    <a:bodyPr/>
                    <a:lstStyle/>
                    <a:p>
                      <a:pPr lvl="0">
                        <a:buNone/>
                      </a:pPr>
                      <a:r>
                        <a:rPr lang="en-US" sz="1800" b="0" i="0" u="none" strike="noStrike" noProof="0" dirty="0">
                          <a:solidFill>
                            <a:srgbClr val="000000"/>
                          </a:solidFill>
                          <a:latin typeface="Calibri"/>
                        </a:rPr>
                        <a:t>SUMMER BREAK</a:t>
                      </a:r>
                      <a:endParaRPr lang="en-US" dirty="0"/>
                    </a:p>
                  </a:txBody>
                  <a:tcPr/>
                </a:tc>
                <a:tc>
                  <a:txBody>
                    <a:bodyPr/>
                    <a:lstStyle/>
                    <a:p>
                      <a:pPr lvl="0">
                        <a:buNone/>
                      </a:pPr>
                      <a:r>
                        <a:rPr lang="en-US" sz="1800" b="0" i="0" u="none" strike="noStrike" noProof="0" dirty="0">
                          <a:solidFill>
                            <a:srgbClr val="000000"/>
                          </a:solidFill>
                          <a:latin typeface="Calibri"/>
                        </a:rPr>
                        <a:t>SUMMER BREAK</a:t>
                      </a:r>
                    </a:p>
                  </a:txBody>
                  <a:tcPr/>
                </a:tc>
                <a:extLst>
                  <a:ext uri="{0D108BD9-81ED-4DB2-BD59-A6C34878D82A}">
                    <a16:rowId xmlns:a16="http://schemas.microsoft.com/office/drawing/2014/main" val="2456275135"/>
                  </a:ext>
                </a:extLst>
              </a:tr>
              <a:tr h="356489">
                <a:tc>
                  <a:txBody>
                    <a:bodyPr/>
                    <a:lstStyle/>
                    <a:p>
                      <a:pPr lvl="0">
                        <a:buNone/>
                      </a:pPr>
                      <a:r>
                        <a:rPr lang="en-US" dirty="0"/>
                        <a:t>SEP 24</a:t>
                      </a:r>
                    </a:p>
                  </a:txBody>
                  <a:tcPr/>
                </a:tc>
                <a:tc>
                  <a:txBody>
                    <a:bodyPr/>
                    <a:lstStyle/>
                    <a:p>
                      <a:pPr lvl="0">
                        <a:buNone/>
                      </a:pPr>
                      <a:r>
                        <a:rPr lang="en-US" sz="1800" b="0" i="0" u="none" strike="noStrike" noProof="0" dirty="0">
                          <a:solidFill>
                            <a:srgbClr val="000000"/>
                          </a:solidFill>
                          <a:latin typeface="Calibri"/>
                        </a:rPr>
                        <a:t>Wes &amp; Sharon</a:t>
                      </a:r>
                      <a:endParaRPr lang="en-US"/>
                    </a:p>
                  </a:txBody>
                  <a:tcPr/>
                </a:tc>
                <a:tc>
                  <a:txBody>
                    <a:bodyPr/>
                    <a:lstStyle/>
                    <a:p>
                      <a:pPr lvl="0">
                        <a:buNone/>
                      </a:pPr>
                      <a:r>
                        <a:rPr lang="en-US" sz="1800" b="0" i="0" u="none" strike="noStrike" noProof="0" dirty="0">
                          <a:solidFill>
                            <a:srgbClr val="000000"/>
                          </a:solidFill>
                          <a:latin typeface="Calibri"/>
                        </a:rPr>
                        <a:t>TBD</a:t>
                      </a:r>
                      <a:endParaRPr lang="en-US" dirty="0"/>
                    </a:p>
                  </a:txBody>
                  <a:tcPr/>
                </a:tc>
                <a:tc>
                  <a:txBody>
                    <a:bodyPr/>
                    <a:lstStyle/>
                    <a:p>
                      <a:pPr lvl="0">
                        <a:buNone/>
                      </a:pPr>
                      <a:r>
                        <a:rPr lang="en-US" sz="1800" b="0" i="0" u="none" strike="noStrike" noProof="0" dirty="0">
                          <a:solidFill>
                            <a:srgbClr val="000000"/>
                          </a:solidFill>
                          <a:latin typeface="Calibri"/>
                        </a:rPr>
                        <a:t>Event Images &amp; Graphics</a:t>
                      </a:r>
                    </a:p>
                  </a:txBody>
                  <a:tcPr/>
                </a:tc>
                <a:extLst>
                  <a:ext uri="{0D108BD9-81ED-4DB2-BD59-A6C34878D82A}">
                    <a16:rowId xmlns:a16="http://schemas.microsoft.com/office/drawing/2014/main" val="3052586030"/>
                  </a:ext>
                </a:extLst>
              </a:tr>
              <a:tr h="356489">
                <a:tc>
                  <a:txBody>
                    <a:bodyPr/>
                    <a:lstStyle/>
                    <a:p>
                      <a:pPr lvl="0">
                        <a:buNone/>
                      </a:pPr>
                      <a:r>
                        <a:rPr lang="en-US" dirty="0"/>
                        <a:t>OCT 29</a:t>
                      </a:r>
                    </a:p>
                  </a:txBody>
                  <a:tcPr/>
                </a:tc>
                <a:tc>
                  <a:txBody>
                    <a:bodyPr/>
                    <a:lstStyle/>
                    <a:p>
                      <a:pPr lvl="0">
                        <a:buNone/>
                      </a:pPr>
                      <a:r>
                        <a:rPr lang="en-US" sz="1800" b="0" i="0" u="none" strike="noStrike" noProof="0" dirty="0">
                          <a:solidFill>
                            <a:srgbClr val="000000"/>
                          </a:solidFill>
                          <a:latin typeface="Calibri"/>
                        </a:rPr>
                        <a:t>Wes &amp; Sharon</a:t>
                      </a:r>
                      <a:endParaRPr lang="en-US"/>
                    </a:p>
                  </a:txBody>
                  <a:tcPr/>
                </a:tc>
                <a:tc>
                  <a:txBody>
                    <a:bodyPr/>
                    <a:lstStyle/>
                    <a:p>
                      <a:pPr lvl="0">
                        <a:buNone/>
                      </a:pPr>
                      <a:r>
                        <a:rPr lang="en-US" sz="1800" b="0" i="0" u="none" strike="noStrike" noProof="0" dirty="0">
                          <a:solidFill>
                            <a:srgbClr val="000000"/>
                          </a:solidFill>
                          <a:latin typeface="Calibri"/>
                        </a:rPr>
                        <a:t>TBD</a:t>
                      </a:r>
                      <a:endParaRPr lang="en-US" dirty="0"/>
                    </a:p>
                  </a:txBody>
                  <a:tcPr/>
                </a:tc>
                <a:tc>
                  <a:txBody>
                    <a:bodyPr/>
                    <a:lstStyle/>
                    <a:p>
                      <a:pPr lvl="0">
                        <a:buNone/>
                      </a:pPr>
                      <a:r>
                        <a:rPr lang="en-US" sz="1800" b="0" i="0" u="none" strike="noStrike" noProof="0" dirty="0">
                          <a:solidFill>
                            <a:srgbClr val="000000"/>
                          </a:solidFill>
                          <a:latin typeface="Calibri"/>
                        </a:rPr>
                        <a:t>How to effectively market your event</a:t>
                      </a:r>
                    </a:p>
                  </a:txBody>
                  <a:tcPr/>
                </a:tc>
                <a:extLst>
                  <a:ext uri="{0D108BD9-81ED-4DB2-BD59-A6C34878D82A}">
                    <a16:rowId xmlns:a16="http://schemas.microsoft.com/office/drawing/2014/main" val="1003130341"/>
                  </a:ext>
                </a:extLst>
              </a:tr>
            </a:tbl>
          </a:graphicData>
        </a:graphic>
      </p:graphicFrame>
    </p:spTree>
    <p:extLst>
      <p:ext uri="{BB962C8B-B14F-4D97-AF65-F5344CB8AC3E}">
        <p14:creationId xmlns:p14="http://schemas.microsoft.com/office/powerpoint/2010/main" val="7487968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33D2-2F6A-766E-5C36-3388E3ED06D1}"/>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49DA12B-72AA-A109-706A-A3E246B0901C}"/>
              </a:ext>
            </a:extLst>
          </p:cNvPr>
          <p:cNvSpPr>
            <a:spLocks noGrp="1"/>
          </p:cNvSpPr>
          <p:nvPr>
            <p:ph type="title"/>
          </p:nvPr>
        </p:nvSpPr>
        <p:spPr/>
        <p:txBody>
          <a:bodyPr>
            <a:normAutofit fontScale="90000"/>
          </a:bodyPr>
          <a:lstStyle/>
          <a:p>
            <a:r>
              <a:rPr lang="en-US" dirty="0"/>
              <a:t>Training Workstream Feedback</a:t>
            </a:r>
          </a:p>
        </p:txBody>
      </p:sp>
      <p:sp>
        <p:nvSpPr>
          <p:cNvPr id="3" name="TextBox 2">
            <a:extLst>
              <a:ext uri="{FF2B5EF4-FFF2-40B4-BE49-F238E27FC236}">
                <a16:creationId xmlns:a16="http://schemas.microsoft.com/office/drawing/2014/main" id="{F710BF93-0645-C8B9-E35A-32D8F021BD55}"/>
              </a:ext>
            </a:extLst>
          </p:cNvPr>
          <p:cNvSpPr txBox="1"/>
          <p:nvPr/>
        </p:nvSpPr>
        <p:spPr>
          <a:xfrm>
            <a:off x="1357079" y="5764763"/>
            <a:ext cx="53437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hlinkClick r:id="rId2"/>
              </a:rPr>
              <a:t>https://forms.office.com/r/G3sP4wTViA</a:t>
            </a:r>
            <a:r>
              <a:rPr lang="en-US" sz="2400" dirty="0"/>
              <a:t> </a:t>
            </a:r>
            <a:endParaRPr lang="en-US"/>
          </a:p>
        </p:txBody>
      </p:sp>
      <p:pic>
        <p:nvPicPr>
          <p:cNvPr id="5" name="Picture 4" descr="A qr code on a blue background&#10;&#10;AI-generated content may be incorrect.">
            <a:extLst>
              <a:ext uri="{FF2B5EF4-FFF2-40B4-BE49-F238E27FC236}">
                <a16:creationId xmlns:a16="http://schemas.microsoft.com/office/drawing/2014/main" id="{E9AE0952-9900-FBB5-7C32-000881C306F8}"/>
              </a:ext>
            </a:extLst>
          </p:cNvPr>
          <p:cNvPicPr>
            <a:picLocks noChangeAspect="1"/>
          </p:cNvPicPr>
          <p:nvPr/>
        </p:nvPicPr>
        <p:blipFill>
          <a:blip r:embed="rId3"/>
          <a:stretch>
            <a:fillRect/>
          </a:stretch>
        </p:blipFill>
        <p:spPr>
          <a:xfrm>
            <a:off x="7461424" y="1896852"/>
            <a:ext cx="4177927" cy="3701363"/>
          </a:xfrm>
          <a:prstGeom prst="rect">
            <a:avLst/>
          </a:prstGeom>
        </p:spPr>
      </p:pic>
      <p:sp>
        <p:nvSpPr>
          <p:cNvPr id="8" name="TextBox 7">
            <a:extLst>
              <a:ext uri="{FF2B5EF4-FFF2-40B4-BE49-F238E27FC236}">
                <a16:creationId xmlns:a16="http://schemas.microsoft.com/office/drawing/2014/main" id="{4C76735D-168C-FD56-4D9D-121C85B5899C}"/>
              </a:ext>
            </a:extLst>
          </p:cNvPr>
          <p:cNvSpPr txBox="1"/>
          <p:nvPr/>
        </p:nvSpPr>
        <p:spPr>
          <a:xfrm>
            <a:off x="1260509" y="4196888"/>
            <a:ext cx="534725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Calibri"/>
                <a:cs typeface="Calibri"/>
              </a:rPr>
              <a:t>We want to hear from you! </a:t>
            </a:r>
            <a:endParaRPr lang="en-US">
              <a:ea typeface="Calibri" panose="020F0502020204030204"/>
              <a:cs typeface="Calibri" panose="020F0502020204030204"/>
            </a:endParaRPr>
          </a:p>
          <a:p>
            <a:pPr algn="ctr"/>
            <a:r>
              <a:rPr lang="en-US" sz="2400" dirty="0">
                <a:ea typeface="Calibri"/>
                <a:cs typeface="Calibri"/>
              </a:rPr>
              <a:t>Please fill out the form by scanning the QR Code so we can work to bring you the best content!</a:t>
            </a:r>
            <a:endParaRPr lang="en-US" dirty="0">
              <a:ea typeface="Calibri" panose="020F0502020204030204"/>
              <a:cs typeface="Calibri" panose="020F0502020204030204"/>
            </a:endParaRPr>
          </a:p>
        </p:txBody>
      </p:sp>
      <p:pic>
        <p:nvPicPr>
          <p:cNvPr id="6" name="Picture 5" descr="Survey Images | Free Vectors, PNGs, Mockups &amp; Backgrounds - rawpixel">
            <a:extLst>
              <a:ext uri="{FF2B5EF4-FFF2-40B4-BE49-F238E27FC236}">
                <a16:creationId xmlns:a16="http://schemas.microsoft.com/office/drawing/2014/main" id="{BF93F75D-B1C5-798C-8F74-BD0E3E7A9CD5}"/>
              </a:ext>
            </a:extLst>
          </p:cNvPr>
          <p:cNvPicPr>
            <a:picLocks noChangeAspect="1"/>
          </p:cNvPicPr>
          <p:nvPr/>
        </p:nvPicPr>
        <p:blipFill>
          <a:blip r:embed="rId4"/>
          <a:stretch>
            <a:fillRect/>
          </a:stretch>
        </p:blipFill>
        <p:spPr>
          <a:xfrm>
            <a:off x="2258647" y="1710592"/>
            <a:ext cx="3346938" cy="2225429"/>
          </a:xfrm>
          <a:prstGeom prst="rect">
            <a:avLst/>
          </a:prstGeom>
        </p:spPr>
      </p:pic>
    </p:spTree>
    <p:extLst>
      <p:ext uri="{BB962C8B-B14F-4D97-AF65-F5344CB8AC3E}">
        <p14:creationId xmlns:p14="http://schemas.microsoft.com/office/powerpoint/2010/main" val="210201496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1009-B7C5-DE1D-9DDB-05258C5C0C7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92FD154A-8D89-7F9F-0B63-7FCFCA1AB14A}"/>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sp>
        <p:nvSpPr>
          <p:cNvPr id="6" name="Text Placeholder 2">
            <a:extLst>
              <a:ext uri="{FF2B5EF4-FFF2-40B4-BE49-F238E27FC236}">
                <a16:creationId xmlns:a16="http://schemas.microsoft.com/office/drawing/2014/main" id="{4607DEB7-AE01-797C-CB90-89E73E996E40}"/>
              </a:ext>
            </a:extLst>
          </p:cNvPr>
          <p:cNvSpPr>
            <a:spLocks noGrp="1"/>
          </p:cNvSpPr>
          <p:nvPr>
            <p:ph type="body" sz="quarter" idx="10"/>
          </p:nvPr>
        </p:nvSpPr>
        <p:spPr>
          <a:xfrm>
            <a:off x="198377" y="1377624"/>
            <a:ext cx="6166799" cy="3816429"/>
          </a:xfrm>
        </p:spPr>
        <p:txBody>
          <a:bodyPr vert="horz" wrap="square" lIns="0" tIns="0" rIns="0" bIns="0" rtlCol="0" anchor="t">
            <a:spAutoFit/>
          </a:bodyPr>
          <a:lstStyle/>
          <a:p>
            <a:pPr marL="0" indent="0">
              <a:lnSpc>
                <a:spcPct val="90000"/>
              </a:lnSpc>
              <a:spcBef>
                <a:spcPts val="0"/>
              </a:spcBef>
              <a:spcAft>
                <a:spcPts val="1000"/>
              </a:spcAft>
              <a:buNone/>
            </a:pPr>
            <a:r>
              <a:rPr lang="en-US">
                <a:cs typeface="Segoe UI"/>
              </a:rPr>
              <a:t>Learn from your peers and get updates on the MGCI program!</a:t>
            </a:r>
            <a:endParaRPr lang="en-US" sz="1800" b="1">
              <a:cs typeface="Segoe UI"/>
            </a:endParaRPr>
          </a:p>
          <a:p>
            <a:pPr marL="0" indent="0">
              <a:lnSpc>
                <a:spcPct val="90000"/>
              </a:lnSpc>
              <a:spcBef>
                <a:spcPts val="0"/>
              </a:spcBef>
              <a:spcAft>
                <a:spcPts val="1000"/>
              </a:spcAft>
              <a:buNone/>
            </a:pPr>
            <a:r>
              <a:rPr lang="en-US">
                <a:cs typeface="Segoe UI"/>
              </a:rPr>
              <a:t>3rd Tuesday of every month at 8:10 AM and 5:10 PM Pacific Time.</a:t>
            </a:r>
            <a:endParaRPr lang="en-US"/>
          </a:p>
          <a:p>
            <a:pPr marL="0" indent="0">
              <a:lnSpc>
                <a:spcPct val="90000"/>
              </a:lnSpc>
              <a:spcBef>
                <a:spcPts val="0"/>
              </a:spcBef>
              <a:spcAft>
                <a:spcPts val="1000"/>
              </a:spcAft>
              <a:buNone/>
            </a:pPr>
            <a:r>
              <a:rPr lang="en-US">
                <a:cs typeface="Segoe UI"/>
                <a:hlinkClick r:id="rId2"/>
              </a:rPr>
              <a:t>https://aka.ms/MGCIMtgAM</a:t>
            </a:r>
            <a:endParaRPr lang="en-US" sz="1800">
              <a:cs typeface="Segoe UI Semilight"/>
            </a:endParaRPr>
          </a:p>
          <a:p>
            <a:pPr marL="0" indent="0">
              <a:lnSpc>
                <a:spcPct val="90000"/>
              </a:lnSpc>
              <a:spcBef>
                <a:spcPts val="0"/>
              </a:spcBef>
              <a:spcAft>
                <a:spcPts val="1000"/>
              </a:spcAft>
              <a:buNone/>
            </a:pPr>
            <a:r>
              <a:rPr lang="en-US">
                <a:cs typeface="Segoe UI"/>
                <a:hlinkClick r:id="rId3"/>
              </a:rPr>
              <a:t>https://aka.ms/MGCIMtgPM</a:t>
            </a:r>
            <a:endParaRPr lang="en-US" sz="1800">
              <a:cs typeface="Segoe UI"/>
            </a:endParaRPr>
          </a:p>
          <a:p>
            <a:pPr marL="0" indent="0">
              <a:lnSpc>
                <a:spcPct val="90000"/>
              </a:lnSpc>
              <a:spcBef>
                <a:spcPts val="0"/>
              </a:spcBef>
              <a:spcAft>
                <a:spcPts val="1000"/>
              </a:spcAft>
              <a:buNone/>
            </a:pPr>
            <a:endParaRPr lang="en-US">
              <a:cs typeface="Segoe UI"/>
            </a:endParaRPr>
          </a:p>
          <a:p>
            <a:pPr marL="0" indent="0">
              <a:lnSpc>
                <a:spcPct val="90000"/>
              </a:lnSpc>
              <a:spcBef>
                <a:spcPts val="0"/>
              </a:spcBef>
              <a:spcAft>
                <a:spcPts val="1000"/>
              </a:spcAft>
              <a:buNone/>
            </a:pPr>
            <a:r>
              <a:rPr lang="en-US">
                <a:cs typeface="Segoe UI"/>
              </a:rPr>
              <a:t>All MGCI General Sessions and Event Training Sessions will be available on-demand on the </a:t>
            </a:r>
          </a:p>
          <a:p>
            <a:pPr marL="0" indent="0">
              <a:lnSpc>
                <a:spcPct val="90000"/>
              </a:lnSpc>
              <a:spcBef>
                <a:spcPts val="0"/>
              </a:spcBef>
              <a:spcAft>
                <a:spcPts val="1000"/>
              </a:spcAft>
              <a:buNone/>
            </a:pPr>
            <a:r>
              <a:rPr lang="en-US">
                <a:cs typeface="Segoe UI"/>
              </a:rPr>
              <a:t>Microsoft Community Learning YouTube Channel: </a:t>
            </a:r>
            <a:r>
              <a:rPr lang="en-US">
                <a:ea typeface="+mn-lt"/>
                <a:cs typeface="+mn-lt"/>
                <a:hlinkClick r:id="rId4"/>
              </a:rPr>
              <a:t>https://aka.ms/community/learning</a:t>
            </a:r>
            <a:endParaRPr lang="en-US"/>
          </a:p>
        </p:txBody>
      </p:sp>
      <p:graphicFrame>
        <p:nvGraphicFramePr>
          <p:cNvPr id="8" name="Table 7">
            <a:extLst>
              <a:ext uri="{FF2B5EF4-FFF2-40B4-BE49-F238E27FC236}">
                <a16:creationId xmlns:a16="http://schemas.microsoft.com/office/drawing/2014/main" id="{0B2ECFE2-E483-D2A9-A788-2735091383DB}"/>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Segoe UI"/>
                          <a:hlinkClick r:id="rId5">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graphicFrame>
        <p:nvGraphicFramePr>
          <p:cNvPr id="5" name="Table 4">
            <a:extLst>
              <a:ext uri="{FF2B5EF4-FFF2-40B4-BE49-F238E27FC236}">
                <a16:creationId xmlns:a16="http://schemas.microsoft.com/office/drawing/2014/main" id="{C001042C-B287-7D7F-60C4-E6E1F1EC7E7E}"/>
              </a:ext>
            </a:extLst>
          </p:cNvPr>
          <p:cNvGraphicFramePr>
            <a:graphicFrameLocks noGrp="1"/>
          </p:cNvGraphicFramePr>
          <p:nvPr/>
        </p:nvGraphicFramePr>
        <p:xfrm>
          <a:off x="6365177" y="1227649"/>
          <a:ext cx="5711902" cy="5598178"/>
        </p:xfrm>
        <a:graphic>
          <a:graphicData uri="http://schemas.openxmlformats.org/drawingml/2006/table">
            <a:tbl>
              <a:tblPr bandRow="1"/>
              <a:tblGrid>
                <a:gridCol w="1061990">
                  <a:extLst>
                    <a:ext uri="{9D8B030D-6E8A-4147-A177-3AD203B41FA5}">
                      <a16:colId xmlns:a16="http://schemas.microsoft.com/office/drawing/2014/main" val="525883757"/>
                    </a:ext>
                  </a:extLst>
                </a:gridCol>
                <a:gridCol w="1603444">
                  <a:extLst>
                    <a:ext uri="{9D8B030D-6E8A-4147-A177-3AD203B41FA5}">
                      <a16:colId xmlns:a16="http://schemas.microsoft.com/office/drawing/2014/main" val="3304941496"/>
                    </a:ext>
                  </a:extLst>
                </a:gridCol>
                <a:gridCol w="3046468">
                  <a:extLst>
                    <a:ext uri="{9D8B030D-6E8A-4147-A177-3AD203B41FA5}">
                      <a16:colId xmlns:a16="http://schemas.microsoft.com/office/drawing/2014/main" val="1741782755"/>
                    </a:ext>
                  </a:extLst>
                </a:gridCol>
              </a:tblGrid>
              <a:tr h="369950">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200" b="1">
                          <a:solidFill>
                            <a:srgbClr val="FFFFFF"/>
                          </a:solidFill>
                          <a:effectLst/>
                          <a:highlight>
                            <a:srgbClr val="4472C4"/>
                          </a:highlight>
                          <a:latin typeface="Segoe UI"/>
                        </a:rPr>
                        <a:t>Date</a:t>
                      </a:r>
                      <a:endParaRPr lang="en-US" sz="1200">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200" b="1">
                          <a:solidFill>
                            <a:srgbClr val="FFFFFF"/>
                          </a:solidFill>
                          <a:effectLst/>
                          <a:highlight>
                            <a:srgbClr val="4472C4"/>
                          </a:highlight>
                          <a:latin typeface="Segoe UI"/>
                        </a:rPr>
                        <a:t>Presenter</a:t>
                      </a:r>
                      <a:endParaRPr lang="en-US" sz="1200">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200" b="1">
                          <a:solidFill>
                            <a:srgbClr val="FFFFFF"/>
                          </a:solidFill>
                          <a:effectLst/>
                          <a:highlight>
                            <a:srgbClr val="4472C4"/>
                          </a:highlight>
                          <a:latin typeface="Segoe UI"/>
                        </a:rPr>
                        <a:t>Topic</a:t>
                      </a:r>
                      <a:endParaRPr lang="en-US" sz="1200">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412636">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l" fontAlgn="base"/>
                      <a:r>
                        <a:rPr lang="en-US" sz="1200">
                          <a:effectLst/>
                          <a:highlight>
                            <a:srgbClr val="E9EBF5"/>
                          </a:highlight>
                          <a:latin typeface="Segoe UI"/>
                        </a:rPr>
                        <a:t>Jan 30</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200">
                          <a:effectLst/>
                          <a:highlight>
                            <a:srgbClr val="E9EBF5"/>
                          </a:highlight>
                          <a:latin typeface="Segoe UI"/>
                        </a:rPr>
                        <a:t>Tim Balk</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200">
                          <a:effectLst/>
                          <a:latin typeface="Segoe UI"/>
                        </a:rPr>
                        <a:t>Event Planning 101</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645795771"/>
                  </a:ext>
                </a:extLst>
              </a:tr>
              <a:tr h="384178">
                <a:tc>
                  <a:txBody>
                    <a:bodyPr/>
                    <a:lstStyle/>
                    <a:p>
                      <a:pPr lvl="0" algn="l">
                        <a:buNone/>
                      </a:pPr>
                      <a:r>
                        <a:rPr lang="en-US" sz="1200">
                          <a:effectLst/>
                          <a:highlight>
                            <a:srgbClr val="E9EBF5"/>
                          </a:highlight>
                          <a:latin typeface="Segoe UI"/>
                        </a:rPr>
                        <a:t>Feb 27 </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200" b="0" i="0" u="none" strike="noStrike" noProof="0">
                          <a:effectLst/>
                          <a:highlight>
                            <a:srgbClr val="E9EBF5"/>
                          </a:highlight>
                        </a:rPr>
                        <a:t>Michal Ziemba</a:t>
                      </a:r>
                      <a:endParaRPr lang="en-US" sz="1200">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200" b="0" i="0" u="none" strike="noStrike" noProof="0">
                          <a:effectLst/>
                        </a:rPr>
                        <a:t>Automate Your Events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784362926"/>
                  </a:ext>
                </a:extLst>
              </a:tr>
              <a:tr h="369950">
                <a:tc>
                  <a:txBody>
                    <a:bodyPr/>
                    <a:lstStyle/>
                    <a:p>
                      <a:pPr lvl="0" algn="l">
                        <a:buNone/>
                      </a:pPr>
                      <a:r>
                        <a:rPr lang="en-US" sz="1200">
                          <a:effectLst/>
                          <a:highlight>
                            <a:srgbClr val="E9EBF5"/>
                          </a:highlight>
                          <a:latin typeface="Segoe UI"/>
                        </a:rPr>
                        <a:t>March 18</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200">
                          <a:effectLst/>
                          <a:highlight>
                            <a:srgbClr val="E9EBF5"/>
                          </a:highlight>
                          <a:latin typeface="Segoe UI"/>
                        </a:rPr>
                        <a:t>Pat McGown</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200">
                          <a:effectLst/>
                          <a:latin typeface="Segoe UI"/>
                        </a:rPr>
                        <a:t>Amplify Your Events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65547747"/>
                  </a:ext>
                </a:extLst>
              </a:tr>
              <a:tr h="427367">
                <a:tc>
                  <a:txBody>
                    <a:bodyPr/>
                    <a:lstStyle/>
                    <a:p>
                      <a:pPr lvl="0" algn="l">
                        <a:buNone/>
                      </a:pPr>
                      <a:r>
                        <a:rPr lang="en-US" sz="1200">
                          <a:effectLst/>
                          <a:highlight>
                            <a:srgbClr val="E9EBF5"/>
                          </a:highlight>
                          <a:latin typeface="Segoe UI"/>
                        </a:rPr>
                        <a:t>April 15</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200" b="0" i="0" u="none" strike="noStrike" noProof="0">
                          <a:solidFill>
                            <a:srgbClr val="1A1A1A"/>
                          </a:solidFill>
                          <a:effectLst/>
                          <a:highlight>
                            <a:srgbClr val="E9EBF5"/>
                          </a:highlight>
                          <a:latin typeface="Segoe UI"/>
                        </a:rPr>
                        <a:t>Adam Salah</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200" b="0" i="0" u="none" strike="noStrike" noProof="0">
                          <a:solidFill>
                            <a:srgbClr val="1A1A1A"/>
                          </a:solidFill>
                          <a:effectLst/>
                          <a:latin typeface="Segoe UI"/>
                        </a:rPr>
                        <a:t>Microsoft Loop for Content Creation &amp; Event Production</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937294453"/>
                  </a:ext>
                </a:extLst>
              </a:tr>
              <a:tr h="369950">
                <a:tc>
                  <a:txBody>
                    <a:bodyPr/>
                    <a:lstStyle/>
                    <a:p>
                      <a:pPr lvl="0" algn="l">
                        <a:buNone/>
                      </a:pPr>
                      <a:r>
                        <a:rPr lang="en-US" sz="1200" b="0" i="0" u="none" strike="noStrike" kern="1200">
                          <a:solidFill>
                            <a:srgbClr val="1A1A1A"/>
                          </a:solidFill>
                          <a:effectLst/>
                          <a:highlight>
                            <a:srgbClr val="E9EBF5"/>
                          </a:highlight>
                          <a:latin typeface="Segoe UI"/>
                          <a:ea typeface="+mn-ea"/>
                          <a:cs typeface="+mn-cs"/>
                        </a:rPr>
                        <a:t>May 20</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200" b="0" i="0" u="none" strike="noStrike" kern="1200" noProof="0">
                          <a:solidFill>
                            <a:srgbClr val="1A1A1A"/>
                          </a:solidFill>
                          <a:effectLst/>
                          <a:highlight>
                            <a:srgbClr val="E9EBF5"/>
                          </a:highlight>
                          <a:latin typeface="Segoe UI"/>
                          <a:ea typeface="+mn-ea"/>
                          <a:cs typeface="+mn-cs"/>
                        </a:rPr>
                        <a:t>Matt Slaga</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200" b="0" i="0" u="none" strike="noStrike" kern="1200" noProof="0">
                          <a:solidFill>
                            <a:srgbClr val="1A1A1A"/>
                          </a:solidFill>
                          <a:effectLst/>
                          <a:highlight>
                            <a:srgbClr val="E9EBF5"/>
                          </a:highlight>
                          <a:latin typeface="Segoe UI"/>
                          <a:ea typeface="+mn-ea"/>
                          <a:cs typeface="+mn-cs"/>
                        </a:rPr>
                        <a:t>Microsoft for Non-Profits</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2647283"/>
                  </a:ext>
                </a:extLst>
              </a:tr>
              <a:tr h="427367">
                <a:tc>
                  <a:txBody>
                    <a:bodyPr/>
                    <a:lstStyle/>
                    <a:p>
                      <a:pPr lvl="0" algn="l">
                        <a:buNone/>
                      </a:pPr>
                      <a:r>
                        <a:rPr lang="en-US" sz="1200" b="0" i="0" u="none" strike="noStrike" kern="1200">
                          <a:solidFill>
                            <a:srgbClr val="1A1A1A"/>
                          </a:solidFill>
                          <a:effectLst/>
                          <a:highlight>
                            <a:srgbClr val="E9EBF5"/>
                          </a:highlight>
                          <a:latin typeface="Segoe UI"/>
                          <a:ea typeface="+mn-ea"/>
                          <a:cs typeface="+mn-cs"/>
                        </a:rPr>
                        <a:t>June 17</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200" b="0" i="0" u="none" strike="noStrike" kern="1200" noProof="0">
                          <a:solidFill>
                            <a:srgbClr val="1A1A1A"/>
                          </a:solidFill>
                          <a:effectLst/>
                          <a:highlight>
                            <a:srgbClr val="E9EBF5"/>
                          </a:highlight>
                          <a:latin typeface="Segoe UI"/>
                          <a:ea typeface="+mn-ea"/>
                          <a:cs typeface="+mn-cs"/>
                        </a:rPr>
                        <a:t>Tim Balk</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200" b="0" i="0" u="none" strike="noStrike" kern="1200" noProof="0">
                          <a:solidFill>
                            <a:srgbClr val="1A1A1A"/>
                          </a:solidFill>
                          <a:effectLst/>
                          <a:highlight>
                            <a:srgbClr val="E9EBF5"/>
                          </a:highlight>
                          <a:latin typeface="Segoe UI"/>
                          <a:ea typeface="+mn-ea"/>
                          <a:cs typeface="+mn-cs"/>
                        </a:rPr>
                        <a:t>Unconventional Ways to Promote Community Events</a:t>
                      </a:r>
                      <a:endParaRPr lang="en-US" sz="12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173486251"/>
                  </a:ext>
                </a:extLst>
              </a:tr>
              <a:tr h="608422">
                <a:tc>
                  <a:txBody>
                    <a:bodyPr/>
                    <a:lstStyle/>
                    <a:p>
                      <a:pPr lvl="0" algn="l">
                        <a:buNone/>
                      </a:pPr>
                      <a:r>
                        <a:rPr lang="en-US" sz="1200" b="0" i="0" u="none" strike="noStrike" kern="1200">
                          <a:solidFill>
                            <a:srgbClr val="1A1A1A"/>
                          </a:solidFill>
                          <a:effectLst/>
                          <a:highlight>
                            <a:srgbClr val="E9EBF5"/>
                          </a:highlight>
                          <a:latin typeface="Segoe UI"/>
                          <a:ea typeface="+mn-ea"/>
                          <a:cs typeface="+mn-cs"/>
                        </a:rPr>
                        <a:t>July 15</a:t>
                      </a:r>
                    </a:p>
                  </a:txBody>
                  <a:tcPr marL="65922" marR="65922" marT="32957" marB="32957" anchor="ctr">
                    <a:lnL w="9524">
                      <a:solidFill>
                        <a:srgbClr val="FFFFFF"/>
                      </a:solidFill>
                    </a:lnL>
                    <a:lnR w="9524">
                      <a:solidFill>
                        <a:srgbClr val="FFFFFF"/>
                      </a:solidFill>
                    </a:lnR>
                    <a:lnT w="17001">
                      <a:solidFill>
                        <a:srgbClr val="FFFFFF"/>
                      </a:solidFill>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200" b="0" i="0" u="none" strike="noStrike" kern="1200" noProof="0">
                          <a:solidFill>
                            <a:srgbClr val="1A1A1A"/>
                          </a:solidFill>
                          <a:effectLst/>
                          <a:highlight>
                            <a:srgbClr val="E9EBF5"/>
                          </a:highlight>
                          <a:latin typeface="Segoe UI"/>
                          <a:ea typeface="+mn-ea"/>
                          <a:cs typeface="+mn-cs"/>
                        </a:rPr>
                        <a:t> Heather Cook</a:t>
                      </a:r>
                    </a:p>
                  </a:txBody>
                  <a:tcPr marL="65922" marR="65922" marT="32957" marB="32957" anchor="ctr">
                    <a:lnL w="9524">
                      <a:solidFill>
                        <a:srgbClr val="FFFFFF"/>
                      </a:solidFill>
                    </a:lnL>
                    <a:lnR w="9524">
                      <a:solidFill>
                        <a:srgbClr val="FFFFFF"/>
                      </a:solidFill>
                    </a:lnR>
                    <a:lnT w="17001">
                      <a:solidFill>
                        <a:srgbClr val="FFFFFF"/>
                      </a:solidFill>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200" b="0" i="0" u="none" strike="noStrike" kern="1200" noProof="0">
                          <a:solidFill>
                            <a:srgbClr val="1A1A1A"/>
                          </a:solidFill>
                          <a:effectLst/>
                          <a:highlight>
                            <a:srgbClr val="E9EBF5"/>
                          </a:highlight>
                          <a:latin typeface="Segoe UI"/>
                          <a:ea typeface="+mn-ea"/>
                          <a:cs typeface="+mn-cs"/>
                        </a:rPr>
                        <a:t>Thriving Against the Odds: Building a Formidable Community in Unfavorable Environments</a:t>
                      </a:r>
                      <a:endParaRPr lang="en-US" sz="12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2502884852"/>
                  </a:ext>
                </a:extLst>
              </a:tr>
              <a:tr h="427367">
                <a:tc>
                  <a:txBody>
                    <a:bodyPr/>
                    <a:lstStyle/>
                    <a:p>
                      <a:pPr lvl="0" algn="l">
                        <a:buNone/>
                      </a:pPr>
                      <a:r>
                        <a:rPr lang="en-US" sz="1200">
                          <a:effectLst/>
                          <a:highlight>
                            <a:srgbClr val="E9EBF5"/>
                          </a:highlight>
                          <a:latin typeface="Segoe UI"/>
                        </a:rPr>
                        <a:t>Sep 16</a:t>
                      </a:r>
                    </a:p>
                  </a:txBody>
                  <a:tcPr marL="65922" marR="65922" marT="32957" marB="32957" anchor="ctr">
                    <a:lnL w="9524">
                      <a:solidFill>
                        <a:srgbClr val="FFFFFF"/>
                      </a:solidFill>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marL="0" marR="0" lvl="0" indent="0" algn="l" defTabSz="932742" rtl="0" eaLnBrk="1" fontAlgn="ctr" latinLnBrk="0" hangingPunct="1">
                        <a:lnSpc>
                          <a:spcPct val="100000"/>
                        </a:lnSpc>
                        <a:spcBef>
                          <a:spcPct val="20000"/>
                        </a:spcBef>
                        <a:spcAft>
                          <a:spcPts val="0"/>
                        </a:spcAft>
                        <a:buClrTx/>
                        <a:buSzPct val="90000"/>
                        <a:buFont typeface="Wingdings" panose="05000000000000000000" pitchFamily="2" charset="2"/>
                        <a:buNone/>
                        <a:tabLst/>
                        <a:defRPr/>
                      </a:pPr>
                      <a:r>
                        <a:rPr lang="en-US" sz="1200" b="0" i="0" u="none" strike="noStrike" kern="1200" noProof="0">
                          <a:solidFill>
                            <a:srgbClr val="1A1A1A"/>
                          </a:solidFill>
                          <a:effectLst/>
                          <a:highlight>
                            <a:srgbClr val="E9EBF5"/>
                          </a:highlight>
                          <a:latin typeface="Segoe UI"/>
                          <a:ea typeface="+mn-ea"/>
                          <a:cs typeface="+mn-cs"/>
                        </a:rPr>
                        <a:t>Nikkia Carter</a:t>
                      </a:r>
                    </a:p>
                  </a:txBody>
                  <a:tcPr marL="65922" marR="65922" marT="32957" marB="32957"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marL="0" marR="0" lvl="0" indent="0" algn="l" defTabSz="932742" rtl="0" eaLnBrk="1" fontAlgn="b" latinLnBrk="0" hangingPunct="1">
                        <a:lnSpc>
                          <a:spcPct val="100000"/>
                        </a:lnSpc>
                        <a:spcBef>
                          <a:spcPct val="20000"/>
                        </a:spcBef>
                        <a:spcAft>
                          <a:spcPts val="0"/>
                        </a:spcAft>
                        <a:buClrTx/>
                        <a:buSzPct val="90000"/>
                        <a:buFont typeface="Wingdings" panose="05000000000000000000" pitchFamily="2" charset="2"/>
                        <a:buNone/>
                        <a:tabLst/>
                        <a:defRPr/>
                      </a:pPr>
                      <a:r>
                        <a:rPr lang="en-US" sz="1200">
                          <a:highlight>
                            <a:srgbClr val="E9EBF5"/>
                          </a:highlight>
                        </a:rPr>
                        <a:t>Harnessing Microsoft Copilot: Empowering Global Communities with AI</a:t>
                      </a:r>
                      <a:endParaRPr lang="en-US" sz="1200" b="0" i="0" u="none" strike="noStrike" kern="1200" noProof="0">
                        <a:solidFill>
                          <a:srgbClr val="1A1A1A"/>
                        </a:solidFill>
                        <a:effectLst/>
                        <a:highlight>
                          <a:srgbClr val="E9EBF5"/>
                        </a:highlight>
                        <a:latin typeface="Segoe UI"/>
                        <a:ea typeface="+mn-ea"/>
                        <a:cs typeface="+mn-cs"/>
                      </a:endParaRPr>
                    </a:p>
                  </a:txBody>
                  <a:tcPr marL="65922" marR="65922" marT="32957" marB="32957" anchor="ctr">
                    <a:lnL w="9524" cap="flat" cmpd="sng" algn="ctr">
                      <a:solidFill>
                        <a:srgbClr val="FFFFFF"/>
                      </a:solidFill>
                      <a:prstDash val="solid"/>
                      <a:round/>
                      <a:headEnd type="none" w="med" len="med"/>
                      <a:tailEnd type="none" w="med" len="med"/>
                    </a:lnL>
                    <a:lnR w="9524">
                      <a:solidFill>
                        <a:srgbClr val="FFFFFF"/>
                      </a:solidFill>
                    </a:lnR>
                    <a:lnT w="17001" cap="flat" cmpd="sng" algn="ctr">
                      <a:solidFill>
                        <a:srgbClr val="FFFFFF"/>
                      </a:solidFill>
                      <a:prstDash val="solid"/>
                      <a:round/>
                      <a:headEnd type="none" w="med" len="med"/>
                      <a:tailEnd type="none" w="med" len="med"/>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464817386"/>
                  </a:ext>
                </a:extLst>
              </a:tr>
              <a:tr h="427367">
                <a:tc>
                  <a:txBody>
                    <a:bodyPr/>
                    <a:lstStyle/>
                    <a:p>
                      <a:pPr lvl="0" algn="l">
                        <a:buNone/>
                      </a:pPr>
                      <a:r>
                        <a:rPr lang="en-US" sz="1200">
                          <a:effectLst/>
                          <a:highlight>
                            <a:srgbClr val="E9EBF5"/>
                          </a:highlight>
                          <a:latin typeface="Segoe UI"/>
                        </a:rPr>
                        <a:t>Oct 21</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200"/>
                        <a:t>Perla Ramirez</a:t>
                      </a:r>
                      <a:endParaRPr lang="en-US" sz="1200" b="0" i="0" u="none" strike="noStrike" noProof="0">
                        <a:solidFill>
                          <a:srgbClr val="1A1A1A"/>
                        </a:solidFill>
                        <a:effectLst/>
                        <a:highlight>
                          <a:srgbClr val="E9EBF5"/>
                        </a:highlight>
                        <a:latin typeface="Segoe UI"/>
                      </a:endParaRPr>
                    </a:p>
                  </a:txBody>
                  <a:tcPr marL="65922" marR="65922" marT="32957" marB="32957" anchor="ctr">
                    <a:lnL w="9524">
                      <a:solidFill>
                        <a:srgbClr val="FFFFFF"/>
                      </a:solidFill>
                    </a:lnL>
                    <a:lnR w="9524" cap="flat" cmpd="sng" algn="ctr">
                      <a:solidFill>
                        <a:srgbClr val="FFFFFF"/>
                      </a:solidFill>
                      <a:prstDash val="solid"/>
                      <a:round/>
                      <a:headEnd type="none" w="med" len="med"/>
                      <a:tailEnd type="none" w="med" len="med"/>
                    </a:lnR>
                    <a:lnT w="17001">
                      <a:solidFill>
                        <a:srgbClr val="FFFFFF"/>
                      </a:solidFill>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200">
                          <a:effectLst/>
                          <a:latin typeface="+mn-lt"/>
                        </a:rPr>
                        <a:t>Behind the Mic: Powering Great Sessions with Speaker Support</a:t>
                      </a:r>
                      <a:endParaRPr lang="en-US" sz="1200">
                        <a:effectLs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008033870"/>
                  </a:ext>
                </a:extLst>
              </a:tr>
              <a:tr h="970533">
                <a:tc>
                  <a:txBody>
                    <a:bodyPr/>
                    <a:lstStyle/>
                    <a:p>
                      <a:pPr lvl="0" algn="l">
                        <a:buNone/>
                      </a:pPr>
                      <a:r>
                        <a:rPr lang="en-US" sz="1200">
                          <a:effectLst/>
                          <a:highlight>
                            <a:srgbClr val="E9EBF5"/>
                          </a:highlight>
                          <a:latin typeface="Segoe UI"/>
                        </a:rPr>
                        <a:t>Nov 18</a:t>
                      </a:r>
                    </a:p>
                  </a:txBody>
                  <a:tcPr marL="65922" marR="65922" marT="32957" marB="32957" anchor="ctr">
                    <a:lnL w="9524">
                      <a:solidFill>
                        <a:srgbClr val="FFFFFF"/>
                      </a:solidFill>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200" kern="1200">
                          <a:solidFill>
                            <a:schemeClr val="tx1"/>
                          </a:solidFill>
                          <a:effectLst/>
                          <a:highlight>
                            <a:srgbClr val="E9EBF5"/>
                          </a:highlight>
                          <a:latin typeface="+mn-lt"/>
                          <a:ea typeface="+mn-ea"/>
                          <a:cs typeface="+mn-cs"/>
                        </a:rPr>
                        <a:t>Augustine Correa</a:t>
                      </a:r>
                    </a:p>
                    <a:p>
                      <a:pPr lvl="0" algn="l">
                        <a:buNone/>
                      </a:pPr>
                      <a:endParaRPr lang="en-US" sz="1200" b="0" i="0" u="none" strike="noStrike" kern="1200" noProof="0">
                        <a:solidFill>
                          <a:schemeClr val="tx1"/>
                        </a:solidFill>
                        <a:effectLst/>
                        <a:highlight>
                          <a:srgbClr val="E9EBF5"/>
                        </a:highlight>
                        <a:latin typeface="+mn-lt"/>
                        <a:ea typeface="+mn-ea"/>
                        <a:cs typeface="+mn-cs"/>
                      </a:endParaRPr>
                    </a:p>
                    <a:p>
                      <a:pPr lvl="0" algn="l">
                        <a:buNone/>
                      </a:pPr>
                      <a:r>
                        <a:rPr lang="en-US" sz="1200" b="0" i="0" u="none" strike="noStrike" kern="1200" noProof="0">
                          <a:solidFill>
                            <a:schemeClr val="tx1"/>
                          </a:solidFill>
                          <a:effectLst/>
                          <a:highlight>
                            <a:srgbClr val="E9EBF5"/>
                          </a:highlight>
                          <a:latin typeface="+mn-lt"/>
                          <a:ea typeface="+mn-ea"/>
                          <a:cs typeface="+mn-cs"/>
                        </a:rPr>
                        <a:t>Seyi </a:t>
                      </a:r>
                      <a:r>
                        <a:rPr lang="en-US" sz="1200" b="0" i="0" u="none" strike="noStrike" kern="1200" noProof="0" err="1">
                          <a:solidFill>
                            <a:schemeClr val="tx1"/>
                          </a:solidFill>
                          <a:effectLst/>
                          <a:highlight>
                            <a:srgbClr val="E9EBF5"/>
                          </a:highlight>
                          <a:latin typeface="+mn-lt"/>
                          <a:ea typeface="+mn-ea"/>
                          <a:cs typeface="+mn-cs"/>
                        </a:rPr>
                        <a:t>Oluwawumiju</a:t>
                      </a:r>
                      <a:endParaRPr lang="en-US" sz="1200" b="0" i="0" u="none" strike="noStrike" kern="1200" noProof="0">
                        <a:solidFill>
                          <a:schemeClr val="tx1"/>
                        </a:solidFill>
                        <a:effectLst/>
                        <a:highlight>
                          <a:srgbClr val="E9EBF5"/>
                        </a:highlight>
                        <a:latin typeface="+mn-lt"/>
                        <a:ea typeface="+mn-ea"/>
                        <a:cs typeface="+mn-cs"/>
                      </a:endParaRPr>
                    </a:p>
                    <a:p>
                      <a:pPr lvl="0" algn="l">
                        <a:buNone/>
                      </a:pPr>
                      <a:endParaRPr lang="en-US" sz="1200" b="0" i="0" u="none" strike="noStrike" kern="1200" noProof="0">
                        <a:solidFill>
                          <a:schemeClr val="tx1"/>
                        </a:solidFill>
                        <a:effectLst/>
                        <a:highlight>
                          <a:srgbClr val="E9EBF5"/>
                        </a:highlight>
                        <a:latin typeface="+mn-lt"/>
                        <a:ea typeface="+mn-ea"/>
                        <a:cs typeface="+mn-cs"/>
                      </a:endParaRPr>
                    </a:p>
                    <a:p>
                      <a:pPr lvl="0" algn="l">
                        <a:buNone/>
                      </a:pPr>
                      <a:endParaRPr lang="en-US" sz="1200" b="0" i="0" u="none" strike="noStrike" kern="1200" noProof="0">
                        <a:solidFill>
                          <a:schemeClr val="tx1"/>
                        </a:solidFill>
                        <a:effectLst/>
                        <a:highlight>
                          <a:srgbClr val="E9EBF5"/>
                        </a:highlight>
                        <a:latin typeface="+mn-lt"/>
                        <a:ea typeface="+mn-ea"/>
                        <a:cs typeface="+mn-cs"/>
                      </a:endParaRPr>
                    </a:p>
                  </a:txBody>
                  <a:tcPr marL="65922" marR="65922" marT="32957" marB="32957"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200" kern="1200">
                          <a:solidFill>
                            <a:schemeClr val="tx1"/>
                          </a:solidFill>
                          <a:effectLst/>
                          <a:latin typeface="+mn-lt"/>
                          <a:ea typeface="+mn-ea"/>
                          <a:cs typeface="+mn-cs"/>
                        </a:rPr>
                        <a:t>How do we run our Events?</a:t>
                      </a:r>
                    </a:p>
                    <a:p>
                      <a:pPr lvl="0" algn="l">
                        <a:buNone/>
                      </a:pPr>
                      <a:endParaRPr lang="en-US" sz="1200" kern="1200">
                        <a:solidFill>
                          <a:schemeClr val="tx1"/>
                        </a:solidFill>
                        <a:effectLst/>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1A1A1A"/>
                          </a:solidFill>
                          <a:effectLst/>
                          <a:highlight>
                            <a:srgbClr val="E9EBF5"/>
                          </a:highlight>
                          <a:latin typeface="+mn-lt"/>
                          <a:ea typeface="+mn-ea"/>
                          <a:cs typeface="+mn-cs"/>
                        </a:rPr>
                        <a:t>Thriving Against the Odds: Building a Formidable Community in Unfavorable Environments</a:t>
                      </a:r>
                      <a:endParaRPr lang="en-US" sz="1200" b="0" i="0" u="none" strike="noStrike" kern="1200">
                        <a:solidFill>
                          <a:srgbClr val="1A1A1A"/>
                        </a:solidFill>
                        <a:effectLst/>
                        <a:highlight>
                          <a:srgbClr val="E9EBF5"/>
                        </a:highlight>
                        <a:latin typeface="+mn-lt"/>
                        <a:ea typeface="+mn-ea"/>
                        <a:cs typeface="+mn-cs"/>
                      </a:endParaRPr>
                    </a:p>
                  </a:txBody>
                  <a:tcPr marL="65922" marR="65922" marT="32957" marB="32957" anchor="ctr">
                    <a:lnL w="9524" cap="flat" cmpd="sng" algn="ctr">
                      <a:solidFill>
                        <a:srgbClr val="FFFFFF"/>
                      </a:solidFill>
                      <a:prstDash val="solid"/>
                      <a:round/>
                      <a:headEnd type="none" w="med" len="med"/>
                      <a:tailEnd type="none" w="med" len="med"/>
                    </a:lnL>
                    <a:lnR w="9524">
                      <a:solidFill>
                        <a:srgbClr val="FFFFFF"/>
                      </a:solidFill>
                    </a:lnR>
                    <a:lnT w="17001" cap="flat" cmpd="sng" algn="ctr">
                      <a:solidFill>
                        <a:srgbClr val="FFFFFF"/>
                      </a:solidFill>
                      <a:prstDash val="solid"/>
                      <a:round/>
                      <a:headEnd type="none" w="med" len="med"/>
                      <a:tailEnd type="none" w="med" len="med"/>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2094917241"/>
                  </a:ext>
                </a:extLst>
              </a:tr>
              <a:tr h="369950">
                <a:tc>
                  <a:txBody>
                    <a:bodyPr/>
                    <a:lstStyle/>
                    <a:p>
                      <a:pPr lvl="0" algn="l">
                        <a:buNone/>
                      </a:pPr>
                      <a:r>
                        <a:rPr lang="en-US" sz="1200">
                          <a:effectLst/>
                          <a:highlight>
                            <a:srgbClr val="E9EBF5"/>
                          </a:highlight>
                          <a:latin typeface="Segoe UI"/>
                        </a:rPr>
                        <a:t>Dec 25</a:t>
                      </a:r>
                    </a:p>
                  </a:txBody>
                  <a:tcPr marL="65922" marR="65922" marT="32957" marB="32957" anchor="ctr">
                    <a:lnL w="9524">
                      <a:solidFill>
                        <a:srgbClr val="FFFFFF"/>
                      </a:solidFill>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200" b="0" i="0" u="none" strike="noStrike" noProof="0">
                          <a:solidFill>
                            <a:srgbClr val="1A1A1A"/>
                          </a:solidFill>
                          <a:effectLst/>
                          <a:highlight>
                            <a:srgbClr val="E9EBF5"/>
                          </a:highlight>
                          <a:latin typeface="Segoe UI"/>
                        </a:rPr>
                        <a:t>NO MEETING</a:t>
                      </a:r>
                    </a:p>
                  </a:txBody>
                  <a:tcPr marL="65922" marR="65922" marT="32957" marB="32957"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200" b="0" i="0" u="none" strike="noStrike" noProof="0">
                          <a:solidFill>
                            <a:srgbClr val="1A1A1A"/>
                          </a:solidFill>
                          <a:effectLst/>
                          <a:latin typeface="Segoe UI"/>
                        </a:rPr>
                        <a:t>HOLIDAY BREAK</a:t>
                      </a:r>
                      <a:endParaRPr lang="en-US" sz="1200"/>
                    </a:p>
                  </a:txBody>
                  <a:tcPr marL="65922" marR="65922" marT="32957" marB="32957" anchor="ctr">
                    <a:lnL w="9524" cap="flat" cmpd="sng" algn="ctr">
                      <a:solidFill>
                        <a:srgbClr val="FFFFFF"/>
                      </a:solidFill>
                      <a:prstDash val="solid"/>
                      <a:round/>
                      <a:headEnd type="none" w="med" len="med"/>
                      <a:tailEnd type="none" w="med" len="med"/>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2711456013"/>
                  </a:ext>
                </a:extLst>
              </a:tr>
            </a:tbl>
          </a:graphicData>
        </a:graphic>
      </p:graphicFrame>
    </p:spTree>
    <p:extLst>
      <p:ext uri="{BB962C8B-B14F-4D97-AF65-F5344CB8AC3E}">
        <p14:creationId xmlns:p14="http://schemas.microsoft.com/office/powerpoint/2010/main" val="6682264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2B0E8AA7-1C84-9BE7-2627-58AA31FD2582}"/>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Microphone with stage lights">
            <a:extLst>
              <a:ext uri="{FF2B5EF4-FFF2-40B4-BE49-F238E27FC236}">
                <a16:creationId xmlns:a16="http://schemas.microsoft.com/office/drawing/2014/main" id="{80BCAE39-2BD5-A2AE-B3CC-8C445C684FF2}"/>
              </a:ext>
            </a:extLst>
          </p:cNvPr>
          <p:cNvPicPr>
            <a:picLocks noChangeAspect="1"/>
          </p:cNvPicPr>
          <p:nvPr/>
        </p:nvPicPr>
        <p:blipFill>
          <a:blip r:embed="rId3"/>
          <a:srcRect r="17586" b="-120"/>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C8228CFB-DB39-CED2-A5EA-002C14F4DE27}"/>
              </a:ext>
            </a:extLst>
          </p:cNvPr>
          <p:cNvSpPr txBox="1"/>
          <p:nvPr/>
        </p:nvSpPr>
        <p:spPr>
          <a:xfrm>
            <a:off x="501388" y="2506433"/>
            <a:ext cx="5338611"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Want to share best practices or lessons learned on producing events or building community in an upcoming session?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extLst>
                    <a:ext uri="{A12FA001-AC4F-418D-AE19-62706E023703}">
                      <ahyp:hlinkClr xmlns:ahyp="http://schemas.microsoft.com/office/drawing/2018/hyperlinkcolor" val="tx"/>
                    </a:ext>
                  </a:extLst>
                </a:hlinkClick>
              </a:rPr>
              <a:t>https://aka.ms/GeneralSessionGuest</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We are looking for speakers for 2026!</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8611-4BE0-7E58-49B4-5E2C57884B56}"/>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CC8A7C4D-BC83-E32E-C113-C5B6B8CD7417}"/>
              </a:ext>
            </a:extLst>
          </p:cNvPr>
          <p:cNvSpPr>
            <a:spLocks noGrp="1"/>
          </p:cNvSpPr>
          <p:nvPr>
            <p:ph type="title"/>
          </p:nvPr>
        </p:nvSpPr>
        <p:spPr>
          <a:xfrm>
            <a:off x="500979" y="285070"/>
            <a:ext cx="11018520" cy="984885"/>
          </a:xfrm>
        </p:spPr>
        <p:txBody>
          <a:bodyPr/>
          <a:lstStyle/>
          <a:p>
            <a:r>
              <a:rPr lang="en-US" sz="3200" b="1">
                <a:latin typeface="Segoe UI"/>
                <a:cs typeface="Segoe UI"/>
              </a:rPr>
              <a:t>MGCI on MTC</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B9B1B068-93D8-16C0-3A15-133C1307A969}"/>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rgbClr val="FFFFFF"/>
                          </a:solidFill>
                          <a:effectLst/>
                          <a:latin typeface="Segoe UI"/>
                        </a:rPr>
                        <a:t>https://aka.ms/M</a:t>
                      </a:r>
                      <a:r>
                        <a:rPr lang="en-US" sz="1800" b="0" i="0" u="none" strike="noStrike" spc="0" noProof="0">
                          <a:solidFill>
                            <a:schemeClr val="bg1"/>
                          </a:solidFill>
                          <a:effectLst/>
                          <a:latin typeface="Segoe UI"/>
                        </a:rPr>
                        <a:t>GCI</a:t>
                      </a:r>
                      <a:endParaRPr lang="en-US"/>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5" name="Picture 4" descr="A screenshot of a computer&#10;&#10;AI-generated content may be incorrect.">
            <a:extLst>
              <a:ext uri="{FF2B5EF4-FFF2-40B4-BE49-F238E27FC236}">
                <a16:creationId xmlns:a16="http://schemas.microsoft.com/office/drawing/2014/main" id="{5CB31D4E-6442-6EEF-F5F6-EE3CCDC4FFAC}"/>
              </a:ext>
            </a:extLst>
          </p:cNvPr>
          <p:cNvPicPr>
            <a:picLocks noChangeAspect="1"/>
          </p:cNvPicPr>
          <p:nvPr/>
        </p:nvPicPr>
        <p:blipFill>
          <a:blip r:embed="rId2"/>
          <a:stretch>
            <a:fillRect/>
          </a:stretch>
        </p:blipFill>
        <p:spPr>
          <a:xfrm>
            <a:off x="37" y="1176759"/>
            <a:ext cx="10378558" cy="5681243"/>
          </a:xfrm>
          <a:prstGeom prst="rect">
            <a:avLst/>
          </a:prstGeom>
        </p:spPr>
      </p:pic>
      <p:sp>
        <p:nvSpPr>
          <p:cNvPr id="7" name="Arrow: Right 6">
            <a:extLst>
              <a:ext uri="{FF2B5EF4-FFF2-40B4-BE49-F238E27FC236}">
                <a16:creationId xmlns:a16="http://schemas.microsoft.com/office/drawing/2014/main" id="{BA910EE5-F385-A7F2-9728-9004B23D686A}"/>
              </a:ext>
            </a:extLst>
          </p:cNvPr>
          <p:cNvSpPr/>
          <p:nvPr/>
        </p:nvSpPr>
        <p:spPr bwMode="auto">
          <a:xfrm>
            <a:off x="6542417" y="4016202"/>
            <a:ext cx="2666381" cy="484631"/>
          </a:xfrm>
          <a:prstGeom prst="rightArrow">
            <a:avLst/>
          </a:prstGeom>
          <a:solidFill>
            <a:srgbClr val="FFC000"/>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a:extLst>
              <a:ext uri="{FF2B5EF4-FFF2-40B4-BE49-F238E27FC236}">
                <a16:creationId xmlns:a16="http://schemas.microsoft.com/office/drawing/2014/main" id="{D93C6905-6340-44A7-7CCA-DC1EA9392300}"/>
              </a:ext>
            </a:extLst>
          </p:cNvPr>
          <p:cNvSpPr txBox="1"/>
          <p:nvPr/>
        </p:nvSpPr>
        <p:spPr>
          <a:xfrm>
            <a:off x="6785264" y="4937991"/>
            <a:ext cx="540442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b="1" u="sng">
                <a:solidFill>
                  <a:srgbClr val="0076D3"/>
                </a:solidFill>
                <a:latin typeface="Calibri"/>
                <a:cs typeface="Segoe UI"/>
                <a:hlinkClick r:id="rId3"/>
              </a:rPr>
              <a:t>https://aka.ms/MGCICommunityHub</a:t>
            </a:r>
            <a:endParaRPr lang="en-US"/>
          </a:p>
        </p:txBody>
      </p:sp>
    </p:spTree>
    <p:extLst>
      <p:ext uri="{BB962C8B-B14F-4D97-AF65-F5344CB8AC3E}">
        <p14:creationId xmlns:p14="http://schemas.microsoft.com/office/powerpoint/2010/main" val="402768047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402047" y="4879720"/>
            <a:ext cx="8215959" cy="1107996"/>
          </a:xfrm>
          <a:prstGeom prst="rect">
            <a:avLst/>
          </a:prstGeom>
          <a:noFill/>
        </p:spPr>
        <p:txBody>
          <a:bodyPr wrap="square" lIns="91440" tIns="45720" rIns="91440" bIns="45720" rtlCol="0" anchor="t">
            <a:spAutoFit/>
          </a:bodyPr>
          <a:lstStyle/>
          <a:p>
            <a:r>
              <a:rPr lang="en-US" sz="6600">
                <a:solidFill>
                  <a:schemeClr val="bg1"/>
                </a:solidFill>
                <a:latin typeface="Segoe UI"/>
                <a:cs typeface="Segoe UI"/>
              </a:rPr>
              <a:t>Lessons Learned</a:t>
            </a:r>
            <a:endParaRPr lang="en-US" sz="66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88298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pic>
        <p:nvPicPr>
          <p:cNvPr id="15" name="Picture 14" descr="A screenshot of a computer&#10;&#10;AI-generated content may be incorrect.">
            <a:extLst>
              <a:ext uri="{FF2B5EF4-FFF2-40B4-BE49-F238E27FC236}">
                <a16:creationId xmlns:a16="http://schemas.microsoft.com/office/drawing/2014/main" id="{C0D60F76-10A9-3685-D690-EF19CF73D51A}"/>
              </a:ext>
            </a:extLst>
          </p:cNvPr>
          <p:cNvPicPr>
            <a:picLocks noChangeAspect="1"/>
          </p:cNvPicPr>
          <p:nvPr/>
        </p:nvPicPr>
        <p:blipFill>
          <a:blip r:embed="rId4"/>
          <a:stretch>
            <a:fillRect/>
          </a:stretch>
        </p:blipFill>
        <p:spPr>
          <a:xfrm>
            <a:off x="-242" y="8017"/>
            <a:ext cx="12192000" cy="6858000"/>
          </a:xfrm>
          <a:prstGeom prst="rect">
            <a:avLst/>
          </a:prstGeom>
        </p:spPr>
      </p:pic>
      <p:sp>
        <p:nvSpPr>
          <p:cNvPr id="16" name="TextBox 15">
            <a:extLst>
              <a:ext uri="{FF2B5EF4-FFF2-40B4-BE49-F238E27FC236}">
                <a16:creationId xmlns:a16="http://schemas.microsoft.com/office/drawing/2014/main" id="{6AF4C0D2-1003-9517-8937-A9DDA43A0216}"/>
              </a:ext>
            </a:extLst>
          </p:cNvPr>
          <p:cNvSpPr txBox="1"/>
          <p:nvPr/>
        </p:nvSpPr>
        <p:spPr>
          <a:xfrm>
            <a:off x="7554091" y="1097107"/>
            <a:ext cx="4143375"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chemeClr val="bg1"/>
                </a:solidFill>
                <a:cs typeface="Segoe UI"/>
                <a:hlinkClick r:id="rId5">
                  <a:extLst>
                    <a:ext uri="{A12FA001-AC4F-418D-AE19-62706E023703}">
                      <ahyp:hlinkClr xmlns:ahyp="http://schemas.microsoft.com/office/drawing/2018/hyperlinkcolor" val="tx"/>
                    </a:ext>
                  </a:extLst>
                </a:hlinkClick>
              </a:rPr>
              <a:t>https://aka.ms/mondaysatmicrosoft</a:t>
            </a:r>
            <a:endParaRPr lang="en-US" sz="2000" err="1">
              <a:solidFill>
                <a:schemeClr val="bg1"/>
              </a:solidFill>
              <a:cs typeface="Segoe UI"/>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326954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13E8E9-93E5-3526-A4D4-28E27D639FEB}"/>
              </a:ext>
            </a:extLst>
          </p:cNvPr>
          <p:cNvPicPr>
            <a:picLocks noChangeAspect="1"/>
          </p:cNvPicPr>
          <p:nvPr/>
        </p:nvPicPr>
        <p:blipFill rotWithShape="1">
          <a:blip r:embed="rId2"/>
          <a:srcRect r="1779" b="1"/>
          <a:stretch/>
        </p:blipFill>
        <p:spPr>
          <a:xfrm>
            <a:off x="-10660" y="0"/>
            <a:ext cx="12191980" cy="6857990"/>
          </a:xfrm>
          <a:prstGeom prst="rect">
            <a:avLst/>
          </a:prstGeom>
          <a:noFill/>
        </p:spPr>
      </p:pic>
      <p:sp>
        <p:nvSpPr>
          <p:cNvPr id="12" name="Title 2">
            <a:extLst>
              <a:ext uri="{FF2B5EF4-FFF2-40B4-BE49-F238E27FC236}">
                <a16:creationId xmlns:a16="http://schemas.microsoft.com/office/drawing/2014/main" id="{F3FAE489-9480-FE0A-E7A0-A10DB0D23466}"/>
              </a:ext>
            </a:extLst>
          </p:cNvPr>
          <p:cNvSpPr>
            <a:spLocks noGrp="1"/>
          </p:cNvSpPr>
          <p:nvPr>
            <p:ph type="title"/>
          </p:nvPr>
        </p:nvSpPr>
        <p:spPr>
          <a:xfrm>
            <a:off x="-10660" y="0"/>
            <a:ext cx="5669280" cy="6858000"/>
          </a:xfrm>
        </p:spPr>
        <p:txBody>
          <a:bodyPr/>
          <a:lstStyle/>
          <a:p>
            <a:r>
              <a:rPr lang="en-US"/>
              <a:t>Stay Connected! </a:t>
            </a:r>
            <a:br>
              <a:rPr lang="en-US"/>
            </a:br>
            <a:br>
              <a:rPr lang="en-US"/>
            </a:br>
            <a:r>
              <a:rPr lang="en-US"/>
              <a:t>Engage with the best community in tech…</a:t>
            </a:r>
            <a:br>
              <a:rPr lang="en-US"/>
            </a:br>
            <a:r>
              <a:rPr lang="en-US"/>
              <a:t>There’s something for everyone! </a:t>
            </a:r>
          </a:p>
        </p:txBody>
      </p:sp>
      <p:sp>
        <p:nvSpPr>
          <p:cNvPr id="13" name="Text Placeholder 14">
            <a:extLst>
              <a:ext uri="{FF2B5EF4-FFF2-40B4-BE49-F238E27FC236}">
                <a16:creationId xmlns:a16="http://schemas.microsoft.com/office/drawing/2014/main" id="{3526F20A-C365-6AB7-151D-671A578D8C91}"/>
              </a:ext>
            </a:extLst>
          </p:cNvPr>
          <p:cNvSpPr txBox="1">
            <a:spLocks/>
          </p:cNvSpPr>
          <p:nvPr/>
        </p:nvSpPr>
        <p:spPr>
          <a:xfrm>
            <a:off x="6533382" y="4675348"/>
            <a:ext cx="4938692" cy="127727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Community on LinkedIn</a:t>
            </a:r>
          </a:p>
          <a:p>
            <a:pPr marL="0" indent="0">
              <a:spcBef>
                <a:spcPts val="600"/>
              </a:spcBef>
              <a:buNone/>
            </a:pPr>
            <a:r>
              <a:rPr lang="en-US" sz="1800">
                <a:solidFill>
                  <a:schemeClr val="bg1"/>
                </a:solidFill>
              </a:rPr>
              <a:t>News, announcements and training delivered to your news feed aka.ms/microsoftcommunitylinkedin </a:t>
            </a:r>
          </a:p>
        </p:txBody>
      </p:sp>
      <p:sp>
        <p:nvSpPr>
          <p:cNvPr id="16" name="Text Placeholder 20">
            <a:extLst>
              <a:ext uri="{FF2B5EF4-FFF2-40B4-BE49-F238E27FC236}">
                <a16:creationId xmlns:a16="http://schemas.microsoft.com/office/drawing/2014/main" id="{DDD745B7-576A-CAC6-91CA-483871935403}"/>
              </a:ext>
            </a:extLst>
          </p:cNvPr>
          <p:cNvSpPr txBox="1">
            <a:spLocks/>
          </p:cNvSpPr>
          <p:nvPr/>
        </p:nvSpPr>
        <p:spPr>
          <a:xfrm>
            <a:off x="6533382" y="3374286"/>
            <a:ext cx="4218852" cy="9173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450850" indent="-1793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mn-ea"/>
                <a:cs typeface="Segoe UI" panose="020B0502040204020203" pitchFamily="34" charset="0"/>
              </a:defRPr>
            </a:lvl2pPr>
            <a:lvl3pPr marL="673100" indent="-1793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mn-lt"/>
                <a:ea typeface="+mn-ea"/>
                <a:cs typeface="Segoe UI" panose="020B0502040204020203" pitchFamily="34" charset="0"/>
              </a:defRPr>
            </a:lvl3pPr>
            <a:lvl4pPr marL="893763" indent="-1778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mn-lt"/>
                <a:ea typeface="+mn-ea"/>
                <a:cs typeface="Segoe UI" panose="020B0502040204020203" pitchFamily="34" charset="0"/>
              </a:defRPr>
            </a:lvl4pPr>
            <a:lvl5pPr marL="1116013" indent="-17938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solidFill>
                <a:latin typeface="Segoe Sans Display Semibold" pitchFamily="2" charset="0"/>
                <a:cs typeface="Segoe Sans Display Semibold" pitchFamily="2" charset="0"/>
              </a:rPr>
              <a:t>CommunityDays.org</a:t>
            </a:r>
          </a:p>
          <a:p>
            <a:pPr>
              <a:spcBef>
                <a:spcPts val="600"/>
              </a:spcBef>
            </a:pPr>
            <a:r>
              <a:rPr lang="en-US" sz="1800">
                <a:solidFill>
                  <a:schemeClr val="bg1"/>
                </a:solidFill>
              </a:rPr>
              <a:t>Find or host a local event in your area </a:t>
            </a:r>
            <a:br>
              <a:rPr lang="en-US" sz="1800">
                <a:solidFill>
                  <a:schemeClr val="bg1"/>
                </a:solidFill>
              </a:rPr>
            </a:br>
            <a:r>
              <a:rPr lang="en-US" sz="1800">
                <a:solidFill>
                  <a:schemeClr val="bg1"/>
                </a:solidFill>
              </a:rPr>
              <a:t>or to match your interests</a:t>
            </a:r>
          </a:p>
          <a:p>
            <a:endParaRPr lang="en-US"/>
          </a:p>
        </p:txBody>
      </p:sp>
      <p:sp>
        <p:nvSpPr>
          <p:cNvPr id="18" name="Oval 17">
            <a:extLst>
              <a:ext uri="{FF2B5EF4-FFF2-40B4-BE49-F238E27FC236}">
                <a16:creationId xmlns:a16="http://schemas.microsoft.com/office/drawing/2014/main" id="{0085F33C-B467-4CCE-9016-1829BA168511}"/>
              </a:ext>
            </a:extLst>
          </p:cNvPr>
          <p:cNvSpPr/>
          <p:nvPr/>
        </p:nvSpPr>
        <p:spPr>
          <a:xfrm>
            <a:off x="5508292" y="3428995"/>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F805D95F-C2E7-1995-1F97-B9E473B02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766" y="3606519"/>
            <a:ext cx="461422" cy="461422"/>
          </a:xfrm>
          <a:prstGeom prst="rect">
            <a:avLst/>
          </a:prstGeom>
        </p:spPr>
      </p:pic>
      <p:sp>
        <p:nvSpPr>
          <p:cNvPr id="19" name="Oval 18">
            <a:extLst>
              <a:ext uri="{FF2B5EF4-FFF2-40B4-BE49-F238E27FC236}">
                <a16:creationId xmlns:a16="http://schemas.microsoft.com/office/drawing/2014/main" id="{2D2972D4-4E62-579C-186E-3EB3FD6E1BA7}"/>
              </a:ext>
            </a:extLst>
          </p:cNvPr>
          <p:cNvSpPr/>
          <p:nvPr/>
        </p:nvSpPr>
        <p:spPr>
          <a:xfrm>
            <a:off x="5537261" y="4807092"/>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10" name="Graphic 9">
            <a:extLst>
              <a:ext uri="{FF2B5EF4-FFF2-40B4-BE49-F238E27FC236}">
                <a16:creationId xmlns:a16="http://schemas.microsoft.com/office/drawing/2014/main" id="{88A9200E-F91A-8D06-72AA-0DB13437F7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4896" y="4996639"/>
            <a:ext cx="490241" cy="490241"/>
          </a:xfrm>
          <a:prstGeom prst="rect">
            <a:avLst/>
          </a:prstGeom>
        </p:spPr>
      </p:pic>
      <p:sp>
        <p:nvSpPr>
          <p:cNvPr id="11" name="Text Placeholder 14">
            <a:extLst>
              <a:ext uri="{FF2B5EF4-FFF2-40B4-BE49-F238E27FC236}">
                <a16:creationId xmlns:a16="http://schemas.microsoft.com/office/drawing/2014/main" id="{45E4FE0E-553B-1325-6120-C97698D580CF}"/>
              </a:ext>
            </a:extLst>
          </p:cNvPr>
          <p:cNvSpPr txBox="1">
            <a:spLocks/>
          </p:cNvSpPr>
          <p:nvPr/>
        </p:nvSpPr>
        <p:spPr>
          <a:xfrm>
            <a:off x="6493625" y="1549763"/>
            <a:ext cx="4938692" cy="13542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Tech Community</a:t>
            </a:r>
          </a:p>
          <a:p>
            <a:pPr marL="0" indent="0">
              <a:spcBef>
                <a:spcPts val="600"/>
              </a:spcBef>
              <a:buNone/>
            </a:pPr>
            <a:r>
              <a:rPr lang="en-US" sz="1800">
                <a:solidFill>
                  <a:schemeClr val="bg1"/>
                </a:solidFill>
              </a:rPr>
              <a:t>The community platform for Microsoft 365 – forums, blogs, and events </a:t>
            </a:r>
          </a:p>
          <a:p>
            <a:pPr marL="0" indent="0">
              <a:spcBef>
                <a:spcPts val="600"/>
              </a:spcBef>
              <a:buNone/>
            </a:pPr>
            <a:r>
              <a:rPr lang="en-US" sz="1800">
                <a:solidFill>
                  <a:schemeClr val="bg1"/>
                </a:solidFill>
              </a:rPr>
              <a:t>aka.ms/</a:t>
            </a:r>
            <a:r>
              <a:rPr lang="en-US" sz="1800" err="1">
                <a:solidFill>
                  <a:schemeClr val="bg1"/>
                </a:solidFill>
              </a:rPr>
              <a:t>joinMTC</a:t>
            </a:r>
            <a:endParaRPr lang="en-US" sz="1800">
              <a:solidFill>
                <a:schemeClr val="bg1"/>
              </a:solidFill>
            </a:endParaRPr>
          </a:p>
        </p:txBody>
      </p:sp>
      <p:sp>
        <p:nvSpPr>
          <p:cNvPr id="14" name="Oval 13">
            <a:extLst>
              <a:ext uri="{FF2B5EF4-FFF2-40B4-BE49-F238E27FC236}">
                <a16:creationId xmlns:a16="http://schemas.microsoft.com/office/drawing/2014/main" id="{33B1A967-424E-BCDB-21C9-FBCF3C6092DF}"/>
              </a:ext>
            </a:extLst>
          </p:cNvPr>
          <p:cNvSpPr/>
          <p:nvPr/>
        </p:nvSpPr>
        <p:spPr>
          <a:xfrm>
            <a:off x="5376144" y="1573888"/>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734E1F62-3818-25C0-4551-BE04E2A613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3779" y="1763435"/>
            <a:ext cx="490241" cy="490241"/>
          </a:xfrm>
          <a:prstGeom prst="rect">
            <a:avLst/>
          </a:prstGeom>
        </p:spPr>
      </p:pic>
    </p:spTree>
    <p:extLst>
      <p:ext uri="{BB962C8B-B14F-4D97-AF65-F5344CB8AC3E}">
        <p14:creationId xmlns:p14="http://schemas.microsoft.com/office/powerpoint/2010/main" val="95557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404AAC1-5ED7-C0E2-049B-2351DA0E7D63}"/>
              </a:ext>
            </a:extLst>
          </p:cNvPr>
          <p:cNvCxnSpPr/>
          <p:nvPr/>
        </p:nvCxnSpPr>
        <p:spPr>
          <a:xfrm>
            <a:off x="592874" y="2219092"/>
            <a:ext cx="3107472" cy="3717"/>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B3C05347-5804-26EB-3DDD-F8EFC3BE8993}"/>
              </a:ext>
            </a:extLst>
          </p:cNvPr>
          <p:cNvCxnSpPr>
            <a:cxnSpLocks/>
          </p:cNvCxnSpPr>
          <p:nvPr/>
        </p:nvCxnSpPr>
        <p:spPr>
          <a:xfrm>
            <a:off x="4709532" y="2219092"/>
            <a:ext cx="6740911" cy="13009"/>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88E8FB1E-3F2A-7557-013A-198F574EBE58}"/>
              </a:ext>
            </a:extLst>
          </p:cNvPr>
          <p:cNvSpPr txBox="1"/>
          <p:nvPr/>
        </p:nvSpPr>
        <p:spPr>
          <a:xfrm>
            <a:off x="592641" y="246047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2000" b="0" i="0" u="none" strike="noStrike" kern="1200" cap="none" spc="0" normalizeH="0" baseline="0" noProof="0">
                <a:ln>
                  <a:noFill/>
                </a:ln>
                <a:solidFill>
                  <a:srgbClr val="000000"/>
                </a:solidFill>
                <a:effectLst/>
                <a:uLnTx/>
                <a:uFillTx/>
                <a:latin typeface="Segoe UI"/>
                <a:ea typeface="+mn-ea"/>
                <a:cs typeface="+mn-cs"/>
              </a:rPr>
              <a:t>AGENDA</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CC04E8E9-763B-3216-E245-7B92C3A6F30C}"/>
              </a:ext>
            </a:extLst>
          </p:cNvPr>
          <p:cNvSpPr txBox="1"/>
          <p:nvPr/>
        </p:nvSpPr>
        <p:spPr>
          <a:xfrm>
            <a:off x="4709532" y="2586625"/>
            <a:ext cx="6740911" cy="119487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Introductions</a:t>
            </a:r>
          </a:p>
          <a:p>
            <a:pPr>
              <a:lnSpc>
                <a:spcPct val="150000"/>
              </a:lnSpc>
              <a:defRPr/>
            </a:pPr>
            <a:r>
              <a:rPr lang="en-US">
                <a:solidFill>
                  <a:srgbClr val="000000"/>
                </a:solidFill>
                <a:latin typeface="Segoe UI"/>
                <a:cs typeface="Segoe UI"/>
              </a:rPr>
              <a:t>Event Training: Marketing &amp; Social Media</a:t>
            </a:r>
          </a:p>
          <a:p>
            <a:pPr>
              <a:lnSpc>
                <a:spcPct val="150000"/>
              </a:lnSpc>
              <a:defRPr/>
            </a:pPr>
            <a:r>
              <a:rPr lang="en-US">
                <a:ea typeface="+mn-lt"/>
                <a:cs typeface="+mn-lt"/>
              </a:rPr>
              <a:t>Ask</a:t>
            </a:r>
            <a:r>
              <a:rPr lang="en-US">
                <a:solidFill>
                  <a:srgbClr val="000000"/>
                </a:solidFill>
                <a:latin typeface="Segoe UI"/>
                <a:cs typeface="Segoe UI"/>
              </a:rPr>
              <a:t> Me Anything </a:t>
            </a:r>
            <a:endParaRPr lang="en-US">
              <a:cs typeface="Segoe UI"/>
            </a:endParaRPr>
          </a:p>
        </p:txBody>
      </p:sp>
    </p:spTree>
    <p:extLst>
      <p:ext uri="{BB962C8B-B14F-4D97-AF65-F5344CB8AC3E}">
        <p14:creationId xmlns:p14="http://schemas.microsoft.com/office/powerpoint/2010/main" val="2358567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B5E5-2050-5637-F926-27149B0B37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237185-B55B-6EBD-EDF3-E5BB726C3B3C}"/>
              </a:ext>
            </a:extLst>
          </p:cNvPr>
          <p:cNvSpPr>
            <a:spLocks noGrp="1"/>
          </p:cNvSpPr>
          <p:nvPr>
            <p:ph sz="quarter" idx="12"/>
          </p:nvPr>
        </p:nvSpPr>
        <p:spPr/>
        <p:txBody>
          <a:bodyPr/>
          <a:lstStyle/>
          <a:p>
            <a:endParaRPr lang="en-US"/>
          </a:p>
        </p:txBody>
      </p:sp>
      <p:sp>
        <p:nvSpPr>
          <p:cNvPr id="4" name="Content Placeholder 3">
            <a:extLst>
              <a:ext uri="{FF2B5EF4-FFF2-40B4-BE49-F238E27FC236}">
                <a16:creationId xmlns:a16="http://schemas.microsoft.com/office/drawing/2014/main" id="{C066FB7F-4BD0-B8BB-EE68-263A9F23DECC}"/>
              </a:ext>
            </a:extLst>
          </p:cNvPr>
          <p:cNvSpPr>
            <a:spLocks noGrp="1"/>
          </p:cNvSpPr>
          <p:nvPr>
            <p:ph sz="quarter" idx="13"/>
          </p:nvPr>
        </p:nvSpPr>
        <p:spPr/>
        <p:txBody>
          <a:bodyPr/>
          <a:lstStyle/>
          <a:p>
            <a:endParaRPr lang="en-US"/>
          </a:p>
        </p:txBody>
      </p:sp>
      <p:sp>
        <p:nvSpPr>
          <p:cNvPr id="5" name="Rectangle 4">
            <a:extLst>
              <a:ext uri="{FF2B5EF4-FFF2-40B4-BE49-F238E27FC236}">
                <a16:creationId xmlns:a16="http://schemas.microsoft.com/office/drawing/2014/main" id="{334DA87D-31D4-F2AA-2618-05391ADC876C}"/>
              </a:ext>
            </a:extLst>
          </p:cNvPr>
          <p:cNvSpPr/>
          <p:nvPr/>
        </p:nvSpPr>
        <p:spPr bwMode="auto">
          <a:xfrm>
            <a:off x="0" y="0"/>
            <a:ext cx="1219200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834AB90D-38B4-5977-7C76-E2431DFF84F1}"/>
              </a:ext>
            </a:extLst>
          </p:cNvPr>
          <p:cNvSpPr txBox="1"/>
          <p:nvPr/>
        </p:nvSpPr>
        <p:spPr>
          <a:xfrm>
            <a:off x="430653" y="5203231"/>
            <a:ext cx="701433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Segoe UI"/>
                <a:ea typeface="+mn-ea"/>
                <a:cs typeface="+mn-cs"/>
              </a:rPr>
              <a:t>Thank you!</a:t>
            </a:r>
          </a:p>
        </p:txBody>
      </p:sp>
    </p:spTree>
    <p:extLst>
      <p:ext uri="{BB962C8B-B14F-4D97-AF65-F5344CB8AC3E}">
        <p14:creationId xmlns:p14="http://schemas.microsoft.com/office/powerpoint/2010/main" val="33624528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5319" b="5319"/>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fontScale="90000"/>
          </a:bodyPr>
          <a:lstStyle/>
          <a:p>
            <a:r>
              <a:rPr lang="en-US">
                <a:cs typeface="Segoe UI"/>
              </a:rPr>
              <a:t>Mission</a:t>
            </a:r>
            <a:endParaRPr lang="en-US" sz="3600">
              <a:solidFill>
                <a:schemeClr val="bg1"/>
              </a:solidFill>
            </a:endParaRP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273509" y="2164852"/>
            <a:ext cx="6087035" cy="2251001"/>
          </a:xfrm>
        </p:spPr>
        <p:txBody>
          <a:bodyPr vert="horz" wrap="square" lIns="0" tIns="0" rIns="0" bIns="0" rtlCol="0" anchor="t">
            <a:spAutoFit/>
          </a:bodyPr>
          <a:lstStyle/>
          <a:p>
            <a:pPr marL="0" indent="0">
              <a:lnSpc>
                <a:spcPct val="150000"/>
              </a:lnSpc>
              <a:spcBef>
                <a:spcPts val="0"/>
              </a:spcBef>
              <a:buNone/>
            </a:pPr>
            <a:r>
              <a:rPr lang="en-US" spc="-50">
                <a:ln w="3175">
                  <a:noFill/>
                </a:ln>
                <a:solidFill>
                  <a:srgbClr val="262626"/>
                </a:solidFill>
                <a:ea typeface="+mn-lt"/>
                <a:cs typeface="+mn-lt"/>
              </a:rPr>
              <a:t>The Microsoft Global Community Initiative (MGCI) features event amplification, event production training, blogs, networking, technology and tools best practices, resources, playbooks, and more for the Microsoft Community.</a:t>
            </a:r>
          </a:p>
        </p:txBody>
      </p:sp>
      <p:graphicFrame>
        <p:nvGraphicFramePr>
          <p:cNvPr id="5" name="Table 4">
            <a:extLst>
              <a:ext uri="{FF2B5EF4-FFF2-40B4-BE49-F238E27FC236}">
                <a16:creationId xmlns:a16="http://schemas.microsoft.com/office/drawing/2014/main" id="{DD9D057C-90A6-799A-ADBF-DEFBAFEB90B1}"/>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Join MGCI today!</a:t>
                      </a:r>
                      <a:endParaRPr lang="en-US" sz="1800" b="1" i="0" spc="0">
                        <a:solidFill>
                          <a:schemeClr val="bg1"/>
                        </a:solidFill>
                        <a:effectLst/>
                        <a:latin typeface="Segoe UI Semibold" panose="020B0502040204020203" pitchFamily="34" charset="0"/>
                        <a:cs typeface="Segoe UI Semibold" panose="020B0502040204020203" pitchFamily="34" charset="0"/>
                      </a:endParaRPr>
                    </a:p>
                    <a:p>
                      <a:pPr lvl="0">
                        <a:lnSpc>
                          <a:spcPct val="100000"/>
                        </a:lnSpc>
                        <a:buNone/>
                      </a:pPr>
                      <a:r>
                        <a:rPr lang="en-US" sz="1800" b="0" i="0" spc="0">
                          <a:solidFill>
                            <a:schemeClr val="bg1"/>
                          </a:solidFill>
                          <a:effectLst/>
                          <a:latin typeface="Segoe UI"/>
                          <a:cs typeface="Segoe UI"/>
                          <a:hlinkClick r:id="rId3">
                            <a:extLst>
                              <a:ext uri="{A12FA001-AC4F-418D-AE19-62706E023703}">
                                <ahyp:hlinkClr xmlns:ahyp="http://schemas.microsoft.com/office/drawing/2018/hyperlinkcolor" val="tx"/>
                              </a:ext>
                            </a:extLst>
                          </a:hlinkClick>
                        </a:rPr>
                        <a:t>https://aka.ms/MGCI</a:t>
                      </a:r>
                      <a:endParaRPr lang="en-US" sz="1800" b="0" i="0"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Tree>
    <p:extLst>
      <p:ext uri="{BB962C8B-B14F-4D97-AF65-F5344CB8AC3E}">
        <p14:creationId xmlns:p14="http://schemas.microsoft.com/office/powerpoint/2010/main" val="23555532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miling woman waving at camera">
            <a:extLst>
              <a:ext uri="{FF2B5EF4-FFF2-40B4-BE49-F238E27FC236}">
                <a16:creationId xmlns:a16="http://schemas.microsoft.com/office/drawing/2014/main" id="{B013F235-CE58-A6DC-AFB4-40A5229C3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1212"/>
            <a:ext cx="4792338" cy="3194892"/>
          </a:xfrm>
          <a:prstGeom prst="rect">
            <a:avLst/>
          </a:prstGeom>
        </p:spPr>
      </p:pic>
      <p:sp>
        <p:nvSpPr>
          <p:cNvPr id="8" name="TextBox 7">
            <a:extLst>
              <a:ext uri="{FF2B5EF4-FFF2-40B4-BE49-F238E27FC236}">
                <a16:creationId xmlns:a16="http://schemas.microsoft.com/office/drawing/2014/main" id="{AA2646F8-7ADC-D43C-48B8-EFE1837B01F6}"/>
              </a:ext>
            </a:extLst>
          </p:cNvPr>
          <p:cNvSpPr txBox="1"/>
          <p:nvPr/>
        </p:nvSpPr>
        <p:spPr>
          <a:xfrm>
            <a:off x="5063077" y="2535219"/>
            <a:ext cx="6915150" cy="2646878"/>
          </a:xfrm>
          <a:prstGeom prst="rect">
            <a:avLst/>
          </a:prstGeom>
          <a:noFill/>
        </p:spPr>
        <p:txBody>
          <a:bodyPr wrap="square" lIns="0" tIns="0" rIns="0" bIns="0" rtlCol="0">
            <a:spAutoFit/>
          </a:bodyPr>
          <a:lstStyle/>
          <a:p>
            <a:pPr algn="l"/>
            <a:r>
              <a:rPr lang="en-US" sz="4000"/>
              <a:t>Introduce yourself in chat!</a:t>
            </a:r>
          </a:p>
          <a:p>
            <a:pPr algn="l"/>
            <a:endParaRPr lang="en-US" sz="2000"/>
          </a:p>
          <a:p>
            <a:pPr algn="l"/>
            <a:r>
              <a:rPr lang="en-US" sz="2800"/>
              <a:t>What’s your name?</a:t>
            </a:r>
          </a:p>
          <a:p>
            <a:pPr algn="l"/>
            <a:r>
              <a:rPr lang="en-US" sz="2800"/>
              <a:t>Where are you from?</a:t>
            </a:r>
          </a:p>
          <a:p>
            <a:pPr algn="l"/>
            <a:r>
              <a:rPr lang="en-US" sz="2800"/>
              <a:t>What events do you work on?</a:t>
            </a:r>
          </a:p>
          <a:p>
            <a:pPr algn="l"/>
            <a:r>
              <a:rPr lang="en-US" sz="2800"/>
              <a:t>What’s the link to your LinkedIn profile?</a:t>
            </a:r>
          </a:p>
        </p:txBody>
      </p:sp>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195942" y="206829"/>
            <a:ext cx="7609115" cy="677108"/>
          </a:xfrm>
          <a:prstGeom prst="rect">
            <a:avLst/>
          </a:prstGeom>
          <a:noFill/>
        </p:spPr>
        <p:txBody>
          <a:bodyPr wrap="square" lIns="0" tIns="0" rIns="0" bIns="0" rtlCol="0">
            <a:spAutoFit/>
          </a:bodyPr>
          <a:lstStyle/>
          <a:p>
            <a:pPr algn="l"/>
            <a:r>
              <a:rPr lang="en-US" sz="4400">
                <a:solidFill>
                  <a:schemeClr val="bg1"/>
                </a:solidFill>
              </a:rPr>
              <a:t>Introductions</a:t>
            </a:r>
          </a:p>
        </p:txBody>
      </p:sp>
    </p:spTree>
    <p:extLst>
      <p:ext uri="{BB962C8B-B14F-4D97-AF65-F5344CB8AC3E}">
        <p14:creationId xmlns:p14="http://schemas.microsoft.com/office/powerpoint/2010/main" val="12801365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17714" y="206829"/>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your trainers</a:t>
            </a:r>
          </a:p>
        </p:txBody>
      </p:sp>
      <p:grpSp>
        <p:nvGrpSpPr>
          <p:cNvPr id="8" name="Group 7">
            <a:extLst>
              <a:ext uri="{FF2B5EF4-FFF2-40B4-BE49-F238E27FC236}">
                <a16:creationId xmlns:a16="http://schemas.microsoft.com/office/drawing/2014/main" id="{F9ACFE14-EDD4-8E43-8DBA-9DE02FAE221F}"/>
              </a:ext>
            </a:extLst>
          </p:cNvPr>
          <p:cNvGrpSpPr/>
          <p:nvPr/>
        </p:nvGrpSpPr>
        <p:grpSpPr>
          <a:xfrm>
            <a:off x="1782966" y="1738277"/>
            <a:ext cx="3352800" cy="4463143"/>
            <a:chOff x="696686" y="1752600"/>
            <a:chExt cx="3352800" cy="4463143"/>
          </a:xfrm>
        </p:grpSpPr>
        <p:pic>
          <p:nvPicPr>
            <p:cNvPr id="1026" name="Picture 2">
              <a:extLst>
                <a:ext uri="{FF2B5EF4-FFF2-40B4-BE49-F238E27FC236}">
                  <a16:creationId xmlns:a16="http://schemas.microsoft.com/office/drawing/2014/main" id="{A34035CC-17C8-B592-B8F9-0ABB1646F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38905" y="1950268"/>
              <a:ext cx="1438275" cy="1438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24CD8B-6EE1-58B6-1EE5-256A340FF62C}"/>
                </a:ext>
              </a:extLst>
            </p:cNvPr>
            <p:cNvSpPr txBox="1"/>
            <p:nvPr/>
          </p:nvSpPr>
          <p:spPr>
            <a:xfrm>
              <a:off x="789729" y="3548743"/>
              <a:ext cx="3124619" cy="2277547"/>
            </a:xfrm>
            <a:prstGeom prst="rect">
              <a:avLst/>
            </a:prstGeom>
            <a:noFill/>
          </p:spPr>
          <p:txBody>
            <a:bodyPr wrap="square" lIns="0" tIns="0" rIns="0" bIns="0" rtlCol="0" anchor="t">
              <a:spAutoFit/>
            </a:bodyPr>
            <a:lstStyle/>
            <a:p>
              <a:pPr algn="l"/>
              <a:r>
                <a:rPr lang="en-US" sz="2000" b="1"/>
                <a:t>Sharon Weaver</a:t>
              </a:r>
            </a:p>
            <a:p>
              <a:r>
                <a:rPr lang="en-US" sz="1600" b="0" i="0">
                  <a:effectLst/>
                  <a:latin typeface="-apple-system"/>
                </a:rPr>
                <a:t>Founder</a:t>
              </a:r>
              <a:r>
                <a:rPr lang="en-US" sz="1600">
                  <a:latin typeface="-apple-system"/>
                </a:rPr>
                <a:t>, </a:t>
              </a:r>
              <a:r>
                <a:rPr lang="en-US" sz="1600" b="0" i="0">
                  <a:effectLst/>
                  <a:latin typeface="-apple-system"/>
                </a:rPr>
                <a:t>CEO Smarter Consulting</a:t>
              </a:r>
              <a:endParaRPr lang="en-US" sz="1600"/>
            </a:p>
            <a:p>
              <a:r>
                <a:rPr lang="en-US" sz="1600"/>
                <a:t>Microsoft RD | MVP | MCT</a:t>
              </a:r>
              <a:endParaRPr lang="en-US" sz="1600">
                <a:cs typeface="Segoe UI"/>
              </a:endParaRPr>
            </a:p>
            <a:p>
              <a:pPr algn="l"/>
              <a:endParaRPr lang="en-US" sz="1600">
                <a:cs typeface="Segoe UI"/>
              </a:endParaRPr>
            </a:p>
            <a:p>
              <a:r>
                <a:rPr lang="en-US" sz="1600">
                  <a:cs typeface="Segoe UI"/>
                </a:rPr>
                <a:t>Primary Event:</a:t>
              </a:r>
            </a:p>
            <a:p>
              <a:r>
                <a:rPr lang="en-US" sz="1600">
                  <a:ea typeface="+mn-lt"/>
                  <a:cs typeface="+mn-lt"/>
                  <a:hlinkClick r:id="rId4"/>
                </a:rPr>
                <a:t>CollabCon - https://www.collabconforall.com/</a:t>
              </a:r>
              <a:endParaRPr lang="en-US">
                <a:hlinkClick r:id="rId4"/>
              </a:endParaRPr>
            </a:p>
            <a:p>
              <a:endParaRPr lang="en-US" sz="1600">
                <a:cs typeface="Segoe UI"/>
              </a:endParaRPr>
            </a:p>
            <a:p>
              <a:r>
                <a:rPr lang="en-US" sz="1600">
                  <a:hlinkClick r:id="rId5"/>
                </a:rPr>
                <a:t>Sharon Weaver | LinkedIn</a:t>
              </a:r>
              <a:endParaRPr lang="en-US" sz="1600"/>
            </a:p>
          </p:txBody>
        </p:sp>
        <p:sp>
          <p:nvSpPr>
            <p:cNvPr id="6" name="Rectangle 5">
              <a:extLst>
                <a:ext uri="{FF2B5EF4-FFF2-40B4-BE49-F238E27FC236}">
                  <a16:creationId xmlns:a16="http://schemas.microsoft.com/office/drawing/2014/main" id="{2086283E-614B-8E43-7C6E-ADF80E21AC56}"/>
                </a:ext>
              </a:extLst>
            </p:cNvPr>
            <p:cNvSpPr/>
            <p:nvPr/>
          </p:nvSpPr>
          <p:spPr bwMode="auto">
            <a:xfrm>
              <a:off x="696686" y="1752600"/>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75DE6BAB-C9A3-AC7F-D701-8FD6447CF35C}"/>
              </a:ext>
            </a:extLst>
          </p:cNvPr>
          <p:cNvGrpSpPr/>
          <p:nvPr/>
        </p:nvGrpSpPr>
        <p:grpSpPr>
          <a:xfrm>
            <a:off x="6776347" y="1738277"/>
            <a:ext cx="3352800" cy="4463143"/>
            <a:chOff x="4548786" y="1752598"/>
            <a:chExt cx="3352800" cy="4463143"/>
          </a:xfrm>
        </p:grpSpPr>
        <p:pic>
          <p:nvPicPr>
            <p:cNvPr id="1028" name="Picture 4">
              <a:extLst>
                <a:ext uri="{FF2B5EF4-FFF2-40B4-BE49-F238E27FC236}">
                  <a16:creationId xmlns:a16="http://schemas.microsoft.com/office/drawing/2014/main" id="{34134A41-3256-6ADB-4A43-7B86FF879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001" y="1865656"/>
              <a:ext cx="1464238" cy="1435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6EC9C-C60C-7A0C-B6A9-9D6965A1C871}"/>
                </a:ext>
              </a:extLst>
            </p:cNvPr>
            <p:cNvSpPr txBox="1"/>
            <p:nvPr/>
          </p:nvSpPr>
          <p:spPr>
            <a:xfrm>
              <a:off x="4644700" y="3548742"/>
              <a:ext cx="3182129" cy="2277547"/>
            </a:xfrm>
            <a:prstGeom prst="rect">
              <a:avLst/>
            </a:prstGeom>
            <a:noFill/>
          </p:spPr>
          <p:txBody>
            <a:bodyPr wrap="square" lIns="0" tIns="0" rIns="0" bIns="0" rtlCol="0" anchor="t">
              <a:spAutoFit/>
            </a:bodyPr>
            <a:lstStyle/>
            <a:p>
              <a:pPr algn="l"/>
              <a:r>
                <a:rPr lang="en-US" sz="2000" b="1"/>
                <a:t>Wes Preston</a:t>
              </a:r>
            </a:p>
            <a:p>
              <a:pPr algn="l"/>
              <a:r>
                <a:rPr lang="en-US" sz="1600"/>
                <a:t>Minneapolis, MN</a:t>
              </a:r>
              <a:endParaRPr lang="en-US" sz="1600">
                <a:cs typeface="Segoe UI"/>
              </a:endParaRPr>
            </a:p>
            <a:p>
              <a:pPr algn="l"/>
              <a:r>
                <a:rPr lang="en-US" sz="1600"/>
                <a:t>Owner, </a:t>
              </a:r>
              <a:r>
                <a:rPr lang="en-US" sz="1600" err="1"/>
                <a:t>TrecStone</a:t>
              </a:r>
              <a:endParaRPr lang="en-US" sz="1600"/>
            </a:p>
            <a:p>
              <a:endParaRPr lang="en-US" sz="1600"/>
            </a:p>
            <a:p>
              <a:pPr algn="l"/>
              <a:r>
                <a:rPr lang="en-US" sz="1600"/>
                <a:t>Primary event: </a:t>
              </a:r>
            </a:p>
            <a:p>
              <a:pPr algn="l"/>
              <a:r>
                <a:rPr lang="en-US" sz="1600">
                  <a:effectLst/>
                  <a:hlinkClick r:id="rId7"/>
                </a:rPr>
                <a:t>M365 Saturday - Twin Cities (m365tc.com)</a:t>
              </a:r>
              <a:endParaRPr lang="en-US" sz="1600">
                <a:effectLst/>
              </a:endParaRPr>
            </a:p>
            <a:p>
              <a:endParaRPr lang="en-US" sz="1600"/>
            </a:p>
            <a:p>
              <a:pPr algn="l"/>
              <a:r>
                <a:rPr lang="en-US" sz="1600">
                  <a:hlinkClick r:id="rId8"/>
                </a:rPr>
                <a:t>Wes Preston | LinkedIn</a:t>
              </a:r>
              <a:endParaRPr lang="en-US" sz="1600"/>
            </a:p>
          </p:txBody>
        </p:sp>
        <p:sp>
          <p:nvSpPr>
            <p:cNvPr id="10" name="Rectangle 9">
              <a:extLst>
                <a:ext uri="{FF2B5EF4-FFF2-40B4-BE49-F238E27FC236}">
                  <a16:creationId xmlns:a16="http://schemas.microsoft.com/office/drawing/2014/main" id="{140214A1-9F64-83A2-261E-0CB1CFE4D683}"/>
                </a:ext>
              </a:extLst>
            </p:cNvPr>
            <p:cNvSpPr/>
            <p:nvPr/>
          </p:nvSpPr>
          <p:spPr bwMode="auto">
            <a:xfrm>
              <a:off x="4548786" y="1752598"/>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9453690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CE1CEB-EEE3-307F-ACAC-14ECBBF26790}"/>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21123" y="194761"/>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the Microsoft Team</a:t>
            </a:r>
          </a:p>
        </p:txBody>
      </p:sp>
      <p:grpSp>
        <p:nvGrpSpPr>
          <p:cNvPr id="9" name="Group 8">
            <a:extLst>
              <a:ext uri="{FF2B5EF4-FFF2-40B4-BE49-F238E27FC236}">
                <a16:creationId xmlns:a16="http://schemas.microsoft.com/office/drawing/2014/main" id="{A5424021-836D-55D4-AC96-5F53F59FB49C}"/>
              </a:ext>
            </a:extLst>
          </p:cNvPr>
          <p:cNvGrpSpPr/>
          <p:nvPr/>
        </p:nvGrpSpPr>
        <p:grpSpPr>
          <a:xfrm>
            <a:off x="3372974" y="1680863"/>
            <a:ext cx="2178636" cy="4463143"/>
            <a:chOff x="4195902" y="1743066"/>
            <a:chExt cx="2178636" cy="4463143"/>
          </a:xfrm>
        </p:grpSpPr>
        <p:sp>
          <p:nvSpPr>
            <p:cNvPr id="4" name="TextBox 3">
              <a:extLst>
                <a:ext uri="{FF2B5EF4-FFF2-40B4-BE49-F238E27FC236}">
                  <a16:creationId xmlns:a16="http://schemas.microsoft.com/office/drawing/2014/main" id="{F346EC9C-C60C-7A0C-B6A9-9D6965A1C871}"/>
                </a:ext>
              </a:extLst>
            </p:cNvPr>
            <p:cNvSpPr txBox="1"/>
            <p:nvPr/>
          </p:nvSpPr>
          <p:spPr>
            <a:xfrm>
              <a:off x="4417336" y="3544392"/>
              <a:ext cx="1709317"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Heather Cook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Marina del Rey,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4"/>
                </a:rPr>
                <a:t>Heather (Heather Newman) Cook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71C799-D8F0-EAA4-4124-55EDEF29736C}"/>
                </a:ext>
              </a:extLst>
            </p:cNvPr>
            <p:cNvSpPr/>
            <p:nvPr/>
          </p:nvSpPr>
          <p:spPr bwMode="auto">
            <a:xfrm>
              <a:off x="4195902" y="1743066"/>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9" name="Picture 18" descr="A person with long hair&#10;&#10;Description automatically generated with low confidence">
              <a:extLst>
                <a:ext uri="{FF2B5EF4-FFF2-40B4-BE49-F238E27FC236}">
                  <a16:creationId xmlns:a16="http://schemas.microsoft.com/office/drawing/2014/main" id="{7B18BD98-CF60-B7BE-2FFF-BCC284813679}"/>
                </a:ext>
              </a:extLst>
            </p:cNvPr>
            <p:cNvPicPr>
              <a:picLocks noChangeAspect="1"/>
            </p:cNvPicPr>
            <p:nvPr/>
          </p:nvPicPr>
          <p:blipFill rotWithShape="1">
            <a:blip r:embed="rId5"/>
            <a:srcRect t="9516" b="9516"/>
            <a:stretch/>
          </p:blipFill>
          <p:spPr>
            <a:xfrm>
              <a:off x="4469332" y="1860117"/>
              <a:ext cx="1463040" cy="1415391"/>
            </a:xfrm>
            <a:prstGeom prst="flowChartConnector">
              <a:avLst/>
            </a:prstGeom>
          </p:spPr>
        </p:pic>
      </p:grpSp>
      <p:grpSp>
        <p:nvGrpSpPr>
          <p:cNvPr id="11" name="Group 10">
            <a:extLst>
              <a:ext uri="{FF2B5EF4-FFF2-40B4-BE49-F238E27FC236}">
                <a16:creationId xmlns:a16="http://schemas.microsoft.com/office/drawing/2014/main" id="{8DB56F7B-88DF-2E23-D96E-13E475424B6F}"/>
              </a:ext>
            </a:extLst>
          </p:cNvPr>
          <p:cNvGrpSpPr/>
          <p:nvPr/>
        </p:nvGrpSpPr>
        <p:grpSpPr>
          <a:xfrm>
            <a:off x="430107" y="1680863"/>
            <a:ext cx="2514455" cy="4463143"/>
            <a:chOff x="1755017" y="1750213"/>
            <a:chExt cx="2514455" cy="4463143"/>
          </a:xfrm>
        </p:grpSpPr>
        <p:sp>
          <p:nvSpPr>
            <p:cNvPr id="3" name="TextBox 2">
              <a:extLst>
                <a:ext uri="{FF2B5EF4-FFF2-40B4-BE49-F238E27FC236}">
                  <a16:creationId xmlns:a16="http://schemas.microsoft.com/office/drawing/2014/main" id="{0124CD8B-6EE1-58B6-1EE5-256A340FF62C}"/>
                </a:ext>
              </a:extLst>
            </p:cNvPr>
            <p:cNvSpPr txBox="1"/>
            <p:nvPr/>
          </p:nvSpPr>
          <p:spPr>
            <a:xfrm>
              <a:off x="1932673" y="3543846"/>
              <a:ext cx="2336799"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Olympia, 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6"/>
                </a:rPr>
                <a:t>Karuana Gatimu | LinkedIn</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E17DE87-7717-14E3-8A97-652194749BE2}"/>
                </a:ext>
              </a:extLst>
            </p:cNvPr>
            <p:cNvSpPr/>
            <p:nvPr/>
          </p:nvSpPr>
          <p:spPr bwMode="auto">
            <a:xfrm>
              <a:off x="1755017" y="1750213"/>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134CB3C2-772B-85EA-C660-947EE1AE228B}"/>
                </a:ext>
              </a:extLst>
            </p:cNvPr>
            <p:cNvPicPr>
              <a:picLocks noChangeAspect="1"/>
            </p:cNvPicPr>
            <p:nvPr/>
          </p:nvPicPr>
          <p:blipFill>
            <a:blip r:embed="rId7"/>
            <a:stretch>
              <a:fillRect/>
            </a:stretch>
          </p:blipFill>
          <p:spPr>
            <a:xfrm>
              <a:off x="2159309" y="1838064"/>
              <a:ext cx="1280160" cy="1439321"/>
            </a:xfrm>
            <a:prstGeom prst="flowChartConnector">
              <a:avLst/>
            </a:prstGeom>
          </p:spPr>
        </p:pic>
      </p:grpSp>
      <p:grpSp>
        <p:nvGrpSpPr>
          <p:cNvPr id="6" name="Group 5">
            <a:extLst>
              <a:ext uri="{FF2B5EF4-FFF2-40B4-BE49-F238E27FC236}">
                <a16:creationId xmlns:a16="http://schemas.microsoft.com/office/drawing/2014/main" id="{F402B3B0-38AD-1830-5D57-85ED8BA0A8B5}"/>
              </a:ext>
            </a:extLst>
          </p:cNvPr>
          <p:cNvGrpSpPr/>
          <p:nvPr/>
        </p:nvGrpSpPr>
        <p:grpSpPr>
          <a:xfrm>
            <a:off x="6315841" y="1677632"/>
            <a:ext cx="2178636" cy="4463143"/>
            <a:chOff x="8985568" y="1743068"/>
            <a:chExt cx="2178636" cy="4463143"/>
          </a:xfrm>
        </p:grpSpPr>
        <p:sp>
          <p:nvSpPr>
            <p:cNvPr id="14" name="Rectangle 13">
              <a:extLst>
                <a:ext uri="{FF2B5EF4-FFF2-40B4-BE49-F238E27FC236}">
                  <a16:creationId xmlns:a16="http://schemas.microsoft.com/office/drawing/2014/main" id="{6BF08187-0225-B555-136E-4D34E8A27468}"/>
                </a:ext>
              </a:extLst>
            </p:cNvPr>
            <p:cNvSpPr/>
            <p:nvPr/>
          </p:nvSpPr>
          <p:spPr bwMode="auto">
            <a:xfrm>
              <a:off x="8985568" y="1743068"/>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60B21CCF-4CD3-B883-D836-D2D6AA55D9EB}"/>
                </a:ext>
              </a:extLst>
            </p:cNvPr>
            <p:cNvPicPr>
              <a:picLocks noChangeAspect="1"/>
            </p:cNvPicPr>
            <p:nvPr/>
          </p:nvPicPr>
          <p:blipFill>
            <a:blip r:embed="rId8"/>
            <a:stretch>
              <a:fillRect/>
            </a:stretch>
          </p:blipFill>
          <p:spPr>
            <a:xfrm>
              <a:off x="9403029" y="1855470"/>
              <a:ext cx="1371600" cy="1371600"/>
            </a:xfrm>
            <a:prstGeom prst="ellipse">
              <a:avLst/>
            </a:prstGeom>
          </p:spPr>
        </p:pic>
        <p:sp>
          <p:nvSpPr>
            <p:cNvPr id="8" name="TextBox 7">
              <a:extLst>
                <a:ext uri="{FF2B5EF4-FFF2-40B4-BE49-F238E27FC236}">
                  <a16:creationId xmlns:a16="http://schemas.microsoft.com/office/drawing/2014/main" id="{16E139CC-303C-17DD-A1A8-D1C87C34FDDD}"/>
                </a:ext>
              </a:extLst>
            </p:cNvPr>
            <p:cNvSpPr txBox="1"/>
            <p:nvPr/>
          </p:nvSpPr>
          <p:spPr>
            <a:xfrm>
              <a:off x="9255279" y="3543846"/>
              <a:ext cx="1626091"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Bryan 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Technology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Shoreline, WA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9"/>
                </a:rPr>
                <a:t>Bryan Hart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8806119"/>
      </p:ext>
    </p:extLst>
  </p:cSld>
  <p:clrMapOvr>
    <a:masterClrMapping/>
  </p:clrMapOvr>
  <p:transition>
    <p:fade/>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8611-4BE0-7E58-49B4-5E2C57884B56}"/>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CC8A7C4D-BC83-E32E-C113-C5B6B8CD7417}"/>
              </a:ext>
            </a:extLst>
          </p:cNvPr>
          <p:cNvSpPr>
            <a:spLocks noGrp="1"/>
          </p:cNvSpPr>
          <p:nvPr>
            <p:ph type="title"/>
          </p:nvPr>
        </p:nvSpPr>
        <p:spPr>
          <a:xfrm>
            <a:off x="500979" y="285070"/>
            <a:ext cx="11018520" cy="984885"/>
          </a:xfrm>
        </p:spPr>
        <p:txBody>
          <a:bodyPr/>
          <a:lstStyle/>
          <a:p>
            <a:r>
              <a:rPr lang="en-US" sz="3200" b="1">
                <a:latin typeface="Segoe UI"/>
                <a:cs typeface="Segoe UI"/>
              </a:rPr>
              <a:t>MGCI on MTC</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B9B1B068-93D8-16C0-3A15-133C1307A969}"/>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rgbClr val="FFFFFF"/>
                          </a:solidFill>
                          <a:effectLst/>
                          <a:latin typeface="Segoe UI"/>
                        </a:rPr>
                        <a:t>https://aka.ms/M</a:t>
                      </a:r>
                      <a:r>
                        <a:rPr lang="en-US" sz="1800" b="0" i="0" u="none" strike="noStrike" spc="0" noProof="0">
                          <a:solidFill>
                            <a:schemeClr val="bg1"/>
                          </a:solidFill>
                          <a:effectLst/>
                          <a:latin typeface="Segoe UI"/>
                        </a:rPr>
                        <a:t>GCI</a:t>
                      </a:r>
                      <a:endParaRPr lang="en-US"/>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5" name="Picture 4" descr="A screenshot of a computer&#10;&#10;AI-generated content may be incorrect.">
            <a:extLst>
              <a:ext uri="{FF2B5EF4-FFF2-40B4-BE49-F238E27FC236}">
                <a16:creationId xmlns:a16="http://schemas.microsoft.com/office/drawing/2014/main" id="{5CB31D4E-6442-6EEF-F5F6-EE3CCDC4FFAC}"/>
              </a:ext>
            </a:extLst>
          </p:cNvPr>
          <p:cNvPicPr>
            <a:picLocks noChangeAspect="1"/>
          </p:cNvPicPr>
          <p:nvPr/>
        </p:nvPicPr>
        <p:blipFill>
          <a:blip r:embed="rId2"/>
          <a:stretch>
            <a:fillRect/>
          </a:stretch>
        </p:blipFill>
        <p:spPr>
          <a:xfrm>
            <a:off x="37" y="1176759"/>
            <a:ext cx="10378558" cy="5681243"/>
          </a:xfrm>
          <a:prstGeom prst="rect">
            <a:avLst/>
          </a:prstGeom>
        </p:spPr>
      </p:pic>
      <p:sp>
        <p:nvSpPr>
          <p:cNvPr id="7" name="Arrow: Right 6">
            <a:extLst>
              <a:ext uri="{FF2B5EF4-FFF2-40B4-BE49-F238E27FC236}">
                <a16:creationId xmlns:a16="http://schemas.microsoft.com/office/drawing/2014/main" id="{BA910EE5-F385-A7F2-9728-9004B23D686A}"/>
              </a:ext>
            </a:extLst>
          </p:cNvPr>
          <p:cNvSpPr/>
          <p:nvPr/>
        </p:nvSpPr>
        <p:spPr bwMode="auto">
          <a:xfrm>
            <a:off x="6542417" y="4016202"/>
            <a:ext cx="2666381" cy="484631"/>
          </a:xfrm>
          <a:prstGeom prst="rightArrow">
            <a:avLst/>
          </a:prstGeom>
          <a:solidFill>
            <a:srgbClr val="FFC000"/>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D93C6905-6340-44A7-7CCA-DC1EA9392300}"/>
              </a:ext>
            </a:extLst>
          </p:cNvPr>
          <p:cNvSpPr txBox="1"/>
          <p:nvPr/>
        </p:nvSpPr>
        <p:spPr>
          <a:xfrm>
            <a:off x="6785264" y="4937991"/>
            <a:ext cx="540442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0076D3"/>
                </a:solidFill>
                <a:effectLst/>
                <a:uLnTx/>
                <a:uFillTx/>
                <a:latin typeface="Calibri"/>
                <a:ea typeface="+mn-ea"/>
                <a:cs typeface="Segoe UI"/>
                <a:hlinkClick r:id="rId3"/>
              </a:rPr>
              <a:t>https://aka.ms/MGCICommunityHub</a:t>
            </a: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3531651355"/>
      </p:ext>
    </p:extLst>
  </p:cSld>
  <p:clrMapOvr>
    <a:masterClrMapping/>
  </p:clrMapOvr>
  <p:transition>
    <p:fade/>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9c30713-af12-44e2-9e41-c108ae8adae4">
      <Terms xmlns="http://schemas.microsoft.com/office/infopath/2007/PartnerControls"/>
    </lcf76f155ced4ddcb4097134ff3c332f>
    <PublishingExpirationDate xmlns="http://schemas.microsoft.com/sharepoint/v3" xsi:nil="true"/>
    <PublishingStartDate xmlns="http://schemas.microsoft.com/sharepoint/v3" xsi:nil="true"/>
    <TaxCatchAll xmlns="287f6557-18c0-4370-ae54-94b6b987281a" xsi:nil="true"/>
    <MediaLengthInSeconds xmlns="69c30713-af12-44e2-9e41-c108ae8adae4" xsi:nil="true"/>
    <SharedWithUsers xmlns="287f6557-18c0-4370-ae54-94b6b987281a">
      <UserInfo>
        <DisplayName/>
        <AccountId xsi:nil="true"/>
        <AccountType/>
      </UserInfo>
    </SharedWithUsers>
    <MeetingDate xmlns="69c30713-af12-44e2-9e41-c108ae8adae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8" ma:contentTypeDescription="Create a new document." ma:contentTypeScope="" ma:versionID="7f2b155f63f858bcb3920e30b9cb552b">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deb3b692d4185a4e13f84c41e1908ec8"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E5AA82-F494-4821-801F-322F1F490CE1}">
  <ds:schemaRefs>
    <ds:schemaRef ds:uri="287f6557-18c0-4370-ae54-94b6b987281a"/>
    <ds:schemaRef ds:uri="69c30713-af12-44e2-9e41-c108ae8ada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833609-4DF3-49D0-9B37-CD00A72A57DE}">
  <ds:schemaRefs>
    <ds:schemaRef ds:uri="http://schemas.microsoft.com/sharepoint/v3/contenttype/forms"/>
  </ds:schemaRefs>
</ds:datastoreItem>
</file>

<file path=customXml/itemProps3.xml><?xml version="1.0" encoding="utf-8"?>
<ds:datastoreItem xmlns:ds="http://schemas.openxmlformats.org/officeDocument/2006/customXml" ds:itemID="{5AC5F22B-36FB-4540-A0A7-2AB59470B5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9c30713-af12-44e2-9e41-c108ae8adae4"/>
    <ds:schemaRef ds:uri="287f6557-18c0-4370-ae54-94b6b98728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4c9f32e-da17-4ded-9c95-ce9da38f25d9}" enabled="0" method="" siteId="{b4c9f32e-da17-4ded-9c95-ce9da38f25d9}"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8</Notes>
  <HiddenSlides>3</HiddenSlides>
  <ScaleCrop>false</ScaleCrop>
  <HeadingPairs>
    <vt:vector size="4" baseType="variant">
      <vt:variant>
        <vt:lpstr>Theme</vt:lpstr>
      </vt:variant>
      <vt:variant>
        <vt:i4>6</vt:i4>
      </vt:variant>
      <vt:variant>
        <vt:lpstr>Slide Titles</vt:lpstr>
      </vt:variant>
      <vt:variant>
        <vt:i4>30</vt:i4>
      </vt:variant>
    </vt:vector>
  </HeadingPairs>
  <TitlesOfParts>
    <vt:vector size="36" baseType="lpstr">
      <vt:lpstr>2_Office Theme</vt:lpstr>
      <vt:lpstr>2_White Template</vt:lpstr>
      <vt:lpstr>1_LIGHT GRAY TEMPLATE</vt:lpstr>
      <vt:lpstr>Microsoft 365 Template</vt:lpstr>
      <vt:lpstr>Office Theme</vt:lpstr>
      <vt:lpstr>1_Office Theme</vt:lpstr>
      <vt:lpstr>PowerPoint Presentation</vt:lpstr>
      <vt:lpstr>PowerPoint Presentation</vt:lpstr>
      <vt:lpstr>PowerPoint Presentation</vt:lpstr>
      <vt:lpstr>Digital Event Code of Conduct</vt:lpstr>
      <vt:lpstr>Mission</vt:lpstr>
      <vt:lpstr>PowerPoint Presentation</vt:lpstr>
      <vt:lpstr>PowerPoint Presentation</vt:lpstr>
      <vt:lpstr>PowerPoint Presentation</vt:lpstr>
      <vt:lpstr>MGCI on MTC </vt:lpstr>
      <vt:lpstr>🥳 User Groups on Microsoft Tech Community</vt:lpstr>
      <vt:lpstr>PowerPoint Presentation</vt:lpstr>
      <vt:lpstr>5 Ways to Promote Your Community Events</vt:lpstr>
      <vt:lpstr>PowerPoint Presentation</vt:lpstr>
      <vt:lpstr>#1  Define  Your Value Proposition   </vt:lpstr>
      <vt:lpstr>#2  Activate Your Advocates  </vt:lpstr>
      <vt:lpstr>#3:  Show,  Don’t Tell   </vt:lpstr>
      <vt:lpstr>#4:  Plan the Promotion Journey  </vt:lpstr>
      <vt:lpstr>#5  Expand Beyond  the Tech Bubble </vt:lpstr>
      <vt:lpstr>Q&amp;A</vt:lpstr>
      <vt:lpstr>Request Community Amplification </vt:lpstr>
      <vt:lpstr>PowerPoint Presentation</vt:lpstr>
      <vt:lpstr>Training Workstream Update</vt:lpstr>
      <vt:lpstr>Training Workstream Feedback</vt:lpstr>
      <vt:lpstr>MGCI General Sessions – The Third Tuesday of the Month </vt:lpstr>
      <vt:lpstr>MGCI General Sessions – The Third Tuesday of the Month </vt:lpstr>
      <vt:lpstr>MGCI on MTC </vt:lpstr>
      <vt:lpstr>PowerPoint Presentation</vt:lpstr>
      <vt:lpstr>PowerPoint Presentation</vt:lpstr>
      <vt:lpstr>Stay Connected!   Engage with the best community in tech… There’s something for everyone!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Stowell</dc:creator>
  <cp:revision>140</cp:revision>
  <dcterms:created xsi:type="dcterms:W3CDTF">2024-03-05T22:07:20Z</dcterms:created>
  <dcterms:modified xsi:type="dcterms:W3CDTF">2025-11-19T22:40:27Z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