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slideLayouts/slideLayout158.xml" ContentType="application/vnd.openxmlformats-officedocument.presentationml.slideLayout+xml"/>
  <Override PartName="/ppt/theme/theme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248_B6EA43E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9_482739B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68" r:id="rId4"/>
    <p:sldMasterId id="2147485279" r:id="rId5"/>
    <p:sldMasterId id="2147483672" r:id="rId6"/>
    <p:sldMasterId id="2147483994" r:id="rId7"/>
    <p:sldMasterId id="2147485714" r:id="rId8"/>
    <p:sldMasterId id="2147483648" r:id="rId9"/>
  </p:sldMasterIdLst>
  <p:notesMasterIdLst>
    <p:notesMasterId r:id="rId43"/>
  </p:notesMasterIdLst>
  <p:sldIdLst>
    <p:sldId id="2147478720" r:id="rId10"/>
    <p:sldId id="2147481310" r:id="rId11"/>
    <p:sldId id="258" r:id="rId12"/>
    <p:sldId id="2147481278" r:id="rId13"/>
    <p:sldId id="2147481314" r:id="rId14"/>
    <p:sldId id="2147478729" r:id="rId15"/>
    <p:sldId id="2147478730" r:id="rId16"/>
    <p:sldId id="2147480136" r:id="rId17"/>
    <p:sldId id="2147480128" r:id="rId18"/>
    <p:sldId id="264" r:id="rId19"/>
    <p:sldId id="2147481309" r:id="rId20"/>
    <p:sldId id="2147481318" r:id="rId21"/>
    <p:sldId id="2147481319" r:id="rId22"/>
    <p:sldId id="2147481320" r:id="rId23"/>
    <p:sldId id="2147481321" r:id="rId24"/>
    <p:sldId id="2147481322" r:id="rId25"/>
    <p:sldId id="2147481323" r:id="rId26"/>
    <p:sldId id="2147481324" r:id="rId27"/>
    <p:sldId id="2147481325" r:id="rId28"/>
    <p:sldId id="2147481326" r:id="rId29"/>
    <p:sldId id="2147481317" r:id="rId30"/>
    <p:sldId id="2147480115" r:id="rId31"/>
    <p:sldId id="2147481297" r:id="rId32"/>
    <p:sldId id="287" r:id="rId33"/>
    <p:sldId id="288" r:id="rId34"/>
    <p:sldId id="2147481327" r:id="rId35"/>
    <p:sldId id="2147480214" r:id="rId36"/>
    <p:sldId id="2147481277" r:id="rId37"/>
    <p:sldId id="2147478728" r:id="rId38"/>
    <p:sldId id="2147481316" r:id="rId39"/>
    <p:sldId id="2147481315" r:id="rId40"/>
    <p:sldId id="281" r:id="rId41"/>
    <p:sldId id="214748128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152FA-475F-4A18-83D7-2AE234EA5FCA}">
          <p14:sldIdLst>
            <p14:sldId id="2147478720"/>
            <p14:sldId id="2147481310"/>
            <p14:sldId id="258"/>
            <p14:sldId id="2147481278"/>
            <p14:sldId id="2147481314"/>
          </p14:sldIdLst>
        </p14:section>
        <p14:section name="Introductions" id="{CA5D3B7B-DC55-4F94-9483-3F3BBFCEC6CE}">
          <p14:sldIdLst>
            <p14:sldId id="2147478729"/>
            <p14:sldId id="2147478730"/>
            <p14:sldId id="2147480136"/>
            <p14:sldId id="2147480128"/>
            <p14:sldId id="264"/>
            <p14:sldId id="2147481309"/>
          </p14:sldIdLst>
        </p14:section>
        <p14:section name="Monthly Topic" id="{5E9228A9-7438-44C1-8A22-5AEA0AE69434}">
          <p14:sldIdLst>
            <p14:sldId id="2147481318"/>
            <p14:sldId id="2147481319"/>
            <p14:sldId id="2147481320"/>
            <p14:sldId id="2147481321"/>
            <p14:sldId id="2147481322"/>
            <p14:sldId id="2147481323"/>
            <p14:sldId id="2147481324"/>
            <p14:sldId id="2147481325"/>
            <p14:sldId id="2147481326"/>
            <p14:sldId id="2147481317"/>
            <p14:sldId id="2147480115"/>
            <p14:sldId id="2147481297"/>
            <p14:sldId id="287"/>
            <p14:sldId id="288"/>
          </p14:sldIdLst>
        </p14:section>
        <p14:section name="Lessons Learned" id="{0921D2A5-5CA7-469E-8D5B-6CA1C68B67D0}">
          <p14:sldIdLst/>
        </p14:section>
        <p14:section name="Q&amp;A" id="{5D187D58-6247-4A51-908E-5B805F88D1C0}">
          <p14:sldIdLst/>
        </p14:section>
        <p14:section name="Upcoming Events" id="{48C70552-BB62-406E-B84A-85893DB3EE59}">
          <p14:sldIdLst>
            <p14:sldId id="2147481327"/>
            <p14:sldId id="2147480214"/>
          </p14:sldIdLst>
        </p14:section>
        <p14:section name="Wrap up" id="{15485E60-DF8D-4164-92E8-AEB18907B393}">
          <p14:sldIdLst>
            <p14:sldId id="2147481277"/>
            <p14:sldId id="2147478728"/>
            <p14:sldId id="2147481316"/>
            <p14:sldId id="2147481315"/>
            <p14:sldId id="281"/>
            <p14:sldId id="214748128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7BC27-2F00-3DB2-8BF3-5060B73E820F}" name="Jegadesh Sankar Selvasrinivasan" initials="JS" userId="S::Jegadesh.Selvasrinivasan@msftcommunity.com::a060d3d0-e49e-4bc3-a6f8-804865ee2b27" providerId="AD"/>
  <p188:author id="{878F3C44-5142-8893-7295-9466E1944D7E}" name="Jegadesh Sankar Selvasrinivasan (LTIMindtree Limited)" initials="JS" userId="S::v-jselvasrin@microsoft.com::c29dd642-ee52-4635-881d-b823f00e596d" providerId="AD"/>
  <p188:author id="{A1C6214E-9205-F80D-4FB8-EF7A3CD042EF}" name="Heather Newman" initials="HN" userId="S::heather.newman@msftcommunity.com::7f6a0c67-470c-404b-901d-efae19d6ffa5" providerId="AD"/>
  <p188:author id="{2ECB5E4E-2920-6623-98A7-696E1167BA65}" name="Heather Cook" initials="HC" userId="S::Heather.Cook@msftcommunity.com::7f6a0c67-470c-404b-901d-efae19d6ffa5" providerId="AD"/>
  <p188:author id="{E0CE4160-CF03-B739-20B6-75BE27E1F119}" name="Nicolas Georgeault" initials="NG" userId="S::Nicolas.Georgeault@msftcommunity.com::19b671a4-7e51-446d-bce6-616cd14b5984" providerId="AD"/>
  <p188:author id="{42082A75-06A6-F54D-F935-43BB02A1C541}" name="Bryan Hart" initials="BH" userId="S::bryan.hart@msftcommunity.com::245b7a97-9294-4bc5-bc6e-4da1033d0726" providerId="AD"/>
  <p188:author id="{8C6B3388-2508-ADAB-F2C1-9AF86F0202E8}" name="Jegadesh Sankar Selvasrinivasan" initials="JS" userId="S::jegadesh.selvasrinivasan@msftcommunity.com::a060d3d0-e49e-4bc3-a6f8-804865ee2b27" providerId="AD"/>
  <p188:author id="{F72066A5-E0E1-B058-3336-504DCA5E7E51}" name="Heather Cook" initials="HC" userId="S::heather.cook@msftcommunity.com::7f6a0c67-470c-404b-901d-efae19d6ffa5" providerId="AD"/>
  <p188:author id="{2A352DAB-EC6E-BB61-3D27-8AB48F9353CF}" name="Emily Hove (Chilco Strategies Inc)" initials="EH" userId="S::v-emilyhove@microsoft.com::549137ce-d301-4941-9119-c2e6b52ccd91" providerId="AD"/>
  <p188:author id="{EB67DDAF-32FD-3662-DDB7-DF22DA61B4F7}" name="Emily Hove" initials="" userId="S::Emily.Hove@msftcommunity.com::f77d7dd7-39dc-432e-a519-0b2b201db43d" providerId="AD"/>
  <p188:author id="{635D40CD-04A8-3005-7070-DCDA82B068AD}" name="Sharon Weaver" initials="SW" userId="S::sweaver@smarter-consulting.com::03b30050-bdf3-4d19-bc70-626c0fe907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6F8"/>
    <a:srgbClr val="CA3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7C4B9-4E7E-43FE-9278-7E504EBC3E82}" v="321" dt="2026-02-26T16:45:24.090"/>
    <p1510:client id="{3D273F47-1A8B-DA9E-E4D5-6FB7311B082C}" v="3" dt="2026-02-26T16:28:37.700"/>
    <p1510:client id="{A5387744-9BCC-3334-747D-B1E4F4453D33}" v="76" dt="2026-02-26T12:56:13.535"/>
    <p1510:client id="{D5410B10-5D5C-4BD3-89D6-E2CE6AB951CB}" v="2" dt="2026-03-20T22:47:22.887"/>
    <p1510:client id="{DDF599A5-E358-B7B6-3343-46490281FDBE}" v="8" dt="2026-02-25T19:58:33.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19_482739B5.xml><?xml version="1.0" encoding="utf-8"?>
<p188:cmLst xmlns:a="http://schemas.openxmlformats.org/drawingml/2006/main" xmlns:r="http://schemas.openxmlformats.org/officeDocument/2006/relationships" xmlns:p188="http://schemas.microsoft.com/office/powerpoint/2018/8/main">
  <p188:cm id="{3C5ED1A3-5D69-4840-934F-A06C91DD0A47}" authorId="{2ECB5E4E-2920-6623-98A7-696E1167BA65}" created="2026-01-14T20:28:50.753" startDate="2026-01-14T20:28:50.754" dueDate="2026-01-14T20:28:50.754" assignedTo="{EB67DDAF-32FD-3662-DDB7-DF22DA61B4F7}" title="@Emily Hove I made some updates here on these two slides. I like this one best. ">
    <ac:deMkLst xmlns:ac="http://schemas.microsoft.com/office/drawing/2013/main/command">
      <pc:docMk xmlns:pc="http://schemas.microsoft.com/office/powerpoint/2013/main/command"/>
      <pc:sldMk xmlns:pc="http://schemas.microsoft.com/office/powerpoint/2013/main/command" cId="1210530229" sldId="2147483646"/>
      <ac:spMk id="10" creationId="{BFB7014D-E304-7F2C-6FAC-4B560629EEB9}"/>
    </ac:deMkLst>
    <p188:txBody>
      <a:bodyPr/>
      <a:lstStyle/>
      <a:p>
        <a:r>
          <a:rPr lang="en-US"/>
          <a:t>[@Emily Hove]  I made some updates here on these two slides. I like this one best. </a:t>
        </a:r>
      </a:p>
    </p188:txBody>
    <p188:extLst>
      <p:ext xmlns:p="http://schemas.openxmlformats.org/presentationml/2006/main" uri="{5BB2D875-25FF-4072-B9AC-8F64D62656EB}">
        <p228:taskDetails xmlns:p228="http://schemas.microsoft.com/office/powerpoint/2022/08/main">
          <p228:history>
            <p228:event time="2026-01-14T20:28:50.753" id="{23D80186-3B0A-4BA0-BE1F-18E201E81DFA}">
              <p228:atrbtn authorId="{2ECB5E4E-2920-6623-98A7-696E1167BA65}"/>
              <p228:anchr>
                <p228:comment id="{3C5ED1A3-5D69-4840-934F-A06C91DD0A47}"/>
              </p228:anchr>
              <p228:add/>
            </p228:event>
            <p228:event time="2026-01-14T20:28:50.753" id="{1BC8856D-CCD7-4521-B623-C7933CB5CC57}">
              <p228:atrbtn authorId="{2ECB5E4E-2920-6623-98A7-696E1167BA65}"/>
              <p228:anchr>
                <p228:comment id="{3C5ED1A3-5D69-4840-934F-A06C91DD0A47}"/>
              </p228:anchr>
              <p228:asgn authorId="{EB67DDAF-32FD-3662-DDB7-DF22DA61B4F7}"/>
            </p228:event>
            <p228:event time="2026-01-14T20:28:50.753" id="{B98A392C-6DA9-41C8-B4ED-001CA6E82B74}">
              <p228:atrbtn authorId="{2ECB5E4E-2920-6623-98A7-696E1167BA65}"/>
              <p228:anchr>
                <p228:comment id="{3C5ED1A3-5D69-4840-934F-A06C91DD0A47}"/>
              </p228:anchr>
              <p228:title val="@Emily Hove I made some updates here on these two slides. I like this one best. "/>
            </p228:event>
            <p228:event time="2026-01-14T20:28:50.753" id="{C30299A8-51C4-445F-BA35-E3D4423E2BF4}">
              <p228:atrbtn authorId="{2ECB5E4E-2920-6623-98A7-696E1167BA65}"/>
              <p228:anchr>
                <p228:comment id="{3C5ED1A3-5D69-4840-934F-A06C91DD0A47}"/>
              </p228:anchr>
              <p228:date stDt="2026-01-14T20:28:50.754" endDt="2026-01-14T20:28:50.754"/>
            </p228:event>
          </p228:history>
        </p228:taskDetails>
      </p:ext>
      <p:ext xmlns:p="http://schemas.openxmlformats.org/presentationml/2006/main" uri="{57CB4572-C831-44C2-8A1C-0ADB6CCDFE69}">
        <p223:reactions xmlns:p223="http://schemas.microsoft.com/office/powerpoint/2022/03/main">
          <p223:rxn type="👍">
            <p223:instance time="2026-01-14T20:46:35.202" authorId="{904771F2-8112-EA7F-04EB-A3856DAAB82E}"/>
          </p223:rxn>
        </p223:reactions>
      </p:ext>
    </p188:extLst>
  </p188:cm>
</p188:cmLst>
</file>

<file path=ppt/comments/modernComment_7FFFF248_B6EA43E7.xml><?xml version="1.0" encoding="utf-8"?>
<p188:cmLst xmlns:a="http://schemas.openxmlformats.org/drawingml/2006/main" xmlns:r="http://schemas.openxmlformats.org/officeDocument/2006/relationships" xmlns:p188="http://schemas.microsoft.com/office/powerpoint/2018/8/main">
  <p188:cm id="{8DA76014-9E11-4D79-973B-356458D97304}" authorId="{F72066A5-E0E1-B058-3336-504DCA5E7E51}" created="2025-09-24T17:57:22.791" startDate="2025-09-24T17:57:22.791" dueDate="2025-09-24T17:57:22.791" assignedTo="{EB67DDAF-32FD-3662-DDB7-DF22DA61B4F7}" title="@Emily Hove please add yourself here.">
    <pc:sldMkLst xmlns:pc="http://schemas.microsoft.com/office/powerpoint/2013/main/command">
      <pc:docMk/>
      <pc:sldMk cId="3068806119" sldId="2147480136"/>
    </pc:sldMkLst>
    <p188:txBody>
      <a:bodyPr/>
      <a:lstStyle/>
      <a:p>
        <a:r>
          <a:rPr lang="en-US"/>
          <a:t>[@Emily Hove]  please add yourself here.</a:t>
        </a:r>
      </a:p>
    </p188:txBody>
    <p188:extLst>
      <p:ext xmlns:p="http://schemas.openxmlformats.org/presentationml/2006/main" uri="{5BB2D875-25FF-4072-B9AC-8F64D62656EB}">
        <p228:taskDetails xmlns:p228="http://schemas.microsoft.com/office/powerpoint/2022/08/main">
          <p228:history>
            <p228:event time="2025-09-24T17:57:22.791" id="{79437067-71C7-48E8-894F-ED6A8C9ACCFC}">
              <p228:atrbtn authorId="{F72066A5-E0E1-B058-3336-504DCA5E7E51}"/>
              <p228:anchr>
                <p228:comment id="{8DA76014-9E11-4D79-973B-356458D97304}"/>
              </p228:anchr>
              <p228:add/>
            </p228:event>
            <p228:event time="2025-09-24T17:57:22.791" id="{27FDBD7F-063D-4866-8861-DA54AD915DE2}">
              <p228:atrbtn authorId="{F72066A5-E0E1-B058-3336-504DCA5E7E51}"/>
              <p228:anchr>
                <p228:comment id="{8DA76014-9E11-4D79-973B-356458D97304}"/>
              </p228:anchr>
              <p228:asgn authorId="{EB67DDAF-32FD-3662-DDB7-DF22DA61B4F7}"/>
            </p228:event>
            <p228:event time="2025-09-24T17:57:22.791" id="{1560278D-EFB8-42FD-888C-DAF0EC8FD05B}">
              <p228:atrbtn authorId="{F72066A5-E0E1-B058-3336-504DCA5E7E51}"/>
              <p228:anchr>
                <p228:comment id="{8DA76014-9E11-4D79-973B-356458D97304}"/>
              </p228:anchr>
              <p228:title val="@Emily Hove please add yourself here."/>
            </p228:event>
            <p228:event time="2025-09-24T17:57:22.791" id="{FD2A8C9B-B6BD-4ADA-B329-8DBCCC54E47F}">
              <p228:atrbtn authorId="{F72066A5-E0E1-B058-3336-504DCA5E7E51}"/>
              <p228:anchr>
                <p228:comment id="{8DA76014-9E11-4D79-973B-356458D97304}"/>
              </p228:anchr>
              <p228:date stDt="2025-09-24T17:57:22.791" endDt="2025-09-24T17:57:22.791"/>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70373-EE7F-4AA5-97BF-10AD1B3F5DB6}"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4353-B7A9-4B0F-BC33-1C2D239C7098}" type="slidenum">
              <a:rPr lang="en-US" smtClean="0"/>
              <a:t>‹#›</a:t>
            </a:fld>
            <a:endParaRPr lang="en-US"/>
          </a:p>
        </p:txBody>
      </p:sp>
    </p:spTree>
    <p:extLst>
      <p:ext uri="{BB962C8B-B14F-4D97-AF65-F5344CB8AC3E}">
        <p14:creationId xmlns:p14="http://schemas.microsoft.com/office/powerpoint/2010/main" val="220921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8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save options and lifecycle. Key point: you can save progress anytime.</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Transition to live demo. Switch from slides to the CommunityDays.org website.</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submitting: content team reviews. Published or rejected with feedback.</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Tips slide. Reinforce key takeaways: start early, images ready, 150 words written, reg URL set up.</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Q&amp;A. Direct people to FAQs and support email.</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05C92-66CF-DE48-BC33-48BCCB082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B4FDF-8163-28D7-5E42-90AC27CFE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4003A-8B92-1677-459B-485725127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454A26-1BED-4262-7344-AE350180EA16}"/>
              </a:ext>
            </a:extLst>
          </p:cNvPr>
          <p:cNvSpPr>
            <a:spLocks noGrp="1"/>
          </p:cNvSpPr>
          <p:nvPr>
            <p:ph type="sldNum" sz="quarter" idx="5"/>
          </p:nvPr>
        </p:nvSpPr>
        <p:spPr/>
        <p:txBody>
          <a:bodyPr/>
          <a:lstStyle/>
          <a:p>
            <a:fld id="{80844353-B7A9-4B0F-BC33-1C2D239C7098}" type="slidenum">
              <a:rPr lang="en-US" smtClean="0"/>
              <a:t>21</a:t>
            </a:fld>
            <a:endParaRPr lang="en-US"/>
          </a:p>
        </p:txBody>
      </p:sp>
    </p:spTree>
    <p:extLst>
      <p:ext uri="{BB962C8B-B14F-4D97-AF65-F5344CB8AC3E}">
        <p14:creationId xmlns:p14="http://schemas.microsoft.com/office/powerpoint/2010/main" val="951297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3/23/2026 8:59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42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3/23/2026 8:58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03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3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potential Topics:</a:t>
            </a:r>
          </a:p>
          <a:p>
            <a:r>
              <a:rPr lang="en-US"/>
              <a:t>NDA Updates  - Onboarding Next steps</a:t>
            </a:r>
            <a:endParaRPr lang="en-US">
              <a:cs typeface="Calibri"/>
            </a:endParaRPr>
          </a:p>
          <a:p>
            <a:r>
              <a:rPr lang="en-US"/>
              <a:t>VOC Topic - Organizer Toolkit assets discussion</a:t>
            </a:r>
            <a:endParaRPr lang="en-US">
              <a:cs typeface="Calibri"/>
            </a:endParaRPr>
          </a:p>
          <a:p>
            <a:r>
              <a:rPr lang="en-US"/>
              <a:t>Regional Community Support – How to engage regional leads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6CA13-96A9-460F-B507-F193896834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42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44353-B7A9-4B0F-BC33-1C2D239C7098}" type="slidenum">
              <a:rPr lang="en-US" smtClean="0"/>
              <a:t>9</a:t>
            </a:fld>
            <a:endParaRPr lang="en-US"/>
          </a:p>
        </p:txBody>
      </p:sp>
    </p:spTree>
    <p:extLst>
      <p:ext uri="{BB962C8B-B14F-4D97-AF65-F5344CB8AC3E}">
        <p14:creationId xmlns:p14="http://schemas.microsoft.com/office/powerpoint/2010/main" val="48172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the scenario: You're organizing M365 NYC, 6 months out. Date set, venue booked, team ready.</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through what organizers should have prepared before starting the form. Emphasize the 'Can Come Later' column.</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the 7 steps. This sets expectations for what the demo will cover.</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6.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41.w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41.w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47.jpe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2919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32857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8513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985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996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1795448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3/23/2026</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2643026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1020559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72331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901785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SpeakerSlid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7300E35A-65CC-29E1-09BF-F1E7A11116EC}"/>
              </a:ext>
            </a:extLst>
          </p:cNvPr>
          <p:cNvSpPr/>
          <p:nvPr userDrawn="1"/>
        </p:nvSpPr>
        <p:spPr bwMode="auto">
          <a:xfrm>
            <a:off x="-25400" y="-38100"/>
            <a:ext cx="6467264" cy="5854700"/>
          </a:xfrm>
          <a:custGeom>
            <a:avLst/>
            <a:gdLst>
              <a:gd name="connsiteX0" fmla="*/ 0 w 6467264"/>
              <a:gd name="connsiteY0" fmla="*/ 5854700 h 5854700"/>
              <a:gd name="connsiteX1" fmla="*/ 0 w 6467264"/>
              <a:gd name="connsiteY1" fmla="*/ 5854700 h 5854700"/>
              <a:gd name="connsiteX2" fmla="*/ 5219700 w 6467264"/>
              <a:gd name="connsiteY2" fmla="*/ 5842000 h 5854700"/>
              <a:gd name="connsiteX3" fmla="*/ 5422900 w 6467264"/>
              <a:gd name="connsiteY3" fmla="*/ 5765800 h 5854700"/>
              <a:gd name="connsiteX4" fmla="*/ 5689600 w 6467264"/>
              <a:gd name="connsiteY4" fmla="*/ 5740400 h 5854700"/>
              <a:gd name="connsiteX5" fmla="*/ 5727700 w 6467264"/>
              <a:gd name="connsiteY5" fmla="*/ 5715000 h 5854700"/>
              <a:gd name="connsiteX6" fmla="*/ 5778500 w 6467264"/>
              <a:gd name="connsiteY6" fmla="*/ 5702300 h 5854700"/>
              <a:gd name="connsiteX7" fmla="*/ 5816600 w 6467264"/>
              <a:gd name="connsiteY7" fmla="*/ 5664200 h 5854700"/>
              <a:gd name="connsiteX8" fmla="*/ 5880100 w 6467264"/>
              <a:gd name="connsiteY8" fmla="*/ 5638800 h 5854700"/>
              <a:gd name="connsiteX9" fmla="*/ 6032500 w 6467264"/>
              <a:gd name="connsiteY9" fmla="*/ 5562600 h 5854700"/>
              <a:gd name="connsiteX10" fmla="*/ 6121400 w 6467264"/>
              <a:gd name="connsiteY10" fmla="*/ 5461000 h 5854700"/>
              <a:gd name="connsiteX11" fmla="*/ 6172200 w 6467264"/>
              <a:gd name="connsiteY11" fmla="*/ 5359400 h 5854700"/>
              <a:gd name="connsiteX12" fmla="*/ 6223000 w 6467264"/>
              <a:gd name="connsiteY12" fmla="*/ 5181600 h 5854700"/>
              <a:gd name="connsiteX13" fmla="*/ 6248400 w 6467264"/>
              <a:gd name="connsiteY13" fmla="*/ 5067300 h 5854700"/>
              <a:gd name="connsiteX14" fmla="*/ 6286500 w 6467264"/>
              <a:gd name="connsiteY14" fmla="*/ 4343400 h 5854700"/>
              <a:gd name="connsiteX15" fmla="*/ 6273800 w 6467264"/>
              <a:gd name="connsiteY15" fmla="*/ 1333500 h 5854700"/>
              <a:gd name="connsiteX16" fmla="*/ 6248400 w 6467264"/>
              <a:gd name="connsiteY16" fmla="*/ 927100 h 5854700"/>
              <a:gd name="connsiteX17" fmla="*/ 6223000 w 6467264"/>
              <a:gd name="connsiteY17" fmla="*/ 990600 h 5854700"/>
              <a:gd name="connsiteX18" fmla="*/ 6451600 w 6467264"/>
              <a:gd name="connsiteY18" fmla="*/ 952500 h 5854700"/>
              <a:gd name="connsiteX19" fmla="*/ 6451600 w 6467264"/>
              <a:gd name="connsiteY19" fmla="*/ 520700 h 5854700"/>
              <a:gd name="connsiteX20" fmla="*/ 6400800 w 6467264"/>
              <a:gd name="connsiteY20" fmla="*/ 406400 h 5854700"/>
              <a:gd name="connsiteX21" fmla="*/ 6362700 w 6467264"/>
              <a:gd name="connsiteY21" fmla="*/ 368300 h 5854700"/>
              <a:gd name="connsiteX22" fmla="*/ 6311900 w 6467264"/>
              <a:gd name="connsiteY22" fmla="*/ 241300 h 5854700"/>
              <a:gd name="connsiteX23" fmla="*/ 6286500 w 6467264"/>
              <a:gd name="connsiteY23" fmla="*/ 190500 h 5854700"/>
              <a:gd name="connsiteX24" fmla="*/ 6261100 w 6467264"/>
              <a:gd name="connsiteY24" fmla="*/ 76200 h 5854700"/>
              <a:gd name="connsiteX25" fmla="*/ 6261100 w 6467264"/>
              <a:gd name="connsiteY25" fmla="*/ 38100 h 5854700"/>
              <a:gd name="connsiteX26" fmla="*/ 6235700 w 6467264"/>
              <a:gd name="connsiteY26" fmla="*/ 12700 h 5854700"/>
              <a:gd name="connsiteX27" fmla="*/ 12700 w 6467264"/>
              <a:gd name="connsiteY27" fmla="*/ 0 h 5854700"/>
              <a:gd name="connsiteX28" fmla="*/ 0 w 6467264"/>
              <a:gd name="connsiteY28" fmla="*/ 585470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67264" h="5854700">
                <a:moveTo>
                  <a:pt x="0" y="5854700"/>
                </a:moveTo>
                <a:lnTo>
                  <a:pt x="0" y="5854700"/>
                </a:lnTo>
                <a:lnTo>
                  <a:pt x="5219700" y="5842000"/>
                </a:lnTo>
                <a:cubicBezTo>
                  <a:pt x="5280815" y="5841418"/>
                  <a:pt x="5364335" y="5781417"/>
                  <a:pt x="5422900" y="5765800"/>
                </a:cubicBezTo>
                <a:cubicBezTo>
                  <a:pt x="5462521" y="5755234"/>
                  <a:pt x="5679279" y="5741194"/>
                  <a:pt x="5689600" y="5740400"/>
                </a:cubicBezTo>
                <a:cubicBezTo>
                  <a:pt x="5702300" y="5731933"/>
                  <a:pt x="5713671" y="5721013"/>
                  <a:pt x="5727700" y="5715000"/>
                </a:cubicBezTo>
                <a:cubicBezTo>
                  <a:pt x="5743743" y="5708124"/>
                  <a:pt x="5763345" y="5710960"/>
                  <a:pt x="5778500" y="5702300"/>
                </a:cubicBezTo>
                <a:cubicBezTo>
                  <a:pt x="5794094" y="5693389"/>
                  <a:pt x="5801370" y="5673719"/>
                  <a:pt x="5816600" y="5664200"/>
                </a:cubicBezTo>
                <a:cubicBezTo>
                  <a:pt x="5835932" y="5652118"/>
                  <a:pt x="5859473" y="5648507"/>
                  <a:pt x="5880100" y="5638800"/>
                </a:cubicBezTo>
                <a:cubicBezTo>
                  <a:pt x="5931490" y="5614616"/>
                  <a:pt x="5992339" y="5602761"/>
                  <a:pt x="6032500" y="5562600"/>
                </a:cubicBezTo>
                <a:cubicBezTo>
                  <a:pt x="6066608" y="5528492"/>
                  <a:pt x="6096915" y="5502975"/>
                  <a:pt x="6121400" y="5461000"/>
                </a:cubicBezTo>
                <a:cubicBezTo>
                  <a:pt x="6140479" y="5428294"/>
                  <a:pt x="6172200" y="5359400"/>
                  <a:pt x="6172200" y="5359400"/>
                </a:cubicBezTo>
                <a:cubicBezTo>
                  <a:pt x="6200024" y="5164629"/>
                  <a:pt x="6161730" y="5377665"/>
                  <a:pt x="6223000" y="5181600"/>
                </a:cubicBezTo>
                <a:cubicBezTo>
                  <a:pt x="6234641" y="5144347"/>
                  <a:pt x="6239933" y="5105400"/>
                  <a:pt x="6248400" y="5067300"/>
                </a:cubicBezTo>
                <a:cubicBezTo>
                  <a:pt x="6279952" y="4546698"/>
                  <a:pt x="6267974" y="4788035"/>
                  <a:pt x="6286500" y="4343400"/>
                </a:cubicBezTo>
                <a:cubicBezTo>
                  <a:pt x="6282267" y="3340100"/>
                  <a:pt x="6281547" y="2336779"/>
                  <a:pt x="6273800" y="1333500"/>
                </a:cubicBezTo>
                <a:cubicBezTo>
                  <a:pt x="6272331" y="1143225"/>
                  <a:pt x="6264370" y="1086801"/>
                  <a:pt x="6248400" y="927100"/>
                </a:cubicBezTo>
                <a:cubicBezTo>
                  <a:pt x="6239933" y="948267"/>
                  <a:pt x="6201211" y="983896"/>
                  <a:pt x="6223000" y="990600"/>
                </a:cubicBezTo>
                <a:cubicBezTo>
                  <a:pt x="6349686" y="1029580"/>
                  <a:pt x="6379505" y="1000563"/>
                  <a:pt x="6451600" y="952500"/>
                </a:cubicBezTo>
                <a:cubicBezTo>
                  <a:pt x="6468373" y="767996"/>
                  <a:pt x="6476232" y="750601"/>
                  <a:pt x="6451600" y="520700"/>
                </a:cubicBezTo>
                <a:cubicBezTo>
                  <a:pt x="6450345" y="508986"/>
                  <a:pt x="6410505" y="419987"/>
                  <a:pt x="6400800" y="406400"/>
                </a:cubicBezTo>
                <a:cubicBezTo>
                  <a:pt x="6390361" y="391785"/>
                  <a:pt x="6373139" y="382915"/>
                  <a:pt x="6362700" y="368300"/>
                </a:cubicBezTo>
                <a:cubicBezTo>
                  <a:pt x="6325710" y="316514"/>
                  <a:pt x="6342744" y="302988"/>
                  <a:pt x="6311900" y="241300"/>
                </a:cubicBezTo>
                <a:cubicBezTo>
                  <a:pt x="6303433" y="224367"/>
                  <a:pt x="6293958" y="207901"/>
                  <a:pt x="6286500" y="190500"/>
                </a:cubicBezTo>
                <a:cubicBezTo>
                  <a:pt x="6271227" y="154864"/>
                  <a:pt x="6265286" y="113876"/>
                  <a:pt x="6261100" y="76200"/>
                </a:cubicBezTo>
                <a:cubicBezTo>
                  <a:pt x="6259698" y="63578"/>
                  <a:pt x="6261100" y="50800"/>
                  <a:pt x="6261100" y="38100"/>
                </a:cubicBezTo>
                <a:lnTo>
                  <a:pt x="6235700" y="12700"/>
                </a:lnTo>
                <a:lnTo>
                  <a:pt x="12700" y="0"/>
                </a:lnTo>
                <a:cubicBezTo>
                  <a:pt x="16933" y="1947333"/>
                  <a:pt x="21167" y="3894667"/>
                  <a:pt x="0" y="5854700"/>
                </a:cubicBezTo>
                <a:close/>
              </a:path>
            </a:pathLst>
          </a:custGeom>
          <a:blipFill>
            <a:blip r:embed="rId2">
              <a:alphaModFix amt="50000"/>
            </a:blip>
            <a:stretch>
              <a:fillRect l="-31191" t="-41737" r="-17172" b="-19865"/>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13" name="Freeform: Shape 12">
            <a:extLst>
              <a:ext uri="{FF2B5EF4-FFF2-40B4-BE49-F238E27FC236}">
                <a16:creationId xmlns:a16="http://schemas.microsoft.com/office/drawing/2014/main" id="{A3F96A19-C7CE-2AE4-C056-289644C34760}"/>
              </a:ext>
            </a:extLst>
          </p:cNvPr>
          <p:cNvSpPr/>
          <p:nvPr userDrawn="1"/>
        </p:nvSpPr>
        <p:spPr bwMode="auto">
          <a:xfrm>
            <a:off x="5686425" y="723900"/>
            <a:ext cx="6515100" cy="6143625"/>
          </a:xfrm>
          <a:custGeom>
            <a:avLst/>
            <a:gdLst>
              <a:gd name="connsiteX0" fmla="*/ 6505575 w 6515100"/>
              <a:gd name="connsiteY0" fmla="*/ 114300 h 6143625"/>
              <a:gd name="connsiteX1" fmla="*/ 6505575 w 6515100"/>
              <a:gd name="connsiteY1" fmla="*/ 47625 h 6143625"/>
              <a:gd name="connsiteX2" fmla="*/ 0 w 6515100"/>
              <a:gd name="connsiteY2" fmla="*/ 0 h 6143625"/>
              <a:gd name="connsiteX3" fmla="*/ 28575 w 6515100"/>
              <a:gd name="connsiteY3" fmla="*/ 6143625 h 6143625"/>
              <a:gd name="connsiteX4" fmla="*/ 6515100 w 6515100"/>
              <a:gd name="connsiteY4" fmla="*/ 6134100 h 6143625"/>
              <a:gd name="connsiteX5" fmla="*/ 6505575 w 6515100"/>
              <a:gd name="connsiteY5" fmla="*/ 11430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143625">
                <a:moveTo>
                  <a:pt x="6505575" y="114300"/>
                </a:moveTo>
                <a:lnTo>
                  <a:pt x="6505575" y="47625"/>
                </a:lnTo>
                <a:lnTo>
                  <a:pt x="0" y="0"/>
                </a:lnTo>
                <a:lnTo>
                  <a:pt x="28575" y="6143625"/>
                </a:lnTo>
                <a:lnTo>
                  <a:pt x="6515100" y="6134100"/>
                </a:lnTo>
                <a:lnTo>
                  <a:pt x="6505575" y="114300"/>
                </a:lnTo>
                <a:close/>
              </a:path>
            </a:pathLst>
          </a:custGeom>
          <a:blipFill>
            <a:blip r:embed="rId3">
              <a:alphaModFix amt="50000"/>
            </a:blip>
            <a:stretch>
              <a:fillRect l="-17945" t="-6109" r="-29392" b="-47892"/>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1" y="503738"/>
            <a:ext cx="7311207" cy="553998"/>
          </a:xfrm>
        </p:spPr>
        <p:txBody>
          <a:bodyPr wrap="square" anchor="b" anchorCtr="0">
            <a:spAutoFit/>
          </a:bodyPr>
          <a:lstStyle>
            <a:lvl1pPr>
              <a:defRPr/>
            </a:lvl1pPr>
          </a:lstStyle>
          <a:p>
            <a:r>
              <a:rPr lang="en-US"/>
              <a:t>About Speaker</a:t>
            </a:r>
          </a:p>
        </p:txBody>
      </p:sp>
      <p:pic>
        <p:nvPicPr>
          <p:cNvPr id="39" name="Picture 38">
            <a:extLst>
              <a:ext uri="{FF2B5EF4-FFF2-40B4-BE49-F238E27FC236}">
                <a16:creationId xmlns:a16="http://schemas.microsoft.com/office/drawing/2014/main" id="{7501C0A7-979F-01D8-2D42-85A5EC3D97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1658"/>
          <a:stretch/>
        </p:blipFill>
        <p:spPr>
          <a:xfrm>
            <a:off x="10706100" y="6170288"/>
            <a:ext cx="1258108" cy="497212"/>
          </a:xfrm>
          <a:prstGeom prst="rect">
            <a:avLst/>
          </a:prstGeom>
        </p:spPr>
      </p:pic>
    </p:spTree>
    <p:extLst>
      <p:ext uri="{BB962C8B-B14F-4D97-AF65-F5344CB8AC3E}">
        <p14:creationId xmlns:p14="http://schemas.microsoft.com/office/powerpoint/2010/main" val="389575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53E01-DF86-193E-91E1-458C42AD189D}"/>
              </a:ext>
            </a:extLst>
          </p:cNvPr>
          <p:cNvSpPr/>
          <p:nvPr userDrawn="1"/>
        </p:nvSpPr>
        <p:spPr bwMode="auto">
          <a:xfrm>
            <a:off x="-25400" y="-38100"/>
            <a:ext cx="6467264" cy="5854700"/>
          </a:xfrm>
          <a:custGeom>
            <a:avLst/>
            <a:gdLst>
              <a:gd name="connsiteX0" fmla="*/ 0 w 6467264"/>
              <a:gd name="connsiteY0" fmla="*/ 5854700 h 5854700"/>
              <a:gd name="connsiteX1" fmla="*/ 0 w 6467264"/>
              <a:gd name="connsiteY1" fmla="*/ 5854700 h 5854700"/>
              <a:gd name="connsiteX2" fmla="*/ 5219700 w 6467264"/>
              <a:gd name="connsiteY2" fmla="*/ 5842000 h 5854700"/>
              <a:gd name="connsiteX3" fmla="*/ 5422900 w 6467264"/>
              <a:gd name="connsiteY3" fmla="*/ 5765800 h 5854700"/>
              <a:gd name="connsiteX4" fmla="*/ 5689600 w 6467264"/>
              <a:gd name="connsiteY4" fmla="*/ 5740400 h 5854700"/>
              <a:gd name="connsiteX5" fmla="*/ 5727700 w 6467264"/>
              <a:gd name="connsiteY5" fmla="*/ 5715000 h 5854700"/>
              <a:gd name="connsiteX6" fmla="*/ 5778500 w 6467264"/>
              <a:gd name="connsiteY6" fmla="*/ 5702300 h 5854700"/>
              <a:gd name="connsiteX7" fmla="*/ 5816600 w 6467264"/>
              <a:gd name="connsiteY7" fmla="*/ 5664200 h 5854700"/>
              <a:gd name="connsiteX8" fmla="*/ 5880100 w 6467264"/>
              <a:gd name="connsiteY8" fmla="*/ 5638800 h 5854700"/>
              <a:gd name="connsiteX9" fmla="*/ 6032500 w 6467264"/>
              <a:gd name="connsiteY9" fmla="*/ 5562600 h 5854700"/>
              <a:gd name="connsiteX10" fmla="*/ 6121400 w 6467264"/>
              <a:gd name="connsiteY10" fmla="*/ 5461000 h 5854700"/>
              <a:gd name="connsiteX11" fmla="*/ 6172200 w 6467264"/>
              <a:gd name="connsiteY11" fmla="*/ 5359400 h 5854700"/>
              <a:gd name="connsiteX12" fmla="*/ 6223000 w 6467264"/>
              <a:gd name="connsiteY12" fmla="*/ 5181600 h 5854700"/>
              <a:gd name="connsiteX13" fmla="*/ 6248400 w 6467264"/>
              <a:gd name="connsiteY13" fmla="*/ 5067300 h 5854700"/>
              <a:gd name="connsiteX14" fmla="*/ 6286500 w 6467264"/>
              <a:gd name="connsiteY14" fmla="*/ 4343400 h 5854700"/>
              <a:gd name="connsiteX15" fmla="*/ 6273800 w 6467264"/>
              <a:gd name="connsiteY15" fmla="*/ 1333500 h 5854700"/>
              <a:gd name="connsiteX16" fmla="*/ 6248400 w 6467264"/>
              <a:gd name="connsiteY16" fmla="*/ 927100 h 5854700"/>
              <a:gd name="connsiteX17" fmla="*/ 6223000 w 6467264"/>
              <a:gd name="connsiteY17" fmla="*/ 990600 h 5854700"/>
              <a:gd name="connsiteX18" fmla="*/ 6451600 w 6467264"/>
              <a:gd name="connsiteY18" fmla="*/ 952500 h 5854700"/>
              <a:gd name="connsiteX19" fmla="*/ 6451600 w 6467264"/>
              <a:gd name="connsiteY19" fmla="*/ 520700 h 5854700"/>
              <a:gd name="connsiteX20" fmla="*/ 6400800 w 6467264"/>
              <a:gd name="connsiteY20" fmla="*/ 406400 h 5854700"/>
              <a:gd name="connsiteX21" fmla="*/ 6362700 w 6467264"/>
              <a:gd name="connsiteY21" fmla="*/ 368300 h 5854700"/>
              <a:gd name="connsiteX22" fmla="*/ 6311900 w 6467264"/>
              <a:gd name="connsiteY22" fmla="*/ 241300 h 5854700"/>
              <a:gd name="connsiteX23" fmla="*/ 6286500 w 6467264"/>
              <a:gd name="connsiteY23" fmla="*/ 190500 h 5854700"/>
              <a:gd name="connsiteX24" fmla="*/ 6261100 w 6467264"/>
              <a:gd name="connsiteY24" fmla="*/ 76200 h 5854700"/>
              <a:gd name="connsiteX25" fmla="*/ 6261100 w 6467264"/>
              <a:gd name="connsiteY25" fmla="*/ 38100 h 5854700"/>
              <a:gd name="connsiteX26" fmla="*/ 6235700 w 6467264"/>
              <a:gd name="connsiteY26" fmla="*/ 12700 h 5854700"/>
              <a:gd name="connsiteX27" fmla="*/ 12700 w 6467264"/>
              <a:gd name="connsiteY27" fmla="*/ 0 h 5854700"/>
              <a:gd name="connsiteX28" fmla="*/ 0 w 6467264"/>
              <a:gd name="connsiteY28" fmla="*/ 585470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67264" h="5854700">
                <a:moveTo>
                  <a:pt x="0" y="5854700"/>
                </a:moveTo>
                <a:lnTo>
                  <a:pt x="0" y="5854700"/>
                </a:lnTo>
                <a:lnTo>
                  <a:pt x="5219700" y="5842000"/>
                </a:lnTo>
                <a:cubicBezTo>
                  <a:pt x="5280815" y="5841418"/>
                  <a:pt x="5364335" y="5781417"/>
                  <a:pt x="5422900" y="5765800"/>
                </a:cubicBezTo>
                <a:cubicBezTo>
                  <a:pt x="5462521" y="5755234"/>
                  <a:pt x="5679279" y="5741194"/>
                  <a:pt x="5689600" y="5740400"/>
                </a:cubicBezTo>
                <a:cubicBezTo>
                  <a:pt x="5702300" y="5731933"/>
                  <a:pt x="5713671" y="5721013"/>
                  <a:pt x="5727700" y="5715000"/>
                </a:cubicBezTo>
                <a:cubicBezTo>
                  <a:pt x="5743743" y="5708124"/>
                  <a:pt x="5763345" y="5710960"/>
                  <a:pt x="5778500" y="5702300"/>
                </a:cubicBezTo>
                <a:cubicBezTo>
                  <a:pt x="5794094" y="5693389"/>
                  <a:pt x="5801370" y="5673719"/>
                  <a:pt x="5816600" y="5664200"/>
                </a:cubicBezTo>
                <a:cubicBezTo>
                  <a:pt x="5835932" y="5652118"/>
                  <a:pt x="5859473" y="5648507"/>
                  <a:pt x="5880100" y="5638800"/>
                </a:cubicBezTo>
                <a:cubicBezTo>
                  <a:pt x="5931490" y="5614616"/>
                  <a:pt x="5992339" y="5602761"/>
                  <a:pt x="6032500" y="5562600"/>
                </a:cubicBezTo>
                <a:cubicBezTo>
                  <a:pt x="6066608" y="5528492"/>
                  <a:pt x="6096915" y="5502975"/>
                  <a:pt x="6121400" y="5461000"/>
                </a:cubicBezTo>
                <a:cubicBezTo>
                  <a:pt x="6140479" y="5428294"/>
                  <a:pt x="6172200" y="5359400"/>
                  <a:pt x="6172200" y="5359400"/>
                </a:cubicBezTo>
                <a:cubicBezTo>
                  <a:pt x="6200024" y="5164629"/>
                  <a:pt x="6161730" y="5377665"/>
                  <a:pt x="6223000" y="5181600"/>
                </a:cubicBezTo>
                <a:cubicBezTo>
                  <a:pt x="6234641" y="5144347"/>
                  <a:pt x="6239933" y="5105400"/>
                  <a:pt x="6248400" y="5067300"/>
                </a:cubicBezTo>
                <a:cubicBezTo>
                  <a:pt x="6279952" y="4546698"/>
                  <a:pt x="6267974" y="4788035"/>
                  <a:pt x="6286500" y="4343400"/>
                </a:cubicBezTo>
                <a:cubicBezTo>
                  <a:pt x="6282267" y="3340100"/>
                  <a:pt x="6281547" y="2336779"/>
                  <a:pt x="6273800" y="1333500"/>
                </a:cubicBezTo>
                <a:cubicBezTo>
                  <a:pt x="6272331" y="1143225"/>
                  <a:pt x="6264370" y="1086801"/>
                  <a:pt x="6248400" y="927100"/>
                </a:cubicBezTo>
                <a:cubicBezTo>
                  <a:pt x="6239933" y="948267"/>
                  <a:pt x="6201211" y="983896"/>
                  <a:pt x="6223000" y="990600"/>
                </a:cubicBezTo>
                <a:cubicBezTo>
                  <a:pt x="6349686" y="1029580"/>
                  <a:pt x="6379505" y="1000563"/>
                  <a:pt x="6451600" y="952500"/>
                </a:cubicBezTo>
                <a:cubicBezTo>
                  <a:pt x="6468373" y="767996"/>
                  <a:pt x="6476232" y="750601"/>
                  <a:pt x="6451600" y="520700"/>
                </a:cubicBezTo>
                <a:cubicBezTo>
                  <a:pt x="6450345" y="508986"/>
                  <a:pt x="6410505" y="419987"/>
                  <a:pt x="6400800" y="406400"/>
                </a:cubicBezTo>
                <a:cubicBezTo>
                  <a:pt x="6390361" y="391785"/>
                  <a:pt x="6373139" y="382915"/>
                  <a:pt x="6362700" y="368300"/>
                </a:cubicBezTo>
                <a:cubicBezTo>
                  <a:pt x="6325710" y="316514"/>
                  <a:pt x="6342744" y="302988"/>
                  <a:pt x="6311900" y="241300"/>
                </a:cubicBezTo>
                <a:cubicBezTo>
                  <a:pt x="6303433" y="224367"/>
                  <a:pt x="6293958" y="207901"/>
                  <a:pt x="6286500" y="190500"/>
                </a:cubicBezTo>
                <a:cubicBezTo>
                  <a:pt x="6271227" y="154864"/>
                  <a:pt x="6265286" y="113876"/>
                  <a:pt x="6261100" y="76200"/>
                </a:cubicBezTo>
                <a:cubicBezTo>
                  <a:pt x="6259698" y="63578"/>
                  <a:pt x="6261100" y="50800"/>
                  <a:pt x="6261100" y="38100"/>
                </a:cubicBezTo>
                <a:lnTo>
                  <a:pt x="6235700" y="12700"/>
                </a:lnTo>
                <a:lnTo>
                  <a:pt x="12700" y="0"/>
                </a:lnTo>
                <a:cubicBezTo>
                  <a:pt x="16933" y="1947333"/>
                  <a:pt x="21167" y="3894667"/>
                  <a:pt x="0" y="5854700"/>
                </a:cubicBezTo>
                <a:close/>
              </a:path>
            </a:pathLst>
          </a:custGeom>
          <a:blipFill>
            <a:blip r:embed="rId2">
              <a:alphaModFix amt="50000"/>
            </a:blip>
            <a:stretch>
              <a:fillRect l="-31191" t="-41737" r="-17172" b="-19865"/>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8" name="Freeform: Shape 7">
            <a:extLst>
              <a:ext uri="{FF2B5EF4-FFF2-40B4-BE49-F238E27FC236}">
                <a16:creationId xmlns:a16="http://schemas.microsoft.com/office/drawing/2014/main" id="{B94296FC-CBE2-B26D-D500-EBBF31354A98}"/>
              </a:ext>
            </a:extLst>
          </p:cNvPr>
          <p:cNvSpPr/>
          <p:nvPr userDrawn="1"/>
        </p:nvSpPr>
        <p:spPr bwMode="auto">
          <a:xfrm>
            <a:off x="5686425" y="723900"/>
            <a:ext cx="6515100" cy="6143625"/>
          </a:xfrm>
          <a:custGeom>
            <a:avLst/>
            <a:gdLst>
              <a:gd name="connsiteX0" fmla="*/ 6505575 w 6515100"/>
              <a:gd name="connsiteY0" fmla="*/ 114300 h 6143625"/>
              <a:gd name="connsiteX1" fmla="*/ 6505575 w 6515100"/>
              <a:gd name="connsiteY1" fmla="*/ 47625 h 6143625"/>
              <a:gd name="connsiteX2" fmla="*/ 0 w 6515100"/>
              <a:gd name="connsiteY2" fmla="*/ 0 h 6143625"/>
              <a:gd name="connsiteX3" fmla="*/ 28575 w 6515100"/>
              <a:gd name="connsiteY3" fmla="*/ 6143625 h 6143625"/>
              <a:gd name="connsiteX4" fmla="*/ 6515100 w 6515100"/>
              <a:gd name="connsiteY4" fmla="*/ 6134100 h 6143625"/>
              <a:gd name="connsiteX5" fmla="*/ 6505575 w 6515100"/>
              <a:gd name="connsiteY5" fmla="*/ 114300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100" h="6143625">
                <a:moveTo>
                  <a:pt x="6505575" y="114300"/>
                </a:moveTo>
                <a:lnTo>
                  <a:pt x="6505575" y="47625"/>
                </a:lnTo>
                <a:lnTo>
                  <a:pt x="0" y="0"/>
                </a:lnTo>
                <a:lnTo>
                  <a:pt x="28575" y="6143625"/>
                </a:lnTo>
                <a:lnTo>
                  <a:pt x="6515100" y="6134100"/>
                </a:lnTo>
                <a:lnTo>
                  <a:pt x="6505575" y="114300"/>
                </a:lnTo>
                <a:close/>
              </a:path>
            </a:pathLst>
          </a:custGeom>
          <a:blipFill>
            <a:blip r:embed="rId3">
              <a:alphaModFix amt="50000"/>
            </a:blip>
            <a:stretch>
              <a:fillRect l="-17945" t="-6109" r="-29392" b="-47892"/>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gradFill>
                <a:gsLst>
                  <a:gs pos="40075">
                    <a:srgbClr val="FFFFFF"/>
                  </a:gs>
                  <a:gs pos="30000">
                    <a:srgbClr val="FFFFFF"/>
                  </a:gs>
                </a:gsLst>
                <a:lin ang="5400000" scaled="0"/>
              </a:gradFill>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1" y="503675"/>
            <a:ext cx="7311207" cy="554061"/>
          </a:xfrm>
        </p:spPr>
        <p:txBody>
          <a:bodyPr wrap="square" anchor="b" anchorCtr="0">
            <a:spAutoFit/>
          </a:bodyPr>
          <a:lstStyle>
            <a:lvl1pPr>
              <a:defRPr/>
            </a:lvl1pPr>
          </a:lstStyle>
          <a:p>
            <a:r>
              <a:rPr lang="en-US"/>
              <a:t>Title</a:t>
            </a:r>
          </a:p>
        </p:txBody>
      </p:sp>
      <p:sp>
        <p:nvSpPr>
          <p:cNvPr id="5" name="Text Placeholder 4"/>
          <p:cNvSpPr>
            <a:spLocks noGrp="1"/>
          </p:cNvSpPr>
          <p:nvPr>
            <p:ph type="body" sz="quarter" idx="12" hasCustomPrompt="1"/>
          </p:nvPr>
        </p:nvSpPr>
        <p:spPr>
          <a:xfrm>
            <a:off x="661722" y="1149362"/>
            <a:ext cx="11055034" cy="307804"/>
          </a:xfrm>
          <a:noFill/>
        </p:spPr>
        <p:txBody>
          <a:bodyPr wrap="square" lIns="0" tIns="0" rIns="0" bIns="0">
            <a:spAutoFit/>
          </a:bodyPr>
          <a:lstStyle>
            <a:lvl1pPr marL="342900" indent="-342900">
              <a:spcBef>
                <a:spcPts val="0"/>
              </a:spcBef>
              <a:buFont typeface="Arial" panose="020B0604020202020204" pitchFamily="34" charset="0"/>
              <a:buChar char="•"/>
              <a:defRPr sz="2000" spc="0" baseline="0">
                <a:gradFill>
                  <a:gsLst>
                    <a:gs pos="91000">
                      <a:schemeClr val="tx1"/>
                    </a:gs>
                    <a:gs pos="0">
                      <a:schemeClr val="tx1"/>
                    </a:gs>
                  </a:gsLst>
                  <a:lin ang="5400000" scaled="0"/>
                </a:gradFill>
                <a:latin typeface="+mn-lt"/>
                <a:cs typeface="Segoe UI" panose="020B0502040204020203" pitchFamily="34" charset="0"/>
              </a:defRPr>
            </a:lvl1pPr>
          </a:lstStyle>
          <a:p>
            <a:r>
              <a:rPr lang="en-US"/>
              <a:t>Content</a:t>
            </a:r>
          </a:p>
        </p:txBody>
      </p:sp>
      <p:pic>
        <p:nvPicPr>
          <p:cNvPr id="39" name="Picture 38">
            <a:extLst>
              <a:ext uri="{FF2B5EF4-FFF2-40B4-BE49-F238E27FC236}">
                <a16:creationId xmlns:a16="http://schemas.microsoft.com/office/drawing/2014/main" id="{7501C0A7-979F-01D8-2D42-85A5EC3D97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1658"/>
          <a:stretch/>
        </p:blipFill>
        <p:spPr>
          <a:xfrm>
            <a:off x="10706100" y="6170288"/>
            <a:ext cx="1258108" cy="497212"/>
          </a:xfrm>
          <a:prstGeom prst="rect">
            <a:avLst/>
          </a:prstGeom>
        </p:spPr>
      </p:pic>
    </p:spTree>
    <p:extLst>
      <p:ext uri="{BB962C8B-B14F-4D97-AF65-F5344CB8AC3E}">
        <p14:creationId xmlns:p14="http://schemas.microsoft.com/office/powerpoint/2010/main" val="178951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6219755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8957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7_Section Slide 1">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3AA8B76B-4BD8-3D41-9052-42497BF42A91}"/>
              </a:ext>
            </a:extLst>
          </p:cNvPr>
          <p:cNvSpPr>
            <a:spLocks noGrp="1"/>
          </p:cNvSpPr>
          <p:nvPr>
            <p:ph sz="half" idx="13"/>
          </p:nvPr>
        </p:nvSpPr>
        <p:spPr>
          <a:xfrm>
            <a:off x="284863" y="1487478"/>
            <a:ext cx="5057775" cy="435133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FD6889A-F9EF-9A45-8D83-3ED3F969A0F7}"/>
              </a:ext>
            </a:extLst>
          </p:cNvPr>
          <p:cNvSpPr>
            <a:spLocks noGrp="1"/>
          </p:cNvSpPr>
          <p:nvPr>
            <p:ph type="title" hasCustomPrompt="1"/>
          </p:nvPr>
        </p:nvSpPr>
        <p:spPr>
          <a:xfrm>
            <a:off x="314059" y="293914"/>
            <a:ext cx="5204995" cy="1043189"/>
          </a:xfrm>
          <a:ln>
            <a:noFill/>
          </a:ln>
        </p:spPr>
        <p:style>
          <a:lnRef idx="2">
            <a:schemeClr val="dk1"/>
          </a:lnRef>
          <a:fillRef idx="1">
            <a:schemeClr val="lt1"/>
          </a:fillRef>
          <a:effectRef idx="0">
            <a:schemeClr val="dk1"/>
          </a:effectRef>
          <a:fontRef idx="minor">
            <a:schemeClr val="dk1"/>
          </a:fontRef>
        </p:style>
        <p:txBody>
          <a:bodyPr>
            <a:normAutofit/>
          </a:bodyPr>
          <a:lstStyle>
            <a:lvl1pPr>
              <a:defRPr sz="3000">
                <a:solidFill>
                  <a:schemeClr val="tx2"/>
                </a:solidFill>
              </a:defRPr>
            </a:lvl1pPr>
          </a:lstStyle>
          <a:p>
            <a:r>
              <a:rPr lang="en-US"/>
              <a:t>About Me</a:t>
            </a:r>
          </a:p>
        </p:txBody>
      </p:sp>
      <p:sp>
        <p:nvSpPr>
          <p:cNvPr id="11" name="Content Placeholder 3">
            <a:extLst>
              <a:ext uri="{FF2B5EF4-FFF2-40B4-BE49-F238E27FC236}">
                <a16:creationId xmlns:a16="http://schemas.microsoft.com/office/drawing/2014/main" id="{D7F6A3AD-2296-3046-82DD-C01D1D443FC5}"/>
              </a:ext>
            </a:extLst>
          </p:cNvPr>
          <p:cNvSpPr>
            <a:spLocks noGrp="1"/>
          </p:cNvSpPr>
          <p:nvPr>
            <p:ph sz="half" idx="2"/>
          </p:nvPr>
        </p:nvSpPr>
        <p:spPr>
          <a:xfrm>
            <a:off x="6005024" y="1058974"/>
            <a:ext cx="60342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0DDECDEB-5AA5-9841-AA2F-B8D08587FDBB}"/>
              </a:ext>
            </a:extLst>
          </p:cNvPr>
          <p:cNvCxnSpPr>
            <a:cxnSpLocks/>
          </p:cNvCxnSpPr>
          <p:nvPr userDrawn="1"/>
        </p:nvCxnSpPr>
        <p:spPr>
          <a:xfrm flipH="1">
            <a:off x="1" y="1338941"/>
            <a:ext cx="54606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34AADBDB-AA64-8C60-E507-8507CC3D97F6}"/>
              </a:ext>
            </a:extLst>
          </p:cNvPr>
          <p:cNvSpPr>
            <a:spLocks noGrp="1"/>
          </p:cNvSpPr>
          <p:nvPr>
            <p:ph type="ftr" sz="quarter" idx="14"/>
          </p:nvPr>
        </p:nvSpPr>
        <p:spPr/>
        <p:txBody>
          <a:bodyPr/>
          <a:lstStyle/>
          <a:p>
            <a:r>
              <a:rPr lang="en-US"/>
              <a:t>Higher Ed &amp; Research Tech Summit 2025</a:t>
            </a:r>
          </a:p>
        </p:txBody>
      </p:sp>
      <p:sp>
        <p:nvSpPr>
          <p:cNvPr id="3" name="Slide Number Placeholder 2">
            <a:extLst>
              <a:ext uri="{FF2B5EF4-FFF2-40B4-BE49-F238E27FC236}">
                <a16:creationId xmlns:a16="http://schemas.microsoft.com/office/drawing/2014/main" id="{53FF3951-4487-40A0-90FA-2564A5747E07}"/>
              </a:ext>
            </a:extLst>
          </p:cNvPr>
          <p:cNvSpPr>
            <a:spLocks noGrp="1"/>
          </p:cNvSpPr>
          <p:nvPr>
            <p:ph type="sldNum" sz="quarter" idx="15"/>
          </p:nvPr>
        </p:nvSpPr>
        <p:spPr/>
        <p:txBody>
          <a:bodyPr/>
          <a:lstStyle/>
          <a:p>
            <a:fld id="{E600D3F1-D693-6849-8450-DBB154E69511}" type="slidenum">
              <a:rPr lang="en-US" smtClean="0"/>
              <a:pPr/>
              <a:t>‹#›</a:t>
            </a:fld>
            <a:endParaRPr lang="en-US"/>
          </a:p>
        </p:txBody>
      </p:sp>
    </p:spTree>
    <p:extLst>
      <p:ext uri="{BB962C8B-B14F-4D97-AF65-F5344CB8AC3E}">
        <p14:creationId xmlns:p14="http://schemas.microsoft.com/office/powerpoint/2010/main" val="732835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3/23/2026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8843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430887"/>
          </a:xfrm>
        </p:spPr>
        <p:txBody>
          <a:bodyPr/>
          <a:lstStyle/>
          <a:p>
            <a:r>
              <a:rPr lang="en-US"/>
              <a:t>Click to edit Master title style</a:t>
            </a:r>
            <a:endParaRPr/>
          </a:p>
        </p:txBody>
      </p:sp>
      <p:sp>
        <p:nvSpPr>
          <p:cNvPr id="3" name="Content Placeholder 2"/>
          <p:cNvSpPr>
            <a:spLocks noGrp="1"/>
          </p:cNvSpPr>
          <p:nvPr>
            <p:ph sz="half" idx="1"/>
          </p:nvPr>
        </p:nvSpPr>
        <p:spPr>
          <a:xfrm>
            <a:off x="114170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59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4067C2A3-CD19-48AB-9F64-ECCF75182EDD}" type="datetime1">
              <a:rPr lang="en-US"/>
              <a:t>3/23/2026</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7447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43088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709" y="1524001"/>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41709" y="2413001"/>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5999" y="1524001"/>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095999" y="2413001"/>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0363E8C1-7C87-4705-AB97-8CD17D208E3F}" type="datetime1">
              <a:rPr lang="en-US"/>
              <a:t>3/23/2026</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77087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6554960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9789561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21554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25302388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txBody>
          <a:bodyPr/>
          <a:lstStyle/>
          <a:p>
            <a:endParaRPr lang="en-US" sz="1500"/>
          </a:p>
        </p:txBody>
      </p:sp>
    </p:spTree>
    <p:extLst>
      <p:ext uri="{BB962C8B-B14F-4D97-AF65-F5344CB8AC3E}">
        <p14:creationId xmlns:p14="http://schemas.microsoft.com/office/powerpoint/2010/main" val="3995763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8077540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0" y="2690336"/>
            <a:ext cx="12192000" cy="738664"/>
          </a:xfrm>
          <a:noFill/>
        </p:spPr>
        <p:txBody>
          <a:bodyPr wrap="square" lIns="0" tIns="0" rIns="0" bIns="0" anchor="b" anchorCtr="0">
            <a:spAutoFit/>
          </a:bodyPr>
          <a:lstStyle>
            <a:lvl1pPr algn="ctr">
              <a:defRPr lang="en-US" sz="4800" b="0" kern="1200" cap="none" spc="-50" baseline="0" dirty="0">
                <a:ln w="3175">
                  <a:noFill/>
                </a:ln>
                <a:solidFill>
                  <a:srgbClr val="50E6FF"/>
                </a:soli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5302496"/>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15962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515758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826708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794911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37107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920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422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595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3221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7132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32264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351928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702587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818248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8441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67694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77799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1450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1453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9073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4342443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888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8918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8701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745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0275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771522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378833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882137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FE9E-9EE7-42D5-8DA3-3E7A04DC5E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AA6C87-C3B7-4339-A689-2C2308F35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618052-520C-4D3E-95FA-3DAEBA206FA1}"/>
              </a:ext>
            </a:extLst>
          </p:cNvPr>
          <p:cNvSpPr>
            <a:spLocks noGrp="1"/>
          </p:cNvSpPr>
          <p:nvPr>
            <p:ph type="dt" sz="half" idx="10"/>
          </p:nvPr>
        </p:nvSpPr>
        <p:spPr/>
        <p:txBody>
          <a:bodyPr/>
          <a:lstStyle/>
          <a:p>
            <a:fld id="{B35AAE5B-F64A-437F-A29F-CC808A5CDF7B}" type="datetimeFigureOut">
              <a:rPr lang="en-US" smtClean="0"/>
              <a:t>3/23/2026</a:t>
            </a:fld>
            <a:endParaRPr lang="en-US"/>
          </a:p>
        </p:txBody>
      </p:sp>
      <p:sp>
        <p:nvSpPr>
          <p:cNvPr id="5" name="Footer Placeholder 4">
            <a:extLst>
              <a:ext uri="{FF2B5EF4-FFF2-40B4-BE49-F238E27FC236}">
                <a16:creationId xmlns:a16="http://schemas.microsoft.com/office/drawing/2014/main" id="{AC1638DF-B648-40C5-B888-6F29D3370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FDC2B-58EA-4959-A71A-E4B7317856EB}"/>
              </a:ext>
            </a:extLst>
          </p:cNvPr>
          <p:cNvSpPr>
            <a:spLocks noGrp="1"/>
          </p:cNvSpPr>
          <p:nvPr>
            <p:ph type="sldNum" sz="quarter" idx="12"/>
          </p:nvPr>
        </p:nvSpPr>
        <p:spPr/>
        <p:txBody>
          <a:bodyPr/>
          <a:lstStyle/>
          <a:p>
            <a:fld id="{33A801BF-539F-4345-991E-4063FD199D73}" type="slidenum">
              <a:rPr lang="en-US" smtClean="0"/>
              <a:t>‹#›</a:t>
            </a:fld>
            <a:endParaRPr lang="en-US"/>
          </a:p>
        </p:txBody>
      </p:sp>
    </p:spTree>
    <p:extLst>
      <p:ext uri="{BB962C8B-B14F-4D97-AF65-F5344CB8AC3E}">
        <p14:creationId xmlns:p14="http://schemas.microsoft.com/office/powerpoint/2010/main" val="11918752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B2A94170-AEE9-4F39-966A-84C4F08F6972}"/>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3A9FAFE-331B-4375-98B8-A26B06657C7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3/23/2026</a:t>
            </a:fld>
            <a:endParaRPr lang="en-US"/>
          </a:p>
        </p:txBody>
      </p:sp>
      <p:pic>
        <p:nvPicPr>
          <p:cNvPr id="4" name="Picture 3">
            <a:extLst>
              <a:ext uri="{FF2B5EF4-FFF2-40B4-BE49-F238E27FC236}">
                <a16:creationId xmlns:a16="http://schemas.microsoft.com/office/drawing/2014/main" id="{220B5CDF-D4FD-4F3C-B831-7F21BDC5C8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160405" y="3937699"/>
            <a:ext cx="4862540" cy="2735179"/>
          </a:xfrm>
          <a:prstGeom prst="rect">
            <a:avLst/>
          </a:prstGeom>
        </p:spPr>
      </p:pic>
      <p:sp>
        <p:nvSpPr>
          <p:cNvPr id="3" name="TextBox 2">
            <a:extLst>
              <a:ext uri="{FF2B5EF4-FFF2-40B4-BE49-F238E27FC236}">
                <a16:creationId xmlns:a16="http://schemas.microsoft.com/office/drawing/2014/main" id="{EAD31D99-CEE5-5343-A456-C76D7052C823}"/>
              </a:ext>
            </a:extLst>
          </p:cNvPr>
          <p:cNvSpPr txBox="1"/>
          <p:nvPr userDrawn="1"/>
        </p:nvSpPr>
        <p:spPr>
          <a:xfrm>
            <a:off x="9490833" y="351096"/>
            <a:ext cx="2324547" cy="307777"/>
          </a:xfrm>
          <a:prstGeom prst="rect">
            <a:avLst/>
          </a:prstGeom>
          <a:noFill/>
        </p:spPr>
        <p:txBody>
          <a:bodyPr wrap="none" rtlCol="0">
            <a:spAutoFit/>
          </a:bodyPr>
          <a:lstStyle/>
          <a:p>
            <a:r>
              <a:rPr lang="en-US" sz="1400" spc="300" baseline="0">
                <a:solidFill>
                  <a:srgbClr val="D0D1D2"/>
                </a:solidFill>
              </a:rPr>
              <a:t>MVP</a:t>
            </a:r>
            <a:r>
              <a:rPr lang="en-US" sz="1400" spc="0" baseline="0">
                <a:solidFill>
                  <a:srgbClr val="D0D1D2"/>
                </a:solidFill>
              </a:rPr>
              <a:t> | </a:t>
            </a:r>
            <a:r>
              <a:rPr lang="en-US" sz="1400" b="1" spc="150" baseline="0">
                <a:solidFill>
                  <a:srgbClr val="D0D1D2"/>
                </a:solidFill>
              </a:rPr>
              <a:t>Global Summit</a:t>
            </a:r>
          </a:p>
        </p:txBody>
      </p:sp>
    </p:spTree>
    <p:extLst>
      <p:ext uri="{BB962C8B-B14F-4D97-AF65-F5344CB8AC3E}">
        <p14:creationId xmlns:p14="http://schemas.microsoft.com/office/powerpoint/2010/main" val="145434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80431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8569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40343018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Small + Medium Container - Angela">
    <p:spTree>
      <p:nvGrpSpPr>
        <p:cNvPr id="1" name=""/>
        <p:cNvGrpSpPr/>
        <p:nvPr/>
      </p:nvGrpSpPr>
      <p:grpSpPr>
        <a:xfrm>
          <a:off x="0" y="0"/>
          <a:ext cx="0" cy="0"/>
          <a:chOff x="0" y="0"/>
          <a:chExt cx="0" cy="0"/>
        </a:xfrm>
      </p:grpSpPr>
      <p:pic>
        <p:nvPicPr>
          <p:cNvPr id="2" name="Picture 1" descr="Medium close-up for &#10;small graphics containers&#10;three quarter speak zoom silhouette overlayed in Building 40-41 Pod 3 Puffin. Window backdrop to outdoor space.">
            <a:extLst>
              <a:ext uri="{FF2B5EF4-FFF2-40B4-BE49-F238E27FC236}">
                <a16:creationId xmlns:a16="http://schemas.microsoft.com/office/drawing/2014/main" id="{D7387BFA-ED95-7135-E75E-E4F05B89C2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31706" t="6311" r="23914" b="49309"/>
          <a:stretch/>
        </p:blipFill>
        <p:spPr>
          <a:xfrm>
            <a:off x="0" y="0"/>
            <a:ext cx="12192000" cy="6858000"/>
          </a:xfrm>
          <a:prstGeom prst="rect">
            <a:avLst/>
          </a:prstGeom>
        </p:spPr>
      </p:pic>
      <p:sp>
        <p:nvSpPr>
          <p:cNvPr id="5" name="Freeform 8" descr="Female silhouette (1/2 body)">
            <a:extLst>
              <a:ext uri="{FF2B5EF4-FFF2-40B4-BE49-F238E27FC236}">
                <a16:creationId xmlns:a16="http://schemas.microsoft.com/office/drawing/2014/main" id="{84BC87CD-23EB-8516-2457-1A3202E12B4C}"/>
              </a:ext>
            </a:extLst>
          </p:cNvPr>
          <p:cNvSpPr/>
          <p:nvPr userDrawn="1"/>
        </p:nvSpPr>
        <p:spPr>
          <a:xfrm>
            <a:off x="1059980" y="682164"/>
            <a:ext cx="3584169" cy="6220368"/>
          </a:xfrm>
          <a:custGeom>
            <a:avLst/>
            <a:gdLst>
              <a:gd name="connsiteX0" fmla="*/ 1098907 w 1819881"/>
              <a:gd name="connsiteY0" fmla="*/ 1048 h 3158425"/>
              <a:gd name="connsiteX1" fmla="*/ 1152442 w 1819881"/>
              <a:gd name="connsiteY1" fmla="*/ 4231 h 3158425"/>
              <a:gd name="connsiteX2" fmla="*/ 1438326 w 1819881"/>
              <a:gd name="connsiteY2" fmla="*/ 278796 h 3158425"/>
              <a:gd name="connsiteX3" fmla="*/ 1552087 w 1819881"/>
              <a:gd name="connsiteY3" fmla="*/ 649326 h 3158425"/>
              <a:gd name="connsiteX4" fmla="*/ 1629663 w 1819881"/>
              <a:gd name="connsiteY4" fmla="*/ 991862 h 3158425"/>
              <a:gd name="connsiteX5" fmla="*/ 1734190 w 1819881"/>
              <a:gd name="connsiteY5" fmla="*/ 1132793 h 3158425"/>
              <a:gd name="connsiteX6" fmla="*/ 1684904 w 1819881"/>
              <a:gd name="connsiteY6" fmla="*/ 1110235 h 3158425"/>
              <a:gd name="connsiteX7" fmla="*/ 1598022 w 1819881"/>
              <a:gd name="connsiteY7" fmla="*/ 989629 h 3158425"/>
              <a:gd name="connsiteX8" fmla="*/ 1635173 w 1819881"/>
              <a:gd name="connsiteY8" fmla="*/ 1094005 h 3158425"/>
              <a:gd name="connsiteX9" fmla="*/ 1692645 w 1819881"/>
              <a:gd name="connsiteY9" fmla="*/ 1180741 h 3158425"/>
              <a:gd name="connsiteX10" fmla="*/ 1638373 w 1819881"/>
              <a:gd name="connsiteY10" fmla="*/ 1138754 h 3158425"/>
              <a:gd name="connsiteX11" fmla="*/ 1566827 w 1819881"/>
              <a:gd name="connsiteY11" fmla="*/ 981071 h 3158425"/>
              <a:gd name="connsiteX12" fmla="*/ 1627580 w 1819881"/>
              <a:gd name="connsiteY12" fmla="*/ 1201587 h 3158425"/>
              <a:gd name="connsiteX13" fmla="*/ 1616412 w 1819881"/>
              <a:gd name="connsiteY13" fmla="*/ 1359788 h 3158425"/>
              <a:gd name="connsiteX14" fmla="*/ 1614607 w 1819881"/>
              <a:gd name="connsiteY14" fmla="*/ 1363031 h 3158425"/>
              <a:gd name="connsiteX15" fmla="*/ 1719525 w 1819881"/>
              <a:gd name="connsiteY15" fmla="*/ 1430663 h 3158425"/>
              <a:gd name="connsiteX16" fmla="*/ 1819585 w 1819881"/>
              <a:gd name="connsiteY16" fmla="*/ 1634876 h 3158425"/>
              <a:gd name="connsiteX17" fmla="*/ 1778441 w 1819881"/>
              <a:gd name="connsiteY17" fmla="*/ 1977514 h 3158425"/>
              <a:gd name="connsiteX18" fmla="*/ 1770006 w 1819881"/>
              <a:gd name="connsiteY18" fmla="*/ 2337298 h 3158425"/>
              <a:gd name="connsiteX19" fmla="*/ 1761966 w 1819881"/>
              <a:gd name="connsiteY19" fmla="*/ 2451204 h 3158425"/>
              <a:gd name="connsiteX20" fmla="*/ 1725934 w 1819881"/>
              <a:gd name="connsiteY20" fmla="*/ 2601292 h 3158425"/>
              <a:gd name="connsiteX21" fmla="*/ 1753629 w 1819881"/>
              <a:gd name="connsiteY21" fmla="*/ 2749518 h 3158425"/>
              <a:gd name="connsiteX22" fmla="*/ 1715734 w 1819881"/>
              <a:gd name="connsiteY22" fmla="*/ 2835879 h 3158425"/>
              <a:gd name="connsiteX23" fmla="*/ 1758022 w 1819881"/>
              <a:gd name="connsiteY23" fmla="*/ 3137765 h 3158425"/>
              <a:gd name="connsiteX24" fmla="*/ 1761395 w 1819881"/>
              <a:gd name="connsiteY24" fmla="*/ 3158425 h 3158425"/>
              <a:gd name="connsiteX25" fmla="*/ 168290 w 1819881"/>
              <a:gd name="connsiteY25" fmla="*/ 3158425 h 3158425"/>
              <a:gd name="connsiteX26" fmla="*/ 162403 w 1819881"/>
              <a:gd name="connsiteY26" fmla="*/ 3110204 h 3158425"/>
              <a:gd name="connsiteX27" fmla="*/ 144350 w 1819881"/>
              <a:gd name="connsiteY27" fmla="*/ 3023869 h 3158425"/>
              <a:gd name="connsiteX28" fmla="*/ 97937 w 1819881"/>
              <a:gd name="connsiteY28" fmla="*/ 2816325 h 3158425"/>
              <a:gd name="connsiteX29" fmla="*/ 2896 w 1819881"/>
              <a:gd name="connsiteY29" fmla="*/ 2602423 h 3158425"/>
              <a:gd name="connsiteX30" fmla="*/ 62676 w 1819881"/>
              <a:gd name="connsiteY30" fmla="*/ 2108674 h 3158425"/>
              <a:gd name="connsiteX31" fmla="*/ 392528 w 1819881"/>
              <a:gd name="connsiteY31" fmla="*/ 1279761 h 3158425"/>
              <a:gd name="connsiteX32" fmla="*/ 534001 w 1819881"/>
              <a:gd name="connsiteY32" fmla="*/ 1176308 h 3158425"/>
              <a:gd name="connsiteX33" fmla="*/ 532812 w 1819881"/>
              <a:gd name="connsiteY33" fmla="*/ 1124313 h 3158425"/>
              <a:gd name="connsiteX34" fmla="*/ 567355 w 1819881"/>
              <a:gd name="connsiteY34" fmla="*/ 815128 h 3158425"/>
              <a:gd name="connsiteX35" fmla="*/ 609566 w 1819881"/>
              <a:gd name="connsiteY35" fmla="*/ 487405 h 3158425"/>
              <a:gd name="connsiteX36" fmla="*/ 774692 w 1819881"/>
              <a:gd name="connsiteY36" fmla="*/ 130199 h 3158425"/>
              <a:gd name="connsiteX37" fmla="*/ 1029528 w 1819881"/>
              <a:gd name="connsiteY37" fmla="*/ 33714 h 3158425"/>
              <a:gd name="connsiteX38" fmla="*/ 1098907 w 1819881"/>
              <a:gd name="connsiteY38" fmla="*/ 1048 h 31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19881" h="3158425">
                <a:moveTo>
                  <a:pt x="1098907" y="1048"/>
                </a:moveTo>
                <a:cubicBezTo>
                  <a:pt x="1114246" y="-849"/>
                  <a:pt x="1132099" y="-384"/>
                  <a:pt x="1152442" y="4231"/>
                </a:cubicBezTo>
                <a:cubicBezTo>
                  <a:pt x="1233815" y="22693"/>
                  <a:pt x="1375865" y="172633"/>
                  <a:pt x="1438326" y="278796"/>
                </a:cubicBezTo>
                <a:cubicBezTo>
                  <a:pt x="1500790" y="384960"/>
                  <a:pt x="1538909" y="565721"/>
                  <a:pt x="1552087" y="649326"/>
                </a:cubicBezTo>
                <a:cubicBezTo>
                  <a:pt x="1565263" y="732931"/>
                  <a:pt x="1602937" y="920020"/>
                  <a:pt x="1629663" y="991862"/>
                </a:cubicBezTo>
                <a:cubicBezTo>
                  <a:pt x="1656389" y="1063704"/>
                  <a:pt x="1734190" y="1132793"/>
                  <a:pt x="1734190" y="1132793"/>
                </a:cubicBezTo>
                <a:cubicBezTo>
                  <a:pt x="1717071" y="1126884"/>
                  <a:pt x="1700564" y="1119329"/>
                  <a:pt x="1684904" y="1110235"/>
                </a:cubicBezTo>
                <a:cubicBezTo>
                  <a:pt x="1660486" y="1095793"/>
                  <a:pt x="1598022" y="989629"/>
                  <a:pt x="1598022" y="989629"/>
                </a:cubicBezTo>
                <a:cubicBezTo>
                  <a:pt x="1598022" y="989629"/>
                  <a:pt x="1612989" y="1047921"/>
                  <a:pt x="1635173" y="1094005"/>
                </a:cubicBezTo>
                <a:cubicBezTo>
                  <a:pt x="1657360" y="1140090"/>
                  <a:pt x="1692645" y="1180741"/>
                  <a:pt x="1692645" y="1180741"/>
                </a:cubicBezTo>
                <a:cubicBezTo>
                  <a:pt x="1692645" y="1180741"/>
                  <a:pt x="1655573" y="1165405"/>
                  <a:pt x="1638373" y="1138754"/>
                </a:cubicBezTo>
                <a:cubicBezTo>
                  <a:pt x="1621176" y="1112101"/>
                  <a:pt x="1566827" y="981071"/>
                  <a:pt x="1566827" y="981071"/>
                </a:cubicBezTo>
                <a:cubicBezTo>
                  <a:pt x="1566827" y="981071"/>
                  <a:pt x="1602638" y="1104432"/>
                  <a:pt x="1627580" y="1201587"/>
                </a:cubicBezTo>
                <a:cubicBezTo>
                  <a:pt x="1652519" y="1298740"/>
                  <a:pt x="1616412" y="1359788"/>
                  <a:pt x="1616412" y="1359788"/>
                </a:cubicBezTo>
                <a:cubicBezTo>
                  <a:pt x="1616412" y="1359788"/>
                  <a:pt x="1615780" y="1360939"/>
                  <a:pt x="1614607" y="1363031"/>
                </a:cubicBezTo>
                <a:cubicBezTo>
                  <a:pt x="1659189" y="1389896"/>
                  <a:pt x="1699589" y="1413390"/>
                  <a:pt x="1719525" y="1430663"/>
                </a:cubicBezTo>
                <a:cubicBezTo>
                  <a:pt x="1767471" y="1472206"/>
                  <a:pt x="1824499" y="1565267"/>
                  <a:pt x="1819585" y="1634876"/>
                </a:cubicBezTo>
                <a:cubicBezTo>
                  <a:pt x="1814672" y="1704485"/>
                  <a:pt x="1799858" y="1824273"/>
                  <a:pt x="1778441" y="1977514"/>
                </a:cubicBezTo>
                <a:cubicBezTo>
                  <a:pt x="1754672" y="2147616"/>
                  <a:pt x="1799339" y="2282132"/>
                  <a:pt x="1770006" y="2337298"/>
                </a:cubicBezTo>
                <a:cubicBezTo>
                  <a:pt x="1740674" y="2392465"/>
                  <a:pt x="1746110" y="2405567"/>
                  <a:pt x="1761966" y="2451204"/>
                </a:cubicBezTo>
                <a:cubicBezTo>
                  <a:pt x="1777823" y="2496840"/>
                  <a:pt x="1705088" y="2536225"/>
                  <a:pt x="1725934" y="2601292"/>
                </a:cubicBezTo>
                <a:cubicBezTo>
                  <a:pt x="1746780" y="2666361"/>
                  <a:pt x="1762639" y="2711998"/>
                  <a:pt x="1753629" y="2749518"/>
                </a:cubicBezTo>
                <a:cubicBezTo>
                  <a:pt x="1744621" y="2787042"/>
                  <a:pt x="1715734" y="2835879"/>
                  <a:pt x="1715734" y="2835879"/>
                </a:cubicBezTo>
                <a:cubicBezTo>
                  <a:pt x="1715734" y="2835879"/>
                  <a:pt x="1731219" y="2976882"/>
                  <a:pt x="1758022" y="3137765"/>
                </a:cubicBezTo>
                <a:lnTo>
                  <a:pt x="1761395" y="3158425"/>
                </a:lnTo>
                <a:lnTo>
                  <a:pt x="168290" y="3158425"/>
                </a:lnTo>
                <a:lnTo>
                  <a:pt x="162403" y="3110204"/>
                </a:lnTo>
                <a:cubicBezTo>
                  <a:pt x="156937" y="3076430"/>
                  <a:pt x="150697" y="3046576"/>
                  <a:pt x="144350" y="3023869"/>
                </a:cubicBezTo>
                <a:cubicBezTo>
                  <a:pt x="118962" y="2933040"/>
                  <a:pt x="97937" y="2816325"/>
                  <a:pt x="97937" y="2816325"/>
                </a:cubicBezTo>
                <a:cubicBezTo>
                  <a:pt x="97937" y="2816325"/>
                  <a:pt x="-1571" y="2665704"/>
                  <a:pt x="2896" y="2602423"/>
                </a:cubicBezTo>
                <a:cubicBezTo>
                  <a:pt x="7362" y="2539141"/>
                  <a:pt x="-27111" y="2299487"/>
                  <a:pt x="62676" y="2108674"/>
                </a:cubicBezTo>
                <a:cubicBezTo>
                  <a:pt x="152460" y="1917861"/>
                  <a:pt x="198293" y="1418683"/>
                  <a:pt x="392528" y="1279761"/>
                </a:cubicBezTo>
                <a:cubicBezTo>
                  <a:pt x="445542" y="1241845"/>
                  <a:pt x="492776" y="1206874"/>
                  <a:pt x="534001" y="1176308"/>
                </a:cubicBezTo>
                <a:cubicBezTo>
                  <a:pt x="532062" y="1159048"/>
                  <a:pt x="531665" y="1141646"/>
                  <a:pt x="532812" y="1124313"/>
                </a:cubicBezTo>
                <a:cubicBezTo>
                  <a:pt x="540853" y="1010407"/>
                  <a:pt x="564749" y="942137"/>
                  <a:pt x="567355" y="815128"/>
                </a:cubicBezTo>
                <a:cubicBezTo>
                  <a:pt x="569961" y="688118"/>
                  <a:pt x="565344" y="573319"/>
                  <a:pt x="609566" y="487405"/>
                </a:cubicBezTo>
                <a:cubicBezTo>
                  <a:pt x="653789" y="401491"/>
                  <a:pt x="639717" y="330541"/>
                  <a:pt x="774692" y="130199"/>
                </a:cubicBezTo>
                <a:cubicBezTo>
                  <a:pt x="909666" y="-70141"/>
                  <a:pt x="1029528" y="33714"/>
                  <a:pt x="1029528" y="33714"/>
                </a:cubicBezTo>
                <a:cubicBezTo>
                  <a:pt x="1029528" y="33714"/>
                  <a:pt x="1052896" y="6745"/>
                  <a:pt x="1098907" y="1048"/>
                </a:cubicBezTo>
                <a:close/>
              </a:path>
            </a:pathLst>
          </a:custGeom>
          <a:solidFill>
            <a:srgbClr val="737373">
              <a:alpha val="90000"/>
            </a:srgbClr>
          </a:solidFill>
          <a:ln w="25400" cap="flat">
            <a:solidFill>
              <a:schemeClr val="bg1"/>
            </a:solidFill>
            <a:prstDash val="solid"/>
            <a:miter/>
          </a:ln>
          <a:effectLst/>
        </p:spPr>
        <p:txBody>
          <a:bodyPr wrap="square" lIns="432000" tIns="1152000" rtlCol="0" anchor="ctr">
            <a:noAutofit/>
          </a:bodyPr>
          <a:lstStyle/>
          <a:p>
            <a:pPr marR="0" lvl="0" indent="0" algn="ctr" defTabSz="914367" fontAlgn="auto">
              <a:lnSpc>
                <a:spcPct val="100000"/>
              </a:lnSpc>
              <a:spcBef>
                <a:spcPts val="0"/>
              </a:spcBef>
              <a:spcAft>
                <a:spcPts val="0"/>
              </a:spcAft>
              <a:buClrTx/>
              <a:buSzTx/>
              <a:buFontTx/>
              <a:buNone/>
              <a:tabLst/>
            </a:pPr>
            <a:r>
              <a:rPr kumimoji="0" lang="en-US" sz="1765" b="0" i="0" u="none" strike="noStrike" cap="none" spc="0" normalizeH="0" baseline="0">
                <a:ln>
                  <a:noFill/>
                </a:ln>
                <a:solidFill>
                  <a:schemeClr val="bg1"/>
                </a:solidFill>
                <a:effectLst/>
                <a:uLnTx/>
                <a:uFillTx/>
                <a:latin typeface="Segoe UI"/>
              </a:rPr>
              <a:t>Angela</a:t>
            </a:r>
          </a:p>
        </p:txBody>
      </p:sp>
      <p:sp>
        <p:nvSpPr>
          <p:cNvPr id="4" name="Text Placeholder 3">
            <a:extLst>
              <a:ext uri="{FF2B5EF4-FFF2-40B4-BE49-F238E27FC236}">
                <a16:creationId xmlns:a16="http://schemas.microsoft.com/office/drawing/2014/main" id="{28B5254F-4D4B-D52B-BDA2-031E9B39AA8D}"/>
              </a:ext>
            </a:extLst>
          </p:cNvPr>
          <p:cNvSpPr>
            <a:spLocks noGrp="1"/>
          </p:cNvSpPr>
          <p:nvPr>
            <p:ph type="body" sz="quarter" idx="10" hasCustomPrompt="1"/>
          </p:nvPr>
        </p:nvSpPr>
        <p:spPr>
          <a:xfrm>
            <a:off x="8788400" y="-507851"/>
            <a:ext cx="3403600" cy="276999"/>
          </a:xfrm>
        </p:spPr>
        <p:txBody>
          <a:bodyPr anchor="b" anchorCtr="0"/>
          <a:lstStyle>
            <a:lvl1pPr algn="r">
              <a:buNone/>
              <a:defRPr sz="18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5227056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1" y="1"/>
            <a:ext cx="7452049" cy="6858000"/>
          </a:xfrm>
        </p:spPr>
        <p:txBody>
          <a:bodyPr/>
          <a:lstStyle/>
          <a:p>
            <a:endParaRPr lang="en-US"/>
          </a:p>
        </p:txBody>
      </p:sp>
    </p:spTree>
    <p:extLst>
      <p:ext uri="{BB962C8B-B14F-4D97-AF65-F5344CB8AC3E}">
        <p14:creationId xmlns:p14="http://schemas.microsoft.com/office/powerpoint/2010/main" val="42903665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872">
          <p15:clr>
            <a:srgbClr val="C35EA4"/>
          </p15:clr>
        </p15:guide>
        <p15:guide id="4" orient="horz" pos="1464">
          <p15:clr>
            <a:srgbClr val="C35EA4"/>
          </p15:clr>
        </p15:guide>
        <p15:guide id="5" pos="2688">
          <p15:clr>
            <a:srgbClr val="C35EA4"/>
          </p15:clr>
        </p15:guide>
        <p15:guide id="6" pos="5280">
          <p15:clr>
            <a:srgbClr val="FBAE40"/>
          </p15:clr>
        </p15:guide>
        <p15:guide id="7" orient="horz" pos="2160">
          <p15:clr>
            <a:srgbClr val="C35E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ext option 3">
    <p:bg>
      <p:bgPr>
        <a:solidFill>
          <a:srgbClr val="F2F2F2"/>
        </a:solidFill>
        <a:effectLst/>
      </p:bgPr>
    </p:bg>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2183765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34351443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46466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3/23/2026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380342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689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A99C-538E-8275-CCC8-C573C1277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F434940-AC76-9BFF-9794-0E7699AEC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58C7632-AE04-9761-1033-8BE912B7A707}"/>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5" name="Footer Placeholder 4">
            <a:extLst>
              <a:ext uri="{FF2B5EF4-FFF2-40B4-BE49-F238E27FC236}">
                <a16:creationId xmlns:a16="http://schemas.microsoft.com/office/drawing/2014/main" id="{0F982529-3199-78AB-7D31-2B6A586051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9CCB0D-5498-6A4F-3AC8-09ABAE359B52}"/>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3983269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1900573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A12C-FFB7-EE0C-FA52-4A8F533D1F0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69CD851-1719-97D2-3B60-7F4B57698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086170F-E0D9-C34D-A692-EBB822D0CBF3}"/>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5" name="Footer Placeholder 4">
            <a:extLst>
              <a:ext uri="{FF2B5EF4-FFF2-40B4-BE49-F238E27FC236}">
                <a16:creationId xmlns:a16="http://schemas.microsoft.com/office/drawing/2014/main" id="{C6915E8B-B908-ACA1-1189-22F9B8780D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12FEC5-CEEE-09BA-1D6A-7CB2C2CF4438}"/>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6094727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A7F9-9A1E-86CE-4B71-4888AB5226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8F85ACB-4746-27D0-CF76-B0391C8D00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13596-8EBB-E8B9-41DF-E1584817F193}"/>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5" name="Footer Placeholder 4">
            <a:extLst>
              <a:ext uri="{FF2B5EF4-FFF2-40B4-BE49-F238E27FC236}">
                <a16:creationId xmlns:a16="http://schemas.microsoft.com/office/drawing/2014/main" id="{A74D9324-A012-EDA8-D709-E42CA04765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FFF89A-5800-0F50-578B-1EB4F5CCBAF3}"/>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24450543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952C-8B83-CF8D-A898-4562CE626D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B122365-6395-1A20-2E44-030F959C5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A1AAECF-8BF1-FAEA-B1F9-E301CE0499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69BD5BD-D4B0-01C9-A7EC-27BAB53A36CB}"/>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6" name="Footer Placeholder 5">
            <a:extLst>
              <a:ext uri="{FF2B5EF4-FFF2-40B4-BE49-F238E27FC236}">
                <a16:creationId xmlns:a16="http://schemas.microsoft.com/office/drawing/2014/main" id="{F61DF514-7973-E6EA-F64A-6855D084105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DC19BE-F9A5-5BEE-3EF5-3A3F9D6E466E}"/>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24925449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A7A93-34C6-04F7-A058-9296432B7F4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2C51C76-494A-CC83-EBDC-E60D68CB5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1A756D-6FF3-18E6-1701-E8CC6E6156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80BD996-B8B9-733D-CF5B-AB0189F3A1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0B8D7-AA97-1BE4-DA99-5855A8210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1625962-C07B-973B-4868-A845E758E547}"/>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8" name="Footer Placeholder 7">
            <a:extLst>
              <a:ext uri="{FF2B5EF4-FFF2-40B4-BE49-F238E27FC236}">
                <a16:creationId xmlns:a16="http://schemas.microsoft.com/office/drawing/2014/main" id="{210F6E36-6015-8E9E-C71B-1D1BC7D2770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B9CD2A6-D892-6A83-3C10-E20816443115}"/>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1229414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E877-9397-D8ED-F0F6-914BBE085E9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3424234-B7A0-0C69-25D2-F0F8F38F5E95}"/>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4" name="Footer Placeholder 3">
            <a:extLst>
              <a:ext uri="{FF2B5EF4-FFF2-40B4-BE49-F238E27FC236}">
                <a16:creationId xmlns:a16="http://schemas.microsoft.com/office/drawing/2014/main" id="{25610582-D6D6-2F14-6FCD-A9C07C6CA21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DA98D61-DBD9-6CE3-ECB5-6584CA4F784F}"/>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4003075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176F9-BDD7-4A69-2D06-B2B4B12D98EC}"/>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3" name="Footer Placeholder 2">
            <a:extLst>
              <a:ext uri="{FF2B5EF4-FFF2-40B4-BE49-F238E27FC236}">
                <a16:creationId xmlns:a16="http://schemas.microsoft.com/office/drawing/2014/main" id="{CF07BCD5-BFE4-CD21-EE8A-7AF74B5B64C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DC1C302-5CAC-4636-75D4-DFFEFE10A79B}"/>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22029828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8B35-F5BE-D9F7-1BCE-842F06182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4B6E5B2-74F7-DB2B-E563-9543A5D446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AB75B50-A456-1D6C-30D1-7BC41561C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A2A0E-AF6D-4604-A8EF-E91ACF94E7B4}"/>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6" name="Footer Placeholder 5">
            <a:extLst>
              <a:ext uri="{FF2B5EF4-FFF2-40B4-BE49-F238E27FC236}">
                <a16:creationId xmlns:a16="http://schemas.microsoft.com/office/drawing/2014/main" id="{D892AE03-6282-BE4E-3C34-3FF48E31159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10A17C4-3029-74A3-D177-AD9C50F096FF}"/>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30463094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A965-38DF-52A8-8DE2-1DD94D9176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F2DD9C0-1B85-70E8-BD39-6B5A5CFAB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96FFD9E-A2ED-C67F-15AC-D3477A765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DF5C9-E06B-F9D9-51A9-709DA306CE54}"/>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6" name="Footer Placeholder 5">
            <a:extLst>
              <a:ext uri="{FF2B5EF4-FFF2-40B4-BE49-F238E27FC236}">
                <a16:creationId xmlns:a16="http://schemas.microsoft.com/office/drawing/2014/main" id="{25FF539F-8A53-37A6-2C83-805BBDA5744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F660535-C2E7-A9F3-39CC-69721CB6CAE6}"/>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16516355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23F3-BC08-4E96-F0CF-C8964E12AF2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8C8A3C2-B00C-E4E5-8936-15F6D4DB75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34F940E-DDD8-C1E0-CD2D-DD17459A25A7}"/>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5" name="Footer Placeholder 4">
            <a:extLst>
              <a:ext uri="{FF2B5EF4-FFF2-40B4-BE49-F238E27FC236}">
                <a16:creationId xmlns:a16="http://schemas.microsoft.com/office/drawing/2014/main" id="{546358C6-16A3-9E81-8249-FE8BFC8C226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5EB5D51-D0F0-3186-D9E8-1338C3574082}"/>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42118780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A36D65-F4AB-E091-6997-007CF9C5F4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9601183-AEE2-B946-0E60-DFB60B57B5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4E506B-1019-F82A-6686-E2FD2045CBD2}"/>
              </a:ext>
            </a:extLst>
          </p:cNvPr>
          <p:cNvSpPr>
            <a:spLocks noGrp="1"/>
          </p:cNvSpPr>
          <p:nvPr>
            <p:ph type="dt" sz="half" idx="10"/>
          </p:nvPr>
        </p:nvSpPr>
        <p:spPr/>
        <p:txBody>
          <a:bodyPr/>
          <a:lstStyle/>
          <a:p>
            <a:fld id="{1D75680D-5F9A-4AD7-A95C-7EEAFCB8550A}" type="datetimeFigureOut">
              <a:rPr lang="en-CA" smtClean="0"/>
              <a:t>2026-03-23</a:t>
            </a:fld>
            <a:endParaRPr lang="en-CA"/>
          </a:p>
        </p:txBody>
      </p:sp>
      <p:sp>
        <p:nvSpPr>
          <p:cNvPr id="5" name="Footer Placeholder 4">
            <a:extLst>
              <a:ext uri="{FF2B5EF4-FFF2-40B4-BE49-F238E27FC236}">
                <a16:creationId xmlns:a16="http://schemas.microsoft.com/office/drawing/2014/main" id="{91F3DF0A-CA8B-EA8C-0542-A44B3D3A44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44C087A-0F0E-A39F-8D8F-013483990239}"/>
              </a:ext>
            </a:extLst>
          </p:cNvPr>
          <p:cNvSpPr>
            <a:spLocks noGrp="1"/>
          </p:cNvSpPr>
          <p:nvPr>
            <p:ph type="sldNum" sz="quarter" idx="12"/>
          </p:nvPr>
        </p:nvSpPr>
        <p:spPr/>
        <p:txBody>
          <a:bodyPr/>
          <a:lstStyle/>
          <a:p>
            <a:fld id="{E43A5BA1-F882-4FFE-8C70-2A6D8DD526AF}" type="slidenum">
              <a:rPr lang="en-CA" smtClean="0"/>
              <a:t>‹#›</a:t>
            </a:fld>
            <a:endParaRPr lang="en-CA"/>
          </a:p>
        </p:txBody>
      </p:sp>
    </p:spTree>
    <p:extLst>
      <p:ext uri="{BB962C8B-B14F-4D97-AF65-F5344CB8AC3E}">
        <p14:creationId xmlns:p14="http://schemas.microsoft.com/office/powerpoint/2010/main" val="134320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2"/>
        </a:solid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BCD166DF-F406-4662-F0A3-9E428C189C38}"/>
              </a:ext>
            </a:extLst>
          </p:cNvPr>
          <p:cNvSpPr/>
          <p:nvPr userDrawn="1"/>
        </p:nvSpPr>
        <p:spPr>
          <a:xfrm>
            <a:off x="-5416980" y="2416294"/>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4F07DCFA-8087-3D24-DEDE-C03E63DA626A}"/>
              </a:ext>
            </a:extLst>
          </p:cNvPr>
          <p:cNvSpPr/>
          <p:nvPr userDrawn="1"/>
        </p:nvSpPr>
        <p:spPr>
          <a:xfrm rot="10800000">
            <a:off x="7863023" y="-5112266"/>
            <a:ext cx="9081479" cy="9081479"/>
          </a:xfrm>
          <a:prstGeom prst="arc">
            <a:avLst>
              <a:gd name="adj1" fmla="val 16127454"/>
              <a:gd name="adj2" fmla="val 1947052"/>
            </a:avLst>
          </a:prstGeom>
          <a:ln w="508000">
            <a:solidFill>
              <a:schemeClr val="bg1">
                <a:alpha val="1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417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4"/>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34387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3"/>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331208181"/>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9117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340142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42071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312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2594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51261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193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6431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3160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27821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8135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93223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1184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222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6550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97227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3046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6386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25091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77688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0465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680573"/>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85438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03111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577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176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94989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3441956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8502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16096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5505838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6064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261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092794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9053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13707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8432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85201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5398840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793420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1164576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3/23/2026</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905355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3/23/2026</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2958245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31079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04779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6A4A9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641EA03-7BB3-955E-2E58-6CD9BD819738}"/>
              </a:ext>
            </a:extLst>
          </p:cNvPr>
          <p:cNvSpPr>
            <a:spLocks noGrp="1" noRot="1" noMove="1" noResize="1" noEditPoints="1" noAdjustHandles="1" noChangeArrowheads="1" noChangeShapeType="1"/>
          </p:cNvSpPr>
          <p:nvPr userDrawn="1"/>
        </p:nvSpPr>
        <p:spPr>
          <a:xfrm>
            <a:off x="-2217420" y="-453390"/>
            <a:ext cx="7776210" cy="777621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phic 3">
            <a:extLst>
              <a:ext uri="{FF2B5EF4-FFF2-40B4-BE49-F238E27FC236}">
                <a16:creationId xmlns:a16="http://schemas.microsoft.com/office/drawing/2014/main" id="{889E431C-1767-9734-75F9-4E0BC27DF58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05884" y="905999"/>
            <a:ext cx="5424117" cy="3329940"/>
          </a:xfrm>
          <a:prstGeom prst="rect">
            <a:avLst/>
          </a:prstGeom>
        </p:spPr>
      </p:pic>
      <p:sp>
        <p:nvSpPr>
          <p:cNvPr id="5" name="Text Placeholder 2">
            <a:extLst>
              <a:ext uri="{FF2B5EF4-FFF2-40B4-BE49-F238E27FC236}">
                <a16:creationId xmlns:a16="http://schemas.microsoft.com/office/drawing/2014/main" id="{CDCA20A1-DEE4-4359-BEA7-9E25AA2CB593}"/>
              </a:ext>
            </a:extLst>
          </p:cNvPr>
          <p:cNvSpPr>
            <a:spLocks noGrp="1"/>
          </p:cNvSpPr>
          <p:nvPr>
            <p:ph type="body" sz="quarter" idx="15"/>
          </p:nvPr>
        </p:nvSpPr>
        <p:spPr>
          <a:xfrm>
            <a:off x="761999" y="927667"/>
            <a:ext cx="4152901" cy="467029"/>
          </a:xfrm>
        </p:spPr>
        <p:txBody>
          <a:bodyPr lIns="0">
            <a:normAutofit/>
          </a:bodyPr>
          <a:lstStyle>
            <a:lvl1pPr marL="0" indent="0">
              <a:buNone/>
              <a:defRPr sz="2400" b="1">
                <a:solidFill>
                  <a:schemeClr val="bg1"/>
                </a:solidFill>
                <a:latin typeface="IBM Plex Sans Condensed SemiBol" panose="020B0706050203000203" pitchFamily="34" charset="0"/>
              </a:defRPr>
            </a:lvl1pPr>
          </a:lstStyle>
          <a:p>
            <a:pPr lvl="0"/>
            <a:r>
              <a:rPr lang="en-US"/>
              <a:t>Click to edit Master text styles</a:t>
            </a:r>
            <a:endParaRPr lang="de-DE"/>
          </a:p>
        </p:txBody>
      </p:sp>
      <p:sp>
        <p:nvSpPr>
          <p:cNvPr id="6" name="Text Placeholder 2">
            <a:extLst>
              <a:ext uri="{FF2B5EF4-FFF2-40B4-BE49-F238E27FC236}">
                <a16:creationId xmlns:a16="http://schemas.microsoft.com/office/drawing/2014/main" id="{063D6633-10FF-5AC4-5DA1-6CF612B10E09}"/>
              </a:ext>
            </a:extLst>
          </p:cNvPr>
          <p:cNvSpPr>
            <a:spLocks noGrp="1"/>
          </p:cNvSpPr>
          <p:nvPr>
            <p:ph type="body" sz="quarter" idx="16" hasCustomPrompt="1"/>
          </p:nvPr>
        </p:nvSpPr>
        <p:spPr>
          <a:xfrm>
            <a:off x="761999" y="1634188"/>
            <a:ext cx="4152901" cy="4545632"/>
          </a:xfrm>
        </p:spPr>
        <p:txBody>
          <a:bodyPr lIns="0">
            <a:noAutofit/>
          </a:bodyPr>
          <a:lstStyle>
            <a:lvl1pPr marL="0" indent="0" algn="just">
              <a:buNone/>
              <a:defRPr sz="16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a:t>
            </a:r>
            <a:r>
              <a:rPr lang="en-US" err="1"/>
              <a:t>ultrices</a:t>
            </a:r>
            <a:r>
              <a:rPr lang="en-US"/>
              <a:t> ligula dui, id semper </a:t>
            </a:r>
            <a:r>
              <a:rPr lang="en-US" err="1"/>
              <a:t>metus</a:t>
            </a:r>
            <a:r>
              <a:rPr lang="en-US"/>
              <a:t> </a:t>
            </a:r>
            <a:r>
              <a:rPr lang="en-US" err="1"/>
              <a:t>elementum</a:t>
            </a:r>
            <a:r>
              <a:rPr lang="en-US"/>
              <a:t> vel. </a:t>
            </a:r>
            <a:r>
              <a:rPr lang="en-US" err="1"/>
              <a:t>Pellentesque</a:t>
            </a:r>
            <a:r>
              <a:rPr lang="en-US"/>
              <a:t> non </a:t>
            </a:r>
            <a:r>
              <a:rPr lang="en-US" err="1"/>
              <a:t>laoreet</a:t>
            </a:r>
            <a:r>
              <a:rPr lang="en-US"/>
              <a:t> libero. Aenean </a:t>
            </a:r>
            <a:r>
              <a:rPr lang="en-US" err="1"/>
              <a:t>lectus</a:t>
            </a:r>
            <a:r>
              <a:rPr lang="en-US"/>
              <a:t> </a:t>
            </a:r>
            <a:r>
              <a:rPr lang="en-US" err="1"/>
              <a:t>orci</a:t>
            </a:r>
            <a:r>
              <a:rPr lang="en-US"/>
              <a:t>, </a:t>
            </a:r>
            <a:r>
              <a:rPr lang="en-US" err="1"/>
              <a:t>posuere</a:t>
            </a:r>
            <a:r>
              <a:rPr lang="en-US"/>
              <a:t> </a:t>
            </a:r>
            <a:r>
              <a:rPr lang="en-US" err="1"/>
              <a:t>eu</a:t>
            </a:r>
            <a:r>
              <a:rPr lang="en-US"/>
              <a:t> </a:t>
            </a:r>
            <a:r>
              <a:rPr lang="en-US" err="1"/>
              <a:t>felis</a:t>
            </a:r>
            <a:r>
              <a:rPr lang="en-US"/>
              <a:t> et, lacinia </a:t>
            </a:r>
            <a:r>
              <a:rPr lang="en-US" err="1"/>
              <a:t>congue</a:t>
            </a:r>
            <a:r>
              <a:rPr lang="en-US"/>
              <a:t> </a:t>
            </a:r>
            <a:r>
              <a:rPr lang="en-US" err="1"/>
              <a:t>nulla</a:t>
            </a:r>
            <a:r>
              <a:rPr lang="en-US"/>
              <a:t>. Aenean vestibulum </a:t>
            </a:r>
            <a:r>
              <a:rPr lang="en-US" err="1"/>
              <a:t>metus</a:t>
            </a:r>
            <a:r>
              <a:rPr lang="en-US"/>
              <a:t> </a:t>
            </a:r>
            <a:r>
              <a:rPr lang="en-US" err="1"/>
              <a:t>bibendum</a:t>
            </a:r>
            <a:r>
              <a:rPr lang="en-US"/>
              <a:t> dolor </a:t>
            </a:r>
            <a:r>
              <a:rPr lang="en-US" err="1"/>
              <a:t>imperdiet</a:t>
            </a:r>
            <a:r>
              <a:rPr lang="en-US"/>
              <a:t>, sit </a:t>
            </a:r>
            <a:r>
              <a:rPr lang="en-US" err="1"/>
              <a:t>amet</a:t>
            </a:r>
            <a:r>
              <a:rPr lang="en-US"/>
              <a:t> </a:t>
            </a:r>
            <a:r>
              <a:rPr lang="en-US" err="1"/>
              <a:t>laoreet</a:t>
            </a:r>
            <a:r>
              <a:rPr lang="en-US"/>
              <a:t> </a:t>
            </a:r>
            <a:r>
              <a:rPr lang="en-US" err="1"/>
              <a:t>erat</a:t>
            </a:r>
            <a:r>
              <a:rPr lang="en-US"/>
              <a:t> </a:t>
            </a:r>
            <a:r>
              <a:rPr lang="en-US" err="1"/>
              <a:t>interdum</a:t>
            </a:r>
            <a:r>
              <a:rPr lang="en-US"/>
              <a:t>. Vestibulum </a:t>
            </a:r>
            <a:r>
              <a:rPr lang="en-US" err="1"/>
              <a:t>quis</a:t>
            </a:r>
            <a:r>
              <a:rPr lang="en-US"/>
              <a:t> </a:t>
            </a:r>
            <a:r>
              <a:rPr lang="en-US" err="1"/>
              <a:t>scelerisque</a:t>
            </a:r>
            <a:r>
              <a:rPr lang="en-US"/>
              <a:t> </a:t>
            </a:r>
            <a:r>
              <a:rPr lang="en-US" err="1"/>
              <a:t>est</a:t>
            </a:r>
            <a:r>
              <a:rPr lang="en-US"/>
              <a:t>, </a:t>
            </a:r>
            <a:r>
              <a:rPr lang="en-US" err="1"/>
              <a:t>facilisis</a:t>
            </a:r>
            <a:r>
              <a:rPr lang="en-US"/>
              <a:t> </a:t>
            </a:r>
            <a:r>
              <a:rPr lang="en-US" err="1"/>
              <a:t>aliquam</a:t>
            </a:r>
            <a:r>
              <a:rPr lang="en-US"/>
              <a:t> libero. In hac </a:t>
            </a:r>
            <a:r>
              <a:rPr lang="en-US" err="1"/>
              <a:t>habitasse</a:t>
            </a:r>
            <a:r>
              <a:rPr lang="en-US"/>
              <a:t> </a:t>
            </a:r>
            <a:r>
              <a:rPr lang="en-US" err="1"/>
              <a:t>platea</a:t>
            </a:r>
            <a:r>
              <a:rPr lang="en-US"/>
              <a:t> </a:t>
            </a:r>
            <a:r>
              <a:rPr lang="en-US" err="1"/>
              <a:t>dictumst</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endParaRPr lang="de-DE"/>
          </a:p>
        </p:txBody>
      </p:sp>
    </p:spTree>
    <p:extLst>
      <p:ext uri="{BB962C8B-B14F-4D97-AF65-F5344CB8AC3E}">
        <p14:creationId xmlns:p14="http://schemas.microsoft.com/office/powerpoint/2010/main" val="167409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0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C1E391-6085-6B4D-3EF6-CED882F7E8AB}"/>
              </a:ext>
            </a:extLst>
          </p:cNvPr>
          <p:cNvSpPr>
            <a:spLocks noGrp="1"/>
          </p:cNvSpPr>
          <p:nvPr>
            <p:ph type="body" sz="quarter" idx="10"/>
          </p:nvPr>
        </p:nvSpPr>
        <p:spPr>
          <a:xfrm>
            <a:off x="613780" y="4840838"/>
            <a:ext cx="4911187" cy="646331"/>
          </a:xfrm>
          <a:noFill/>
        </p:spPr>
        <p:txBody>
          <a:bodyPr wrap="square" rtlCol="0">
            <a:spAutoFit/>
          </a:bodyPr>
          <a:lstStyle>
            <a:lvl1pPr marL="0" indent="0" algn="r">
              <a:buNone/>
              <a:defRPr lang="en-US" sz="4000" dirty="0">
                <a:latin typeface="Roboto Slab Black" pitchFamily="2" charset="0"/>
                <a:ea typeface="Roboto Slab Black" pitchFamily="2" charset="0"/>
              </a:defRPr>
            </a:lvl1pPr>
          </a:lstStyle>
          <a:p>
            <a:pPr marL="0" lvl="0"/>
            <a:r>
              <a:rPr lang="en-US"/>
              <a:t>Click to edit</a:t>
            </a:r>
          </a:p>
        </p:txBody>
      </p:sp>
      <p:sp>
        <p:nvSpPr>
          <p:cNvPr id="17" name="Text Placeholder 16">
            <a:extLst>
              <a:ext uri="{FF2B5EF4-FFF2-40B4-BE49-F238E27FC236}">
                <a16:creationId xmlns:a16="http://schemas.microsoft.com/office/drawing/2014/main" id="{6F058ED3-2C0E-BB46-E4A4-505EABE6862D}"/>
              </a:ext>
            </a:extLst>
          </p:cNvPr>
          <p:cNvSpPr>
            <a:spLocks noGrp="1"/>
          </p:cNvSpPr>
          <p:nvPr>
            <p:ph type="body" sz="quarter" idx="11"/>
          </p:nvPr>
        </p:nvSpPr>
        <p:spPr>
          <a:xfrm>
            <a:off x="5691415" y="4840838"/>
            <a:ext cx="5966325" cy="1466215"/>
          </a:xfrm>
        </p:spPr>
        <p:txBody>
          <a:bodyPr>
            <a:normAutofit/>
          </a:bodyPr>
          <a:lstStyle>
            <a:lvl1pPr marL="0" indent="0">
              <a:buNone/>
              <a:defRPr sz="1600"/>
            </a:lvl1pPr>
          </a:lstStyle>
          <a:p>
            <a:pPr lvl="0"/>
            <a:r>
              <a:rPr lang="en-US"/>
              <a:t>Click to edit</a:t>
            </a:r>
          </a:p>
        </p:txBody>
      </p:sp>
      <p:sp>
        <p:nvSpPr>
          <p:cNvPr id="5" name="Picture Placeholder 4">
            <a:extLst>
              <a:ext uri="{FF2B5EF4-FFF2-40B4-BE49-F238E27FC236}">
                <a16:creationId xmlns:a16="http://schemas.microsoft.com/office/drawing/2014/main" id="{0781B5CC-AF21-CE51-B1BB-AF2652C984F5}"/>
              </a:ext>
            </a:extLst>
          </p:cNvPr>
          <p:cNvSpPr>
            <a:spLocks noGrp="1"/>
          </p:cNvSpPr>
          <p:nvPr>
            <p:ph type="pic" sz="quarter" idx="12"/>
          </p:nvPr>
        </p:nvSpPr>
        <p:spPr>
          <a:xfrm>
            <a:off x="2661241" y="2212392"/>
            <a:ext cx="1006362" cy="984504"/>
          </a:xfrm>
          <a:prstGeom prst="ellipse">
            <a:avLst/>
          </a:prstGeom>
          <a:effectLst>
            <a:softEdge rad="0"/>
          </a:effectLst>
        </p:spPr>
        <p:txBody>
          <a:bodyPr>
            <a:normAutofit/>
          </a:bodyPr>
          <a:lstStyle>
            <a:lvl1pPr>
              <a:defRPr sz="1100"/>
            </a:lvl1pPr>
          </a:lstStyle>
          <a:p>
            <a:endParaRPr lang="en-US"/>
          </a:p>
        </p:txBody>
      </p:sp>
      <p:pic>
        <p:nvPicPr>
          <p:cNvPr id="6" name="Graphic 5">
            <a:extLst>
              <a:ext uri="{FF2B5EF4-FFF2-40B4-BE49-F238E27FC236}">
                <a16:creationId xmlns:a16="http://schemas.microsoft.com/office/drawing/2014/main" id="{D6B349D0-6500-A6C6-C272-976C343B68A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761885" y="364747"/>
            <a:ext cx="1895855" cy="372400"/>
          </a:xfrm>
          <a:prstGeom prst="rect">
            <a:avLst/>
          </a:prstGeom>
        </p:spPr>
      </p:pic>
      <p:sp>
        <p:nvSpPr>
          <p:cNvPr id="4" name="Picture Placeholder 4">
            <a:extLst>
              <a:ext uri="{FF2B5EF4-FFF2-40B4-BE49-F238E27FC236}">
                <a16:creationId xmlns:a16="http://schemas.microsoft.com/office/drawing/2014/main" id="{57317091-DD93-EDB5-BBFA-4B0DBA2D5F58}"/>
              </a:ext>
            </a:extLst>
          </p:cNvPr>
          <p:cNvSpPr>
            <a:spLocks noGrp="1"/>
          </p:cNvSpPr>
          <p:nvPr>
            <p:ph type="pic" sz="quarter" idx="15"/>
          </p:nvPr>
        </p:nvSpPr>
        <p:spPr>
          <a:xfrm>
            <a:off x="8549977" y="2212392"/>
            <a:ext cx="1006362" cy="984504"/>
          </a:xfrm>
          <a:prstGeom prst="ellipse">
            <a:avLst/>
          </a:prstGeom>
          <a:effectLst>
            <a:softEdge rad="0"/>
          </a:effectLst>
        </p:spPr>
        <p:txBody>
          <a:bodyPr>
            <a:normAutofit/>
          </a:bodyPr>
          <a:lstStyle>
            <a:lvl1pPr>
              <a:defRPr sz="1100"/>
            </a:lvl1pPr>
          </a:lstStyle>
          <a:p>
            <a:endParaRPr lang="en-US"/>
          </a:p>
        </p:txBody>
      </p:sp>
      <p:sp>
        <p:nvSpPr>
          <p:cNvPr id="9" name="Picture Placeholder 4">
            <a:extLst>
              <a:ext uri="{FF2B5EF4-FFF2-40B4-BE49-F238E27FC236}">
                <a16:creationId xmlns:a16="http://schemas.microsoft.com/office/drawing/2014/main" id="{1448A3FC-E768-70BC-3A7D-AFDB1C22F800}"/>
              </a:ext>
            </a:extLst>
          </p:cNvPr>
          <p:cNvSpPr>
            <a:spLocks noGrp="1"/>
          </p:cNvSpPr>
          <p:nvPr>
            <p:ph type="pic" sz="quarter" idx="18"/>
          </p:nvPr>
        </p:nvSpPr>
        <p:spPr>
          <a:xfrm>
            <a:off x="4624153" y="2212392"/>
            <a:ext cx="1006362" cy="984504"/>
          </a:xfrm>
          <a:prstGeom prst="ellipse">
            <a:avLst/>
          </a:prstGeom>
          <a:effectLst>
            <a:softEdge rad="0"/>
          </a:effectLst>
        </p:spPr>
        <p:txBody>
          <a:bodyPr>
            <a:normAutofit/>
          </a:bodyPr>
          <a:lstStyle>
            <a:lvl1pPr>
              <a:defRPr sz="1100"/>
            </a:lvl1pPr>
          </a:lstStyle>
          <a:p>
            <a:endParaRPr lang="en-US"/>
          </a:p>
        </p:txBody>
      </p:sp>
      <p:sp>
        <p:nvSpPr>
          <p:cNvPr id="12" name="Picture Placeholder 4">
            <a:extLst>
              <a:ext uri="{FF2B5EF4-FFF2-40B4-BE49-F238E27FC236}">
                <a16:creationId xmlns:a16="http://schemas.microsoft.com/office/drawing/2014/main" id="{61C1D0EF-3A16-8B8A-39FC-A754069BC43E}"/>
              </a:ext>
            </a:extLst>
          </p:cNvPr>
          <p:cNvSpPr>
            <a:spLocks noGrp="1"/>
          </p:cNvSpPr>
          <p:nvPr>
            <p:ph type="pic" sz="quarter" idx="21"/>
          </p:nvPr>
        </p:nvSpPr>
        <p:spPr>
          <a:xfrm>
            <a:off x="6587065" y="2212392"/>
            <a:ext cx="1006362" cy="984504"/>
          </a:xfrm>
          <a:prstGeom prst="ellipse">
            <a:avLst/>
          </a:prstGeom>
          <a:effectLst>
            <a:softEdge rad="0"/>
          </a:effectLst>
        </p:spPr>
        <p:txBody>
          <a:bodyPr>
            <a:normAutofit/>
          </a:bodyPr>
          <a:lstStyle>
            <a:lvl1pPr>
              <a:defRPr sz="1100"/>
            </a:lvl1pPr>
          </a:lstStyle>
          <a:p>
            <a:endParaRPr lang="en-US"/>
          </a:p>
        </p:txBody>
      </p:sp>
      <p:sp>
        <p:nvSpPr>
          <p:cNvPr id="24" name="Text Placeholder 14">
            <a:extLst>
              <a:ext uri="{FF2B5EF4-FFF2-40B4-BE49-F238E27FC236}">
                <a16:creationId xmlns:a16="http://schemas.microsoft.com/office/drawing/2014/main" id="{9950E5D7-AC92-92FE-A1B3-88FDD30315DB}"/>
              </a:ext>
            </a:extLst>
          </p:cNvPr>
          <p:cNvSpPr>
            <a:spLocks noGrp="1"/>
          </p:cNvSpPr>
          <p:nvPr>
            <p:ph type="body" sz="quarter" idx="19" hasCustomPrompt="1"/>
          </p:nvPr>
        </p:nvSpPr>
        <p:spPr>
          <a:xfrm>
            <a:off x="2368893"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5" name="Text Placeholder 14">
            <a:extLst>
              <a:ext uri="{FF2B5EF4-FFF2-40B4-BE49-F238E27FC236}">
                <a16:creationId xmlns:a16="http://schemas.microsoft.com/office/drawing/2014/main" id="{5B5F4B10-0A2A-05AD-8DD2-EB3D26AB3071}"/>
              </a:ext>
            </a:extLst>
          </p:cNvPr>
          <p:cNvSpPr>
            <a:spLocks noGrp="1"/>
          </p:cNvSpPr>
          <p:nvPr>
            <p:ph type="body" sz="quarter" idx="22" hasCustomPrompt="1"/>
          </p:nvPr>
        </p:nvSpPr>
        <p:spPr>
          <a:xfrm>
            <a:off x="8257629"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6" name="Text Placeholder 14">
            <a:extLst>
              <a:ext uri="{FF2B5EF4-FFF2-40B4-BE49-F238E27FC236}">
                <a16:creationId xmlns:a16="http://schemas.microsoft.com/office/drawing/2014/main" id="{CE6B171B-FCE8-F702-2D62-4DB42C1C20A9}"/>
              </a:ext>
            </a:extLst>
          </p:cNvPr>
          <p:cNvSpPr>
            <a:spLocks noGrp="1"/>
          </p:cNvSpPr>
          <p:nvPr>
            <p:ph type="body" sz="quarter" idx="23" hasCustomPrompt="1"/>
          </p:nvPr>
        </p:nvSpPr>
        <p:spPr>
          <a:xfrm>
            <a:off x="6294717"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
        <p:nvSpPr>
          <p:cNvPr id="27" name="Text Placeholder 14">
            <a:extLst>
              <a:ext uri="{FF2B5EF4-FFF2-40B4-BE49-F238E27FC236}">
                <a16:creationId xmlns:a16="http://schemas.microsoft.com/office/drawing/2014/main" id="{697D3752-083C-7ECA-167F-00EF61364353}"/>
              </a:ext>
            </a:extLst>
          </p:cNvPr>
          <p:cNvSpPr>
            <a:spLocks noGrp="1"/>
          </p:cNvSpPr>
          <p:nvPr>
            <p:ph type="body" sz="quarter" idx="24" hasCustomPrompt="1"/>
          </p:nvPr>
        </p:nvSpPr>
        <p:spPr>
          <a:xfrm>
            <a:off x="4331805" y="1606635"/>
            <a:ext cx="1591057" cy="286232"/>
          </a:xfrm>
          <a:noFill/>
        </p:spPr>
        <p:txBody>
          <a:bodyPr wrap="square" rtlCol="0">
            <a:spAutoFit/>
          </a:bodyPr>
          <a:lstStyle>
            <a:lvl1pPr marL="0" indent="0" algn="ctr">
              <a:buNone/>
              <a:defRPr lang="en-US" sz="1400" dirty="0">
                <a:latin typeface="Roboto Slab Medium" pitchFamily="2" charset="0"/>
                <a:ea typeface="Roboto Slab Medium" pitchFamily="2" charset="0"/>
              </a:defRPr>
            </a:lvl1pPr>
          </a:lstStyle>
          <a:p>
            <a:pPr marL="0" lvl="0"/>
            <a:r>
              <a:rPr lang="en-US"/>
              <a:t>Title</a:t>
            </a:r>
          </a:p>
        </p:txBody>
      </p:sp>
    </p:spTree>
    <p:extLst>
      <p:ext uri="{BB962C8B-B14F-4D97-AF65-F5344CB8AC3E}">
        <p14:creationId xmlns:p14="http://schemas.microsoft.com/office/powerpoint/2010/main" val="4188297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JA Full Content Light">
    <p:bg>
      <p:bgPr>
        <a:solidFill>
          <a:schemeClr val="tx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A88BC40-C78B-C5D7-B316-D655D717F502}"/>
              </a:ext>
            </a:extLst>
          </p:cNvPr>
          <p:cNvSpPr>
            <a:spLocks noGrp="1"/>
          </p:cNvSpPr>
          <p:nvPr>
            <p:ph type="title"/>
          </p:nvPr>
        </p:nvSpPr>
        <p:spPr>
          <a:xfrm>
            <a:off x="401918" y="457722"/>
            <a:ext cx="11357960" cy="878025"/>
          </a:xfrm>
        </p:spPr>
        <p:txBody>
          <a:bodyPr>
            <a:normAutofit/>
          </a:bodyPr>
          <a:lstStyle>
            <a:lvl1pPr>
              <a:defRPr sz="3600">
                <a:solidFill>
                  <a:schemeClr val="bg2">
                    <a:lumMod val="75000"/>
                  </a:schemeClr>
                </a:solidFill>
              </a:defRPr>
            </a:lvl1pPr>
          </a:lstStyle>
          <a:p>
            <a:r>
              <a:rPr lang="en-GB"/>
              <a:t>Click to edit Master title style</a:t>
            </a:r>
            <a:endParaRPr lang="en-US"/>
          </a:p>
        </p:txBody>
      </p:sp>
      <p:sp>
        <p:nvSpPr>
          <p:cNvPr id="2" name="Content Placeholder 9">
            <a:extLst>
              <a:ext uri="{FF2B5EF4-FFF2-40B4-BE49-F238E27FC236}">
                <a16:creationId xmlns:a16="http://schemas.microsoft.com/office/drawing/2014/main" id="{F0BA0DAD-0278-8CC4-1D58-4C362E846CB2}"/>
              </a:ext>
            </a:extLst>
          </p:cNvPr>
          <p:cNvSpPr>
            <a:spLocks noGrp="1"/>
          </p:cNvSpPr>
          <p:nvPr>
            <p:ph sz="quarter" idx="11"/>
          </p:nvPr>
        </p:nvSpPr>
        <p:spPr>
          <a:xfrm>
            <a:off x="401918" y="1707626"/>
            <a:ext cx="11357960" cy="4303149"/>
          </a:xfrm>
        </p:spPr>
        <p:txBody>
          <a:bodyPr/>
          <a:lstStyle>
            <a:lvl1pPr>
              <a:defRPr>
                <a:solidFill>
                  <a:schemeClr val="bg2">
                    <a:lumMod val="75000"/>
                  </a:schemeClr>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ue and purple text&#10;&#10;Description automatically generated">
            <a:extLst>
              <a:ext uri="{FF2B5EF4-FFF2-40B4-BE49-F238E27FC236}">
                <a16:creationId xmlns:a16="http://schemas.microsoft.com/office/drawing/2014/main" id="{65922BD3-29CB-0809-61B5-F1B58539326B}"/>
              </a:ext>
            </a:extLst>
          </p:cNvPr>
          <p:cNvPicPr>
            <a:picLocks noChangeAspect="1"/>
          </p:cNvPicPr>
          <p:nvPr userDrawn="1"/>
        </p:nvPicPr>
        <p:blipFill>
          <a:blip r:embed="rId2"/>
          <a:stretch>
            <a:fillRect/>
          </a:stretch>
        </p:blipFill>
        <p:spPr>
          <a:xfrm>
            <a:off x="401918" y="6163234"/>
            <a:ext cx="1284790" cy="474087"/>
          </a:xfrm>
          <a:prstGeom prst="rect">
            <a:avLst/>
          </a:prstGeom>
        </p:spPr>
      </p:pic>
      <p:sp>
        <p:nvSpPr>
          <p:cNvPr id="5" name="TextBox 4">
            <a:extLst>
              <a:ext uri="{FF2B5EF4-FFF2-40B4-BE49-F238E27FC236}">
                <a16:creationId xmlns:a16="http://schemas.microsoft.com/office/drawing/2014/main" id="{0DAFC8F7-F465-85BA-7B55-5322CA56575A}"/>
              </a:ext>
            </a:extLst>
          </p:cNvPr>
          <p:cNvSpPr txBox="1"/>
          <p:nvPr userDrawn="1"/>
        </p:nvSpPr>
        <p:spPr>
          <a:xfrm>
            <a:off x="5516604" y="6261777"/>
            <a:ext cx="6273478" cy="276999"/>
          </a:xfrm>
          <a:prstGeom prst="rect">
            <a:avLst/>
          </a:prstGeom>
          <a:noFill/>
        </p:spPr>
        <p:txBody>
          <a:bodyPr wrap="square" rtlCol="0">
            <a:spAutoFit/>
          </a:bodyPr>
          <a:lstStyle/>
          <a:p>
            <a:pPr algn="r"/>
            <a:r>
              <a:rPr lang="en-US" sz="1200">
                <a:solidFill>
                  <a:schemeClr val="bg1">
                    <a:lumMod val="90000"/>
                    <a:lumOff val="10000"/>
                  </a:schemeClr>
                </a:solidFill>
              </a:rPr>
              <a:t>Creating better events through technology that makes a difference</a:t>
            </a:r>
          </a:p>
        </p:txBody>
      </p:sp>
    </p:spTree>
    <p:extLst>
      <p:ext uri="{BB962C8B-B14F-4D97-AF65-F5344CB8AC3E}">
        <p14:creationId xmlns:p14="http://schemas.microsoft.com/office/powerpoint/2010/main" val="1622697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73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35924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56982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11531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7463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60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08267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1866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24185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945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83629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15821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4F8B1A8-2C10-27D2-A0CC-B065DAFCDB19}"/>
              </a:ext>
            </a:extLst>
          </p:cNvPr>
          <p:cNvSpPr>
            <a:spLocks noGrp="1"/>
          </p:cNvSpPr>
          <p:nvPr>
            <p:ph type="body" sz="quarter" idx="11" hasCustomPrompt="1"/>
          </p:nvPr>
        </p:nvSpPr>
        <p:spPr>
          <a:xfrm>
            <a:off x="300038" y="6059672"/>
            <a:ext cx="4094162" cy="307777"/>
          </a:xfrm>
        </p:spPr>
        <p:txBody>
          <a:bodyPr/>
          <a:lstStyle>
            <a:lvl1pPr marL="0" indent="0">
              <a:buNone/>
              <a:defRPr>
                <a:solidFill>
                  <a:schemeClr val="bg1"/>
                </a:solidFill>
              </a:defRPr>
            </a:lvl1pPr>
            <a:lvl2pPr marL="228600" indent="0">
              <a:buNone/>
              <a:defRPr/>
            </a:lvl2pPr>
          </a:lstStyle>
          <a:p>
            <a:pPr lvl="0"/>
            <a:r>
              <a:rPr lang="en-US"/>
              <a:t>Click to add key resource link</a:t>
            </a:r>
          </a:p>
        </p:txBody>
      </p:sp>
    </p:spTree>
    <p:extLst>
      <p:ext uri="{BB962C8B-B14F-4D97-AF65-F5344CB8AC3E}">
        <p14:creationId xmlns:p14="http://schemas.microsoft.com/office/powerpoint/2010/main" val="20183516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584200" y="2239963"/>
            <a:ext cx="4927600" cy="3137269"/>
          </a:xfrm>
        </p:spPr>
        <p:txBody>
          <a:bodyPr/>
          <a:lstStyle>
            <a:lvl1pPr marL="0" indent="0">
              <a:buNone/>
              <a:defRPr/>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3951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659190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0164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414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3241085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62880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4126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67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60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57248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4683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26729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3/23/2026</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0548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32988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8117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990811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0693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37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94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044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2446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85569877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97075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theme" Target="../theme/theme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image" Target="../media/image3.emf"/><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image" Target="../media/image24.emf"/><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theme" Target="../theme/them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theme" Target="../theme/theme4.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image" Target="../media/image3.emf"/><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8" Type="http://schemas.openxmlformats.org/officeDocument/2006/relationships/slideLayout" Target="../slideLayouts/slideLayout127.xml"/><Relationship Id="rId3"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3/23/2026</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363755441"/>
      </p:ext>
    </p:extLst>
  </p:cSld>
  <p:clrMap bg1="lt1" tx1="dk1" bg2="lt2" tx2="dk2" accent1="accent1" accent2="accent2" accent3="accent3" accent4="accent4" accent5="accent5" accent6="accent6" hlink="hlink" folHlink="folHlink"/>
  <p:sldLayoutIdLst>
    <p:sldLayoutId id="2147485274" r:id="rId1"/>
    <p:sldLayoutId id="2147485277" r:id="rId2"/>
    <p:sldLayoutId id="2147485706" r:id="rId3"/>
    <p:sldLayoutId id="2147485276" r:id="rId4"/>
    <p:sldLayoutId id="2147485707" r:id="rId5"/>
    <p:sldLayoutId id="2147485708" r:id="rId6"/>
    <p:sldLayoutId id="2147485275" r:id="rId7"/>
    <p:sldLayoutId id="2147485709" r:id="rId8"/>
    <p:sldLayoutId id="2147485710" r:id="rId9"/>
    <p:sldLayoutId id="2147485711" r:id="rId10"/>
    <p:sldLayoutId id="2147485712" r:id="rId11"/>
    <p:sldLayoutId id="2147485278" r:id="rId12"/>
    <p:sldLayoutId id="2147485323" r:id="rId13"/>
    <p:sldLayoutId id="2147485705" r:id="rId14"/>
    <p:sldLayoutId id="2147485607" r:id="rId15"/>
    <p:sldLayoutId id="2147485608" r:id="rId16"/>
    <p:sldLayoutId id="21474852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2205146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5280" r:id="rId3"/>
    <p:sldLayoutId id="2147485281" r:id="rId4"/>
    <p:sldLayoutId id="2147485282" r:id="rId5"/>
    <p:sldLayoutId id="2147485283" r:id="rId6"/>
    <p:sldLayoutId id="2147485284" r:id="rId7"/>
    <p:sldLayoutId id="2147485288" r:id="rId8"/>
    <p:sldLayoutId id="2147485289" r:id="rId9"/>
    <p:sldLayoutId id="2147485290" r:id="rId10"/>
    <p:sldLayoutId id="2147485291" r:id="rId11"/>
    <p:sldLayoutId id="2147485292" r:id="rId12"/>
    <p:sldLayoutId id="2147485293" r:id="rId13"/>
    <p:sldLayoutId id="2147485294" r:id="rId14"/>
    <p:sldLayoutId id="2147485295" r:id="rId15"/>
    <p:sldLayoutId id="2147485296" r:id="rId16"/>
    <p:sldLayoutId id="2147485297" r:id="rId17"/>
    <p:sldLayoutId id="2147485298" r:id="rId18"/>
    <p:sldLayoutId id="2147485299" r:id="rId19"/>
    <p:sldLayoutId id="2147485300" r:id="rId20"/>
    <p:sldLayoutId id="2147485713" r:id="rId21"/>
    <p:sldLayoutId id="2147485302" r:id="rId22"/>
    <p:sldLayoutId id="2147485303" r:id="rId23"/>
    <p:sldLayoutId id="2147485304" r:id="rId24"/>
    <p:sldLayoutId id="2147485305" r:id="rId25"/>
    <p:sldLayoutId id="2147485306" r:id="rId26"/>
    <p:sldLayoutId id="2147485307" r:id="rId27"/>
    <p:sldLayoutId id="2147485308" r:id="rId28"/>
    <p:sldLayoutId id="2147485309" r:id="rId29"/>
    <p:sldLayoutId id="2147485310" r:id="rId30"/>
    <p:sldLayoutId id="2147485311" r:id="rId31"/>
    <p:sldLayoutId id="2147485312" r:id="rId32"/>
    <p:sldLayoutId id="2147485285" r:id="rId33"/>
    <p:sldLayoutId id="2147485287" r:id="rId34"/>
    <p:sldLayoutId id="2147485286" r:id="rId35"/>
    <p:sldLayoutId id="2147483712" r:id="rId36"/>
    <p:sldLayoutId id="2147483713" r:id="rId37"/>
    <p:sldLayoutId id="2147483714" r:id="rId38"/>
    <p:sldLayoutId id="2147483715" r:id="rId39"/>
    <p:sldLayoutId id="2147483858" r:id="rId40"/>
    <p:sldLayoutId id="2147483859" r:id="rId41"/>
    <p:sldLayoutId id="2147483860" r:id="rId42"/>
    <p:sldLayoutId id="2147483717" r:id="rId43"/>
    <p:sldLayoutId id="2147483718" r:id="rId44"/>
    <p:sldLayoutId id="2147485266" r:id="rId45"/>
    <p:sldLayoutId id="2147485270" r:id="rId46"/>
    <p:sldLayoutId id="2147485271" r:id="rId47"/>
    <p:sldLayoutId id="2147485272" r:id="rId48"/>
    <p:sldLayoutId id="214748527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7046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709" r:id="rId11"/>
    <p:sldLayoutId id="2147483711" r:id="rId12"/>
    <p:sldLayoutId id="2147483710"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847" r:id="rId40"/>
    <p:sldLayoutId id="2147483848" r:id="rId41"/>
    <p:sldLayoutId id="2147485220" r:id="rId42"/>
    <p:sldLayoutId id="2147485222" r:id="rId43"/>
    <p:sldLayoutId id="2147483981" r:id="rId44"/>
    <p:sldLayoutId id="2147483982" r:id="rId45"/>
    <p:sldLayoutId id="2147483983" r:id="rId46"/>
    <p:sldLayoutId id="2147485368" r:id="rId47"/>
    <p:sldLayoutId id="2147485369" r:id="rId48"/>
    <p:sldLayoutId id="2147485370" r:id="rId49"/>
    <p:sldLayoutId id="2147485371" r:id="rId50"/>
    <p:sldLayoutId id="2147485372" r:id="rId51"/>
    <p:sldLayoutId id="2147485373" r:id="rId52"/>
    <p:sldLayoutId id="2147485374" r:id="rId5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6" name="TextBox 5">
            <a:extLst>
              <a:ext uri="{FF2B5EF4-FFF2-40B4-BE49-F238E27FC236}">
                <a16:creationId xmlns:a16="http://schemas.microsoft.com/office/drawing/2014/main" id="{BBBDE3BC-5298-37B6-CBDA-66B1412E9C24}"/>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82088191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 id="2147484027" r:id="rId33"/>
    <p:sldLayoutId id="2147484028" r:id="rId34"/>
    <p:sldLayoutId id="2147484029" r:id="rId35"/>
    <p:sldLayoutId id="2147485301" r:id="rId36"/>
    <p:sldLayoutId id="2147485426" r:id="rId37"/>
    <p:sldLayoutId id="2147485438" r:id="rId3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442510"/>
      </p:ext>
    </p:extLst>
  </p:cSld>
  <p:clrMap bg1="lt1" tx1="dk1" bg2="lt2" tx2="dk2" accent1="accent1" accent2="accent2" accent3="accent3" accent4="accent4" accent5="accent5" accent6="accent6" hlink="hlink" folHlink="folHlink"/>
  <p:sldLayoutIdLst>
    <p:sldLayoutId id="2147485715"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9A9EC-14E7-8073-2DF8-483317319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5284391-6887-F026-25E8-41643C938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CB32E0-BB90-0B04-3BB4-931897C9B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75680D-5F9A-4AD7-A95C-7EEAFCB8550A}" type="datetimeFigureOut">
              <a:rPr lang="en-CA" smtClean="0"/>
              <a:t>2026-03-23</a:t>
            </a:fld>
            <a:endParaRPr lang="en-CA"/>
          </a:p>
        </p:txBody>
      </p:sp>
      <p:sp>
        <p:nvSpPr>
          <p:cNvPr id="5" name="Footer Placeholder 4">
            <a:extLst>
              <a:ext uri="{FF2B5EF4-FFF2-40B4-BE49-F238E27FC236}">
                <a16:creationId xmlns:a16="http://schemas.microsoft.com/office/drawing/2014/main" id="{31407D83-7B1D-C5B5-176C-2DCF349299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34F70E16-53A1-CA4B-D8A0-2F1FCA85F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A5BA1-F882-4FFE-8C70-2A6D8DD526AF}" type="slidenum">
              <a:rPr lang="en-CA" smtClean="0"/>
              <a:t>‹#›</a:t>
            </a:fld>
            <a:endParaRPr lang="en-CA"/>
          </a:p>
        </p:txBody>
      </p:sp>
    </p:spTree>
    <p:extLst>
      <p:ext uri="{BB962C8B-B14F-4D97-AF65-F5344CB8AC3E}">
        <p14:creationId xmlns:p14="http://schemas.microsoft.com/office/powerpoint/2010/main" val="662276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aka.ms/mtc/usergroups" TargetMode="External"/><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58.xml"/><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58.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58.xml"/><Relationship Id="rId6" Type="http://schemas.openxmlformats.org/officeDocument/2006/relationships/image" Target="../media/image65.png"/><Relationship Id="rId5"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5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8.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58.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58.xml"/><Relationship Id="rId5" Type="http://schemas.openxmlformats.org/officeDocument/2006/relationships/image" Target="../media/image77.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96.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ka.ms/MGCI" TargetMode="Externa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aka.ms/MGCIMeetingFeedback" TargetMode="External"/><Relationship Id="rId1" Type="http://schemas.openxmlformats.org/officeDocument/2006/relationships/slideLayout" Target="../slideLayouts/slideLayout31.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aka.ms/MGCI" TargetMode="External"/><Relationship Id="rId1" Type="http://schemas.openxmlformats.org/officeDocument/2006/relationships/slideLayout" Target="../slideLayouts/slideLayout78.xml"/><Relationship Id="rId4" Type="http://schemas.openxmlformats.org/officeDocument/2006/relationships/hyperlink" Target="https://aka.ms/communitysocia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forms.office.com/r/G3sP4wTViA" TargetMode="Externa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hyperlink" Target="https://aka.ms/MGCIMtgPM" TargetMode="External"/><Relationship Id="rId2" Type="http://schemas.openxmlformats.org/officeDocument/2006/relationships/hyperlink" Target="https://aka.ms/MGCIMtgAM" TargetMode="External"/><Relationship Id="rId1" Type="http://schemas.openxmlformats.org/officeDocument/2006/relationships/slideLayout" Target="../slideLayouts/slideLayout78.xml"/><Relationship Id="rId6" Type="http://schemas.openxmlformats.org/officeDocument/2006/relationships/hyperlink" Target="https://aka.ms/MGCI" TargetMode="External"/><Relationship Id="rId5" Type="http://schemas.openxmlformats.org/officeDocument/2006/relationships/hyperlink" Target="https://aka.ms/GeneralSessionGuest" TargetMode="External"/><Relationship Id="rId4" Type="http://schemas.openxmlformats.org/officeDocument/2006/relationships/hyperlink" Target="https://aka.ms/community/learni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ka.ms/SPat25" TargetMode="External"/><Relationship Id="rId2" Type="http://schemas.openxmlformats.org/officeDocument/2006/relationships/image" Target="../media/image85.png"/><Relationship Id="rId1" Type="http://schemas.openxmlformats.org/officeDocument/2006/relationships/slideLayout" Target="../slideLayouts/slideLayout96.xml"/><Relationship Id="rId4" Type="http://schemas.openxmlformats.org/officeDocument/2006/relationships/hyperlink" Target="https://aka.ms/SPat25/graphic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ka.ms/microsoftcommunitylinkedin" TargetMode="External"/><Relationship Id="rId2" Type="http://schemas.openxmlformats.org/officeDocument/2006/relationships/notesSlide" Target="../notesSlides/notesSlide16.xml"/><Relationship Id="rId1" Type="http://schemas.openxmlformats.org/officeDocument/2006/relationships/slideLayout" Target="../slideLayouts/slideLayout62.xml"/><Relationship Id="rId5" Type="http://schemas.openxmlformats.org/officeDocument/2006/relationships/hyperlink" Target="https://aka.ms/mondaysatmicrosoft" TargetMode="External"/><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jpeg"/><Relationship Id="rId1" Type="http://schemas.openxmlformats.org/officeDocument/2006/relationships/slideLayout" Target="../slideLayouts/slideLayout34.xml"/><Relationship Id="rId5" Type="http://schemas.openxmlformats.org/officeDocument/2006/relationships/image" Target="../media/image90.svg"/><Relationship Id="rId4" Type="http://schemas.openxmlformats.org/officeDocument/2006/relationships/image" Target="../media/image89.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96.xml"/><Relationship Id="rId5" Type="http://schemas.openxmlformats.org/officeDocument/2006/relationships/image" Target="../media/image48.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119_482739B5.xml"/><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hyperlink" Target="https://aka.ms/MGCICommunityHub" TargetMode="External"/><Relationship Id="rId2" Type="http://schemas.openxmlformats.org/officeDocument/2006/relationships/image" Target="../media/image62.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xml"/><Relationship Id="rId1" Type="http://schemas.openxmlformats.org/officeDocument/2006/relationships/slideLayout" Target="../slideLayouts/slideLayout76.xml"/><Relationship Id="rId4" Type="http://schemas.openxmlformats.org/officeDocument/2006/relationships/hyperlink" Target="https://www.microsoft.com/events/codeofconduc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ka.ms/MGCI" TargetMode="External"/><Relationship Id="rId2" Type="http://schemas.openxmlformats.org/officeDocument/2006/relationships/image" Target="../media/image55.png"/><Relationship Id="rId1" Type="http://schemas.openxmlformats.org/officeDocument/2006/relationships/slideLayout" Target="../slideLayouts/slideLayout78.xml"/><Relationship Id="rId4" Type="http://schemas.openxmlformats.org/officeDocument/2006/relationships/hyperlink" Target="https://aka.ms/becomeachamp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hyperlink" Target="https://www.linkedin.com/in/wpreston/" TargetMode="External"/><Relationship Id="rId3" Type="http://schemas.openxmlformats.org/officeDocument/2006/relationships/image" Target="../media/image57.jpeg"/><Relationship Id="rId7" Type="http://schemas.openxmlformats.org/officeDocument/2006/relationships/hyperlink" Target="https://www.m365tc.com/" TargetMode="External"/><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8.jpeg"/><Relationship Id="rId5" Type="http://schemas.openxmlformats.org/officeDocument/2006/relationships/hyperlink" Target="https://www.linkedin.com/in/sharonweaver/" TargetMode="External"/><Relationship Id="rId4" Type="http://schemas.openxmlformats.org/officeDocument/2006/relationships/hyperlink" Target="https://www.linkedin.com/groups/12898753/"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18/10/relationships/comments" Target="../comments/modernComment_7FFFF248_B6EA43E7.xml"/><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linkedin.com/in/karuanagatimu/" TargetMode="External"/><Relationship Id="rId5" Type="http://schemas.openxmlformats.org/officeDocument/2006/relationships/image" Target="../media/image59.png"/><Relationship Id="rId4" Type="http://schemas.openxmlformats.org/officeDocument/2006/relationships/hyperlink" Target="https://www.linkedin.com/in/heathernewman/" TargetMode="External"/><Relationship Id="rId9" Type="http://schemas.openxmlformats.org/officeDocument/2006/relationships/hyperlink" Target="https://www.linkedin.com/in/bryanhar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162906" y="4652162"/>
            <a:ext cx="6994264"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Event Organizer Training and Office Hours</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Feb 26, 2026</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229170" y="1144024"/>
            <a:ext cx="4109545"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14399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76D3"/>
                </a:solidFill>
                <a:effectLst/>
                <a:uLnTx/>
                <a:uFillTx/>
                <a:latin typeface="Calibri"/>
                <a:ea typeface="+mn-ea"/>
                <a:cs typeface="Segoe UI"/>
                <a:hlinkClick r:id="rId3"/>
              </a:rPr>
              <a:t>https://aka.ms/MGCICommunityHub</a:t>
            </a: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353165135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79E98-C294-8725-65F4-4E5BFCF26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D7D21-9BE7-71A8-E5E5-739C8053C2CF}"/>
              </a:ext>
            </a:extLst>
          </p:cNvPr>
          <p:cNvSpPr>
            <a:spLocks noGrp="1"/>
          </p:cNvSpPr>
          <p:nvPr>
            <p:ph type="title"/>
          </p:nvPr>
        </p:nvSpPr>
        <p:spPr>
          <a:xfrm>
            <a:off x="380301" y="121286"/>
            <a:ext cx="10687574" cy="757527"/>
          </a:xfrm>
        </p:spPr>
        <p:txBody>
          <a:bodyPr>
            <a:normAutofit/>
          </a:bodyPr>
          <a:lstStyle/>
          <a:p>
            <a:r>
              <a:rPr lang="en-US"/>
              <a:t>🥳 User Groups on Microsoft Tech Community</a:t>
            </a:r>
          </a:p>
        </p:txBody>
      </p:sp>
      <p:cxnSp>
        <p:nvCxnSpPr>
          <p:cNvPr id="6" name="Straight Connector 5">
            <a:extLst>
              <a:ext uri="{FF2B5EF4-FFF2-40B4-BE49-F238E27FC236}">
                <a16:creationId xmlns:a16="http://schemas.microsoft.com/office/drawing/2014/main" id="{FFC66693-DD2A-FD40-26E4-017052F799EC}"/>
              </a:ext>
            </a:extLst>
          </p:cNvPr>
          <p:cNvCxnSpPr/>
          <p:nvPr/>
        </p:nvCxnSpPr>
        <p:spPr>
          <a:xfrm>
            <a:off x="0" y="640889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597BDD4-23F9-9435-0CB3-372599432100}"/>
              </a:ext>
            </a:extLst>
          </p:cNvPr>
          <p:cNvSpPr txBox="1"/>
          <p:nvPr/>
        </p:nvSpPr>
        <p:spPr>
          <a:xfrm>
            <a:off x="380301" y="1111432"/>
            <a:ext cx="6119768" cy="369332"/>
          </a:xfrm>
          <a:prstGeom prst="rect">
            <a:avLst/>
          </a:prstGeom>
          <a:noFill/>
        </p:spPr>
        <p:txBody>
          <a:bodyPr wrap="square">
            <a:spAutoFit/>
          </a:bodyPr>
          <a:lstStyle/>
          <a:p>
            <a:pPr lvl="0" defTabSz="914400">
              <a:defRPr/>
            </a:pPr>
            <a:r>
              <a:rPr lang="en-US" sz="1800" i="1"/>
              <a:t>Connecting Communities. Empowering Collaboration.</a:t>
            </a:r>
            <a:endParaRPr kumimoji="0" lang="en-US" sz="1800" b="0" i="1" u="none" strike="noStrike" kern="1200" cap="none" spc="0" normalizeH="0" baseline="0" noProof="0">
              <a:ln>
                <a:noFill/>
              </a:ln>
              <a:solidFill>
                <a:prstClr val="black"/>
              </a:solidFill>
              <a:effectLst/>
              <a:uLnTx/>
              <a:uFillTx/>
              <a:latin typeface="Grandview Display"/>
              <a:ea typeface="+mn-ea"/>
              <a:cs typeface="+mn-cs"/>
            </a:endParaRPr>
          </a:p>
        </p:txBody>
      </p:sp>
      <p:sp>
        <p:nvSpPr>
          <p:cNvPr id="10" name="TextBox 9">
            <a:extLst>
              <a:ext uri="{FF2B5EF4-FFF2-40B4-BE49-F238E27FC236}">
                <a16:creationId xmlns:a16="http://schemas.microsoft.com/office/drawing/2014/main" id="{60CB1AAD-88C2-8D02-F0A1-E9DBFCA8D7CE}"/>
              </a:ext>
            </a:extLst>
          </p:cNvPr>
          <p:cNvSpPr txBox="1"/>
          <p:nvPr/>
        </p:nvSpPr>
        <p:spPr>
          <a:xfrm>
            <a:off x="380301" y="1953468"/>
            <a:ext cx="6316832" cy="1796454"/>
          </a:xfrm>
          <a:prstGeom prst="rect">
            <a:avLst/>
          </a:prstGeom>
          <a:noFill/>
        </p:spPr>
        <p:txBody>
          <a:bodyPr wrap="square" rtlCol="0">
            <a:spAutoFit/>
          </a:bodyPr>
          <a:lstStyle/>
          <a:p>
            <a:pPr lvl="0">
              <a:lnSpc>
                <a:spcPct val="107000"/>
              </a:lnSpc>
              <a:spcAft>
                <a:spcPts val="800"/>
              </a:spcAft>
            </a:pPr>
            <a:r>
              <a:rPr lang="en-US" sz="1800" b="1"/>
              <a:t>Introducing Tech Community User Groups</a:t>
            </a:r>
            <a:endParaRPr kumimoji="0" lang="en-US" sz="18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r>
              <a:rPr lang="en-US" sz="1600"/>
              <a:t>User Groups are a new feature currently in preview on the Microsoft Tech Community – fully launching by end of September, designed to bring together individuals with shared interests, roles, or technologies, and enable deeper collaboration, discussion, and learning.</a:t>
            </a:r>
            <a:endParaRPr kumimoji="0" lang="en-US" sz="16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1DB9DF0-B803-7530-62BC-EC961E645BAA}"/>
              </a:ext>
            </a:extLst>
          </p:cNvPr>
          <p:cNvSpPr txBox="1"/>
          <p:nvPr/>
        </p:nvSpPr>
        <p:spPr>
          <a:xfrm>
            <a:off x="380301" y="3946789"/>
            <a:ext cx="6100232" cy="2138278"/>
          </a:xfrm>
          <a:prstGeom prst="rect">
            <a:avLst/>
          </a:prstGeom>
          <a:noFill/>
        </p:spPr>
        <p:txBody>
          <a:bodyPr wrap="square">
            <a:spAutoFit/>
          </a:bodyPr>
          <a:lstStyle/>
          <a:p>
            <a:pPr>
              <a:buNone/>
            </a:pPr>
            <a:r>
              <a:rPr lang="en-US" b="1"/>
              <a:t>Join the Preview Today</a:t>
            </a:r>
          </a:p>
          <a:p>
            <a:pPr>
              <a:buNone/>
            </a:pPr>
            <a:endParaRPr lang="en-US" b="1"/>
          </a:p>
          <a:p>
            <a:pPr>
              <a:buNone/>
            </a:pPr>
            <a:r>
              <a:rPr lang="en-US" sz="1600" b="1" i="1"/>
              <a:t>Next Steps:</a:t>
            </a:r>
            <a:endParaRPr lang="en-US" sz="1600" i="1"/>
          </a:p>
          <a:p>
            <a:pPr marL="285750" indent="-285750">
              <a:buFont typeface="Arial" panose="020B0604020202020204" pitchFamily="34" charset="0"/>
              <a:buChar char="•"/>
            </a:pPr>
            <a:r>
              <a:rPr lang="en-US" sz="1600"/>
              <a:t>Visit </a:t>
            </a:r>
            <a:r>
              <a:rPr lang="en-US" sz="1600">
                <a:hlinkClick r:id="rId2"/>
              </a:rPr>
              <a:t>https://aka.ms/mtc/usergroups</a:t>
            </a:r>
            <a:r>
              <a:rPr lang="en-US" sz="1600"/>
              <a:t> </a:t>
            </a:r>
          </a:p>
          <a:p>
            <a:pPr marL="285750" indent="-285750">
              <a:buFont typeface="Arial" panose="020B0604020202020204" pitchFamily="34" charset="0"/>
              <a:buChar char="•"/>
            </a:pPr>
            <a:r>
              <a:rPr lang="en-US" sz="1600"/>
              <a:t>Sign in with your Microsoft account to participate</a:t>
            </a:r>
          </a:p>
          <a:p>
            <a:pPr marL="285750" indent="-285750">
              <a:buFont typeface="Arial" panose="020B0604020202020204" pitchFamily="34" charset="0"/>
              <a:buChar char="•"/>
            </a:pPr>
            <a:r>
              <a:rPr lang="en-US" sz="1600"/>
              <a:t>Browse available groups or select create a new user group to start your own!</a:t>
            </a:r>
          </a:p>
          <a:p>
            <a:pPr marL="285750" indent="-285750">
              <a:buFont typeface="Arial" panose="020B0604020202020204" pitchFamily="34" charset="0"/>
              <a:buChar char="•"/>
            </a:pPr>
            <a:r>
              <a:rPr lang="en-US" sz="1600"/>
              <a:t>Share feedback to help shape the future of User Groups</a:t>
            </a:r>
          </a:p>
        </p:txBody>
      </p:sp>
      <p:pic>
        <p:nvPicPr>
          <p:cNvPr id="14" name="Picture 13">
            <a:extLst>
              <a:ext uri="{FF2B5EF4-FFF2-40B4-BE49-F238E27FC236}">
                <a16:creationId xmlns:a16="http://schemas.microsoft.com/office/drawing/2014/main" id="{A80F0D23-9BBC-DB59-D3A1-AF09EAE75013}"/>
              </a:ext>
            </a:extLst>
          </p:cNvPr>
          <p:cNvPicPr>
            <a:picLocks noChangeAspect="1"/>
          </p:cNvPicPr>
          <p:nvPr/>
        </p:nvPicPr>
        <p:blipFill>
          <a:blip r:embed="rId3"/>
          <a:stretch>
            <a:fillRect/>
          </a:stretch>
        </p:blipFill>
        <p:spPr>
          <a:xfrm>
            <a:off x="6847201" y="2170111"/>
            <a:ext cx="4739431" cy="3159621"/>
          </a:xfrm>
          <a:prstGeom prst="rect">
            <a:avLst/>
          </a:prstGeom>
        </p:spPr>
      </p:pic>
    </p:spTree>
    <p:extLst>
      <p:ext uri="{BB962C8B-B14F-4D97-AF65-F5344CB8AC3E}">
        <p14:creationId xmlns:p14="http://schemas.microsoft.com/office/powerpoint/2010/main" val="610249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975360" y="609600"/>
            <a:ext cx="975360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800" b="1">
                <a:solidFill>
                  <a:srgbClr val="0F2B46"/>
                </a:solidFill>
                <a:latin typeface="Trebuchet MS" pitchFamily="34" charset="0"/>
                <a:ea typeface="Trebuchet MS" pitchFamily="34" charset="-122"/>
                <a:cs typeface="Trebuchet MS" pitchFamily="34" charset="-120"/>
              </a:rPr>
              <a:t>The Scenario</a:t>
            </a:r>
            <a:endParaRPr lang="en-US" sz="4800"/>
          </a:p>
        </p:txBody>
      </p:sp>
      <p:sp>
        <p:nvSpPr>
          <p:cNvPr id="4" name="Shape 2"/>
          <p:cNvSpPr/>
          <p:nvPr/>
        </p:nvSpPr>
        <p:spPr>
          <a:xfrm>
            <a:off x="975360" y="1950720"/>
            <a:ext cx="10241280" cy="4126923"/>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975360" y="1950720"/>
            <a:ext cx="97536" cy="341376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1463040" y="2072640"/>
            <a:ext cx="1219200" cy="9753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8000">
                <a:solidFill>
                  <a:srgbClr val="0891B2"/>
                </a:solidFill>
                <a:latin typeface="Georgia" pitchFamily="34" charset="0"/>
                <a:ea typeface="Georgia" pitchFamily="34" charset="-122"/>
                <a:cs typeface="Georgia" pitchFamily="34" charset="-120"/>
              </a:rPr>
              <a:t>"</a:t>
            </a:r>
            <a:endParaRPr lang="en-US" sz="8000"/>
          </a:p>
        </p:txBody>
      </p:sp>
      <p:sp>
        <p:nvSpPr>
          <p:cNvPr id="7" name="Text 5"/>
          <p:cNvSpPr/>
          <p:nvPr/>
        </p:nvSpPr>
        <p:spPr>
          <a:xfrm>
            <a:off x="1706880" y="2804160"/>
            <a:ext cx="9022080" cy="1706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l">
              <a:lnSpc>
                <a:spcPct val="130000"/>
              </a:lnSpc>
              <a:buNone/>
            </a:pPr>
            <a:r>
              <a:rPr lang="en-US" sz="2667" i="1">
                <a:solidFill>
                  <a:srgbClr val="475569"/>
                </a:solidFill>
                <a:latin typeface="Calibri" pitchFamily="34" charset="0"/>
                <a:ea typeface="Calibri" pitchFamily="34" charset="-122"/>
                <a:cs typeface="Calibri" pitchFamily="34" charset="-120"/>
              </a:rPr>
              <a:t>I'm organizing M365 New York City, planning 6 months out.</a:t>
            </a:r>
            <a:endParaRPr lang="en-US" sz="2667"/>
          </a:p>
          <a:p>
            <a:pPr marL="0" indent="0" algn="l">
              <a:lnSpc>
                <a:spcPct val="130000"/>
              </a:lnSpc>
              <a:buNone/>
            </a:pPr>
            <a:r>
              <a:rPr lang="en-US" sz="2667" i="1">
                <a:solidFill>
                  <a:srgbClr val="475569"/>
                </a:solidFill>
                <a:latin typeface="Calibri" pitchFamily="34" charset="0"/>
                <a:ea typeface="Calibri" pitchFamily="34" charset="-122"/>
                <a:cs typeface="Calibri" pitchFamily="34" charset="-120"/>
              </a:rPr>
              <a:t>I already have a date, a venue, and a team.</a:t>
            </a:r>
            <a:endParaRPr lang="en-US" sz="2667"/>
          </a:p>
        </p:txBody>
      </p:sp>
      <p:sp>
        <p:nvSpPr>
          <p:cNvPr id="8" name="Shape 6"/>
          <p:cNvSpPr/>
          <p:nvPr/>
        </p:nvSpPr>
        <p:spPr>
          <a:xfrm>
            <a:off x="1463040" y="4998720"/>
            <a:ext cx="609600" cy="609600"/>
          </a:xfrm>
          <a:prstGeom prst="ellipse">
            <a:avLst/>
          </a:prstGeom>
          <a:solidFill>
            <a:srgbClr val="E0F2FE"/>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9" name="Image 0" descr="preencoded.png"/>
          <p:cNvPicPr>
            <a:picLocks noChangeAspect="1"/>
          </p:cNvPicPr>
          <p:nvPr/>
        </p:nvPicPr>
        <p:blipFill>
          <a:blip r:embed="rId3"/>
          <a:stretch>
            <a:fillRect/>
          </a:stretch>
        </p:blipFill>
        <p:spPr>
          <a:xfrm>
            <a:off x="1615440" y="5151120"/>
            <a:ext cx="304800" cy="304800"/>
          </a:xfrm>
          <a:prstGeom prst="rect">
            <a:avLst/>
          </a:prstGeom>
        </p:spPr>
      </p:pic>
      <p:sp>
        <p:nvSpPr>
          <p:cNvPr id="10" name="Text 7"/>
          <p:cNvSpPr/>
          <p:nvPr/>
        </p:nvSpPr>
        <p:spPr>
          <a:xfrm>
            <a:off x="2255520" y="4998720"/>
            <a:ext cx="2438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a:solidFill>
                  <a:srgbClr val="0F2B46"/>
                </a:solidFill>
                <a:latin typeface="Calibri" pitchFamily="34" charset="0"/>
                <a:ea typeface="Calibri" pitchFamily="34" charset="-122"/>
                <a:cs typeface="Calibri" pitchFamily="34" charset="-120"/>
              </a:rPr>
              <a:t>Date Set</a:t>
            </a:r>
            <a:endParaRPr lang="en-US" sz="1733"/>
          </a:p>
        </p:txBody>
      </p:sp>
      <p:sp>
        <p:nvSpPr>
          <p:cNvPr id="11" name="Text 8"/>
          <p:cNvSpPr/>
          <p:nvPr/>
        </p:nvSpPr>
        <p:spPr>
          <a:xfrm>
            <a:off x="2255520" y="5303520"/>
            <a:ext cx="24384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94A3B8"/>
                </a:solidFill>
                <a:latin typeface="Calibri" pitchFamily="34" charset="0"/>
                <a:ea typeface="Calibri" pitchFamily="34" charset="-122"/>
                <a:cs typeface="Calibri" pitchFamily="34" charset="-120"/>
              </a:rPr>
              <a:t>Aug 15, 2026</a:t>
            </a:r>
            <a:endParaRPr lang="en-US" sz="1467"/>
          </a:p>
        </p:txBody>
      </p:sp>
      <p:sp>
        <p:nvSpPr>
          <p:cNvPr id="12" name="Shape 9"/>
          <p:cNvSpPr/>
          <p:nvPr/>
        </p:nvSpPr>
        <p:spPr>
          <a:xfrm>
            <a:off x="4876800" y="4998720"/>
            <a:ext cx="609600" cy="609600"/>
          </a:xfrm>
          <a:prstGeom prst="ellipse">
            <a:avLst/>
          </a:prstGeom>
          <a:solidFill>
            <a:srgbClr val="E0F2FE"/>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3" name="Image 1" descr="preencoded.png"/>
          <p:cNvPicPr>
            <a:picLocks noChangeAspect="1"/>
          </p:cNvPicPr>
          <p:nvPr/>
        </p:nvPicPr>
        <p:blipFill>
          <a:blip r:embed="rId4"/>
          <a:stretch>
            <a:fillRect/>
          </a:stretch>
        </p:blipFill>
        <p:spPr>
          <a:xfrm>
            <a:off x="5029200" y="5151120"/>
            <a:ext cx="304800" cy="304800"/>
          </a:xfrm>
          <a:prstGeom prst="rect">
            <a:avLst/>
          </a:prstGeom>
        </p:spPr>
      </p:pic>
      <p:sp>
        <p:nvSpPr>
          <p:cNvPr id="14" name="Text 10"/>
          <p:cNvSpPr/>
          <p:nvPr/>
        </p:nvSpPr>
        <p:spPr>
          <a:xfrm>
            <a:off x="5669280" y="4998720"/>
            <a:ext cx="2438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a:solidFill>
                  <a:srgbClr val="0F2B46"/>
                </a:solidFill>
                <a:latin typeface="Calibri" pitchFamily="34" charset="0"/>
                <a:ea typeface="Calibri" pitchFamily="34" charset="-122"/>
                <a:cs typeface="Calibri" pitchFamily="34" charset="-120"/>
              </a:rPr>
              <a:t>Venue Booked</a:t>
            </a:r>
            <a:endParaRPr lang="en-US" sz="1733"/>
          </a:p>
        </p:txBody>
      </p:sp>
      <p:sp>
        <p:nvSpPr>
          <p:cNvPr id="15" name="Text 11"/>
          <p:cNvSpPr/>
          <p:nvPr/>
        </p:nvSpPr>
        <p:spPr>
          <a:xfrm>
            <a:off x="5669280" y="5303520"/>
            <a:ext cx="24384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94A3B8"/>
                </a:solidFill>
                <a:latin typeface="Calibri" pitchFamily="34" charset="0"/>
                <a:ea typeface="Calibri" pitchFamily="34" charset="-122"/>
                <a:cs typeface="Calibri" pitchFamily="34" charset="-120"/>
              </a:rPr>
              <a:t>NYC</a:t>
            </a:r>
            <a:endParaRPr lang="en-US" sz="1467"/>
          </a:p>
        </p:txBody>
      </p:sp>
      <p:sp>
        <p:nvSpPr>
          <p:cNvPr id="16" name="Shape 12"/>
          <p:cNvSpPr/>
          <p:nvPr/>
        </p:nvSpPr>
        <p:spPr>
          <a:xfrm>
            <a:off x="8290560" y="4998720"/>
            <a:ext cx="609600" cy="609600"/>
          </a:xfrm>
          <a:prstGeom prst="ellipse">
            <a:avLst/>
          </a:prstGeom>
          <a:solidFill>
            <a:srgbClr val="E0F2FE"/>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7" name="Image 2" descr="preencoded.png"/>
          <p:cNvPicPr>
            <a:picLocks noChangeAspect="1"/>
          </p:cNvPicPr>
          <p:nvPr/>
        </p:nvPicPr>
        <p:blipFill>
          <a:blip r:embed="rId5"/>
          <a:stretch>
            <a:fillRect/>
          </a:stretch>
        </p:blipFill>
        <p:spPr>
          <a:xfrm>
            <a:off x="8442960" y="5151120"/>
            <a:ext cx="304800" cy="304800"/>
          </a:xfrm>
          <a:prstGeom prst="rect">
            <a:avLst/>
          </a:prstGeom>
        </p:spPr>
      </p:pic>
      <p:sp>
        <p:nvSpPr>
          <p:cNvPr id="18" name="Text 13"/>
          <p:cNvSpPr/>
          <p:nvPr/>
        </p:nvSpPr>
        <p:spPr>
          <a:xfrm>
            <a:off x="9083040" y="4998720"/>
            <a:ext cx="2438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a:solidFill>
                  <a:srgbClr val="0F2B46"/>
                </a:solidFill>
                <a:latin typeface="Calibri" pitchFamily="34" charset="0"/>
                <a:ea typeface="Calibri" pitchFamily="34" charset="-122"/>
                <a:cs typeface="Calibri" pitchFamily="34" charset="-120"/>
              </a:rPr>
              <a:t>Team Ready</a:t>
            </a:r>
            <a:endParaRPr lang="en-US" sz="1733"/>
          </a:p>
        </p:txBody>
      </p:sp>
      <p:sp>
        <p:nvSpPr>
          <p:cNvPr id="19" name="Text 14"/>
          <p:cNvSpPr/>
          <p:nvPr/>
        </p:nvSpPr>
        <p:spPr>
          <a:xfrm>
            <a:off x="9083040" y="5303520"/>
            <a:ext cx="24384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94A3B8"/>
                </a:solidFill>
                <a:latin typeface="Calibri" pitchFamily="34" charset="0"/>
                <a:ea typeface="Calibri" pitchFamily="34" charset="-122"/>
                <a:cs typeface="Calibri" pitchFamily="34" charset="-120"/>
              </a:rPr>
              <a:t>Co-organizers</a:t>
            </a:r>
            <a:endParaRPr lang="en-US" sz="1467"/>
          </a:p>
        </p:txBody>
      </p:sp>
    </p:spTree>
    <p:extLst>
      <p:ext uri="{BB962C8B-B14F-4D97-AF65-F5344CB8AC3E}">
        <p14:creationId xmlns:p14="http://schemas.microsoft.com/office/powerpoint/2010/main" val="24482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3">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975360" y="426720"/>
            <a:ext cx="975360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000" b="1">
                <a:solidFill>
                  <a:srgbClr val="0F2B46"/>
                </a:solidFill>
                <a:latin typeface="Trebuchet MS" pitchFamily="34" charset="0"/>
                <a:ea typeface="Trebuchet MS" pitchFamily="34" charset="-122"/>
                <a:cs typeface="Trebuchet MS" pitchFamily="34" charset="-120"/>
              </a:rPr>
              <a:t>What You Need Before You Start</a:t>
            </a:r>
            <a:endParaRPr lang="en-US" sz="4000"/>
          </a:p>
        </p:txBody>
      </p:sp>
      <p:sp>
        <p:nvSpPr>
          <p:cNvPr id="4" name="Shape 2"/>
          <p:cNvSpPr/>
          <p:nvPr/>
        </p:nvSpPr>
        <p:spPr>
          <a:xfrm>
            <a:off x="609600" y="1402080"/>
            <a:ext cx="5364480" cy="499872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609600" y="1402080"/>
            <a:ext cx="5364480" cy="609600"/>
          </a:xfrm>
          <a:prstGeom prst="rect">
            <a:avLst/>
          </a:prstGeom>
          <a:solidFill>
            <a:srgbClr val="10B98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853440" y="1463040"/>
            <a:ext cx="487680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a:solidFill>
                  <a:srgbClr val="FFFFFF"/>
                </a:solidFill>
                <a:latin typeface="Calibri" pitchFamily="34" charset="0"/>
                <a:ea typeface="Calibri" pitchFamily="34" charset="-122"/>
                <a:cs typeface="Calibri" pitchFamily="34" charset="-120"/>
              </a:rPr>
              <a:t>HAVE READY</a:t>
            </a:r>
            <a:endParaRPr lang="en-US" sz="1733"/>
          </a:p>
        </p:txBody>
      </p:sp>
      <p:pic>
        <p:nvPicPr>
          <p:cNvPr id="7" name="Image 0" descr="preencoded.png"/>
          <p:cNvPicPr>
            <a:picLocks noChangeAspect="1"/>
          </p:cNvPicPr>
          <p:nvPr/>
        </p:nvPicPr>
        <p:blipFill>
          <a:blip r:embed="rId3"/>
          <a:stretch>
            <a:fillRect/>
          </a:stretch>
        </p:blipFill>
        <p:spPr>
          <a:xfrm>
            <a:off x="853440" y="2194560"/>
            <a:ext cx="243840" cy="243840"/>
          </a:xfrm>
          <a:prstGeom prst="rect">
            <a:avLst/>
          </a:prstGeom>
        </p:spPr>
      </p:pic>
      <p:sp>
        <p:nvSpPr>
          <p:cNvPr id="8" name="Text 5"/>
          <p:cNvSpPr/>
          <p:nvPr/>
        </p:nvSpPr>
        <p:spPr>
          <a:xfrm>
            <a:off x="1219200" y="2170176"/>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Event name</a:t>
            </a:r>
            <a:endParaRPr lang="en-US" sz="1467"/>
          </a:p>
        </p:txBody>
      </p:sp>
      <p:pic>
        <p:nvPicPr>
          <p:cNvPr id="9" name="Image 1" descr="preencoded.png"/>
          <p:cNvPicPr>
            <a:picLocks noChangeAspect="1"/>
          </p:cNvPicPr>
          <p:nvPr/>
        </p:nvPicPr>
        <p:blipFill>
          <a:blip r:embed="rId3"/>
          <a:stretch>
            <a:fillRect/>
          </a:stretch>
        </p:blipFill>
        <p:spPr>
          <a:xfrm>
            <a:off x="853440" y="2596896"/>
            <a:ext cx="243840" cy="243840"/>
          </a:xfrm>
          <a:prstGeom prst="rect">
            <a:avLst/>
          </a:prstGeom>
        </p:spPr>
      </p:pic>
      <p:sp>
        <p:nvSpPr>
          <p:cNvPr id="10" name="Text 6"/>
          <p:cNvSpPr/>
          <p:nvPr/>
        </p:nvSpPr>
        <p:spPr>
          <a:xfrm>
            <a:off x="1219200" y="2572512"/>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Date &amp; time (with end time)</a:t>
            </a:r>
            <a:endParaRPr lang="en-US" sz="1467"/>
          </a:p>
        </p:txBody>
      </p:sp>
      <p:pic>
        <p:nvPicPr>
          <p:cNvPr id="11" name="Image 2" descr="preencoded.png"/>
          <p:cNvPicPr>
            <a:picLocks noChangeAspect="1"/>
          </p:cNvPicPr>
          <p:nvPr/>
        </p:nvPicPr>
        <p:blipFill>
          <a:blip r:embed="rId3"/>
          <a:stretch>
            <a:fillRect/>
          </a:stretch>
        </p:blipFill>
        <p:spPr>
          <a:xfrm>
            <a:off x="853440" y="2999232"/>
            <a:ext cx="243840" cy="243840"/>
          </a:xfrm>
          <a:prstGeom prst="rect">
            <a:avLst/>
          </a:prstGeom>
        </p:spPr>
      </p:pic>
      <p:sp>
        <p:nvSpPr>
          <p:cNvPr id="12" name="Text 7"/>
          <p:cNvSpPr/>
          <p:nvPr/>
        </p:nvSpPr>
        <p:spPr>
          <a:xfrm>
            <a:off x="1219200" y="2974848"/>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Contact email</a:t>
            </a:r>
            <a:endParaRPr lang="en-US" sz="1467"/>
          </a:p>
        </p:txBody>
      </p:sp>
      <p:pic>
        <p:nvPicPr>
          <p:cNvPr id="13" name="Image 3" descr="preencoded.png"/>
          <p:cNvPicPr>
            <a:picLocks noChangeAspect="1"/>
          </p:cNvPicPr>
          <p:nvPr/>
        </p:nvPicPr>
        <p:blipFill>
          <a:blip r:embed="rId3"/>
          <a:stretch>
            <a:fillRect/>
          </a:stretch>
        </p:blipFill>
        <p:spPr>
          <a:xfrm>
            <a:off x="853440" y="3401568"/>
            <a:ext cx="243840" cy="243840"/>
          </a:xfrm>
          <a:prstGeom prst="rect">
            <a:avLst/>
          </a:prstGeom>
        </p:spPr>
      </p:pic>
      <p:sp>
        <p:nvSpPr>
          <p:cNvPr id="14" name="Text 8"/>
          <p:cNvSpPr/>
          <p:nvPr/>
        </p:nvSpPr>
        <p:spPr>
          <a:xfrm>
            <a:off x="1219200" y="3377184"/>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Banner image (1200×400)</a:t>
            </a:r>
            <a:endParaRPr lang="en-US" sz="1467"/>
          </a:p>
        </p:txBody>
      </p:sp>
      <p:pic>
        <p:nvPicPr>
          <p:cNvPr id="15" name="Image 4" descr="preencoded.png"/>
          <p:cNvPicPr>
            <a:picLocks noChangeAspect="1"/>
          </p:cNvPicPr>
          <p:nvPr/>
        </p:nvPicPr>
        <p:blipFill>
          <a:blip r:embed="rId3"/>
          <a:stretch>
            <a:fillRect/>
          </a:stretch>
        </p:blipFill>
        <p:spPr>
          <a:xfrm>
            <a:off x="853440" y="3803904"/>
            <a:ext cx="243840" cy="243840"/>
          </a:xfrm>
          <a:prstGeom prst="rect">
            <a:avLst/>
          </a:prstGeom>
        </p:spPr>
      </p:pic>
      <p:sp>
        <p:nvSpPr>
          <p:cNvPr id="16" name="Text 9"/>
          <p:cNvSpPr/>
          <p:nvPr/>
        </p:nvSpPr>
        <p:spPr>
          <a:xfrm>
            <a:off x="1219200" y="3779520"/>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Preview/logo image (thumbnail)</a:t>
            </a:r>
            <a:endParaRPr lang="en-US" sz="1467"/>
          </a:p>
        </p:txBody>
      </p:sp>
      <p:pic>
        <p:nvPicPr>
          <p:cNvPr id="17" name="Image 5" descr="preencoded.png"/>
          <p:cNvPicPr>
            <a:picLocks noChangeAspect="1"/>
          </p:cNvPicPr>
          <p:nvPr/>
        </p:nvPicPr>
        <p:blipFill>
          <a:blip r:embed="rId3"/>
          <a:stretch>
            <a:fillRect/>
          </a:stretch>
        </p:blipFill>
        <p:spPr>
          <a:xfrm>
            <a:off x="853440" y="4206240"/>
            <a:ext cx="243840" cy="243840"/>
          </a:xfrm>
          <a:prstGeom prst="rect">
            <a:avLst/>
          </a:prstGeom>
        </p:spPr>
      </p:pic>
      <p:sp>
        <p:nvSpPr>
          <p:cNvPr id="18" name="Text 10"/>
          <p:cNvSpPr/>
          <p:nvPr/>
        </p:nvSpPr>
        <p:spPr>
          <a:xfrm>
            <a:off x="1219200" y="4181856"/>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Event description (min 150 words)</a:t>
            </a:r>
            <a:endParaRPr lang="en-US" sz="1467"/>
          </a:p>
        </p:txBody>
      </p:sp>
      <p:pic>
        <p:nvPicPr>
          <p:cNvPr id="19" name="Image 6" descr="preencoded.png"/>
          <p:cNvPicPr>
            <a:picLocks noChangeAspect="1"/>
          </p:cNvPicPr>
          <p:nvPr/>
        </p:nvPicPr>
        <p:blipFill>
          <a:blip r:embed="rId3"/>
          <a:stretch>
            <a:fillRect/>
          </a:stretch>
        </p:blipFill>
        <p:spPr>
          <a:xfrm>
            <a:off x="853440" y="4608576"/>
            <a:ext cx="243840" cy="243840"/>
          </a:xfrm>
          <a:prstGeom prst="rect">
            <a:avLst/>
          </a:prstGeom>
        </p:spPr>
      </p:pic>
      <p:sp>
        <p:nvSpPr>
          <p:cNvPr id="20" name="Text 11"/>
          <p:cNvSpPr/>
          <p:nvPr/>
        </p:nvSpPr>
        <p:spPr>
          <a:xfrm>
            <a:off x="1219200" y="4584192"/>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Registration URL</a:t>
            </a:r>
            <a:endParaRPr lang="en-US" sz="1467"/>
          </a:p>
        </p:txBody>
      </p:sp>
      <p:pic>
        <p:nvPicPr>
          <p:cNvPr id="21" name="Image 7" descr="preencoded.png"/>
          <p:cNvPicPr>
            <a:picLocks noChangeAspect="1"/>
          </p:cNvPicPr>
          <p:nvPr/>
        </p:nvPicPr>
        <p:blipFill>
          <a:blip r:embed="rId3"/>
          <a:stretch>
            <a:fillRect/>
          </a:stretch>
        </p:blipFill>
        <p:spPr>
          <a:xfrm>
            <a:off x="853440" y="5010912"/>
            <a:ext cx="243840" cy="243840"/>
          </a:xfrm>
          <a:prstGeom prst="rect">
            <a:avLst/>
          </a:prstGeom>
        </p:spPr>
      </p:pic>
      <p:sp>
        <p:nvSpPr>
          <p:cNvPr id="22" name="Text 12"/>
          <p:cNvSpPr/>
          <p:nvPr/>
        </p:nvSpPr>
        <p:spPr>
          <a:xfrm>
            <a:off x="1219200" y="4986528"/>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Registration open/close dates</a:t>
            </a:r>
            <a:endParaRPr lang="en-US" sz="1467"/>
          </a:p>
        </p:txBody>
      </p:sp>
      <p:pic>
        <p:nvPicPr>
          <p:cNvPr id="23" name="Image 8" descr="preencoded.png"/>
          <p:cNvPicPr>
            <a:picLocks noChangeAspect="1"/>
          </p:cNvPicPr>
          <p:nvPr/>
        </p:nvPicPr>
        <p:blipFill>
          <a:blip r:embed="rId3"/>
          <a:stretch>
            <a:fillRect/>
          </a:stretch>
        </p:blipFill>
        <p:spPr>
          <a:xfrm>
            <a:off x="853440" y="5413248"/>
            <a:ext cx="243840" cy="243840"/>
          </a:xfrm>
          <a:prstGeom prst="rect">
            <a:avLst/>
          </a:prstGeom>
        </p:spPr>
      </p:pic>
      <p:sp>
        <p:nvSpPr>
          <p:cNvPr id="24" name="Text 13"/>
          <p:cNvSpPr/>
          <p:nvPr/>
        </p:nvSpPr>
        <p:spPr>
          <a:xfrm>
            <a:off x="1219200" y="5388864"/>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Venue address / location</a:t>
            </a:r>
            <a:endParaRPr lang="en-US" sz="1467"/>
          </a:p>
        </p:txBody>
      </p:sp>
      <p:sp>
        <p:nvSpPr>
          <p:cNvPr id="27" name="Shape 15"/>
          <p:cNvSpPr/>
          <p:nvPr/>
        </p:nvSpPr>
        <p:spPr>
          <a:xfrm>
            <a:off x="6217920" y="1402080"/>
            <a:ext cx="5364480" cy="499872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8" name="Shape 16"/>
          <p:cNvSpPr/>
          <p:nvPr/>
        </p:nvSpPr>
        <p:spPr>
          <a:xfrm>
            <a:off x="6217920" y="1402080"/>
            <a:ext cx="5364480" cy="609600"/>
          </a:xfrm>
          <a:prstGeom prst="rect">
            <a:avLst/>
          </a:prstGeom>
          <a:solidFill>
            <a:srgbClr val="94A3B8"/>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9" name="Text 17"/>
          <p:cNvSpPr/>
          <p:nvPr/>
        </p:nvSpPr>
        <p:spPr>
          <a:xfrm>
            <a:off x="6461760" y="1463040"/>
            <a:ext cx="487680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b="1">
                <a:solidFill>
                  <a:srgbClr val="FFFFFF"/>
                </a:solidFill>
                <a:latin typeface="Calibri" pitchFamily="34" charset="0"/>
                <a:ea typeface="Calibri" pitchFamily="34" charset="-122"/>
                <a:cs typeface="Calibri" pitchFamily="34" charset="-120"/>
              </a:rPr>
              <a:t>CAN COME LATER</a:t>
            </a:r>
            <a:endParaRPr lang="en-US" sz="1733"/>
          </a:p>
        </p:txBody>
      </p:sp>
      <p:pic>
        <p:nvPicPr>
          <p:cNvPr id="30" name="Image 10" descr="preencoded.png"/>
          <p:cNvPicPr>
            <a:picLocks noChangeAspect="1"/>
          </p:cNvPicPr>
          <p:nvPr/>
        </p:nvPicPr>
        <p:blipFill>
          <a:blip r:embed="rId4"/>
          <a:stretch>
            <a:fillRect/>
          </a:stretch>
        </p:blipFill>
        <p:spPr>
          <a:xfrm>
            <a:off x="6461760" y="2194560"/>
            <a:ext cx="243840" cy="243840"/>
          </a:xfrm>
          <a:prstGeom prst="rect">
            <a:avLst/>
          </a:prstGeom>
        </p:spPr>
      </p:pic>
      <p:sp>
        <p:nvSpPr>
          <p:cNvPr id="31" name="Text 18"/>
          <p:cNvSpPr/>
          <p:nvPr/>
        </p:nvSpPr>
        <p:spPr>
          <a:xfrm>
            <a:off x="6827520" y="2170176"/>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Sessionize key</a:t>
            </a:r>
            <a:endParaRPr lang="en-US" sz="1467"/>
          </a:p>
        </p:txBody>
      </p:sp>
      <p:pic>
        <p:nvPicPr>
          <p:cNvPr id="32" name="Image 11" descr="preencoded.png"/>
          <p:cNvPicPr>
            <a:picLocks noChangeAspect="1"/>
          </p:cNvPicPr>
          <p:nvPr/>
        </p:nvPicPr>
        <p:blipFill>
          <a:blip r:embed="rId4"/>
          <a:stretch>
            <a:fillRect/>
          </a:stretch>
        </p:blipFill>
        <p:spPr>
          <a:xfrm>
            <a:off x="6461760" y="2596896"/>
            <a:ext cx="243840" cy="243840"/>
          </a:xfrm>
          <a:prstGeom prst="rect">
            <a:avLst/>
          </a:prstGeom>
        </p:spPr>
      </p:pic>
      <p:sp>
        <p:nvSpPr>
          <p:cNvPr id="33" name="Text 19"/>
          <p:cNvSpPr/>
          <p:nvPr/>
        </p:nvSpPr>
        <p:spPr>
          <a:xfrm>
            <a:off x="6827520" y="2572512"/>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Run.Events key</a:t>
            </a:r>
            <a:endParaRPr lang="en-US" sz="1467"/>
          </a:p>
        </p:txBody>
      </p:sp>
      <p:pic>
        <p:nvPicPr>
          <p:cNvPr id="34" name="Image 12" descr="preencoded.png"/>
          <p:cNvPicPr>
            <a:picLocks noChangeAspect="1"/>
          </p:cNvPicPr>
          <p:nvPr/>
        </p:nvPicPr>
        <p:blipFill>
          <a:blip r:embed="rId4"/>
          <a:stretch>
            <a:fillRect/>
          </a:stretch>
        </p:blipFill>
        <p:spPr>
          <a:xfrm>
            <a:off x="6461760" y="2999232"/>
            <a:ext cx="243840" cy="243840"/>
          </a:xfrm>
          <a:prstGeom prst="rect">
            <a:avLst/>
          </a:prstGeom>
        </p:spPr>
      </p:pic>
      <p:sp>
        <p:nvSpPr>
          <p:cNvPr id="35" name="Text 20"/>
          <p:cNvSpPr/>
          <p:nvPr/>
        </p:nvSpPr>
        <p:spPr>
          <a:xfrm>
            <a:off x="6827520" y="2974848"/>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Call for speakers link + dates</a:t>
            </a:r>
            <a:endParaRPr lang="en-US" sz="1467"/>
          </a:p>
        </p:txBody>
      </p:sp>
      <p:pic>
        <p:nvPicPr>
          <p:cNvPr id="36" name="Image 13" descr="preencoded.png"/>
          <p:cNvPicPr>
            <a:picLocks noChangeAspect="1"/>
          </p:cNvPicPr>
          <p:nvPr/>
        </p:nvPicPr>
        <p:blipFill>
          <a:blip r:embed="rId4"/>
          <a:stretch>
            <a:fillRect/>
          </a:stretch>
        </p:blipFill>
        <p:spPr>
          <a:xfrm>
            <a:off x="6461760" y="3401568"/>
            <a:ext cx="243840" cy="243840"/>
          </a:xfrm>
          <a:prstGeom prst="rect">
            <a:avLst/>
          </a:prstGeom>
        </p:spPr>
      </p:pic>
      <p:sp>
        <p:nvSpPr>
          <p:cNvPr id="37" name="Text 21"/>
          <p:cNvSpPr/>
          <p:nvPr/>
        </p:nvSpPr>
        <p:spPr>
          <a:xfrm>
            <a:off x="6827520" y="3377184"/>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Call for sponsors link + dates</a:t>
            </a:r>
            <a:endParaRPr lang="en-US" sz="1467"/>
          </a:p>
        </p:txBody>
      </p:sp>
      <p:pic>
        <p:nvPicPr>
          <p:cNvPr id="38" name="Image 14" descr="preencoded.png"/>
          <p:cNvPicPr>
            <a:picLocks noChangeAspect="1"/>
          </p:cNvPicPr>
          <p:nvPr/>
        </p:nvPicPr>
        <p:blipFill>
          <a:blip r:embed="rId4"/>
          <a:stretch>
            <a:fillRect/>
          </a:stretch>
        </p:blipFill>
        <p:spPr>
          <a:xfrm>
            <a:off x="6461760" y="3803904"/>
            <a:ext cx="243840" cy="243840"/>
          </a:xfrm>
          <a:prstGeom prst="rect">
            <a:avLst/>
          </a:prstGeom>
        </p:spPr>
      </p:pic>
      <p:sp>
        <p:nvSpPr>
          <p:cNvPr id="39" name="Text 22"/>
          <p:cNvSpPr/>
          <p:nvPr/>
        </p:nvSpPr>
        <p:spPr>
          <a:xfrm>
            <a:off x="6827520" y="3779520"/>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Sponsor prospectus</a:t>
            </a:r>
            <a:endParaRPr lang="en-US" sz="1467"/>
          </a:p>
        </p:txBody>
      </p:sp>
      <p:pic>
        <p:nvPicPr>
          <p:cNvPr id="40" name="Image 15" descr="preencoded.png"/>
          <p:cNvPicPr>
            <a:picLocks noChangeAspect="1"/>
          </p:cNvPicPr>
          <p:nvPr/>
        </p:nvPicPr>
        <p:blipFill>
          <a:blip r:embed="rId4"/>
          <a:stretch>
            <a:fillRect/>
          </a:stretch>
        </p:blipFill>
        <p:spPr>
          <a:xfrm>
            <a:off x="6461760" y="4206240"/>
            <a:ext cx="243840" cy="243840"/>
          </a:xfrm>
          <a:prstGeom prst="rect">
            <a:avLst/>
          </a:prstGeom>
        </p:spPr>
      </p:pic>
      <p:sp>
        <p:nvSpPr>
          <p:cNvPr id="41" name="Text 23"/>
          <p:cNvSpPr/>
          <p:nvPr/>
        </p:nvSpPr>
        <p:spPr>
          <a:xfrm>
            <a:off x="6827520" y="4181856"/>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Website, hashtag, social links</a:t>
            </a:r>
            <a:endParaRPr lang="en-US" sz="1467"/>
          </a:p>
        </p:txBody>
      </p:sp>
      <p:pic>
        <p:nvPicPr>
          <p:cNvPr id="42" name="Image 16" descr="preencoded.png"/>
          <p:cNvPicPr>
            <a:picLocks noChangeAspect="1"/>
          </p:cNvPicPr>
          <p:nvPr/>
        </p:nvPicPr>
        <p:blipFill>
          <a:blip r:embed="rId4"/>
          <a:stretch>
            <a:fillRect/>
          </a:stretch>
        </p:blipFill>
        <p:spPr>
          <a:xfrm>
            <a:off x="6461760" y="4608576"/>
            <a:ext cx="243840" cy="243840"/>
          </a:xfrm>
          <a:prstGeom prst="rect">
            <a:avLst/>
          </a:prstGeom>
        </p:spPr>
      </p:pic>
      <p:sp>
        <p:nvSpPr>
          <p:cNvPr id="43" name="Text 24"/>
          <p:cNvSpPr/>
          <p:nvPr/>
        </p:nvSpPr>
        <p:spPr>
          <a:xfrm>
            <a:off x="6827520" y="4584192"/>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Tagline</a:t>
            </a:r>
            <a:endParaRPr lang="en-US" sz="1467"/>
          </a:p>
        </p:txBody>
      </p:sp>
    </p:spTree>
    <p:extLst>
      <p:ext uri="{BB962C8B-B14F-4D97-AF65-F5344CB8AC3E}">
        <p14:creationId xmlns:p14="http://schemas.microsoft.com/office/powerpoint/2010/main" val="199530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4">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975360" y="426720"/>
            <a:ext cx="975360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000" b="1">
                <a:solidFill>
                  <a:srgbClr val="0F2B46"/>
                </a:solidFill>
                <a:latin typeface="Trebuchet MS" pitchFamily="34" charset="0"/>
                <a:ea typeface="Trebuchet MS" pitchFamily="34" charset="-122"/>
                <a:cs typeface="Trebuchet MS" pitchFamily="34" charset="-120"/>
              </a:rPr>
              <a:t>The 7-Step Form</a:t>
            </a:r>
            <a:endParaRPr lang="en-US" sz="4000"/>
          </a:p>
        </p:txBody>
      </p:sp>
      <p:sp>
        <p:nvSpPr>
          <p:cNvPr id="4" name="Shape 2"/>
          <p:cNvSpPr/>
          <p:nvPr/>
        </p:nvSpPr>
        <p:spPr>
          <a:xfrm>
            <a:off x="975360" y="1402080"/>
            <a:ext cx="10241280" cy="60960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1158240" y="1463040"/>
            <a:ext cx="487680" cy="48768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1158240" y="1463040"/>
            <a:ext cx="4876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FFFFFF"/>
                </a:solidFill>
                <a:latin typeface="Calibri" pitchFamily="34" charset="0"/>
                <a:ea typeface="Calibri" pitchFamily="34" charset="-122"/>
                <a:cs typeface="Calibri" pitchFamily="34" charset="-120"/>
              </a:rPr>
              <a:t>1</a:t>
            </a:r>
            <a:endParaRPr lang="en-US" sz="1867"/>
          </a:p>
        </p:txBody>
      </p:sp>
      <p:pic>
        <p:nvPicPr>
          <p:cNvPr id="7" name="Image 0" descr="preencoded.png"/>
          <p:cNvPicPr>
            <a:picLocks noChangeAspect="1"/>
          </p:cNvPicPr>
          <p:nvPr/>
        </p:nvPicPr>
        <p:blipFill>
          <a:blip r:embed="rId3"/>
          <a:stretch>
            <a:fillRect/>
          </a:stretch>
        </p:blipFill>
        <p:spPr>
          <a:xfrm>
            <a:off x="1889760" y="1524000"/>
            <a:ext cx="365760" cy="365760"/>
          </a:xfrm>
          <a:prstGeom prst="rect">
            <a:avLst/>
          </a:prstGeom>
        </p:spPr>
      </p:pic>
      <p:sp>
        <p:nvSpPr>
          <p:cNvPr id="8" name="Text 5"/>
          <p:cNvSpPr/>
          <p:nvPr/>
        </p:nvSpPr>
        <p:spPr>
          <a:xfrm>
            <a:off x="2438400" y="1426464"/>
            <a:ext cx="24384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General</a:t>
            </a:r>
            <a:endParaRPr lang="en-US" sz="1867"/>
          </a:p>
        </p:txBody>
      </p:sp>
      <p:sp>
        <p:nvSpPr>
          <p:cNvPr id="9" name="Text 6"/>
          <p:cNvSpPr/>
          <p:nvPr/>
        </p:nvSpPr>
        <p:spPr>
          <a:xfrm>
            <a:off x="4876800" y="1426464"/>
            <a:ext cx="60960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Title, dates, timezone, contact, social links</a:t>
            </a:r>
            <a:endParaRPr lang="en-US" sz="1600"/>
          </a:p>
        </p:txBody>
      </p:sp>
      <p:sp>
        <p:nvSpPr>
          <p:cNvPr id="10" name="Shape 7"/>
          <p:cNvSpPr/>
          <p:nvPr/>
        </p:nvSpPr>
        <p:spPr>
          <a:xfrm>
            <a:off x="975360" y="2133600"/>
            <a:ext cx="10241280" cy="60960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1" name="Shape 8"/>
          <p:cNvSpPr/>
          <p:nvPr/>
        </p:nvSpPr>
        <p:spPr>
          <a:xfrm>
            <a:off x="1158240" y="2194560"/>
            <a:ext cx="487680" cy="48768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Text 9"/>
          <p:cNvSpPr/>
          <p:nvPr/>
        </p:nvSpPr>
        <p:spPr>
          <a:xfrm>
            <a:off x="1158240" y="2194560"/>
            <a:ext cx="4876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FFFFFF"/>
                </a:solidFill>
                <a:latin typeface="Calibri" pitchFamily="34" charset="0"/>
                <a:ea typeface="Calibri" pitchFamily="34" charset="-122"/>
                <a:cs typeface="Calibri" pitchFamily="34" charset="-120"/>
              </a:rPr>
              <a:t>2</a:t>
            </a:r>
            <a:endParaRPr lang="en-US" sz="1867"/>
          </a:p>
        </p:txBody>
      </p:sp>
      <p:pic>
        <p:nvPicPr>
          <p:cNvPr id="13" name="Image 1" descr="preencoded.png"/>
          <p:cNvPicPr>
            <a:picLocks noChangeAspect="1"/>
          </p:cNvPicPr>
          <p:nvPr/>
        </p:nvPicPr>
        <p:blipFill>
          <a:blip r:embed="rId4"/>
          <a:stretch>
            <a:fillRect/>
          </a:stretch>
        </p:blipFill>
        <p:spPr>
          <a:xfrm>
            <a:off x="1889760" y="2255520"/>
            <a:ext cx="365760" cy="365760"/>
          </a:xfrm>
          <a:prstGeom prst="rect">
            <a:avLst/>
          </a:prstGeom>
        </p:spPr>
      </p:pic>
      <p:sp>
        <p:nvSpPr>
          <p:cNvPr id="14" name="Text 10"/>
          <p:cNvSpPr/>
          <p:nvPr/>
        </p:nvSpPr>
        <p:spPr>
          <a:xfrm>
            <a:off x="2438400" y="2157984"/>
            <a:ext cx="24384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Co-Organizer</a:t>
            </a:r>
            <a:endParaRPr lang="en-US" sz="1867"/>
          </a:p>
        </p:txBody>
      </p:sp>
      <p:sp>
        <p:nvSpPr>
          <p:cNvPr id="15" name="Text 11"/>
          <p:cNvSpPr/>
          <p:nvPr/>
        </p:nvSpPr>
        <p:spPr>
          <a:xfrm>
            <a:off x="4876800" y="2157984"/>
            <a:ext cx="60960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Invite team members to manage the event</a:t>
            </a:r>
            <a:endParaRPr lang="en-US" sz="1600"/>
          </a:p>
        </p:txBody>
      </p:sp>
      <p:sp>
        <p:nvSpPr>
          <p:cNvPr id="16" name="Shape 12"/>
          <p:cNvSpPr/>
          <p:nvPr/>
        </p:nvSpPr>
        <p:spPr>
          <a:xfrm>
            <a:off x="975360" y="2865120"/>
            <a:ext cx="10241280" cy="60960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7" name="Shape 13"/>
          <p:cNvSpPr/>
          <p:nvPr/>
        </p:nvSpPr>
        <p:spPr>
          <a:xfrm>
            <a:off x="1158240" y="2926080"/>
            <a:ext cx="487680" cy="48768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8" name="Text 14"/>
          <p:cNvSpPr/>
          <p:nvPr/>
        </p:nvSpPr>
        <p:spPr>
          <a:xfrm>
            <a:off x="1158240" y="2926080"/>
            <a:ext cx="4876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FFFFFF"/>
                </a:solidFill>
                <a:latin typeface="Calibri" pitchFamily="34" charset="0"/>
                <a:ea typeface="Calibri" pitchFamily="34" charset="-122"/>
                <a:cs typeface="Calibri" pitchFamily="34" charset="-120"/>
              </a:rPr>
              <a:t>3</a:t>
            </a:r>
            <a:endParaRPr lang="en-US" sz="1867"/>
          </a:p>
        </p:txBody>
      </p:sp>
      <p:pic>
        <p:nvPicPr>
          <p:cNvPr id="19" name="Image 2" descr="preencoded.png"/>
          <p:cNvPicPr>
            <a:picLocks noChangeAspect="1"/>
          </p:cNvPicPr>
          <p:nvPr/>
        </p:nvPicPr>
        <p:blipFill>
          <a:blip r:embed="rId5"/>
          <a:stretch>
            <a:fillRect/>
          </a:stretch>
        </p:blipFill>
        <p:spPr>
          <a:xfrm>
            <a:off x="1889760" y="2987040"/>
            <a:ext cx="365760" cy="365760"/>
          </a:xfrm>
          <a:prstGeom prst="rect">
            <a:avLst/>
          </a:prstGeom>
        </p:spPr>
      </p:pic>
      <p:sp>
        <p:nvSpPr>
          <p:cNvPr id="20" name="Text 15"/>
          <p:cNvSpPr/>
          <p:nvPr/>
        </p:nvSpPr>
        <p:spPr>
          <a:xfrm>
            <a:off x="2438400" y="2889504"/>
            <a:ext cx="24384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Images</a:t>
            </a:r>
            <a:endParaRPr lang="en-US" sz="1867"/>
          </a:p>
        </p:txBody>
      </p:sp>
      <p:sp>
        <p:nvSpPr>
          <p:cNvPr id="21" name="Text 16"/>
          <p:cNvSpPr/>
          <p:nvPr/>
        </p:nvSpPr>
        <p:spPr>
          <a:xfrm>
            <a:off x="4876800" y="2889504"/>
            <a:ext cx="60960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Banner image + preview image with attribution</a:t>
            </a:r>
            <a:endParaRPr lang="en-US" sz="1600"/>
          </a:p>
        </p:txBody>
      </p:sp>
      <p:sp>
        <p:nvSpPr>
          <p:cNvPr id="22" name="Shape 17"/>
          <p:cNvSpPr/>
          <p:nvPr/>
        </p:nvSpPr>
        <p:spPr>
          <a:xfrm>
            <a:off x="975360" y="3596640"/>
            <a:ext cx="10241280" cy="60960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3" name="Shape 18"/>
          <p:cNvSpPr/>
          <p:nvPr/>
        </p:nvSpPr>
        <p:spPr>
          <a:xfrm>
            <a:off x="1158240" y="3657600"/>
            <a:ext cx="487680" cy="48768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4" name="Text 19"/>
          <p:cNvSpPr/>
          <p:nvPr/>
        </p:nvSpPr>
        <p:spPr>
          <a:xfrm>
            <a:off x="1158240" y="3657600"/>
            <a:ext cx="4876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FFFFFF"/>
                </a:solidFill>
                <a:latin typeface="Calibri" pitchFamily="34" charset="0"/>
                <a:ea typeface="Calibri" pitchFamily="34" charset="-122"/>
                <a:cs typeface="Calibri" pitchFamily="34" charset="-120"/>
              </a:rPr>
              <a:t>4</a:t>
            </a:r>
            <a:endParaRPr lang="en-US" sz="1867"/>
          </a:p>
        </p:txBody>
      </p:sp>
      <p:pic>
        <p:nvPicPr>
          <p:cNvPr id="25" name="Image 3" descr="preencoded.png"/>
          <p:cNvPicPr>
            <a:picLocks noChangeAspect="1"/>
          </p:cNvPicPr>
          <p:nvPr/>
        </p:nvPicPr>
        <p:blipFill>
          <a:blip r:embed="rId6"/>
          <a:stretch>
            <a:fillRect/>
          </a:stretch>
        </p:blipFill>
        <p:spPr>
          <a:xfrm>
            <a:off x="1889760" y="3718560"/>
            <a:ext cx="365760" cy="365760"/>
          </a:xfrm>
          <a:prstGeom prst="rect">
            <a:avLst/>
          </a:prstGeom>
        </p:spPr>
      </p:pic>
      <p:sp>
        <p:nvSpPr>
          <p:cNvPr id="26" name="Text 20"/>
          <p:cNvSpPr/>
          <p:nvPr/>
        </p:nvSpPr>
        <p:spPr>
          <a:xfrm>
            <a:off x="2438400" y="3621024"/>
            <a:ext cx="24384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Location</a:t>
            </a:r>
            <a:endParaRPr lang="en-US" sz="1867"/>
          </a:p>
        </p:txBody>
      </p:sp>
      <p:sp>
        <p:nvSpPr>
          <p:cNvPr id="27" name="Text 21"/>
          <p:cNvSpPr/>
          <p:nvPr/>
        </p:nvSpPr>
        <p:spPr>
          <a:xfrm>
            <a:off x="4876800" y="3621024"/>
            <a:ext cx="60960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Event type, address, country</a:t>
            </a:r>
            <a:endParaRPr lang="en-US" sz="1600"/>
          </a:p>
        </p:txBody>
      </p:sp>
      <p:sp>
        <p:nvSpPr>
          <p:cNvPr id="28" name="Shape 22"/>
          <p:cNvSpPr/>
          <p:nvPr/>
        </p:nvSpPr>
        <p:spPr>
          <a:xfrm>
            <a:off x="975360" y="4328160"/>
            <a:ext cx="10241280" cy="60960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9" name="Shape 23"/>
          <p:cNvSpPr/>
          <p:nvPr/>
        </p:nvSpPr>
        <p:spPr>
          <a:xfrm>
            <a:off x="1158240" y="4389120"/>
            <a:ext cx="487680" cy="48768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0" name="Text 24"/>
          <p:cNvSpPr/>
          <p:nvPr/>
        </p:nvSpPr>
        <p:spPr>
          <a:xfrm>
            <a:off x="1158240" y="4389120"/>
            <a:ext cx="4876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FFFFFF"/>
                </a:solidFill>
                <a:latin typeface="Calibri" pitchFamily="34" charset="0"/>
                <a:ea typeface="Calibri" pitchFamily="34" charset="-122"/>
                <a:cs typeface="Calibri" pitchFamily="34" charset="-120"/>
              </a:rPr>
              <a:t>5</a:t>
            </a:r>
            <a:endParaRPr lang="en-US" sz="1867"/>
          </a:p>
        </p:txBody>
      </p:sp>
      <p:pic>
        <p:nvPicPr>
          <p:cNvPr id="31" name="Image 4" descr="preencoded.png"/>
          <p:cNvPicPr>
            <a:picLocks noChangeAspect="1"/>
          </p:cNvPicPr>
          <p:nvPr/>
        </p:nvPicPr>
        <p:blipFill>
          <a:blip r:embed="rId7"/>
          <a:stretch>
            <a:fillRect/>
          </a:stretch>
        </p:blipFill>
        <p:spPr>
          <a:xfrm>
            <a:off x="1889760" y="4450080"/>
            <a:ext cx="365760" cy="365760"/>
          </a:xfrm>
          <a:prstGeom prst="rect">
            <a:avLst/>
          </a:prstGeom>
        </p:spPr>
      </p:pic>
      <p:sp>
        <p:nvSpPr>
          <p:cNvPr id="32" name="Text 25"/>
          <p:cNvSpPr/>
          <p:nvPr/>
        </p:nvSpPr>
        <p:spPr>
          <a:xfrm>
            <a:off x="2438400" y="4352544"/>
            <a:ext cx="24384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Call to Action</a:t>
            </a:r>
            <a:endParaRPr lang="en-US" sz="1867"/>
          </a:p>
        </p:txBody>
      </p:sp>
      <p:sp>
        <p:nvSpPr>
          <p:cNvPr id="33" name="Text 26"/>
          <p:cNvSpPr/>
          <p:nvPr/>
        </p:nvSpPr>
        <p:spPr>
          <a:xfrm>
            <a:off x="4876800" y="4352544"/>
            <a:ext cx="60960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Registration URL, costs, Sessionize, CFS</a:t>
            </a:r>
            <a:endParaRPr lang="en-US" sz="1600"/>
          </a:p>
        </p:txBody>
      </p:sp>
      <p:sp>
        <p:nvSpPr>
          <p:cNvPr id="34" name="Shape 27"/>
          <p:cNvSpPr/>
          <p:nvPr/>
        </p:nvSpPr>
        <p:spPr>
          <a:xfrm>
            <a:off x="975360" y="5059680"/>
            <a:ext cx="10241280" cy="60960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5" name="Shape 28"/>
          <p:cNvSpPr/>
          <p:nvPr/>
        </p:nvSpPr>
        <p:spPr>
          <a:xfrm>
            <a:off x="1158240" y="5120640"/>
            <a:ext cx="487680" cy="48768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6" name="Text 29"/>
          <p:cNvSpPr/>
          <p:nvPr/>
        </p:nvSpPr>
        <p:spPr>
          <a:xfrm>
            <a:off x="1158240" y="5120640"/>
            <a:ext cx="4876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FFFFFF"/>
                </a:solidFill>
                <a:latin typeface="Calibri" pitchFamily="34" charset="0"/>
                <a:ea typeface="Calibri" pitchFamily="34" charset="-122"/>
                <a:cs typeface="Calibri" pitchFamily="34" charset="-120"/>
              </a:rPr>
              <a:t>6</a:t>
            </a:r>
            <a:endParaRPr lang="en-US" sz="1867"/>
          </a:p>
        </p:txBody>
      </p:sp>
      <p:pic>
        <p:nvPicPr>
          <p:cNvPr id="37" name="Image 5" descr="preencoded.png"/>
          <p:cNvPicPr>
            <a:picLocks noChangeAspect="1"/>
          </p:cNvPicPr>
          <p:nvPr/>
        </p:nvPicPr>
        <p:blipFill>
          <a:blip r:embed="rId8"/>
          <a:stretch>
            <a:fillRect/>
          </a:stretch>
        </p:blipFill>
        <p:spPr>
          <a:xfrm>
            <a:off x="1889760" y="5181600"/>
            <a:ext cx="365760" cy="365760"/>
          </a:xfrm>
          <a:prstGeom prst="rect">
            <a:avLst/>
          </a:prstGeom>
        </p:spPr>
      </p:pic>
      <p:sp>
        <p:nvSpPr>
          <p:cNvPr id="38" name="Text 30"/>
          <p:cNvSpPr/>
          <p:nvPr/>
        </p:nvSpPr>
        <p:spPr>
          <a:xfrm>
            <a:off x="2438400" y="5084064"/>
            <a:ext cx="24384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Sponsors</a:t>
            </a:r>
            <a:endParaRPr lang="en-US" sz="1867"/>
          </a:p>
        </p:txBody>
      </p:sp>
      <p:sp>
        <p:nvSpPr>
          <p:cNvPr id="39" name="Text 31"/>
          <p:cNvSpPr/>
          <p:nvPr/>
        </p:nvSpPr>
        <p:spPr>
          <a:xfrm>
            <a:off x="4876800" y="5084064"/>
            <a:ext cx="60960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Call for sponsors, sponsorship levels</a:t>
            </a:r>
            <a:endParaRPr lang="en-US" sz="1600"/>
          </a:p>
        </p:txBody>
      </p:sp>
      <p:sp>
        <p:nvSpPr>
          <p:cNvPr id="40" name="Shape 32"/>
          <p:cNvSpPr/>
          <p:nvPr/>
        </p:nvSpPr>
        <p:spPr>
          <a:xfrm>
            <a:off x="975360" y="5791200"/>
            <a:ext cx="10241280" cy="60960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1" name="Shape 33"/>
          <p:cNvSpPr/>
          <p:nvPr/>
        </p:nvSpPr>
        <p:spPr>
          <a:xfrm>
            <a:off x="1158240" y="5852160"/>
            <a:ext cx="487680" cy="48768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2" name="Text 34"/>
          <p:cNvSpPr/>
          <p:nvPr/>
        </p:nvSpPr>
        <p:spPr>
          <a:xfrm>
            <a:off x="1158240" y="5852160"/>
            <a:ext cx="48768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FFFFFF"/>
                </a:solidFill>
                <a:latin typeface="Calibri" pitchFamily="34" charset="0"/>
                <a:ea typeface="Calibri" pitchFamily="34" charset="-122"/>
                <a:cs typeface="Calibri" pitchFamily="34" charset="-120"/>
              </a:rPr>
              <a:t>7</a:t>
            </a:r>
            <a:endParaRPr lang="en-US" sz="1867"/>
          </a:p>
        </p:txBody>
      </p:sp>
      <p:pic>
        <p:nvPicPr>
          <p:cNvPr id="43" name="Image 6" descr="preencoded.png"/>
          <p:cNvPicPr>
            <a:picLocks noChangeAspect="1"/>
          </p:cNvPicPr>
          <p:nvPr/>
        </p:nvPicPr>
        <p:blipFill>
          <a:blip r:embed="rId9"/>
          <a:stretch>
            <a:fillRect/>
          </a:stretch>
        </p:blipFill>
        <p:spPr>
          <a:xfrm>
            <a:off x="1889760" y="5913120"/>
            <a:ext cx="365760" cy="365760"/>
          </a:xfrm>
          <a:prstGeom prst="rect">
            <a:avLst/>
          </a:prstGeom>
        </p:spPr>
      </p:pic>
      <p:sp>
        <p:nvSpPr>
          <p:cNvPr id="44" name="Text 35"/>
          <p:cNvSpPr/>
          <p:nvPr/>
        </p:nvSpPr>
        <p:spPr>
          <a:xfrm>
            <a:off x="2438400" y="5815584"/>
            <a:ext cx="24384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Page Content</a:t>
            </a:r>
            <a:endParaRPr lang="en-US" sz="1867"/>
          </a:p>
        </p:txBody>
      </p:sp>
      <p:sp>
        <p:nvSpPr>
          <p:cNvPr id="45" name="Text 36"/>
          <p:cNvSpPr/>
          <p:nvPr/>
        </p:nvSpPr>
        <p:spPr>
          <a:xfrm>
            <a:off x="4876800" y="5815584"/>
            <a:ext cx="60960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Rich text event description (150+ words)</a:t>
            </a:r>
            <a:endParaRPr lang="en-US" sz="1600"/>
          </a:p>
        </p:txBody>
      </p:sp>
    </p:spTree>
    <p:extLst>
      <p:ext uri="{BB962C8B-B14F-4D97-AF65-F5344CB8AC3E}">
        <p14:creationId xmlns:p14="http://schemas.microsoft.com/office/powerpoint/2010/main" val="200801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5">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975360" y="426720"/>
            <a:ext cx="975360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000" b="1">
                <a:solidFill>
                  <a:srgbClr val="0F2B46"/>
                </a:solidFill>
                <a:latin typeface="Trebuchet MS" pitchFamily="34" charset="0"/>
                <a:ea typeface="Trebuchet MS" pitchFamily="34" charset="-122"/>
                <a:cs typeface="Trebuchet MS" pitchFamily="34" charset="-120"/>
              </a:rPr>
              <a:t>Save Options &amp; Event Lifecycle</a:t>
            </a:r>
            <a:endParaRPr lang="en-US" sz="4000"/>
          </a:p>
        </p:txBody>
      </p:sp>
      <p:sp>
        <p:nvSpPr>
          <p:cNvPr id="4" name="Shape 2"/>
          <p:cNvSpPr/>
          <p:nvPr/>
        </p:nvSpPr>
        <p:spPr>
          <a:xfrm>
            <a:off x="609600" y="1584960"/>
            <a:ext cx="2560320" cy="268224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609600" y="1584960"/>
            <a:ext cx="2560320" cy="97536"/>
          </a:xfrm>
          <a:prstGeom prst="rect">
            <a:avLst/>
          </a:prstGeom>
          <a:solidFill>
            <a:srgbClr val="94A3B8"/>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Text 4"/>
          <p:cNvSpPr/>
          <p:nvPr/>
        </p:nvSpPr>
        <p:spPr>
          <a:xfrm>
            <a:off x="792480" y="188976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0F2B46"/>
                </a:solidFill>
                <a:latin typeface="Calibri" pitchFamily="34" charset="0"/>
                <a:ea typeface="Calibri" pitchFamily="34" charset="-122"/>
                <a:cs typeface="Calibri" pitchFamily="34" charset="-120"/>
              </a:rPr>
              <a:t>Save Progress</a:t>
            </a:r>
            <a:endParaRPr lang="en-US" sz="1867"/>
          </a:p>
        </p:txBody>
      </p:sp>
      <p:sp>
        <p:nvSpPr>
          <p:cNvPr id="7" name="Shape 5"/>
          <p:cNvSpPr/>
          <p:nvPr/>
        </p:nvSpPr>
        <p:spPr>
          <a:xfrm>
            <a:off x="1036320" y="2560320"/>
            <a:ext cx="1706880" cy="426720"/>
          </a:xfrm>
          <a:prstGeom prst="rect">
            <a:avLst/>
          </a:prstGeom>
          <a:solidFill>
            <a:srgbClr val="94A3B8">
              <a:alpha val="15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Text 6"/>
          <p:cNvSpPr/>
          <p:nvPr/>
        </p:nvSpPr>
        <p:spPr>
          <a:xfrm>
            <a:off x="1036320" y="2560320"/>
            <a:ext cx="170688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467" b="1">
                <a:solidFill>
                  <a:srgbClr val="94A3B8"/>
                </a:solidFill>
                <a:latin typeface="Calibri" pitchFamily="34" charset="0"/>
                <a:ea typeface="Calibri" pitchFamily="34" charset="-122"/>
                <a:cs typeface="Calibri" pitchFamily="34" charset="-120"/>
              </a:rPr>
              <a:t>incomplete</a:t>
            </a:r>
            <a:endParaRPr lang="en-US" sz="1467"/>
          </a:p>
        </p:txBody>
      </p:sp>
      <p:sp>
        <p:nvSpPr>
          <p:cNvPr id="9" name="Text 7"/>
          <p:cNvSpPr/>
          <p:nvPr/>
        </p:nvSpPr>
        <p:spPr>
          <a:xfrm>
            <a:off x="792480" y="3169920"/>
            <a:ext cx="219456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a:solidFill>
                  <a:srgbClr val="475569"/>
                </a:solidFill>
                <a:latin typeface="Calibri" pitchFamily="34" charset="0"/>
                <a:ea typeface="Calibri" pitchFamily="34" charset="-122"/>
                <a:cs typeface="Calibri" pitchFamily="34" charset="-120"/>
              </a:rPr>
              <a:t>Validates title + start/end date only</a:t>
            </a:r>
            <a:endParaRPr lang="en-US" sz="1333"/>
          </a:p>
        </p:txBody>
      </p:sp>
      <p:sp>
        <p:nvSpPr>
          <p:cNvPr id="10" name="Text 8"/>
          <p:cNvSpPr/>
          <p:nvPr/>
        </p:nvSpPr>
        <p:spPr>
          <a:xfrm>
            <a:off x="3169920" y="2438400"/>
            <a:ext cx="9753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933">
                <a:solidFill>
                  <a:srgbClr val="0891B2"/>
                </a:solidFill>
                <a:latin typeface="Calibri" pitchFamily="34" charset="0"/>
                <a:ea typeface="Calibri" pitchFamily="34" charset="-122"/>
                <a:cs typeface="Calibri" pitchFamily="34" charset="-120"/>
              </a:rPr>
              <a:t>→</a:t>
            </a:r>
            <a:endParaRPr lang="en-US" sz="2933"/>
          </a:p>
        </p:txBody>
      </p:sp>
      <p:sp>
        <p:nvSpPr>
          <p:cNvPr id="11" name="Shape 9"/>
          <p:cNvSpPr/>
          <p:nvPr/>
        </p:nvSpPr>
        <p:spPr>
          <a:xfrm>
            <a:off x="3535680" y="1584960"/>
            <a:ext cx="2560320" cy="268224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Shape 10"/>
          <p:cNvSpPr/>
          <p:nvPr/>
        </p:nvSpPr>
        <p:spPr>
          <a:xfrm>
            <a:off x="3535680" y="1584960"/>
            <a:ext cx="2560320" cy="97536"/>
          </a:xfrm>
          <a:prstGeom prst="rect">
            <a:avLst/>
          </a:prstGeom>
          <a:solidFill>
            <a:srgbClr val="F59E0B"/>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Text 11"/>
          <p:cNvSpPr/>
          <p:nvPr/>
        </p:nvSpPr>
        <p:spPr>
          <a:xfrm>
            <a:off x="3718560" y="188976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0F2B46"/>
                </a:solidFill>
                <a:latin typeface="Calibri" pitchFamily="34" charset="0"/>
                <a:ea typeface="Calibri" pitchFamily="34" charset="-122"/>
                <a:cs typeface="Calibri" pitchFamily="34" charset="-120"/>
              </a:rPr>
              <a:t>Save as Draft</a:t>
            </a:r>
            <a:endParaRPr lang="en-US" sz="1867"/>
          </a:p>
        </p:txBody>
      </p:sp>
      <p:sp>
        <p:nvSpPr>
          <p:cNvPr id="14" name="Shape 12"/>
          <p:cNvSpPr/>
          <p:nvPr/>
        </p:nvSpPr>
        <p:spPr>
          <a:xfrm>
            <a:off x="3962400" y="2560320"/>
            <a:ext cx="1706880" cy="426720"/>
          </a:xfrm>
          <a:prstGeom prst="rect">
            <a:avLst/>
          </a:prstGeom>
          <a:solidFill>
            <a:srgbClr val="F59E0B">
              <a:alpha val="15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Text 13"/>
          <p:cNvSpPr/>
          <p:nvPr/>
        </p:nvSpPr>
        <p:spPr>
          <a:xfrm>
            <a:off x="3962400" y="2560320"/>
            <a:ext cx="170688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467" b="1">
                <a:solidFill>
                  <a:srgbClr val="F59E0B"/>
                </a:solidFill>
                <a:latin typeface="Calibri" pitchFamily="34" charset="0"/>
                <a:ea typeface="Calibri" pitchFamily="34" charset="-122"/>
                <a:cs typeface="Calibri" pitchFamily="34" charset="-120"/>
              </a:rPr>
              <a:t>draft</a:t>
            </a:r>
            <a:endParaRPr lang="en-US" sz="1467"/>
          </a:p>
        </p:txBody>
      </p:sp>
      <p:sp>
        <p:nvSpPr>
          <p:cNvPr id="16" name="Text 14"/>
          <p:cNvSpPr/>
          <p:nvPr/>
        </p:nvSpPr>
        <p:spPr>
          <a:xfrm>
            <a:off x="3718560" y="3169920"/>
            <a:ext cx="219456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a:solidFill>
                  <a:srgbClr val="475569"/>
                </a:solidFill>
                <a:latin typeface="Calibri" pitchFamily="34" charset="0"/>
                <a:ea typeface="Calibri" pitchFamily="34" charset="-122"/>
                <a:cs typeface="Calibri" pitchFamily="34" charset="-120"/>
              </a:rPr>
              <a:t>Full validation, all required fields</a:t>
            </a:r>
            <a:endParaRPr lang="en-US" sz="1333"/>
          </a:p>
        </p:txBody>
      </p:sp>
      <p:sp>
        <p:nvSpPr>
          <p:cNvPr id="17" name="Text 15"/>
          <p:cNvSpPr/>
          <p:nvPr/>
        </p:nvSpPr>
        <p:spPr>
          <a:xfrm>
            <a:off x="6096000" y="2438400"/>
            <a:ext cx="9753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933">
                <a:solidFill>
                  <a:srgbClr val="0891B2"/>
                </a:solidFill>
                <a:latin typeface="Calibri" pitchFamily="34" charset="0"/>
                <a:ea typeface="Calibri" pitchFamily="34" charset="-122"/>
                <a:cs typeface="Calibri" pitchFamily="34" charset="-120"/>
              </a:rPr>
              <a:t>→</a:t>
            </a:r>
            <a:endParaRPr lang="en-US" sz="2933"/>
          </a:p>
        </p:txBody>
      </p:sp>
      <p:sp>
        <p:nvSpPr>
          <p:cNvPr id="18" name="Shape 16"/>
          <p:cNvSpPr/>
          <p:nvPr/>
        </p:nvSpPr>
        <p:spPr>
          <a:xfrm>
            <a:off x="6461760" y="1584960"/>
            <a:ext cx="2560320" cy="268224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Shape 17"/>
          <p:cNvSpPr/>
          <p:nvPr/>
        </p:nvSpPr>
        <p:spPr>
          <a:xfrm>
            <a:off x="6461760" y="1584960"/>
            <a:ext cx="2560320" cy="97536"/>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Text 18"/>
          <p:cNvSpPr/>
          <p:nvPr/>
        </p:nvSpPr>
        <p:spPr>
          <a:xfrm>
            <a:off x="6644640" y="188976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0F2B46"/>
                </a:solidFill>
                <a:latin typeface="Calibri" pitchFamily="34" charset="0"/>
                <a:ea typeface="Calibri" pitchFamily="34" charset="-122"/>
                <a:cs typeface="Calibri" pitchFamily="34" charset="-120"/>
              </a:rPr>
              <a:t>Publish</a:t>
            </a:r>
            <a:endParaRPr lang="en-US" sz="1867"/>
          </a:p>
        </p:txBody>
      </p:sp>
      <p:sp>
        <p:nvSpPr>
          <p:cNvPr id="21" name="Shape 19"/>
          <p:cNvSpPr/>
          <p:nvPr/>
        </p:nvSpPr>
        <p:spPr>
          <a:xfrm>
            <a:off x="6888480" y="2560320"/>
            <a:ext cx="1706880" cy="426720"/>
          </a:xfrm>
          <a:prstGeom prst="rect">
            <a:avLst/>
          </a:prstGeom>
          <a:solidFill>
            <a:srgbClr val="0891B2">
              <a:alpha val="15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2" name="Text 20"/>
          <p:cNvSpPr/>
          <p:nvPr/>
        </p:nvSpPr>
        <p:spPr>
          <a:xfrm>
            <a:off x="6888480" y="2560320"/>
            <a:ext cx="170688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467" b="1">
                <a:solidFill>
                  <a:srgbClr val="0891B2"/>
                </a:solidFill>
                <a:latin typeface="Calibri" pitchFamily="34" charset="0"/>
                <a:ea typeface="Calibri" pitchFamily="34" charset="-122"/>
                <a:cs typeface="Calibri" pitchFamily="34" charset="-120"/>
              </a:rPr>
              <a:t>pending</a:t>
            </a:r>
            <a:endParaRPr lang="en-US" sz="1467"/>
          </a:p>
        </p:txBody>
      </p:sp>
      <p:sp>
        <p:nvSpPr>
          <p:cNvPr id="23" name="Text 21"/>
          <p:cNvSpPr/>
          <p:nvPr/>
        </p:nvSpPr>
        <p:spPr>
          <a:xfrm>
            <a:off x="6644640" y="3169920"/>
            <a:ext cx="219456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a:solidFill>
                  <a:srgbClr val="475569"/>
                </a:solidFill>
                <a:latin typeface="Calibri" pitchFamily="34" charset="0"/>
                <a:ea typeface="Calibri" pitchFamily="34" charset="-122"/>
                <a:cs typeface="Calibri" pitchFamily="34" charset="-120"/>
              </a:rPr>
              <a:t>Submits for content team review</a:t>
            </a:r>
            <a:endParaRPr lang="en-US" sz="1333"/>
          </a:p>
        </p:txBody>
      </p:sp>
      <p:sp>
        <p:nvSpPr>
          <p:cNvPr id="24" name="Text 22"/>
          <p:cNvSpPr/>
          <p:nvPr/>
        </p:nvSpPr>
        <p:spPr>
          <a:xfrm>
            <a:off x="9022080" y="2438400"/>
            <a:ext cx="9753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933">
                <a:solidFill>
                  <a:srgbClr val="0891B2"/>
                </a:solidFill>
                <a:latin typeface="Calibri" pitchFamily="34" charset="0"/>
                <a:ea typeface="Calibri" pitchFamily="34" charset="-122"/>
                <a:cs typeface="Calibri" pitchFamily="34" charset="-120"/>
              </a:rPr>
              <a:t>→</a:t>
            </a:r>
            <a:endParaRPr lang="en-US" sz="2933"/>
          </a:p>
        </p:txBody>
      </p:sp>
      <p:sp>
        <p:nvSpPr>
          <p:cNvPr id="25" name="Shape 23"/>
          <p:cNvSpPr/>
          <p:nvPr/>
        </p:nvSpPr>
        <p:spPr>
          <a:xfrm>
            <a:off x="9387840" y="1584960"/>
            <a:ext cx="2560320" cy="268224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6" name="Shape 24"/>
          <p:cNvSpPr/>
          <p:nvPr/>
        </p:nvSpPr>
        <p:spPr>
          <a:xfrm>
            <a:off x="9387840" y="1584960"/>
            <a:ext cx="2560320" cy="97536"/>
          </a:xfrm>
          <a:prstGeom prst="rect">
            <a:avLst/>
          </a:prstGeom>
          <a:solidFill>
            <a:srgbClr val="10B98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7" name="Text 25"/>
          <p:cNvSpPr/>
          <p:nvPr/>
        </p:nvSpPr>
        <p:spPr>
          <a:xfrm>
            <a:off x="9570720" y="1889760"/>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rgbClr val="0F2B46"/>
                </a:solidFill>
                <a:latin typeface="Calibri" pitchFamily="34" charset="0"/>
                <a:ea typeface="Calibri" pitchFamily="34" charset="-122"/>
                <a:cs typeface="Calibri" pitchFamily="34" charset="-120"/>
              </a:rPr>
              <a:t>Reviewed</a:t>
            </a:r>
            <a:endParaRPr lang="en-US" sz="1867"/>
          </a:p>
        </p:txBody>
      </p:sp>
      <p:sp>
        <p:nvSpPr>
          <p:cNvPr id="28" name="Shape 26"/>
          <p:cNvSpPr/>
          <p:nvPr/>
        </p:nvSpPr>
        <p:spPr>
          <a:xfrm>
            <a:off x="9814560" y="2560320"/>
            <a:ext cx="1706880" cy="426720"/>
          </a:xfrm>
          <a:prstGeom prst="rect">
            <a:avLst/>
          </a:prstGeom>
          <a:solidFill>
            <a:srgbClr val="10B981">
              <a:alpha val="15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9" name="Text 27"/>
          <p:cNvSpPr/>
          <p:nvPr/>
        </p:nvSpPr>
        <p:spPr>
          <a:xfrm>
            <a:off x="9814560" y="2560320"/>
            <a:ext cx="170688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467" b="1">
                <a:solidFill>
                  <a:srgbClr val="10B981"/>
                </a:solidFill>
                <a:latin typeface="Calibri" pitchFamily="34" charset="0"/>
                <a:ea typeface="Calibri" pitchFamily="34" charset="-122"/>
                <a:cs typeface="Calibri" pitchFamily="34" charset="-120"/>
              </a:rPr>
              <a:t>published</a:t>
            </a:r>
            <a:endParaRPr lang="en-US" sz="1467"/>
          </a:p>
        </p:txBody>
      </p:sp>
      <p:sp>
        <p:nvSpPr>
          <p:cNvPr id="30" name="Text 28"/>
          <p:cNvSpPr/>
          <p:nvPr/>
        </p:nvSpPr>
        <p:spPr>
          <a:xfrm>
            <a:off x="9570720" y="3169920"/>
            <a:ext cx="219456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a:solidFill>
                  <a:srgbClr val="475569"/>
                </a:solidFill>
                <a:latin typeface="Calibri" pitchFamily="34" charset="0"/>
                <a:ea typeface="Calibri" pitchFamily="34" charset="-122"/>
                <a:cs typeface="Calibri" pitchFamily="34" charset="-120"/>
              </a:rPr>
              <a:t>Live on the site — or rejected with feedback</a:t>
            </a:r>
            <a:endParaRPr lang="en-US" sz="1333"/>
          </a:p>
        </p:txBody>
      </p:sp>
      <p:sp>
        <p:nvSpPr>
          <p:cNvPr id="31" name="Shape 29"/>
          <p:cNvSpPr/>
          <p:nvPr/>
        </p:nvSpPr>
        <p:spPr>
          <a:xfrm>
            <a:off x="975360" y="4998720"/>
            <a:ext cx="10241280" cy="975360"/>
          </a:xfrm>
          <a:prstGeom prst="rect">
            <a:avLst/>
          </a:prstGeom>
          <a:solidFill>
            <a:srgbClr val="E0F2FE"/>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2" name="Shape 30"/>
          <p:cNvSpPr/>
          <p:nvPr/>
        </p:nvSpPr>
        <p:spPr>
          <a:xfrm>
            <a:off x="975360" y="4998720"/>
            <a:ext cx="73152" cy="97536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3" name="Text 31"/>
          <p:cNvSpPr/>
          <p:nvPr/>
        </p:nvSpPr>
        <p:spPr>
          <a:xfrm>
            <a:off x="1341120" y="4998720"/>
            <a:ext cx="9631680" cy="9753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i="1">
                <a:solidFill>
                  <a:srgbClr val="0F2B46"/>
                </a:solidFill>
                <a:latin typeface="Calibri" pitchFamily="34" charset="0"/>
                <a:ea typeface="Calibri" pitchFamily="34" charset="-122"/>
                <a:cs typeface="Calibri" pitchFamily="34" charset="-120"/>
              </a:rPr>
              <a:t>You can save progress at any point and come back later! You don't have to finish in one sitting.</a:t>
            </a:r>
            <a:endParaRPr lang="en-US" sz="1867"/>
          </a:p>
        </p:txBody>
      </p:sp>
    </p:spTree>
    <p:extLst>
      <p:ext uri="{BB962C8B-B14F-4D97-AF65-F5344CB8AC3E}">
        <p14:creationId xmlns:p14="http://schemas.microsoft.com/office/powerpoint/2010/main" val="3982761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6">
    <p:bg>
      <p:bgPr>
        <a:solidFill>
          <a:srgbClr val="0F2B46"/>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760464"/>
            <a:ext cx="12192000" cy="97536"/>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1219200" y="1219200"/>
            <a:ext cx="4876800" cy="4876800"/>
          </a:xfrm>
          <a:prstGeom prst="ellipse">
            <a:avLst/>
          </a:prstGeom>
          <a:solidFill>
            <a:srgbClr val="0891B2">
              <a:alpha val="10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5181600" y="1828800"/>
            <a:ext cx="1341120" cy="134112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6" name="Image 0" descr="preencoded.png"/>
          <p:cNvPicPr>
            <a:picLocks noChangeAspect="1"/>
          </p:cNvPicPr>
          <p:nvPr/>
        </p:nvPicPr>
        <p:blipFill>
          <a:blip r:embed="rId3"/>
          <a:stretch>
            <a:fillRect/>
          </a:stretch>
        </p:blipFill>
        <p:spPr>
          <a:xfrm>
            <a:off x="5516880" y="2164080"/>
            <a:ext cx="670560" cy="670560"/>
          </a:xfrm>
          <a:prstGeom prst="rect">
            <a:avLst/>
          </a:prstGeom>
        </p:spPr>
      </p:pic>
      <p:sp>
        <p:nvSpPr>
          <p:cNvPr id="7" name="Text 4"/>
          <p:cNvSpPr/>
          <p:nvPr/>
        </p:nvSpPr>
        <p:spPr>
          <a:xfrm>
            <a:off x="609600" y="3413760"/>
            <a:ext cx="1097280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5333" b="1" kern="0" spc="533">
                <a:solidFill>
                  <a:srgbClr val="FFFFFF"/>
                </a:solidFill>
                <a:latin typeface="Trebuchet MS" pitchFamily="34" charset="0"/>
                <a:ea typeface="Trebuchet MS" pitchFamily="34" charset="-122"/>
                <a:cs typeface="Trebuchet MS" pitchFamily="34" charset="-120"/>
              </a:rPr>
              <a:t>LIVE DEMO</a:t>
            </a:r>
            <a:endParaRPr lang="en-US" sz="5333"/>
          </a:p>
        </p:txBody>
      </p:sp>
      <p:sp>
        <p:nvSpPr>
          <p:cNvPr id="8" name="Text 5"/>
          <p:cNvSpPr/>
          <p:nvPr/>
        </p:nvSpPr>
        <p:spPr>
          <a:xfrm>
            <a:off x="1219200" y="4389120"/>
            <a:ext cx="9753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100" i="1">
                <a:solidFill>
                  <a:srgbClr val="22D3EE"/>
                </a:solidFill>
                <a:latin typeface="Calibri"/>
                <a:ea typeface="Calibri"/>
                <a:cs typeface="Calibri"/>
              </a:rPr>
              <a:t>Walking through the form on CommunityDays.org</a:t>
            </a:r>
            <a:endParaRPr lang="en-US" sz="2100">
              <a:latin typeface="Calibri"/>
              <a:ea typeface="Calibri"/>
              <a:cs typeface="Calibri"/>
            </a:endParaRPr>
          </a:p>
        </p:txBody>
      </p:sp>
    </p:spTree>
    <p:extLst>
      <p:ext uri="{BB962C8B-B14F-4D97-AF65-F5344CB8AC3E}">
        <p14:creationId xmlns:p14="http://schemas.microsoft.com/office/powerpoint/2010/main" val="120898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0">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975360" y="426720"/>
            <a:ext cx="975360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000" b="1">
                <a:solidFill>
                  <a:srgbClr val="0F2B46"/>
                </a:solidFill>
                <a:latin typeface="Trebuchet MS" pitchFamily="34" charset="0"/>
                <a:ea typeface="Trebuchet MS" pitchFamily="34" charset="-122"/>
                <a:cs typeface="Trebuchet MS" pitchFamily="34" charset="-120"/>
              </a:rPr>
              <a:t>What Happens After You Submit</a:t>
            </a:r>
            <a:endParaRPr lang="en-US" sz="4000"/>
          </a:p>
        </p:txBody>
      </p:sp>
      <p:sp>
        <p:nvSpPr>
          <p:cNvPr id="4" name="Shape 2"/>
          <p:cNvSpPr/>
          <p:nvPr/>
        </p:nvSpPr>
        <p:spPr>
          <a:xfrm>
            <a:off x="1828800" y="1584960"/>
            <a:ext cx="9144000" cy="103632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1828800" y="1584960"/>
            <a:ext cx="73152" cy="103632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Shape 4"/>
          <p:cNvSpPr/>
          <p:nvPr/>
        </p:nvSpPr>
        <p:spPr>
          <a:xfrm>
            <a:off x="975360" y="1804416"/>
            <a:ext cx="609600" cy="60960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 name="Text 5"/>
          <p:cNvSpPr/>
          <p:nvPr/>
        </p:nvSpPr>
        <p:spPr>
          <a:xfrm>
            <a:off x="975360" y="1804416"/>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400" b="1">
                <a:solidFill>
                  <a:srgbClr val="FFFFFF"/>
                </a:solidFill>
                <a:latin typeface="Calibri" pitchFamily="34" charset="0"/>
                <a:ea typeface="Calibri" pitchFamily="34" charset="-122"/>
                <a:cs typeface="Calibri" pitchFamily="34" charset="-120"/>
              </a:rPr>
              <a:t>1</a:t>
            </a:r>
            <a:endParaRPr lang="en-US" sz="2400"/>
          </a:p>
        </p:txBody>
      </p:sp>
      <p:sp>
        <p:nvSpPr>
          <p:cNvPr id="8" name="Shape 6"/>
          <p:cNvSpPr/>
          <p:nvPr/>
        </p:nvSpPr>
        <p:spPr>
          <a:xfrm>
            <a:off x="1280160" y="2414016"/>
            <a:ext cx="0" cy="755904"/>
          </a:xfrm>
          <a:prstGeom prst="line">
            <a:avLst/>
          </a:prstGeom>
          <a:noFill/>
          <a:ln w="25400">
            <a:solidFill>
              <a:srgbClr val="0891B2"/>
            </a:solidFill>
            <a:prstDash val="dash"/>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9" name="Text 7"/>
          <p:cNvSpPr/>
          <p:nvPr/>
        </p:nvSpPr>
        <p:spPr>
          <a:xfrm>
            <a:off x="2194560" y="1682496"/>
            <a:ext cx="7924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133" b="1">
                <a:solidFill>
                  <a:srgbClr val="0F2B46"/>
                </a:solidFill>
                <a:latin typeface="Calibri" pitchFamily="34" charset="0"/>
                <a:ea typeface="Calibri" pitchFamily="34" charset="-122"/>
                <a:cs typeface="Calibri" pitchFamily="34" charset="-120"/>
              </a:rPr>
              <a:t>You Click Publish</a:t>
            </a:r>
            <a:endParaRPr lang="en-US" sz="2133"/>
          </a:p>
        </p:txBody>
      </p:sp>
      <p:sp>
        <p:nvSpPr>
          <p:cNvPr id="10" name="Text 8"/>
          <p:cNvSpPr/>
          <p:nvPr/>
        </p:nvSpPr>
        <p:spPr>
          <a:xfrm>
            <a:off x="2194560" y="2097024"/>
            <a:ext cx="792480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Event status → Pending</a:t>
            </a:r>
            <a:endParaRPr lang="en-US" sz="1600"/>
          </a:p>
        </p:txBody>
      </p:sp>
      <p:sp>
        <p:nvSpPr>
          <p:cNvPr id="11" name="Shape 9"/>
          <p:cNvSpPr/>
          <p:nvPr/>
        </p:nvSpPr>
        <p:spPr>
          <a:xfrm>
            <a:off x="1828800" y="2804160"/>
            <a:ext cx="9144000" cy="103632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2" name="Shape 10"/>
          <p:cNvSpPr/>
          <p:nvPr/>
        </p:nvSpPr>
        <p:spPr>
          <a:xfrm>
            <a:off x="1828800" y="2804160"/>
            <a:ext cx="73152" cy="103632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Shape 11"/>
          <p:cNvSpPr/>
          <p:nvPr/>
        </p:nvSpPr>
        <p:spPr>
          <a:xfrm>
            <a:off x="975360" y="3023616"/>
            <a:ext cx="609600" cy="60960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Text 12"/>
          <p:cNvSpPr/>
          <p:nvPr/>
        </p:nvSpPr>
        <p:spPr>
          <a:xfrm>
            <a:off x="975360" y="3023616"/>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400" b="1">
                <a:solidFill>
                  <a:srgbClr val="FFFFFF"/>
                </a:solidFill>
                <a:latin typeface="Calibri" pitchFamily="34" charset="0"/>
                <a:ea typeface="Calibri" pitchFamily="34" charset="-122"/>
                <a:cs typeface="Calibri" pitchFamily="34" charset="-120"/>
              </a:rPr>
              <a:t>2</a:t>
            </a:r>
            <a:endParaRPr lang="en-US" sz="2400"/>
          </a:p>
        </p:txBody>
      </p:sp>
      <p:sp>
        <p:nvSpPr>
          <p:cNvPr id="15" name="Shape 13"/>
          <p:cNvSpPr/>
          <p:nvPr/>
        </p:nvSpPr>
        <p:spPr>
          <a:xfrm>
            <a:off x="1280160" y="3633216"/>
            <a:ext cx="0" cy="755904"/>
          </a:xfrm>
          <a:prstGeom prst="line">
            <a:avLst/>
          </a:prstGeom>
          <a:noFill/>
          <a:ln w="25400">
            <a:solidFill>
              <a:srgbClr val="0891B2"/>
            </a:solidFill>
            <a:prstDash val="dash"/>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6" name="Text 14"/>
          <p:cNvSpPr/>
          <p:nvPr/>
        </p:nvSpPr>
        <p:spPr>
          <a:xfrm>
            <a:off x="2194560" y="2901696"/>
            <a:ext cx="7924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133" b="1">
                <a:solidFill>
                  <a:srgbClr val="0F2B46"/>
                </a:solidFill>
                <a:latin typeface="Calibri" pitchFamily="34" charset="0"/>
                <a:ea typeface="Calibri" pitchFamily="34" charset="-122"/>
                <a:cs typeface="Calibri" pitchFamily="34" charset="-120"/>
              </a:rPr>
              <a:t>Content Team Reviews</a:t>
            </a:r>
            <a:endParaRPr lang="en-US" sz="2133"/>
          </a:p>
        </p:txBody>
      </p:sp>
      <p:sp>
        <p:nvSpPr>
          <p:cNvPr id="17" name="Text 15"/>
          <p:cNvSpPr/>
          <p:nvPr/>
        </p:nvSpPr>
        <p:spPr>
          <a:xfrm>
            <a:off x="2194560" y="3316224"/>
            <a:ext cx="792480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Images, description, registration link checked</a:t>
            </a:r>
            <a:endParaRPr lang="en-US" sz="1600"/>
          </a:p>
        </p:txBody>
      </p:sp>
      <p:sp>
        <p:nvSpPr>
          <p:cNvPr id="18" name="Shape 16"/>
          <p:cNvSpPr/>
          <p:nvPr/>
        </p:nvSpPr>
        <p:spPr>
          <a:xfrm>
            <a:off x="1828800" y="4023360"/>
            <a:ext cx="9144000" cy="103632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Shape 17"/>
          <p:cNvSpPr/>
          <p:nvPr/>
        </p:nvSpPr>
        <p:spPr>
          <a:xfrm>
            <a:off x="1828800" y="4023360"/>
            <a:ext cx="73152" cy="103632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Shape 18"/>
          <p:cNvSpPr/>
          <p:nvPr/>
        </p:nvSpPr>
        <p:spPr>
          <a:xfrm>
            <a:off x="975360" y="4242816"/>
            <a:ext cx="609600" cy="60960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1" name="Text 19"/>
          <p:cNvSpPr/>
          <p:nvPr/>
        </p:nvSpPr>
        <p:spPr>
          <a:xfrm>
            <a:off x="975360" y="4242816"/>
            <a:ext cx="609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400" b="1">
                <a:solidFill>
                  <a:srgbClr val="FFFFFF"/>
                </a:solidFill>
                <a:latin typeface="Calibri" pitchFamily="34" charset="0"/>
                <a:ea typeface="Calibri" pitchFamily="34" charset="-122"/>
                <a:cs typeface="Calibri" pitchFamily="34" charset="-120"/>
              </a:rPr>
              <a:t>3</a:t>
            </a:r>
            <a:endParaRPr lang="en-US" sz="2400"/>
          </a:p>
        </p:txBody>
      </p:sp>
      <p:sp>
        <p:nvSpPr>
          <p:cNvPr id="22" name="Text 20"/>
          <p:cNvSpPr/>
          <p:nvPr/>
        </p:nvSpPr>
        <p:spPr>
          <a:xfrm>
            <a:off x="2194560" y="4120896"/>
            <a:ext cx="7924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133" b="1">
                <a:solidFill>
                  <a:srgbClr val="0F2B46"/>
                </a:solidFill>
                <a:latin typeface="Calibri" pitchFamily="34" charset="0"/>
                <a:ea typeface="Calibri" pitchFamily="34" charset="-122"/>
                <a:cs typeface="Calibri" pitchFamily="34" charset="-120"/>
              </a:rPr>
              <a:t>Published or Rejected</a:t>
            </a:r>
            <a:endParaRPr lang="en-US" sz="2133"/>
          </a:p>
        </p:txBody>
      </p:sp>
      <p:sp>
        <p:nvSpPr>
          <p:cNvPr id="23" name="Text 21"/>
          <p:cNvSpPr/>
          <p:nvPr/>
        </p:nvSpPr>
        <p:spPr>
          <a:xfrm>
            <a:off x="2194560" y="4535424"/>
            <a:ext cx="792480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475569"/>
                </a:solidFill>
                <a:latin typeface="Calibri" pitchFamily="34" charset="0"/>
                <a:ea typeface="Calibri" pitchFamily="34" charset="-122"/>
                <a:cs typeface="Calibri" pitchFamily="34" charset="-120"/>
              </a:rPr>
              <a:t>Published = live on the site</a:t>
            </a:r>
            <a:endParaRPr lang="en-US" sz="1600"/>
          </a:p>
          <a:p>
            <a:pPr marL="0" indent="0">
              <a:buNone/>
            </a:pPr>
            <a:r>
              <a:rPr lang="en-US" sz="1600">
                <a:solidFill>
                  <a:srgbClr val="475569"/>
                </a:solidFill>
                <a:latin typeface="Calibri" pitchFamily="34" charset="0"/>
                <a:ea typeface="Calibri" pitchFamily="34" charset="-122"/>
                <a:cs typeface="Calibri" pitchFamily="34" charset="-120"/>
              </a:rPr>
              <a:t>Rejected = feedback provided, edit &amp; resubmit</a:t>
            </a:r>
            <a:endParaRPr lang="en-US" sz="1600"/>
          </a:p>
        </p:txBody>
      </p:sp>
      <p:sp>
        <p:nvSpPr>
          <p:cNvPr id="24" name="Shape 22"/>
          <p:cNvSpPr/>
          <p:nvPr/>
        </p:nvSpPr>
        <p:spPr>
          <a:xfrm>
            <a:off x="975360" y="5608320"/>
            <a:ext cx="10241280" cy="853440"/>
          </a:xfrm>
          <a:prstGeom prst="rect">
            <a:avLst/>
          </a:prstGeom>
          <a:solidFill>
            <a:srgbClr val="E0F2FE"/>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5" name="Shape 23"/>
          <p:cNvSpPr/>
          <p:nvPr/>
        </p:nvSpPr>
        <p:spPr>
          <a:xfrm>
            <a:off x="975360" y="5608320"/>
            <a:ext cx="73152" cy="853440"/>
          </a:xfrm>
          <a:prstGeom prst="rect">
            <a:avLst/>
          </a:prstGeom>
          <a:solidFill>
            <a:srgbClr val="10B981"/>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6" name="Text 24"/>
          <p:cNvSpPr/>
          <p:nvPr/>
        </p:nvSpPr>
        <p:spPr>
          <a:xfrm>
            <a:off x="1341120" y="5608320"/>
            <a:ext cx="963168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733" i="1">
                <a:solidFill>
                  <a:srgbClr val="0F2B46"/>
                </a:solidFill>
                <a:latin typeface="Calibri" pitchFamily="34" charset="0"/>
                <a:ea typeface="Calibri" pitchFamily="34" charset="-122"/>
                <a:cs typeface="Calibri" pitchFamily="34" charset="-120"/>
              </a:rPr>
              <a:t>If rejected, you'll get specific feedback. Edit your event and resubmit — it's not a dead end!</a:t>
            </a:r>
            <a:endParaRPr lang="en-US" sz="1733"/>
          </a:p>
        </p:txBody>
      </p:sp>
    </p:spTree>
    <p:extLst>
      <p:ext uri="{BB962C8B-B14F-4D97-AF65-F5344CB8AC3E}">
        <p14:creationId xmlns:p14="http://schemas.microsoft.com/office/powerpoint/2010/main" val="379958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1">
    <p:bg>
      <p:bgPr>
        <a:solidFill>
          <a:srgbClr val="F8FAFC"/>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Text 1"/>
          <p:cNvSpPr/>
          <p:nvPr/>
        </p:nvSpPr>
        <p:spPr>
          <a:xfrm>
            <a:off x="975360" y="426720"/>
            <a:ext cx="975360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000" b="1">
                <a:solidFill>
                  <a:srgbClr val="0F2B46"/>
                </a:solidFill>
                <a:latin typeface="Trebuchet MS" pitchFamily="34" charset="0"/>
                <a:ea typeface="Trebuchet MS" pitchFamily="34" charset="-122"/>
                <a:cs typeface="Trebuchet MS" pitchFamily="34" charset="-120"/>
              </a:rPr>
              <a:t>Tips &amp; Best Practices</a:t>
            </a:r>
            <a:endParaRPr lang="en-US" sz="4000"/>
          </a:p>
        </p:txBody>
      </p:sp>
      <p:sp>
        <p:nvSpPr>
          <p:cNvPr id="4" name="Shape 2"/>
          <p:cNvSpPr/>
          <p:nvPr/>
        </p:nvSpPr>
        <p:spPr>
          <a:xfrm>
            <a:off x="609600" y="1463040"/>
            <a:ext cx="5486400" cy="140208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609600" y="1463040"/>
            <a:ext cx="73152" cy="140208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6" name="Image 0" descr="preencoded.png"/>
          <p:cNvPicPr>
            <a:picLocks noChangeAspect="1"/>
          </p:cNvPicPr>
          <p:nvPr/>
        </p:nvPicPr>
        <p:blipFill>
          <a:blip r:embed="rId3"/>
          <a:stretch>
            <a:fillRect/>
          </a:stretch>
        </p:blipFill>
        <p:spPr>
          <a:xfrm>
            <a:off x="853440" y="1645920"/>
            <a:ext cx="426720" cy="426720"/>
          </a:xfrm>
          <a:prstGeom prst="rect">
            <a:avLst/>
          </a:prstGeom>
        </p:spPr>
      </p:pic>
      <p:sp>
        <p:nvSpPr>
          <p:cNvPr id="7" name="Text 4"/>
          <p:cNvSpPr/>
          <p:nvPr/>
        </p:nvSpPr>
        <p:spPr>
          <a:xfrm>
            <a:off x="1402080" y="1609344"/>
            <a:ext cx="42672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Start Early</a:t>
            </a:r>
            <a:endParaRPr lang="en-US" sz="1867"/>
          </a:p>
        </p:txBody>
      </p:sp>
      <p:sp>
        <p:nvSpPr>
          <p:cNvPr id="8" name="Text 5"/>
          <p:cNvSpPr/>
          <p:nvPr/>
        </p:nvSpPr>
        <p:spPr>
          <a:xfrm>
            <a:off x="1402080" y="2097024"/>
            <a:ext cx="438912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Save Progress with just title + dates, fill in details over time</a:t>
            </a:r>
            <a:endParaRPr lang="en-US" sz="1467"/>
          </a:p>
        </p:txBody>
      </p:sp>
      <p:sp>
        <p:nvSpPr>
          <p:cNvPr id="9" name="Shape 6"/>
          <p:cNvSpPr/>
          <p:nvPr/>
        </p:nvSpPr>
        <p:spPr>
          <a:xfrm>
            <a:off x="609600" y="3108960"/>
            <a:ext cx="5486400" cy="140208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Shape 7"/>
          <p:cNvSpPr/>
          <p:nvPr/>
        </p:nvSpPr>
        <p:spPr>
          <a:xfrm>
            <a:off x="609600" y="3108960"/>
            <a:ext cx="73152" cy="140208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1" name="Image 1" descr="preencoded.png"/>
          <p:cNvPicPr>
            <a:picLocks noChangeAspect="1"/>
          </p:cNvPicPr>
          <p:nvPr/>
        </p:nvPicPr>
        <p:blipFill>
          <a:blip r:embed="rId3"/>
          <a:stretch>
            <a:fillRect/>
          </a:stretch>
        </p:blipFill>
        <p:spPr>
          <a:xfrm>
            <a:off x="853440" y="3291840"/>
            <a:ext cx="426720" cy="426720"/>
          </a:xfrm>
          <a:prstGeom prst="rect">
            <a:avLst/>
          </a:prstGeom>
        </p:spPr>
      </p:pic>
      <p:sp>
        <p:nvSpPr>
          <p:cNvPr id="12" name="Text 8"/>
          <p:cNvSpPr/>
          <p:nvPr/>
        </p:nvSpPr>
        <p:spPr>
          <a:xfrm>
            <a:off x="1402080" y="3255264"/>
            <a:ext cx="42672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Images Matter</a:t>
            </a:r>
            <a:endParaRPr lang="en-US" sz="1867"/>
          </a:p>
        </p:txBody>
      </p:sp>
      <p:sp>
        <p:nvSpPr>
          <p:cNvPr id="13" name="Text 9"/>
          <p:cNvSpPr/>
          <p:nvPr/>
        </p:nvSpPr>
        <p:spPr>
          <a:xfrm>
            <a:off x="1402080" y="3742944"/>
            <a:ext cx="438912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Have banner + preview ready</a:t>
            </a:r>
            <a:endParaRPr lang="en-US" sz="1467"/>
          </a:p>
        </p:txBody>
      </p:sp>
      <p:sp>
        <p:nvSpPr>
          <p:cNvPr id="14" name="Shape 10"/>
          <p:cNvSpPr/>
          <p:nvPr/>
        </p:nvSpPr>
        <p:spPr>
          <a:xfrm>
            <a:off x="609600" y="4754880"/>
            <a:ext cx="5486400" cy="140208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5" name="Shape 11"/>
          <p:cNvSpPr/>
          <p:nvPr/>
        </p:nvSpPr>
        <p:spPr>
          <a:xfrm>
            <a:off x="609600" y="4754880"/>
            <a:ext cx="73152" cy="140208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6" name="Image 2" descr="preencoded.png"/>
          <p:cNvPicPr>
            <a:picLocks noChangeAspect="1"/>
          </p:cNvPicPr>
          <p:nvPr/>
        </p:nvPicPr>
        <p:blipFill>
          <a:blip r:embed="rId3"/>
          <a:stretch>
            <a:fillRect/>
          </a:stretch>
        </p:blipFill>
        <p:spPr>
          <a:xfrm>
            <a:off x="853440" y="4937760"/>
            <a:ext cx="426720" cy="426720"/>
          </a:xfrm>
          <a:prstGeom prst="rect">
            <a:avLst/>
          </a:prstGeom>
        </p:spPr>
      </p:pic>
      <p:sp>
        <p:nvSpPr>
          <p:cNvPr id="17" name="Text 12"/>
          <p:cNvSpPr/>
          <p:nvPr/>
        </p:nvSpPr>
        <p:spPr>
          <a:xfrm>
            <a:off x="1402080" y="4901184"/>
            <a:ext cx="42672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150 Word Minimum</a:t>
            </a:r>
            <a:endParaRPr lang="en-US" sz="1867"/>
          </a:p>
        </p:txBody>
      </p:sp>
      <p:sp>
        <p:nvSpPr>
          <p:cNvPr id="18" name="Text 13"/>
          <p:cNvSpPr/>
          <p:nvPr/>
        </p:nvSpPr>
        <p:spPr>
          <a:xfrm>
            <a:off x="1402080" y="5388864"/>
            <a:ext cx="438912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Use a detailed and clear event description</a:t>
            </a:r>
            <a:endParaRPr lang="en-US" sz="1467"/>
          </a:p>
        </p:txBody>
      </p:sp>
      <p:sp>
        <p:nvSpPr>
          <p:cNvPr id="19" name="Shape 14"/>
          <p:cNvSpPr/>
          <p:nvPr/>
        </p:nvSpPr>
        <p:spPr>
          <a:xfrm>
            <a:off x="6339840" y="1463040"/>
            <a:ext cx="5486400" cy="140208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Shape 15"/>
          <p:cNvSpPr/>
          <p:nvPr/>
        </p:nvSpPr>
        <p:spPr>
          <a:xfrm>
            <a:off x="6339840" y="1463040"/>
            <a:ext cx="73152" cy="140208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1" name="Image 3" descr="preencoded.png"/>
          <p:cNvPicPr>
            <a:picLocks noChangeAspect="1"/>
          </p:cNvPicPr>
          <p:nvPr/>
        </p:nvPicPr>
        <p:blipFill>
          <a:blip r:embed="rId3"/>
          <a:stretch>
            <a:fillRect/>
          </a:stretch>
        </p:blipFill>
        <p:spPr>
          <a:xfrm>
            <a:off x="6583680" y="1645920"/>
            <a:ext cx="426720" cy="426720"/>
          </a:xfrm>
          <a:prstGeom prst="rect">
            <a:avLst/>
          </a:prstGeom>
        </p:spPr>
      </p:pic>
      <p:sp>
        <p:nvSpPr>
          <p:cNvPr id="22" name="Text 16"/>
          <p:cNvSpPr/>
          <p:nvPr/>
        </p:nvSpPr>
        <p:spPr>
          <a:xfrm>
            <a:off x="7132320" y="1609344"/>
            <a:ext cx="42672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Registration URL</a:t>
            </a:r>
            <a:endParaRPr lang="en-US" sz="1867"/>
          </a:p>
        </p:txBody>
      </p:sp>
      <p:sp>
        <p:nvSpPr>
          <p:cNvPr id="23" name="Text 17"/>
          <p:cNvSpPr/>
          <p:nvPr/>
        </p:nvSpPr>
        <p:spPr>
          <a:xfrm>
            <a:off x="7132320" y="2097024"/>
            <a:ext cx="438912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Set up your Eventbrite or ticketing platform first</a:t>
            </a:r>
            <a:endParaRPr lang="en-US" sz="1467"/>
          </a:p>
        </p:txBody>
      </p:sp>
      <p:sp>
        <p:nvSpPr>
          <p:cNvPr id="24" name="Shape 18"/>
          <p:cNvSpPr/>
          <p:nvPr/>
        </p:nvSpPr>
        <p:spPr>
          <a:xfrm>
            <a:off x="6339840" y="3108960"/>
            <a:ext cx="5486400" cy="140208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5" name="Shape 19"/>
          <p:cNvSpPr/>
          <p:nvPr/>
        </p:nvSpPr>
        <p:spPr>
          <a:xfrm>
            <a:off x="6339840" y="3108960"/>
            <a:ext cx="73152" cy="140208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26" name="Image 4" descr="preencoded.png"/>
          <p:cNvPicPr>
            <a:picLocks noChangeAspect="1"/>
          </p:cNvPicPr>
          <p:nvPr/>
        </p:nvPicPr>
        <p:blipFill>
          <a:blip r:embed="rId3"/>
          <a:stretch>
            <a:fillRect/>
          </a:stretch>
        </p:blipFill>
        <p:spPr>
          <a:xfrm>
            <a:off x="6583680" y="3291840"/>
            <a:ext cx="426720" cy="426720"/>
          </a:xfrm>
          <a:prstGeom prst="rect">
            <a:avLst/>
          </a:prstGeom>
        </p:spPr>
      </p:pic>
      <p:sp>
        <p:nvSpPr>
          <p:cNvPr id="27" name="Text 20"/>
          <p:cNvSpPr/>
          <p:nvPr/>
        </p:nvSpPr>
        <p:spPr>
          <a:xfrm>
            <a:off x="7132320" y="3255264"/>
            <a:ext cx="42672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Sessionize &amp; Speakers</a:t>
            </a:r>
            <a:endParaRPr lang="en-US" sz="1867"/>
          </a:p>
        </p:txBody>
      </p:sp>
      <p:sp>
        <p:nvSpPr>
          <p:cNvPr id="28" name="Text 21"/>
          <p:cNvSpPr/>
          <p:nvPr/>
        </p:nvSpPr>
        <p:spPr>
          <a:xfrm>
            <a:off x="7132320" y="3742944"/>
            <a:ext cx="438912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Can always be added later via the edit function</a:t>
            </a:r>
            <a:endParaRPr lang="en-US" sz="1467"/>
          </a:p>
        </p:txBody>
      </p:sp>
      <p:sp>
        <p:nvSpPr>
          <p:cNvPr id="29" name="Shape 22"/>
          <p:cNvSpPr/>
          <p:nvPr/>
        </p:nvSpPr>
        <p:spPr>
          <a:xfrm>
            <a:off x="6339840" y="4754880"/>
            <a:ext cx="5486400" cy="1402080"/>
          </a:xfrm>
          <a:prstGeom prst="rect">
            <a:avLst/>
          </a:prstGeom>
          <a:solidFill>
            <a:srgbClr val="FFFFFF"/>
          </a:solidFill>
          <a:ln/>
          <a:effectLst>
            <a:outerShdw blurRad="76200" dist="25400" dir="8100000" algn="bl" rotWithShape="0">
              <a:srgbClr val="000000">
                <a:alpha val="12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0" name="Shape 23"/>
          <p:cNvSpPr/>
          <p:nvPr/>
        </p:nvSpPr>
        <p:spPr>
          <a:xfrm>
            <a:off x="6339840" y="4754880"/>
            <a:ext cx="73152" cy="1402080"/>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31" name="Image 5" descr="preencoded.png"/>
          <p:cNvPicPr>
            <a:picLocks noChangeAspect="1"/>
          </p:cNvPicPr>
          <p:nvPr/>
        </p:nvPicPr>
        <p:blipFill>
          <a:blip r:embed="rId3"/>
          <a:stretch>
            <a:fillRect/>
          </a:stretch>
        </p:blipFill>
        <p:spPr>
          <a:xfrm>
            <a:off x="6583680" y="4937760"/>
            <a:ext cx="426720" cy="426720"/>
          </a:xfrm>
          <a:prstGeom prst="rect">
            <a:avLst/>
          </a:prstGeom>
        </p:spPr>
      </p:pic>
      <p:sp>
        <p:nvSpPr>
          <p:cNvPr id="32" name="Text 24"/>
          <p:cNvSpPr/>
          <p:nvPr/>
        </p:nvSpPr>
        <p:spPr>
          <a:xfrm>
            <a:off x="7132320" y="4901184"/>
            <a:ext cx="42672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867" b="1">
                <a:solidFill>
                  <a:srgbClr val="0F2B46"/>
                </a:solidFill>
                <a:latin typeface="Calibri" pitchFamily="34" charset="0"/>
                <a:ea typeface="Calibri" pitchFamily="34" charset="-122"/>
                <a:cs typeface="Calibri" pitchFamily="34" charset="-120"/>
              </a:rPr>
              <a:t>Co-Organizers</a:t>
            </a:r>
            <a:endParaRPr lang="en-US" sz="1867"/>
          </a:p>
        </p:txBody>
      </p:sp>
      <p:sp>
        <p:nvSpPr>
          <p:cNvPr id="33" name="Text 25"/>
          <p:cNvSpPr/>
          <p:nvPr/>
        </p:nvSpPr>
        <p:spPr>
          <a:xfrm>
            <a:off x="7132320" y="5388864"/>
            <a:ext cx="438912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a:solidFill>
                  <a:srgbClr val="475569"/>
                </a:solidFill>
                <a:latin typeface="Calibri" pitchFamily="34" charset="0"/>
                <a:ea typeface="Calibri" pitchFamily="34" charset="-122"/>
                <a:cs typeface="Calibri" pitchFamily="34" charset="-120"/>
              </a:rPr>
              <a:t>Add your team so they can help manage the listing</a:t>
            </a:r>
            <a:endParaRPr lang="en-US" sz="1467"/>
          </a:p>
        </p:txBody>
      </p:sp>
    </p:spTree>
    <p:extLst>
      <p:ext uri="{BB962C8B-B14F-4D97-AF65-F5344CB8AC3E}">
        <p14:creationId xmlns:p14="http://schemas.microsoft.com/office/powerpoint/2010/main" val="408871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3">
    <p:bg>
      <p:bgPr>
        <a:solidFill>
          <a:srgbClr val="0F2B46"/>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3" name="Shape 1"/>
          <p:cNvSpPr/>
          <p:nvPr/>
        </p:nvSpPr>
        <p:spPr>
          <a:xfrm>
            <a:off x="0" y="6760464"/>
            <a:ext cx="12192000" cy="97536"/>
          </a:xfrm>
          <a:prstGeom prst="rect">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4" name="Shape 2"/>
          <p:cNvSpPr/>
          <p:nvPr/>
        </p:nvSpPr>
        <p:spPr>
          <a:xfrm>
            <a:off x="-1828800" y="3048000"/>
            <a:ext cx="6096000" cy="6096000"/>
          </a:xfrm>
          <a:prstGeom prst="ellipse">
            <a:avLst/>
          </a:prstGeom>
          <a:solidFill>
            <a:srgbClr val="0891B2">
              <a:alpha val="8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5" name="Shape 3"/>
          <p:cNvSpPr/>
          <p:nvPr/>
        </p:nvSpPr>
        <p:spPr>
          <a:xfrm>
            <a:off x="8534400" y="-1219200"/>
            <a:ext cx="4876800" cy="4876800"/>
          </a:xfrm>
          <a:prstGeom prst="ellipse">
            <a:avLst/>
          </a:prstGeom>
          <a:solidFill>
            <a:srgbClr val="22D3EE">
              <a:alpha val="7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6" name="Shape 4"/>
          <p:cNvSpPr/>
          <p:nvPr/>
        </p:nvSpPr>
        <p:spPr>
          <a:xfrm>
            <a:off x="5181600" y="1584960"/>
            <a:ext cx="1341120" cy="134112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7" name="Image 0" descr="preencoded.png"/>
          <p:cNvPicPr>
            <a:picLocks noChangeAspect="1"/>
          </p:cNvPicPr>
          <p:nvPr/>
        </p:nvPicPr>
        <p:blipFill>
          <a:blip r:embed="rId3"/>
          <a:stretch>
            <a:fillRect/>
          </a:stretch>
        </p:blipFill>
        <p:spPr>
          <a:xfrm>
            <a:off x="5516880" y="1920240"/>
            <a:ext cx="670560" cy="670560"/>
          </a:xfrm>
          <a:prstGeom prst="rect">
            <a:avLst/>
          </a:prstGeom>
        </p:spPr>
      </p:pic>
      <p:sp>
        <p:nvSpPr>
          <p:cNvPr id="8" name="Text 5"/>
          <p:cNvSpPr/>
          <p:nvPr/>
        </p:nvSpPr>
        <p:spPr>
          <a:xfrm>
            <a:off x="609600" y="3169920"/>
            <a:ext cx="10972800" cy="10972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5867" b="1">
                <a:solidFill>
                  <a:srgbClr val="FFFFFF"/>
                </a:solidFill>
                <a:latin typeface="Trebuchet MS" pitchFamily="34" charset="0"/>
                <a:ea typeface="Trebuchet MS" pitchFamily="34" charset="-122"/>
                <a:cs typeface="Trebuchet MS" pitchFamily="34" charset="-120"/>
              </a:rPr>
              <a:t>Questions?</a:t>
            </a:r>
            <a:endParaRPr lang="en-US" sz="5867"/>
          </a:p>
        </p:txBody>
      </p:sp>
      <p:sp>
        <p:nvSpPr>
          <p:cNvPr id="9" name="Shape 6"/>
          <p:cNvSpPr/>
          <p:nvPr/>
        </p:nvSpPr>
        <p:spPr>
          <a:xfrm>
            <a:off x="1828800" y="4632960"/>
            <a:ext cx="3901440" cy="853440"/>
          </a:xfrm>
          <a:prstGeom prst="rect">
            <a:avLst/>
          </a:prstGeom>
          <a:solidFill>
            <a:srgbClr val="0891B2">
              <a:alpha val="30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0" name="Shape 7"/>
          <p:cNvSpPr/>
          <p:nvPr/>
        </p:nvSpPr>
        <p:spPr>
          <a:xfrm>
            <a:off x="2011680" y="4779264"/>
            <a:ext cx="548640" cy="54864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1" name="Image 1" descr="preencoded.png"/>
          <p:cNvPicPr>
            <a:picLocks noChangeAspect="1"/>
          </p:cNvPicPr>
          <p:nvPr/>
        </p:nvPicPr>
        <p:blipFill>
          <a:blip r:embed="rId4"/>
          <a:stretch>
            <a:fillRect/>
          </a:stretch>
        </p:blipFill>
        <p:spPr>
          <a:xfrm>
            <a:off x="2148840" y="4916424"/>
            <a:ext cx="274320" cy="274320"/>
          </a:xfrm>
          <a:prstGeom prst="rect">
            <a:avLst/>
          </a:prstGeom>
        </p:spPr>
      </p:pic>
      <p:sp>
        <p:nvSpPr>
          <p:cNvPr id="12" name="Text 8"/>
          <p:cNvSpPr/>
          <p:nvPr/>
        </p:nvSpPr>
        <p:spPr>
          <a:xfrm>
            <a:off x="2682240" y="4693920"/>
            <a:ext cx="292608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FFFFFF"/>
                </a:solidFill>
                <a:latin typeface="Calibri" pitchFamily="34" charset="0"/>
                <a:ea typeface="Calibri" pitchFamily="34" charset="-122"/>
                <a:cs typeface="Calibri" pitchFamily="34" charset="-120"/>
              </a:rPr>
              <a:t>CommunityDays.org/faqs</a:t>
            </a:r>
            <a:endParaRPr lang="en-US" sz="1600"/>
          </a:p>
        </p:txBody>
      </p:sp>
      <p:sp>
        <p:nvSpPr>
          <p:cNvPr id="13" name="Shape 9"/>
          <p:cNvSpPr/>
          <p:nvPr/>
        </p:nvSpPr>
        <p:spPr>
          <a:xfrm>
            <a:off x="6461760" y="4632960"/>
            <a:ext cx="3901440" cy="853440"/>
          </a:xfrm>
          <a:prstGeom prst="rect">
            <a:avLst/>
          </a:prstGeom>
          <a:solidFill>
            <a:srgbClr val="0891B2">
              <a:alpha val="30000"/>
            </a:srgbClr>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Shape 10"/>
          <p:cNvSpPr/>
          <p:nvPr/>
        </p:nvSpPr>
        <p:spPr>
          <a:xfrm>
            <a:off x="6644640" y="4779264"/>
            <a:ext cx="548640" cy="548640"/>
          </a:xfrm>
          <a:prstGeom prst="ellipse">
            <a:avLst/>
          </a:prstGeom>
          <a:solidFill>
            <a:srgbClr val="0891B2"/>
          </a:solidFill>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pic>
        <p:nvPicPr>
          <p:cNvPr id="15" name="Image 2" descr="preencoded.png"/>
          <p:cNvPicPr>
            <a:picLocks noChangeAspect="1"/>
          </p:cNvPicPr>
          <p:nvPr/>
        </p:nvPicPr>
        <p:blipFill>
          <a:blip r:embed="rId5"/>
          <a:stretch>
            <a:fillRect/>
          </a:stretch>
        </p:blipFill>
        <p:spPr>
          <a:xfrm>
            <a:off x="6781800" y="4916424"/>
            <a:ext cx="274320" cy="274320"/>
          </a:xfrm>
          <a:prstGeom prst="rect">
            <a:avLst/>
          </a:prstGeom>
        </p:spPr>
      </p:pic>
      <p:sp>
        <p:nvSpPr>
          <p:cNvPr id="16" name="Text 11"/>
          <p:cNvSpPr/>
          <p:nvPr/>
        </p:nvSpPr>
        <p:spPr>
          <a:xfrm>
            <a:off x="7315200" y="4693920"/>
            <a:ext cx="292608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600">
                <a:solidFill>
                  <a:srgbClr val="FFFFFF"/>
                </a:solidFill>
                <a:latin typeface="Calibri" pitchFamily="34" charset="0"/>
                <a:ea typeface="Calibri" pitchFamily="34" charset="-122"/>
                <a:cs typeface="Calibri" pitchFamily="34" charset="-120"/>
              </a:rPr>
              <a:t>support@communitydays.org</a:t>
            </a:r>
            <a:endParaRPr lang="en-US" sz="1600"/>
          </a:p>
        </p:txBody>
      </p:sp>
    </p:spTree>
    <p:extLst>
      <p:ext uri="{BB962C8B-B14F-4D97-AF65-F5344CB8AC3E}">
        <p14:creationId xmlns:p14="http://schemas.microsoft.com/office/powerpoint/2010/main" val="4167220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3B6E93-523A-9655-F523-5124C1ECEFE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00D297-BEAC-086B-8A67-E9F54B92BC3A}"/>
              </a:ext>
            </a:extLst>
          </p:cNvPr>
          <p:cNvGraphicFramePr>
            <a:graphicFrameLocks noGrp="1"/>
          </p:cNvGraphicFramePr>
          <p:nvPr>
            <p:extLst>
              <p:ext uri="{D42A27DB-BD31-4B8C-83A1-F6EECF244321}">
                <p14:modId xmlns:p14="http://schemas.microsoft.com/office/powerpoint/2010/main" val="3494270935"/>
              </p:ext>
            </p:extLst>
          </p:nvPr>
        </p:nvGraphicFramePr>
        <p:xfrm>
          <a:off x="508405" y="1489564"/>
          <a:ext cx="10112739" cy="3139440"/>
        </p:xfrm>
        <a:graphic>
          <a:graphicData uri="http://schemas.openxmlformats.org/drawingml/2006/table">
            <a:tbl>
              <a:tblPr bandRow="1">
                <a:tableStyleId>{5C22544A-7EE6-4342-B048-85BDC9FD1C3A}</a:tableStyleId>
              </a:tblPr>
              <a:tblGrid>
                <a:gridCol w="10112739">
                  <a:extLst>
                    <a:ext uri="{9D8B030D-6E8A-4147-A177-3AD203B41FA5}">
                      <a16:colId xmlns:a16="http://schemas.microsoft.com/office/drawing/2014/main" val="1464470149"/>
                    </a:ext>
                  </a:extLst>
                </a:gridCol>
              </a:tblGrid>
              <a:tr h="2411773">
                <a:tc>
                  <a:txBody>
                    <a:bodyPr/>
                    <a:lstStyle/>
                    <a:p>
                      <a:pPr lvl="0">
                        <a:lnSpc>
                          <a:spcPts val="6000"/>
                        </a:lnSpc>
                        <a:buNone/>
                      </a:pPr>
                      <a:r>
                        <a:rPr lang="en-US" sz="6000">
                          <a:solidFill>
                            <a:schemeClr val="bg1"/>
                          </a:solidFill>
                          <a:effectLst/>
                          <a:latin typeface="Segoe UI Semibold"/>
                        </a:rPr>
                        <a:t>Microsoft Global</a:t>
                      </a:r>
                      <a:br>
                        <a:rPr lang="en-US" sz="6000">
                          <a:solidFill>
                            <a:srgbClr val="FFFFFF"/>
                          </a:solidFill>
                          <a:effectLst/>
                          <a:latin typeface="Segoe UI Semibold"/>
                        </a:rPr>
                      </a:br>
                      <a:r>
                        <a:rPr lang="en-US" sz="6000">
                          <a:solidFill>
                            <a:schemeClr val="bg1"/>
                          </a:solidFill>
                          <a:effectLst/>
                          <a:latin typeface="Segoe UI Semibold"/>
                        </a:rPr>
                        <a:t>Community Initiative</a:t>
                      </a:r>
                      <a:br>
                        <a:rPr lang="en-US" sz="6600">
                          <a:solidFill>
                            <a:srgbClr val="FFFFFF"/>
                          </a:solidFill>
                          <a:effectLst/>
                          <a:latin typeface="Segoe UI Semibold"/>
                        </a:rPr>
                      </a:br>
                      <a:r>
                        <a:rPr lang="en-US" sz="6000">
                          <a:solidFill>
                            <a:schemeClr val="bg1"/>
                          </a:solidFill>
                          <a:effectLst/>
                          <a:latin typeface="Segoe UI Semibold"/>
                        </a:rPr>
                        <a:t>Event Training and Office Hours</a:t>
                      </a:r>
                      <a:endParaRPr lang="en-US" sz="5400">
                        <a:solidFill>
                          <a:schemeClr val="bg1"/>
                        </a:solidFill>
                        <a:effectLst/>
                        <a:latin typeface="Segoe UI Semibold"/>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790C1F6B-F707-DBF0-F187-5427854783CD}"/>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0A3BADA2-7523-DC3F-C7D0-EFF42EE1E9C3}"/>
              </a:ext>
              <a:ext uri="{C183D7F6-B498-43B3-948B-1728B52AA6E4}">
                <adec:decorative xmlns:adec="http://schemas.microsoft.com/office/drawing/2017/decorative" val="1"/>
              </a:ext>
            </a:extLst>
          </p:cNvPr>
          <p:cNvSpPr/>
          <p:nvPr/>
        </p:nvSpPr>
        <p:spPr>
          <a:xfrm>
            <a:off x="504438" y="5503694"/>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84FFB8F6-120E-46B4-E57A-8405C477DD1F}"/>
              </a:ext>
            </a:extLst>
          </p:cNvPr>
          <p:cNvGraphicFramePr>
            <a:graphicFrameLocks noGrp="1"/>
          </p:cNvGraphicFramePr>
          <p:nvPr>
            <p:extLst>
              <p:ext uri="{D42A27DB-BD31-4B8C-83A1-F6EECF244321}">
                <p14:modId xmlns:p14="http://schemas.microsoft.com/office/powerpoint/2010/main" val="760386315"/>
              </p:ext>
            </p:extLst>
          </p:nvPr>
        </p:nvGraphicFramePr>
        <p:xfrm>
          <a:off x="1649761" y="5683018"/>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a:solidFill>
                            <a:schemeClr val="bg1"/>
                          </a:solidFill>
                          <a:effectLst/>
                          <a:latin typeface="Segoe UI Semibold"/>
                          <a:cs typeface="Segoe UI Semibold"/>
                        </a:rPr>
                        <a:t>Feb 2026</a:t>
                      </a:r>
                      <a:endParaRPr lang="en-US" sz="3200" b="1" i="0" spc="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25771A82-1D1A-DF7B-56B7-05EE8D4AB6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6084" y="5679574"/>
            <a:ext cx="532553" cy="500853"/>
          </a:xfrm>
          <a:prstGeom prst="rect">
            <a:avLst/>
          </a:prstGeom>
        </p:spPr>
      </p:pic>
      <p:sp>
        <p:nvSpPr>
          <p:cNvPr id="11" name="TextBox 10">
            <a:extLst>
              <a:ext uri="{FF2B5EF4-FFF2-40B4-BE49-F238E27FC236}">
                <a16:creationId xmlns:a16="http://schemas.microsoft.com/office/drawing/2014/main" id="{26744189-E7C7-C99B-38E3-73754B361989}"/>
              </a:ext>
            </a:extLst>
          </p:cNvPr>
          <p:cNvSpPr txBox="1"/>
          <p:nvPr/>
        </p:nvSpPr>
        <p:spPr>
          <a:xfrm>
            <a:off x="6098434" y="5932675"/>
            <a:ext cx="5785865" cy="307777"/>
          </a:xfrm>
          <a:prstGeom prst="rect">
            <a:avLst/>
          </a:prstGeom>
          <a:noFill/>
        </p:spPr>
        <p:txBody>
          <a:bodyPr wrap="square" lIns="0" tIns="0" rIns="0" bIns="0" rtlCol="0" anchor="t">
            <a:spAutoFit/>
          </a:bodyPr>
          <a:lstStyle/>
          <a:p>
            <a:r>
              <a:rPr lang="en-US" sz="2000" b="1">
                <a:solidFill>
                  <a:schemeClr val="bg1"/>
                </a:solidFill>
              </a:rPr>
              <a:t>Hosts: Sharon Weaver &amp; Wes Preston</a:t>
            </a:r>
            <a:endParaRPr lang="en-US" sz="2000" b="1">
              <a:solidFill>
                <a:schemeClr val="bg1"/>
              </a:solidFill>
              <a:cs typeface="Segoe UI"/>
            </a:endParaRPr>
          </a:p>
        </p:txBody>
      </p:sp>
      <p:pic>
        <p:nvPicPr>
          <p:cNvPr id="9" name="Picture 8" descr="A colorful globe with white text&#10;&#10;AI-generated content may be incorrect.">
            <a:extLst>
              <a:ext uri="{FF2B5EF4-FFF2-40B4-BE49-F238E27FC236}">
                <a16:creationId xmlns:a16="http://schemas.microsoft.com/office/drawing/2014/main" id="{66903861-6233-AE54-C8EB-E2C8FDFCE95F}"/>
              </a:ext>
            </a:extLst>
          </p:cNvPr>
          <p:cNvPicPr>
            <a:picLocks noChangeAspect="1"/>
          </p:cNvPicPr>
          <p:nvPr/>
        </p:nvPicPr>
        <p:blipFill>
          <a:blip r:embed="rId5"/>
          <a:stretch>
            <a:fillRect/>
          </a:stretch>
        </p:blipFill>
        <p:spPr>
          <a:xfrm>
            <a:off x="8653385" y="117315"/>
            <a:ext cx="2839303" cy="1801215"/>
          </a:xfrm>
          <a:prstGeom prst="rect">
            <a:avLst/>
          </a:prstGeom>
        </p:spPr>
      </p:pic>
      <p:pic>
        <p:nvPicPr>
          <p:cNvPr id="10" name="Picture 9" descr="A person wearing glasses and a blue shirt&#10;&#10;AI-generated content may be incorrect.">
            <a:extLst>
              <a:ext uri="{FF2B5EF4-FFF2-40B4-BE49-F238E27FC236}">
                <a16:creationId xmlns:a16="http://schemas.microsoft.com/office/drawing/2014/main" id="{D11057E2-7759-6209-4594-86F45D5D77C2}"/>
              </a:ext>
            </a:extLst>
          </p:cNvPr>
          <p:cNvPicPr>
            <a:picLocks noChangeAspect="1"/>
          </p:cNvPicPr>
          <p:nvPr/>
        </p:nvPicPr>
        <p:blipFill>
          <a:blip r:embed="rId6"/>
          <a:stretch>
            <a:fillRect/>
          </a:stretch>
        </p:blipFill>
        <p:spPr>
          <a:xfrm>
            <a:off x="8775660" y="4188729"/>
            <a:ext cx="1476375" cy="1504950"/>
          </a:xfrm>
          <a:prstGeom prst="rect">
            <a:avLst/>
          </a:prstGeom>
        </p:spPr>
      </p:pic>
      <p:pic>
        <p:nvPicPr>
          <p:cNvPr id="13" name="Picture 12" descr="A person smiling with her hand on her hip&#10;&#10;AI-generated content may be incorrect.">
            <a:extLst>
              <a:ext uri="{FF2B5EF4-FFF2-40B4-BE49-F238E27FC236}">
                <a16:creationId xmlns:a16="http://schemas.microsoft.com/office/drawing/2014/main" id="{86BF576F-919E-3CAD-BF50-5070E5D0928C}"/>
              </a:ext>
            </a:extLst>
          </p:cNvPr>
          <p:cNvPicPr>
            <a:picLocks noChangeAspect="1"/>
          </p:cNvPicPr>
          <p:nvPr/>
        </p:nvPicPr>
        <p:blipFill>
          <a:blip r:embed="rId7"/>
          <a:stretch>
            <a:fillRect/>
          </a:stretch>
        </p:blipFill>
        <p:spPr>
          <a:xfrm>
            <a:off x="6346338" y="4188507"/>
            <a:ext cx="1485900" cy="1485900"/>
          </a:xfrm>
          <a:prstGeom prst="rect">
            <a:avLst/>
          </a:prstGeom>
        </p:spPr>
      </p:pic>
    </p:spTree>
    <p:extLst>
      <p:ext uri="{BB962C8B-B14F-4D97-AF65-F5344CB8AC3E}">
        <p14:creationId xmlns:p14="http://schemas.microsoft.com/office/powerpoint/2010/main" val="148913433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FB29D-AA61-2BB9-771B-88B1E511DCD1}"/>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F30807E7-B074-6BC1-7D68-58C7B3E648C2}"/>
              </a:ext>
            </a:extLst>
          </p:cNvPr>
          <p:cNvSpPr>
            <a:spLocks noGrp="1"/>
          </p:cNvSpPr>
          <p:nvPr>
            <p:ph type="title"/>
          </p:nvPr>
        </p:nvSpPr>
        <p:spPr>
          <a:xfrm>
            <a:off x="500979" y="285070"/>
            <a:ext cx="11018520" cy="984885"/>
          </a:xfrm>
        </p:spPr>
        <p:txBody>
          <a:bodyPr/>
          <a:lstStyle/>
          <a:p>
            <a:r>
              <a:rPr lang="en-US" sz="3200" b="1">
                <a:latin typeface="Segoe UI"/>
                <a:cs typeface="Segoe UI"/>
              </a:rPr>
              <a:t>MGCI on Adoption.microsoft.com</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D09E9581-0820-098F-0FC9-CA82C38EE72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
        <p:nvSpPr>
          <p:cNvPr id="7" name="Arrow: Right 6">
            <a:extLst>
              <a:ext uri="{FF2B5EF4-FFF2-40B4-BE49-F238E27FC236}">
                <a16:creationId xmlns:a16="http://schemas.microsoft.com/office/drawing/2014/main" id="{B178A8A9-A521-06D4-E4B9-B4D93155D660}"/>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descr="A screenshot of a website&#10;&#10;AI-generated content may be incorrect.">
            <a:extLst>
              <a:ext uri="{FF2B5EF4-FFF2-40B4-BE49-F238E27FC236}">
                <a16:creationId xmlns:a16="http://schemas.microsoft.com/office/drawing/2014/main" id="{3C26D297-B716-16BF-41FA-83A2C2287044}"/>
              </a:ext>
            </a:extLst>
          </p:cNvPr>
          <p:cNvPicPr>
            <a:picLocks noChangeAspect="1"/>
          </p:cNvPicPr>
          <p:nvPr/>
        </p:nvPicPr>
        <p:blipFill>
          <a:blip r:embed="rId3"/>
          <a:srcRect l="-36" r="-103" b="49899"/>
          <a:stretch/>
        </p:blipFill>
        <p:spPr>
          <a:xfrm>
            <a:off x="491" y="1186405"/>
            <a:ext cx="9361478" cy="3435913"/>
          </a:xfrm>
          <a:prstGeom prst="rect">
            <a:avLst/>
          </a:prstGeom>
        </p:spPr>
      </p:pic>
      <p:sp>
        <p:nvSpPr>
          <p:cNvPr id="3" name="TextBox 2">
            <a:extLst>
              <a:ext uri="{FF2B5EF4-FFF2-40B4-BE49-F238E27FC236}">
                <a16:creationId xmlns:a16="http://schemas.microsoft.com/office/drawing/2014/main" id="{ABF6429F-EBCF-BA33-D2F8-566740ABB435}"/>
              </a:ext>
            </a:extLst>
          </p:cNvPr>
          <p:cNvSpPr txBox="1"/>
          <p:nvPr/>
        </p:nvSpPr>
        <p:spPr>
          <a:xfrm>
            <a:off x="383726" y="4970843"/>
            <a:ext cx="11130427"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3200" b="1">
                <a:gradFill>
                  <a:gsLst>
                    <a:gs pos="2917">
                      <a:srgbClr val="1A1A1A"/>
                    </a:gs>
                    <a:gs pos="30000">
                      <a:srgbClr val="1A1A1A"/>
                    </a:gs>
                  </a:gsLst>
                  <a:lin ang="5400000" scaled="0"/>
                </a:gradFill>
                <a:cs typeface="Segoe UI"/>
              </a:rPr>
              <a:t>Learn about MGCI here! - https://aka.ms/MGCI</a:t>
            </a:r>
          </a:p>
        </p:txBody>
      </p:sp>
    </p:spTree>
    <p:extLst>
      <p:ext uri="{BB962C8B-B14F-4D97-AF65-F5344CB8AC3E}">
        <p14:creationId xmlns:p14="http://schemas.microsoft.com/office/powerpoint/2010/main" val="10789778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a:extLst>
            <a:ext uri="{FF2B5EF4-FFF2-40B4-BE49-F238E27FC236}">
              <a16:creationId xmlns:a16="http://schemas.microsoft.com/office/drawing/2014/main" id="{3A304D9A-9A46-DD87-D7D6-469AB43760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A7F1A7-9D24-49A6-3AB3-7C3FED84CFF3}"/>
              </a:ext>
            </a:extLst>
          </p:cNvPr>
          <p:cNvSpPr txBox="1"/>
          <p:nvPr/>
        </p:nvSpPr>
        <p:spPr>
          <a:xfrm>
            <a:off x="708917" y="2575981"/>
            <a:ext cx="8996998" cy="830997"/>
          </a:xfrm>
          <a:prstGeom prst="rect">
            <a:avLst/>
          </a:prstGeom>
          <a:noFill/>
        </p:spPr>
        <p:txBody>
          <a:bodyPr wrap="square" lIns="91440" tIns="45720" rIns="91440" bIns="45720" rtlCol="0" anchor="t">
            <a:spAutoFit/>
          </a:bodyPr>
          <a:lstStyle/>
          <a:p>
            <a:r>
              <a:rPr lang="en-US" sz="4800">
                <a:solidFill>
                  <a:schemeClr val="bg1"/>
                </a:solidFill>
                <a:latin typeface="Segoe UI"/>
                <a:ea typeface="+mn-lt"/>
                <a:cs typeface="Segoe UI"/>
              </a:rPr>
              <a:t>Q+A</a:t>
            </a:r>
            <a:endParaRPr lang="en-US" sz="4800">
              <a:solidFill>
                <a:schemeClr val="bg1"/>
              </a:solidFill>
              <a:latin typeface="Segoe UI"/>
              <a:ea typeface="Calibri"/>
              <a:cs typeface="Segoe UI"/>
            </a:endParaRPr>
          </a:p>
        </p:txBody>
      </p:sp>
    </p:spTree>
    <p:extLst>
      <p:ext uri="{BB962C8B-B14F-4D97-AF65-F5344CB8AC3E}">
        <p14:creationId xmlns:p14="http://schemas.microsoft.com/office/powerpoint/2010/main" val="3984718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317876" y="585789"/>
            <a:ext cx="4159950" cy="2449642"/>
          </a:xfrm>
          <a:prstGeom prst="rect">
            <a:avLst/>
          </a:prstGeom>
        </p:spPr>
        <p:txBody>
          <a:bodyPr vert="horz" wrap="square" lIns="0" tIns="0" rIns="0" bIns="0" rtlCol="0" anchor="ctr">
            <a:normAutofit/>
          </a:bodyPr>
          <a:lstStyle/>
          <a:p>
            <a:pPr marL="0" marR="0" lvl="0" indent="0" defTabSz="932742" fontAlgn="auto">
              <a:spcBef>
                <a:spcPct val="0"/>
              </a:spcBef>
              <a:spcAft>
                <a:spcPts val="600"/>
              </a:spcAft>
              <a:buClrTx/>
              <a:buSzTx/>
              <a:tabLst/>
              <a:defRPr/>
            </a:pPr>
            <a:r>
              <a:rPr lang="en-US" sz="2800" b="0" kern="1200" cap="none" spc="-50" baseline="0">
                <a:ln w="3175">
                  <a:noFill/>
                </a:ln>
                <a:effectLst/>
                <a:latin typeface="+mj-lt"/>
                <a:ea typeface="+mn-ea"/>
                <a:cs typeface="Segoe UI" pitchFamily="34" charset="0"/>
              </a:rPr>
              <a:t>Love your feedback on this meeting</a:t>
            </a:r>
            <a:endParaRPr kumimoji="0" lang="en-US" sz="2800"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endParaRPr kumimoji="0" lang="en-US" b="0" i="0" u="none" strike="noStrike" kern="1200" cap="none" spc="-50" normalizeH="0" baseline="0" noProof="0">
              <a:ln w="3175">
                <a:noFill/>
              </a:ln>
              <a:effectLst/>
              <a:uLnTx/>
              <a:uFillTx/>
              <a:latin typeface="+mj-lt"/>
              <a:ea typeface="+mn-ea"/>
              <a:cs typeface="Segoe UI" pitchFamily="34" charset="0"/>
            </a:endParaRPr>
          </a:p>
          <a:p>
            <a:pPr marL="0" marR="0" lvl="0" indent="0" defTabSz="932742" fontAlgn="auto">
              <a:spcBef>
                <a:spcPct val="0"/>
              </a:spcBef>
              <a:spcAft>
                <a:spcPts val="600"/>
              </a:spcAft>
              <a:buClrTx/>
              <a:buSzTx/>
              <a:tabLst/>
              <a:defRPr/>
            </a:pPr>
            <a:r>
              <a:rPr kumimoji="0" lang="en-US" b="0" i="0" u="none" strike="noStrike" kern="1200" cap="none" spc="-50" normalizeH="0" baseline="0" noProof="0">
                <a:ln w="3175">
                  <a:noFill/>
                </a:ln>
                <a:effectLst/>
                <a:uLnTx/>
                <a:uFillTx/>
                <a:latin typeface="+mj-lt"/>
                <a:ea typeface="+mn-ea"/>
                <a:cs typeface="Segoe UI" pitchFamily="34" charset="0"/>
                <a:hlinkClick r:id="rId2">
                  <a:extLst>
                    <a:ext uri="{A12FA001-AC4F-418D-AE19-62706E023703}">
                      <ahyp:hlinkClr xmlns:ahyp="http://schemas.microsoft.com/office/drawing/2018/hyperlinkcolor" val="tx"/>
                    </a:ext>
                  </a:extLst>
                </a:hlinkClick>
              </a:rPr>
              <a:t>https://aka.ms/MGCIMeetingFeedback</a:t>
            </a:r>
            <a:r>
              <a:rPr kumimoji="0" lang="en-US" b="0" i="0" u="none" strike="noStrike" kern="1200" cap="none" spc="-50" normalizeH="0" baseline="0" noProof="0">
                <a:ln w="3175">
                  <a:noFill/>
                </a:ln>
                <a:effectLst/>
                <a:uLnTx/>
                <a:uFillTx/>
                <a:latin typeface="+mj-lt"/>
                <a:ea typeface="+mn-ea"/>
                <a:cs typeface="Segoe UI" pitchFamily="34" charset="0"/>
              </a:rPr>
              <a:t>  </a:t>
            </a:r>
          </a:p>
          <a:p>
            <a:pPr marL="0" marR="0" lvl="0" indent="0" defTabSz="932742" fontAlgn="auto">
              <a:spcBef>
                <a:spcPct val="0"/>
              </a:spcBef>
              <a:spcAft>
                <a:spcPts val="600"/>
              </a:spcAft>
              <a:buClrTx/>
              <a:buSzTx/>
              <a:tabLst/>
              <a:defRPr/>
            </a:pPr>
            <a:endParaRPr kumimoji="0" lang="en-US" sz="3600" b="0" i="0" u="none" strike="noStrike" kern="1200" cap="none" spc="-50" normalizeH="0" baseline="0" noProof="0">
              <a:ln w="3175">
                <a:noFill/>
              </a:ln>
              <a:effectLst/>
              <a:uLnTx/>
              <a:uFillTx/>
              <a:latin typeface="+mj-lt"/>
              <a:ea typeface="+mn-ea"/>
              <a:cs typeface="Segoe UI" pitchFamily="34" charset="0"/>
            </a:endParaRPr>
          </a:p>
        </p:txBody>
      </p:sp>
      <p:pic>
        <p:nvPicPr>
          <p:cNvPr id="8" name="Picture 7" descr="Group of people having fun at music concert">
            <a:extLst>
              <a:ext uri="{FF2B5EF4-FFF2-40B4-BE49-F238E27FC236}">
                <a16:creationId xmlns:a16="http://schemas.microsoft.com/office/drawing/2014/main" id="{5A6ADCE5-6D19-5120-2CBF-4B84D30495CA}"/>
              </a:ext>
            </a:extLst>
          </p:cNvPr>
          <p:cNvPicPr>
            <a:picLocks noChangeAspect="1"/>
          </p:cNvPicPr>
          <p:nvPr/>
        </p:nvPicPr>
        <p:blipFill rotWithShape="1">
          <a:blip r:embed="rId3">
            <a:extLst>
              <a:ext uri="{28A0092B-C50C-407E-A947-70E740481C1C}">
                <a14:useLocalDpi xmlns:a14="http://schemas.microsoft.com/office/drawing/2010/main" val="0"/>
              </a:ext>
            </a:extLst>
          </a:blip>
          <a:srcRect l="3633" r="29867"/>
          <a:stretch/>
        </p:blipFill>
        <p:spPr>
          <a:xfrm>
            <a:off x="5334000" y="10"/>
            <a:ext cx="6858000" cy="6857990"/>
          </a:xfrm>
          <a:prstGeom prst="rect">
            <a:avLst/>
          </a:prstGeom>
          <a:noFill/>
        </p:spPr>
      </p:pic>
      <p:pic>
        <p:nvPicPr>
          <p:cNvPr id="3" name="Picture 2" descr="A qr code on a blue background&#10;&#10;Description automatically generated">
            <a:extLst>
              <a:ext uri="{FF2B5EF4-FFF2-40B4-BE49-F238E27FC236}">
                <a16:creationId xmlns:a16="http://schemas.microsoft.com/office/drawing/2014/main" id="{B8D36816-E3C4-A373-8329-BF375DC0B17C}"/>
              </a:ext>
            </a:extLst>
          </p:cNvPr>
          <p:cNvPicPr>
            <a:picLocks noChangeAspect="1"/>
          </p:cNvPicPr>
          <p:nvPr/>
        </p:nvPicPr>
        <p:blipFill>
          <a:blip r:embed="rId4"/>
          <a:stretch>
            <a:fillRect/>
          </a:stretch>
        </p:blipFill>
        <p:spPr>
          <a:xfrm>
            <a:off x="631166" y="2665563"/>
            <a:ext cx="3525329" cy="3482197"/>
          </a:xfrm>
          <a:prstGeom prst="rect">
            <a:avLst/>
          </a:prstGeom>
        </p:spPr>
      </p:pic>
    </p:spTree>
    <p:extLst>
      <p:ext uri="{BB962C8B-B14F-4D97-AF65-F5344CB8AC3E}">
        <p14:creationId xmlns:p14="http://schemas.microsoft.com/office/powerpoint/2010/main" val="282680913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6DEA-EC28-141E-425E-9657D9691BD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6E264E98-D35D-E4AA-9F02-A119D305B631}"/>
              </a:ext>
            </a:extLst>
          </p:cNvPr>
          <p:cNvSpPr>
            <a:spLocks noGrp="1"/>
          </p:cNvSpPr>
          <p:nvPr>
            <p:ph type="title"/>
          </p:nvPr>
        </p:nvSpPr>
        <p:spPr>
          <a:xfrm>
            <a:off x="500979" y="285070"/>
            <a:ext cx="11018520" cy="984885"/>
          </a:xfrm>
        </p:spPr>
        <p:txBody>
          <a:bodyPr/>
          <a:lstStyle/>
          <a:p>
            <a:r>
              <a:rPr lang="en-US" sz="3200" b="1">
                <a:latin typeface="Segoe UI"/>
                <a:cs typeface="Segoe UI"/>
              </a:rPr>
              <a:t>Request Community Amplification</a:t>
            </a:r>
            <a:endParaRPr lang="en-US"/>
          </a:p>
          <a:p>
            <a:endParaRPr lang="en-US" sz="3200"/>
          </a:p>
        </p:txBody>
      </p:sp>
      <p:graphicFrame>
        <p:nvGraphicFramePr>
          <p:cNvPr id="8" name="Table 7">
            <a:extLst>
              <a:ext uri="{FF2B5EF4-FFF2-40B4-BE49-F238E27FC236}">
                <a16:creationId xmlns:a16="http://schemas.microsoft.com/office/drawing/2014/main" id="{F1931C21-F405-42CB-0509-8F930289356A}"/>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mn-lt"/>
                          <a:hlinkClick r:id="rId2">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2" name="Picture 1" descr="Heart like icon">
            <a:extLst>
              <a:ext uri="{FF2B5EF4-FFF2-40B4-BE49-F238E27FC236}">
                <a16:creationId xmlns:a16="http://schemas.microsoft.com/office/drawing/2014/main" id="{781CE906-B1A2-A913-AC72-EE763CD57CDF}"/>
              </a:ext>
            </a:extLst>
          </p:cNvPr>
          <p:cNvPicPr>
            <a:picLocks noChangeAspect="1"/>
          </p:cNvPicPr>
          <p:nvPr/>
        </p:nvPicPr>
        <p:blipFill>
          <a:blip r:embed="rId3"/>
          <a:srcRect t="9335" b="9335"/>
          <a:stretch/>
        </p:blipFill>
        <p:spPr>
          <a:xfrm>
            <a:off x="6242875" y="1151377"/>
            <a:ext cx="5950119" cy="4839207"/>
          </a:xfrm>
          <a:prstGeom prst="rect">
            <a:avLst/>
          </a:prstGeom>
        </p:spPr>
      </p:pic>
      <p:sp>
        <p:nvSpPr>
          <p:cNvPr id="3" name="TextBox 2">
            <a:extLst>
              <a:ext uri="{FF2B5EF4-FFF2-40B4-BE49-F238E27FC236}">
                <a16:creationId xmlns:a16="http://schemas.microsoft.com/office/drawing/2014/main" id="{46221E5E-D803-DD7F-88FB-CA0ED45C23BD}"/>
              </a:ext>
            </a:extLst>
          </p:cNvPr>
          <p:cNvSpPr txBox="1"/>
          <p:nvPr/>
        </p:nvSpPr>
        <p:spPr>
          <a:xfrm>
            <a:off x="501388" y="2506433"/>
            <a:ext cx="5338611"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gradFill>
                  <a:gsLst>
                    <a:gs pos="2917">
                      <a:srgbClr val="1A1A1A"/>
                    </a:gs>
                    <a:gs pos="30000">
                      <a:srgbClr val="1A1A1A"/>
                    </a:gs>
                  </a:gsLst>
                  <a:lin ang="5400000" scaled="0"/>
                </a:gradFill>
                <a:cs typeface="Segoe UI"/>
              </a:rPr>
              <a:t>Looking for help amplifying your event via Microsoft Community LinkedIn and MSFT Adoption twitter handle? </a:t>
            </a:r>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Fill out this form: </a:t>
            </a:r>
          </a:p>
          <a:p>
            <a:r>
              <a:rPr lang="en-US" sz="2000">
                <a:gradFill>
                  <a:gsLst>
                    <a:gs pos="2917">
                      <a:srgbClr val="1A1A1A"/>
                    </a:gs>
                    <a:gs pos="30000">
                      <a:srgbClr val="1A1A1A"/>
                    </a:gs>
                  </a:gsLst>
                  <a:lin ang="5400000" scaled="0"/>
                </a:gradFill>
                <a:ea typeface="+mn-lt"/>
                <a:cs typeface="+mn-lt"/>
                <a:hlinkClick r:id="rId4"/>
              </a:rPr>
              <a:t>https://aka.ms/communitysocial</a:t>
            </a:r>
            <a:r>
              <a:rPr lang="en-US" sz="2000">
                <a:gradFill>
                  <a:gsLst>
                    <a:gs pos="2917">
                      <a:srgbClr val="1A1A1A"/>
                    </a:gs>
                    <a:gs pos="30000">
                      <a:srgbClr val="1A1A1A"/>
                    </a:gs>
                  </a:gsLst>
                  <a:lin ang="5400000" scaled="0"/>
                </a:gradFill>
                <a:ea typeface="+mn-lt"/>
                <a:cs typeface="+mn-lt"/>
              </a:rPr>
              <a:t> </a:t>
            </a:r>
            <a:endParaRPr lang="en-US"/>
          </a:p>
          <a:p>
            <a:endParaRPr lang="en-US" sz="2000">
              <a:gradFill>
                <a:gsLst>
                  <a:gs pos="2917">
                    <a:srgbClr val="1A1A1A"/>
                  </a:gs>
                  <a:gs pos="30000">
                    <a:srgbClr val="1A1A1A"/>
                  </a:gs>
                </a:gsLst>
                <a:lin ang="5400000" scaled="0"/>
              </a:gradFill>
              <a:cs typeface="Segoe UI"/>
            </a:endParaRPr>
          </a:p>
          <a:p>
            <a:r>
              <a:rPr lang="en-US" sz="2000">
                <a:gradFill>
                  <a:gsLst>
                    <a:gs pos="2917">
                      <a:srgbClr val="1A1A1A"/>
                    </a:gs>
                    <a:gs pos="30000">
                      <a:srgbClr val="1A1A1A"/>
                    </a:gs>
                  </a:gsLst>
                  <a:lin ang="5400000" scaled="0"/>
                </a:gradFill>
                <a:cs typeface="Segoe UI"/>
              </a:rPr>
              <a:t>The SLA is 3 business days. </a:t>
            </a:r>
          </a:p>
        </p:txBody>
      </p:sp>
    </p:spTree>
    <p:extLst>
      <p:ext uri="{BB962C8B-B14F-4D97-AF65-F5344CB8AC3E}">
        <p14:creationId xmlns:p14="http://schemas.microsoft.com/office/powerpoint/2010/main" val="33131286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33D2-2F6A-766E-5C36-3388E3ED06D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49DA12B-72AA-A109-706A-A3E246B0901C}"/>
              </a:ext>
            </a:extLst>
          </p:cNvPr>
          <p:cNvSpPr>
            <a:spLocks noGrp="1"/>
          </p:cNvSpPr>
          <p:nvPr>
            <p:ph type="title"/>
          </p:nvPr>
        </p:nvSpPr>
        <p:spPr/>
        <p:txBody>
          <a:bodyPr>
            <a:normAutofit fontScale="90000"/>
          </a:bodyPr>
          <a:lstStyle/>
          <a:p>
            <a:r>
              <a:rPr lang="en-US"/>
              <a:t>Training Workstream Update</a:t>
            </a:r>
          </a:p>
        </p:txBody>
      </p:sp>
      <p:graphicFrame>
        <p:nvGraphicFramePr>
          <p:cNvPr id="2" name="Table 1">
            <a:extLst>
              <a:ext uri="{FF2B5EF4-FFF2-40B4-BE49-F238E27FC236}">
                <a16:creationId xmlns:a16="http://schemas.microsoft.com/office/drawing/2014/main" id="{3DA559A0-9288-E501-BD0B-8065C604B66C}"/>
              </a:ext>
            </a:extLst>
          </p:cNvPr>
          <p:cNvGraphicFramePr>
            <a:graphicFrameLocks noGrp="1"/>
          </p:cNvGraphicFramePr>
          <p:nvPr/>
        </p:nvGraphicFramePr>
        <p:xfrm>
          <a:off x="5760027" y="1786135"/>
          <a:ext cx="6180151" cy="4892725"/>
        </p:xfrm>
        <a:graphic>
          <a:graphicData uri="http://schemas.openxmlformats.org/drawingml/2006/table">
            <a:tbl>
              <a:tblPr bandRow="1"/>
              <a:tblGrid>
                <a:gridCol w="1236674">
                  <a:extLst>
                    <a:ext uri="{9D8B030D-6E8A-4147-A177-3AD203B41FA5}">
                      <a16:colId xmlns:a16="http://schemas.microsoft.com/office/drawing/2014/main" val="525883757"/>
                    </a:ext>
                  </a:extLst>
                </a:gridCol>
                <a:gridCol w="1592495">
                  <a:extLst>
                    <a:ext uri="{9D8B030D-6E8A-4147-A177-3AD203B41FA5}">
                      <a16:colId xmlns:a16="http://schemas.microsoft.com/office/drawing/2014/main" val="3304941496"/>
                    </a:ext>
                  </a:extLst>
                </a:gridCol>
                <a:gridCol w="3350982">
                  <a:extLst>
                    <a:ext uri="{9D8B030D-6E8A-4147-A177-3AD203B41FA5}">
                      <a16:colId xmlns:a16="http://schemas.microsoft.com/office/drawing/2014/main" val="1741782755"/>
                    </a:ext>
                  </a:extLst>
                </a:gridCol>
              </a:tblGrid>
              <a:tr h="329786">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600" b="1">
                          <a:solidFill>
                            <a:srgbClr val="FFFFFF"/>
                          </a:solidFill>
                          <a:effectLst/>
                          <a:highlight>
                            <a:srgbClr val="4472C4"/>
                          </a:highlight>
                          <a:latin typeface="Segoe UI"/>
                        </a:rPr>
                        <a:t>Date</a:t>
                      </a:r>
                      <a:endParaRPr lang="en-US" sz="16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600" b="1">
                          <a:solidFill>
                            <a:srgbClr val="FFFFFF"/>
                          </a:solidFill>
                          <a:effectLst/>
                          <a:highlight>
                            <a:srgbClr val="4472C4"/>
                          </a:highlight>
                          <a:latin typeface="Segoe UI"/>
                        </a:rPr>
                        <a:t>Presenter</a:t>
                      </a:r>
                      <a:endParaRPr lang="en-US" sz="16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600" b="1">
                          <a:solidFill>
                            <a:srgbClr val="FFFFFF"/>
                          </a:solidFill>
                          <a:effectLst/>
                          <a:highlight>
                            <a:srgbClr val="4472C4"/>
                          </a:highlight>
                          <a:latin typeface="Segoe UI"/>
                        </a:rPr>
                        <a:t>Topic</a:t>
                      </a:r>
                      <a:endParaRPr lang="en-US" sz="1600">
                        <a:effectLst/>
                        <a:latin typeface="Segoe UI"/>
                      </a:endParaRP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297335">
                <a:tc>
                  <a:txBody>
                    <a:bodyPr/>
                    <a:lstStyle/>
                    <a:p>
                      <a:pPr lvl="0" algn="l">
                        <a:buNone/>
                      </a:pPr>
                      <a:r>
                        <a:rPr lang="en-US" sz="1400">
                          <a:effectLst/>
                          <a:highlight>
                            <a:srgbClr val="E9EBF5"/>
                          </a:highlight>
                          <a:latin typeface="+mn-lt"/>
                        </a:rPr>
                        <a:t>JAN 29 </a:t>
                      </a:r>
                    </a:p>
                  </a:txBody>
                  <a:tcPr marL="65922" marR="65922" marT="32957" marB="32957" anchor="ctr">
                    <a:lnL w="9524">
                      <a:solidFill>
                        <a:srgbClr val="FFFFFF"/>
                      </a:solidFill>
                    </a:lnL>
                    <a:lnR w="9524"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mn-lt"/>
                        </a:rPr>
                        <a:t>Wes Preston</a:t>
                      </a:r>
                    </a:p>
                  </a:txBody>
                  <a:tcPr marL="65922" marR="65922" marT="32957" marB="32957"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a:latin typeface="+mn-lt"/>
                        </a:rPr>
                        <a:t>Finding and Managing Sponsors</a:t>
                      </a:r>
                    </a:p>
                  </a:txBody>
                  <a:tcPr marL="65922" marR="65922" marT="32957" marB="32957" anchor="ctr">
                    <a:lnL w="9524" cap="flat" cmpd="sng" algn="ctr">
                      <a:solidFill>
                        <a:srgbClr val="FFFFFF"/>
                      </a:solidFill>
                      <a:prstDash val="solid"/>
                      <a:round/>
                      <a:headEnd type="none" w="med" len="med"/>
                      <a:tailEnd type="none" w="med" len="med"/>
                    </a:lnL>
                    <a:lnR w="9524">
                      <a:solidFill>
                        <a:srgbClr val="FFFFFF"/>
                      </a:solidFill>
                    </a:lnR>
                    <a:lnT w="17002"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1726588338"/>
                  </a:ext>
                </a:extLst>
              </a:tr>
              <a:tr h="463508">
                <a:tc>
                  <a:txBody>
                    <a:bodyPr/>
                    <a:lstStyle/>
                    <a:p>
                      <a:pPr lvl="0" algn="l">
                        <a:buNone/>
                      </a:pPr>
                      <a:r>
                        <a:rPr lang="en-US" sz="1400">
                          <a:effectLst/>
                          <a:highlight>
                            <a:srgbClr val="E9EBF5"/>
                          </a:highlight>
                          <a:latin typeface="+mn-lt"/>
                        </a:rPr>
                        <a:t>FEB 26</a:t>
                      </a:r>
                      <a:endParaRPr lang="en-US" sz="1400"/>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mn-lt"/>
                        </a:rPr>
                        <a:t>Tom &amp; Heather</a:t>
                      </a:r>
                      <a:endParaRPr lang="en-US" sz="1400"/>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mn-lt"/>
                        </a:rPr>
                        <a:t>Community Days, MTC User Groups &amp; AMC</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4017572173"/>
                  </a:ext>
                </a:extLst>
              </a:tr>
              <a:tr h="297335">
                <a:tc>
                  <a:txBody>
                    <a:bodyPr/>
                    <a:lstStyle/>
                    <a:p>
                      <a:pPr lvl="0" algn="l">
                        <a:buNone/>
                      </a:pPr>
                      <a:r>
                        <a:rPr lang="en-US" sz="1400">
                          <a:effectLst/>
                          <a:highlight>
                            <a:srgbClr val="E9EBF5"/>
                          </a:highlight>
                          <a:latin typeface="+mn-lt"/>
                        </a:rPr>
                        <a:t>MAR 26</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marL="0" marR="0" lvl="0" indent="0" algn="l" rtl="0">
                        <a:lnSpc>
                          <a:spcPct val="100000"/>
                        </a:lnSpc>
                        <a:spcBef>
                          <a:spcPts val="0"/>
                        </a:spcBef>
                        <a:spcAft>
                          <a:spcPts val="0"/>
                        </a:spcAft>
                        <a:buClrTx/>
                        <a:buSzTx/>
                        <a:buFontTx/>
                        <a:buNone/>
                      </a:pPr>
                      <a:r>
                        <a:rPr lang="en-US" sz="1400" b="0" i="0" u="none" strike="noStrike" noProof="0">
                          <a:solidFill>
                            <a:srgbClr val="1A1A1A"/>
                          </a:solidFill>
                          <a:effectLst/>
                          <a:highlight>
                            <a:srgbClr val="E9EBF5"/>
                          </a:highlight>
                          <a:latin typeface="+mn-lt"/>
                        </a:rPr>
                        <a:t>NO MEETING</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latin typeface="+mn-lt"/>
                        </a:rPr>
                        <a:t>SPRING BREAK</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1880229079"/>
                  </a:ext>
                </a:extLst>
              </a:tr>
              <a:tr h="524493">
                <a:tc>
                  <a:txBody>
                    <a:bodyPr/>
                    <a:lstStyle/>
                    <a:p>
                      <a:pPr lvl="0" algn="l">
                        <a:buNone/>
                      </a:pPr>
                      <a:r>
                        <a:rPr lang="en-US" sz="1400">
                          <a:effectLst/>
                          <a:highlight>
                            <a:srgbClr val="E9EBF5"/>
                          </a:highlight>
                          <a:latin typeface="+mn-lt"/>
                        </a:rPr>
                        <a:t>APR 23</a:t>
                      </a:r>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mn-lt"/>
                        </a:rPr>
                        <a:t>TBD</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Calibri"/>
                        </a:rPr>
                        <a:t>Run of Show – Day of Event Lessons Learned</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3720665746"/>
                  </a:ext>
                </a:extLst>
              </a:tr>
              <a:tr h="297335">
                <a:tc>
                  <a:txBody>
                    <a:bodyPr/>
                    <a:lstStyle/>
                    <a:p>
                      <a:pPr lvl="0" algn="l">
                        <a:buNone/>
                      </a:pPr>
                      <a:r>
                        <a:rPr lang="en-US" sz="1400">
                          <a:effectLst/>
                          <a:highlight>
                            <a:srgbClr val="E9EBF5"/>
                          </a:highlight>
                          <a:latin typeface="+mn-lt"/>
                        </a:rPr>
                        <a:t>MAY 28</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TBD</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Calibri"/>
                        </a:rPr>
                        <a:t>Event &amp; Committee Planning</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1527753014"/>
                  </a:ext>
                </a:extLst>
              </a:tr>
              <a:tr h="297335">
                <a:tc>
                  <a:txBody>
                    <a:bodyPr/>
                    <a:lstStyle/>
                    <a:p>
                      <a:pPr lvl="0" algn="l">
                        <a:buNone/>
                      </a:pPr>
                      <a:r>
                        <a:rPr lang="en-US" sz="1400">
                          <a:effectLst/>
                          <a:highlight>
                            <a:srgbClr val="E9EBF5"/>
                          </a:highlight>
                          <a:latin typeface="+mn-lt"/>
                        </a:rPr>
                        <a:t>JUN 25</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TBD</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Calibri"/>
                        </a:rPr>
                        <a:t>How to find and select speakers</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452561288"/>
                  </a:ext>
                </a:extLst>
              </a:tr>
              <a:tr h="297335">
                <a:tc>
                  <a:txBody>
                    <a:bodyPr/>
                    <a:lstStyle/>
                    <a:p>
                      <a:pPr lvl="0" algn="l">
                        <a:buNone/>
                      </a:pPr>
                      <a:r>
                        <a:rPr lang="en-US" sz="1400">
                          <a:effectLst/>
                          <a:highlight>
                            <a:srgbClr val="E9EBF5"/>
                          </a:highlight>
                          <a:latin typeface="+mn-lt"/>
                        </a:rPr>
                        <a:t>JUL 30</a:t>
                      </a:r>
                      <a:endParaRPr lang="en-US" sz="16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TBD</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FOOD! Meals, Snacks, and Beverages</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1527315065"/>
                  </a:ext>
                </a:extLst>
              </a:tr>
              <a:tr h="297335">
                <a:tc>
                  <a:txBody>
                    <a:bodyPr/>
                    <a:lstStyle/>
                    <a:p>
                      <a:pPr lvl="0" algn="l">
                        <a:buNone/>
                      </a:pPr>
                      <a:r>
                        <a:rPr lang="en-US" sz="1400">
                          <a:effectLst/>
                          <a:highlight>
                            <a:srgbClr val="E9EBF5"/>
                          </a:highlight>
                          <a:latin typeface="+mn-lt"/>
                        </a:rPr>
                        <a:t>AUG 27</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a:effectLst/>
                          <a:highlight>
                            <a:srgbClr val="E9EBF5"/>
                          </a:highlight>
                          <a:latin typeface="+mn-lt"/>
                        </a:rPr>
                        <a:t>NO MEETING</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a:effectLst/>
                          <a:latin typeface="+mn-lt"/>
                        </a:rPr>
                        <a:t>SUMMER BREAK</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2170960322"/>
                  </a:ext>
                </a:extLst>
              </a:tr>
              <a:tr h="524493">
                <a:tc>
                  <a:txBody>
                    <a:bodyPr/>
                    <a:lstStyle/>
                    <a:p>
                      <a:pPr lvl="0" algn="l">
                        <a:buNone/>
                      </a:pPr>
                      <a:r>
                        <a:rPr lang="en-US" sz="1400">
                          <a:effectLst/>
                          <a:highlight>
                            <a:srgbClr val="E9EBF5"/>
                          </a:highlight>
                          <a:latin typeface="+mn-lt"/>
                        </a:rPr>
                        <a:t>SEP 24</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TBD</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Event branding – Graphics &amp; Image tips</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lnTlToBr w="0">
                      <a:noFill/>
                    </a:lnTlToBr>
                    <a:lnBlToTr w="0">
                      <a:noFill/>
                    </a:lnBlToTr>
                    <a:solidFill>
                      <a:srgbClr val="E9EBF5"/>
                    </a:solidFill>
                  </a:tcPr>
                </a:tc>
                <a:extLst>
                  <a:ext uri="{0D108BD9-81ED-4DB2-BD59-A6C34878D82A}">
                    <a16:rowId xmlns:a16="http://schemas.microsoft.com/office/drawing/2014/main" val="406746555"/>
                  </a:ext>
                </a:extLst>
              </a:tr>
              <a:tr h="524493">
                <a:tc>
                  <a:txBody>
                    <a:bodyPr/>
                    <a:lstStyle/>
                    <a:p>
                      <a:pPr lvl="0" algn="l">
                        <a:buNone/>
                      </a:pPr>
                      <a:r>
                        <a:rPr lang="en-US" sz="1400">
                          <a:effectLst/>
                          <a:highlight>
                            <a:srgbClr val="E9EBF5"/>
                          </a:highlight>
                          <a:latin typeface="+mn-lt"/>
                        </a:rPr>
                        <a:t>OCT 29</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17000">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TBD</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17000">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highlight>
                            <a:srgbClr val="E9EBF5"/>
                          </a:highlight>
                          <a:latin typeface="Calibri"/>
                        </a:rPr>
                        <a:t>Filling seats! How to market your event.</a:t>
                      </a:r>
                      <a:endParaRPr lang="en-US" sz="1400"/>
                    </a:p>
                  </a:txBody>
                  <a:tcPr marL="65922" marR="65922" marT="32957" marB="32957" anchor="ctr">
                    <a:lnL w="9524">
                      <a:solidFill>
                        <a:srgbClr val="FFFFFF"/>
                      </a:solidFill>
                    </a:lnL>
                    <a:lnR w="9524">
                      <a:solidFill>
                        <a:srgbClr val="FFFFFF"/>
                      </a:solidFill>
                    </a:lnR>
                    <a:lnT w="9524" cap="flat" cmpd="sng" algn="ctr">
                      <a:solidFill>
                        <a:srgbClr val="FFFFFF"/>
                      </a:solidFill>
                      <a:prstDash val="solid"/>
                      <a:round/>
                      <a:headEnd type="none" w="med" len="med"/>
                      <a:tailEnd type="none" w="med" len="med"/>
                    </a:lnT>
                    <a:lnB w="17000">
                      <a:solidFill>
                        <a:srgbClr val="FFFFFF"/>
                      </a:solidFill>
                    </a:lnB>
                    <a:lnTlToBr w="0">
                      <a:noFill/>
                    </a:lnTlToBr>
                    <a:lnBlToTr w="0">
                      <a:noFill/>
                    </a:lnBlToTr>
                    <a:solidFill>
                      <a:srgbClr val="E9EBF5"/>
                    </a:solidFill>
                  </a:tcPr>
                </a:tc>
                <a:extLst>
                  <a:ext uri="{0D108BD9-81ED-4DB2-BD59-A6C34878D82A}">
                    <a16:rowId xmlns:a16="http://schemas.microsoft.com/office/drawing/2014/main" val="1106827043"/>
                  </a:ext>
                </a:extLst>
              </a:tr>
              <a:tr h="370971">
                <a:tc>
                  <a:txBody>
                    <a:bodyPr/>
                    <a:lstStyle/>
                    <a:p>
                      <a:pPr lvl="0" algn="l">
                        <a:buNone/>
                      </a:pPr>
                      <a:r>
                        <a:rPr lang="en-US" sz="1400">
                          <a:effectLst/>
                          <a:highlight>
                            <a:srgbClr val="E9EBF5"/>
                          </a:highlight>
                          <a:latin typeface="+mn-lt"/>
                        </a:rPr>
                        <a:t>NOV 26</a:t>
                      </a:r>
                      <a:endParaRPr lang="en-US" sz="1400"/>
                    </a:p>
                  </a:txBody>
                  <a:tcPr marL="65922" marR="65922" marT="32957" marB="32957" anchor="ctr">
                    <a:lnL w="9524">
                      <a:solidFill>
                        <a:srgbClr val="FFFFFF"/>
                      </a:solidFill>
                    </a:lnL>
                    <a:lnR w="9524">
                      <a:solidFill>
                        <a:srgbClr val="FFFFFF"/>
                      </a:solidFill>
                    </a:lnR>
                    <a:lnT w="17000"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mn-lt"/>
                        </a:rPr>
                        <a:t>NO MEETING</a:t>
                      </a:r>
                      <a:endParaRPr lang="en-US" sz="1600"/>
                    </a:p>
                  </a:txBody>
                  <a:tcPr marL="65922" marR="65922" marT="32957" marB="32957" anchor="ctr">
                    <a:lnL w="9524">
                      <a:solidFill>
                        <a:srgbClr val="FFFFFF"/>
                      </a:solidFill>
                    </a:lnL>
                    <a:lnR w="9524">
                      <a:solidFill>
                        <a:srgbClr val="FFFFFF"/>
                      </a:solidFill>
                    </a:lnR>
                    <a:lnT w="17000"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mn-lt"/>
                        </a:rPr>
                        <a:t>HOLIDAY BREAK</a:t>
                      </a:r>
                      <a:endParaRPr lang="en-US" sz="1400">
                        <a:latin typeface="+mn-lt"/>
                      </a:endParaRPr>
                    </a:p>
                  </a:txBody>
                  <a:tcPr marL="65922" marR="65922" marT="32957" marB="32957" anchor="ctr">
                    <a:lnL w="9524">
                      <a:solidFill>
                        <a:srgbClr val="FFFFFF"/>
                      </a:solidFill>
                    </a:lnL>
                    <a:lnR w="9524">
                      <a:solidFill>
                        <a:srgbClr val="FFFFFF"/>
                      </a:solidFill>
                    </a:lnR>
                    <a:lnT w="17000"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3724962100"/>
                  </a:ext>
                </a:extLst>
              </a:tr>
              <a:tr h="370971">
                <a:tc>
                  <a:txBody>
                    <a:bodyPr/>
                    <a:lstStyle/>
                    <a:p>
                      <a:pPr lvl="0" algn="l">
                        <a:buNone/>
                      </a:pPr>
                      <a:r>
                        <a:rPr lang="en-US" sz="1400">
                          <a:effectLst/>
                          <a:highlight>
                            <a:srgbClr val="E9EBF5"/>
                          </a:highlight>
                          <a:latin typeface="+mn-lt"/>
                        </a:rPr>
                        <a:t>DEC 24</a:t>
                      </a:r>
                      <a:endParaRPr lang="en-US" sz="1600"/>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lnSpc>
                          <a:spcPct val="100000"/>
                        </a:lnSpc>
                        <a:spcBef>
                          <a:spcPts val="0"/>
                        </a:spcBef>
                        <a:spcAft>
                          <a:spcPts val="0"/>
                        </a:spcAft>
                        <a:buNone/>
                      </a:pPr>
                      <a:r>
                        <a:rPr lang="en-US" sz="1400" b="0" i="0" u="none" strike="noStrike" noProof="0">
                          <a:solidFill>
                            <a:srgbClr val="1A1A1A"/>
                          </a:solidFill>
                          <a:effectLst/>
                          <a:highlight>
                            <a:srgbClr val="E9EBF5"/>
                          </a:highlight>
                          <a:latin typeface="+mn-lt"/>
                        </a:rPr>
                        <a:t>NO MEETING</a:t>
                      </a:r>
                      <a:endParaRPr lang="en-US" sz="1600"/>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solidFill>
                            <a:srgbClr val="1A1A1A"/>
                          </a:solidFill>
                          <a:effectLst/>
                          <a:latin typeface="+mn-lt"/>
                        </a:rPr>
                        <a:t>HOLIDAY BREAK</a:t>
                      </a:r>
                      <a:endParaRPr lang="en-US" sz="1400">
                        <a:latin typeface="+mn-lt"/>
                      </a:endParaRP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17001"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771013537"/>
                  </a:ext>
                </a:extLst>
              </a:tr>
            </a:tbl>
          </a:graphicData>
        </a:graphic>
      </p:graphicFrame>
      <p:sp>
        <p:nvSpPr>
          <p:cNvPr id="3" name="TextBox 2">
            <a:extLst>
              <a:ext uri="{FF2B5EF4-FFF2-40B4-BE49-F238E27FC236}">
                <a16:creationId xmlns:a16="http://schemas.microsoft.com/office/drawing/2014/main" id="{F710BF93-0645-C8B9-E35A-32D8F021BD55}"/>
              </a:ext>
            </a:extLst>
          </p:cNvPr>
          <p:cNvSpPr txBox="1"/>
          <p:nvPr/>
        </p:nvSpPr>
        <p:spPr>
          <a:xfrm>
            <a:off x="251822" y="3743207"/>
            <a:ext cx="3995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https://forms.office.com/r/G3sP4wTViA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5" name="Picture 4" descr="A qr code on a blue background&#10;&#10;AI-generated content may be incorrect.">
            <a:extLst>
              <a:ext uri="{FF2B5EF4-FFF2-40B4-BE49-F238E27FC236}">
                <a16:creationId xmlns:a16="http://schemas.microsoft.com/office/drawing/2014/main" id="{E9AE0952-9900-FBB5-7C32-000881C306F8}"/>
              </a:ext>
            </a:extLst>
          </p:cNvPr>
          <p:cNvPicPr>
            <a:picLocks noChangeAspect="1"/>
          </p:cNvPicPr>
          <p:nvPr/>
        </p:nvPicPr>
        <p:blipFill>
          <a:blip r:embed="rId3"/>
          <a:stretch>
            <a:fillRect/>
          </a:stretch>
        </p:blipFill>
        <p:spPr>
          <a:xfrm>
            <a:off x="844513" y="1290593"/>
            <a:ext cx="2810235" cy="2489979"/>
          </a:xfrm>
          <a:prstGeom prst="rect">
            <a:avLst/>
          </a:prstGeom>
        </p:spPr>
      </p:pic>
      <p:pic>
        <p:nvPicPr>
          <p:cNvPr id="6" name="Picture 5" descr="A black numbers on a white background&#10;&#10;AI-generated content may be incorrect.">
            <a:extLst>
              <a:ext uri="{FF2B5EF4-FFF2-40B4-BE49-F238E27FC236}">
                <a16:creationId xmlns:a16="http://schemas.microsoft.com/office/drawing/2014/main" id="{387C823A-3D58-C037-C932-E81D3D9304CF}"/>
              </a:ext>
            </a:extLst>
          </p:cNvPr>
          <p:cNvPicPr>
            <a:picLocks noChangeAspect="1"/>
          </p:cNvPicPr>
          <p:nvPr/>
        </p:nvPicPr>
        <p:blipFill>
          <a:blip r:embed="rId4"/>
          <a:stretch>
            <a:fillRect/>
          </a:stretch>
        </p:blipFill>
        <p:spPr>
          <a:xfrm>
            <a:off x="6965736" y="567844"/>
            <a:ext cx="3821968" cy="1148862"/>
          </a:xfrm>
          <a:prstGeom prst="rect">
            <a:avLst/>
          </a:prstGeom>
        </p:spPr>
      </p:pic>
      <p:pic>
        <p:nvPicPr>
          <p:cNvPr id="7" name="Picture 6">
            <a:extLst>
              <a:ext uri="{FF2B5EF4-FFF2-40B4-BE49-F238E27FC236}">
                <a16:creationId xmlns:a16="http://schemas.microsoft.com/office/drawing/2014/main" id="{C7E86330-CCB2-3812-A156-6EAC860941EC}"/>
              </a:ext>
            </a:extLst>
          </p:cNvPr>
          <p:cNvPicPr>
            <a:picLocks noChangeAspect="1"/>
          </p:cNvPicPr>
          <p:nvPr/>
        </p:nvPicPr>
        <p:blipFill>
          <a:blip r:embed="rId5"/>
          <a:stretch>
            <a:fillRect/>
          </a:stretch>
        </p:blipFill>
        <p:spPr>
          <a:xfrm>
            <a:off x="232558" y="4232097"/>
            <a:ext cx="5494612" cy="2303967"/>
          </a:xfrm>
          <a:prstGeom prst="rect">
            <a:avLst/>
          </a:prstGeom>
        </p:spPr>
      </p:pic>
    </p:spTree>
    <p:extLst>
      <p:ext uri="{BB962C8B-B14F-4D97-AF65-F5344CB8AC3E}">
        <p14:creationId xmlns:p14="http://schemas.microsoft.com/office/powerpoint/2010/main" val="374622852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C1009-B7C5-DE1D-9DDB-05258C5C0C7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92FD154A-8D89-7F9F-0B63-7FCFCA1AB14A}"/>
              </a:ext>
            </a:extLst>
          </p:cNvPr>
          <p:cNvSpPr>
            <a:spLocks noGrp="1"/>
          </p:cNvSpPr>
          <p:nvPr>
            <p:ph type="title"/>
          </p:nvPr>
        </p:nvSpPr>
        <p:spPr>
          <a:xfrm>
            <a:off x="500979" y="285070"/>
            <a:ext cx="11018520" cy="984885"/>
          </a:xfrm>
        </p:spPr>
        <p:txBody>
          <a:bodyPr/>
          <a:lstStyle/>
          <a:p>
            <a:r>
              <a:rPr lang="en-US" sz="3200" b="1">
                <a:latin typeface="Segoe UI"/>
                <a:cs typeface="Segoe UI"/>
              </a:rPr>
              <a:t>MGCI General Sessions – The Third Tuesday of the Month</a:t>
            </a:r>
            <a:endParaRPr lang="en-US" sz="3200">
              <a:latin typeface="Segoe UI"/>
              <a:cs typeface="Segoe UI"/>
            </a:endParaRPr>
          </a:p>
          <a:p>
            <a:endParaRPr lang="en-US" sz="3200"/>
          </a:p>
        </p:txBody>
      </p:sp>
      <p:sp>
        <p:nvSpPr>
          <p:cNvPr id="6" name="Text Placeholder 2">
            <a:extLst>
              <a:ext uri="{FF2B5EF4-FFF2-40B4-BE49-F238E27FC236}">
                <a16:creationId xmlns:a16="http://schemas.microsoft.com/office/drawing/2014/main" id="{4607DEB7-AE01-797C-CB90-89E73E996E40}"/>
              </a:ext>
            </a:extLst>
          </p:cNvPr>
          <p:cNvSpPr>
            <a:spLocks noGrp="1"/>
          </p:cNvSpPr>
          <p:nvPr>
            <p:ph type="body" sz="quarter" idx="10"/>
          </p:nvPr>
        </p:nvSpPr>
        <p:spPr>
          <a:xfrm>
            <a:off x="198378" y="1377624"/>
            <a:ext cx="5777549" cy="4635115"/>
          </a:xfrm>
        </p:spPr>
        <p:txBody>
          <a:bodyPr vert="horz" wrap="square" lIns="0" tIns="0" rIns="0" bIns="0" rtlCol="0" anchor="t">
            <a:spAutoFit/>
          </a:bodyPr>
          <a:lstStyle/>
          <a:p>
            <a:pPr marL="0" indent="0">
              <a:lnSpc>
                <a:spcPct val="90000"/>
              </a:lnSpc>
              <a:spcBef>
                <a:spcPts val="0"/>
              </a:spcBef>
              <a:spcAft>
                <a:spcPts val="1000"/>
              </a:spcAft>
              <a:buNone/>
            </a:pPr>
            <a:r>
              <a:rPr lang="en-US" sz="1800">
                <a:cs typeface="Segoe UI"/>
              </a:rPr>
              <a:t>Learn from your peers and get updates on the MGCI program!</a:t>
            </a:r>
            <a:endParaRPr lang="en-US" sz="1600" b="1">
              <a:cs typeface="Segoe UI"/>
            </a:endParaRPr>
          </a:p>
          <a:p>
            <a:pPr marL="0" indent="0">
              <a:lnSpc>
                <a:spcPct val="90000"/>
              </a:lnSpc>
              <a:spcBef>
                <a:spcPts val="0"/>
              </a:spcBef>
              <a:spcAft>
                <a:spcPts val="1000"/>
              </a:spcAft>
              <a:buNone/>
            </a:pPr>
            <a:r>
              <a:rPr lang="en-US" sz="1200" b="1">
                <a:cs typeface="Segoe UI"/>
              </a:rPr>
              <a:t>3rd Tuesday of every month at 8:10 AM and 5:10 PM Pacific Time.</a:t>
            </a:r>
            <a:endParaRPr lang="en-US" sz="1200" b="1"/>
          </a:p>
          <a:p>
            <a:pPr marL="0" indent="0">
              <a:lnSpc>
                <a:spcPct val="90000"/>
              </a:lnSpc>
              <a:spcBef>
                <a:spcPts val="0"/>
              </a:spcBef>
              <a:spcAft>
                <a:spcPts val="1000"/>
              </a:spcAft>
              <a:buNone/>
            </a:pPr>
            <a:r>
              <a:rPr lang="en-US" sz="1200">
                <a:cs typeface="Segoe UI"/>
                <a:hlinkClick r:id="rId2"/>
              </a:rPr>
              <a:t>https://aka.ms/MGCIMtgAM</a:t>
            </a:r>
            <a:endParaRPr lang="en-US" sz="1100">
              <a:cs typeface="Segoe UI Semilight"/>
            </a:endParaRPr>
          </a:p>
          <a:p>
            <a:pPr marL="0" indent="0">
              <a:lnSpc>
                <a:spcPct val="90000"/>
              </a:lnSpc>
              <a:spcBef>
                <a:spcPts val="0"/>
              </a:spcBef>
              <a:spcAft>
                <a:spcPts val="1000"/>
              </a:spcAft>
              <a:buNone/>
            </a:pPr>
            <a:r>
              <a:rPr lang="en-US" sz="1200">
                <a:cs typeface="Segoe UI"/>
                <a:hlinkClick r:id="rId3"/>
              </a:rPr>
              <a:t>https://aka.ms/MGCIMtgPM</a:t>
            </a:r>
            <a:endParaRPr lang="en-US" sz="1100">
              <a:cs typeface="Segoe UI"/>
            </a:endParaRPr>
          </a:p>
          <a:p>
            <a:pPr marL="0" indent="0">
              <a:lnSpc>
                <a:spcPct val="90000"/>
              </a:lnSpc>
              <a:spcBef>
                <a:spcPts val="0"/>
              </a:spcBef>
              <a:spcAft>
                <a:spcPts val="1000"/>
              </a:spcAft>
              <a:buNone/>
            </a:pPr>
            <a:endParaRPr lang="en-US" sz="1200">
              <a:cs typeface="Segoe UI"/>
            </a:endParaRPr>
          </a:p>
          <a:p>
            <a:pPr marL="0" indent="0">
              <a:lnSpc>
                <a:spcPct val="90000"/>
              </a:lnSpc>
              <a:spcBef>
                <a:spcPts val="0"/>
              </a:spcBef>
              <a:spcAft>
                <a:spcPts val="1000"/>
              </a:spcAft>
              <a:buNone/>
            </a:pPr>
            <a:r>
              <a:rPr lang="en-US" sz="1200">
                <a:cs typeface="Segoe UI"/>
              </a:rPr>
              <a:t>All MGCI General Sessions and Event Training Sessions will be available on-demand on the </a:t>
            </a:r>
          </a:p>
          <a:p>
            <a:pPr marL="0" indent="0">
              <a:lnSpc>
                <a:spcPct val="90000"/>
              </a:lnSpc>
              <a:spcBef>
                <a:spcPts val="0"/>
              </a:spcBef>
              <a:spcAft>
                <a:spcPts val="1000"/>
              </a:spcAft>
              <a:buNone/>
            </a:pPr>
            <a:r>
              <a:rPr lang="en-US" sz="1200" b="1">
                <a:cs typeface="Segoe UI"/>
              </a:rPr>
              <a:t>Microsoft Community Learning YouTube Channel: </a:t>
            </a:r>
            <a:r>
              <a:rPr lang="en-US" sz="1200">
                <a:ea typeface="+mn-lt"/>
                <a:cs typeface="+mn-lt"/>
                <a:hlinkClick r:id="rId4"/>
              </a:rPr>
              <a:t>https://aka.ms/community/learning</a:t>
            </a:r>
            <a:endParaRPr lang="en-US" sz="1200">
              <a:ea typeface="+mn-lt"/>
              <a:cs typeface="+mn-lt"/>
            </a:endParaRPr>
          </a:p>
          <a:p>
            <a:pPr marL="0" indent="0">
              <a:lnSpc>
                <a:spcPct val="90000"/>
              </a:lnSpc>
              <a:spcBef>
                <a:spcPts val="0"/>
              </a:spcBef>
              <a:spcAft>
                <a:spcPts val="1000"/>
              </a:spcAft>
              <a:buNone/>
            </a:pPr>
            <a:endParaRPr lang="en-US" sz="1200">
              <a:ea typeface="+mn-lt"/>
              <a:cs typeface="+mn-lt"/>
            </a:endParaRPr>
          </a:p>
          <a:p>
            <a:pPr marL="0" indent="0">
              <a:buNone/>
            </a:pPr>
            <a:r>
              <a:rPr lang="en-US" sz="1200">
                <a:gradFill>
                  <a:gsLst>
                    <a:gs pos="2917">
                      <a:srgbClr val="1A1A1A"/>
                    </a:gs>
                    <a:gs pos="30000">
                      <a:srgbClr val="1A1A1A"/>
                    </a:gs>
                  </a:gsLst>
                  <a:lin ang="5400000" scaled="0"/>
                </a:gradFill>
                <a:cs typeface="Segoe UI"/>
              </a:rPr>
              <a:t>Want to share best practices or lessons learned on producing events or building community in an upcoming session? </a:t>
            </a:r>
            <a:r>
              <a:rPr lang="en-US" sz="1200" b="1">
                <a:gradFill>
                  <a:gsLst>
                    <a:gs pos="2917">
                      <a:srgbClr val="1A1A1A"/>
                    </a:gs>
                    <a:gs pos="30000">
                      <a:srgbClr val="1A1A1A"/>
                    </a:gs>
                  </a:gsLst>
                  <a:lin ang="5400000" scaled="0"/>
                </a:gradFill>
                <a:cs typeface="Segoe UI"/>
              </a:rPr>
              <a:t>We are looking for speakers for 2026!</a:t>
            </a:r>
          </a:p>
          <a:p>
            <a:pPr marL="0" indent="0">
              <a:buNone/>
            </a:pPr>
            <a:endParaRPr lang="en-US" sz="1200">
              <a:gradFill>
                <a:gsLst>
                  <a:gs pos="2917">
                    <a:srgbClr val="1A1A1A"/>
                  </a:gs>
                  <a:gs pos="30000">
                    <a:srgbClr val="1A1A1A"/>
                  </a:gs>
                </a:gsLst>
                <a:lin ang="5400000" scaled="0"/>
              </a:gradFill>
              <a:cs typeface="Segoe UI"/>
            </a:endParaRPr>
          </a:p>
          <a:p>
            <a:pPr marL="0" indent="0">
              <a:buNone/>
            </a:pPr>
            <a:r>
              <a:rPr lang="en-US" sz="1200">
                <a:gradFill>
                  <a:gsLst>
                    <a:gs pos="2917">
                      <a:srgbClr val="1A1A1A"/>
                    </a:gs>
                    <a:gs pos="30000">
                      <a:srgbClr val="1A1A1A"/>
                    </a:gs>
                  </a:gsLst>
                  <a:lin ang="5400000" scaled="0"/>
                </a:gradFill>
                <a:cs typeface="Segoe UI"/>
              </a:rPr>
              <a:t>Fill out this form: </a:t>
            </a:r>
          </a:p>
          <a:p>
            <a:pPr marL="0" indent="0">
              <a:lnSpc>
                <a:spcPct val="90000"/>
              </a:lnSpc>
              <a:spcBef>
                <a:spcPts val="0"/>
              </a:spcBef>
              <a:spcAft>
                <a:spcPts val="1000"/>
              </a:spcAft>
              <a:buNone/>
            </a:pPr>
            <a:r>
              <a:rPr lang="en-US" sz="1200">
                <a:solidFill>
                  <a:schemeClr val="accent1"/>
                </a:solidFill>
                <a:ea typeface="+mn-lt"/>
                <a:cs typeface="+mn-lt"/>
                <a:hlinkClick r:id="rId5">
                  <a:extLst>
                    <a:ext uri="{A12FA001-AC4F-418D-AE19-62706E023703}">
                      <ahyp:hlinkClr xmlns:ahyp="http://schemas.microsoft.com/office/drawing/2018/hyperlinkcolor" val="tx"/>
                    </a:ext>
                  </a:extLst>
                </a:hlinkClick>
              </a:rPr>
              <a:t>https://aka.ms/GeneralSessionGuest</a:t>
            </a:r>
          </a:p>
          <a:p>
            <a:endParaRPr lang="en-US" sz="1200">
              <a:gradFill>
                <a:gsLst>
                  <a:gs pos="2917">
                    <a:srgbClr val="1A1A1A"/>
                  </a:gs>
                  <a:gs pos="30000">
                    <a:srgbClr val="1A1A1A"/>
                  </a:gs>
                </a:gsLst>
                <a:lin ang="5400000" scaled="0"/>
              </a:gradFill>
              <a:cs typeface="Segoe UI"/>
            </a:endParaRPr>
          </a:p>
          <a:p>
            <a:pPr marL="0" indent="0">
              <a:lnSpc>
                <a:spcPct val="90000"/>
              </a:lnSpc>
              <a:spcBef>
                <a:spcPts val="0"/>
              </a:spcBef>
              <a:spcAft>
                <a:spcPts val="1000"/>
              </a:spcAft>
              <a:buNone/>
            </a:pPr>
            <a:endParaRPr lang="en-US" sz="1800"/>
          </a:p>
        </p:txBody>
      </p:sp>
      <p:graphicFrame>
        <p:nvGraphicFramePr>
          <p:cNvPr id="8" name="Table 7">
            <a:extLst>
              <a:ext uri="{FF2B5EF4-FFF2-40B4-BE49-F238E27FC236}">
                <a16:creationId xmlns:a16="http://schemas.microsoft.com/office/drawing/2014/main" id="{0B2ECFE2-E483-D2A9-A788-2735091383DB}"/>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chemeClr val="bg1"/>
                          </a:solidFill>
                          <a:effectLst/>
                          <a:latin typeface="Segoe UI"/>
                          <a:hlinkClick r:id="rId6">
                            <a:extLst>
                              <a:ext uri="{A12FA001-AC4F-418D-AE19-62706E023703}">
                                <ahyp:hlinkClr xmlns:ahyp="http://schemas.microsoft.com/office/drawing/2018/hyperlinkcolor" val="tx"/>
                              </a:ext>
                            </a:extLst>
                          </a:hlinkClick>
                        </a:rPr>
                        <a:t>https://aka.ms/MGCI</a:t>
                      </a:r>
                      <a:endParaRPr lang="en-US">
                        <a:solidFill>
                          <a:schemeClr val="bg1"/>
                        </a:solidFill>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graphicFrame>
        <p:nvGraphicFramePr>
          <p:cNvPr id="5" name="Table 4">
            <a:extLst>
              <a:ext uri="{FF2B5EF4-FFF2-40B4-BE49-F238E27FC236}">
                <a16:creationId xmlns:a16="http://schemas.microsoft.com/office/drawing/2014/main" id="{C001042C-B287-7D7F-60C4-E6E1F1EC7E7E}"/>
              </a:ext>
            </a:extLst>
          </p:cNvPr>
          <p:cNvGraphicFramePr>
            <a:graphicFrameLocks noGrp="1"/>
          </p:cNvGraphicFramePr>
          <p:nvPr>
            <p:extLst>
              <p:ext uri="{D42A27DB-BD31-4B8C-83A1-F6EECF244321}">
                <p14:modId xmlns:p14="http://schemas.microsoft.com/office/powerpoint/2010/main" val="453288553"/>
              </p:ext>
            </p:extLst>
          </p:nvPr>
        </p:nvGraphicFramePr>
        <p:xfrm>
          <a:off x="6096000" y="1534644"/>
          <a:ext cx="6023127" cy="4813567"/>
        </p:xfrm>
        <a:graphic>
          <a:graphicData uri="http://schemas.openxmlformats.org/drawingml/2006/table">
            <a:tbl>
              <a:tblPr bandRow="1"/>
              <a:tblGrid>
                <a:gridCol w="874424">
                  <a:extLst>
                    <a:ext uri="{9D8B030D-6E8A-4147-A177-3AD203B41FA5}">
                      <a16:colId xmlns:a16="http://schemas.microsoft.com/office/drawing/2014/main" val="525883757"/>
                    </a:ext>
                  </a:extLst>
                </a:gridCol>
                <a:gridCol w="2152433">
                  <a:extLst>
                    <a:ext uri="{9D8B030D-6E8A-4147-A177-3AD203B41FA5}">
                      <a16:colId xmlns:a16="http://schemas.microsoft.com/office/drawing/2014/main" val="3304941496"/>
                    </a:ext>
                  </a:extLst>
                </a:gridCol>
                <a:gridCol w="2996270">
                  <a:extLst>
                    <a:ext uri="{9D8B030D-6E8A-4147-A177-3AD203B41FA5}">
                      <a16:colId xmlns:a16="http://schemas.microsoft.com/office/drawing/2014/main" val="1741782755"/>
                    </a:ext>
                  </a:extLst>
                </a:gridCol>
              </a:tblGrid>
              <a:tr h="561396">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600" b="1">
                          <a:solidFill>
                            <a:srgbClr val="FFFFFF"/>
                          </a:solidFill>
                          <a:effectLst/>
                          <a:highlight>
                            <a:srgbClr val="4472C4"/>
                          </a:highlight>
                          <a:latin typeface="Segoe UI"/>
                        </a:rPr>
                        <a:t>Date</a:t>
                      </a:r>
                      <a:endParaRPr lang="en-US" sz="1600" b="1">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600" b="1">
                          <a:solidFill>
                            <a:srgbClr val="FFFFFF"/>
                          </a:solidFill>
                          <a:effectLst/>
                          <a:highlight>
                            <a:srgbClr val="4472C4"/>
                          </a:highlight>
                          <a:latin typeface="Segoe UI"/>
                        </a:rPr>
                        <a:t>Presenter</a:t>
                      </a:r>
                      <a:endParaRPr lang="en-US" sz="1600" b="1">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ctr" fontAlgn="base"/>
                      <a:r>
                        <a:rPr lang="en-US" sz="1600" b="1">
                          <a:solidFill>
                            <a:srgbClr val="FFFFFF"/>
                          </a:solidFill>
                          <a:effectLst/>
                          <a:highlight>
                            <a:srgbClr val="4472C4"/>
                          </a:highlight>
                          <a:latin typeface="Segoe UI"/>
                        </a:rPr>
                        <a:t>Topic</a:t>
                      </a:r>
                      <a:endParaRPr lang="en-US" sz="1600" b="1">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72013037"/>
                  </a:ext>
                </a:extLst>
              </a:tr>
              <a:tr h="626172">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algn="l" fontAlgn="base"/>
                      <a:r>
                        <a:rPr lang="en-US" sz="1400">
                          <a:effectLst/>
                          <a:highlight>
                            <a:srgbClr val="E9EBF5"/>
                          </a:highlight>
                          <a:latin typeface="Segoe UI"/>
                        </a:rPr>
                        <a:t>Jan 20</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highlight>
                            <a:srgbClr val="E9EBF5"/>
                          </a:highlight>
                          <a:latin typeface="Segoe UI"/>
                        </a:rPr>
                        <a:t>Heather Cook</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L="0" algn="l" defTabSz="932742" rtl="0" eaLnBrk="1" latinLnBrk="0" hangingPunct="1">
                        <a:defRPr sz="1800" kern="1200">
                          <a:solidFill>
                            <a:schemeClr val="dk1"/>
                          </a:solidFill>
                          <a:latin typeface="Calibri" panose="020F0502020204030204"/>
                        </a:defRPr>
                      </a:lvl1pPr>
                      <a:lvl2pPr marL="466371" algn="l" defTabSz="932742" rtl="0" eaLnBrk="1" latinLnBrk="0" hangingPunct="1">
                        <a:defRPr sz="1800" kern="1200">
                          <a:solidFill>
                            <a:schemeClr val="dk1"/>
                          </a:solidFill>
                          <a:latin typeface="Calibri" panose="020F0502020204030204"/>
                        </a:defRPr>
                      </a:lvl2pPr>
                      <a:lvl3pPr marL="932742" algn="l" defTabSz="932742" rtl="0" eaLnBrk="1" latinLnBrk="0" hangingPunct="1">
                        <a:defRPr sz="1800" kern="1200">
                          <a:solidFill>
                            <a:schemeClr val="dk1"/>
                          </a:solidFill>
                          <a:latin typeface="Calibri" panose="020F0502020204030204"/>
                        </a:defRPr>
                      </a:lvl3pPr>
                      <a:lvl4pPr marL="1399113" algn="l" defTabSz="932742" rtl="0" eaLnBrk="1" latinLnBrk="0" hangingPunct="1">
                        <a:defRPr sz="1800" kern="1200">
                          <a:solidFill>
                            <a:schemeClr val="dk1"/>
                          </a:solidFill>
                          <a:latin typeface="Calibri" panose="020F0502020204030204"/>
                        </a:defRPr>
                      </a:lvl4pPr>
                      <a:lvl5pPr marL="1865484" algn="l" defTabSz="932742" rtl="0" eaLnBrk="1" latinLnBrk="0" hangingPunct="1">
                        <a:defRPr sz="1800" kern="1200">
                          <a:solidFill>
                            <a:schemeClr val="dk1"/>
                          </a:solidFill>
                          <a:latin typeface="Calibri" panose="020F0502020204030204"/>
                        </a:defRPr>
                      </a:lvl5pPr>
                      <a:lvl6pPr marL="2331856" algn="l" defTabSz="932742" rtl="0" eaLnBrk="1" latinLnBrk="0" hangingPunct="1">
                        <a:defRPr sz="1800" kern="1200">
                          <a:solidFill>
                            <a:schemeClr val="dk1"/>
                          </a:solidFill>
                          <a:latin typeface="Calibri" panose="020F0502020204030204"/>
                        </a:defRPr>
                      </a:lvl6pPr>
                      <a:lvl7pPr marL="2798226" algn="l" defTabSz="932742" rtl="0" eaLnBrk="1" latinLnBrk="0" hangingPunct="1">
                        <a:defRPr sz="1800" kern="1200">
                          <a:solidFill>
                            <a:schemeClr val="dk1"/>
                          </a:solidFill>
                          <a:latin typeface="Calibri" panose="020F0502020204030204"/>
                        </a:defRPr>
                      </a:lvl7pPr>
                      <a:lvl8pPr marL="3264597" algn="l" defTabSz="932742" rtl="0" eaLnBrk="1" latinLnBrk="0" hangingPunct="1">
                        <a:defRPr sz="1800" kern="1200">
                          <a:solidFill>
                            <a:schemeClr val="dk1"/>
                          </a:solidFill>
                          <a:latin typeface="Calibri" panose="020F0502020204030204"/>
                        </a:defRPr>
                      </a:lvl8pPr>
                      <a:lvl9pPr marL="3730969" algn="l" defTabSz="932742" rtl="0" eaLnBrk="1" latinLnBrk="0" hangingPunct="1">
                        <a:defRPr sz="1800" kern="1200">
                          <a:solidFill>
                            <a:schemeClr val="dk1"/>
                          </a:solidFill>
                          <a:latin typeface="Calibri" panose="020F0502020204030204"/>
                        </a:defRPr>
                      </a:lvl9pPr>
                    </a:lstStyle>
                    <a:p>
                      <a:pPr lvl="0" algn="l">
                        <a:buNone/>
                      </a:pPr>
                      <a:r>
                        <a:rPr lang="en-US" sz="1400">
                          <a:effectLst/>
                          <a:latin typeface="Segoe UI"/>
                        </a:rPr>
                        <a:t>Community Update and AMA</a:t>
                      </a:r>
                    </a:p>
                  </a:txBody>
                  <a:tcPr marL="65923" marR="65923" marT="32957" marB="3295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645795771"/>
                  </a:ext>
                </a:extLst>
              </a:tr>
              <a:tr h="582988">
                <a:tc>
                  <a:txBody>
                    <a:bodyPr/>
                    <a:lstStyle/>
                    <a:p>
                      <a:pPr lvl="0" algn="l">
                        <a:buNone/>
                      </a:pPr>
                      <a:r>
                        <a:rPr lang="en-US" sz="1400">
                          <a:effectLst/>
                          <a:highlight>
                            <a:srgbClr val="E9EBF5"/>
                          </a:highlight>
                          <a:latin typeface="Segoe UI"/>
                        </a:rPr>
                        <a:t>Feb17</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highlight>
                            <a:srgbClr val="E9EBF5"/>
                          </a:highlight>
                        </a:rPr>
                        <a:t>Tom Daly </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noProof="0">
                          <a:effectLst/>
                        </a:rPr>
                        <a:t>CommunityDays.org: Backstage Pass!</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784362926"/>
                  </a:ext>
                </a:extLst>
              </a:tr>
              <a:tr h="767742">
                <a:tc>
                  <a:txBody>
                    <a:bodyPr/>
                    <a:lstStyle/>
                    <a:p>
                      <a:pPr lvl="0" algn="l">
                        <a:buNone/>
                      </a:pPr>
                      <a:r>
                        <a:rPr lang="en-US" sz="1600" b="1">
                          <a:effectLst/>
                          <a:highlight>
                            <a:srgbClr val="E9EBF5"/>
                          </a:highlight>
                          <a:latin typeface="Segoe UI"/>
                        </a:rPr>
                        <a:t>Mar 17</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600" b="1">
                          <a:effectLst/>
                          <a:highlight>
                            <a:srgbClr val="E9EBF5"/>
                          </a:highlight>
                          <a:latin typeface="Segoe UI"/>
                        </a:rPr>
                        <a:t>Heather Cook and Women Community Leaders Panel </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600" b="1">
                          <a:effectLst/>
                          <a:latin typeface="Segoe UI"/>
                        </a:rPr>
                        <a:t>Women in Tech and Allies Panel</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1865547747"/>
                  </a:ext>
                </a:extLst>
              </a:tr>
              <a:tr h="561395">
                <a:tc>
                  <a:txBody>
                    <a:bodyPr/>
                    <a:lstStyle/>
                    <a:p>
                      <a:pPr lvl="0" algn="l">
                        <a:buNone/>
                      </a:pPr>
                      <a:r>
                        <a:rPr lang="en-US" sz="1400" b="0" i="0" u="none" strike="noStrike" kern="1200">
                          <a:solidFill>
                            <a:schemeClr val="tx1"/>
                          </a:solidFill>
                          <a:effectLst/>
                          <a:latin typeface="+mn-lt"/>
                          <a:ea typeface="+mn-ea"/>
                          <a:cs typeface="+mn-cs"/>
                        </a:rPr>
                        <a:t>Apr 21</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a:solidFill>
                            <a:schemeClr val="tx1"/>
                          </a:solidFill>
                          <a:effectLst/>
                          <a:latin typeface="+mn-lt"/>
                          <a:ea typeface="+mn-ea"/>
                          <a:cs typeface="+mn-cs"/>
                        </a:rPr>
                        <a:t>Community Leader TBD</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a:solidFill>
                            <a:schemeClr val="tx1"/>
                          </a:solidFill>
                          <a:effectLst/>
                          <a:latin typeface="+mn-lt"/>
                          <a:ea typeface="+mn-ea"/>
                          <a:cs typeface="+mn-cs"/>
                        </a:rPr>
                        <a:t>Community Spotlight</a:t>
                      </a:r>
                    </a:p>
                  </a:txBody>
                  <a:tcPr marL="65922" marR="65922" marT="32957" marB="32957" anchor="ctr">
                    <a:lnL w="9524">
                      <a:solidFill>
                        <a:srgbClr val="FFFFFF"/>
                      </a:solidFill>
                    </a:lnL>
                    <a:lnR w="9524">
                      <a:solidFill>
                        <a:srgbClr val="FFFFFF"/>
                      </a:solidFill>
                    </a:lnR>
                    <a:lnT w="17002" cap="flat" cmpd="sng" algn="ctr">
                      <a:solidFill>
                        <a:srgbClr val="FFFFFF"/>
                      </a:solidFill>
                      <a:prstDash val="solid"/>
                      <a:round/>
                      <a:headEnd type="none" w="med" len="med"/>
                      <a:tailEnd type="none" w="med" len="med"/>
                    </a:lnT>
                    <a:lnB w="17001">
                      <a:solidFill>
                        <a:srgbClr val="FFFFFF"/>
                      </a:solidFill>
                    </a:lnB>
                    <a:lnTlToBr w="0">
                      <a:noFill/>
                    </a:lnTlToBr>
                    <a:lnBlToTr w="0">
                      <a:noFill/>
                    </a:lnBlToTr>
                    <a:solidFill>
                      <a:srgbClr val="E9EBF5"/>
                    </a:solidFill>
                  </a:tcPr>
                </a:tc>
                <a:extLst>
                  <a:ext uri="{0D108BD9-81ED-4DB2-BD59-A6C34878D82A}">
                    <a16:rowId xmlns:a16="http://schemas.microsoft.com/office/drawing/2014/main" val="4006770795"/>
                  </a:ext>
                </a:extLst>
              </a:tr>
              <a:tr h="561394">
                <a:tc>
                  <a:txBody>
                    <a:bodyPr/>
                    <a:lstStyle/>
                    <a:p>
                      <a:pPr lvl="0" algn="l">
                        <a:buNone/>
                      </a:pPr>
                      <a:r>
                        <a:rPr lang="en-US" sz="1400" b="0" i="0" u="none" strike="noStrike" kern="1200">
                          <a:solidFill>
                            <a:schemeClr val="tx1"/>
                          </a:solidFill>
                          <a:effectLst/>
                          <a:latin typeface="+mn-lt"/>
                          <a:ea typeface="+mn-ea"/>
                          <a:cs typeface="+mn-cs"/>
                        </a:rPr>
                        <a:t>May 19</a:t>
                      </a: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17000"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kern="1200" noProof="0">
                          <a:solidFill>
                            <a:schemeClr val="tx1"/>
                          </a:solidFill>
                          <a:effectLst/>
                          <a:latin typeface="+mn-lt"/>
                          <a:ea typeface="+mn-ea"/>
                          <a:cs typeface="+mn-cs"/>
                        </a:rPr>
                        <a:t>Community Leader TBD</a:t>
                      </a:r>
                      <a:endParaRPr lang="en-US" sz="1400" b="0" i="0" u="none" strike="noStrike" kern="1200">
                        <a:solidFill>
                          <a:schemeClr val="tx1"/>
                        </a:solidFill>
                        <a:effectLst/>
                        <a:latin typeface="+mn-lt"/>
                        <a:ea typeface="+mn-ea"/>
                        <a:cs typeface="+mn-cs"/>
                      </a:endParaRP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17000"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kern="1200" noProof="0">
                          <a:solidFill>
                            <a:schemeClr val="tx1"/>
                          </a:solidFill>
                          <a:effectLst/>
                          <a:latin typeface="+mn-lt"/>
                          <a:ea typeface="+mn-ea"/>
                          <a:cs typeface="+mn-cs"/>
                        </a:rPr>
                        <a:t>Community Spotlight</a:t>
                      </a:r>
                      <a:endParaRPr lang="en-US" sz="1400" b="0" i="0" u="none" strike="noStrike" kern="1200">
                        <a:solidFill>
                          <a:schemeClr val="tx1"/>
                        </a:solidFill>
                        <a:effectLst/>
                        <a:latin typeface="+mn-lt"/>
                        <a:ea typeface="+mn-ea"/>
                        <a:cs typeface="+mn-cs"/>
                      </a:endParaRPr>
                    </a:p>
                  </a:txBody>
                  <a:tcPr marL="65922" marR="65922" marT="32957" marB="32957" anchor="ctr">
                    <a:lnL w="9524">
                      <a:solidFill>
                        <a:srgbClr val="FFFFFF"/>
                      </a:solidFill>
                    </a:lnL>
                    <a:lnR w="9524">
                      <a:solidFill>
                        <a:srgbClr val="FFFFFF"/>
                      </a:solidFill>
                    </a:lnR>
                    <a:lnT w="17001" cap="flat" cmpd="sng" algn="ctr">
                      <a:solidFill>
                        <a:srgbClr val="FFFFFF"/>
                      </a:solidFill>
                      <a:prstDash val="solid"/>
                      <a:round/>
                      <a:headEnd type="none" w="med" len="med"/>
                      <a:tailEnd type="none" w="med" len="med"/>
                    </a:lnT>
                    <a:lnB w="17000"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995406010"/>
                  </a:ext>
                </a:extLst>
              </a:tr>
              <a:tr h="561394">
                <a:tc>
                  <a:txBody>
                    <a:bodyPr/>
                    <a:lstStyle/>
                    <a:p>
                      <a:pPr lvl="0" algn="l">
                        <a:buNone/>
                      </a:pPr>
                      <a:r>
                        <a:rPr lang="en-US" sz="1400" b="0" i="0" u="none" strike="noStrike" kern="1200">
                          <a:solidFill>
                            <a:schemeClr val="tx1"/>
                          </a:solidFill>
                          <a:effectLst/>
                          <a:latin typeface="+mn-lt"/>
                          <a:ea typeface="+mn-ea"/>
                          <a:cs typeface="+mn-cs"/>
                        </a:rPr>
                        <a:t>Jun 16</a:t>
                      </a:r>
                    </a:p>
                  </a:txBody>
                  <a:tcPr marL="65922" marR="65922" marT="32957" marB="32957" anchor="ctr">
                    <a:lnL w="9524">
                      <a:solidFill>
                        <a:srgbClr val="FFFFFF"/>
                      </a:solidFill>
                    </a:lnL>
                    <a:lnR w="9524">
                      <a:solidFill>
                        <a:srgbClr val="FFFFFF"/>
                      </a:solidFill>
                    </a:lnR>
                    <a:lnT w="17000">
                      <a:solidFill>
                        <a:srgbClr val="FFFFFF"/>
                      </a:solidFill>
                    </a:lnT>
                    <a:lnB w="17000"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kern="1200" noProof="0">
                          <a:solidFill>
                            <a:schemeClr val="tx1"/>
                          </a:solidFill>
                          <a:effectLst/>
                          <a:latin typeface="+mn-lt"/>
                          <a:ea typeface="+mn-ea"/>
                          <a:cs typeface="+mn-cs"/>
                        </a:rPr>
                        <a:t>Community Leader TBD</a:t>
                      </a:r>
                      <a:endParaRPr lang="en-US" sz="1400" b="0" i="0" u="none" strike="noStrike" kern="1200">
                        <a:solidFill>
                          <a:schemeClr val="tx1"/>
                        </a:solidFill>
                        <a:effectLst/>
                        <a:latin typeface="+mn-lt"/>
                        <a:ea typeface="+mn-ea"/>
                        <a:cs typeface="+mn-cs"/>
                      </a:endParaRPr>
                    </a:p>
                  </a:txBody>
                  <a:tcPr marL="65922" marR="65922" marT="32957" marB="32957" anchor="ctr">
                    <a:lnL w="9524">
                      <a:solidFill>
                        <a:srgbClr val="FFFFFF"/>
                      </a:solidFill>
                    </a:lnL>
                    <a:lnR w="9524">
                      <a:solidFill>
                        <a:srgbClr val="FFFFFF"/>
                      </a:solidFill>
                    </a:lnR>
                    <a:lnT w="17000">
                      <a:solidFill>
                        <a:srgbClr val="FFFFFF"/>
                      </a:solidFill>
                    </a:lnT>
                    <a:lnB w="17000" cap="flat" cmpd="sng" algn="ctr">
                      <a:solidFill>
                        <a:srgbClr val="FFFFFF"/>
                      </a:solidFill>
                      <a:prstDash val="solid"/>
                      <a:round/>
                      <a:headEnd type="none" w="med" len="med"/>
                      <a:tailEnd type="none" w="med" len="med"/>
                    </a:lnB>
                    <a:lnTlToBr w="0">
                      <a:noFill/>
                    </a:lnTlToBr>
                    <a:lnBlToTr w="0">
                      <a:noFill/>
                    </a:lnBlToTr>
                    <a:solidFill>
                      <a:srgbClr val="E9EBF5"/>
                    </a:solidFill>
                  </a:tcPr>
                </a:tc>
                <a:tc>
                  <a:txBody>
                    <a:bodyPr/>
                    <a:lstStyle/>
                    <a:p>
                      <a:pPr lvl="0" algn="l">
                        <a:buNone/>
                      </a:pPr>
                      <a:r>
                        <a:rPr lang="en-US" sz="1400" b="0" i="0" u="none" strike="noStrike" kern="1200" noProof="0">
                          <a:solidFill>
                            <a:schemeClr val="tx1"/>
                          </a:solidFill>
                          <a:effectLst/>
                          <a:latin typeface="+mn-lt"/>
                          <a:ea typeface="+mn-ea"/>
                          <a:cs typeface="+mn-cs"/>
                        </a:rPr>
                        <a:t>Community Spotlight</a:t>
                      </a:r>
                      <a:endParaRPr lang="en-US" sz="1400" b="0" i="0" u="none" strike="noStrike" kern="1200">
                        <a:solidFill>
                          <a:schemeClr val="tx1"/>
                        </a:solidFill>
                        <a:effectLst/>
                        <a:latin typeface="+mn-lt"/>
                        <a:ea typeface="+mn-ea"/>
                        <a:cs typeface="+mn-cs"/>
                      </a:endParaRPr>
                    </a:p>
                  </a:txBody>
                  <a:tcPr marL="65922" marR="65922" marT="32957" marB="32957" anchor="ctr">
                    <a:lnL w="9524">
                      <a:solidFill>
                        <a:srgbClr val="FFFFFF"/>
                      </a:solidFill>
                    </a:lnL>
                    <a:lnR w="9524">
                      <a:solidFill>
                        <a:srgbClr val="FFFFFF"/>
                      </a:solidFill>
                    </a:lnR>
                    <a:lnT w="17000">
                      <a:solidFill>
                        <a:srgbClr val="FFFFFF"/>
                      </a:solidFill>
                    </a:lnT>
                    <a:lnB w="17000" cap="flat" cmpd="sng" algn="ctr">
                      <a:solidFill>
                        <a:srgbClr val="FFFFFF"/>
                      </a:solidFill>
                      <a:prstDash val="solid"/>
                      <a:round/>
                      <a:headEnd type="none" w="med" len="med"/>
                      <a:tailEnd type="none" w="med" len="med"/>
                    </a:lnB>
                    <a:lnTlToBr w="0">
                      <a:noFill/>
                    </a:lnTlToBr>
                    <a:lnBlToTr w="0">
                      <a:noFill/>
                    </a:lnBlToTr>
                    <a:solidFill>
                      <a:srgbClr val="E9EBF5"/>
                    </a:solidFill>
                  </a:tcPr>
                </a:tc>
                <a:extLst>
                  <a:ext uri="{0D108BD9-81ED-4DB2-BD59-A6C34878D82A}">
                    <a16:rowId xmlns:a16="http://schemas.microsoft.com/office/drawing/2014/main" val="3333049948"/>
                  </a:ext>
                </a:extLst>
              </a:tr>
              <a:tr h="561394">
                <a:tc>
                  <a:txBody>
                    <a:bodyPr/>
                    <a:lstStyle/>
                    <a:p>
                      <a:pPr lvl="0" algn="l">
                        <a:buNone/>
                      </a:pPr>
                      <a:r>
                        <a:rPr lang="en-US" sz="1400" b="0" i="0" u="none" strike="noStrike" kern="1200">
                          <a:solidFill>
                            <a:schemeClr val="tx1"/>
                          </a:solidFill>
                          <a:effectLst/>
                          <a:latin typeface="+mn-lt"/>
                          <a:ea typeface="+mn-ea"/>
                          <a:cs typeface="+mn-cs"/>
                        </a:rPr>
                        <a:t>Jul 21</a:t>
                      </a:r>
                    </a:p>
                  </a:txBody>
                  <a:tcPr marL="65922" marR="65922" marT="32957" marB="32957" anchor="ctr">
                    <a:lnL w="9524">
                      <a:solidFill>
                        <a:srgbClr val="FFFFFF"/>
                      </a:solidFill>
                    </a:lnL>
                    <a:lnR w="9524">
                      <a:solidFill>
                        <a:srgbClr val="FFFFFF"/>
                      </a:solidFill>
                    </a:lnR>
                    <a:lnT w="17000">
                      <a:solidFill>
                        <a:srgbClr val="FFFFFF"/>
                      </a:solidFill>
                    </a:lnT>
                    <a:lnB w="17000">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chemeClr val="tx1"/>
                          </a:solidFill>
                          <a:effectLst/>
                          <a:latin typeface="+mn-lt"/>
                          <a:ea typeface="+mn-ea"/>
                          <a:cs typeface="+mn-cs"/>
                        </a:rPr>
                        <a:t>Community Leader TBD</a:t>
                      </a:r>
                      <a:endParaRPr lang="en-US" sz="1400" b="0" i="0" u="none" strike="noStrike" kern="1200">
                        <a:solidFill>
                          <a:schemeClr val="tx1"/>
                        </a:solidFill>
                        <a:effectLst/>
                        <a:latin typeface="+mn-lt"/>
                        <a:ea typeface="+mn-ea"/>
                        <a:cs typeface="+mn-cs"/>
                      </a:endParaRPr>
                    </a:p>
                  </a:txBody>
                  <a:tcPr marL="65922" marR="65922" marT="32957" marB="32957" anchor="ctr">
                    <a:lnL w="9524">
                      <a:solidFill>
                        <a:srgbClr val="FFFFFF"/>
                      </a:solidFill>
                    </a:lnL>
                    <a:lnR w="9524">
                      <a:solidFill>
                        <a:srgbClr val="FFFFFF"/>
                      </a:solidFill>
                    </a:lnR>
                    <a:lnT w="17000">
                      <a:solidFill>
                        <a:srgbClr val="FFFFFF"/>
                      </a:solidFill>
                    </a:lnT>
                    <a:lnB w="17000">
                      <a:solidFill>
                        <a:srgbClr val="FFFFFF"/>
                      </a:solidFill>
                    </a:lnB>
                    <a:lnTlToBr w="0">
                      <a:noFill/>
                    </a:lnTlToBr>
                    <a:lnBlToTr w="0">
                      <a:noFill/>
                    </a:lnBlToTr>
                    <a:solidFill>
                      <a:srgbClr val="E9EBF5"/>
                    </a:solidFill>
                  </a:tcPr>
                </a:tc>
                <a:tc>
                  <a:txBody>
                    <a:bodyPr/>
                    <a:lstStyle/>
                    <a:p>
                      <a:pPr lvl="0" algn="l">
                        <a:buNone/>
                      </a:pPr>
                      <a:r>
                        <a:rPr lang="en-US" sz="1400" b="0" i="0" u="none" strike="noStrike" kern="1200" noProof="0">
                          <a:solidFill>
                            <a:schemeClr val="tx1"/>
                          </a:solidFill>
                          <a:effectLst/>
                          <a:latin typeface="+mn-lt"/>
                          <a:ea typeface="+mn-ea"/>
                          <a:cs typeface="+mn-cs"/>
                        </a:rPr>
                        <a:t>Community Spotlight</a:t>
                      </a:r>
                      <a:endParaRPr lang="en-US" sz="1400" b="0" i="0" u="none" strike="noStrike" kern="1200">
                        <a:solidFill>
                          <a:schemeClr val="tx1"/>
                        </a:solidFill>
                        <a:effectLst/>
                        <a:latin typeface="+mn-lt"/>
                        <a:ea typeface="+mn-ea"/>
                        <a:cs typeface="+mn-cs"/>
                      </a:endParaRPr>
                    </a:p>
                  </a:txBody>
                  <a:tcPr marL="65922" marR="65922" marT="32957" marB="32957" anchor="ctr">
                    <a:lnL w="9524">
                      <a:solidFill>
                        <a:srgbClr val="FFFFFF"/>
                      </a:solidFill>
                    </a:lnL>
                    <a:lnR w="9524">
                      <a:solidFill>
                        <a:srgbClr val="FFFFFF"/>
                      </a:solidFill>
                    </a:lnR>
                    <a:lnT w="17000">
                      <a:solidFill>
                        <a:srgbClr val="FFFFFF"/>
                      </a:solidFill>
                    </a:lnT>
                    <a:lnB w="17000">
                      <a:solidFill>
                        <a:srgbClr val="FFFFFF"/>
                      </a:solidFill>
                    </a:lnB>
                    <a:lnTlToBr w="0">
                      <a:noFill/>
                    </a:lnTlToBr>
                    <a:lnBlToTr w="0">
                      <a:noFill/>
                    </a:lnBlToTr>
                    <a:solidFill>
                      <a:srgbClr val="E9EBF5"/>
                    </a:solidFill>
                  </a:tcPr>
                </a:tc>
                <a:extLst>
                  <a:ext uri="{0D108BD9-81ED-4DB2-BD59-A6C34878D82A}">
                    <a16:rowId xmlns:a16="http://schemas.microsoft.com/office/drawing/2014/main" val="1902633405"/>
                  </a:ext>
                </a:extLst>
              </a:tr>
            </a:tbl>
          </a:graphicData>
        </a:graphic>
      </p:graphicFrame>
    </p:spTree>
    <p:extLst>
      <p:ext uri="{BB962C8B-B14F-4D97-AF65-F5344CB8AC3E}">
        <p14:creationId xmlns:p14="http://schemas.microsoft.com/office/powerpoint/2010/main" val="3735358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F6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550FC-3C75-B913-E71A-2F6960CFE361}"/>
              </a:ext>
            </a:extLst>
          </p:cNvPr>
          <p:cNvPicPr>
            <a:picLocks noChangeAspect="1"/>
          </p:cNvPicPr>
          <p:nvPr/>
        </p:nvPicPr>
        <p:blipFill>
          <a:blip r:embed="rId2"/>
          <a:srcRect l="996" t="761" r="799" b="1085"/>
          <a:stretch>
            <a:fillRect/>
          </a:stretch>
        </p:blipFill>
        <p:spPr>
          <a:xfrm>
            <a:off x="1102339" y="50586"/>
            <a:ext cx="9671957" cy="4925786"/>
          </a:xfrm>
          <a:prstGeom prst="rect">
            <a:avLst/>
          </a:prstGeom>
        </p:spPr>
      </p:pic>
      <p:sp>
        <p:nvSpPr>
          <p:cNvPr id="5" name="TextBox 4">
            <a:extLst>
              <a:ext uri="{FF2B5EF4-FFF2-40B4-BE49-F238E27FC236}">
                <a16:creationId xmlns:a16="http://schemas.microsoft.com/office/drawing/2014/main" id="{91587EF6-DC02-94EB-1B39-569BC647B39E}"/>
              </a:ext>
            </a:extLst>
          </p:cNvPr>
          <p:cNvSpPr txBox="1"/>
          <p:nvPr/>
        </p:nvSpPr>
        <p:spPr>
          <a:xfrm>
            <a:off x="693964" y="5197928"/>
            <a:ext cx="10804071" cy="1846659"/>
          </a:xfrm>
          <a:prstGeom prst="rect">
            <a:avLst/>
          </a:prstGeom>
          <a:noFill/>
        </p:spPr>
        <p:txBody>
          <a:bodyPr wrap="square" lIns="0" tIns="0" rIns="0" bIns="0" rtlCol="0">
            <a:spAutoFit/>
          </a:bodyPr>
          <a:lstStyle/>
          <a:p>
            <a:r>
              <a:rPr lang="en-US" sz="2000">
                <a:gradFill>
                  <a:gsLst>
                    <a:gs pos="2917">
                      <a:schemeClr val="tx1"/>
                    </a:gs>
                    <a:gs pos="30000">
                      <a:schemeClr val="tx1"/>
                    </a:gs>
                  </a:gsLst>
                  <a:lin ang="5400000" scaled="0"/>
                </a:gradFill>
              </a:rPr>
              <a:t>Join in the fun for the SharePoint 25</a:t>
            </a:r>
            <a:r>
              <a:rPr lang="en-US" sz="2000" baseline="30000">
                <a:gradFill>
                  <a:gsLst>
                    <a:gs pos="2917">
                      <a:schemeClr val="tx1"/>
                    </a:gs>
                    <a:gs pos="30000">
                      <a:schemeClr val="tx1"/>
                    </a:gs>
                  </a:gsLst>
                  <a:lin ang="5400000" scaled="0"/>
                </a:gradFill>
              </a:rPr>
              <a:t>th</a:t>
            </a:r>
            <a:r>
              <a:rPr lang="en-US" sz="2000">
                <a:gradFill>
                  <a:gsLst>
                    <a:gs pos="2917">
                      <a:schemeClr val="tx1"/>
                    </a:gs>
                    <a:gs pos="30000">
                      <a:schemeClr val="tx1"/>
                    </a:gs>
                  </a:gsLst>
                  <a:lin ang="5400000" scaled="0"/>
                </a:gradFill>
              </a:rPr>
              <a:t> Birthday Digital Event on Monday March 2, 9:00am PT. </a:t>
            </a:r>
            <a:r>
              <a:rPr lang="en-US" sz="2000">
                <a:gradFill>
                  <a:gsLst>
                    <a:gs pos="2917">
                      <a:schemeClr val="tx1"/>
                    </a:gs>
                    <a:gs pos="30000">
                      <a:schemeClr val="tx1"/>
                    </a:gs>
                  </a:gsLst>
                  <a:lin ang="5400000" scaled="0"/>
                </a:gradFill>
                <a:hlinkClick r:id="rId3"/>
              </a:rPr>
              <a:t>https://aka.ms/SPat25</a:t>
            </a:r>
            <a:r>
              <a:rPr lang="en-US" sz="2000">
                <a:gradFill>
                  <a:gsLst>
                    <a:gs pos="2917">
                      <a:schemeClr val="tx1"/>
                    </a:gs>
                    <a:gs pos="30000">
                      <a:schemeClr val="tx1"/>
                    </a:gs>
                  </a:gsLst>
                  <a:lin ang="5400000" scaled="0"/>
                </a:gradFill>
              </a:rPr>
              <a:t> </a:t>
            </a:r>
          </a:p>
          <a:p>
            <a:r>
              <a:rPr lang="en-US" sz="2000">
                <a:gradFill>
                  <a:gsLst>
                    <a:gs pos="2917">
                      <a:schemeClr val="tx1"/>
                    </a:gs>
                    <a:gs pos="30000">
                      <a:schemeClr val="tx1"/>
                    </a:gs>
                  </a:gsLst>
                  <a:lin ang="5400000" scaled="0"/>
                </a:gradFill>
              </a:rPr>
              <a:t>Use the hashtag #SPat25 on your social posts and download graphics to share your stories and watch parties. </a:t>
            </a:r>
            <a:r>
              <a:rPr lang="en-US" sz="2000">
                <a:hlinkClick r:id="rId4" tooltip="https://aka.ms/spat25/graphics"/>
              </a:rPr>
              <a:t>https://aka.ms/SPat25/graphics</a:t>
            </a:r>
            <a:endParaRPr lang="en-US" sz="2000">
              <a:gradFill>
                <a:gsLst>
                  <a:gs pos="2917">
                    <a:schemeClr val="tx1"/>
                  </a:gs>
                  <a:gs pos="30000">
                    <a:schemeClr val="tx1"/>
                  </a:gs>
                </a:gsLst>
                <a:lin ang="5400000" scaled="0"/>
              </a:gradFill>
            </a:endParaRPr>
          </a:p>
          <a:p>
            <a:pPr algn="l"/>
            <a:endParaRPr lang="en-US" sz="2000">
              <a:gradFill>
                <a:gsLst>
                  <a:gs pos="2917">
                    <a:schemeClr val="tx1"/>
                  </a:gs>
                  <a:gs pos="30000">
                    <a:schemeClr val="tx1"/>
                  </a:gs>
                </a:gsLst>
                <a:lin ang="5400000" scaled="0"/>
              </a:gradFill>
            </a:endParaRPr>
          </a:p>
          <a:p>
            <a:pPr algn="l"/>
            <a:endParaRPr lang="en-US" sz="20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6292870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pic>
        <p:nvPicPr>
          <p:cNvPr id="15" name="Picture 14" descr="A screenshot of a computer&#10;&#10;AI-generated content may be incorrect.">
            <a:extLst>
              <a:ext uri="{FF2B5EF4-FFF2-40B4-BE49-F238E27FC236}">
                <a16:creationId xmlns:a16="http://schemas.microsoft.com/office/drawing/2014/main" id="{C0D60F76-10A9-3685-D690-EF19CF73D51A}"/>
              </a:ext>
            </a:extLst>
          </p:cNvPr>
          <p:cNvPicPr>
            <a:picLocks noChangeAspect="1"/>
          </p:cNvPicPr>
          <p:nvPr/>
        </p:nvPicPr>
        <p:blipFill>
          <a:blip r:embed="rId4"/>
          <a:stretch>
            <a:fillRect/>
          </a:stretch>
        </p:blipFill>
        <p:spPr>
          <a:xfrm>
            <a:off x="-242" y="8017"/>
            <a:ext cx="12192000" cy="6858000"/>
          </a:xfrm>
          <a:prstGeom prst="rect">
            <a:avLst/>
          </a:prstGeom>
        </p:spPr>
      </p:pic>
      <p:sp>
        <p:nvSpPr>
          <p:cNvPr id="16" name="TextBox 15">
            <a:extLst>
              <a:ext uri="{FF2B5EF4-FFF2-40B4-BE49-F238E27FC236}">
                <a16:creationId xmlns:a16="http://schemas.microsoft.com/office/drawing/2014/main" id="{6AF4C0D2-1003-9517-8937-A9DDA43A0216}"/>
              </a:ext>
            </a:extLst>
          </p:cNvPr>
          <p:cNvSpPr txBox="1"/>
          <p:nvPr/>
        </p:nvSpPr>
        <p:spPr>
          <a:xfrm>
            <a:off x="7554091" y="1097107"/>
            <a:ext cx="414337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chemeClr val="bg1"/>
                </a:solidFill>
                <a:cs typeface="Segoe UI"/>
                <a:hlinkClick r:id="rId5">
                  <a:extLst>
                    <a:ext uri="{A12FA001-AC4F-418D-AE19-62706E023703}">
                      <ahyp:hlinkClr xmlns:ahyp="http://schemas.microsoft.com/office/drawing/2018/hyperlinkcolor" val="tx"/>
                    </a:ext>
                  </a:extLst>
                </a:hlinkClick>
              </a:rPr>
              <a:t>https://aka.ms/mondaysatmicrosoft</a:t>
            </a:r>
            <a:endParaRPr lang="en-US" sz="2000" err="1">
              <a:solidFill>
                <a:schemeClr val="bg1"/>
              </a:solidFill>
              <a:cs typeface="Segoe UI"/>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326954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13E8E9-93E5-3526-A4D4-28E27D639FEB}"/>
              </a:ext>
            </a:extLst>
          </p:cNvPr>
          <p:cNvPicPr>
            <a:picLocks noChangeAspect="1"/>
          </p:cNvPicPr>
          <p:nvPr/>
        </p:nvPicPr>
        <p:blipFill rotWithShape="1">
          <a:blip r:embed="rId2"/>
          <a:srcRect r="1779" b="1"/>
          <a:stretch/>
        </p:blipFill>
        <p:spPr>
          <a:xfrm>
            <a:off x="-10660" y="0"/>
            <a:ext cx="12191980" cy="6857990"/>
          </a:xfrm>
          <a:prstGeom prst="rect">
            <a:avLst/>
          </a:prstGeom>
          <a:noFill/>
        </p:spPr>
      </p:pic>
      <p:sp>
        <p:nvSpPr>
          <p:cNvPr id="12" name="Title 2">
            <a:extLst>
              <a:ext uri="{FF2B5EF4-FFF2-40B4-BE49-F238E27FC236}">
                <a16:creationId xmlns:a16="http://schemas.microsoft.com/office/drawing/2014/main" id="{F3FAE489-9480-FE0A-E7A0-A10DB0D23466}"/>
              </a:ext>
            </a:extLst>
          </p:cNvPr>
          <p:cNvSpPr>
            <a:spLocks noGrp="1"/>
          </p:cNvSpPr>
          <p:nvPr>
            <p:ph type="title"/>
          </p:nvPr>
        </p:nvSpPr>
        <p:spPr>
          <a:xfrm>
            <a:off x="-10660" y="0"/>
            <a:ext cx="5669280" cy="6858000"/>
          </a:xfrm>
        </p:spPr>
        <p:txBody>
          <a:bodyPr/>
          <a:lstStyle/>
          <a:p>
            <a:r>
              <a:rPr lang="en-US"/>
              <a:t>Stay Connected! </a:t>
            </a:r>
            <a:br>
              <a:rPr lang="en-US"/>
            </a:br>
            <a:br>
              <a:rPr lang="en-US"/>
            </a:br>
            <a:r>
              <a:rPr lang="en-US"/>
              <a:t>Engage with the best community in tech…</a:t>
            </a:r>
            <a:br>
              <a:rPr lang="en-US"/>
            </a:br>
            <a:r>
              <a:rPr lang="en-US"/>
              <a:t>There’s something for everyone! </a:t>
            </a:r>
          </a:p>
        </p:txBody>
      </p:sp>
      <p:sp>
        <p:nvSpPr>
          <p:cNvPr id="13" name="Text Placeholder 14">
            <a:extLst>
              <a:ext uri="{FF2B5EF4-FFF2-40B4-BE49-F238E27FC236}">
                <a16:creationId xmlns:a16="http://schemas.microsoft.com/office/drawing/2014/main" id="{3526F20A-C365-6AB7-151D-671A578D8C91}"/>
              </a:ext>
            </a:extLst>
          </p:cNvPr>
          <p:cNvSpPr txBox="1">
            <a:spLocks/>
          </p:cNvSpPr>
          <p:nvPr/>
        </p:nvSpPr>
        <p:spPr>
          <a:xfrm>
            <a:off x="6533382" y="4675348"/>
            <a:ext cx="4938692" cy="127727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Community on LinkedIn</a:t>
            </a:r>
          </a:p>
          <a:p>
            <a:pPr marL="0" indent="0">
              <a:spcBef>
                <a:spcPts val="600"/>
              </a:spcBef>
              <a:buNone/>
            </a:pPr>
            <a:r>
              <a:rPr lang="en-US" sz="1800">
                <a:solidFill>
                  <a:schemeClr val="bg1"/>
                </a:solidFill>
              </a:rPr>
              <a:t>News, announcements and training delivered to your news feed aka.ms/microsoftcommunitylinkedin </a:t>
            </a:r>
          </a:p>
        </p:txBody>
      </p:sp>
      <p:sp>
        <p:nvSpPr>
          <p:cNvPr id="16" name="Text Placeholder 20">
            <a:extLst>
              <a:ext uri="{FF2B5EF4-FFF2-40B4-BE49-F238E27FC236}">
                <a16:creationId xmlns:a16="http://schemas.microsoft.com/office/drawing/2014/main" id="{DDD745B7-576A-CAC6-91CA-483871935403}"/>
              </a:ext>
            </a:extLst>
          </p:cNvPr>
          <p:cNvSpPr txBox="1">
            <a:spLocks/>
          </p:cNvSpPr>
          <p:nvPr/>
        </p:nvSpPr>
        <p:spPr>
          <a:xfrm>
            <a:off x="6533382" y="3374286"/>
            <a:ext cx="4218852" cy="9173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450850" indent="-1793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mn-ea"/>
                <a:cs typeface="Segoe UI" panose="020B0502040204020203" pitchFamily="34" charset="0"/>
              </a:defRPr>
            </a:lvl2pPr>
            <a:lvl3pPr marL="673100" indent="-1793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mn-lt"/>
                <a:ea typeface="+mn-ea"/>
                <a:cs typeface="Segoe UI" panose="020B0502040204020203" pitchFamily="34" charset="0"/>
              </a:defRPr>
            </a:lvl3pPr>
            <a:lvl4pPr marL="893763" indent="-17780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mn-lt"/>
                <a:ea typeface="+mn-ea"/>
                <a:cs typeface="Segoe UI" panose="020B0502040204020203" pitchFamily="34" charset="0"/>
              </a:defRPr>
            </a:lvl4pPr>
            <a:lvl5pPr marL="1116013" indent="-17938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solidFill>
                <a:latin typeface="Segoe Sans Display Semibold" pitchFamily="2" charset="0"/>
                <a:cs typeface="Segoe Sans Display Semibold" pitchFamily="2" charset="0"/>
              </a:rPr>
              <a:t>CommunityDays.org</a:t>
            </a:r>
          </a:p>
          <a:p>
            <a:pPr>
              <a:spcBef>
                <a:spcPts val="600"/>
              </a:spcBef>
            </a:pPr>
            <a:r>
              <a:rPr lang="en-US" sz="1800">
                <a:solidFill>
                  <a:schemeClr val="bg1"/>
                </a:solidFill>
              </a:rPr>
              <a:t>Find or host a local event in your area </a:t>
            </a:r>
            <a:br>
              <a:rPr lang="en-US" sz="1800">
                <a:solidFill>
                  <a:schemeClr val="bg1"/>
                </a:solidFill>
              </a:rPr>
            </a:br>
            <a:r>
              <a:rPr lang="en-US" sz="1800">
                <a:solidFill>
                  <a:schemeClr val="bg1"/>
                </a:solidFill>
              </a:rPr>
              <a:t>or to match your interests</a:t>
            </a:r>
          </a:p>
          <a:p>
            <a:endParaRPr lang="en-US"/>
          </a:p>
        </p:txBody>
      </p:sp>
      <p:sp>
        <p:nvSpPr>
          <p:cNvPr id="18" name="Oval 17">
            <a:extLst>
              <a:ext uri="{FF2B5EF4-FFF2-40B4-BE49-F238E27FC236}">
                <a16:creationId xmlns:a16="http://schemas.microsoft.com/office/drawing/2014/main" id="{0085F33C-B467-4CCE-9016-1829BA168511}"/>
              </a:ext>
            </a:extLst>
          </p:cNvPr>
          <p:cNvSpPr/>
          <p:nvPr/>
        </p:nvSpPr>
        <p:spPr>
          <a:xfrm>
            <a:off x="5508292" y="3428995"/>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F805D95F-C2E7-1995-1F97-B9E473B02AB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87766" y="3606519"/>
            <a:ext cx="461422" cy="461422"/>
          </a:xfrm>
          <a:prstGeom prst="rect">
            <a:avLst/>
          </a:prstGeom>
        </p:spPr>
      </p:pic>
      <p:sp>
        <p:nvSpPr>
          <p:cNvPr id="19" name="Oval 18">
            <a:extLst>
              <a:ext uri="{FF2B5EF4-FFF2-40B4-BE49-F238E27FC236}">
                <a16:creationId xmlns:a16="http://schemas.microsoft.com/office/drawing/2014/main" id="{2D2972D4-4E62-579C-186E-3EB3FD6E1BA7}"/>
              </a:ext>
            </a:extLst>
          </p:cNvPr>
          <p:cNvSpPr/>
          <p:nvPr/>
        </p:nvSpPr>
        <p:spPr>
          <a:xfrm>
            <a:off x="5537261" y="4807092"/>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10" name="Graphic 9">
            <a:extLst>
              <a:ext uri="{FF2B5EF4-FFF2-40B4-BE49-F238E27FC236}">
                <a16:creationId xmlns:a16="http://schemas.microsoft.com/office/drawing/2014/main" id="{88A9200E-F91A-8D06-72AA-0DB13437F7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04896" y="4996639"/>
            <a:ext cx="490241" cy="490241"/>
          </a:xfrm>
          <a:prstGeom prst="rect">
            <a:avLst/>
          </a:prstGeom>
        </p:spPr>
      </p:pic>
      <p:sp>
        <p:nvSpPr>
          <p:cNvPr id="11" name="Text Placeholder 14">
            <a:extLst>
              <a:ext uri="{FF2B5EF4-FFF2-40B4-BE49-F238E27FC236}">
                <a16:creationId xmlns:a16="http://schemas.microsoft.com/office/drawing/2014/main" id="{45E4FE0E-553B-1325-6120-C97698D580CF}"/>
              </a:ext>
            </a:extLst>
          </p:cNvPr>
          <p:cNvSpPr txBox="1">
            <a:spLocks/>
          </p:cNvSpPr>
          <p:nvPr/>
        </p:nvSpPr>
        <p:spPr>
          <a:xfrm>
            <a:off x="6493625" y="1549763"/>
            <a:ext cx="4938692" cy="13542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latin typeface="Segoe Sans Display Semibold" pitchFamily="2" charset="0"/>
                <a:cs typeface="Segoe Sans Display Semibold" pitchFamily="2" charset="0"/>
              </a:rPr>
              <a:t>Microsoft Tech Community</a:t>
            </a:r>
          </a:p>
          <a:p>
            <a:pPr marL="0" indent="0">
              <a:spcBef>
                <a:spcPts val="600"/>
              </a:spcBef>
              <a:buNone/>
            </a:pPr>
            <a:r>
              <a:rPr lang="en-US" sz="1800">
                <a:solidFill>
                  <a:schemeClr val="bg1"/>
                </a:solidFill>
              </a:rPr>
              <a:t>The community platform for Microsoft 365 – forums, blogs, and events </a:t>
            </a:r>
          </a:p>
          <a:p>
            <a:pPr marL="0" indent="0">
              <a:spcBef>
                <a:spcPts val="600"/>
              </a:spcBef>
              <a:buNone/>
            </a:pPr>
            <a:r>
              <a:rPr lang="en-US" sz="1800">
                <a:solidFill>
                  <a:schemeClr val="bg1"/>
                </a:solidFill>
              </a:rPr>
              <a:t>aka.ms/</a:t>
            </a:r>
            <a:r>
              <a:rPr lang="en-US" sz="1800" err="1">
                <a:solidFill>
                  <a:schemeClr val="bg1"/>
                </a:solidFill>
              </a:rPr>
              <a:t>joinMTC</a:t>
            </a:r>
            <a:endParaRPr lang="en-US" sz="1800">
              <a:solidFill>
                <a:schemeClr val="bg1"/>
              </a:solidFill>
            </a:endParaRPr>
          </a:p>
        </p:txBody>
      </p:sp>
      <p:sp>
        <p:nvSpPr>
          <p:cNvPr id="14" name="Oval 13">
            <a:extLst>
              <a:ext uri="{FF2B5EF4-FFF2-40B4-BE49-F238E27FC236}">
                <a16:creationId xmlns:a16="http://schemas.microsoft.com/office/drawing/2014/main" id="{33B1A967-424E-BCDB-21C9-FBCF3C6092DF}"/>
              </a:ext>
            </a:extLst>
          </p:cNvPr>
          <p:cNvSpPr/>
          <p:nvPr/>
        </p:nvSpPr>
        <p:spPr>
          <a:xfrm>
            <a:off x="5376144" y="1573888"/>
            <a:ext cx="816470" cy="816470"/>
          </a:xfrm>
          <a:prstGeom prst="ellipse">
            <a:avLst/>
          </a:prstGeom>
          <a:gradFill flip="none" rotWithShape="1">
            <a:gsLst>
              <a:gs pos="100000">
                <a:srgbClr val="8DC8E8"/>
              </a:gs>
              <a:gs pos="0">
                <a:srgbClr val="D59ED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73736" tIns="173736" rIns="173736" bIns="173736" rtlCol="0" anchor="t" anchorCtr="0"/>
          <a:lstStyle/>
          <a:p>
            <a:pPr lvl="0"/>
            <a:endParaRPr lang="en-US" sz="1000">
              <a:solidFill>
                <a:srgbClr val="FFFF00"/>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734E1F62-3818-25C0-4551-BE04E2A613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43779" y="1763435"/>
            <a:ext cx="490241" cy="490241"/>
          </a:xfrm>
          <a:prstGeom prst="rect">
            <a:avLst/>
          </a:prstGeom>
        </p:spPr>
      </p:pic>
    </p:spTree>
    <p:extLst>
      <p:ext uri="{BB962C8B-B14F-4D97-AF65-F5344CB8AC3E}">
        <p14:creationId xmlns:p14="http://schemas.microsoft.com/office/powerpoint/2010/main" val="95557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5E5-2050-5637-F926-27149B0B37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237185-B55B-6EBD-EDF3-E5BB726C3B3C}"/>
              </a:ext>
            </a:extLst>
          </p:cNvPr>
          <p:cNvSpPr>
            <a:spLocks noGrp="1"/>
          </p:cNvSpPr>
          <p:nvPr>
            <p:ph sz="quarter" idx="12"/>
          </p:nvPr>
        </p:nvSpPr>
        <p:spPr/>
        <p:txBody>
          <a:bodyPr/>
          <a:lstStyle/>
          <a:p>
            <a:endParaRPr lang="en-US"/>
          </a:p>
        </p:txBody>
      </p:sp>
      <p:sp>
        <p:nvSpPr>
          <p:cNvPr id="4" name="Content Placeholder 3">
            <a:extLst>
              <a:ext uri="{FF2B5EF4-FFF2-40B4-BE49-F238E27FC236}">
                <a16:creationId xmlns:a16="http://schemas.microsoft.com/office/drawing/2014/main" id="{C066FB7F-4BD0-B8BB-EE68-263A9F23DECC}"/>
              </a:ext>
            </a:extLst>
          </p:cNvPr>
          <p:cNvSpPr>
            <a:spLocks noGrp="1"/>
          </p:cNvSpPr>
          <p:nvPr>
            <p:ph sz="quarter" idx="13"/>
          </p:nvPr>
        </p:nvSpPr>
        <p:spPr/>
        <p:txBody>
          <a:bodyPr/>
          <a:lstStyle/>
          <a:p>
            <a:endParaRPr lang="en-US"/>
          </a:p>
        </p:txBody>
      </p:sp>
      <p:sp>
        <p:nvSpPr>
          <p:cNvPr id="5" name="Rectangle 4">
            <a:extLst>
              <a:ext uri="{FF2B5EF4-FFF2-40B4-BE49-F238E27FC236}">
                <a16:creationId xmlns:a16="http://schemas.microsoft.com/office/drawing/2014/main" id="{334DA87D-31D4-F2AA-2618-05391ADC876C}"/>
              </a:ext>
            </a:extLst>
          </p:cNvPr>
          <p:cNvSpPr/>
          <p:nvPr/>
        </p:nvSpPr>
        <p:spPr bwMode="auto">
          <a:xfrm>
            <a:off x="0" y="0"/>
            <a:ext cx="1219200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834AB90D-38B4-5977-7C76-E2431DFF84F1}"/>
              </a:ext>
            </a:extLst>
          </p:cNvPr>
          <p:cNvSpPr txBox="1"/>
          <p:nvPr/>
        </p:nvSpPr>
        <p:spPr>
          <a:xfrm>
            <a:off x="430653" y="5203231"/>
            <a:ext cx="701433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Segoe UI"/>
                <a:ea typeface="+mn-ea"/>
                <a:cs typeface="+mn-cs"/>
              </a:rPr>
              <a:t>Thank you!</a:t>
            </a:r>
          </a:p>
        </p:txBody>
      </p:sp>
    </p:spTree>
    <p:extLst>
      <p:ext uri="{BB962C8B-B14F-4D97-AF65-F5344CB8AC3E}">
        <p14:creationId xmlns:p14="http://schemas.microsoft.com/office/powerpoint/2010/main" val="33624528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0404AAC1-5ED7-C0E2-049B-2351DA0E7D63}"/>
              </a:ext>
            </a:extLst>
          </p:cNvPr>
          <p:cNvCxnSpPr/>
          <p:nvPr/>
        </p:nvCxnSpPr>
        <p:spPr>
          <a:xfrm>
            <a:off x="592874" y="2219092"/>
            <a:ext cx="3107472" cy="3717"/>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3C05347-5804-26EB-3DDD-F8EFC3BE8993}"/>
              </a:ext>
            </a:extLst>
          </p:cNvPr>
          <p:cNvCxnSpPr>
            <a:cxnSpLocks/>
          </p:cNvCxnSpPr>
          <p:nvPr/>
        </p:nvCxnSpPr>
        <p:spPr>
          <a:xfrm>
            <a:off x="4709532" y="2219092"/>
            <a:ext cx="6740911" cy="13009"/>
          </a:xfrm>
          <a:prstGeom prst="straightConnector1">
            <a:avLst/>
          </a:prstGeom>
          <a:ln w="28575">
            <a:headEnd type="none" w="lg" len="med"/>
            <a:tailEnd type="none" w="lg" len="med"/>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88E8FB1E-3F2A-7557-013A-198F574EBE58}"/>
              </a:ext>
            </a:extLst>
          </p:cNvPr>
          <p:cNvSpPr txBox="1"/>
          <p:nvPr/>
        </p:nvSpPr>
        <p:spPr>
          <a:xfrm>
            <a:off x="592641" y="246047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2000" b="0" i="0" u="none" strike="noStrike" kern="1200" cap="none" spc="0" normalizeH="0" baseline="0" noProof="0">
                <a:ln>
                  <a:noFill/>
                </a:ln>
                <a:solidFill>
                  <a:srgbClr val="000000"/>
                </a:solidFill>
                <a:effectLst/>
                <a:uLnTx/>
                <a:uFillTx/>
                <a:latin typeface="Segoe UI"/>
                <a:ea typeface="+mn-ea"/>
                <a:cs typeface="+mn-cs"/>
              </a:rPr>
              <a:t>AGENDA</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CC04E8E9-763B-3216-E245-7B92C3A6F30C}"/>
              </a:ext>
            </a:extLst>
          </p:cNvPr>
          <p:cNvSpPr txBox="1"/>
          <p:nvPr/>
        </p:nvSpPr>
        <p:spPr>
          <a:xfrm>
            <a:off x="4709532" y="2586625"/>
            <a:ext cx="6740911" cy="119487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Segoe UI"/>
              </a:rPr>
              <a:t>Introductions</a:t>
            </a:r>
          </a:p>
          <a:p>
            <a:pPr>
              <a:lnSpc>
                <a:spcPct val="150000"/>
              </a:lnSpc>
              <a:defRPr/>
            </a:pPr>
            <a:r>
              <a:rPr lang="en-US" b="1">
                <a:solidFill>
                  <a:srgbClr val="000000"/>
                </a:solidFill>
                <a:latin typeface="Segoe UI"/>
                <a:cs typeface="Segoe UI"/>
              </a:rPr>
              <a:t>Event Training</a:t>
            </a:r>
            <a:r>
              <a:rPr lang="en-US">
                <a:solidFill>
                  <a:srgbClr val="000000"/>
                </a:solidFill>
                <a:latin typeface="Segoe UI"/>
                <a:cs typeface="Segoe UI"/>
              </a:rPr>
              <a:t>: Community Days, MTC User Groups and AMC</a:t>
            </a:r>
            <a:endParaRPr lang="en-US">
              <a:ea typeface="+mn-lt"/>
              <a:cs typeface="+mn-lt"/>
            </a:endParaRPr>
          </a:p>
          <a:p>
            <a:pPr>
              <a:lnSpc>
                <a:spcPct val="150000"/>
              </a:lnSpc>
              <a:defRPr/>
            </a:pPr>
            <a:r>
              <a:rPr lang="en-US" b="1">
                <a:ea typeface="+mn-lt"/>
                <a:cs typeface="+mn-lt"/>
              </a:rPr>
              <a:t>Ask</a:t>
            </a:r>
            <a:r>
              <a:rPr lang="en-US" b="1">
                <a:solidFill>
                  <a:srgbClr val="000000"/>
                </a:solidFill>
                <a:latin typeface="Segoe UI"/>
                <a:cs typeface="Segoe UI"/>
              </a:rPr>
              <a:t> Me Anything</a:t>
            </a:r>
            <a:r>
              <a:rPr lang="en-US">
                <a:solidFill>
                  <a:srgbClr val="000000"/>
                </a:solidFill>
                <a:latin typeface="Segoe UI"/>
                <a:cs typeface="Segoe UI"/>
              </a:rPr>
              <a:t> </a:t>
            </a:r>
            <a:endParaRPr lang="en-US">
              <a:cs typeface="Segoe UI"/>
            </a:endParaRPr>
          </a:p>
        </p:txBody>
      </p:sp>
    </p:spTree>
    <p:extLst>
      <p:ext uri="{BB962C8B-B14F-4D97-AF65-F5344CB8AC3E}">
        <p14:creationId xmlns:p14="http://schemas.microsoft.com/office/powerpoint/2010/main" val="2358567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80B08F5-CF38-E772-118A-BCB2CAB811CB}"/>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9081AC-ED65-A5D2-7426-1B9FF5837E46}"/>
              </a:ext>
            </a:extLst>
          </p:cNvPr>
          <p:cNvGraphicFramePr>
            <a:graphicFrameLocks noGrp="1"/>
          </p:cNvGraphicFramePr>
          <p:nvPr>
            <p:extLst>
              <p:ext uri="{D42A27DB-BD31-4B8C-83A1-F6EECF244321}">
                <p14:modId xmlns:p14="http://schemas.microsoft.com/office/powerpoint/2010/main" val="623384939"/>
              </p:ext>
            </p:extLst>
          </p:nvPr>
        </p:nvGraphicFramePr>
        <p:xfrm>
          <a:off x="618574" y="1113154"/>
          <a:ext cx="10917074" cy="2411773"/>
        </p:xfrm>
        <a:graphic>
          <a:graphicData uri="http://schemas.openxmlformats.org/drawingml/2006/table">
            <a:tbl>
              <a:tblPr bandRow="1">
                <a:tableStyleId>{5C22544A-7EE6-4342-B048-85BDC9FD1C3A}</a:tableStyleId>
              </a:tblPr>
              <a:tblGrid>
                <a:gridCol w="10917074">
                  <a:extLst>
                    <a:ext uri="{9D8B030D-6E8A-4147-A177-3AD203B41FA5}">
                      <a16:colId xmlns:a16="http://schemas.microsoft.com/office/drawing/2014/main" val="1464470149"/>
                    </a:ext>
                  </a:extLst>
                </a:gridCol>
              </a:tblGrid>
              <a:tr h="2411773">
                <a:tc>
                  <a:txBody>
                    <a:bodyPr/>
                    <a:lstStyle/>
                    <a:p>
                      <a:pPr lvl="0">
                        <a:lnSpc>
                          <a:spcPts val="6000"/>
                        </a:lnSpc>
                        <a:buNone/>
                      </a:pPr>
                      <a:r>
                        <a:rPr lang="en-US" sz="4000">
                          <a:solidFill>
                            <a:schemeClr val="bg1"/>
                          </a:solidFill>
                          <a:effectLst/>
                          <a:latin typeface="Segoe UI Semibold"/>
                        </a:rPr>
                        <a:t>Microsoft Global</a:t>
                      </a:r>
                      <a:br>
                        <a:rPr lang="en-US" sz="4000">
                          <a:solidFill>
                            <a:srgbClr val="FFFFFF"/>
                          </a:solidFill>
                          <a:effectLst/>
                          <a:latin typeface="Segoe UI Semibold"/>
                        </a:rPr>
                      </a:br>
                      <a:r>
                        <a:rPr lang="en-US" sz="4000">
                          <a:solidFill>
                            <a:schemeClr val="bg1"/>
                          </a:solidFill>
                          <a:effectLst/>
                          <a:latin typeface="Segoe UI Semibold"/>
                        </a:rPr>
                        <a:t>Community Initiative</a:t>
                      </a:r>
                      <a:br>
                        <a:rPr lang="en-US" sz="4400">
                          <a:solidFill>
                            <a:srgbClr val="FFFFFF"/>
                          </a:solidFill>
                          <a:effectLst/>
                          <a:latin typeface="Segoe UI Semibold"/>
                        </a:rPr>
                      </a:br>
                      <a:r>
                        <a:rPr lang="en-US" sz="4000">
                          <a:solidFill>
                            <a:schemeClr val="bg1"/>
                          </a:solidFill>
                          <a:effectLst/>
                          <a:latin typeface="Segoe UI Semibold"/>
                        </a:rPr>
                        <a:t>Event Training and Office Hours</a:t>
                      </a: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3" name="Picture 2" descr="Microsoft logo.&#10;&#10;">
            <a:extLst>
              <a:ext uri="{FF2B5EF4-FFF2-40B4-BE49-F238E27FC236}">
                <a16:creationId xmlns:a16="http://schemas.microsoft.com/office/drawing/2014/main" id="{CEADD9BF-A93E-0EE7-5ADF-624972B5623B}"/>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13011964-A9A5-1962-DE94-1AF4182B370C}"/>
              </a:ext>
              <a:ext uri="{C183D7F6-B498-43B3-948B-1728B52AA6E4}">
                <adec:decorative xmlns:adec="http://schemas.microsoft.com/office/drawing/2017/decorative" val="1"/>
              </a:ext>
            </a:extLst>
          </p:cNvPr>
          <p:cNvSpPr/>
          <p:nvPr/>
        </p:nvSpPr>
        <p:spPr>
          <a:xfrm>
            <a:off x="614607" y="3676730"/>
            <a:ext cx="4086139" cy="936122"/>
          </a:xfrm>
          <a:prstGeom prst="roundRect">
            <a:avLst>
              <a:gd name="adj" fmla="val 50000"/>
            </a:avLst>
          </a:prstGeom>
          <a:solidFill>
            <a:srgbClr val="2C7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BFB22106-D5EF-FFC4-F4BD-508ED64287DB}"/>
              </a:ext>
            </a:extLst>
          </p:cNvPr>
          <p:cNvGraphicFramePr>
            <a:graphicFrameLocks noGrp="1"/>
          </p:cNvGraphicFramePr>
          <p:nvPr>
            <p:extLst>
              <p:ext uri="{D42A27DB-BD31-4B8C-83A1-F6EECF244321}">
                <p14:modId xmlns:p14="http://schemas.microsoft.com/office/powerpoint/2010/main" val="1140821896"/>
              </p:ext>
            </p:extLst>
          </p:nvPr>
        </p:nvGraphicFramePr>
        <p:xfrm>
          <a:off x="1879279" y="3846873"/>
          <a:ext cx="3292384" cy="579120"/>
        </p:xfrm>
        <a:graphic>
          <a:graphicData uri="http://schemas.openxmlformats.org/drawingml/2006/table">
            <a:tbl>
              <a:tblPr bandRow="1">
                <a:tableStyleId>{5C22544A-7EE6-4342-B048-85BDC9FD1C3A}</a:tableStyleId>
              </a:tblPr>
              <a:tblGrid>
                <a:gridCol w="3292384">
                  <a:extLst>
                    <a:ext uri="{9D8B030D-6E8A-4147-A177-3AD203B41FA5}">
                      <a16:colId xmlns:a16="http://schemas.microsoft.com/office/drawing/2014/main" val="1464470149"/>
                    </a:ext>
                  </a:extLst>
                </a:gridCol>
              </a:tblGrid>
              <a:tr h="477538">
                <a:tc>
                  <a:txBody>
                    <a:bodyPr/>
                    <a:lstStyle/>
                    <a:p>
                      <a:pPr lvl="0">
                        <a:lnSpc>
                          <a:spcPct val="100000"/>
                        </a:lnSpc>
                        <a:buNone/>
                      </a:pPr>
                      <a:r>
                        <a:rPr lang="en-US" sz="3200" b="1" i="0" spc="0">
                          <a:solidFill>
                            <a:schemeClr val="bg1"/>
                          </a:solidFill>
                          <a:effectLst/>
                          <a:latin typeface="Segoe UI Semibold"/>
                          <a:cs typeface="Segoe UI Semibold"/>
                        </a:rPr>
                        <a:t>Feb 2026</a:t>
                      </a:r>
                      <a:endParaRPr lang="en-US" sz="3200" b="1" i="0" spc="0">
                        <a:solidFill>
                          <a:schemeClr val="bg1"/>
                        </a:solidFill>
                        <a:effectLst/>
                        <a:latin typeface="Segoe UI Semibold" panose="020B0502040204020203" pitchFamily="34" charset="0"/>
                        <a:cs typeface="Segoe UI Semibold" panose="020B0502040204020203" pitchFamily="34" charset="0"/>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8" name="Picture 7">
            <a:extLst>
              <a:ext uri="{FF2B5EF4-FFF2-40B4-BE49-F238E27FC236}">
                <a16:creationId xmlns:a16="http://schemas.microsoft.com/office/drawing/2014/main" id="{52B6F6E1-43CB-E78B-6314-E4BBB95A3A8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38711" y="3889333"/>
            <a:ext cx="532553" cy="500853"/>
          </a:xfrm>
          <a:prstGeom prst="rect">
            <a:avLst/>
          </a:prstGeom>
        </p:spPr>
      </p:pic>
      <p:pic>
        <p:nvPicPr>
          <p:cNvPr id="9" name="Picture 8" descr="A colorful globe with white text&#10;&#10;AI-generated content may be incorrect.">
            <a:extLst>
              <a:ext uri="{FF2B5EF4-FFF2-40B4-BE49-F238E27FC236}">
                <a16:creationId xmlns:a16="http://schemas.microsoft.com/office/drawing/2014/main" id="{2D79CFA9-3894-207D-6FCE-12ACB7A86A32}"/>
              </a:ext>
            </a:extLst>
          </p:cNvPr>
          <p:cNvPicPr>
            <a:picLocks noChangeAspect="1"/>
          </p:cNvPicPr>
          <p:nvPr/>
        </p:nvPicPr>
        <p:blipFill>
          <a:blip r:embed="rId5"/>
          <a:stretch>
            <a:fillRect/>
          </a:stretch>
        </p:blipFill>
        <p:spPr>
          <a:xfrm>
            <a:off x="6064421" y="1274086"/>
            <a:ext cx="2104846" cy="1332999"/>
          </a:xfrm>
          <a:prstGeom prst="rect">
            <a:avLst/>
          </a:prstGeom>
        </p:spPr>
      </p:pic>
    </p:spTree>
    <p:extLst>
      <p:ext uri="{BB962C8B-B14F-4D97-AF65-F5344CB8AC3E}">
        <p14:creationId xmlns:p14="http://schemas.microsoft.com/office/powerpoint/2010/main" val="388541187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blue background with yellow stars&#10;&#10;AI-generated content may be incorrect.">
            <a:extLst>
              <a:ext uri="{FF2B5EF4-FFF2-40B4-BE49-F238E27FC236}">
                <a16:creationId xmlns:a16="http://schemas.microsoft.com/office/drawing/2014/main" id="{C04C54CB-5623-D7DE-C6C7-CB4AB001F6A5}"/>
              </a:ext>
            </a:extLst>
          </p:cNvPr>
          <p:cNvPicPr>
            <a:picLocks noChangeAspect="1"/>
          </p:cNvPicPr>
          <p:nvPr/>
        </p:nvPicPr>
        <p:blipFill>
          <a:blip r:embed="rId3"/>
          <a:srcRect l="4771" t="782"/>
          <a:stretch>
            <a:fillRect/>
          </a:stretch>
        </p:blipFill>
        <p:spPr>
          <a:xfrm>
            <a:off x="0" y="0"/>
            <a:ext cx="12192000" cy="3036916"/>
          </a:xfrm>
          <a:prstGeom prst="rect">
            <a:avLst/>
          </a:prstGeom>
        </p:spPr>
      </p:pic>
      <p:sp>
        <p:nvSpPr>
          <p:cNvPr id="10" name="Title 3, chunk 1, chunk 1, chunk 1">
            <a:extLst>
              <a:ext uri="{FF2B5EF4-FFF2-40B4-BE49-F238E27FC236}">
                <a16:creationId xmlns:a16="http://schemas.microsoft.com/office/drawing/2014/main" id="{99728023-2340-BA48-4669-53FD9211326E}"/>
              </a:ext>
            </a:extLst>
          </p:cNvPr>
          <p:cNvSpPr txBox="1"/>
          <p:nvPr/>
        </p:nvSpPr>
        <p:spPr>
          <a:xfrm>
            <a:off x="560667" y="4271091"/>
            <a:ext cx="2532766" cy="1246495"/>
          </a:xfrm>
          <a:prstGeom prst="rect">
            <a:avLst/>
          </a:prstGeom>
        </p:spPr>
        <p:txBody>
          <a:bodyPr vert="horz" wrap="square" lIns="0" tIns="0" rIns="0" bIns="0" numCol="1" rtlCol="0" anchor="ctr">
            <a:spAutoFit/>
          </a:bodyPr>
          <a:lstStyle>
            <a:defPPr>
              <a:defRPr lang="en-US"/>
            </a:defPPr>
            <a:lvl1pPr defTabSz="932742">
              <a:lnSpc>
                <a:spcPct val="100000"/>
              </a:lnSpc>
              <a:spcBef>
                <a:spcPct val="0"/>
              </a:spcBef>
              <a:buNone/>
              <a:defRPr kumimoji="0" sz="7680" b="1" i="0" u="none" strike="noStrike" cap="none" spc="0" normalizeH="0" baseline="0">
                <a:ln>
                  <a:noFill/>
                </a:ln>
                <a:solidFill>
                  <a:srgbClr val="000000"/>
                </a:solidFill>
                <a:effectLst/>
                <a:uLnTx/>
                <a:uFillTx/>
                <a:latin typeface="Segoe UI Variable Display Semibold" pitchFamily="2" charset="0"/>
              </a:defRPr>
            </a:lvl1pPr>
          </a:lstStyle>
          <a:p>
            <a:pPr defTabSz="845398">
              <a:spcBef>
                <a:spcPts val="0"/>
              </a:spcBef>
              <a:defRPr/>
            </a:pPr>
            <a:r>
              <a:rPr lang="en-US" sz="2700">
                <a:solidFill>
                  <a:srgbClr val="2A446F"/>
                </a:solidFill>
                <a:latin typeface="Segoe UI Variable Display Semibold"/>
              </a:rPr>
              <a:t>Event Training and Office Hours</a:t>
            </a:r>
          </a:p>
        </p:txBody>
      </p:sp>
      <p:sp>
        <p:nvSpPr>
          <p:cNvPr id="11" name="Title 3, chunk 1, chunk 1, chunk 2">
            <a:extLst>
              <a:ext uri="{FF2B5EF4-FFF2-40B4-BE49-F238E27FC236}">
                <a16:creationId xmlns:a16="http://schemas.microsoft.com/office/drawing/2014/main" id="{8C7349EB-214F-C514-B853-C54F4CAAD5A2}"/>
              </a:ext>
            </a:extLst>
          </p:cNvPr>
          <p:cNvSpPr txBox="1"/>
          <p:nvPr/>
        </p:nvSpPr>
        <p:spPr>
          <a:xfrm>
            <a:off x="3727057" y="4478841"/>
            <a:ext cx="4423445" cy="830997"/>
          </a:xfrm>
          <a:prstGeom prst="rect">
            <a:avLst/>
          </a:prstGeom>
        </p:spPr>
        <p:txBody>
          <a:bodyPr vert="horz" wrap="square" lIns="0" tIns="0" rIns="0" bIns="0" numCol="1" rtlCol="0" anchor="ctr">
            <a:spAutoFit/>
          </a:bodyPr>
          <a:lstStyle>
            <a:defPPr>
              <a:defRPr lang="en-US"/>
            </a:defPPr>
            <a:lvl1pPr defTabSz="932742">
              <a:lnSpc>
                <a:spcPct val="100000"/>
              </a:lnSpc>
              <a:spcBef>
                <a:spcPct val="0"/>
              </a:spcBef>
              <a:buNone/>
              <a:defRPr kumimoji="0" sz="7680" b="1" i="0" u="none" strike="noStrike" cap="none" spc="0" normalizeH="0" baseline="0">
                <a:ln>
                  <a:noFill/>
                </a:ln>
                <a:solidFill>
                  <a:srgbClr val="000000"/>
                </a:solidFill>
                <a:effectLst/>
                <a:uLnTx/>
                <a:uFillTx/>
                <a:latin typeface="Segoe UI Variable Display Semibold" pitchFamily="2" charset="0"/>
              </a:defRPr>
            </a:lvl1pPr>
          </a:lstStyle>
          <a:p>
            <a:pPr defTabSz="845398">
              <a:spcBef>
                <a:spcPts val="0"/>
              </a:spcBef>
              <a:defRPr/>
            </a:pPr>
            <a:r>
              <a:rPr lang="en-US" sz="2700">
                <a:solidFill>
                  <a:srgbClr val="2A446F"/>
                </a:solidFill>
                <a:latin typeface="Segoe UI Variable Display Semibold"/>
              </a:rPr>
              <a:t>Run of Show: What to do the day of the event</a:t>
            </a:r>
            <a:endParaRPr lang="en-US" sz="2700">
              <a:solidFill>
                <a:srgbClr val="2A446F"/>
              </a:solidFill>
            </a:endParaRPr>
          </a:p>
        </p:txBody>
      </p:sp>
      <p:cxnSp>
        <p:nvCxnSpPr>
          <p:cNvPr id="15" name="Straight Connector 14">
            <a:extLst>
              <a:ext uri="{FF2B5EF4-FFF2-40B4-BE49-F238E27FC236}">
                <a16:creationId xmlns:a16="http://schemas.microsoft.com/office/drawing/2014/main" id="{70EDD1EB-1D2D-6FFB-4254-B26AB9BB04E1}"/>
              </a:ext>
            </a:extLst>
          </p:cNvPr>
          <p:cNvCxnSpPr>
            <a:cxnSpLocks/>
          </p:cNvCxnSpPr>
          <p:nvPr/>
        </p:nvCxnSpPr>
        <p:spPr>
          <a:xfrm>
            <a:off x="3429138" y="4264012"/>
            <a:ext cx="0" cy="1260653"/>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249476"/>
      </p:ext>
    </p:extLst>
  </p:cSld>
  <p:clrMapOvr>
    <a:masterClrMapping/>
  </p:clrMapOvr>
  <p:transition advClick="0" advTm="8000">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5812D9-58E9-96D5-2920-76862EB717A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24D4F9A-0A3B-7AD0-9442-84539A148FC4}"/>
              </a:ext>
            </a:extLst>
          </p:cNvPr>
          <p:cNvSpPr/>
          <p:nvPr/>
        </p:nvSpPr>
        <p:spPr>
          <a:xfrm>
            <a:off x="0" y="0"/>
            <a:ext cx="4112292" cy="6857999"/>
          </a:xfrm>
          <a:prstGeom prst="rect">
            <a:avLst/>
          </a:prstGeom>
          <a:solidFill>
            <a:srgbClr val="0423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15">
            <a:extLst>
              <a:ext uri="{FF2B5EF4-FFF2-40B4-BE49-F238E27FC236}">
                <a16:creationId xmlns:a16="http://schemas.microsoft.com/office/drawing/2014/main" id="{8423BDB3-1289-6341-CF68-1A337A72715A}"/>
              </a:ext>
              <a:ext uri="{C183D7F6-B498-43B3-948B-1728B52AA6E4}">
                <adec:decorative xmlns:adec="http://schemas.microsoft.com/office/drawing/2017/decorative" val="1"/>
              </a:ext>
            </a:extLst>
          </p:cNvPr>
          <p:cNvSpPr/>
          <p:nvPr/>
        </p:nvSpPr>
        <p:spPr bwMode="auto">
          <a:xfrm>
            <a:off x="722116" y="617336"/>
            <a:ext cx="3795198" cy="5623324"/>
          </a:xfrm>
          <a:prstGeom prst="roundRect">
            <a:avLst>
              <a:gd name="adj" fmla="val 29403"/>
            </a:avLst>
          </a:prstGeom>
          <a:gradFill flip="none" rotWithShape="1">
            <a:gsLst>
              <a:gs pos="0">
                <a:srgbClr val="FFFFFF"/>
              </a:gs>
              <a:gs pos="100000">
                <a:srgbClr val="FFFFFF">
                  <a:lumMod val="95000"/>
                </a:srgbClr>
              </a:gs>
            </a:gsLst>
            <a:path path="circle">
              <a:fillToRect l="100000" t="100000"/>
            </a:path>
            <a:tileRect r="-100000" b="-100000"/>
          </a:gradFill>
          <a:ln w="9525" cap="flat" cmpd="sng" algn="ctr">
            <a:solidFill>
              <a:srgbClr val="FFFFFF">
                <a:lumMod val="95000"/>
              </a:srgbClr>
            </a:solidFill>
            <a:prstDash val="solid"/>
            <a:headEnd type="none" w="med" len="med"/>
            <a:tailEnd type="none" w="med" len="med"/>
          </a:ln>
          <a:effectLst>
            <a:outerShdw blurRad="63500" dist="127000" dir="2700000" algn="ctr" rotWithShape="0">
              <a:srgbClr val="454142">
                <a:alpha val="20000"/>
              </a:srgbClr>
            </a:outerShdw>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pic>
        <p:nvPicPr>
          <p:cNvPr id="7" name="Picture 6">
            <a:extLst>
              <a:ext uri="{FF2B5EF4-FFF2-40B4-BE49-F238E27FC236}">
                <a16:creationId xmlns:a16="http://schemas.microsoft.com/office/drawing/2014/main" id="{EC7A94BA-EB9D-CC8F-64E3-57ADC9ECDE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5319" b="5319"/>
          <a:stretch/>
        </p:blipFill>
        <p:spPr>
          <a:xfrm>
            <a:off x="668228" y="1383805"/>
            <a:ext cx="3902974" cy="4090386"/>
          </a:xfrm>
          <a:prstGeom prst="rect">
            <a:avLst/>
          </a:prstGeom>
        </p:spPr>
      </p:pic>
      <p:sp>
        <p:nvSpPr>
          <p:cNvPr id="8" name="Rectangle: Rounded Corners 15">
            <a:extLst>
              <a:ext uri="{FF2B5EF4-FFF2-40B4-BE49-F238E27FC236}">
                <a16:creationId xmlns:a16="http://schemas.microsoft.com/office/drawing/2014/main" id="{BAF4C82C-9316-D303-0F8B-E14CF9FBECAA}"/>
              </a:ext>
              <a:ext uri="{C183D7F6-B498-43B3-948B-1728B52AA6E4}">
                <adec:decorative xmlns:adec="http://schemas.microsoft.com/office/drawing/2017/decorative" val="1"/>
              </a:ext>
            </a:extLst>
          </p:cNvPr>
          <p:cNvSpPr/>
          <p:nvPr/>
        </p:nvSpPr>
        <p:spPr bwMode="auto">
          <a:xfrm>
            <a:off x="539019" y="489421"/>
            <a:ext cx="4161393" cy="5879155"/>
          </a:xfrm>
          <a:prstGeom prst="roundRect">
            <a:avLst>
              <a:gd name="adj" fmla="val 29403"/>
            </a:avLst>
          </a:prstGeom>
          <a:noFill/>
          <a:ln w="38100" cap="flat" cmpd="sng" algn="ctr">
            <a:gradFill flip="none" rotWithShape="1">
              <a:gsLst>
                <a:gs pos="0">
                  <a:srgbClr val="46B7B2"/>
                </a:gs>
                <a:gs pos="100000">
                  <a:srgbClr val="2C7E9C"/>
                </a:gs>
              </a:gsLst>
              <a:lin ang="2700000" scaled="1"/>
              <a:tileRect/>
            </a:gradFill>
            <a:prstDash val="solid"/>
            <a:headEnd type="none" w="med" len="med"/>
            <a:tailEnd type="none" w="med" len="med"/>
          </a:ln>
          <a:effectLst/>
        </p:spPr>
        <p:txBody>
          <a:bodyPr rot="0" spcFirstLastPara="0" vertOverflow="overflow" horzOverflow="overflow" vert="horz" wrap="square" lIns="612000" tIns="108000" rIns="108000" bIns="108000" numCol="1" spcCol="0" rtlCol="0" fromWordArt="0" anchor="ctr" anchorCtr="0" forceAA="0" compatLnSpc="1">
            <a:prstTxWarp prst="textNoShape">
              <a:avLst/>
            </a:prstTxWarp>
            <a:noAutofit/>
          </a:bodyPr>
          <a:lstStyle/>
          <a:p>
            <a:pPr marL="0" marR="0" lvl="0" indent="0" defTabSz="932742" eaLnBrk="1" fontAlgn="base" latinLnBrk="0" hangingPunct="1">
              <a:lnSpc>
                <a:spcPct val="100000"/>
              </a:lnSpc>
              <a:spcBef>
                <a:spcPts val="0"/>
              </a:spcBef>
              <a:spcAft>
                <a:spcPct val="0"/>
              </a:spcAft>
              <a:buClrTx/>
              <a:buSzPct val="90000"/>
              <a:buFontTx/>
              <a:buNone/>
              <a:tabLst/>
              <a:defRPr/>
            </a:pPr>
            <a:endParaRPr kumimoji="0" lang="en-US" sz="1000" b="1" i="0" u="none" strike="noStrike" kern="0" cap="none" spc="0" normalizeH="0" baseline="0" noProof="0">
              <a:ln>
                <a:noFill/>
              </a:ln>
              <a:solidFill>
                <a:srgbClr val="000000"/>
              </a:solidFill>
              <a:effectLst/>
              <a:uLnTx/>
              <a:uFillTx/>
              <a:latin typeface="Segoe Sans Text"/>
              <a:cs typeface="Segoe Sans Text" pitchFamily="2" charset="0"/>
            </a:endParaRPr>
          </a:p>
        </p:txBody>
      </p:sp>
      <p:sp>
        <p:nvSpPr>
          <p:cNvPr id="9" name="Title 1">
            <a:extLst>
              <a:ext uri="{FF2B5EF4-FFF2-40B4-BE49-F238E27FC236}">
                <a16:creationId xmlns:a16="http://schemas.microsoft.com/office/drawing/2014/main" id="{85726B41-10A1-7D84-E550-1E7A5B4EC48F}"/>
              </a:ext>
            </a:extLst>
          </p:cNvPr>
          <p:cNvSpPr txBox="1">
            <a:spLocks/>
          </p:cNvSpPr>
          <p:nvPr/>
        </p:nvSpPr>
        <p:spPr>
          <a:xfrm>
            <a:off x="5227376" y="1613376"/>
            <a:ext cx="6267828" cy="166199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Text" pitchFamily="2" charset="0"/>
              </a:defRPr>
            </a:lvl1pPr>
          </a:lstStyle>
          <a:p>
            <a:pPr>
              <a:defRPr/>
            </a:pPr>
            <a:r>
              <a:rPr lang="en-US">
                <a:solidFill>
                  <a:srgbClr val="0070C0"/>
                </a:solidFill>
                <a:latin typeface="Segoe Sans Text Semibold"/>
                <a:cs typeface="Segoe Sans Text"/>
              </a:rPr>
              <a:t>Microsoft Global Community Initiative</a:t>
            </a:r>
          </a:p>
          <a:p>
            <a:pPr>
              <a:defRPr/>
            </a:pPr>
            <a:endParaRPr lang="en-US">
              <a:solidFill>
                <a:srgbClr val="000000"/>
              </a:solidFill>
              <a:latin typeface="Segoe Sans Text Semibold"/>
            </a:endParaRPr>
          </a:p>
        </p:txBody>
      </p:sp>
      <p:sp>
        <p:nvSpPr>
          <p:cNvPr id="10" name="TextBox 9">
            <a:extLst>
              <a:ext uri="{FF2B5EF4-FFF2-40B4-BE49-F238E27FC236}">
                <a16:creationId xmlns:a16="http://schemas.microsoft.com/office/drawing/2014/main" id="{BFB7014D-E304-7F2C-6FAC-4B560629EEB9}"/>
              </a:ext>
            </a:extLst>
          </p:cNvPr>
          <p:cNvSpPr txBox="1"/>
          <p:nvPr/>
        </p:nvSpPr>
        <p:spPr>
          <a:xfrm>
            <a:off x="5216490" y="2903972"/>
            <a:ext cx="6414719" cy="738664"/>
          </a:xfrm>
          <a:prstGeom prst="rect">
            <a:avLst/>
          </a:prstGeom>
          <a:noFill/>
        </p:spPr>
        <p:txBody>
          <a:bodyPr wrap="square" lIns="0" tIns="0" rIns="0" bIns="0" rtlCol="0" anchor="t">
            <a:spAutoFit/>
          </a:bodyPr>
          <a:lstStyle/>
          <a:p>
            <a:r>
              <a:rPr lang="en-US" sz="2400" b="1">
                <a:gradFill>
                  <a:gsLst>
                    <a:gs pos="2917">
                      <a:srgbClr val="000000"/>
                    </a:gs>
                    <a:gs pos="30000">
                      <a:srgbClr val="000000"/>
                    </a:gs>
                  </a:gsLst>
                  <a:lin ang="5400000" scaled="0"/>
                </a:gradFill>
                <a:latin typeface="Segoe UI"/>
              </a:rPr>
              <a:t>Event Training and Office Hours</a:t>
            </a:r>
            <a:endParaRPr lang="en-US" sz="2400" b="1">
              <a:solidFill>
                <a:srgbClr val="000000"/>
              </a:solidFill>
              <a:latin typeface="Aptos" panose="02110004020202020204"/>
            </a:endParaRPr>
          </a:p>
          <a:p>
            <a:r>
              <a:rPr lang="en-US" sz="2400" b="1">
                <a:gradFill>
                  <a:gsLst>
                    <a:gs pos="2917">
                      <a:srgbClr val="000000"/>
                    </a:gs>
                    <a:gs pos="30000">
                      <a:srgbClr val="000000"/>
                    </a:gs>
                  </a:gsLst>
                  <a:lin ang="5400000" scaled="0"/>
                </a:gradFill>
                <a:latin typeface="Segoe UI"/>
              </a:rPr>
              <a:t>February 26 at 8:10A PT</a:t>
            </a:r>
            <a:endParaRPr lang="en-US" sz="2400" b="1"/>
          </a:p>
        </p:txBody>
      </p:sp>
      <p:sp>
        <p:nvSpPr>
          <p:cNvPr id="2" name="Rectangle: Rounded Corners 1">
            <a:extLst>
              <a:ext uri="{FF2B5EF4-FFF2-40B4-BE49-F238E27FC236}">
                <a16:creationId xmlns:a16="http://schemas.microsoft.com/office/drawing/2014/main" id="{45BAA761-D62E-D859-CBF9-80BAC8B1F3D1}"/>
              </a:ext>
              <a:ext uri="{C183D7F6-B498-43B3-948B-1728B52AA6E4}">
                <adec:decorative xmlns:adec="http://schemas.microsoft.com/office/drawing/2017/decorative" val="1"/>
              </a:ext>
            </a:extLst>
          </p:cNvPr>
          <p:cNvSpPr/>
          <p:nvPr/>
        </p:nvSpPr>
        <p:spPr>
          <a:xfrm>
            <a:off x="5227376" y="3787744"/>
            <a:ext cx="6267827" cy="1903228"/>
          </a:xfrm>
          <a:prstGeom prst="roundRect">
            <a:avLst>
              <a:gd name="adj" fmla="val 20550"/>
            </a:avLst>
          </a:prstGeom>
          <a:gradFill flip="none" rotWithShape="1">
            <a:gsLst>
              <a:gs pos="100000">
                <a:srgbClr val="2C7E9C"/>
              </a:gs>
              <a:gs pos="0">
                <a:srgbClr val="46B7B2"/>
              </a:gs>
            </a:gsLst>
            <a:path path="circle">
              <a:fillToRect r="100000" b="100000"/>
            </a:path>
            <a:tileRect l="-100000" t="-100000"/>
          </a:gradFill>
          <a:ln w="9525" cap="flat" cmpd="sng" algn="ctr">
            <a:noFill/>
            <a:prstDash val="solid"/>
            <a:headEnd type="none" w="med" len="med"/>
            <a:tailEnd type="none" w="med" len="med"/>
          </a:ln>
          <a:effectLst>
            <a:outerShdw blurRad="190500" algn="ctr" rotWithShape="0">
              <a:prstClr val="black">
                <a:alpha val="2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spcBef>
                <a:spcPct val="0"/>
              </a:spcBef>
              <a:spcAft>
                <a:spcPct val="0"/>
              </a:spcAft>
              <a:defRPr/>
            </a:pPr>
            <a:endParaRPr lang="en-US" kern="0">
              <a:ln w="3175">
                <a:noFill/>
              </a:ln>
              <a:solidFill>
                <a:srgbClr val="FFFFFF"/>
              </a:solidFill>
              <a:latin typeface="Segoe UI Semibold"/>
              <a:cs typeface="Segoe UI" pitchFamily="34" charset="0"/>
            </a:endParaRPr>
          </a:p>
        </p:txBody>
      </p:sp>
      <p:sp>
        <p:nvSpPr>
          <p:cNvPr id="3" name="TextBox 2">
            <a:extLst>
              <a:ext uri="{FF2B5EF4-FFF2-40B4-BE49-F238E27FC236}">
                <a16:creationId xmlns:a16="http://schemas.microsoft.com/office/drawing/2014/main" id="{C424BB6C-40B0-8AE5-096A-CEDC5C7ADBAD}"/>
              </a:ext>
            </a:extLst>
          </p:cNvPr>
          <p:cNvSpPr txBox="1"/>
          <p:nvPr/>
        </p:nvSpPr>
        <p:spPr>
          <a:xfrm>
            <a:off x="5480635" y="4459993"/>
            <a:ext cx="5759307" cy="1107996"/>
          </a:xfrm>
          <a:prstGeom prst="rect">
            <a:avLst/>
          </a:prstGeom>
          <a:noFill/>
        </p:spPr>
        <p:txBody>
          <a:bodyPr wrap="square" lIns="0" tIns="0" rIns="0" bIns="0" rtlCol="0" anchor="t">
            <a:spAutoFit/>
          </a:bodyPr>
          <a:lstStyle/>
          <a:p>
            <a:r>
              <a:rPr lang="fi-FI" sz="3600">
                <a:solidFill>
                  <a:schemeClr val="bg1"/>
                </a:solidFill>
                <a:latin typeface="Segoe Sans Text Semibold"/>
                <a:cs typeface="Segoe Sans Text Semibold"/>
              </a:rPr>
              <a:t>Run of Show: </a:t>
            </a:r>
            <a:r>
              <a:rPr lang="fi-FI" sz="3600" err="1">
                <a:solidFill>
                  <a:schemeClr val="bg1"/>
                </a:solidFill>
                <a:latin typeface="Segoe Sans Text Semibold"/>
                <a:cs typeface="Segoe Sans Text Semibold"/>
              </a:rPr>
              <a:t>What</a:t>
            </a:r>
            <a:r>
              <a:rPr lang="fi-FI" sz="3600">
                <a:solidFill>
                  <a:schemeClr val="bg1"/>
                </a:solidFill>
                <a:latin typeface="Segoe Sans Text Semibold"/>
                <a:cs typeface="Segoe Sans Text Semibold"/>
              </a:rPr>
              <a:t> to </a:t>
            </a:r>
            <a:r>
              <a:rPr lang="fi-FI" sz="3600" err="1">
                <a:solidFill>
                  <a:schemeClr val="bg1"/>
                </a:solidFill>
                <a:latin typeface="Segoe Sans Text Semibold"/>
                <a:cs typeface="Segoe Sans Text Semibold"/>
              </a:rPr>
              <a:t>do</a:t>
            </a:r>
            <a:r>
              <a:rPr lang="fi-FI" sz="3600">
                <a:solidFill>
                  <a:schemeClr val="bg1"/>
                </a:solidFill>
                <a:latin typeface="Segoe Sans Text Semibold"/>
                <a:cs typeface="Segoe Sans Text Semibold"/>
              </a:rPr>
              <a:t> </a:t>
            </a:r>
            <a:r>
              <a:rPr lang="fi-FI" sz="3600" err="1">
                <a:solidFill>
                  <a:schemeClr val="bg1"/>
                </a:solidFill>
                <a:latin typeface="Segoe Sans Text Semibold"/>
                <a:cs typeface="Segoe Sans Text Semibold"/>
              </a:rPr>
              <a:t>the</a:t>
            </a:r>
            <a:r>
              <a:rPr lang="fi-FI" sz="3600">
                <a:solidFill>
                  <a:schemeClr val="bg1"/>
                </a:solidFill>
                <a:latin typeface="Segoe Sans Text Semibold"/>
                <a:cs typeface="Segoe Sans Text Semibold"/>
              </a:rPr>
              <a:t> </a:t>
            </a:r>
            <a:r>
              <a:rPr lang="fi-FI" sz="3600" err="1">
                <a:solidFill>
                  <a:schemeClr val="bg1"/>
                </a:solidFill>
                <a:latin typeface="Segoe Sans Text Semibold"/>
                <a:cs typeface="Segoe Sans Text Semibold"/>
              </a:rPr>
              <a:t>day</a:t>
            </a:r>
            <a:r>
              <a:rPr lang="fi-FI" sz="3600">
                <a:solidFill>
                  <a:schemeClr val="bg1"/>
                </a:solidFill>
                <a:latin typeface="Segoe Sans Text Semibold"/>
                <a:cs typeface="Segoe Sans Text Semibold"/>
              </a:rPr>
              <a:t> of </a:t>
            </a:r>
            <a:r>
              <a:rPr lang="fi-FI" sz="3600" err="1">
                <a:solidFill>
                  <a:schemeClr val="bg1"/>
                </a:solidFill>
                <a:latin typeface="Segoe Sans Text Semibold"/>
                <a:cs typeface="Segoe Sans Text Semibold"/>
              </a:rPr>
              <a:t>the</a:t>
            </a:r>
            <a:r>
              <a:rPr lang="fi-FI" sz="3600">
                <a:solidFill>
                  <a:schemeClr val="bg1"/>
                </a:solidFill>
                <a:latin typeface="Segoe Sans Text Semibold"/>
                <a:cs typeface="Segoe Sans Text Semibold"/>
              </a:rPr>
              <a:t> </a:t>
            </a:r>
            <a:r>
              <a:rPr lang="fi-FI" sz="3600" err="1">
                <a:solidFill>
                  <a:schemeClr val="bg1"/>
                </a:solidFill>
                <a:latin typeface="Segoe Sans Text Semibold"/>
                <a:cs typeface="Segoe Sans Text Semibold"/>
              </a:rPr>
              <a:t>event</a:t>
            </a:r>
            <a:endParaRPr lang="en-US" sz="3600" err="1">
              <a:solidFill>
                <a:schemeClr val="bg1"/>
              </a:solidFill>
            </a:endParaRPr>
          </a:p>
        </p:txBody>
      </p:sp>
    </p:spTree>
    <p:extLst>
      <p:ext uri="{BB962C8B-B14F-4D97-AF65-F5344CB8AC3E}">
        <p14:creationId xmlns:p14="http://schemas.microsoft.com/office/powerpoint/2010/main" val="121053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18611-4BE0-7E58-49B4-5E2C57884B56}"/>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CC8A7C4D-BC83-E32E-C113-C5B6B8CD7417}"/>
              </a:ext>
            </a:extLst>
          </p:cNvPr>
          <p:cNvSpPr>
            <a:spLocks noGrp="1"/>
          </p:cNvSpPr>
          <p:nvPr>
            <p:ph type="title"/>
          </p:nvPr>
        </p:nvSpPr>
        <p:spPr>
          <a:xfrm>
            <a:off x="500979" y="285070"/>
            <a:ext cx="11018520" cy="984885"/>
          </a:xfrm>
        </p:spPr>
        <p:txBody>
          <a:bodyPr/>
          <a:lstStyle/>
          <a:p>
            <a:r>
              <a:rPr lang="en-US" sz="3200" b="1">
                <a:latin typeface="Segoe UI"/>
                <a:cs typeface="Segoe UI"/>
              </a:rPr>
              <a:t>MGCI on MTC</a:t>
            </a:r>
            <a:endParaRPr lang="en-US" sz="3200">
              <a:latin typeface="Segoe UI"/>
              <a:cs typeface="Segoe UI"/>
            </a:endParaRPr>
          </a:p>
          <a:p>
            <a:endParaRPr lang="en-US" sz="3200"/>
          </a:p>
        </p:txBody>
      </p:sp>
      <p:graphicFrame>
        <p:nvGraphicFramePr>
          <p:cNvPr id="8" name="Table 7">
            <a:extLst>
              <a:ext uri="{FF2B5EF4-FFF2-40B4-BE49-F238E27FC236}">
                <a16:creationId xmlns:a16="http://schemas.microsoft.com/office/drawing/2014/main" id="{B9B1B068-93D8-16C0-3A15-133C1307A969}"/>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Microsoft Global Community Initiative</a:t>
                      </a:r>
                    </a:p>
                    <a:p>
                      <a:pPr lvl="0">
                        <a:lnSpc>
                          <a:spcPct val="100000"/>
                        </a:lnSpc>
                        <a:buNone/>
                      </a:pPr>
                      <a:r>
                        <a:rPr lang="en-US" sz="1800" b="0" i="0" u="none" strike="noStrike" spc="0" noProof="0">
                          <a:solidFill>
                            <a:srgbClr val="FFFFFF"/>
                          </a:solidFill>
                          <a:effectLst/>
                          <a:latin typeface="Segoe UI"/>
                        </a:rPr>
                        <a:t>https://aka.ms/M</a:t>
                      </a:r>
                      <a:r>
                        <a:rPr lang="en-US" sz="1800" b="0" i="0" u="none" strike="noStrike" spc="0" noProof="0">
                          <a:solidFill>
                            <a:schemeClr val="bg1"/>
                          </a:solidFill>
                          <a:effectLst/>
                          <a:latin typeface="Segoe UI"/>
                        </a:rPr>
                        <a:t>GCI</a:t>
                      </a:r>
                      <a:endParaRPr lang="en-US"/>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pic>
        <p:nvPicPr>
          <p:cNvPr id="5" name="Picture 4" descr="A screenshot of a computer&#10;&#10;AI-generated content may be incorrect.">
            <a:extLst>
              <a:ext uri="{FF2B5EF4-FFF2-40B4-BE49-F238E27FC236}">
                <a16:creationId xmlns:a16="http://schemas.microsoft.com/office/drawing/2014/main" id="{5CB31D4E-6442-6EEF-F5F6-EE3CCDC4FFAC}"/>
              </a:ext>
            </a:extLst>
          </p:cNvPr>
          <p:cNvPicPr>
            <a:picLocks noChangeAspect="1"/>
          </p:cNvPicPr>
          <p:nvPr/>
        </p:nvPicPr>
        <p:blipFill>
          <a:blip r:embed="rId2"/>
          <a:stretch>
            <a:fillRect/>
          </a:stretch>
        </p:blipFill>
        <p:spPr>
          <a:xfrm>
            <a:off x="37" y="1176759"/>
            <a:ext cx="10378558" cy="5681243"/>
          </a:xfrm>
          <a:prstGeom prst="rect">
            <a:avLst/>
          </a:prstGeom>
        </p:spPr>
      </p:pic>
      <p:sp>
        <p:nvSpPr>
          <p:cNvPr id="7" name="Arrow: Right 6">
            <a:extLst>
              <a:ext uri="{FF2B5EF4-FFF2-40B4-BE49-F238E27FC236}">
                <a16:creationId xmlns:a16="http://schemas.microsoft.com/office/drawing/2014/main" id="{BA910EE5-F385-A7F2-9728-9004B23D686A}"/>
              </a:ext>
            </a:extLst>
          </p:cNvPr>
          <p:cNvSpPr/>
          <p:nvPr/>
        </p:nvSpPr>
        <p:spPr bwMode="auto">
          <a:xfrm>
            <a:off x="6542417" y="4016202"/>
            <a:ext cx="2666381" cy="484631"/>
          </a:xfrm>
          <a:prstGeom prst="rightArrow">
            <a:avLst/>
          </a:prstGeom>
          <a:solidFill>
            <a:srgbClr val="FFC000"/>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a:extLst>
              <a:ext uri="{FF2B5EF4-FFF2-40B4-BE49-F238E27FC236}">
                <a16:creationId xmlns:a16="http://schemas.microsoft.com/office/drawing/2014/main" id="{D93C6905-6340-44A7-7CCA-DC1EA9392300}"/>
              </a:ext>
            </a:extLst>
          </p:cNvPr>
          <p:cNvSpPr txBox="1"/>
          <p:nvPr/>
        </p:nvSpPr>
        <p:spPr>
          <a:xfrm>
            <a:off x="6785264" y="4937991"/>
            <a:ext cx="5404427"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b="1" u="sng">
                <a:solidFill>
                  <a:srgbClr val="0076D3"/>
                </a:solidFill>
                <a:latin typeface="Calibri"/>
                <a:cs typeface="Segoe UI"/>
                <a:hlinkClick r:id="rId3"/>
              </a:rPr>
              <a:t>https://aka.ms/MGCICommunityHub</a:t>
            </a:r>
            <a:endParaRPr lang="en-US"/>
          </a:p>
        </p:txBody>
      </p:sp>
    </p:spTree>
    <p:extLst>
      <p:ext uri="{BB962C8B-B14F-4D97-AF65-F5344CB8AC3E}">
        <p14:creationId xmlns:p14="http://schemas.microsoft.com/office/powerpoint/2010/main" val="40276804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7547-C697-D1CA-1445-F6CE389EEA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233BF7-189B-3546-8A4A-4AB80A1233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5319" b="5319"/>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E5243D2B-1E9D-6B42-0E79-502736D3DE51}"/>
              </a:ext>
            </a:extLst>
          </p:cNvPr>
          <p:cNvSpPr>
            <a:spLocks noGrp="1"/>
          </p:cNvSpPr>
          <p:nvPr>
            <p:ph type="title"/>
          </p:nvPr>
        </p:nvSpPr>
        <p:spPr/>
        <p:txBody>
          <a:bodyPr>
            <a:normAutofit/>
          </a:bodyPr>
          <a:lstStyle/>
          <a:p>
            <a:r>
              <a:rPr lang="en-US">
                <a:cs typeface="Segoe UI"/>
              </a:rPr>
              <a:t>MGCI Mission and Tagline</a:t>
            </a:r>
            <a:endParaRPr lang="en-US" sz="3600">
              <a:solidFill>
                <a:schemeClr val="bg1"/>
              </a:solidFill>
            </a:endParaRPr>
          </a:p>
        </p:txBody>
      </p:sp>
      <p:sp>
        <p:nvSpPr>
          <p:cNvPr id="3" name="Text Placeholder 2">
            <a:extLst>
              <a:ext uri="{FF2B5EF4-FFF2-40B4-BE49-F238E27FC236}">
                <a16:creationId xmlns:a16="http://schemas.microsoft.com/office/drawing/2014/main" id="{CDD4525B-68F3-26A9-7EA9-C31A99C7C121}"/>
              </a:ext>
            </a:extLst>
          </p:cNvPr>
          <p:cNvSpPr>
            <a:spLocks noGrp="1"/>
          </p:cNvSpPr>
          <p:nvPr>
            <p:ph type="body" sz="quarter" idx="10"/>
          </p:nvPr>
        </p:nvSpPr>
        <p:spPr>
          <a:xfrm>
            <a:off x="4464511" y="4008070"/>
            <a:ext cx="6087035" cy="413959"/>
          </a:xfrm>
        </p:spPr>
        <p:txBody>
          <a:bodyPr vert="horz" wrap="square" lIns="0" tIns="0" rIns="0" bIns="0" rtlCol="0" anchor="t">
            <a:spAutoFit/>
          </a:bodyPr>
          <a:lstStyle/>
          <a:p>
            <a:pPr marL="0" indent="0">
              <a:lnSpc>
                <a:spcPct val="150000"/>
              </a:lnSpc>
              <a:spcBef>
                <a:spcPts val="0"/>
              </a:spcBef>
              <a:buNone/>
            </a:pPr>
            <a:r>
              <a:rPr lang="en-US" spc="-50">
                <a:ln w="3175">
                  <a:noFill/>
                </a:ln>
                <a:solidFill>
                  <a:srgbClr val="262626"/>
                </a:solidFill>
                <a:ea typeface="+mn-lt"/>
                <a:cs typeface="+mn-lt"/>
              </a:rPr>
              <a:t>Learn, Share, Grow.</a:t>
            </a:r>
          </a:p>
        </p:txBody>
      </p:sp>
      <p:graphicFrame>
        <p:nvGraphicFramePr>
          <p:cNvPr id="5" name="Table 4">
            <a:extLst>
              <a:ext uri="{FF2B5EF4-FFF2-40B4-BE49-F238E27FC236}">
                <a16:creationId xmlns:a16="http://schemas.microsoft.com/office/drawing/2014/main" id="{56C715EF-C72F-726D-D39D-EEE14A3CE356}"/>
              </a:ext>
            </a:extLst>
          </p:cNvPr>
          <p:cNvGraphicFramePr>
            <a:graphicFrameLocks noGrp="1"/>
          </p:cNvGraphicFramePr>
          <p:nvPr/>
        </p:nvGraphicFramePr>
        <p:xfrm>
          <a:off x="382895" y="5993341"/>
          <a:ext cx="4466242" cy="640080"/>
        </p:xfrm>
        <a:graphic>
          <a:graphicData uri="http://schemas.openxmlformats.org/drawingml/2006/table">
            <a:tbl>
              <a:tblPr bandRow="1">
                <a:tableStyleId>{5C22544A-7EE6-4342-B048-85BDC9FD1C3A}</a:tableStyleId>
              </a:tblPr>
              <a:tblGrid>
                <a:gridCol w="4466242">
                  <a:extLst>
                    <a:ext uri="{9D8B030D-6E8A-4147-A177-3AD203B41FA5}">
                      <a16:colId xmlns:a16="http://schemas.microsoft.com/office/drawing/2014/main" val="1464470149"/>
                    </a:ext>
                  </a:extLst>
                </a:gridCol>
              </a:tblGrid>
              <a:tr h="390604">
                <a:tc>
                  <a:txBody>
                    <a:bodyPr/>
                    <a:lstStyle/>
                    <a:p>
                      <a:pPr lvl="0">
                        <a:lnSpc>
                          <a:spcPct val="100000"/>
                        </a:lnSpc>
                        <a:buNone/>
                      </a:pPr>
                      <a:r>
                        <a:rPr lang="en-US" sz="1800" b="1" i="0" spc="0">
                          <a:solidFill>
                            <a:schemeClr val="bg1"/>
                          </a:solidFill>
                          <a:effectLst/>
                          <a:latin typeface="Segoe UI Semibold"/>
                          <a:cs typeface="Segoe UI Semibold"/>
                        </a:rPr>
                        <a:t>Join MGCI today!</a:t>
                      </a:r>
                      <a:endParaRPr lang="en-US" sz="1800" b="1" i="0" spc="0">
                        <a:solidFill>
                          <a:schemeClr val="bg1"/>
                        </a:solidFill>
                        <a:effectLst/>
                        <a:latin typeface="Segoe UI Semibold" panose="020B0502040204020203" pitchFamily="34" charset="0"/>
                        <a:cs typeface="Segoe UI Semibold" panose="020B0502040204020203" pitchFamily="34" charset="0"/>
                      </a:endParaRPr>
                    </a:p>
                    <a:p>
                      <a:pPr lvl="0">
                        <a:lnSpc>
                          <a:spcPct val="100000"/>
                        </a:lnSpc>
                        <a:buNone/>
                      </a:pPr>
                      <a:r>
                        <a:rPr lang="en-US" sz="1800" b="0" i="0" spc="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https://aka.ms/MGCI</a:t>
                      </a:r>
                      <a:endParaRPr lang="en-US" sz="1800" b="0" i="0" spc="0">
                        <a:solidFill>
                          <a:schemeClr val="bg1"/>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txBody>
                  <a:tcPr anchor="ctr">
                    <a:lnL>
                      <a:noFill/>
                    </a:lnL>
                    <a:lnR>
                      <a:noFill/>
                    </a:lnR>
                    <a:lnT>
                      <a:noFill/>
                    </a:lnT>
                    <a:lnB>
                      <a:noFill/>
                    </a:lnB>
                    <a:noFill/>
                  </a:tcPr>
                </a:tc>
                <a:extLst>
                  <a:ext uri="{0D108BD9-81ED-4DB2-BD59-A6C34878D82A}">
                    <a16:rowId xmlns:a16="http://schemas.microsoft.com/office/drawing/2014/main" val="56987554"/>
                  </a:ext>
                </a:extLst>
              </a:tr>
            </a:tbl>
          </a:graphicData>
        </a:graphic>
      </p:graphicFrame>
      <p:sp>
        <p:nvSpPr>
          <p:cNvPr id="4" name="TextBox 3">
            <a:extLst>
              <a:ext uri="{FF2B5EF4-FFF2-40B4-BE49-F238E27FC236}">
                <a16:creationId xmlns:a16="http://schemas.microsoft.com/office/drawing/2014/main" id="{8CFB5233-7CAB-E6FC-0D0A-AA484F1E72E3}"/>
              </a:ext>
            </a:extLst>
          </p:cNvPr>
          <p:cNvSpPr txBox="1"/>
          <p:nvPr/>
        </p:nvSpPr>
        <p:spPr>
          <a:xfrm>
            <a:off x="504709" y="2291106"/>
            <a:ext cx="60888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The Microsoft Global Community Initiative (MGCI) - Empowering global Microsoft communities with the tools, training, and resources to create impactful events and amplify diverse voices.</a:t>
            </a:r>
            <a:endParaRPr lang="en-US"/>
          </a:p>
        </p:txBody>
      </p:sp>
    </p:spTree>
    <p:extLst>
      <p:ext uri="{BB962C8B-B14F-4D97-AF65-F5344CB8AC3E}">
        <p14:creationId xmlns:p14="http://schemas.microsoft.com/office/powerpoint/2010/main" val="40489627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iling woman waving at camera">
            <a:extLst>
              <a:ext uri="{FF2B5EF4-FFF2-40B4-BE49-F238E27FC236}">
                <a16:creationId xmlns:a16="http://schemas.microsoft.com/office/drawing/2014/main" id="{B013F235-CE58-A6DC-AFB4-40A5229C3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1212"/>
            <a:ext cx="4792338" cy="3194892"/>
          </a:xfrm>
          <a:prstGeom prst="rect">
            <a:avLst/>
          </a:prstGeom>
        </p:spPr>
      </p:pic>
      <p:sp>
        <p:nvSpPr>
          <p:cNvPr id="8" name="TextBox 7">
            <a:extLst>
              <a:ext uri="{FF2B5EF4-FFF2-40B4-BE49-F238E27FC236}">
                <a16:creationId xmlns:a16="http://schemas.microsoft.com/office/drawing/2014/main" id="{AA2646F8-7ADC-D43C-48B8-EFE1837B01F6}"/>
              </a:ext>
            </a:extLst>
          </p:cNvPr>
          <p:cNvSpPr txBox="1"/>
          <p:nvPr/>
        </p:nvSpPr>
        <p:spPr>
          <a:xfrm>
            <a:off x="5063077" y="2535219"/>
            <a:ext cx="6915150" cy="2646878"/>
          </a:xfrm>
          <a:prstGeom prst="rect">
            <a:avLst/>
          </a:prstGeom>
          <a:noFill/>
        </p:spPr>
        <p:txBody>
          <a:bodyPr wrap="square" lIns="0" tIns="0" rIns="0" bIns="0" rtlCol="0">
            <a:spAutoFit/>
          </a:bodyPr>
          <a:lstStyle/>
          <a:p>
            <a:pPr algn="l"/>
            <a:r>
              <a:rPr lang="en-US" sz="4000"/>
              <a:t>Introduce yourself in chat!</a:t>
            </a:r>
          </a:p>
          <a:p>
            <a:pPr algn="l"/>
            <a:endParaRPr lang="en-US" sz="2000"/>
          </a:p>
          <a:p>
            <a:pPr algn="l"/>
            <a:r>
              <a:rPr lang="en-US" sz="2800"/>
              <a:t>What’s your name?</a:t>
            </a:r>
          </a:p>
          <a:p>
            <a:pPr algn="l"/>
            <a:r>
              <a:rPr lang="en-US" sz="2800"/>
              <a:t>Where are you from?</a:t>
            </a:r>
          </a:p>
          <a:p>
            <a:pPr algn="l"/>
            <a:r>
              <a:rPr lang="en-US" sz="2800"/>
              <a:t>What events do you work on?</a:t>
            </a:r>
          </a:p>
          <a:p>
            <a:pPr algn="l"/>
            <a:r>
              <a:rPr lang="en-US" sz="2800"/>
              <a:t>What’s the link to your LinkedIn profile?</a:t>
            </a:r>
          </a:p>
        </p:txBody>
      </p:sp>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195942" y="206829"/>
            <a:ext cx="7609115" cy="677108"/>
          </a:xfrm>
          <a:prstGeom prst="rect">
            <a:avLst/>
          </a:prstGeom>
          <a:noFill/>
        </p:spPr>
        <p:txBody>
          <a:bodyPr wrap="square" lIns="0" tIns="0" rIns="0" bIns="0" rtlCol="0">
            <a:spAutoFit/>
          </a:bodyPr>
          <a:lstStyle/>
          <a:p>
            <a:pPr algn="l"/>
            <a:r>
              <a:rPr lang="en-US" sz="4400">
                <a:solidFill>
                  <a:schemeClr val="bg1"/>
                </a:solidFill>
              </a:rPr>
              <a:t>Introductions</a:t>
            </a:r>
          </a:p>
        </p:txBody>
      </p:sp>
    </p:spTree>
    <p:extLst>
      <p:ext uri="{BB962C8B-B14F-4D97-AF65-F5344CB8AC3E}">
        <p14:creationId xmlns:p14="http://schemas.microsoft.com/office/powerpoint/2010/main" val="12801365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C46A8EC-9389-7D0D-2CFF-CD5743F115CB}"/>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17714" y="206829"/>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your trainers</a:t>
            </a:r>
          </a:p>
        </p:txBody>
      </p:sp>
      <p:grpSp>
        <p:nvGrpSpPr>
          <p:cNvPr id="8" name="Group 7">
            <a:extLst>
              <a:ext uri="{FF2B5EF4-FFF2-40B4-BE49-F238E27FC236}">
                <a16:creationId xmlns:a16="http://schemas.microsoft.com/office/drawing/2014/main" id="{F9ACFE14-EDD4-8E43-8DBA-9DE02FAE221F}"/>
              </a:ext>
            </a:extLst>
          </p:cNvPr>
          <p:cNvGrpSpPr/>
          <p:nvPr/>
        </p:nvGrpSpPr>
        <p:grpSpPr>
          <a:xfrm>
            <a:off x="1782966" y="1738277"/>
            <a:ext cx="3352800" cy="4463143"/>
            <a:chOff x="696686" y="1752600"/>
            <a:chExt cx="3352800" cy="4463143"/>
          </a:xfrm>
        </p:grpSpPr>
        <p:pic>
          <p:nvPicPr>
            <p:cNvPr id="1026" name="Picture 2">
              <a:extLst>
                <a:ext uri="{FF2B5EF4-FFF2-40B4-BE49-F238E27FC236}">
                  <a16:creationId xmlns:a16="http://schemas.microsoft.com/office/drawing/2014/main" id="{A34035CC-17C8-B592-B8F9-0ABB1646F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8905" y="1950268"/>
              <a:ext cx="1438275" cy="1438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24CD8B-6EE1-58B6-1EE5-256A340FF62C}"/>
                </a:ext>
              </a:extLst>
            </p:cNvPr>
            <p:cNvSpPr txBox="1"/>
            <p:nvPr/>
          </p:nvSpPr>
          <p:spPr>
            <a:xfrm>
              <a:off x="789729" y="3548743"/>
              <a:ext cx="3124619" cy="2031325"/>
            </a:xfrm>
            <a:prstGeom prst="rect">
              <a:avLst/>
            </a:prstGeom>
            <a:noFill/>
          </p:spPr>
          <p:txBody>
            <a:bodyPr wrap="square" lIns="0" tIns="0" rIns="0" bIns="0" rtlCol="0" anchor="t">
              <a:spAutoFit/>
            </a:bodyPr>
            <a:lstStyle/>
            <a:p>
              <a:pPr algn="l"/>
              <a:r>
                <a:rPr lang="en-US" sz="2000" b="1"/>
                <a:t>Sharon Weaver</a:t>
              </a:r>
            </a:p>
            <a:p>
              <a:r>
                <a:rPr lang="en-US" sz="1600" b="0" i="0">
                  <a:effectLst/>
                  <a:latin typeface="-apple-system"/>
                </a:rPr>
                <a:t>Founder</a:t>
              </a:r>
              <a:r>
                <a:rPr lang="en-US" sz="1600">
                  <a:latin typeface="-apple-system"/>
                </a:rPr>
                <a:t>, </a:t>
              </a:r>
              <a:r>
                <a:rPr lang="en-US" sz="1600" b="0" i="0">
                  <a:effectLst/>
                  <a:latin typeface="-apple-system"/>
                </a:rPr>
                <a:t>CEO Smarter Consulting</a:t>
              </a:r>
              <a:endParaRPr lang="en-US" sz="1600"/>
            </a:p>
            <a:p>
              <a:r>
                <a:rPr lang="en-US" sz="1600"/>
                <a:t>Microsoft RD | MVP | MCT</a:t>
              </a:r>
              <a:endParaRPr lang="en-US" sz="1600">
                <a:cs typeface="Segoe UI"/>
              </a:endParaRPr>
            </a:p>
            <a:p>
              <a:pPr algn="l"/>
              <a:endParaRPr lang="en-US" sz="1600">
                <a:cs typeface="Segoe UI"/>
              </a:endParaRPr>
            </a:p>
            <a:p>
              <a:r>
                <a:rPr lang="en-US" sz="1600">
                  <a:cs typeface="Segoe UI"/>
                </a:rPr>
                <a:t>Primary Event:</a:t>
              </a:r>
            </a:p>
            <a:p>
              <a:r>
                <a:rPr lang="en-US" sz="1600">
                  <a:ea typeface="+mn-lt"/>
                  <a:cs typeface="+mn-lt"/>
                  <a:hlinkClick r:id="rId4"/>
                </a:rPr>
                <a:t>Women in M365</a:t>
              </a:r>
              <a:endParaRPr lang="en-US"/>
            </a:p>
            <a:p>
              <a:endParaRPr lang="en-US" sz="1600"/>
            </a:p>
            <a:p>
              <a:r>
                <a:rPr lang="en-US" sz="1600">
                  <a:hlinkClick r:id="rId5"/>
                </a:rPr>
                <a:t>Sharon Weaver | LinkedIn</a:t>
              </a:r>
              <a:endParaRPr lang="en-US" sz="1600">
                <a:cs typeface="Segoe UI"/>
              </a:endParaRPr>
            </a:p>
          </p:txBody>
        </p:sp>
        <p:sp>
          <p:nvSpPr>
            <p:cNvPr id="6" name="Rectangle 5">
              <a:extLst>
                <a:ext uri="{FF2B5EF4-FFF2-40B4-BE49-F238E27FC236}">
                  <a16:creationId xmlns:a16="http://schemas.microsoft.com/office/drawing/2014/main" id="{2086283E-614B-8E43-7C6E-ADF80E21AC56}"/>
                </a:ext>
              </a:extLst>
            </p:cNvPr>
            <p:cNvSpPr/>
            <p:nvPr/>
          </p:nvSpPr>
          <p:spPr bwMode="auto">
            <a:xfrm>
              <a:off x="696686" y="1752600"/>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 name="Group 6">
            <a:extLst>
              <a:ext uri="{FF2B5EF4-FFF2-40B4-BE49-F238E27FC236}">
                <a16:creationId xmlns:a16="http://schemas.microsoft.com/office/drawing/2014/main" id="{75DE6BAB-C9A3-AC7F-D701-8FD6447CF35C}"/>
              </a:ext>
            </a:extLst>
          </p:cNvPr>
          <p:cNvGrpSpPr/>
          <p:nvPr/>
        </p:nvGrpSpPr>
        <p:grpSpPr>
          <a:xfrm>
            <a:off x="6776347" y="1738277"/>
            <a:ext cx="3352800" cy="4463143"/>
            <a:chOff x="4548786" y="1752598"/>
            <a:chExt cx="3352800" cy="4463143"/>
          </a:xfrm>
        </p:grpSpPr>
        <p:pic>
          <p:nvPicPr>
            <p:cNvPr id="1028" name="Picture 4">
              <a:extLst>
                <a:ext uri="{FF2B5EF4-FFF2-40B4-BE49-F238E27FC236}">
                  <a16:creationId xmlns:a16="http://schemas.microsoft.com/office/drawing/2014/main" id="{34134A41-3256-6ADB-4A43-7B86FF879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001" y="1865656"/>
              <a:ext cx="1464238" cy="1435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46EC9C-C60C-7A0C-B6A9-9D6965A1C871}"/>
                </a:ext>
              </a:extLst>
            </p:cNvPr>
            <p:cNvSpPr txBox="1"/>
            <p:nvPr/>
          </p:nvSpPr>
          <p:spPr>
            <a:xfrm>
              <a:off x="4644700" y="3548742"/>
              <a:ext cx="3182129" cy="2277547"/>
            </a:xfrm>
            <a:prstGeom prst="rect">
              <a:avLst/>
            </a:prstGeom>
            <a:noFill/>
          </p:spPr>
          <p:txBody>
            <a:bodyPr wrap="square" lIns="0" tIns="0" rIns="0" bIns="0" rtlCol="0" anchor="t">
              <a:spAutoFit/>
            </a:bodyPr>
            <a:lstStyle/>
            <a:p>
              <a:pPr algn="l"/>
              <a:r>
                <a:rPr lang="en-US" sz="2000" b="1"/>
                <a:t>Wes Preston</a:t>
              </a:r>
            </a:p>
            <a:p>
              <a:pPr algn="l"/>
              <a:r>
                <a:rPr lang="en-US" sz="1600"/>
                <a:t>Minneapolis, MN</a:t>
              </a:r>
              <a:endParaRPr lang="en-US" sz="1600">
                <a:cs typeface="Segoe UI"/>
              </a:endParaRPr>
            </a:p>
            <a:p>
              <a:pPr algn="l"/>
              <a:r>
                <a:rPr lang="en-US" sz="1600"/>
                <a:t>Owner, </a:t>
              </a:r>
              <a:r>
                <a:rPr lang="en-US" sz="1600" err="1"/>
                <a:t>TrecStone</a:t>
              </a:r>
              <a:endParaRPr lang="en-US" sz="1600"/>
            </a:p>
            <a:p>
              <a:endParaRPr lang="en-US" sz="1600"/>
            </a:p>
            <a:p>
              <a:pPr algn="l"/>
              <a:r>
                <a:rPr lang="en-US" sz="1600"/>
                <a:t>Primary event: </a:t>
              </a:r>
            </a:p>
            <a:p>
              <a:pPr algn="l"/>
              <a:r>
                <a:rPr lang="en-US" sz="1600">
                  <a:effectLst/>
                  <a:hlinkClick r:id="rId7"/>
                </a:rPr>
                <a:t>M365 Saturday - Twin Cities (m365tc.com)</a:t>
              </a:r>
              <a:endParaRPr lang="en-US" sz="1600">
                <a:effectLst/>
              </a:endParaRPr>
            </a:p>
            <a:p>
              <a:endParaRPr lang="en-US" sz="1600"/>
            </a:p>
            <a:p>
              <a:pPr algn="l"/>
              <a:r>
                <a:rPr lang="en-US" sz="1600">
                  <a:hlinkClick r:id="rId8"/>
                </a:rPr>
                <a:t>Wes Preston | LinkedIn</a:t>
              </a:r>
              <a:endParaRPr lang="en-US" sz="1600"/>
            </a:p>
          </p:txBody>
        </p:sp>
        <p:sp>
          <p:nvSpPr>
            <p:cNvPr id="10" name="Rectangle 9">
              <a:extLst>
                <a:ext uri="{FF2B5EF4-FFF2-40B4-BE49-F238E27FC236}">
                  <a16:creationId xmlns:a16="http://schemas.microsoft.com/office/drawing/2014/main" id="{140214A1-9F64-83A2-261E-0CB1CFE4D683}"/>
                </a:ext>
              </a:extLst>
            </p:cNvPr>
            <p:cNvSpPr/>
            <p:nvPr/>
          </p:nvSpPr>
          <p:spPr bwMode="auto">
            <a:xfrm>
              <a:off x="4548786" y="1752598"/>
              <a:ext cx="3352800"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9453690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E1CEB-EEE3-307F-ACAC-14ECBBF26790}"/>
              </a:ext>
            </a:extLst>
          </p:cNvPr>
          <p:cNvSpPr/>
          <p:nvPr/>
        </p:nvSpPr>
        <p:spPr bwMode="auto">
          <a:xfrm>
            <a:off x="55347" y="110170"/>
            <a:ext cx="12074487" cy="958467"/>
          </a:xfrm>
          <a:prstGeom prst="roundRect">
            <a:avLst/>
          </a:prstGeom>
          <a:solidFill>
            <a:srgbClr val="CA3F43"/>
          </a:solidFill>
          <a:ln>
            <a:solidFill>
              <a:srgbClr val="CA3F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B7C76E56-4971-95E4-133D-38F357ADCC4B}"/>
              </a:ext>
            </a:extLst>
          </p:cNvPr>
          <p:cNvSpPr txBox="1"/>
          <p:nvPr/>
        </p:nvSpPr>
        <p:spPr>
          <a:xfrm>
            <a:off x="221123" y="194761"/>
            <a:ext cx="7609115"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a:ea typeface="+mn-ea"/>
                <a:cs typeface="+mn-cs"/>
              </a:rPr>
              <a:t>Meet the Microsoft Team</a:t>
            </a:r>
          </a:p>
        </p:txBody>
      </p:sp>
      <p:grpSp>
        <p:nvGrpSpPr>
          <p:cNvPr id="9" name="Group 8">
            <a:extLst>
              <a:ext uri="{FF2B5EF4-FFF2-40B4-BE49-F238E27FC236}">
                <a16:creationId xmlns:a16="http://schemas.microsoft.com/office/drawing/2014/main" id="{A5424021-836D-55D4-AC96-5F53F59FB49C}"/>
              </a:ext>
            </a:extLst>
          </p:cNvPr>
          <p:cNvGrpSpPr/>
          <p:nvPr/>
        </p:nvGrpSpPr>
        <p:grpSpPr>
          <a:xfrm>
            <a:off x="3372974" y="1680863"/>
            <a:ext cx="2178636" cy="4463143"/>
            <a:chOff x="4195902" y="1743066"/>
            <a:chExt cx="2178636" cy="4463143"/>
          </a:xfrm>
        </p:grpSpPr>
        <p:sp>
          <p:nvSpPr>
            <p:cNvPr id="4" name="TextBox 3">
              <a:extLst>
                <a:ext uri="{FF2B5EF4-FFF2-40B4-BE49-F238E27FC236}">
                  <a16:creationId xmlns:a16="http://schemas.microsoft.com/office/drawing/2014/main" id="{F346EC9C-C60C-7A0C-B6A9-9D6965A1C871}"/>
                </a:ext>
              </a:extLst>
            </p:cNvPr>
            <p:cNvSpPr txBox="1"/>
            <p:nvPr/>
          </p:nvSpPr>
          <p:spPr>
            <a:xfrm>
              <a:off x="4417336" y="3544392"/>
              <a:ext cx="1709317"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Heather Cook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Marina del Rey,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Heather (Heather Newman) Cook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C71C799-D8F0-EAA4-4124-55EDEF29736C}"/>
                </a:ext>
              </a:extLst>
            </p:cNvPr>
            <p:cNvSpPr/>
            <p:nvPr/>
          </p:nvSpPr>
          <p:spPr bwMode="auto">
            <a:xfrm>
              <a:off x="4195902" y="1743066"/>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9" name="Picture 18" descr="A person with long hair&#10;&#10;Description automatically generated with low confidence">
              <a:extLst>
                <a:ext uri="{FF2B5EF4-FFF2-40B4-BE49-F238E27FC236}">
                  <a16:creationId xmlns:a16="http://schemas.microsoft.com/office/drawing/2014/main" id="{7B18BD98-CF60-B7BE-2FFF-BCC284813679}"/>
                </a:ext>
              </a:extLst>
            </p:cNvPr>
            <p:cNvPicPr>
              <a:picLocks noChangeAspect="1"/>
            </p:cNvPicPr>
            <p:nvPr/>
          </p:nvPicPr>
          <p:blipFill rotWithShape="1">
            <a:blip r:embed="rId5"/>
            <a:srcRect t="9516" b="9516"/>
            <a:stretch/>
          </p:blipFill>
          <p:spPr>
            <a:xfrm>
              <a:off x="4469332" y="1860117"/>
              <a:ext cx="1463040" cy="1415391"/>
            </a:xfrm>
            <a:prstGeom prst="flowChartConnector">
              <a:avLst/>
            </a:prstGeom>
          </p:spPr>
        </p:pic>
      </p:grpSp>
      <p:grpSp>
        <p:nvGrpSpPr>
          <p:cNvPr id="11" name="Group 10">
            <a:extLst>
              <a:ext uri="{FF2B5EF4-FFF2-40B4-BE49-F238E27FC236}">
                <a16:creationId xmlns:a16="http://schemas.microsoft.com/office/drawing/2014/main" id="{8DB56F7B-88DF-2E23-D96E-13E475424B6F}"/>
              </a:ext>
            </a:extLst>
          </p:cNvPr>
          <p:cNvGrpSpPr/>
          <p:nvPr/>
        </p:nvGrpSpPr>
        <p:grpSpPr>
          <a:xfrm>
            <a:off x="430107" y="1680863"/>
            <a:ext cx="2514455" cy="4463143"/>
            <a:chOff x="1755017" y="1750213"/>
            <a:chExt cx="2514455" cy="4463143"/>
          </a:xfrm>
        </p:grpSpPr>
        <p:sp>
          <p:nvSpPr>
            <p:cNvPr id="3" name="TextBox 2">
              <a:extLst>
                <a:ext uri="{FF2B5EF4-FFF2-40B4-BE49-F238E27FC236}">
                  <a16:creationId xmlns:a16="http://schemas.microsoft.com/office/drawing/2014/main" id="{0124CD8B-6EE1-58B6-1EE5-256A340FF62C}"/>
                </a:ext>
              </a:extLst>
            </p:cNvPr>
            <p:cNvSpPr txBox="1"/>
            <p:nvPr/>
          </p:nvSpPr>
          <p:spPr>
            <a:xfrm>
              <a:off x="1932673" y="3543846"/>
              <a:ext cx="2336799" cy="10926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Community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Olympia, 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6"/>
                </a:rPr>
                <a:t>Karuana Gatimu | LinkedIn</a:t>
              </a:r>
              <a:endPar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E17DE87-7717-14E3-8A97-652194749BE2}"/>
                </a:ext>
              </a:extLst>
            </p:cNvPr>
            <p:cNvSpPr/>
            <p:nvPr/>
          </p:nvSpPr>
          <p:spPr bwMode="auto">
            <a:xfrm>
              <a:off x="1755017" y="1750213"/>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134CB3C2-772B-85EA-C660-947EE1AE228B}"/>
                </a:ext>
              </a:extLst>
            </p:cNvPr>
            <p:cNvPicPr>
              <a:picLocks noChangeAspect="1"/>
            </p:cNvPicPr>
            <p:nvPr/>
          </p:nvPicPr>
          <p:blipFill>
            <a:blip r:embed="rId7"/>
            <a:stretch>
              <a:fillRect/>
            </a:stretch>
          </p:blipFill>
          <p:spPr>
            <a:xfrm>
              <a:off x="2159309" y="1838064"/>
              <a:ext cx="1280160" cy="1439321"/>
            </a:xfrm>
            <a:prstGeom prst="flowChartConnector">
              <a:avLst/>
            </a:prstGeom>
          </p:spPr>
        </p:pic>
      </p:grpSp>
      <p:grpSp>
        <p:nvGrpSpPr>
          <p:cNvPr id="6" name="Group 5">
            <a:extLst>
              <a:ext uri="{FF2B5EF4-FFF2-40B4-BE49-F238E27FC236}">
                <a16:creationId xmlns:a16="http://schemas.microsoft.com/office/drawing/2014/main" id="{F402B3B0-38AD-1830-5D57-85ED8BA0A8B5}"/>
              </a:ext>
            </a:extLst>
          </p:cNvPr>
          <p:cNvGrpSpPr/>
          <p:nvPr/>
        </p:nvGrpSpPr>
        <p:grpSpPr>
          <a:xfrm>
            <a:off x="6315841" y="1677632"/>
            <a:ext cx="2178636" cy="4463143"/>
            <a:chOff x="8985568" y="1743068"/>
            <a:chExt cx="2178636" cy="4463143"/>
          </a:xfrm>
        </p:grpSpPr>
        <p:sp>
          <p:nvSpPr>
            <p:cNvPr id="14" name="Rectangle 13">
              <a:extLst>
                <a:ext uri="{FF2B5EF4-FFF2-40B4-BE49-F238E27FC236}">
                  <a16:creationId xmlns:a16="http://schemas.microsoft.com/office/drawing/2014/main" id="{6BF08187-0225-B555-136E-4D34E8A27468}"/>
                </a:ext>
              </a:extLst>
            </p:cNvPr>
            <p:cNvSpPr/>
            <p:nvPr/>
          </p:nvSpPr>
          <p:spPr bwMode="auto">
            <a:xfrm>
              <a:off x="8985568" y="1743068"/>
              <a:ext cx="2178636" cy="4463143"/>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60B21CCF-4CD3-B883-D836-D2D6AA55D9EB}"/>
                </a:ext>
              </a:extLst>
            </p:cNvPr>
            <p:cNvPicPr>
              <a:picLocks noChangeAspect="1"/>
            </p:cNvPicPr>
            <p:nvPr/>
          </p:nvPicPr>
          <p:blipFill>
            <a:blip r:embed="rId8"/>
            <a:stretch>
              <a:fillRect/>
            </a:stretch>
          </p:blipFill>
          <p:spPr>
            <a:xfrm>
              <a:off x="9403029" y="1855470"/>
              <a:ext cx="1371600" cy="1371600"/>
            </a:xfrm>
            <a:prstGeom prst="ellipse">
              <a:avLst/>
            </a:prstGeom>
          </p:spPr>
        </p:pic>
        <p:sp>
          <p:nvSpPr>
            <p:cNvPr id="8" name="TextBox 7">
              <a:extLst>
                <a:ext uri="{FF2B5EF4-FFF2-40B4-BE49-F238E27FC236}">
                  <a16:creationId xmlns:a16="http://schemas.microsoft.com/office/drawing/2014/main" id="{16E139CC-303C-17DD-A1A8-D1C87C34FDDD}"/>
                </a:ext>
              </a:extLst>
            </p:cNvPr>
            <p:cNvSpPr txBox="1"/>
            <p:nvPr/>
          </p:nvSpPr>
          <p:spPr>
            <a:xfrm>
              <a:off x="9255279" y="3543846"/>
              <a:ext cx="162609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Bryan 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Technology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rPr>
                <a:t>Shoreline, WA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9"/>
                </a:rPr>
                <a:t>Bryan Hart | LinkedIn</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8806119"/>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B31512-87F1-0584-CA11-78E1BF231FAE}"/>
              </a:ext>
            </a:extLst>
          </p:cNvPr>
          <p:cNvSpPr txBox="1"/>
          <p:nvPr/>
        </p:nvSpPr>
        <p:spPr>
          <a:xfrm>
            <a:off x="708917" y="2575981"/>
            <a:ext cx="8996998" cy="2308324"/>
          </a:xfrm>
          <a:prstGeom prst="rect">
            <a:avLst/>
          </a:prstGeom>
          <a:noFill/>
        </p:spPr>
        <p:txBody>
          <a:bodyPr wrap="square" lIns="91440" tIns="45720" rIns="91440" bIns="45720" rtlCol="0" anchor="t">
            <a:spAutoFit/>
          </a:bodyPr>
          <a:lstStyle/>
          <a:p>
            <a:r>
              <a:rPr lang="en-US" sz="4800">
                <a:solidFill>
                  <a:schemeClr val="bg1"/>
                </a:solidFill>
                <a:latin typeface="Segoe UI"/>
                <a:ea typeface="+mn-lt"/>
                <a:cs typeface="Segoe UI"/>
              </a:rPr>
              <a:t>Topic - </a:t>
            </a:r>
          </a:p>
          <a:p>
            <a:r>
              <a:rPr lang="en-US" sz="4800">
                <a:solidFill>
                  <a:schemeClr val="bg1"/>
                </a:solidFill>
                <a:latin typeface="Segoe UI"/>
                <a:ea typeface="+mn-lt"/>
                <a:cs typeface="Segoe UI"/>
              </a:rPr>
              <a:t>Community Days, MTC User Groups and AMC</a:t>
            </a:r>
            <a:endParaRPr lang="en-US" sz="4800">
              <a:solidFill>
                <a:schemeClr val="bg1"/>
              </a:solidFill>
              <a:latin typeface="Segoe UI"/>
              <a:ea typeface="Calibri"/>
              <a:cs typeface="Segoe UI"/>
            </a:endParaRPr>
          </a:p>
        </p:txBody>
      </p:sp>
    </p:spTree>
    <p:extLst>
      <p:ext uri="{BB962C8B-B14F-4D97-AF65-F5344CB8AC3E}">
        <p14:creationId xmlns:p14="http://schemas.microsoft.com/office/powerpoint/2010/main" val="81564561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68f23ce-6ddd-4b84-9769-f29fa499e2c7">
      <Terms xmlns="http://schemas.microsoft.com/office/infopath/2007/PartnerControls"/>
    </lcf76f155ced4ddcb4097134ff3c332f>
    <TaxCatchAll xmlns="ae48a187-2536-47bd-81df-398f4e37ddbb" xsi:nil="true"/>
    <MediaLengthInSeconds xmlns="e68f23ce-6ddd-4b84-9769-f29fa499e2c7" xsi:nil="true"/>
    <SharedWithUsers xmlns="ae48a187-2536-47bd-81df-398f4e37ddbb">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A6042562F8EE489DFC1A0FA18CA50E" ma:contentTypeVersion="21" ma:contentTypeDescription="Create a new document." ma:contentTypeScope="" ma:versionID="5428bbf728500eeb282a5dba88c58039">
  <xsd:schema xmlns:xsd="http://www.w3.org/2001/XMLSchema" xmlns:xs="http://www.w3.org/2001/XMLSchema" xmlns:p="http://schemas.microsoft.com/office/2006/metadata/properties" xmlns:ns1="http://schemas.microsoft.com/sharepoint/v3" xmlns:ns2="e68f23ce-6ddd-4b84-9769-f29fa499e2c7" xmlns:ns3="ae48a187-2536-47bd-81df-398f4e37ddbb" targetNamespace="http://schemas.microsoft.com/office/2006/metadata/properties" ma:root="true" ma:fieldsID="c7e1434941792a33d319359b49a3fb61" ns1:_="" ns2:_="" ns3:_="">
    <xsd:import namespace="http://schemas.microsoft.com/sharepoint/v3"/>
    <xsd:import namespace="e68f23ce-6ddd-4b84-9769-f29fa499e2c7"/>
    <xsd:import namespace="ae48a187-2536-47bd-81df-398f4e37d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1:_ip_UnifiedCompliancePolicyProperties" minOccurs="0"/>
                <xsd:element ref="ns1:_ip_UnifiedCompliancePolicyUIAction"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ocTags" minOccurs="0"/>
                <xsd:element ref="ns2:MediaServiceBillingMetadata" minOccurs="0"/>
                <xsd:element ref="ns2:MediaServiceLocation"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f23ce-6ddd-4b84-9769-f29fa499e2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DocTags" ma:index="24" nillable="true" ma:displayName="MediaServiceDocTags" ma:hidden="true" ma:internalName="MediaServiceDocTag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MediaServiceLocation" ma:index="26" nillable="true" ma:displayName="Location" ma:description="" ma:indexed="true" ma:internalName="MediaServiceLocation" ma:readOnly="true">
      <xsd:simpleType>
        <xsd:restriction base="dms:Text"/>
      </xsd:simpleType>
    </xsd:element>
    <xsd:element name="HasDigitalSignature" ma:index="27" nillable="true" ma:displayName="Signed electronically" ma:internalName="HasDigitalSignature" ma:readOnly="true">
      <xsd:simpleType>
        <xsd:restriction base="dms:Boolean"/>
      </xsd:simpleType>
    </xsd:element>
    <xsd:element name="DigitalSignatureProvider" ma:index="28"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48a187-2536-47bd-81df-398f4e37ddb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55f5f10-16db-44e5-8bee-c492bf001684}" ma:internalName="TaxCatchAll" ma:showField="CatchAllData" ma:web="ae48a187-2536-47bd-81df-398f4e37dd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E5AA82-F494-4821-801F-322F1F490CE1}">
  <ds:schemaRefs>
    <ds:schemaRef ds:uri="http://purl.org/dc/dcmitype/"/>
    <ds:schemaRef ds:uri="ae48a187-2536-47bd-81df-398f4e37ddbb"/>
    <ds:schemaRef ds:uri="e68f23ce-6ddd-4b84-9769-f29fa499e2c7"/>
    <ds:schemaRef ds:uri="http://schemas.openxmlformats.org/package/2006/metadata/core-properties"/>
    <ds:schemaRef ds:uri="http://www.w3.org/XML/1998/namespace"/>
    <ds:schemaRef ds:uri="http://schemas.microsoft.com/office/2006/metadata/properties"/>
    <ds:schemaRef ds:uri="http://purl.org/dc/elements/1.1/"/>
    <ds:schemaRef ds:uri="http://schemas.microsoft.com/office/2006/documentManagement/types"/>
    <ds:schemaRef ds:uri="http://schemas.microsoft.com/sharepoint/v3"/>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935E345-F8E3-45B5-85E6-6CB2A9BE0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8f23ce-6ddd-4b84-9769-f29fa499e2c7"/>
    <ds:schemaRef ds:uri="ae48a187-2536-47bd-81df-398f4e37dd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833609-4DF3-49D0-9B37-CD00A72A57DE}">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 id="{b4c9f32e-da17-4ded-9c95-ce9da38f25d9}" enabled="0" method="" siteId="{b4c9f32e-da17-4ded-9c95-ce9da38f25d9}" removed="1"/>
</clbl:labelList>
</file>

<file path=docProps/app.xml><?xml version="1.0" encoding="utf-8"?>
<Properties xmlns="http://schemas.openxmlformats.org/officeDocument/2006/extended-properties" xmlns:vt="http://schemas.openxmlformats.org/officeDocument/2006/docPropsVTypes">
  <TotalTime>0</TotalTime>
  <Words>1964</Words>
  <Application>Microsoft Office PowerPoint</Application>
  <PresentationFormat>Widescreen</PresentationFormat>
  <Paragraphs>353</Paragraphs>
  <Slides>33</Slides>
  <Notes>17</Notes>
  <HiddenSlides>3</HiddenSlides>
  <MMClips>0</MMClips>
  <ScaleCrop>false</ScaleCrop>
  <HeadingPairs>
    <vt:vector size="4" baseType="variant">
      <vt:variant>
        <vt:lpstr>Theme</vt:lpstr>
      </vt:variant>
      <vt:variant>
        <vt:i4>6</vt:i4>
      </vt:variant>
      <vt:variant>
        <vt:lpstr>Slide Titles</vt:lpstr>
      </vt:variant>
      <vt:variant>
        <vt:i4>33</vt:i4>
      </vt:variant>
    </vt:vector>
  </HeadingPairs>
  <TitlesOfParts>
    <vt:vector size="39" baseType="lpstr">
      <vt:lpstr>2_Office Theme</vt:lpstr>
      <vt:lpstr>2_White Template</vt:lpstr>
      <vt:lpstr>1_LIGHT GRAY TEMPLATE</vt:lpstr>
      <vt:lpstr>Microsoft 365 Template</vt:lpstr>
      <vt:lpstr>Office Theme</vt:lpstr>
      <vt:lpstr>Office Theme</vt:lpstr>
      <vt:lpstr>PowerPoint Presentation</vt:lpstr>
      <vt:lpstr>PowerPoint Presentation</vt:lpstr>
      <vt:lpstr>PowerPoint Presentation</vt:lpstr>
      <vt:lpstr>Digital Event Code of Conduct</vt:lpstr>
      <vt:lpstr>MGCI Mission and Tagline</vt:lpstr>
      <vt:lpstr>PowerPoint Presentation</vt:lpstr>
      <vt:lpstr>PowerPoint Presentation</vt:lpstr>
      <vt:lpstr>PowerPoint Presentation</vt:lpstr>
      <vt:lpstr>PowerPoint Presentation</vt:lpstr>
      <vt:lpstr>MGCI on MTC </vt:lpstr>
      <vt:lpstr>🥳 User Groups on Microsoft Tech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MGCI on Adoption.microsoft.com </vt:lpstr>
      <vt:lpstr>PowerPoint Presentation</vt:lpstr>
      <vt:lpstr>PowerPoint Presentation</vt:lpstr>
      <vt:lpstr>Request Community Amplification </vt:lpstr>
      <vt:lpstr>Training Workstream Update</vt:lpstr>
      <vt:lpstr>MGCI General Sessions – The Third Tuesday of the Month </vt:lpstr>
      <vt:lpstr>PowerPoint Presentation</vt:lpstr>
      <vt:lpstr>PowerPoint Presentation</vt:lpstr>
      <vt:lpstr>Stay Connected!   Engage with the best community in tech… There’s something for everyone! </vt:lpstr>
      <vt:lpstr>PowerPoint Presentation</vt:lpstr>
      <vt:lpstr>PowerPoint Presentation</vt:lpstr>
      <vt:lpstr>PowerPoint Presentation</vt:lpstr>
      <vt:lpstr>PowerPoint Presentation</vt:lpstr>
      <vt:lpstr>MGCI on MTC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Stowell</dc:creator>
  <cp:lastModifiedBy>Emily Hove</cp:lastModifiedBy>
  <cp:revision>3</cp:revision>
  <dcterms:created xsi:type="dcterms:W3CDTF">2024-03-05T22:07:20Z</dcterms:created>
  <dcterms:modified xsi:type="dcterms:W3CDTF">2026-03-23T16:03:13Z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0x01010038A6042562F8EE489DFC1A0FA18CA50E</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