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slideLayouts/slideLayout158.xml" ContentType="application/vnd.openxmlformats-officedocument.presentationml.slideLayout+xml"/>
  <Override PartName="/ppt/theme/theme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FF248_B6EA43E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68" r:id="rId4"/>
    <p:sldMasterId id="2147485279" r:id="rId5"/>
    <p:sldMasterId id="2147483672" r:id="rId6"/>
    <p:sldMasterId id="2147483994" r:id="rId7"/>
    <p:sldMasterId id="2147485714" r:id="rId8"/>
    <p:sldMasterId id="2147483648" r:id="rId9"/>
  </p:sldMasterIdLst>
  <p:notesMasterIdLst>
    <p:notesMasterId r:id="rId48"/>
  </p:notesMasterIdLst>
  <p:sldIdLst>
    <p:sldId id="2147478720" r:id="rId10"/>
    <p:sldId id="2147481316" r:id="rId11"/>
    <p:sldId id="2147481310" r:id="rId12"/>
    <p:sldId id="2147481315" r:id="rId13"/>
    <p:sldId id="281" r:id="rId14"/>
    <p:sldId id="258" r:id="rId15"/>
    <p:sldId id="2147481278" r:id="rId16"/>
    <p:sldId id="2147481314" r:id="rId17"/>
    <p:sldId id="2147478729" r:id="rId18"/>
    <p:sldId id="2147478730" r:id="rId19"/>
    <p:sldId id="2147480136" r:id="rId20"/>
    <p:sldId id="264" r:id="rId21"/>
    <p:sldId id="2147481309" r:id="rId22"/>
    <p:sldId id="2147480128" r:id="rId23"/>
    <p:sldId id="2147481311" r:id="rId24"/>
    <p:sldId id="257" r:id="rId25"/>
    <p:sldId id="2147481312" r:id="rId26"/>
    <p:sldId id="259" r:id="rId27"/>
    <p:sldId id="260" r:id="rId28"/>
    <p:sldId id="261" r:id="rId29"/>
    <p:sldId id="262" r:id="rId30"/>
    <p:sldId id="263" r:id="rId31"/>
    <p:sldId id="2147481313" r:id="rId32"/>
    <p:sldId id="265" r:id="rId33"/>
    <p:sldId id="266" r:id="rId34"/>
    <p:sldId id="267" r:id="rId35"/>
    <p:sldId id="268" r:id="rId36"/>
    <p:sldId id="269" r:id="rId37"/>
    <p:sldId id="2147480153" r:id="rId38"/>
    <p:sldId id="2147480115" r:id="rId39"/>
    <p:sldId id="2147481297" r:id="rId40"/>
    <p:sldId id="2147481308" r:id="rId41"/>
    <p:sldId id="256" r:id="rId42"/>
    <p:sldId id="2147481282" r:id="rId43"/>
    <p:sldId id="2147480129" r:id="rId44"/>
    <p:sldId id="2147480214" r:id="rId45"/>
    <p:sldId id="2147481277" r:id="rId46"/>
    <p:sldId id="214747872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8152FA-475F-4A18-83D7-2AE234EA5FCA}">
          <p14:sldIdLst>
            <p14:sldId id="2147478720"/>
            <p14:sldId id="2147481316"/>
            <p14:sldId id="2147481310"/>
            <p14:sldId id="2147481315"/>
            <p14:sldId id="281"/>
            <p14:sldId id="258"/>
            <p14:sldId id="2147481278"/>
            <p14:sldId id="2147481314"/>
          </p14:sldIdLst>
        </p14:section>
        <p14:section name="Introductions" id="{CA5D3B7B-DC55-4F94-9483-3F3BBFCEC6CE}">
          <p14:sldIdLst>
            <p14:sldId id="2147478729"/>
            <p14:sldId id="2147478730"/>
            <p14:sldId id="2147480136"/>
            <p14:sldId id="264"/>
            <p14:sldId id="2147481309"/>
          </p14:sldIdLst>
        </p14:section>
        <p14:section name="Monthly Topic" id="{5E9228A9-7438-44C1-8A22-5AEA0AE69434}">
          <p14:sldIdLst>
            <p14:sldId id="2147480128"/>
            <p14:sldId id="2147481311"/>
            <p14:sldId id="257"/>
            <p14:sldId id="2147481312"/>
            <p14:sldId id="259"/>
            <p14:sldId id="260"/>
            <p14:sldId id="261"/>
            <p14:sldId id="262"/>
            <p14:sldId id="263"/>
            <p14:sldId id="2147481313"/>
            <p14:sldId id="265"/>
            <p14:sldId id="266"/>
            <p14:sldId id="267"/>
            <p14:sldId id="268"/>
            <p14:sldId id="269"/>
            <p14:sldId id="2147480153"/>
            <p14:sldId id="2147480115"/>
            <p14:sldId id="2147481297"/>
            <p14:sldId id="2147481308"/>
            <p14:sldId id="256"/>
            <p14:sldId id="2147481282"/>
          </p14:sldIdLst>
        </p14:section>
        <p14:section name="Lessons Learned" id="{0921D2A5-5CA7-469E-8D5B-6CA1C68B67D0}">
          <p14:sldIdLst>
            <p14:sldId id="2147480129"/>
          </p14:sldIdLst>
        </p14:section>
        <p14:section name="Q&amp;A" id="{5D187D58-6247-4A51-908E-5B805F88D1C0}">
          <p14:sldIdLst/>
        </p14:section>
        <p14:section name="Upcoming Events" id="{48C70552-BB62-406E-B84A-85893DB3EE59}">
          <p14:sldIdLst>
            <p14:sldId id="2147480214"/>
          </p14:sldIdLst>
        </p14:section>
        <p14:section name="Wrap up" id="{15485E60-DF8D-4164-92E8-AEB18907B393}">
          <p14:sldIdLst>
            <p14:sldId id="2147481277"/>
            <p14:sldId id="2147478728"/>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7BC27-2F00-3DB2-8BF3-5060B73E820F}" name="Jegadesh Sankar Selvasrinivasan" initials="JS" userId="S::Jegadesh.Selvasrinivasan@msftcommunity.com::a060d3d0-e49e-4bc3-a6f8-804865ee2b27" providerId="AD"/>
  <p188:author id="{878F3C44-5142-8893-7295-9466E1944D7E}" name="Jegadesh Sankar Selvasrinivasan (LTIMindtree Limited)" initials="JS" userId="S::v-jselvasrin@microsoft.com::c29dd642-ee52-4635-881d-b823f00e596d" providerId="AD"/>
  <p188:author id="{A1C6214E-9205-F80D-4FB8-EF7A3CD042EF}" name="Heather Newman" initials="HN" userId="S::heather.newman@msftcommunity.com::7f6a0c67-470c-404b-901d-efae19d6ffa5" providerId="AD"/>
  <p188:author id="{2ECB5E4E-2920-6623-98A7-696E1167BA65}" name="Heather Cook" initials="HC" userId="S::Heather.Cook@msftcommunity.com::7f6a0c67-470c-404b-901d-efae19d6ffa5" providerId="AD"/>
  <p188:author id="{E0CE4160-CF03-B739-20B6-75BE27E1F119}" name="Nicolas Georgeault" initials="NG" userId="S::Nicolas.Georgeault@msftcommunity.com::19b671a4-7e51-446d-bce6-616cd14b5984" providerId="AD"/>
  <p188:author id="{42082A75-06A6-F54D-F935-43BB02A1C541}" name="Bryan Hart" initials="BH" userId="S::bryan.hart@msftcommunity.com::245b7a97-9294-4bc5-bc6e-4da1033d0726" providerId="AD"/>
  <p188:author id="{8C6B3388-2508-ADAB-F2C1-9AF86F0202E8}" name="Jegadesh Sankar Selvasrinivasan" initials="JS" userId="S::jegadesh.selvasrinivasan@msftcommunity.com::a060d3d0-e49e-4bc3-a6f8-804865ee2b27" providerId="AD"/>
  <p188:author id="{F72066A5-E0E1-B058-3336-504DCA5E7E51}" name="Heather Cook" initials="HC" userId="S::heather.cook@msftcommunity.com::7f6a0c67-470c-404b-901d-efae19d6ffa5" providerId="AD"/>
  <p188:author id="{2A352DAB-EC6E-BB61-3D27-8AB48F9353CF}" name="Emily Hove (Chilco Strategies Inc)" initials="EH" userId="S::v-emilyhove@microsoft.com::549137ce-d301-4941-9119-c2e6b52ccd91" providerId="AD"/>
  <p188:author id="{EB67DDAF-32FD-3662-DDB7-DF22DA61B4F7}" name="Emily Hove" initials="" userId="S::Emily.Hove@msftcommunity.com::f77d7dd7-39dc-432e-a519-0b2b201db43d" providerId="AD"/>
  <p188:author id="{635D40CD-04A8-3005-7070-DCDA82B068AD}" name="Sharon Weaver" initials="SW" userId="S::sweaver@smarter-consulting.com::03b30050-bdf3-4d19-bc70-626c0fe907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F70E2E-3E91-60AA-265F-ADB6237526B2}" v="145" dt="2026-01-29T15:52:28.259"/>
    <p1510:client id="{59CEA999-5AEA-0345-F094-C908AC6681A9}" v="5" dt="2026-01-29T16:39:42.981"/>
    <p1510:client id="{846FBAAF-FA22-D2BE-2516-8B15D44F6BB6}" v="112" dt="2026-01-28T18:19:37.952"/>
    <p1510:client id="{E28ECC59-988D-8EE0-064A-225BC0B823BF}" v="1" dt="2026-01-30T17:18:45.758"/>
    <p1510:client id="{FB143620-D19D-D186-DE23-CB93262BE338}" v="86" dt="2026-01-28T21:44:24.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s>
</file>

<file path=ppt/comments/modernComment_7FFFF248_B6EA43E7.xml><?xml version="1.0" encoding="utf-8"?>
<p188:cmLst xmlns:a="http://schemas.openxmlformats.org/drawingml/2006/main" xmlns:r="http://schemas.openxmlformats.org/officeDocument/2006/relationships" xmlns:p188="http://schemas.microsoft.com/office/powerpoint/2018/8/main">
  <p188:cm id="{8DA76014-9E11-4D79-973B-356458D97304}" authorId="{F72066A5-E0E1-B058-3336-504DCA5E7E51}" created="2025-09-24T17:57:22.791" startDate="2025-09-24T17:57:22.791" dueDate="2025-09-24T17:57:22.791" assignedTo="{EB67DDAF-32FD-3662-DDB7-DF22DA61B4F7}" title="@Emily Hove please add yourself here.">
    <pc:sldMkLst xmlns:pc="http://schemas.microsoft.com/office/powerpoint/2013/main/command">
      <pc:docMk/>
      <pc:sldMk cId="3068806119" sldId="2147480136"/>
    </pc:sldMkLst>
    <p188:txBody>
      <a:bodyPr/>
      <a:lstStyle/>
      <a:p>
        <a:r>
          <a:rPr lang="en-US"/>
          <a:t>[@Emily Hove]  please add yourself here.</a:t>
        </a:r>
      </a:p>
    </p188:txBody>
    <p188:extLst>
      <p:ext xmlns:p="http://schemas.openxmlformats.org/presentationml/2006/main" uri="{5BB2D875-25FF-4072-B9AC-8F64D62656EB}">
        <p228:taskDetails xmlns:p228="http://schemas.microsoft.com/office/powerpoint/2022/08/main">
          <p228:history>
            <p228:event time="2025-09-24T17:57:22.791" id="{79437067-71C7-48E8-894F-ED6A8C9ACCFC}">
              <p228:atrbtn authorId="{F72066A5-E0E1-B058-3336-504DCA5E7E51}"/>
              <p228:anchr>
                <p228:comment id="{8DA76014-9E11-4D79-973B-356458D97304}"/>
              </p228:anchr>
              <p228:add/>
            </p228:event>
            <p228:event time="2025-09-24T17:57:22.791" id="{27FDBD7F-063D-4866-8861-DA54AD915DE2}">
              <p228:atrbtn authorId="{F72066A5-E0E1-B058-3336-504DCA5E7E51}"/>
              <p228:anchr>
                <p228:comment id="{8DA76014-9E11-4D79-973B-356458D97304}"/>
              </p228:anchr>
              <p228:asgn authorId="{EB67DDAF-32FD-3662-DDB7-DF22DA61B4F7}"/>
            </p228:event>
            <p228:event time="2025-09-24T17:57:22.791" id="{1560278D-EFB8-42FD-888C-DAF0EC8FD05B}">
              <p228:atrbtn authorId="{F72066A5-E0E1-B058-3336-504DCA5E7E51}"/>
              <p228:anchr>
                <p228:comment id="{8DA76014-9E11-4D79-973B-356458D97304}"/>
              </p228:anchr>
              <p228:title val="@Emily Hove please add yourself here."/>
            </p228:event>
            <p228:event time="2025-09-24T17:57:22.791" id="{FD2A8C9B-B6BD-4ADA-B329-8DBCCC54E47F}">
              <p228:atrbtn authorId="{F72066A5-E0E1-B058-3336-504DCA5E7E51}"/>
              <p228:anchr>
                <p228:comment id="{8DA76014-9E11-4D79-973B-356458D97304}"/>
              </p228:anchr>
              <p228:date stDt="2025-09-24T17:57:22.791" endDt="2025-09-24T17:57:22.791"/>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70373-EE7F-4AA5-97BF-10AD1B3F5DB6}"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44353-B7A9-4B0F-BC33-1C2D239C7098}" type="slidenum">
              <a:rPr lang="en-US" smtClean="0"/>
              <a:t>‹#›</a:t>
            </a:fld>
            <a:endParaRPr lang="en-US"/>
          </a:p>
        </p:txBody>
      </p:sp>
    </p:spTree>
    <p:extLst>
      <p:ext uri="{BB962C8B-B14F-4D97-AF65-F5344CB8AC3E}">
        <p14:creationId xmlns:p14="http://schemas.microsoft.com/office/powerpoint/2010/main" val="220921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2/5/2026 11:58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423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89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2/5/2026 11:58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03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3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422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44353-B7A9-4B0F-BC33-1C2D239C7098}" type="slidenum">
              <a:rPr lang="en-US" smtClean="0"/>
              <a:t>14</a:t>
            </a:fld>
            <a:endParaRPr lang="en-US"/>
          </a:p>
        </p:txBody>
      </p:sp>
    </p:spTree>
    <p:extLst>
      <p:ext uri="{BB962C8B-B14F-4D97-AF65-F5344CB8AC3E}">
        <p14:creationId xmlns:p14="http://schemas.microsoft.com/office/powerpoint/2010/main" val="481722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40.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45.w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45.w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51.jpe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12919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2328571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78513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85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9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1795448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2/5/2026</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26430268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1020559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723313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901785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SpeakerSlid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7300E35A-65CC-29E1-09BF-F1E7A11116EC}"/>
              </a:ext>
            </a:extLst>
          </p:cNvPr>
          <p:cNvSpPr/>
          <p:nvPr userDrawn="1"/>
        </p:nvSpPr>
        <p:spPr bwMode="auto">
          <a:xfrm>
            <a:off x="-25400" y="-38100"/>
            <a:ext cx="6467264" cy="5854700"/>
          </a:xfrm>
          <a:custGeom>
            <a:avLst/>
            <a:gdLst>
              <a:gd name="connsiteX0" fmla="*/ 0 w 6467264"/>
              <a:gd name="connsiteY0" fmla="*/ 5854700 h 5854700"/>
              <a:gd name="connsiteX1" fmla="*/ 0 w 6467264"/>
              <a:gd name="connsiteY1" fmla="*/ 5854700 h 5854700"/>
              <a:gd name="connsiteX2" fmla="*/ 5219700 w 6467264"/>
              <a:gd name="connsiteY2" fmla="*/ 5842000 h 5854700"/>
              <a:gd name="connsiteX3" fmla="*/ 5422900 w 6467264"/>
              <a:gd name="connsiteY3" fmla="*/ 5765800 h 5854700"/>
              <a:gd name="connsiteX4" fmla="*/ 5689600 w 6467264"/>
              <a:gd name="connsiteY4" fmla="*/ 5740400 h 5854700"/>
              <a:gd name="connsiteX5" fmla="*/ 5727700 w 6467264"/>
              <a:gd name="connsiteY5" fmla="*/ 5715000 h 5854700"/>
              <a:gd name="connsiteX6" fmla="*/ 5778500 w 6467264"/>
              <a:gd name="connsiteY6" fmla="*/ 5702300 h 5854700"/>
              <a:gd name="connsiteX7" fmla="*/ 5816600 w 6467264"/>
              <a:gd name="connsiteY7" fmla="*/ 5664200 h 5854700"/>
              <a:gd name="connsiteX8" fmla="*/ 5880100 w 6467264"/>
              <a:gd name="connsiteY8" fmla="*/ 5638800 h 5854700"/>
              <a:gd name="connsiteX9" fmla="*/ 6032500 w 6467264"/>
              <a:gd name="connsiteY9" fmla="*/ 5562600 h 5854700"/>
              <a:gd name="connsiteX10" fmla="*/ 6121400 w 6467264"/>
              <a:gd name="connsiteY10" fmla="*/ 5461000 h 5854700"/>
              <a:gd name="connsiteX11" fmla="*/ 6172200 w 6467264"/>
              <a:gd name="connsiteY11" fmla="*/ 5359400 h 5854700"/>
              <a:gd name="connsiteX12" fmla="*/ 6223000 w 6467264"/>
              <a:gd name="connsiteY12" fmla="*/ 5181600 h 5854700"/>
              <a:gd name="connsiteX13" fmla="*/ 6248400 w 6467264"/>
              <a:gd name="connsiteY13" fmla="*/ 5067300 h 5854700"/>
              <a:gd name="connsiteX14" fmla="*/ 6286500 w 6467264"/>
              <a:gd name="connsiteY14" fmla="*/ 4343400 h 5854700"/>
              <a:gd name="connsiteX15" fmla="*/ 6273800 w 6467264"/>
              <a:gd name="connsiteY15" fmla="*/ 1333500 h 5854700"/>
              <a:gd name="connsiteX16" fmla="*/ 6248400 w 6467264"/>
              <a:gd name="connsiteY16" fmla="*/ 927100 h 5854700"/>
              <a:gd name="connsiteX17" fmla="*/ 6223000 w 6467264"/>
              <a:gd name="connsiteY17" fmla="*/ 990600 h 5854700"/>
              <a:gd name="connsiteX18" fmla="*/ 6451600 w 6467264"/>
              <a:gd name="connsiteY18" fmla="*/ 952500 h 5854700"/>
              <a:gd name="connsiteX19" fmla="*/ 6451600 w 6467264"/>
              <a:gd name="connsiteY19" fmla="*/ 520700 h 5854700"/>
              <a:gd name="connsiteX20" fmla="*/ 6400800 w 6467264"/>
              <a:gd name="connsiteY20" fmla="*/ 406400 h 5854700"/>
              <a:gd name="connsiteX21" fmla="*/ 6362700 w 6467264"/>
              <a:gd name="connsiteY21" fmla="*/ 368300 h 5854700"/>
              <a:gd name="connsiteX22" fmla="*/ 6311900 w 6467264"/>
              <a:gd name="connsiteY22" fmla="*/ 241300 h 5854700"/>
              <a:gd name="connsiteX23" fmla="*/ 6286500 w 6467264"/>
              <a:gd name="connsiteY23" fmla="*/ 190500 h 5854700"/>
              <a:gd name="connsiteX24" fmla="*/ 6261100 w 6467264"/>
              <a:gd name="connsiteY24" fmla="*/ 76200 h 5854700"/>
              <a:gd name="connsiteX25" fmla="*/ 6261100 w 6467264"/>
              <a:gd name="connsiteY25" fmla="*/ 38100 h 5854700"/>
              <a:gd name="connsiteX26" fmla="*/ 6235700 w 6467264"/>
              <a:gd name="connsiteY26" fmla="*/ 12700 h 5854700"/>
              <a:gd name="connsiteX27" fmla="*/ 12700 w 6467264"/>
              <a:gd name="connsiteY27" fmla="*/ 0 h 5854700"/>
              <a:gd name="connsiteX28" fmla="*/ 0 w 6467264"/>
              <a:gd name="connsiteY28" fmla="*/ 585470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67264" h="5854700">
                <a:moveTo>
                  <a:pt x="0" y="5854700"/>
                </a:moveTo>
                <a:lnTo>
                  <a:pt x="0" y="5854700"/>
                </a:lnTo>
                <a:lnTo>
                  <a:pt x="5219700" y="5842000"/>
                </a:lnTo>
                <a:cubicBezTo>
                  <a:pt x="5280815" y="5841418"/>
                  <a:pt x="5364335" y="5781417"/>
                  <a:pt x="5422900" y="5765800"/>
                </a:cubicBezTo>
                <a:cubicBezTo>
                  <a:pt x="5462521" y="5755234"/>
                  <a:pt x="5679279" y="5741194"/>
                  <a:pt x="5689600" y="5740400"/>
                </a:cubicBezTo>
                <a:cubicBezTo>
                  <a:pt x="5702300" y="5731933"/>
                  <a:pt x="5713671" y="5721013"/>
                  <a:pt x="5727700" y="5715000"/>
                </a:cubicBezTo>
                <a:cubicBezTo>
                  <a:pt x="5743743" y="5708124"/>
                  <a:pt x="5763345" y="5710960"/>
                  <a:pt x="5778500" y="5702300"/>
                </a:cubicBezTo>
                <a:cubicBezTo>
                  <a:pt x="5794094" y="5693389"/>
                  <a:pt x="5801370" y="5673719"/>
                  <a:pt x="5816600" y="5664200"/>
                </a:cubicBezTo>
                <a:cubicBezTo>
                  <a:pt x="5835932" y="5652118"/>
                  <a:pt x="5859473" y="5648507"/>
                  <a:pt x="5880100" y="5638800"/>
                </a:cubicBezTo>
                <a:cubicBezTo>
                  <a:pt x="5931490" y="5614616"/>
                  <a:pt x="5992339" y="5602761"/>
                  <a:pt x="6032500" y="5562600"/>
                </a:cubicBezTo>
                <a:cubicBezTo>
                  <a:pt x="6066608" y="5528492"/>
                  <a:pt x="6096915" y="5502975"/>
                  <a:pt x="6121400" y="5461000"/>
                </a:cubicBezTo>
                <a:cubicBezTo>
                  <a:pt x="6140479" y="5428294"/>
                  <a:pt x="6172200" y="5359400"/>
                  <a:pt x="6172200" y="5359400"/>
                </a:cubicBezTo>
                <a:cubicBezTo>
                  <a:pt x="6200024" y="5164629"/>
                  <a:pt x="6161730" y="5377665"/>
                  <a:pt x="6223000" y="5181600"/>
                </a:cubicBezTo>
                <a:cubicBezTo>
                  <a:pt x="6234641" y="5144347"/>
                  <a:pt x="6239933" y="5105400"/>
                  <a:pt x="6248400" y="5067300"/>
                </a:cubicBezTo>
                <a:cubicBezTo>
                  <a:pt x="6279952" y="4546698"/>
                  <a:pt x="6267974" y="4788035"/>
                  <a:pt x="6286500" y="4343400"/>
                </a:cubicBezTo>
                <a:cubicBezTo>
                  <a:pt x="6282267" y="3340100"/>
                  <a:pt x="6281547" y="2336779"/>
                  <a:pt x="6273800" y="1333500"/>
                </a:cubicBezTo>
                <a:cubicBezTo>
                  <a:pt x="6272331" y="1143225"/>
                  <a:pt x="6264370" y="1086801"/>
                  <a:pt x="6248400" y="927100"/>
                </a:cubicBezTo>
                <a:cubicBezTo>
                  <a:pt x="6239933" y="948267"/>
                  <a:pt x="6201211" y="983896"/>
                  <a:pt x="6223000" y="990600"/>
                </a:cubicBezTo>
                <a:cubicBezTo>
                  <a:pt x="6349686" y="1029580"/>
                  <a:pt x="6379505" y="1000563"/>
                  <a:pt x="6451600" y="952500"/>
                </a:cubicBezTo>
                <a:cubicBezTo>
                  <a:pt x="6468373" y="767996"/>
                  <a:pt x="6476232" y="750601"/>
                  <a:pt x="6451600" y="520700"/>
                </a:cubicBezTo>
                <a:cubicBezTo>
                  <a:pt x="6450345" y="508986"/>
                  <a:pt x="6410505" y="419987"/>
                  <a:pt x="6400800" y="406400"/>
                </a:cubicBezTo>
                <a:cubicBezTo>
                  <a:pt x="6390361" y="391785"/>
                  <a:pt x="6373139" y="382915"/>
                  <a:pt x="6362700" y="368300"/>
                </a:cubicBezTo>
                <a:cubicBezTo>
                  <a:pt x="6325710" y="316514"/>
                  <a:pt x="6342744" y="302988"/>
                  <a:pt x="6311900" y="241300"/>
                </a:cubicBezTo>
                <a:cubicBezTo>
                  <a:pt x="6303433" y="224367"/>
                  <a:pt x="6293958" y="207901"/>
                  <a:pt x="6286500" y="190500"/>
                </a:cubicBezTo>
                <a:cubicBezTo>
                  <a:pt x="6271227" y="154864"/>
                  <a:pt x="6265286" y="113876"/>
                  <a:pt x="6261100" y="76200"/>
                </a:cubicBezTo>
                <a:cubicBezTo>
                  <a:pt x="6259698" y="63578"/>
                  <a:pt x="6261100" y="50800"/>
                  <a:pt x="6261100" y="38100"/>
                </a:cubicBezTo>
                <a:lnTo>
                  <a:pt x="6235700" y="12700"/>
                </a:lnTo>
                <a:lnTo>
                  <a:pt x="12700" y="0"/>
                </a:lnTo>
                <a:cubicBezTo>
                  <a:pt x="16933" y="1947333"/>
                  <a:pt x="21167" y="3894667"/>
                  <a:pt x="0" y="5854700"/>
                </a:cubicBezTo>
                <a:close/>
              </a:path>
            </a:pathLst>
          </a:custGeom>
          <a:blipFill>
            <a:blip r:embed="rId2">
              <a:alphaModFix amt="50000"/>
            </a:blip>
            <a:stretch>
              <a:fillRect l="-31191" t="-41737" r="-17172" b="-19865"/>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3" name="Freeform: Shape 12">
            <a:extLst>
              <a:ext uri="{FF2B5EF4-FFF2-40B4-BE49-F238E27FC236}">
                <a16:creationId xmlns:a16="http://schemas.microsoft.com/office/drawing/2014/main" id="{A3F96A19-C7CE-2AE4-C056-289644C34760}"/>
              </a:ext>
            </a:extLst>
          </p:cNvPr>
          <p:cNvSpPr/>
          <p:nvPr userDrawn="1"/>
        </p:nvSpPr>
        <p:spPr bwMode="auto">
          <a:xfrm>
            <a:off x="5686425" y="723900"/>
            <a:ext cx="6515100" cy="6143625"/>
          </a:xfrm>
          <a:custGeom>
            <a:avLst/>
            <a:gdLst>
              <a:gd name="connsiteX0" fmla="*/ 6505575 w 6515100"/>
              <a:gd name="connsiteY0" fmla="*/ 114300 h 6143625"/>
              <a:gd name="connsiteX1" fmla="*/ 6505575 w 6515100"/>
              <a:gd name="connsiteY1" fmla="*/ 47625 h 6143625"/>
              <a:gd name="connsiteX2" fmla="*/ 0 w 6515100"/>
              <a:gd name="connsiteY2" fmla="*/ 0 h 6143625"/>
              <a:gd name="connsiteX3" fmla="*/ 28575 w 6515100"/>
              <a:gd name="connsiteY3" fmla="*/ 6143625 h 6143625"/>
              <a:gd name="connsiteX4" fmla="*/ 6515100 w 6515100"/>
              <a:gd name="connsiteY4" fmla="*/ 6134100 h 6143625"/>
              <a:gd name="connsiteX5" fmla="*/ 6505575 w 6515100"/>
              <a:gd name="connsiteY5" fmla="*/ 11430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0" h="6143625">
                <a:moveTo>
                  <a:pt x="6505575" y="114300"/>
                </a:moveTo>
                <a:lnTo>
                  <a:pt x="6505575" y="47625"/>
                </a:lnTo>
                <a:lnTo>
                  <a:pt x="0" y="0"/>
                </a:lnTo>
                <a:lnTo>
                  <a:pt x="28575" y="6143625"/>
                </a:lnTo>
                <a:lnTo>
                  <a:pt x="6515100" y="6134100"/>
                </a:lnTo>
                <a:lnTo>
                  <a:pt x="6505575" y="114300"/>
                </a:lnTo>
                <a:close/>
              </a:path>
            </a:pathLst>
          </a:custGeom>
          <a:blipFill>
            <a:blip r:embed="rId3">
              <a:alphaModFix amt="50000"/>
            </a:blip>
            <a:stretch>
              <a:fillRect l="-17945" t="-6109" r="-29392" b="-47892"/>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1" y="503738"/>
            <a:ext cx="7311207" cy="553998"/>
          </a:xfrm>
        </p:spPr>
        <p:txBody>
          <a:bodyPr wrap="square" anchor="b" anchorCtr="0">
            <a:spAutoFit/>
          </a:bodyPr>
          <a:lstStyle>
            <a:lvl1pPr>
              <a:defRPr/>
            </a:lvl1pPr>
          </a:lstStyle>
          <a:p>
            <a:r>
              <a:rPr lang="en-US"/>
              <a:t>About Speaker</a:t>
            </a:r>
          </a:p>
        </p:txBody>
      </p:sp>
      <p:pic>
        <p:nvPicPr>
          <p:cNvPr id="39" name="Picture 38">
            <a:extLst>
              <a:ext uri="{FF2B5EF4-FFF2-40B4-BE49-F238E27FC236}">
                <a16:creationId xmlns:a16="http://schemas.microsoft.com/office/drawing/2014/main" id="{7501C0A7-979F-01D8-2D42-85A5EC3D97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1658"/>
          <a:stretch/>
        </p:blipFill>
        <p:spPr>
          <a:xfrm>
            <a:off x="10706100" y="6170288"/>
            <a:ext cx="1258108" cy="497212"/>
          </a:xfrm>
          <a:prstGeom prst="rect">
            <a:avLst/>
          </a:prstGeom>
        </p:spPr>
      </p:pic>
    </p:spTree>
    <p:extLst>
      <p:ext uri="{BB962C8B-B14F-4D97-AF65-F5344CB8AC3E}">
        <p14:creationId xmlns:p14="http://schemas.microsoft.com/office/powerpoint/2010/main" val="389575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53E01-DF86-193E-91E1-458C42AD189D}"/>
              </a:ext>
            </a:extLst>
          </p:cNvPr>
          <p:cNvSpPr/>
          <p:nvPr userDrawn="1"/>
        </p:nvSpPr>
        <p:spPr bwMode="auto">
          <a:xfrm>
            <a:off x="-25400" y="-38100"/>
            <a:ext cx="6467264" cy="5854700"/>
          </a:xfrm>
          <a:custGeom>
            <a:avLst/>
            <a:gdLst>
              <a:gd name="connsiteX0" fmla="*/ 0 w 6467264"/>
              <a:gd name="connsiteY0" fmla="*/ 5854700 h 5854700"/>
              <a:gd name="connsiteX1" fmla="*/ 0 w 6467264"/>
              <a:gd name="connsiteY1" fmla="*/ 5854700 h 5854700"/>
              <a:gd name="connsiteX2" fmla="*/ 5219700 w 6467264"/>
              <a:gd name="connsiteY2" fmla="*/ 5842000 h 5854700"/>
              <a:gd name="connsiteX3" fmla="*/ 5422900 w 6467264"/>
              <a:gd name="connsiteY3" fmla="*/ 5765800 h 5854700"/>
              <a:gd name="connsiteX4" fmla="*/ 5689600 w 6467264"/>
              <a:gd name="connsiteY4" fmla="*/ 5740400 h 5854700"/>
              <a:gd name="connsiteX5" fmla="*/ 5727700 w 6467264"/>
              <a:gd name="connsiteY5" fmla="*/ 5715000 h 5854700"/>
              <a:gd name="connsiteX6" fmla="*/ 5778500 w 6467264"/>
              <a:gd name="connsiteY6" fmla="*/ 5702300 h 5854700"/>
              <a:gd name="connsiteX7" fmla="*/ 5816600 w 6467264"/>
              <a:gd name="connsiteY7" fmla="*/ 5664200 h 5854700"/>
              <a:gd name="connsiteX8" fmla="*/ 5880100 w 6467264"/>
              <a:gd name="connsiteY8" fmla="*/ 5638800 h 5854700"/>
              <a:gd name="connsiteX9" fmla="*/ 6032500 w 6467264"/>
              <a:gd name="connsiteY9" fmla="*/ 5562600 h 5854700"/>
              <a:gd name="connsiteX10" fmla="*/ 6121400 w 6467264"/>
              <a:gd name="connsiteY10" fmla="*/ 5461000 h 5854700"/>
              <a:gd name="connsiteX11" fmla="*/ 6172200 w 6467264"/>
              <a:gd name="connsiteY11" fmla="*/ 5359400 h 5854700"/>
              <a:gd name="connsiteX12" fmla="*/ 6223000 w 6467264"/>
              <a:gd name="connsiteY12" fmla="*/ 5181600 h 5854700"/>
              <a:gd name="connsiteX13" fmla="*/ 6248400 w 6467264"/>
              <a:gd name="connsiteY13" fmla="*/ 5067300 h 5854700"/>
              <a:gd name="connsiteX14" fmla="*/ 6286500 w 6467264"/>
              <a:gd name="connsiteY14" fmla="*/ 4343400 h 5854700"/>
              <a:gd name="connsiteX15" fmla="*/ 6273800 w 6467264"/>
              <a:gd name="connsiteY15" fmla="*/ 1333500 h 5854700"/>
              <a:gd name="connsiteX16" fmla="*/ 6248400 w 6467264"/>
              <a:gd name="connsiteY16" fmla="*/ 927100 h 5854700"/>
              <a:gd name="connsiteX17" fmla="*/ 6223000 w 6467264"/>
              <a:gd name="connsiteY17" fmla="*/ 990600 h 5854700"/>
              <a:gd name="connsiteX18" fmla="*/ 6451600 w 6467264"/>
              <a:gd name="connsiteY18" fmla="*/ 952500 h 5854700"/>
              <a:gd name="connsiteX19" fmla="*/ 6451600 w 6467264"/>
              <a:gd name="connsiteY19" fmla="*/ 520700 h 5854700"/>
              <a:gd name="connsiteX20" fmla="*/ 6400800 w 6467264"/>
              <a:gd name="connsiteY20" fmla="*/ 406400 h 5854700"/>
              <a:gd name="connsiteX21" fmla="*/ 6362700 w 6467264"/>
              <a:gd name="connsiteY21" fmla="*/ 368300 h 5854700"/>
              <a:gd name="connsiteX22" fmla="*/ 6311900 w 6467264"/>
              <a:gd name="connsiteY22" fmla="*/ 241300 h 5854700"/>
              <a:gd name="connsiteX23" fmla="*/ 6286500 w 6467264"/>
              <a:gd name="connsiteY23" fmla="*/ 190500 h 5854700"/>
              <a:gd name="connsiteX24" fmla="*/ 6261100 w 6467264"/>
              <a:gd name="connsiteY24" fmla="*/ 76200 h 5854700"/>
              <a:gd name="connsiteX25" fmla="*/ 6261100 w 6467264"/>
              <a:gd name="connsiteY25" fmla="*/ 38100 h 5854700"/>
              <a:gd name="connsiteX26" fmla="*/ 6235700 w 6467264"/>
              <a:gd name="connsiteY26" fmla="*/ 12700 h 5854700"/>
              <a:gd name="connsiteX27" fmla="*/ 12700 w 6467264"/>
              <a:gd name="connsiteY27" fmla="*/ 0 h 5854700"/>
              <a:gd name="connsiteX28" fmla="*/ 0 w 6467264"/>
              <a:gd name="connsiteY28" fmla="*/ 585470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67264" h="5854700">
                <a:moveTo>
                  <a:pt x="0" y="5854700"/>
                </a:moveTo>
                <a:lnTo>
                  <a:pt x="0" y="5854700"/>
                </a:lnTo>
                <a:lnTo>
                  <a:pt x="5219700" y="5842000"/>
                </a:lnTo>
                <a:cubicBezTo>
                  <a:pt x="5280815" y="5841418"/>
                  <a:pt x="5364335" y="5781417"/>
                  <a:pt x="5422900" y="5765800"/>
                </a:cubicBezTo>
                <a:cubicBezTo>
                  <a:pt x="5462521" y="5755234"/>
                  <a:pt x="5679279" y="5741194"/>
                  <a:pt x="5689600" y="5740400"/>
                </a:cubicBezTo>
                <a:cubicBezTo>
                  <a:pt x="5702300" y="5731933"/>
                  <a:pt x="5713671" y="5721013"/>
                  <a:pt x="5727700" y="5715000"/>
                </a:cubicBezTo>
                <a:cubicBezTo>
                  <a:pt x="5743743" y="5708124"/>
                  <a:pt x="5763345" y="5710960"/>
                  <a:pt x="5778500" y="5702300"/>
                </a:cubicBezTo>
                <a:cubicBezTo>
                  <a:pt x="5794094" y="5693389"/>
                  <a:pt x="5801370" y="5673719"/>
                  <a:pt x="5816600" y="5664200"/>
                </a:cubicBezTo>
                <a:cubicBezTo>
                  <a:pt x="5835932" y="5652118"/>
                  <a:pt x="5859473" y="5648507"/>
                  <a:pt x="5880100" y="5638800"/>
                </a:cubicBezTo>
                <a:cubicBezTo>
                  <a:pt x="5931490" y="5614616"/>
                  <a:pt x="5992339" y="5602761"/>
                  <a:pt x="6032500" y="5562600"/>
                </a:cubicBezTo>
                <a:cubicBezTo>
                  <a:pt x="6066608" y="5528492"/>
                  <a:pt x="6096915" y="5502975"/>
                  <a:pt x="6121400" y="5461000"/>
                </a:cubicBezTo>
                <a:cubicBezTo>
                  <a:pt x="6140479" y="5428294"/>
                  <a:pt x="6172200" y="5359400"/>
                  <a:pt x="6172200" y="5359400"/>
                </a:cubicBezTo>
                <a:cubicBezTo>
                  <a:pt x="6200024" y="5164629"/>
                  <a:pt x="6161730" y="5377665"/>
                  <a:pt x="6223000" y="5181600"/>
                </a:cubicBezTo>
                <a:cubicBezTo>
                  <a:pt x="6234641" y="5144347"/>
                  <a:pt x="6239933" y="5105400"/>
                  <a:pt x="6248400" y="5067300"/>
                </a:cubicBezTo>
                <a:cubicBezTo>
                  <a:pt x="6279952" y="4546698"/>
                  <a:pt x="6267974" y="4788035"/>
                  <a:pt x="6286500" y="4343400"/>
                </a:cubicBezTo>
                <a:cubicBezTo>
                  <a:pt x="6282267" y="3340100"/>
                  <a:pt x="6281547" y="2336779"/>
                  <a:pt x="6273800" y="1333500"/>
                </a:cubicBezTo>
                <a:cubicBezTo>
                  <a:pt x="6272331" y="1143225"/>
                  <a:pt x="6264370" y="1086801"/>
                  <a:pt x="6248400" y="927100"/>
                </a:cubicBezTo>
                <a:cubicBezTo>
                  <a:pt x="6239933" y="948267"/>
                  <a:pt x="6201211" y="983896"/>
                  <a:pt x="6223000" y="990600"/>
                </a:cubicBezTo>
                <a:cubicBezTo>
                  <a:pt x="6349686" y="1029580"/>
                  <a:pt x="6379505" y="1000563"/>
                  <a:pt x="6451600" y="952500"/>
                </a:cubicBezTo>
                <a:cubicBezTo>
                  <a:pt x="6468373" y="767996"/>
                  <a:pt x="6476232" y="750601"/>
                  <a:pt x="6451600" y="520700"/>
                </a:cubicBezTo>
                <a:cubicBezTo>
                  <a:pt x="6450345" y="508986"/>
                  <a:pt x="6410505" y="419987"/>
                  <a:pt x="6400800" y="406400"/>
                </a:cubicBezTo>
                <a:cubicBezTo>
                  <a:pt x="6390361" y="391785"/>
                  <a:pt x="6373139" y="382915"/>
                  <a:pt x="6362700" y="368300"/>
                </a:cubicBezTo>
                <a:cubicBezTo>
                  <a:pt x="6325710" y="316514"/>
                  <a:pt x="6342744" y="302988"/>
                  <a:pt x="6311900" y="241300"/>
                </a:cubicBezTo>
                <a:cubicBezTo>
                  <a:pt x="6303433" y="224367"/>
                  <a:pt x="6293958" y="207901"/>
                  <a:pt x="6286500" y="190500"/>
                </a:cubicBezTo>
                <a:cubicBezTo>
                  <a:pt x="6271227" y="154864"/>
                  <a:pt x="6265286" y="113876"/>
                  <a:pt x="6261100" y="76200"/>
                </a:cubicBezTo>
                <a:cubicBezTo>
                  <a:pt x="6259698" y="63578"/>
                  <a:pt x="6261100" y="50800"/>
                  <a:pt x="6261100" y="38100"/>
                </a:cubicBezTo>
                <a:lnTo>
                  <a:pt x="6235700" y="12700"/>
                </a:lnTo>
                <a:lnTo>
                  <a:pt x="12700" y="0"/>
                </a:lnTo>
                <a:cubicBezTo>
                  <a:pt x="16933" y="1947333"/>
                  <a:pt x="21167" y="3894667"/>
                  <a:pt x="0" y="5854700"/>
                </a:cubicBezTo>
                <a:close/>
              </a:path>
            </a:pathLst>
          </a:custGeom>
          <a:blipFill>
            <a:blip r:embed="rId2">
              <a:alphaModFix amt="50000"/>
            </a:blip>
            <a:stretch>
              <a:fillRect l="-31191" t="-41737" r="-17172" b="-19865"/>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8" name="Freeform: Shape 7">
            <a:extLst>
              <a:ext uri="{FF2B5EF4-FFF2-40B4-BE49-F238E27FC236}">
                <a16:creationId xmlns:a16="http://schemas.microsoft.com/office/drawing/2014/main" id="{B94296FC-CBE2-B26D-D500-EBBF31354A98}"/>
              </a:ext>
            </a:extLst>
          </p:cNvPr>
          <p:cNvSpPr/>
          <p:nvPr userDrawn="1"/>
        </p:nvSpPr>
        <p:spPr bwMode="auto">
          <a:xfrm>
            <a:off x="5686425" y="723900"/>
            <a:ext cx="6515100" cy="6143625"/>
          </a:xfrm>
          <a:custGeom>
            <a:avLst/>
            <a:gdLst>
              <a:gd name="connsiteX0" fmla="*/ 6505575 w 6515100"/>
              <a:gd name="connsiteY0" fmla="*/ 114300 h 6143625"/>
              <a:gd name="connsiteX1" fmla="*/ 6505575 w 6515100"/>
              <a:gd name="connsiteY1" fmla="*/ 47625 h 6143625"/>
              <a:gd name="connsiteX2" fmla="*/ 0 w 6515100"/>
              <a:gd name="connsiteY2" fmla="*/ 0 h 6143625"/>
              <a:gd name="connsiteX3" fmla="*/ 28575 w 6515100"/>
              <a:gd name="connsiteY3" fmla="*/ 6143625 h 6143625"/>
              <a:gd name="connsiteX4" fmla="*/ 6515100 w 6515100"/>
              <a:gd name="connsiteY4" fmla="*/ 6134100 h 6143625"/>
              <a:gd name="connsiteX5" fmla="*/ 6505575 w 6515100"/>
              <a:gd name="connsiteY5" fmla="*/ 11430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0" h="6143625">
                <a:moveTo>
                  <a:pt x="6505575" y="114300"/>
                </a:moveTo>
                <a:lnTo>
                  <a:pt x="6505575" y="47625"/>
                </a:lnTo>
                <a:lnTo>
                  <a:pt x="0" y="0"/>
                </a:lnTo>
                <a:lnTo>
                  <a:pt x="28575" y="6143625"/>
                </a:lnTo>
                <a:lnTo>
                  <a:pt x="6515100" y="6134100"/>
                </a:lnTo>
                <a:lnTo>
                  <a:pt x="6505575" y="114300"/>
                </a:lnTo>
                <a:close/>
              </a:path>
            </a:pathLst>
          </a:custGeom>
          <a:blipFill>
            <a:blip r:embed="rId3">
              <a:alphaModFix amt="50000"/>
            </a:blip>
            <a:stretch>
              <a:fillRect l="-17945" t="-6109" r="-29392" b="-47892"/>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1" y="503675"/>
            <a:ext cx="7311207" cy="554061"/>
          </a:xfrm>
        </p:spPr>
        <p:txBody>
          <a:bodyPr wrap="square" anchor="b" anchorCtr="0">
            <a:spAutoFit/>
          </a:bodyPr>
          <a:lstStyle>
            <a:lvl1pPr>
              <a:defRPr/>
            </a:lvl1pPr>
          </a:lstStyle>
          <a:p>
            <a:r>
              <a:rPr lang="en-US"/>
              <a:t>Title</a:t>
            </a:r>
          </a:p>
        </p:txBody>
      </p:sp>
      <p:sp>
        <p:nvSpPr>
          <p:cNvPr id="5" name="Text Placeholder 4"/>
          <p:cNvSpPr>
            <a:spLocks noGrp="1"/>
          </p:cNvSpPr>
          <p:nvPr>
            <p:ph type="body" sz="quarter" idx="12" hasCustomPrompt="1"/>
          </p:nvPr>
        </p:nvSpPr>
        <p:spPr>
          <a:xfrm>
            <a:off x="661722" y="1149362"/>
            <a:ext cx="11055034" cy="307804"/>
          </a:xfrm>
          <a:noFill/>
        </p:spPr>
        <p:txBody>
          <a:bodyPr wrap="square" lIns="0" tIns="0" rIns="0" bIns="0">
            <a:spAutoFit/>
          </a:bodyPr>
          <a:lstStyle>
            <a:lvl1pPr marL="342900" indent="-342900">
              <a:spcBef>
                <a:spcPts val="0"/>
              </a:spcBef>
              <a:buFont typeface="Arial" panose="020B0604020202020204" pitchFamily="34" charset="0"/>
              <a:buChar char="•"/>
              <a:defRPr sz="2000" spc="0" baseline="0">
                <a:gradFill>
                  <a:gsLst>
                    <a:gs pos="91000">
                      <a:schemeClr val="tx1"/>
                    </a:gs>
                    <a:gs pos="0">
                      <a:schemeClr val="tx1"/>
                    </a:gs>
                  </a:gsLst>
                  <a:lin ang="5400000" scaled="0"/>
                </a:gradFill>
                <a:latin typeface="+mn-lt"/>
                <a:cs typeface="Segoe UI" panose="020B0502040204020203" pitchFamily="34" charset="0"/>
              </a:defRPr>
            </a:lvl1pPr>
          </a:lstStyle>
          <a:p>
            <a:r>
              <a:rPr lang="en-US"/>
              <a:t>Content</a:t>
            </a:r>
          </a:p>
        </p:txBody>
      </p:sp>
      <p:pic>
        <p:nvPicPr>
          <p:cNvPr id="39" name="Picture 38">
            <a:extLst>
              <a:ext uri="{FF2B5EF4-FFF2-40B4-BE49-F238E27FC236}">
                <a16:creationId xmlns:a16="http://schemas.microsoft.com/office/drawing/2014/main" id="{7501C0A7-979F-01D8-2D42-85A5EC3D97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1658"/>
          <a:stretch/>
        </p:blipFill>
        <p:spPr>
          <a:xfrm>
            <a:off x="10706100" y="6170288"/>
            <a:ext cx="1258108" cy="497212"/>
          </a:xfrm>
          <a:prstGeom prst="rect">
            <a:avLst/>
          </a:prstGeom>
        </p:spPr>
      </p:pic>
    </p:spTree>
    <p:extLst>
      <p:ext uri="{BB962C8B-B14F-4D97-AF65-F5344CB8AC3E}">
        <p14:creationId xmlns:p14="http://schemas.microsoft.com/office/powerpoint/2010/main" val="178951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6219755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8957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7_Section Slide 1">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3AA8B76B-4BD8-3D41-9052-42497BF42A91}"/>
              </a:ext>
            </a:extLst>
          </p:cNvPr>
          <p:cNvSpPr>
            <a:spLocks noGrp="1"/>
          </p:cNvSpPr>
          <p:nvPr>
            <p:ph sz="half" idx="13"/>
          </p:nvPr>
        </p:nvSpPr>
        <p:spPr>
          <a:xfrm>
            <a:off x="284863" y="1487478"/>
            <a:ext cx="5057775" cy="435133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FD6889A-F9EF-9A45-8D83-3ED3F969A0F7}"/>
              </a:ext>
            </a:extLst>
          </p:cNvPr>
          <p:cNvSpPr>
            <a:spLocks noGrp="1"/>
          </p:cNvSpPr>
          <p:nvPr>
            <p:ph type="title" hasCustomPrompt="1"/>
          </p:nvPr>
        </p:nvSpPr>
        <p:spPr>
          <a:xfrm>
            <a:off x="314059" y="293914"/>
            <a:ext cx="5204995" cy="1043189"/>
          </a:xfrm>
          <a:ln>
            <a:noFill/>
          </a:ln>
        </p:spPr>
        <p:style>
          <a:lnRef idx="2">
            <a:schemeClr val="dk1"/>
          </a:lnRef>
          <a:fillRef idx="1">
            <a:schemeClr val="lt1"/>
          </a:fillRef>
          <a:effectRef idx="0">
            <a:schemeClr val="dk1"/>
          </a:effectRef>
          <a:fontRef idx="minor">
            <a:schemeClr val="dk1"/>
          </a:fontRef>
        </p:style>
        <p:txBody>
          <a:bodyPr>
            <a:normAutofit/>
          </a:bodyPr>
          <a:lstStyle>
            <a:lvl1pPr>
              <a:defRPr sz="3000">
                <a:solidFill>
                  <a:schemeClr val="tx2"/>
                </a:solidFill>
              </a:defRPr>
            </a:lvl1pPr>
          </a:lstStyle>
          <a:p>
            <a:r>
              <a:rPr lang="en-US"/>
              <a:t>About Me</a:t>
            </a:r>
          </a:p>
        </p:txBody>
      </p:sp>
      <p:sp>
        <p:nvSpPr>
          <p:cNvPr id="11" name="Content Placeholder 3">
            <a:extLst>
              <a:ext uri="{FF2B5EF4-FFF2-40B4-BE49-F238E27FC236}">
                <a16:creationId xmlns:a16="http://schemas.microsoft.com/office/drawing/2014/main" id="{D7F6A3AD-2296-3046-82DD-C01D1D443FC5}"/>
              </a:ext>
            </a:extLst>
          </p:cNvPr>
          <p:cNvSpPr>
            <a:spLocks noGrp="1"/>
          </p:cNvSpPr>
          <p:nvPr>
            <p:ph sz="half" idx="2"/>
          </p:nvPr>
        </p:nvSpPr>
        <p:spPr>
          <a:xfrm>
            <a:off x="6005024" y="1058974"/>
            <a:ext cx="60342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DDECDEB-5AA5-9841-AA2F-B8D08587FDBB}"/>
              </a:ext>
            </a:extLst>
          </p:cNvPr>
          <p:cNvCxnSpPr>
            <a:cxnSpLocks/>
          </p:cNvCxnSpPr>
          <p:nvPr userDrawn="1"/>
        </p:nvCxnSpPr>
        <p:spPr>
          <a:xfrm flipH="1">
            <a:off x="1" y="1338941"/>
            <a:ext cx="54606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4AADBDB-AA64-8C60-E507-8507CC3D97F6}"/>
              </a:ext>
            </a:extLst>
          </p:cNvPr>
          <p:cNvSpPr>
            <a:spLocks noGrp="1"/>
          </p:cNvSpPr>
          <p:nvPr>
            <p:ph type="ftr" sz="quarter" idx="14"/>
          </p:nvPr>
        </p:nvSpPr>
        <p:spPr/>
        <p:txBody>
          <a:bodyPr/>
          <a:lstStyle/>
          <a:p>
            <a:r>
              <a:rPr lang="en-US"/>
              <a:t>Higher Ed &amp; Research Tech Summit 2025</a:t>
            </a:r>
          </a:p>
        </p:txBody>
      </p:sp>
      <p:sp>
        <p:nvSpPr>
          <p:cNvPr id="3" name="Slide Number Placeholder 2">
            <a:extLst>
              <a:ext uri="{FF2B5EF4-FFF2-40B4-BE49-F238E27FC236}">
                <a16:creationId xmlns:a16="http://schemas.microsoft.com/office/drawing/2014/main" id="{53FF3951-4487-40A0-90FA-2564A5747E07}"/>
              </a:ext>
            </a:extLst>
          </p:cNvPr>
          <p:cNvSpPr>
            <a:spLocks noGrp="1"/>
          </p:cNvSpPr>
          <p:nvPr>
            <p:ph type="sldNum" sz="quarter" idx="15"/>
          </p:nvPr>
        </p:nvSpPr>
        <p:spPr/>
        <p:txBody>
          <a:bodyPr/>
          <a:lstStyle/>
          <a:p>
            <a:fld id="{E600D3F1-D693-6849-8450-DBB154E69511}" type="slidenum">
              <a:rPr lang="en-US" smtClean="0"/>
              <a:pPr/>
              <a:t>‹#›</a:t>
            </a:fld>
            <a:endParaRPr lang="en-US"/>
          </a:p>
        </p:txBody>
      </p:sp>
    </p:spTree>
    <p:extLst>
      <p:ext uri="{BB962C8B-B14F-4D97-AF65-F5344CB8AC3E}">
        <p14:creationId xmlns:p14="http://schemas.microsoft.com/office/powerpoint/2010/main" val="732835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2/5/2026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28843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430887"/>
          </a:xfrm>
        </p:spPr>
        <p:txBody>
          <a:bodyPr/>
          <a:lstStyle/>
          <a:p>
            <a:r>
              <a:rPr lang="en-US"/>
              <a:t>Click to edit Master title style</a:t>
            </a:r>
            <a:endParaRPr/>
          </a:p>
        </p:txBody>
      </p:sp>
      <p:sp>
        <p:nvSpPr>
          <p:cNvPr id="3" name="Content Placeholder 2"/>
          <p:cNvSpPr>
            <a:spLocks noGrp="1"/>
          </p:cNvSpPr>
          <p:nvPr>
            <p:ph sz="half" idx="1"/>
          </p:nvPr>
        </p:nvSpPr>
        <p:spPr>
          <a:xfrm>
            <a:off x="114170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599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4067C2A3-CD19-48AB-9F64-ECCF75182EDD}" type="datetime1">
              <a:rPr lang="en-US"/>
              <a:t>2/5/2026</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74479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43088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709" y="1524001"/>
            <a:ext cx="487680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41709" y="2413001"/>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5999" y="1524001"/>
            <a:ext cx="487680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095999" y="2413001"/>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0363E8C1-7C87-4705-AB97-8CD17D208E3F}" type="datetime1">
              <a:rPr lang="en-US"/>
              <a:t>2/5/2026</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77087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26554960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9789561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22155456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25302388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3995763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8077540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0" y="2690336"/>
            <a:ext cx="12192000" cy="738664"/>
          </a:xfrm>
          <a:noFill/>
        </p:spPr>
        <p:txBody>
          <a:bodyPr wrap="square" lIns="0" tIns="0" rIns="0" bIns="0" anchor="b" anchorCtr="0">
            <a:spAutoFit/>
          </a:bodyPr>
          <a:lstStyle>
            <a:lvl1pPr algn="ctr">
              <a:defRPr lang="en-US" sz="4800" b="0" kern="1200" cap="none" spc="-50" baseline="0" dirty="0">
                <a:ln w="3175">
                  <a:noFill/>
                </a:ln>
                <a:solidFill>
                  <a:srgbClr val="50E6FF"/>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5302496"/>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15962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515758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826708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794911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37107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920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422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5956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3221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71323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407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32264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351928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702587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818248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8441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67694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677799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91450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1453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99073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4342443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888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8918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8701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745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0275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771522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3788336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882137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FE9E-9EE7-42D5-8DA3-3E7A04DC5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AA6C87-C3B7-4339-A689-2C2308F356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618052-520C-4D3E-95FA-3DAEBA206FA1}"/>
              </a:ext>
            </a:extLst>
          </p:cNvPr>
          <p:cNvSpPr>
            <a:spLocks noGrp="1"/>
          </p:cNvSpPr>
          <p:nvPr>
            <p:ph type="dt" sz="half" idx="10"/>
          </p:nvPr>
        </p:nvSpPr>
        <p:spPr/>
        <p:txBody>
          <a:bodyPr/>
          <a:lstStyle/>
          <a:p>
            <a:fld id="{B35AAE5B-F64A-437F-A29F-CC808A5CDF7B}" type="datetimeFigureOut">
              <a:rPr lang="en-US" smtClean="0"/>
              <a:t>2/5/2026</a:t>
            </a:fld>
            <a:endParaRPr lang="en-US"/>
          </a:p>
        </p:txBody>
      </p:sp>
      <p:sp>
        <p:nvSpPr>
          <p:cNvPr id="5" name="Footer Placeholder 4">
            <a:extLst>
              <a:ext uri="{FF2B5EF4-FFF2-40B4-BE49-F238E27FC236}">
                <a16:creationId xmlns:a16="http://schemas.microsoft.com/office/drawing/2014/main" id="{AC1638DF-B648-40C5-B888-6F29D3370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FDC2B-58EA-4959-A71A-E4B7317856EB}"/>
              </a:ext>
            </a:extLst>
          </p:cNvPr>
          <p:cNvSpPr>
            <a:spLocks noGrp="1"/>
          </p:cNvSpPr>
          <p:nvPr>
            <p:ph type="sldNum" sz="quarter" idx="12"/>
          </p:nvPr>
        </p:nvSpPr>
        <p:spPr/>
        <p:txBody>
          <a:bodyPr/>
          <a:lstStyle/>
          <a:p>
            <a:fld id="{33A801BF-539F-4345-991E-4063FD199D73}" type="slidenum">
              <a:rPr lang="en-US" smtClean="0"/>
              <a:t>‹#›</a:t>
            </a:fld>
            <a:endParaRPr lang="en-US"/>
          </a:p>
        </p:txBody>
      </p:sp>
    </p:spTree>
    <p:extLst>
      <p:ext uri="{BB962C8B-B14F-4D97-AF65-F5344CB8AC3E}">
        <p14:creationId xmlns:p14="http://schemas.microsoft.com/office/powerpoint/2010/main" val="11918752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_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A223F9-C5CF-D745-BDCE-40996D9891D6}"/>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B2A94170-AEE9-4F39-966A-84C4F08F6972}"/>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3A9FAFE-331B-4375-98B8-A26B06657C7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2/5/2026</a:t>
            </a:fld>
            <a:endParaRPr lang="en-US"/>
          </a:p>
        </p:txBody>
      </p:sp>
      <p:pic>
        <p:nvPicPr>
          <p:cNvPr id="4" name="Picture 3">
            <a:extLst>
              <a:ext uri="{FF2B5EF4-FFF2-40B4-BE49-F238E27FC236}">
                <a16:creationId xmlns:a16="http://schemas.microsoft.com/office/drawing/2014/main" id="{220B5CDF-D4FD-4F3C-B831-7F21BDC5C8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3" name="TextBox 2">
            <a:extLst>
              <a:ext uri="{FF2B5EF4-FFF2-40B4-BE49-F238E27FC236}">
                <a16:creationId xmlns:a16="http://schemas.microsoft.com/office/drawing/2014/main" id="{EAD31D99-CEE5-5343-A456-C76D7052C823}"/>
              </a:ext>
            </a:extLst>
          </p:cNvPr>
          <p:cNvSpPr txBox="1"/>
          <p:nvPr userDrawn="1"/>
        </p:nvSpPr>
        <p:spPr>
          <a:xfrm>
            <a:off x="9490833" y="351096"/>
            <a:ext cx="2324547" cy="307777"/>
          </a:xfrm>
          <a:prstGeom prst="rect">
            <a:avLst/>
          </a:prstGeom>
          <a:noFill/>
        </p:spPr>
        <p:txBody>
          <a:bodyPr wrap="none" rtlCol="0">
            <a:spAutoFit/>
          </a:bodyPr>
          <a:lstStyle/>
          <a:p>
            <a:r>
              <a:rPr lang="en-US" sz="1400" spc="300" baseline="0">
                <a:solidFill>
                  <a:srgbClr val="D0D1D2"/>
                </a:solidFill>
              </a:rPr>
              <a:t>MVP</a:t>
            </a:r>
            <a:r>
              <a:rPr lang="en-US" sz="1400" spc="0" baseline="0">
                <a:solidFill>
                  <a:srgbClr val="D0D1D2"/>
                </a:solidFill>
              </a:rPr>
              <a:t> | </a:t>
            </a:r>
            <a:r>
              <a:rPr lang="en-US" sz="1400" b="1" spc="150" baseline="0">
                <a:solidFill>
                  <a:srgbClr val="D0D1D2"/>
                </a:solidFill>
              </a:rPr>
              <a:t>Global Summit</a:t>
            </a:r>
          </a:p>
        </p:txBody>
      </p:sp>
    </p:spTree>
    <p:extLst>
      <p:ext uri="{BB962C8B-B14F-4D97-AF65-F5344CB8AC3E}">
        <p14:creationId xmlns:p14="http://schemas.microsoft.com/office/powerpoint/2010/main" val="145434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80431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8569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40343018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Small + Medium Container - Angela">
    <p:spTree>
      <p:nvGrpSpPr>
        <p:cNvPr id="1" name=""/>
        <p:cNvGrpSpPr/>
        <p:nvPr/>
      </p:nvGrpSpPr>
      <p:grpSpPr>
        <a:xfrm>
          <a:off x="0" y="0"/>
          <a:ext cx="0" cy="0"/>
          <a:chOff x="0" y="0"/>
          <a:chExt cx="0" cy="0"/>
        </a:xfrm>
      </p:grpSpPr>
      <p:pic>
        <p:nvPicPr>
          <p:cNvPr id="2" name="Picture 1" descr="Medium close-up for &#10;small graphics containers&#10;three quarter speak zoom silhouette overlayed in Building 40-41 Pod 3 Puffin. Window backdrop to outdoor space.">
            <a:extLst>
              <a:ext uri="{FF2B5EF4-FFF2-40B4-BE49-F238E27FC236}">
                <a16:creationId xmlns:a16="http://schemas.microsoft.com/office/drawing/2014/main" id="{D7387BFA-ED95-7135-E75E-E4F05B89C2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31706" t="6311" r="23914" b="49309"/>
          <a:stretch/>
        </p:blipFill>
        <p:spPr>
          <a:xfrm>
            <a:off x="0" y="0"/>
            <a:ext cx="12192000" cy="6858000"/>
          </a:xfrm>
          <a:prstGeom prst="rect">
            <a:avLst/>
          </a:prstGeom>
        </p:spPr>
      </p:pic>
      <p:sp>
        <p:nvSpPr>
          <p:cNvPr id="5" name="Freeform 8" descr="Female silhouette (1/2 body)">
            <a:extLst>
              <a:ext uri="{FF2B5EF4-FFF2-40B4-BE49-F238E27FC236}">
                <a16:creationId xmlns:a16="http://schemas.microsoft.com/office/drawing/2014/main" id="{84BC87CD-23EB-8516-2457-1A3202E12B4C}"/>
              </a:ext>
            </a:extLst>
          </p:cNvPr>
          <p:cNvSpPr/>
          <p:nvPr userDrawn="1"/>
        </p:nvSpPr>
        <p:spPr>
          <a:xfrm>
            <a:off x="1059980" y="682164"/>
            <a:ext cx="3584169" cy="6220368"/>
          </a:xfrm>
          <a:custGeom>
            <a:avLst/>
            <a:gdLst>
              <a:gd name="connsiteX0" fmla="*/ 1098907 w 1819881"/>
              <a:gd name="connsiteY0" fmla="*/ 1048 h 3158425"/>
              <a:gd name="connsiteX1" fmla="*/ 1152442 w 1819881"/>
              <a:gd name="connsiteY1" fmla="*/ 4231 h 3158425"/>
              <a:gd name="connsiteX2" fmla="*/ 1438326 w 1819881"/>
              <a:gd name="connsiteY2" fmla="*/ 278796 h 3158425"/>
              <a:gd name="connsiteX3" fmla="*/ 1552087 w 1819881"/>
              <a:gd name="connsiteY3" fmla="*/ 649326 h 3158425"/>
              <a:gd name="connsiteX4" fmla="*/ 1629663 w 1819881"/>
              <a:gd name="connsiteY4" fmla="*/ 991862 h 3158425"/>
              <a:gd name="connsiteX5" fmla="*/ 1734190 w 1819881"/>
              <a:gd name="connsiteY5" fmla="*/ 1132793 h 3158425"/>
              <a:gd name="connsiteX6" fmla="*/ 1684904 w 1819881"/>
              <a:gd name="connsiteY6" fmla="*/ 1110235 h 3158425"/>
              <a:gd name="connsiteX7" fmla="*/ 1598022 w 1819881"/>
              <a:gd name="connsiteY7" fmla="*/ 989629 h 3158425"/>
              <a:gd name="connsiteX8" fmla="*/ 1635173 w 1819881"/>
              <a:gd name="connsiteY8" fmla="*/ 1094005 h 3158425"/>
              <a:gd name="connsiteX9" fmla="*/ 1692645 w 1819881"/>
              <a:gd name="connsiteY9" fmla="*/ 1180741 h 3158425"/>
              <a:gd name="connsiteX10" fmla="*/ 1638373 w 1819881"/>
              <a:gd name="connsiteY10" fmla="*/ 1138754 h 3158425"/>
              <a:gd name="connsiteX11" fmla="*/ 1566827 w 1819881"/>
              <a:gd name="connsiteY11" fmla="*/ 981071 h 3158425"/>
              <a:gd name="connsiteX12" fmla="*/ 1627580 w 1819881"/>
              <a:gd name="connsiteY12" fmla="*/ 1201587 h 3158425"/>
              <a:gd name="connsiteX13" fmla="*/ 1616412 w 1819881"/>
              <a:gd name="connsiteY13" fmla="*/ 1359788 h 3158425"/>
              <a:gd name="connsiteX14" fmla="*/ 1614607 w 1819881"/>
              <a:gd name="connsiteY14" fmla="*/ 1363031 h 3158425"/>
              <a:gd name="connsiteX15" fmla="*/ 1719525 w 1819881"/>
              <a:gd name="connsiteY15" fmla="*/ 1430663 h 3158425"/>
              <a:gd name="connsiteX16" fmla="*/ 1819585 w 1819881"/>
              <a:gd name="connsiteY16" fmla="*/ 1634876 h 3158425"/>
              <a:gd name="connsiteX17" fmla="*/ 1778441 w 1819881"/>
              <a:gd name="connsiteY17" fmla="*/ 1977514 h 3158425"/>
              <a:gd name="connsiteX18" fmla="*/ 1770006 w 1819881"/>
              <a:gd name="connsiteY18" fmla="*/ 2337298 h 3158425"/>
              <a:gd name="connsiteX19" fmla="*/ 1761966 w 1819881"/>
              <a:gd name="connsiteY19" fmla="*/ 2451204 h 3158425"/>
              <a:gd name="connsiteX20" fmla="*/ 1725934 w 1819881"/>
              <a:gd name="connsiteY20" fmla="*/ 2601292 h 3158425"/>
              <a:gd name="connsiteX21" fmla="*/ 1753629 w 1819881"/>
              <a:gd name="connsiteY21" fmla="*/ 2749518 h 3158425"/>
              <a:gd name="connsiteX22" fmla="*/ 1715734 w 1819881"/>
              <a:gd name="connsiteY22" fmla="*/ 2835879 h 3158425"/>
              <a:gd name="connsiteX23" fmla="*/ 1758022 w 1819881"/>
              <a:gd name="connsiteY23" fmla="*/ 3137765 h 3158425"/>
              <a:gd name="connsiteX24" fmla="*/ 1761395 w 1819881"/>
              <a:gd name="connsiteY24" fmla="*/ 3158425 h 3158425"/>
              <a:gd name="connsiteX25" fmla="*/ 168290 w 1819881"/>
              <a:gd name="connsiteY25" fmla="*/ 3158425 h 3158425"/>
              <a:gd name="connsiteX26" fmla="*/ 162403 w 1819881"/>
              <a:gd name="connsiteY26" fmla="*/ 3110204 h 3158425"/>
              <a:gd name="connsiteX27" fmla="*/ 144350 w 1819881"/>
              <a:gd name="connsiteY27" fmla="*/ 3023869 h 3158425"/>
              <a:gd name="connsiteX28" fmla="*/ 97937 w 1819881"/>
              <a:gd name="connsiteY28" fmla="*/ 2816325 h 3158425"/>
              <a:gd name="connsiteX29" fmla="*/ 2896 w 1819881"/>
              <a:gd name="connsiteY29" fmla="*/ 2602423 h 3158425"/>
              <a:gd name="connsiteX30" fmla="*/ 62676 w 1819881"/>
              <a:gd name="connsiteY30" fmla="*/ 2108674 h 3158425"/>
              <a:gd name="connsiteX31" fmla="*/ 392528 w 1819881"/>
              <a:gd name="connsiteY31" fmla="*/ 1279761 h 3158425"/>
              <a:gd name="connsiteX32" fmla="*/ 534001 w 1819881"/>
              <a:gd name="connsiteY32" fmla="*/ 1176308 h 3158425"/>
              <a:gd name="connsiteX33" fmla="*/ 532812 w 1819881"/>
              <a:gd name="connsiteY33" fmla="*/ 1124313 h 3158425"/>
              <a:gd name="connsiteX34" fmla="*/ 567355 w 1819881"/>
              <a:gd name="connsiteY34" fmla="*/ 815128 h 3158425"/>
              <a:gd name="connsiteX35" fmla="*/ 609566 w 1819881"/>
              <a:gd name="connsiteY35" fmla="*/ 487405 h 3158425"/>
              <a:gd name="connsiteX36" fmla="*/ 774692 w 1819881"/>
              <a:gd name="connsiteY36" fmla="*/ 130199 h 3158425"/>
              <a:gd name="connsiteX37" fmla="*/ 1029528 w 1819881"/>
              <a:gd name="connsiteY37" fmla="*/ 33714 h 3158425"/>
              <a:gd name="connsiteX38" fmla="*/ 1098907 w 1819881"/>
              <a:gd name="connsiteY38" fmla="*/ 1048 h 31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19881" h="3158425">
                <a:moveTo>
                  <a:pt x="1098907" y="1048"/>
                </a:moveTo>
                <a:cubicBezTo>
                  <a:pt x="1114246" y="-849"/>
                  <a:pt x="1132099" y="-384"/>
                  <a:pt x="1152442" y="4231"/>
                </a:cubicBezTo>
                <a:cubicBezTo>
                  <a:pt x="1233815" y="22693"/>
                  <a:pt x="1375865" y="172633"/>
                  <a:pt x="1438326" y="278796"/>
                </a:cubicBezTo>
                <a:cubicBezTo>
                  <a:pt x="1500790" y="384960"/>
                  <a:pt x="1538909" y="565721"/>
                  <a:pt x="1552087" y="649326"/>
                </a:cubicBezTo>
                <a:cubicBezTo>
                  <a:pt x="1565263" y="732931"/>
                  <a:pt x="1602937" y="920020"/>
                  <a:pt x="1629663" y="991862"/>
                </a:cubicBezTo>
                <a:cubicBezTo>
                  <a:pt x="1656389" y="1063704"/>
                  <a:pt x="1734190" y="1132793"/>
                  <a:pt x="1734190" y="1132793"/>
                </a:cubicBezTo>
                <a:cubicBezTo>
                  <a:pt x="1717071" y="1126884"/>
                  <a:pt x="1700564" y="1119329"/>
                  <a:pt x="1684904" y="1110235"/>
                </a:cubicBezTo>
                <a:cubicBezTo>
                  <a:pt x="1660486" y="1095793"/>
                  <a:pt x="1598022" y="989629"/>
                  <a:pt x="1598022" y="989629"/>
                </a:cubicBezTo>
                <a:cubicBezTo>
                  <a:pt x="1598022" y="989629"/>
                  <a:pt x="1612989" y="1047921"/>
                  <a:pt x="1635173" y="1094005"/>
                </a:cubicBezTo>
                <a:cubicBezTo>
                  <a:pt x="1657360" y="1140090"/>
                  <a:pt x="1692645" y="1180741"/>
                  <a:pt x="1692645" y="1180741"/>
                </a:cubicBezTo>
                <a:cubicBezTo>
                  <a:pt x="1692645" y="1180741"/>
                  <a:pt x="1655573" y="1165405"/>
                  <a:pt x="1638373" y="1138754"/>
                </a:cubicBezTo>
                <a:cubicBezTo>
                  <a:pt x="1621176" y="1112101"/>
                  <a:pt x="1566827" y="981071"/>
                  <a:pt x="1566827" y="981071"/>
                </a:cubicBezTo>
                <a:cubicBezTo>
                  <a:pt x="1566827" y="981071"/>
                  <a:pt x="1602638" y="1104432"/>
                  <a:pt x="1627580" y="1201587"/>
                </a:cubicBezTo>
                <a:cubicBezTo>
                  <a:pt x="1652519" y="1298740"/>
                  <a:pt x="1616412" y="1359788"/>
                  <a:pt x="1616412" y="1359788"/>
                </a:cubicBezTo>
                <a:cubicBezTo>
                  <a:pt x="1616412" y="1359788"/>
                  <a:pt x="1615780" y="1360939"/>
                  <a:pt x="1614607" y="1363031"/>
                </a:cubicBezTo>
                <a:cubicBezTo>
                  <a:pt x="1659189" y="1389896"/>
                  <a:pt x="1699589" y="1413390"/>
                  <a:pt x="1719525" y="1430663"/>
                </a:cubicBezTo>
                <a:cubicBezTo>
                  <a:pt x="1767471" y="1472206"/>
                  <a:pt x="1824499" y="1565267"/>
                  <a:pt x="1819585" y="1634876"/>
                </a:cubicBezTo>
                <a:cubicBezTo>
                  <a:pt x="1814672" y="1704485"/>
                  <a:pt x="1799858" y="1824273"/>
                  <a:pt x="1778441" y="1977514"/>
                </a:cubicBezTo>
                <a:cubicBezTo>
                  <a:pt x="1754672" y="2147616"/>
                  <a:pt x="1799339" y="2282132"/>
                  <a:pt x="1770006" y="2337298"/>
                </a:cubicBezTo>
                <a:cubicBezTo>
                  <a:pt x="1740674" y="2392465"/>
                  <a:pt x="1746110" y="2405567"/>
                  <a:pt x="1761966" y="2451204"/>
                </a:cubicBezTo>
                <a:cubicBezTo>
                  <a:pt x="1777823" y="2496840"/>
                  <a:pt x="1705088" y="2536225"/>
                  <a:pt x="1725934" y="2601292"/>
                </a:cubicBezTo>
                <a:cubicBezTo>
                  <a:pt x="1746780" y="2666361"/>
                  <a:pt x="1762639" y="2711998"/>
                  <a:pt x="1753629" y="2749518"/>
                </a:cubicBezTo>
                <a:cubicBezTo>
                  <a:pt x="1744621" y="2787042"/>
                  <a:pt x="1715734" y="2835879"/>
                  <a:pt x="1715734" y="2835879"/>
                </a:cubicBezTo>
                <a:cubicBezTo>
                  <a:pt x="1715734" y="2835879"/>
                  <a:pt x="1731219" y="2976882"/>
                  <a:pt x="1758022" y="3137765"/>
                </a:cubicBezTo>
                <a:lnTo>
                  <a:pt x="1761395" y="3158425"/>
                </a:lnTo>
                <a:lnTo>
                  <a:pt x="168290" y="3158425"/>
                </a:lnTo>
                <a:lnTo>
                  <a:pt x="162403" y="3110204"/>
                </a:lnTo>
                <a:cubicBezTo>
                  <a:pt x="156937" y="3076430"/>
                  <a:pt x="150697" y="3046576"/>
                  <a:pt x="144350" y="3023869"/>
                </a:cubicBezTo>
                <a:cubicBezTo>
                  <a:pt x="118962" y="2933040"/>
                  <a:pt x="97937" y="2816325"/>
                  <a:pt x="97937" y="2816325"/>
                </a:cubicBezTo>
                <a:cubicBezTo>
                  <a:pt x="97937" y="2816325"/>
                  <a:pt x="-1571" y="2665704"/>
                  <a:pt x="2896" y="2602423"/>
                </a:cubicBezTo>
                <a:cubicBezTo>
                  <a:pt x="7362" y="2539141"/>
                  <a:pt x="-27111" y="2299487"/>
                  <a:pt x="62676" y="2108674"/>
                </a:cubicBezTo>
                <a:cubicBezTo>
                  <a:pt x="152460" y="1917861"/>
                  <a:pt x="198293" y="1418683"/>
                  <a:pt x="392528" y="1279761"/>
                </a:cubicBezTo>
                <a:cubicBezTo>
                  <a:pt x="445542" y="1241845"/>
                  <a:pt x="492776" y="1206874"/>
                  <a:pt x="534001" y="1176308"/>
                </a:cubicBezTo>
                <a:cubicBezTo>
                  <a:pt x="532062" y="1159048"/>
                  <a:pt x="531665" y="1141646"/>
                  <a:pt x="532812" y="1124313"/>
                </a:cubicBezTo>
                <a:cubicBezTo>
                  <a:pt x="540853" y="1010407"/>
                  <a:pt x="564749" y="942137"/>
                  <a:pt x="567355" y="815128"/>
                </a:cubicBezTo>
                <a:cubicBezTo>
                  <a:pt x="569961" y="688118"/>
                  <a:pt x="565344" y="573319"/>
                  <a:pt x="609566" y="487405"/>
                </a:cubicBezTo>
                <a:cubicBezTo>
                  <a:pt x="653789" y="401491"/>
                  <a:pt x="639717" y="330541"/>
                  <a:pt x="774692" y="130199"/>
                </a:cubicBezTo>
                <a:cubicBezTo>
                  <a:pt x="909666" y="-70141"/>
                  <a:pt x="1029528" y="33714"/>
                  <a:pt x="1029528" y="33714"/>
                </a:cubicBezTo>
                <a:cubicBezTo>
                  <a:pt x="1029528" y="33714"/>
                  <a:pt x="1052896" y="6745"/>
                  <a:pt x="1098907" y="1048"/>
                </a:cubicBezTo>
                <a:close/>
              </a:path>
            </a:pathLst>
          </a:custGeom>
          <a:solidFill>
            <a:srgbClr val="737373">
              <a:alpha val="90000"/>
            </a:srgbClr>
          </a:solidFill>
          <a:ln w="25400" cap="flat">
            <a:solidFill>
              <a:schemeClr val="bg1"/>
            </a:solidFill>
            <a:prstDash val="solid"/>
            <a:miter/>
          </a:ln>
          <a:effectLst/>
        </p:spPr>
        <p:txBody>
          <a:bodyPr wrap="square" lIns="432000" tIns="1152000" rtlCol="0" anchor="ctr">
            <a:noAutofit/>
          </a:bodyP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a:ln>
                  <a:noFill/>
                </a:ln>
                <a:solidFill>
                  <a:schemeClr val="bg1"/>
                </a:solidFill>
                <a:effectLst/>
                <a:uLnTx/>
                <a:uFillTx/>
                <a:latin typeface="Segoe UI"/>
              </a:rPr>
              <a:t>Angela</a:t>
            </a:r>
          </a:p>
        </p:txBody>
      </p:sp>
      <p:sp>
        <p:nvSpPr>
          <p:cNvPr id="4" name="Text Placeholder 3">
            <a:extLst>
              <a:ext uri="{FF2B5EF4-FFF2-40B4-BE49-F238E27FC236}">
                <a16:creationId xmlns:a16="http://schemas.microsoft.com/office/drawing/2014/main" id="{28B5254F-4D4B-D52B-BDA2-031E9B39AA8D}"/>
              </a:ext>
            </a:extLst>
          </p:cNvPr>
          <p:cNvSpPr>
            <a:spLocks noGrp="1"/>
          </p:cNvSpPr>
          <p:nvPr>
            <p:ph type="body" sz="quarter" idx="10" hasCustomPrompt="1"/>
          </p:nvPr>
        </p:nvSpPr>
        <p:spPr>
          <a:xfrm>
            <a:off x="8788400" y="-507851"/>
            <a:ext cx="3403600" cy="276999"/>
          </a:xfrm>
        </p:spPr>
        <p:txBody>
          <a:bodyPr anchor="b" anchorCtr="0"/>
          <a:lstStyle>
            <a:lvl1pPr algn="r">
              <a:buNone/>
              <a:defRPr sz="18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5227056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71499" y="457200"/>
            <a:ext cx="3695701"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71500" y="3127379"/>
            <a:ext cx="3695700"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067C7C5-F2AA-4FC9-BA35-9771C1BF716F}"/>
              </a:ext>
            </a:extLst>
          </p:cNvPr>
          <p:cNvSpPr>
            <a:spLocks noGrp="1"/>
          </p:cNvSpPr>
          <p:nvPr>
            <p:ph type="pic" sz="quarter" idx="11"/>
          </p:nvPr>
        </p:nvSpPr>
        <p:spPr>
          <a:xfrm>
            <a:off x="4739951" y="1"/>
            <a:ext cx="7452049" cy="6858000"/>
          </a:xfrm>
        </p:spPr>
        <p:txBody>
          <a:bodyPr/>
          <a:lstStyle/>
          <a:p>
            <a:endParaRPr lang="en-US"/>
          </a:p>
        </p:txBody>
      </p:sp>
    </p:spTree>
    <p:extLst>
      <p:ext uri="{BB962C8B-B14F-4D97-AF65-F5344CB8AC3E}">
        <p14:creationId xmlns:p14="http://schemas.microsoft.com/office/powerpoint/2010/main" val="42903665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ext option 3">
    <p:bg>
      <p:bgPr>
        <a:solidFill>
          <a:srgbClr val="F2F2F2"/>
        </a:solidFill>
        <a:effectLst/>
      </p:bgPr>
    </p:bg>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2183765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34351443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346466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2/5/2026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380342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1689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A99C-538E-8275-CCC8-C573C1277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F434940-AC76-9BFF-9794-0E7699AEC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58C7632-AE04-9761-1033-8BE912B7A707}"/>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5" name="Footer Placeholder 4">
            <a:extLst>
              <a:ext uri="{FF2B5EF4-FFF2-40B4-BE49-F238E27FC236}">
                <a16:creationId xmlns:a16="http://schemas.microsoft.com/office/drawing/2014/main" id="{0F982529-3199-78AB-7D31-2B6A5860515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19CCB0D-5498-6A4F-3AC8-09ABAE359B52}"/>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3983269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1900573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A12C-FFB7-EE0C-FA52-4A8F533D1F0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69CD851-1719-97D2-3B60-7F4B57698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086170F-E0D9-C34D-A692-EBB822D0CBF3}"/>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5" name="Footer Placeholder 4">
            <a:extLst>
              <a:ext uri="{FF2B5EF4-FFF2-40B4-BE49-F238E27FC236}">
                <a16:creationId xmlns:a16="http://schemas.microsoft.com/office/drawing/2014/main" id="{C6915E8B-B908-ACA1-1189-22F9B8780DA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112FEC5-CEEE-09BA-1D6A-7CB2C2CF4438}"/>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6094727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A7F9-9A1E-86CE-4B71-4888AB5226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8F85ACB-4746-27D0-CF76-B0391C8D00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13596-8EBB-E8B9-41DF-E1584817F193}"/>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5" name="Footer Placeholder 4">
            <a:extLst>
              <a:ext uri="{FF2B5EF4-FFF2-40B4-BE49-F238E27FC236}">
                <a16:creationId xmlns:a16="http://schemas.microsoft.com/office/drawing/2014/main" id="{A74D9324-A012-EDA8-D709-E42CA047652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FFF89A-5800-0F50-578B-1EB4F5CCBAF3}"/>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24450543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952C-8B83-CF8D-A898-4562CE626D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B122365-6395-1A20-2E44-030F959C5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A1AAECF-8BF1-FAEA-B1F9-E301CE0499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69BD5BD-D4B0-01C9-A7EC-27BAB53A36CB}"/>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6" name="Footer Placeholder 5">
            <a:extLst>
              <a:ext uri="{FF2B5EF4-FFF2-40B4-BE49-F238E27FC236}">
                <a16:creationId xmlns:a16="http://schemas.microsoft.com/office/drawing/2014/main" id="{F61DF514-7973-E6EA-F64A-6855D084105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5DC19BE-F9A5-5BEE-3EF5-3A3F9D6E466E}"/>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24925449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A7A93-34C6-04F7-A058-9296432B7F4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2C51C76-494A-CC83-EBDC-E60D68CB5D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1A756D-6FF3-18E6-1701-E8CC6E6156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80BD996-B8B9-733D-CF5B-AB0189F3A1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60B8D7-AA97-1BE4-DA99-5855A8210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1625962-C07B-973B-4868-A845E758E547}"/>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8" name="Footer Placeholder 7">
            <a:extLst>
              <a:ext uri="{FF2B5EF4-FFF2-40B4-BE49-F238E27FC236}">
                <a16:creationId xmlns:a16="http://schemas.microsoft.com/office/drawing/2014/main" id="{210F6E36-6015-8E9E-C71B-1D1BC7D2770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B9CD2A6-D892-6A83-3C10-E20816443115}"/>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1229414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E877-9397-D8ED-F0F6-914BBE085E9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3424234-B7A0-0C69-25D2-F0F8F38F5E95}"/>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4" name="Footer Placeholder 3">
            <a:extLst>
              <a:ext uri="{FF2B5EF4-FFF2-40B4-BE49-F238E27FC236}">
                <a16:creationId xmlns:a16="http://schemas.microsoft.com/office/drawing/2014/main" id="{25610582-D6D6-2F14-6FCD-A9C07C6CA21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DA98D61-DBD9-6CE3-ECB5-6584CA4F784F}"/>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4003075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176F9-BDD7-4A69-2D06-B2B4B12D98EC}"/>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3" name="Footer Placeholder 2">
            <a:extLst>
              <a:ext uri="{FF2B5EF4-FFF2-40B4-BE49-F238E27FC236}">
                <a16:creationId xmlns:a16="http://schemas.microsoft.com/office/drawing/2014/main" id="{CF07BCD5-BFE4-CD21-EE8A-7AF74B5B64C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DC1C302-5CAC-4636-75D4-DFFEFE10A79B}"/>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22029828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8B35-F5BE-D9F7-1BCE-842F06182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4B6E5B2-74F7-DB2B-E563-9543A5D446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AB75B50-A456-1D6C-30D1-7BC41561C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A2A0E-AF6D-4604-A8EF-E91ACF94E7B4}"/>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6" name="Footer Placeholder 5">
            <a:extLst>
              <a:ext uri="{FF2B5EF4-FFF2-40B4-BE49-F238E27FC236}">
                <a16:creationId xmlns:a16="http://schemas.microsoft.com/office/drawing/2014/main" id="{D892AE03-6282-BE4E-3C34-3FF48E31159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10A17C4-3029-74A3-D177-AD9C50F096FF}"/>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30463094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A965-38DF-52A8-8DE2-1DD94D9176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F2DD9C0-1B85-70E8-BD39-6B5A5CFAB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96FFD9E-A2ED-C67F-15AC-D3477A765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DF5C9-E06B-F9D9-51A9-709DA306CE54}"/>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6" name="Footer Placeholder 5">
            <a:extLst>
              <a:ext uri="{FF2B5EF4-FFF2-40B4-BE49-F238E27FC236}">
                <a16:creationId xmlns:a16="http://schemas.microsoft.com/office/drawing/2014/main" id="{25FF539F-8A53-37A6-2C83-805BBDA5744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F660535-C2E7-A9F3-39CC-69721CB6CAE6}"/>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16516355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23F3-BC08-4E96-F0CF-C8964E12AF2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8C8A3C2-B00C-E4E5-8936-15F6D4DB75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4F940E-DDD8-C1E0-CD2D-DD17459A25A7}"/>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5" name="Footer Placeholder 4">
            <a:extLst>
              <a:ext uri="{FF2B5EF4-FFF2-40B4-BE49-F238E27FC236}">
                <a16:creationId xmlns:a16="http://schemas.microsoft.com/office/drawing/2014/main" id="{546358C6-16A3-9E81-8249-FE8BFC8C226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5EB5D51-D0F0-3186-D9E8-1338C3574082}"/>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42118780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A36D65-F4AB-E091-6997-007CF9C5F4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9601183-AEE2-B946-0E60-DFB60B57B5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4E506B-1019-F82A-6686-E2FD2045CBD2}"/>
              </a:ext>
            </a:extLst>
          </p:cNvPr>
          <p:cNvSpPr>
            <a:spLocks noGrp="1"/>
          </p:cNvSpPr>
          <p:nvPr>
            <p:ph type="dt" sz="half" idx="10"/>
          </p:nvPr>
        </p:nvSpPr>
        <p:spPr/>
        <p:txBody>
          <a:bodyPr/>
          <a:lstStyle/>
          <a:p>
            <a:fld id="{1D75680D-5F9A-4AD7-A95C-7EEAFCB8550A}" type="datetimeFigureOut">
              <a:rPr lang="en-CA" smtClean="0"/>
              <a:t>2026-02-05</a:t>
            </a:fld>
            <a:endParaRPr lang="en-CA"/>
          </a:p>
        </p:txBody>
      </p:sp>
      <p:sp>
        <p:nvSpPr>
          <p:cNvPr id="5" name="Footer Placeholder 4">
            <a:extLst>
              <a:ext uri="{FF2B5EF4-FFF2-40B4-BE49-F238E27FC236}">
                <a16:creationId xmlns:a16="http://schemas.microsoft.com/office/drawing/2014/main" id="{91F3DF0A-CA8B-EA8C-0542-A44B3D3A44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44C087A-0F0E-A39F-8D8F-013483990239}"/>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1343204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2"/>
        </a:solidFill>
        <a:effectLst/>
      </p:bgPr>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BCD166DF-F406-4662-F0A3-9E428C189C38}"/>
              </a:ext>
            </a:extLst>
          </p:cNvPr>
          <p:cNvSpPr/>
          <p:nvPr userDrawn="1"/>
        </p:nvSpPr>
        <p:spPr>
          <a:xfrm>
            <a:off x="-5416980" y="2416294"/>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Arc 1">
            <a:extLst>
              <a:ext uri="{FF2B5EF4-FFF2-40B4-BE49-F238E27FC236}">
                <a16:creationId xmlns:a16="http://schemas.microsoft.com/office/drawing/2014/main" id="{4F07DCFA-8087-3D24-DEDE-C03E63DA626A}"/>
              </a:ext>
            </a:extLst>
          </p:cNvPr>
          <p:cNvSpPr/>
          <p:nvPr userDrawn="1"/>
        </p:nvSpPr>
        <p:spPr>
          <a:xfrm rot="10800000">
            <a:off x="7863023" y="-5112266"/>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417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834387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331208181"/>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9117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340142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042071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312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2594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51261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193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6431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3160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27821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8135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932236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41184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2223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6550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972274"/>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43046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26386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25091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77688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0465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3680573"/>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185438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03111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577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2176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94989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3441956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48502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16096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550583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6064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261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092794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9053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13707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88432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852010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398840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7934203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1164576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234274"/>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2/5/2026</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1379352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47192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905355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2/5/2026</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2958245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310798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2/5/2026</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04779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6A4A9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641EA03-7BB3-955E-2E58-6CD9BD819738}"/>
              </a:ext>
            </a:extLst>
          </p:cNvPr>
          <p:cNvSpPr>
            <a:spLocks noGrp="1" noRot="1" noMove="1" noResize="1" noEditPoints="1" noAdjustHandles="1" noChangeArrowheads="1" noChangeShapeType="1"/>
          </p:cNvSpPr>
          <p:nvPr userDrawn="1"/>
        </p:nvSpPr>
        <p:spPr>
          <a:xfrm>
            <a:off x="-2217420" y="-453390"/>
            <a:ext cx="7776210" cy="777621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phic 3">
            <a:extLst>
              <a:ext uri="{FF2B5EF4-FFF2-40B4-BE49-F238E27FC236}">
                <a16:creationId xmlns:a16="http://schemas.microsoft.com/office/drawing/2014/main" id="{889E431C-1767-9734-75F9-4E0BC27DF5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5884" y="905999"/>
            <a:ext cx="5424117" cy="3329940"/>
          </a:xfrm>
          <a:prstGeom prst="rect">
            <a:avLst/>
          </a:prstGeom>
        </p:spPr>
      </p:pic>
      <p:sp>
        <p:nvSpPr>
          <p:cNvPr id="5" name="Text Placeholder 2">
            <a:extLst>
              <a:ext uri="{FF2B5EF4-FFF2-40B4-BE49-F238E27FC236}">
                <a16:creationId xmlns:a16="http://schemas.microsoft.com/office/drawing/2014/main" id="{CDCA20A1-DEE4-4359-BEA7-9E25AA2CB593}"/>
              </a:ext>
            </a:extLst>
          </p:cNvPr>
          <p:cNvSpPr>
            <a:spLocks noGrp="1"/>
          </p:cNvSpPr>
          <p:nvPr>
            <p:ph type="body" sz="quarter" idx="15"/>
          </p:nvPr>
        </p:nvSpPr>
        <p:spPr>
          <a:xfrm>
            <a:off x="761999" y="927667"/>
            <a:ext cx="4152901" cy="467029"/>
          </a:xfrm>
        </p:spPr>
        <p:txBody>
          <a:bodyPr lIns="0">
            <a:normAutofit/>
          </a:bodyPr>
          <a:lstStyle>
            <a:lvl1pPr marL="0" indent="0">
              <a:buNone/>
              <a:defRPr sz="2400" b="1">
                <a:solidFill>
                  <a:schemeClr val="bg1"/>
                </a:solidFill>
                <a:latin typeface="IBM Plex Sans Condensed SemiBol" panose="020B0706050203000203" pitchFamily="34" charset="0"/>
              </a:defRPr>
            </a:lvl1pPr>
          </a:lstStyle>
          <a:p>
            <a:pPr lvl="0"/>
            <a:r>
              <a:rPr lang="en-US"/>
              <a:t>Click to edit Master text styles</a:t>
            </a:r>
            <a:endParaRPr lang="de-DE"/>
          </a:p>
        </p:txBody>
      </p:sp>
      <p:sp>
        <p:nvSpPr>
          <p:cNvPr id="6" name="Text Placeholder 2">
            <a:extLst>
              <a:ext uri="{FF2B5EF4-FFF2-40B4-BE49-F238E27FC236}">
                <a16:creationId xmlns:a16="http://schemas.microsoft.com/office/drawing/2014/main" id="{063D6633-10FF-5AC4-5DA1-6CF612B10E09}"/>
              </a:ext>
            </a:extLst>
          </p:cNvPr>
          <p:cNvSpPr>
            <a:spLocks noGrp="1"/>
          </p:cNvSpPr>
          <p:nvPr>
            <p:ph type="body" sz="quarter" idx="16" hasCustomPrompt="1"/>
          </p:nvPr>
        </p:nvSpPr>
        <p:spPr>
          <a:xfrm>
            <a:off x="761999" y="1634188"/>
            <a:ext cx="4152901" cy="4545632"/>
          </a:xfrm>
        </p:spPr>
        <p:txBody>
          <a:bodyPr lIns="0">
            <a:noAutofit/>
          </a:bodyPr>
          <a:lstStyle>
            <a:lvl1pPr marL="0" indent="0" algn="just">
              <a:buNone/>
              <a:defRPr sz="16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ultrices</a:t>
            </a:r>
            <a:r>
              <a:rPr lang="en-US"/>
              <a:t> ligula dui, id semper </a:t>
            </a:r>
            <a:r>
              <a:rPr lang="en-US" err="1"/>
              <a:t>metus</a:t>
            </a:r>
            <a:r>
              <a:rPr lang="en-US"/>
              <a:t> </a:t>
            </a:r>
            <a:r>
              <a:rPr lang="en-US" err="1"/>
              <a:t>elementum</a:t>
            </a:r>
            <a:r>
              <a:rPr lang="en-US"/>
              <a:t> vel. </a:t>
            </a:r>
            <a:r>
              <a:rPr lang="en-US" err="1"/>
              <a:t>Pellentesque</a:t>
            </a:r>
            <a:r>
              <a:rPr lang="en-US"/>
              <a:t> non </a:t>
            </a:r>
            <a:r>
              <a:rPr lang="en-US" err="1"/>
              <a:t>laoreet</a:t>
            </a:r>
            <a:r>
              <a:rPr lang="en-US"/>
              <a:t> libero. Aenean </a:t>
            </a:r>
            <a:r>
              <a:rPr lang="en-US" err="1"/>
              <a:t>lectus</a:t>
            </a:r>
            <a:r>
              <a:rPr lang="en-US"/>
              <a:t> </a:t>
            </a:r>
            <a:r>
              <a:rPr lang="en-US" err="1"/>
              <a:t>orci</a:t>
            </a:r>
            <a:r>
              <a:rPr lang="en-US"/>
              <a:t>, </a:t>
            </a:r>
            <a:r>
              <a:rPr lang="en-US" err="1"/>
              <a:t>posuere</a:t>
            </a:r>
            <a:r>
              <a:rPr lang="en-US"/>
              <a:t> </a:t>
            </a:r>
            <a:r>
              <a:rPr lang="en-US" err="1"/>
              <a:t>eu</a:t>
            </a:r>
            <a:r>
              <a:rPr lang="en-US"/>
              <a:t> </a:t>
            </a:r>
            <a:r>
              <a:rPr lang="en-US" err="1"/>
              <a:t>felis</a:t>
            </a:r>
            <a:r>
              <a:rPr lang="en-US"/>
              <a:t> et, lacinia </a:t>
            </a:r>
            <a:r>
              <a:rPr lang="en-US" err="1"/>
              <a:t>congue</a:t>
            </a:r>
            <a:r>
              <a:rPr lang="en-US"/>
              <a:t> </a:t>
            </a:r>
            <a:r>
              <a:rPr lang="en-US" err="1"/>
              <a:t>nulla</a:t>
            </a:r>
            <a:r>
              <a:rPr lang="en-US"/>
              <a:t>. Aenean vestibulum </a:t>
            </a:r>
            <a:r>
              <a:rPr lang="en-US" err="1"/>
              <a:t>metus</a:t>
            </a:r>
            <a:r>
              <a:rPr lang="en-US"/>
              <a:t> </a:t>
            </a:r>
            <a:r>
              <a:rPr lang="en-US" err="1"/>
              <a:t>bibendum</a:t>
            </a:r>
            <a:r>
              <a:rPr lang="en-US"/>
              <a:t> dolor </a:t>
            </a:r>
            <a:r>
              <a:rPr lang="en-US" err="1"/>
              <a:t>imperdiet</a:t>
            </a:r>
            <a:r>
              <a:rPr lang="en-US"/>
              <a:t>, sit </a:t>
            </a:r>
            <a:r>
              <a:rPr lang="en-US" err="1"/>
              <a:t>amet</a:t>
            </a:r>
            <a:r>
              <a:rPr lang="en-US"/>
              <a:t> </a:t>
            </a:r>
            <a:r>
              <a:rPr lang="en-US" err="1"/>
              <a:t>laoreet</a:t>
            </a:r>
            <a:r>
              <a:rPr lang="en-US"/>
              <a:t> </a:t>
            </a:r>
            <a:r>
              <a:rPr lang="en-US" err="1"/>
              <a:t>erat</a:t>
            </a:r>
            <a:r>
              <a:rPr lang="en-US"/>
              <a:t> </a:t>
            </a:r>
            <a:r>
              <a:rPr lang="en-US" err="1"/>
              <a:t>interdum</a:t>
            </a:r>
            <a:r>
              <a:rPr lang="en-US"/>
              <a:t>. Vestibulum </a:t>
            </a:r>
            <a:r>
              <a:rPr lang="en-US" err="1"/>
              <a:t>quis</a:t>
            </a:r>
            <a:r>
              <a:rPr lang="en-US"/>
              <a:t> </a:t>
            </a:r>
            <a:r>
              <a:rPr lang="en-US" err="1"/>
              <a:t>scelerisque</a:t>
            </a:r>
            <a:r>
              <a:rPr lang="en-US"/>
              <a:t> </a:t>
            </a:r>
            <a:r>
              <a:rPr lang="en-US" err="1"/>
              <a:t>est</a:t>
            </a:r>
            <a:r>
              <a:rPr lang="en-US"/>
              <a:t>, </a:t>
            </a:r>
            <a:r>
              <a:rPr lang="en-US" err="1"/>
              <a:t>facilisis</a:t>
            </a:r>
            <a:r>
              <a:rPr lang="en-US"/>
              <a:t> </a:t>
            </a:r>
            <a:r>
              <a:rPr lang="en-US" err="1"/>
              <a:t>aliquam</a:t>
            </a:r>
            <a:r>
              <a:rPr lang="en-US"/>
              <a:t> libero. In hac </a:t>
            </a:r>
            <a:r>
              <a:rPr lang="en-US" err="1"/>
              <a:t>habitasse</a:t>
            </a:r>
            <a:r>
              <a:rPr lang="en-US"/>
              <a:t> </a:t>
            </a:r>
            <a:r>
              <a:rPr lang="en-US" err="1"/>
              <a:t>platea</a:t>
            </a:r>
            <a:r>
              <a:rPr lang="en-US"/>
              <a:t> </a:t>
            </a:r>
            <a:r>
              <a:rPr lang="en-US" err="1"/>
              <a:t>dictumst</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endParaRPr lang="de-DE"/>
          </a:p>
        </p:txBody>
      </p:sp>
    </p:spTree>
    <p:extLst>
      <p:ext uri="{BB962C8B-B14F-4D97-AF65-F5344CB8AC3E}">
        <p14:creationId xmlns:p14="http://schemas.microsoft.com/office/powerpoint/2010/main" val="167409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70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4C1E391-6085-6B4D-3EF6-CED882F7E8AB}"/>
              </a:ext>
            </a:extLst>
          </p:cNvPr>
          <p:cNvSpPr>
            <a:spLocks noGrp="1"/>
          </p:cNvSpPr>
          <p:nvPr>
            <p:ph type="body" sz="quarter" idx="10"/>
          </p:nvPr>
        </p:nvSpPr>
        <p:spPr>
          <a:xfrm>
            <a:off x="613780" y="4840838"/>
            <a:ext cx="4911187" cy="646331"/>
          </a:xfrm>
          <a:noFill/>
        </p:spPr>
        <p:txBody>
          <a:bodyPr wrap="square" rtlCol="0">
            <a:spAutoFit/>
          </a:bodyPr>
          <a:lstStyle>
            <a:lvl1pPr marL="0" indent="0" algn="r">
              <a:buNone/>
              <a:defRPr lang="en-US" sz="4000" dirty="0">
                <a:latin typeface="Roboto Slab Black" pitchFamily="2" charset="0"/>
                <a:ea typeface="Roboto Slab Black" pitchFamily="2" charset="0"/>
              </a:defRPr>
            </a:lvl1pPr>
          </a:lstStyle>
          <a:p>
            <a:pPr marL="0" lvl="0"/>
            <a:r>
              <a:rPr lang="en-US"/>
              <a:t>Click to edit</a:t>
            </a:r>
          </a:p>
        </p:txBody>
      </p:sp>
      <p:sp>
        <p:nvSpPr>
          <p:cNvPr id="17" name="Text Placeholder 16">
            <a:extLst>
              <a:ext uri="{FF2B5EF4-FFF2-40B4-BE49-F238E27FC236}">
                <a16:creationId xmlns:a16="http://schemas.microsoft.com/office/drawing/2014/main" id="{6F058ED3-2C0E-BB46-E4A4-505EABE6862D}"/>
              </a:ext>
            </a:extLst>
          </p:cNvPr>
          <p:cNvSpPr>
            <a:spLocks noGrp="1"/>
          </p:cNvSpPr>
          <p:nvPr>
            <p:ph type="body" sz="quarter" idx="11"/>
          </p:nvPr>
        </p:nvSpPr>
        <p:spPr>
          <a:xfrm>
            <a:off x="5691415" y="4840838"/>
            <a:ext cx="5966325" cy="1466215"/>
          </a:xfrm>
        </p:spPr>
        <p:txBody>
          <a:bodyPr>
            <a:normAutofit/>
          </a:bodyPr>
          <a:lstStyle>
            <a:lvl1pPr marL="0" indent="0">
              <a:buNone/>
              <a:defRPr sz="1600"/>
            </a:lvl1pPr>
          </a:lstStyle>
          <a:p>
            <a:pPr lvl="0"/>
            <a:r>
              <a:rPr lang="en-US"/>
              <a:t>Click to edit</a:t>
            </a:r>
          </a:p>
        </p:txBody>
      </p:sp>
      <p:sp>
        <p:nvSpPr>
          <p:cNvPr id="5" name="Picture Placeholder 4">
            <a:extLst>
              <a:ext uri="{FF2B5EF4-FFF2-40B4-BE49-F238E27FC236}">
                <a16:creationId xmlns:a16="http://schemas.microsoft.com/office/drawing/2014/main" id="{0781B5CC-AF21-CE51-B1BB-AF2652C984F5}"/>
              </a:ext>
            </a:extLst>
          </p:cNvPr>
          <p:cNvSpPr>
            <a:spLocks noGrp="1"/>
          </p:cNvSpPr>
          <p:nvPr>
            <p:ph type="pic" sz="quarter" idx="12"/>
          </p:nvPr>
        </p:nvSpPr>
        <p:spPr>
          <a:xfrm>
            <a:off x="2661241" y="2212392"/>
            <a:ext cx="1006362" cy="984504"/>
          </a:xfrm>
          <a:prstGeom prst="ellipse">
            <a:avLst/>
          </a:prstGeom>
          <a:effectLst>
            <a:softEdge rad="0"/>
          </a:effectLst>
        </p:spPr>
        <p:txBody>
          <a:bodyPr>
            <a:normAutofit/>
          </a:bodyPr>
          <a:lstStyle>
            <a:lvl1pPr>
              <a:defRPr sz="1100"/>
            </a:lvl1pPr>
          </a:lstStyle>
          <a:p>
            <a:endParaRPr lang="en-US"/>
          </a:p>
        </p:txBody>
      </p:sp>
      <p:pic>
        <p:nvPicPr>
          <p:cNvPr id="6" name="Graphic 5">
            <a:extLst>
              <a:ext uri="{FF2B5EF4-FFF2-40B4-BE49-F238E27FC236}">
                <a16:creationId xmlns:a16="http://schemas.microsoft.com/office/drawing/2014/main" id="{D6B349D0-6500-A6C6-C272-976C343B68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61885" y="364747"/>
            <a:ext cx="1895855" cy="372400"/>
          </a:xfrm>
          <a:prstGeom prst="rect">
            <a:avLst/>
          </a:prstGeom>
        </p:spPr>
      </p:pic>
      <p:sp>
        <p:nvSpPr>
          <p:cNvPr id="4" name="Picture Placeholder 4">
            <a:extLst>
              <a:ext uri="{FF2B5EF4-FFF2-40B4-BE49-F238E27FC236}">
                <a16:creationId xmlns:a16="http://schemas.microsoft.com/office/drawing/2014/main" id="{57317091-DD93-EDB5-BBFA-4B0DBA2D5F58}"/>
              </a:ext>
            </a:extLst>
          </p:cNvPr>
          <p:cNvSpPr>
            <a:spLocks noGrp="1"/>
          </p:cNvSpPr>
          <p:nvPr>
            <p:ph type="pic" sz="quarter" idx="15"/>
          </p:nvPr>
        </p:nvSpPr>
        <p:spPr>
          <a:xfrm>
            <a:off x="8549977" y="2212392"/>
            <a:ext cx="1006362" cy="984504"/>
          </a:xfrm>
          <a:prstGeom prst="ellipse">
            <a:avLst/>
          </a:prstGeom>
          <a:effectLst>
            <a:softEdge rad="0"/>
          </a:effectLst>
        </p:spPr>
        <p:txBody>
          <a:bodyPr>
            <a:normAutofit/>
          </a:bodyPr>
          <a:lstStyle>
            <a:lvl1pPr>
              <a:defRPr sz="1100"/>
            </a:lvl1pPr>
          </a:lstStyle>
          <a:p>
            <a:endParaRPr lang="en-US"/>
          </a:p>
        </p:txBody>
      </p:sp>
      <p:sp>
        <p:nvSpPr>
          <p:cNvPr id="9" name="Picture Placeholder 4">
            <a:extLst>
              <a:ext uri="{FF2B5EF4-FFF2-40B4-BE49-F238E27FC236}">
                <a16:creationId xmlns:a16="http://schemas.microsoft.com/office/drawing/2014/main" id="{1448A3FC-E768-70BC-3A7D-AFDB1C22F800}"/>
              </a:ext>
            </a:extLst>
          </p:cNvPr>
          <p:cNvSpPr>
            <a:spLocks noGrp="1"/>
          </p:cNvSpPr>
          <p:nvPr>
            <p:ph type="pic" sz="quarter" idx="18"/>
          </p:nvPr>
        </p:nvSpPr>
        <p:spPr>
          <a:xfrm>
            <a:off x="4624153" y="2212392"/>
            <a:ext cx="1006362" cy="984504"/>
          </a:xfrm>
          <a:prstGeom prst="ellipse">
            <a:avLst/>
          </a:prstGeom>
          <a:effectLst>
            <a:softEdge rad="0"/>
          </a:effectLst>
        </p:spPr>
        <p:txBody>
          <a:bodyPr>
            <a:normAutofit/>
          </a:bodyPr>
          <a:lstStyle>
            <a:lvl1pPr>
              <a:defRPr sz="1100"/>
            </a:lvl1pPr>
          </a:lstStyle>
          <a:p>
            <a:endParaRPr lang="en-US"/>
          </a:p>
        </p:txBody>
      </p:sp>
      <p:sp>
        <p:nvSpPr>
          <p:cNvPr id="12" name="Picture Placeholder 4">
            <a:extLst>
              <a:ext uri="{FF2B5EF4-FFF2-40B4-BE49-F238E27FC236}">
                <a16:creationId xmlns:a16="http://schemas.microsoft.com/office/drawing/2014/main" id="{61C1D0EF-3A16-8B8A-39FC-A754069BC43E}"/>
              </a:ext>
            </a:extLst>
          </p:cNvPr>
          <p:cNvSpPr>
            <a:spLocks noGrp="1"/>
          </p:cNvSpPr>
          <p:nvPr>
            <p:ph type="pic" sz="quarter" idx="21"/>
          </p:nvPr>
        </p:nvSpPr>
        <p:spPr>
          <a:xfrm>
            <a:off x="6587065" y="2212392"/>
            <a:ext cx="1006362" cy="984504"/>
          </a:xfrm>
          <a:prstGeom prst="ellipse">
            <a:avLst/>
          </a:prstGeom>
          <a:effectLst>
            <a:softEdge rad="0"/>
          </a:effectLst>
        </p:spPr>
        <p:txBody>
          <a:bodyPr>
            <a:normAutofit/>
          </a:bodyPr>
          <a:lstStyle>
            <a:lvl1pPr>
              <a:defRPr sz="1100"/>
            </a:lvl1pPr>
          </a:lstStyle>
          <a:p>
            <a:endParaRPr lang="en-US"/>
          </a:p>
        </p:txBody>
      </p:sp>
      <p:sp>
        <p:nvSpPr>
          <p:cNvPr id="24" name="Text Placeholder 14">
            <a:extLst>
              <a:ext uri="{FF2B5EF4-FFF2-40B4-BE49-F238E27FC236}">
                <a16:creationId xmlns:a16="http://schemas.microsoft.com/office/drawing/2014/main" id="{9950E5D7-AC92-92FE-A1B3-88FDD30315DB}"/>
              </a:ext>
            </a:extLst>
          </p:cNvPr>
          <p:cNvSpPr>
            <a:spLocks noGrp="1"/>
          </p:cNvSpPr>
          <p:nvPr>
            <p:ph type="body" sz="quarter" idx="19" hasCustomPrompt="1"/>
          </p:nvPr>
        </p:nvSpPr>
        <p:spPr>
          <a:xfrm>
            <a:off x="2368893"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5" name="Text Placeholder 14">
            <a:extLst>
              <a:ext uri="{FF2B5EF4-FFF2-40B4-BE49-F238E27FC236}">
                <a16:creationId xmlns:a16="http://schemas.microsoft.com/office/drawing/2014/main" id="{5B5F4B10-0A2A-05AD-8DD2-EB3D26AB3071}"/>
              </a:ext>
            </a:extLst>
          </p:cNvPr>
          <p:cNvSpPr>
            <a:spLocks noGrp="1"/>
          </p:cNvSpPr>
          <p:nvPr>
            <p:ph type="body" sz="quarter" idx="22" hasCustomPrompt="1"/>
          </p:nvPr>
        </p:nvSpPr>
        <p:spPr>
          <a:xfrm>
            <a:off x="8257629"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6" name="Text Placeholder 14">
            <a:extLst>
              <a:ext uri="{FF2B5EF4-FFF2-40B4-BE49-F238E27FC236}">
                <a16:creationId xmlns:a16="http://schemas.microsoft.com/office/drawing/2014/main" id="{CE6B171B-FCE8-F702-2D62-4DB42C1C20A9}"/>
              </a:ext>
            </a:extLst>
          </p:cNvPr>
          <p:cNvSpPr>
            <a:spLocks noGrp="1"/>
          </p:cNvSpPr>
          <p:nvPr>
            <p:ph type="body" sz="quarter" idx="23" hasCustomPrompt="1"/>
          </p:nvPr>
        </p:nvSpPr>
        <p:spPr>
          <a:xfrm>
            <a:off x="6294717"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7" name="Text Placeholder 14">
            <a:extLst>
              <a:ext uri="{FF2B5EF4-FFF2-40B4-BE49-F238E27FC236}">
                <a16:creationId xmlns:a16="http://schemas.microsoft.com/office/drawing/2014/main" id="{697D3752-083C-7ECA-167F-00EF61364353}"/>
              </a:ext>
            </a:extLst>
          </p:cNvPr>
          <p:cNvSpPr>
            <a:spLocks noGrp="1"/>
          </p:cNvSpPr>
          <p:nvPr>
            <p:ph type="body" sz="quarter" idx="24" hasCustomPrompt="1"/>
          </p:nvPr>
        </p:nvSpPr>
        <p:spPr>
          <a:xfrm>
            <a:off x="4331805"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Tree>
    <p:extLst>
      <p:ext uri="{BB962C8B-B14F-4D97-AF65-F5344CB8AC3E}">
        <p14:creationId xmlns:p14="http://schemas.microsoft.com/office/powerpoint/2010/main" val="4188297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JA Full Content Light">
    <p:bg>
      <p:bgPr>
        <a:solidFill>
          <a:schemeClr val="tx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A88BC40-C78B-C5D7-B316-D655D717F502}"/>
              </a:ext>
            </a:extLst>
          </p:cNvPr>
          <p:cNvSpPr>
            <a:spLocks noGrp="1"/>
          </p:cNvSpPr>
          <p:nvPr>
            <p:ph type="title"/>
          </p:nvPr>
        </p:nvSpPr>
        <p:spPr>
          <a:xfrm>
            <a:off x="401918" y="457722"/>
            <a:ext cx="11357960" cy="878025"/>
          </a:xfrm>
        </p:spPr>
        <p:txBody>
          <a:bodyPr>
            <a:normAutofit/>
          </a:bodyPr>
          <a:lstStyle>
            <a:lvl1pPr>
              <a:defRPr sz="3600">
                <a:solidFill>
                  <a:schemeClr val="bg2">
                    <a:lumMod val="75000"/>
                  </a:schemeClr>
                </a:solidFill>
              </a:defRPr>
            </a:lvl1pPr>
          </a:lstStyle>
          <a:p>
            <a:r>
              <a:rPr lang="en-GB"/>
              <a:t>Click to edit Master title style</a:t>
            </a:r>
            <a:endParaRPr lang="en-US"/>
          </a:p>
        </p:txBody>
      </p:sp>
      <p:sp>
        <p:nvSpPr>
          <p:cNvPr id="2" name="Content Placeholder 9">
            <a:extLst>
              <a:ext uri="{FF2B5EF4-FFF2-40B4-BE49-F238E27FC236}">
                <a16:creationId xmlns:a16="http://schemas.microsoft.com/office/drawing/2014/main" id="{F0BA0DAD-0278-8CC4-1D58-4C362E846CB2}"/>
              </a:ext>
            </a:extLst>
          </p:cNvPr>
          <p:cNvSpPr>
            <a:spLocks noGrp="1"/>
          </p:cNvSpPr>
          <p:nvPr>
            <p:ph sz="quarter" idx="11"/>
          </p:nvPr>
        </p:nvSpPr>
        <p:spPr>
          <a:xfrm>
            <a:off x="401918" y="1707626"/>
            <a:ext cx="11357960" cy="4303149"/>
          </a:xfrm>
        </p:spPr>
        <p:txBody>
          <a:bodyPr/>
          <a:lstStyle>
            <a:lvl1pPr>
              <a:defRPr>
                <a:solidFill>
                  <a:schemeClr val="bg2">
                    <a:lumMod val="75000"/>
                  </a:schemeClr>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ue and purple text&#10;&#10;Description automatically generated">
            <a:extLst>
              <a:ext uri="{FF2B5EF4-FFF2-40B4-BE49-F238E27FC236}">
                <a16:creationId xmlns:a16="http://schemas.microsoft.com/office/drawing/2014/main" id="{65922BD3-29CB-0809-61B5-F1B58539326B}"/>
              </a:ext>
            </a:extLst>
          </p:cNvPr>
          <p:cNvPicPr>
            <a:picLocks noChangeAspect="1"/>
          </p:cNvPicPr>
          <p:nvPr userDrawn="1"/>
        </p:nvPicPr>
        <p:blipFill>
          <a:blip r:embed="rId2"/>
          <a:stretch>
            <a:fillRect/>
          </a:stretch>
        </p:blipFill>
        <p:spPr>
          <a:xfrm>
            <a:off x="401918" y="6163234"/>
            <a:ext cx="1284790" cy="474087"/>
          </a:xfrm>
          <a:prstGeom prst="rect">
            <a:avLst/>
          </a:prstGeom>
        </p:spPr>
      </p:pic>
      <p:sp>
        <p:nvSpPr>
          <p:cNvPr id="5" name="TextBox 4">
            <a:extLst>
              <a:ext uri="{FF2B5EF4-FFF2-40B4-BE49-F238E27FC236}">
                <a16:creationId xmlns:a16="http://schemas.microsoft.com/office/drawing/2014/main" id="{0DAFC8F7-F465-85BA-7B55-5322CA56575A}"/>
              </a:ext>
            </a:extLst>
          </p:cNvPr>
          <p:cNvSpPr txBox="1"/>
          <p:nvPr userDrawn="1"/>
        </p:nvSpPr>
        <p:spPr>
          <a:xfrm>
            <a:off x="5516604" y="6261777"/>
            <a:ext cx="6273478" cy="276999"/>
          </a:xfrm>
          <a:prstGeom prst="rect">
            <a:avLst/>
          </a:prstGeom>
          <a:noFill/>
        </p:spPr>
        <p:txBody>
          <a:bodyPr wrap="square" rtlCol="0">
            <a:spAutoFit/>
          </a:bodyPr>
          <a:lstStyle/>
          <a:p>
            <a:pPr algn="r"/>
            <a:r>
              <a:rPr lang="en-US" sz="1200">
                <a:solidFill>
                  <a:schemeClr val="bg1">
                    <a:lumMod val="90000"/>
                    <a:lumOff val="10000"/>
                  </a:schemeClr>
                </a:solidFill>
              </a:rPr>
              <a:t>Creating better events through technology that makes a difference</a:t>
            </a:r>
          </a:p>
        </p:txBody>
      </p:sp>
    </p:spTree>
    <p:extLst>
      <p:ext uri="{BB962C8B-B14F-4D97-AF65-F5344CB8AC3E}">
        <p14:creationId xmlns:p14="http://schemas.microsoft.com/office/powerpoint/2010/main" val="1622697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0734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359245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56982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11531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7463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607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8267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1866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24185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945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83629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15821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20183516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3951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659190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0164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414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2410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62880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41267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672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607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57248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54683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26729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2/5/2026</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80548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2988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8117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90811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0693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37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945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044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44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85569877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97075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theme" Target="../theme/theme2.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8" Type="http://schemas.openxmlformats.org/officeDocument/2006/relationships/slideLayout" Target="../slideLayouts/slideLayout25.xml"/><Relationship Id="rId51" Type="http://schemas.openxmlformats.org/officeDocument/2006/relationships/image" Target="../media/image3.emf"/><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image" Target="../media/image28.emf"/><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theme" Target="../theme/theme3.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theme" Target="../theme/theme4.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image" Target="../media/image3.emf"/><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8" Type="http://schemas.openxmlformats.org/officeDocument/2006/relationships/slideLayout" Target="../slideLayouts/slideLayout127.xml"/><Relationship Id="rId3"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2/5/2026</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2363755441"/>
      </p:ext>
    </p:extLst>
  </p:cSld>
  <p:clrMap bg1="lt1" tx1="dk1" bg2="lt2" tx2="dk2" accent1="accent1" accent2="accent2" accent3="accent3" accent4="accent4" accent5="accent5" accent6="accent6" hlink="hlink" folHlink="folHlink"/>
  <p:sldLayoutIdLst>
    <p:sldLayoutId id="2147485274" r:id="rId1"/>
    <p:sldLayoutId id="2147485277" r:id="rId2"/>
    <p:sldLayoutId id="2147485706" r:id="rId3"/>
    <p:sldLayoutId id="2147485276" r:id="rId4"/>
    <p:sldLayoutId id="2147485707" r:id="rId5"/>
    <p:sldLayoutId id="2147485708" r:id="rId6"/>
    <p:sldLayoutId id="2147485275" r:id="rId7"/>
    <p:sldLayoutId id="2147485709" r:id="rId8"/>
    <p:sldLayoutId id="2147485710" r:id="rId9"/>
    <p:sldLayoutId id="2147485711" r:id="rId10"/>
    <p:sldLayoutId id="2147485712" r:id="rId11"/>
    <p:sldLayoutId id="2147485278" r:id="rId12"/>
    <p:sldLayoutId id="2147485323" r:id="rId13"/>
    <p:sldLayoutId id="2147485705" r:id="rId14"/>
    <p:sldLayoutId id="2147485607" r:id="rId15"/>
    <p:sldLayoutId id="2147485608" r:id="rId16"/>
    <p:sldLayoutId id="21474852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1"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2205146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5280" r:id="rId3"/>
    <p:sldLayoutId id="2147485281" r:id="rId4"/>
    <p:sldLayoutId id="2147485282" r:id="rId5"/>
    <p:sldLayoutId id="2147485283" r:id="rId6"/>
    <p:sldLayoutId id="2147485284" r:id="rId7"/>
    <p:sldLayoutId id="2147485288" r:id="rId8"/>
    <p:sldLayoutId id="2147485289" r:id="rId9"/>
    <p:sldLayoutId id="2147485290" r:id="rId10"/>
    <p:sldLayoutId id="2147485291" r:id="rId11"/>
    <p:sldLayoutId id="2147485292" r:id="rId12"/>
    <p:sldLayoutId id="2147485293" r:id="rId13"/>
    <p:sldLayoutId id="2147485294" r:id="rId14"/>
    <p:sldLayoutId id="2147485295" r:id="rId15"/>
    <p:sldLayoutId id="2147485296" r:id="rId16"/>
    <p:sldLayoutId id="2147485297" r:id="rId17"/>
    <p:sldLayoutId id="2147485298" r:id="rId18"/>
    <p:sldLayoutId id="2147485299" r:id="rId19"/>
    <p:sldLayoutId id="2147485300" r:id="rId20"/>
    <p:sldLayoutId id="2147485713" r:id="rId21"/>
    <p:sldLayoutId id="2147485302" r:id="rId22"/>
    <p:sldLayoutId id="2147485303" r:id="rId23"/>
    <p:sldLayoutId id="2147485304" r:id="rId24"/>
    <p:sldLayoutId id="2147485305" r:id="rId25"/>
    <p:sldLayoutId id="2147485306" r:id="rId26"/>
    <p:sldLayoutId id="2147485307" r:id="rId27"/>
    <p:sldLayoutId id="2147485308" r:id="rId28"/>
    <p:sldLayoutId id="2147485309" r:id="rId29"/>
    <p:sldLayoutId id="2147485310" r:id="rId30"/>
    <p:sldLayoutId id="2147485311" r:id="rId31"/>
    <p:sldLayoutId id="2147485312" r:id="rId32"/>
    <p:sldLayoutId id="2147485285" r:id="rId33"/>
    <p:sldLayoutId id="2147485287" r:id="rId34"/>
    <p:sldLayoutId id="2147485286" r:id="rId35"/>
    <p:sldLayoutId id="2147483712" r:id="rId36"/>
    <p:sldLayoutId id="2147483713" r:id="rId37"/>
    <p:sldLayoutId id="2147483714" r:id="rId38"/>
    <p:sldLayoutId id="2147483715" r:id="rId39"/>
    <p:sldLayoutId id="2147483858" r:id="rId40"/>
    <p:sldLayoutId id="2147483859" r:id="rId41"/>
    <p:sldLayoutId id="2147483860" r:id="rId42"/>
    <p:sldLayoutId id="2147483717" r:id="rId43"/>
    <p:sldLayoutId id="2147483718" r:id="rId44"/>
    <p:sldLayoutId id="2147485266" r:id="rId45"/>
    <p:sldLayoutId id="2147485270" r:id="rId46"/>
    <p:sldLayoutId id="2147485271" r:id="rId47"/>
    <p:sldLayoutId id="2147485272" r:id="rId48"/>
    <p:sldLayoutId id="2147485273"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17046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09" r:id="rId11"/>
    <p:sldLayoutId id="2147483711" r:id="rId12"/>
    <p:sldLayoutId id="2147483710"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847" r:id="rId40"/>
    <p:sldLayoutId id="2147483848" r:id="rId41"/>
    <p:sldLayoutId id="2147485220" r:id="rId42"/>
    <p:sldLayoutId id="2147485222" r:id="rId43"/>
    <p:sldLayoutId id="2147483981" r:id="rId44"/>
    <p:sldLayoutId id="2147483982" r:id="rId45"/>
    <p:sldLayoutId id="2147483983" r:id="rId46"/>
    <p:sldLayoutId id="2147485368" r:id="rId47"/>
    <p:sldLayoutId id="2147485369" r:id="rId48"/>
    <p:sldLayoutId id="2147485370" r:id="rId49"/>
    <p:sldLayoutId id="2147485371" r:id="rId50"/>
    <p:sldLayoutId id="2147485372" r:id="rId51"/>
    <p:sldLayoutId id="2147485373" r:id="rId52"/>
    <p:sldLayoutId id="2147485374" r:id="rId5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6" name="TextBox 5">
            <a:extLst>
              <a:ext uri="{FF2B5EF4-FFF2-40B4-BE49-F238E27FC236}">
                <a16:creationId xmlns:a16="http://schemas.microsoft.com/office/drawing/2014/main" id="{BBBDE3BC-5298-37B6-CBDA-66B1412E9C24}"/>
              </a:ext>
            </a:extLst>
          </p:cNvPr>
          <p:cNvSpPr txBox="1"/>
          <p:nvPr userDrawn="1">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AU"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82088191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 id="2147484025" r:id="rId31"/>
    <p:sldLayoutId id="2147484026" r:id="rId32"/>
    <p:sldLayoutId id="2147484027" r:id="rId33"/>
    <p:sldLayoutId id="2147484028" r:id="rId34"/>
    <p:sldLayoutId id="2147484029" r:id="rId35"/>
    <p:sldLayoutId id="2147485301" r:id="rId36"/>
    <p:sldLayoutId id="2147485426" r:id="rId37"/>
    <p:sldLayoutId id="2147485438" r:id="rId3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442510"/>
      </p:ext>
    </p:extLst>
  </p:cSld>
  <p:clrMap bg1="lt1" tx1="dk1" bg2="lt2" tx2="dk2" accent1="accent1" accent2="accent2" accent3="accent3" accent4="accent4" accent5="accent5" accent6="accent6" hlink="hlink" folHlink="folHlink"/>
  <p:sldLayoutIdLst>
    <p:sldLayoutId id="2147485715"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9A9EC-14E7-8073-2DF8-483317319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5284391-6887-F026-25E8-41643C938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ACB32E0-BB90-0B04-3BB4-931897C9B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75680D-5F9A-4AD7-A95C-7EEAFCB8550A}" type="datetimeFigureOut">
              <a:rPr lang="en-CA" smtClean="0"/>
              <a:t>2026-02-05</a:t>
            </a:fld>
            <a:endParaRPr lang="en-CA"/>
          </a:p>
        </p:txBody>
      </p:sp>
      <p:sp>
        <p:nvSpPr>
          <p:cNvPr id="5" name="Footer Placeholder 4">
            <a:extLst>
              <a:ext uri="{FF2B5EF4-FFF2-40B4-BE49-F238E27FC236}">
                <a16:creationId xmlns:a16="http://schemas.microsoft.com/office/drawing/2014/main" id="{31407D83-7B1D-C5B5-176C-2DCF349299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34F70E16-53A1-CA4B-D8A0-2F1FCA85F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A5BA1-F882-4FFE-8C70-2A6D8DD526AF}" type="slidenum">
              <a:rPr lang="en-CA" smtClean="0"/>
              <a:t>‹#›</a:t>
            </a:fld>
            <a:endParaRPr lang="en-CA"/>
          </a:p>
        </p:txBody>
      </p:sp>
    </p:spTree>
    <p:extLst>
      <p:ext uri="{BB962C8B-B14F-4D97-AF65-F5344CB8AC3E}">
        <p14:creationId xmlns:p14="http://schemas.microsoft.com/office/powerpoint/2010/main" val="662276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linkedin.com/in/wpreston/" TargetMode="External"/><Relationship Id="rId3" Type="http://schemas.openxmlformats.org/officeDocument/2006/relationships/image" Target="../media/image62.jpeg"/><Relationship Id="rId7" Type="http://schemas.openxmlformats.org/officeDocument/2006/relationships/hyperlink" Target="https://www.m365tc.com/" TargetMode="External"/><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63.jpeg"/><Relationship Id="rId5" Type="http://schemas.openxmlformats.org/officeDocument/2006/relationships/hyperlink" Target="https://www.linkedin.com/in/sharonweaver/" TargetMode="External"/><Relationship Id="rId4" Type="http://schemas.openxmlformats.org/officeDocument/2006/relationships/hyperlink" Target="http://Collahttps:/www.collabconforall.co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18/10/relationships/comments" Target="../comments/modernComment_7FFFF248_B6EA43E7.xml"/><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www.linkedin.com/in/karuanagatimu/" TargetMode="External"/><Relationship Id="rId5" Type="http://schemas.openxmlformats.org/officeDocument/2006/relationships/image" Target="../media/image64.png"/><Relationship Id="rId4" Type="http://schemas.openxmlformats.org/officeDocument/2006/relationships/hyperlink" Target="https://www.linkedin.com/in/heathernewman/" TargetMode="External"/><Relationship Id="rId9" Type="http://schemas.openxmlformats.org/officeDocument/2006/relationships/hyperlink" Target="https://www.linkedin.com/in/bryanhar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ka.ms/MGCICommunityHub" TargetMode="External"/><Relationship Id="rId2" Type="http://schemas.openxmlformats.org/officeDocument/2006/relationships/image" Target="../media/image67.pn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ka.ms/mtc/usergroups" TargetMode="External"/><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jpeg"/><Relationship Id="rId1" Type="http://schemas.openxmlformats.org/officeDocument/2006/relationships/slideLayout" Target="../slideLayouts/slideLayout96.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aka.ms/MGCIMeetingFeedback" TargetMode="External"/><Relationship Id="rId1" Type="http://schemas.openxmlformats.org/officeDocument/2006/relationships/slideLayout" Target="../slideLayouts/slideLayout31.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aka.ms/MGCI" TargetMode="External"/><Relationship Id="rId1" Type="http://schemas.openxmlformats.org/officeDocument/2006/relationships/slideLayout" Target="../slideLayouts/slideLayout78.xml"/><Relationship Id="rId4" Type="http://schemas.openxmlformats.org/officeDocument/2006/relationships/hyperlink" Target="https://aka.ms/communitysocia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foto.wuestenigel.com/business-model-presentation-with-stethoscope/" TargetMode="External"/><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aka.ms/MGCIMtgPM" TargetMode="External"/><Relationship Id="rId2" Type="http://schemas.openxmlformats.org/officeDocument/2006/relationships/hyperlink" Target="https://aka.ms/MGCIMtgAM" TargetMode="External"/><Relationship Id="rId1" Type="http://schemas.openxmlformats.org/officeDocument/2006/relationships/slideLayout" Target="../slideLayouts/slideLayout78.xml"/><Relationship Id="rId5" Type="http://schemas.openxmlformats.org/officeDocument/2006/relationships/hyperlink" Target="https://aka.ms/MGCI" TargetMode="External"/><Relationship Id="rId4" Type="http://schemas.openxmlformats.org/officeDocument/2006/relationships/hyperlink" Target="https://aka.ms/community/learn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aka.ms/MGCI" TargetMode="External"/><Relationship Id="rId1" Type="http://schemas.openxmlformats.org/officeDocument/2006/relationships/slideLayout" Target="../slideLayouts/slideLayout78.xml"/><Relationship Id="rId4" Type="http://schemas.openxmlformats.org/officeDocument/2006/relationships/hyperlink" Target="https://aka.ms/GeneralSessionGues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aka.ms/microsoftcommunitylinkedin" TargetMode="External"/><Relationship Id="rId2" Type="http://schemas.openxmlformats.org/officeDocument/2006/relationships/notesSlide" Target="../notesSlides/notesSlide22.xml"/><Relationship Id="rId1" Type="http://schemas.openxmlformats.org/officeDocument/2006/relationships/slideLayout" Target="../slideLayouts/slideLayout62.xml"/><Relationship Id="rId5" Type="http://schemas.openxmlformats.org/officeDocument/2006/relationships/hyperlink" Target="https://aka.ms/mondaysatmicrosoft" TargetMode="Externa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34.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xml"/><Relationship Id="rId1" Type="http://schemas.openxmlformats.org/officeDocument/2006/relationships/slideLayout" Target="../slideLayouts/slideLayout76.xml"/><Relationship Id="rId4" Type="http://schemas.openxmlformats.org/officeDocument/2006/relationships/hyperlink" Target="https://www.microsoft.com/events/codeofconduc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ka.ms/MGCI" TargetMode="External"/><Relationship Id="rId2" Type="http://schemas.openxmlformats.org/officeDocument/2006/relationships/image" Target="../media/image59.png"/><Relationship Id="rId1" Type="http://schemas.openxmlformats.org/officeDocument/2006/relationships/slideLayout" Target="../slideLayouts/slideLayout78.xml"/><Relationship Id="rId4" Type="http://schemas.openxmlformats.org/officeDocument/2006/relationships/hyperlink" Target="https://aka.ms/becomeachamp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593701" y="3871802"/>
            <a:ext cx="8077589" cy="2704829"/>
          </a:xfrm>
        </p:spPr>
        <p:txBody>
          <a:bodyPr vert="horz" lIns="91440" tIns="45720" rIns="91440" bIns="45720" rtlCol="0" anchor="t">
            <a:noAutofit/>
          </a:bodyPr>
          <a:lstStyle/>
          <a:p>
            <a:pPr marL="0" indent="0">
              <a:spcBef>
                <a:spcPts val="600"/>
              </a:spcBef>
              <a:buNone/>
            </a:pPr>
            <a:endParaRPr lang="en-US" sz="3200">
              <a:solidFill>
                <a:schemeClr val="bg1"/>
              </a:solidFill>
              <a:latin typeface="Segoe UI Semibold"/>
              <a:cs typeface="Segoe UI Semibold"/>
            </a:endParaRPr>
          </a:p>
          <a:p>
            <a:pPr marL="0" indent="0">
              <a:spcBef>
                <a:spcPts val="600"/>
              </a:spcBef>
              <a:buNone/>
            </a:pPr>
            <a:r>
              <a:rPr lang="en-US" sz="3200">
                <a:solidFill>
                  <a:schemeClr val="bg1"/>
                </a:solidFill>
                <a:latin typeface="Segoe UI Semibold"/>
                <a:cs typeface="Segoe UI Semibold"/>
              </a:rPr>
              <a:t>Event Organizer Training and Office Hours</a:t>
            </a:r>
            <a:endParaRPr lang="en-US" sz="32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3200">
                <a:solidFill>
                  <a:schemeClr val="bg1"/>
                </a:solidFill>
                <a:latin typeface="Segoe UI Semibold"/>
                <a:cs typeface="Segoe UI Semibold"/>
              </a:rPr>
              <a:t>Topic: Sponsors and Sponsorship</a:t>
            </a:r>
          </a:p>
          <a:p>
            <a:pPr marL="0" indent="0">
              <a:spcBef>
                <a:spcPts val="600"/>
              </a:spcBef>
              <a:buNone/>
            </a:pPr>
            <a:endParaRPr lang="en-US" sz="3200">
              <a:solidFill>
                <a:schemeClr val="bg1"/>
              </a:solidFill>
              <a:latin typeface="Segoe UI Semibold"/>
              <a:cs typeface="Segoe UI Semibold"/>
            </a:endParaRPr>
          </a:p>
          <a:p>
            <a:pPr marL="0" indent="0">
              <a:spcBef>
                <a:spcPts val="600"/>
              </a:spcBef>
              <a:buNone/>
            </a:pPr>
            <a:r>
              <a:rPr lang="en-US">
                <a:solidFill>
                  <a:schemeClr val="bg1"/>
                </a:solidFill>
                <a:latin typeface="Segoe UI Semibold"/>
                <a:cs typeface="Segoe UI Semibold"/>
              </a:rPr>
              <a:t>Thursday, Jan 29 - 8:10A PT</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Tree>
    <p:extLst>
      <p:ext uri="{BB962C8B-B14F-4D97-AF65-F5344CB8AC3E}">
        <p14:creationId xmlns:p14="http://schemas.microsoft.com/office/powerpoint/2010/main" val="14399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17714" y="206829"/>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your trainers</a:t>
            </a:r>
          </a:p>
        </p:txBody>
      </p:sp>
      <p:grpSp>
        <p:nvGrpSpPr>
          <p:cNvPr id="8" name="Group 7">
            <a:extLst>
              <a:ext uri="{FF2B5EF4-FFF2-40B4-BE49-F238E27FC236}">
                <a16:creationId xmlns:a16="http://schemas.microsoft.com/office/drawing/2014/main" id="{F9ACFE14-EDD4-8E43-8DBA-9DE02FAE221F}"/>
              </a:ext>
            </a:extLst>
          </p:cNvPr>
          <p:cNvGrpSpPr/>
          <p:nvPr/>
        </p:nvGrpSpPr>
        <p:grpSpPr>
          <a:xfrm>
            <a:off x="1782966" y="1738277"/>
            <a:ext cx="3352800" cy="4463143"/>
            <a:chOff x="696686" y="1752600"/>
            <a:chExt cx="3352800" cy="4463143"/>
          </a:xfrm>
        </p:grpSpPr>
        <p:pic>
          <p:nvPicPr>
            <p:cNvPr id="1026" name="Picture 2">
              <a:extLst>
                <a:ext uri="{FF2B5EF4-FFF2-40B4-BE49-F238E27FC236}">
                  <a16:creationId xmlns:a16="http://schemas.microsoft.com/office/drawing/2014/main" id="{A34035CC-17C8-B592-B8F9-0ABB1646F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38905" y="1950268"/>
              <a:ext cx="1438275" cy="1438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24CD8B-6EE1-58B6-1EE5-256A340FF62C}"/>
                </a:ext>
              </a:extLst>
            </p:cNvPr>
            <p:cNvSpPr txBox="1"/>
            <p:nvPr/>
          </p:nvSpPr>
          <p:spPr>
            <a:xfrm>
              <a:off x="789729" y="3548743"/>
              <a:ext cx="3124619" cy="2277547"/>
            </a:xfrm>
            <a:prstGeom prst="rect">
              <a:avLst/>
            </a:prstGeom>
            <a:noFill/>
          </p:spPr>
          <p:txBody>
            <a:bodyPr wrap="square" lIns="0" tIns="0" rIns="0" bIns="0" rtlCol="0" anchor="t">
              <a:spAutoFit/>
            </a:bodyPr>
            <a:lstStyle/>
            <a:p>
              <a:pPr algn="l"/>
              <a:r>
                <a:rPr lang="en-US" sz="2000" b="1"/>
                <a:t>Sharon Weaver</a:t>
              </a:r>
            </a:p>
            <a:p>
              <a:r>
                <a:rPr lang="en-US" sz="1600" b="0" i="0">
                  <a:effectLst/>
                  <a:latin typeface="-apple-system"/>
                </a:rPr>
                <a:t>Founder</a:t>
              </a:r>
              <a:r>
                <a:rPr lang="en-US" sz="1600">
                  <a:latin typeface="-apple-system"/>
                </a:rPr>
                <a:t>, </a:t>
              </a:r>
              <a:r>
                <a:rPr lang="en-US" sz="1600" b="0" i="0">
                  <a:effectLst/>
                  <a:latin typeface="-apple-system"/>
                </a:rPr>
                <a:t>CEO Smarter Consulting</a:t>
              </a:r>
              <a:endParaRPr lang="en-US" sz="1600"/>
            </a:p>
            <a:p>
              <a:r>
                <a:rPr lang="en-US" sz="1600"/>
                <a:t>Microsoft RD | MVP | MCT</a:t>
              </a:r>
              <a:endParaRPr lang="en-US" sz="1600">
                <a:cs typeface="Segoe UI"/>
              </a:endParaRPr>
            </a:p>
            <a:p>
              <a:pPr algn="l"/>
              <a:endParaRPr lang="en-US" sz="1600">
                <a:cs typeface="Segoe UI"/>
              </a:endParaRPr>
            </a:p>
            <a:p>
              <a:r>
                <a:rPr lang="en-US" sz="1600">
                  <a:cs typeface="Segoe UI"/>
                </a:rPr>
                <a:t>Primary Event:</a:t>
              </a:r>
            </a:p>
            <a:p>
              <a:r>
                <a:rPr lang="en-US" sz="1600">
                  <a:ea typeface="+mn-lt"/>
                  <a:cs typeface="+mn-lt"/>
                  <a:hlinkClick r:id="rId4"/>
                </a:rPr>
                <a:t>CollabCon - https://www.collabconforall.com/</a:t>
              </a:r>
              <a:endParaRPr lang="en-US">
                <a:hlinkClick r:id="rId4"/>
              </a:endParaRPr>
            </a:p>
            <a:p>
              <a:endParaRPr lang="en-US" sz="1600">
                <a:cs typeface="Segoe UI"/>
              </a:endParaRPr>
            </a:p>
            <a:p>
              <a:r>
                <a:rPr lang="en-US" sz="1600">
                  <a:hlinkClick r:id="rId5"/>
                </a:rPr>
                <a:t>Sharon Weaver | LinkedIn</a:t>
              </a:r>
              <a:endParaRPr lang="en-US" sz="1600"/>
            </a:p>
          </p:txBody>
        </p:sp>
        <p:sp>
          <p:nvSpPr>
            <p:cNvPr id="6" name="Rectangle 5">
              <a:extLst>
                <a:ext uri="{FF2B5EF4-FFF2-40B4-BE49-F238E27FC236}">
                  <a16:creationId xmlns:a16="http://schemas.microsoft.com/office/drawing/2014/main" id="{2086283E-614B-8E43-7C6E-ADF80E21AC56}"/>
                </a:ext>
              </a:extLst>
            </p:cNvPr>
            <p:cNvSpPr/>
            <p:nvPr/>
          </p:nvSpPr>
          <p:spPr bwMode="auto">
            <a:xfrm>
              <a:off x="696686" y="1752600"/>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75DE6BAB-C9A3-AC7F-D701-8FD6447CF35C}"/>
              </a:ext>
            </a:extLst>
          </p:cNvPr>
          <p:cNvGrpSpPr/>
          <p:nvPr/>
        </p:nvGrpSpPr>
        <p:grpSpPr>
          <a:xfrm>
            <a:off x="6776347" y="1738277"/>
            <a:ext cx="3352800" cy="4463143"/>
            <a:chOff x="4548786" y="1752598"/>
            <a:chExt cx="3352800" cy="4463143"/>
          </a:xfrm>
        </p:grpSpPr>
        <p:pic>
          <p:nvPicPr>
            <p:cNvPr id="1028" name="Picture 4">
              <a:extLst>
                <a:ext uri="{FF2B5EF4-FFF2-40B4-BE49-F238E27FC236}">
                  <a16:creationId xmlns:a16="http://schemas.microsoft.com/office/drawing/2014/main" id="{34134A41-3256-6ADB-4A43-7B86FF879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001" y="1865656"/>
              <a:ext cx="1464238" cy="1435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6EC9C-C60C-7A0C-B6A9-9D6965A1C871}"/>
                </a:ext>
              </a:extLst>
            </p:cNvPr>
            <p:cNvSpPr txBox="1"/>
            <p:nvPr/>
          </p:nvSpPr>
          <p:spPr>
            <a:xfrm>
              <a:off x="4644700" y="3548742"/>
              <a:ext cx="3182129" cy="2277547"/>
            </a:xfrm>
            <a:prstGeom prst="rect">
              <a:avLst/>
            </a:prstGeom>
            <a:noFill/>
          </p:spPr>
          <p:txBody>
            <a:bodyPr wrap="square" lIns="0" tIns="0" rIns="0" bIns="0" rtlCol="0" anchor="t">
              <a:spAutoFit/>
            </a:bodyPr>
            <a:lstStyle/>
            <a:p>
              <a:pPr algn="l"/>
              <a:r>
                <a:rPr lang="en-US" sz="2000" b="1"/>
                <a:t>Wes Preston</a:t>
              </a:r>
            </a:p>
            <a:p>
              <a:pPr algn="l"/>
              <a:r>
                <a:rPr lang="en-US" sz="1600"/>
                <a:t>Minneapolis, MN</a:t>
              </a:r>
              <a:endParaRPr lang="en-US" sz="1600">
                <a:cs typeface="Segoe UI"/>
              </a:endParaRPr>
            </a:p>
            <a:p>
              <a:pPr algn="l"/>
              <a:r>
                <a:rPr lang="en-US" sz="1600"/>
                <a:t>Owner, </a:t>
              </a:r>
              <a:r>
                <a:rPr lang="en-US" sz="1600" err="1"/>
                <a:t>TrecStone</a:t>
              </a:r>
              <a:endParaRPr lang="en-US" sz="1600"/>
            </a:p>
            <a:p>
              <a:endParaRPr lang="en-US" sz="1600"/>
            </a:p>
            <a:p>
              <a:pPr algn="l"/>
              <a:r>
                <a:rPr lang="en-US" sz="1600"/>
                <a:t>Primary event: </a:t>
              </a:r>
            </a:p>
            <a:p>
              <a:pPr algn="l"/>
              <a:r>
                <a:rPr lang="en-US" sz="1600">
                  <a:effectLst/>
                  <a:hlinkClick r:id="rId7"/>
                </a:rPr>
                <a:t>M365 Saturday - Twin Cities (m365tc.com)</a:t>
              </a:r>
              <a:endParaRPr lang="en-US" sz="1600">
                <a:effectLst/>
              </a:endParaRPr>
            </a:p>
            <a:p>
              <a:endParaRPr lang="en-US" sz="1600"/>
            </a:p>
            <a:p>
              <a:pPr algn="l"/>
              <a:r>
                <a:rPr lang="en-US" sz="1600">
                  <a:hlinkClick r:id="rId8"/>
                </a:rPr>
                <a:t>Wes Preston | LinkedIn</a:t>
              </a:r>
              <a:endParaRPr lang="en-US" sz="1600"/>
            </a:p>
          </p:txBody>
        </p:sp>
        <p:sp>
          <p:nvSpPr>
            <p:cNvPr id="10" name="Rectangle 9">
              <a:extLst>
                <a:ext uri="{FF2B5EF4-FFF2-40B4-BE49-F238E27FC236}">
                  <a16:creationId xmlns:a16="http://schemas.microsoft.com/office/drawing/2014/main" id="{140214A1-9F64-83A2-261E-0CB1CFE4D683}"/>
                </a:ext>
              </a:extLst>
            </p:cNvPr>
            <p:cNvSpPr/>
            <p:nvPr/>
          </p:nvSpPr>
          <p:spPr bwMode="auto">
            <a:xfrm>
              <a:off x="4548786" y="1752598"/>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9453690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CE1CEB-EEE3-307F-ACAC-14ECBBF26790}"/>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21123" y="194761"/>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the Microsoft Team</a:t>
            </a:r>
          </a:p>
        </p:txBody>
      </p:sp>
      <p:grpSp>
        <p:nvGrpSpPr>
          <p:cNvPr id="9" name="Group 8">
            <a:extLst>
              <a:ext uri="{FF2B5EF4-FFF2-40B4-BE49-F238E27FC236}">
                <a16:creationId xmlns:a16="http://schemas.microsoft.com/office/drawing/2014/main" id="{A5424021-836D-55D4-AC96-5F53F59FB49C}"/>
              </a:ext>
            </a:extLst>
          </p:cNvPr>
          <p:cNvGrpSpPr/>
          <p:nvPr/>
        </p:nvGrpSpPr>
        <p:grpSpPr>
          <a:xfrm>
            <a:off x="3372974" y="1680863"/>
            <a:ext cx="2178636" cy="4463143"/>
            <a:chOff x="4195902" y="1743066"/>
            <a:chExt cx="2178636" cy="4463143"/>
          </a:xfrm>
        </p:grpSpPr>
        <p:sp>
          <p:nvSpPr>
            <p:cNvPr id="4" name="TextBox 3">
              <a:extLst>
                <a:ext uri="{FF2B5EF4-FFF2-40B4-BE49-F238E27FC236}">
                  <a16:creationId xmlns:a16="http://schemas.microsoft.com/office/drawing/2014/main" id="{F346EC9C-C60C-7A0C-B6A9-9D6965A1C871}"/>
                </a:ext>
              </a:extLst>
            </p:cNvPr>
            <p:cNvSpPr txBox="1"/>
            <p:nvPr/>
          </p:nvSpPr>
          <p:spPr>
            <a:xfrm>
              <a:off x="4417336" y="3544392"/>
              <a:ext cx="1709317"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Heather Cook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Marina del Rey,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4"/>
                </a:rPr>
                <a:t>Heather (Heather Newman) Cook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71C799-D8F0-EAA4-4124-55EDEF29736C}"/>
                </a:ext>
              </a:extLst>
            </p:cNvPr>
            <p:cNvSpPr/>
            <p:nvPr/>
          </p:nvSpPr>
          <p:spPr bwMode="auto">
            <a:xfrm>
              <a:off x="4195902" y="1743066"/>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9" name="Picture 18" descr="A person with long hair&#10;&#10;Description automatically generated with low confidence">
              <a:extLst>
                <a:ext uri="{FF2B5EF4-FFF2-40B4-BE49-F238E27FC236}">
                  <a16:creationId xmlns:a16="http://schemas.microsoft.com/office/drawing/2014/main" id="{7B18BD98-CF60-B7BE-2FFF-BCC284813679}"/>
                </a:ext>
              </a:extLst>
            </p:cNvPr>
            <p:cNvPicPr>
              <a:picLocks noChangeAspect="1"/>
            </p:cNvPicPr>
            <p:nvPr/>
          </p:nvPicPr>
          <p:blipFill rotWithShape="1">
            <a:blip r:embed="rId5"/>
            <a:srcRect t="9516" b="9516"/>
            <a:stretch/>
          </p:blipFill>
          <p:spPr>
            <a:xfrm>
              <a:off x="4469332" y="1860117"/>
              <a:ext cx="1463040" cy="1415391"/>
            </a:xfrm>
            <a:prstGeom prst="flowChartConnector">
              <a:avLst/>
            </a:prstGeom>
          </p:spPr>
        </p:pic>
      </p:grpSp>
      <p:grpSp>
        <p:nvGrpSpPr>
          <p:cNvPr id="11" name="Group 10">
            <a:extLst>
              <a:ext uri="{FF2B5EF4-FFF2-40B4-BE49-F238E27FC236}">
                <a16:creationId xmlns:a16="http://schemas.microsoft.com/office/drawing/2014/main" id="{8DB56F7B-88DF-2E23-D96E-13E475424B6F}"/>
              </a:ext>
            </a:extLst>
          </p:cNvPr>
          <p:cNvGrpSpPr/>
          <p:nvPr/>
        </p:nvGrpSpPr>
        <p:grpSpPr>
          <a:xfrm>
            <a:off x="430107" y="1680863"/>
            <a:ext cx="2514455" cy="4463143"/>
            <a:chOff x="1755017" y="1750213"/>
            <a:chExt cx="2514455" cy="4463143"/>
          </a:xfrm>
        </p:grpSpPr>
        <p:sp>
          <p:nvSpPr>
            <p:cNvPr id="3" name="TextBox 2">
              <a:extLst>
                <a:ext uri="{FF2B5EF4-FFF2-40B4-BE49-F238E27FC236}">
                  <a16:creationId xmlns:a16="http://schemas.microsoft.com/office/drawing/2014/main" id="{0124CD8B-6EE1-58B6-1EE5-256A340FF62C}"/>
                </a:ext>
              </a:extLst>
            </p:cNvPr>
            <p:cNvSpPr txBox="1"/>
            <p:nvPr/>
          </p:nvSpPr>
          <p:spPr>
            <a:xfrm>
              <a:off x="1932673" y="3543846"/>
              <a:ext cx="2336799"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Olympia, 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6"/>
                </a:rPr>
                <a:t>Karuana Gatimu | LinkedIn</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E17DE87-7717-14E3-8A97-652194749BE2}"/>
                </a:ext>
              </a:extLst>
            </p:cNvPr>
            <p:cNvSpPr/>
            <p:nvPr/>
          </p:nvSpPr>
          <p:spPr bwMode="auto">
            <a:xfrm>
              <a:off x="1755017" y="1750213"/>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134CB3C2-772B-85EA-C660-947EE1AE228B}"/>
                </a:ext>
              </a:extLst>
            </p:cNvPr>
            <p:cNvPicPr>
              <a:picLocks noChangeAspect="1"/>
            </p:cNvPicPr>
            <p:nvPr/>
          </p:nvPicPr>
          <p:blipFill>
            <a:blip r:embed="rId7"/>
            <a:stretch>
              <a:fillRect/>
            </a:stretch>
          </p:blipFill>
          <p:spPr>
            <a:xfrm>
              <a:off x="2159309" y="1838064"/>
              <a:ext cx="1280160" cy="1439321"/>
            </a:xfrm>
            <a:prstGeom prst="flowChartConnector">
              <a:avLst/>
            </a:prstGeom>
          </p:spPr>
        </p:pic>
      </p:grpSp>
      <p:grpSp>
        <p:nvGrpSpPr>
          <p:cNvPr id="6" name="Group 5">
            <a:extLst>
              <a:ext uri="{FF2B5EF4-FFF2-40B4-BE49-F238E27FC236}">
                <a16:creationId xmlns:a16="http://schemas.microsoft.com/office/drawing/2014/main" id="{F402B3B0-38AD-1830-5D57-85ED8BA0A8B5}"/>
              </a:ext>
            </a:extLst>
          </p:cNvPr>
          <p:cNvGrpSpPr/>
          <p:nvPr/>
        </p:nvGrpSpPr>
        <p:grpSpPr>
          <a:xfrm>
            <a:off x="6315841" y="1677632"/>
            <a:ext cx="2178636" cy="4463143"/>
            <a:chOff x="8985568" y="1743068"/>
            <a:chExt cx="2178636" cy="4463143"/>
          </a:xfrm>
        </p:grpSpPr>
        <p:sp>
          <p:nvSpPr>
            <p:cNvPr id="14" name="Rectangle 13">
              <a:extLst>
                <a:ext uri="{FF2B5EF4-FFF2-40B4-BE49-F238E27FC236}">
                  <a16:creationId xmlns:a16="http://schemas.microsoft.com/office/drawing/2014/main" id="{6BF08187-0225-B555-136E-4D34E8A27468}"/>
                </a:ext>
              </a:extLst>
            </p:cNvPr>
            <p:cNvSpPr/>
            <p:nvPr/>
          </p:nvSpPr>
          <p:spPr bwMode="auto">
            <a:xfrm>
              <a:off x="8985568" y="1743068"/>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60B21CCF-4CD3-B883-D836-D2D6AA55D9EB}"/>
                </a:ext>
              </a:extLst>
            </p:cNvPr>
            <p:cNvPicPr>
              <a:picLocks noChangeAspect="1"/>
            </p:cNvPicPr>
            <p:nvPr/>
          </p:nvPicPr>
          <p:blipFill>
            <a:blip r:embed="rId8"/>
            <a:stretch>
              <a:fillRect/>
            </a:stretch>
          </p:blipFill>
          <p:spPr>
            <a:xfrm>
              <a:off x="9403029" y="1855470"/>
              <a:ext cx="1371600" cy="1371600"/>
            </a:xfrm>
            <a:prstGeom prst="ellipse">
              <a:avLst/>
            </a:prstGeom>
          </p:spPr>
        </p:pic>
        <p:sp>
          <p:nvSpPr>
            <p:cNvPr id="8" name="TextBox 7">
              <a:extLst>
                <a:ext uri="{FF2B5EF4-FFF2-40B4-BE49-F238E27FC236}">
                  <a16:creationId xmlns:a16="http://schemas.microsoft.com/office/drawing/2014/main" id="{16E139CC-303C-17DD-A1A8-D1C87C34FDDD}"/>
                </a:ext>
              </a:extLst>
            </p:cNvPr>
            <p:cNvSpPr txBox="1"/>
            <p:nvPr/>
          </p:nvSpPr>
          <p:spPr>
            <a:xfrm>
              <a:off x="9255279" y="3543846"/>
              <a:ext cx="1626091"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Bryan 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Technology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Shoreline, WA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9"/>
                </a:rPr>
                <a:t>Bryan Hart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8806119"/>
      </p:ext>
    </p:extLst>
  </p:cSld>
  <p:clrMapOvr>
    <a:masterClrMapping/>
  </p:clrMapOvr>
  <p:transition>
    <p:fade/>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8611-4BE0-7E58-49B4-5E2C57884B56}"/>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CC8A7C4D-BC83-E32E-C113-C5B6B8CD7417}"/>
              </a:ext>
            </a:extLst>
          </p:cNvPr>
          <p:cNvSpPr>
            <a:spLocks noGrp="1"/>
          </p:cNvSpPr>
          <p:nvPr>
            <p:ph type="title"/>
          </p:nvPr>
        </p:nvSpPr>
        <p:spPr>
          <a:xfrm>
            <a:off x="500979" y="285070"/>
            <a:ext cx="11018520" cy="984885"/>
          </a:xfrm>
        </p:spPr>
        <p:txBody>
          <a:bodyPr/>
          <a:lstStyle/>
          <a:p>
            <a:r>
              <a:rPr lang="en-US" sz="3200" b="1">
                <a:latin typeface="Segoe UI"/>
                <a:cs typeface="Segoe UI"/>
              </a:rPr>
              <a:t>MGCI on MTC</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B9B1B068-93D8-16C0-3A15-133C1307A969}"/>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rgbClr val="FFFFFF"/>
                          </a:solidFill>
                          <a:effectLst/>
                          <a:latin typeface="Segoe UI"/>
                        </a:rPr>
                        <a:t>https://aka.ms/M</a:t>
                      </a:r>
                      <a:r>
                        <a:rPr lang="en-US" sz="1800" b="0" i="0" u="none" strike="noStrike" spc="0" noProof="0">
                          <a:solidFill>
                            <a:schemeClr val="bg1"/>
                          </a:solidFill>
                          <a:effectLst/>
                          <a:latin typeface="Segoe UI"/>
                        </a:rPr>
                        <a:t>GCI</a:t>
                      </a:r>
                      <a:endParaRPr lang="en-US"/>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5" name="Picture 4" descr="A screenshot of a computer&#10;&#10;AI-generated content may be incorrect.">
            <a:extLst>
              <a:ext uri="{FF2B5EF4-FFF2-40B4-BE49-F238E27FC236}">
                <a16:creationId xmlns:a16="http://schemas.microsoft.com/office/drawing/2014/main" id="{5CB31D4E-6442-6EEF-F5F6-EE3CCDC4FFAC}"/>
              </a:ext>
            </a:extLst>
          </p:cNvPr>
          <p:cNvPicPr>
            <a:picLocks noChangeAspect="1"/>
          </p:cNvPicPr>
          <p:nvPr/>
        </p:nvPicPr>
        <p:blipFill>
          <a:blip r:embed="rId2"/>
          <a:stretch>
            <a:fillRect/>
          </a:stretch>
        </p:blipFill>
        <p:spPr>
          <a:xfrm>
            <a:off x="37" y="1176759"/>
            <a:ext cx="10378558" cy="5681243"/>
          </a:xfrm>
          <a:prstGeom prst="rect">
            <a:avLst/>
          </a:prstGeom>
        </p:spPr>
      </p:pic>
      <p:sp>
        <p:nvSpPr>
          <p:cNvPr id="7" name="Arrow: Right 6">
            <a:extLst>
              <a:ext uri="{FF2B5EF4-FFF2-40B4-BE49-F238E27FC236}">
                <a16:creationId xmlns:a16="http://schemas.microsoft.com/office/drawing/2014/main" id="{BA910EE5-F385-A7F2-9728-9004B23D686A}"/>
              </a:ext>
            </a:extLst>
          </p:cNvPr>
          <p:cNvSpPr/>
          <p:nvPr/>
        </p:nvSpPr>
        <p:spPr bwMode="auto">
          <a:xfrm>
            <a:off x="6542417" y="4016202"/>
            <a:ext cx="2666381" cy="484631"/>
          </a:xfrm>
          <a:prstGeom prst="rightArrow">
            <a:avLst/>
          </a:prstGeom>
          <a:solidFill>
            <a:srgbClr val="FFC000"/>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D93C6905-6340-44A7-7CCA-DC1EA9392300}"/>
              </a:ext>
            </a:extLst>
          </p:cNvPr>
          <p:cNvSpPr txBox="1"/>
          <p:nvPr/>
        </p:nvSpPr>
        <p:spPr>
          <a:xfrm>
            <a:off x="6785264" y="4937991"/>
            <a:ext cx="540442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0076D3"/>
                </a:solidFill>
                <a:effectLst/>
                <a:uLnTx/>
                <a:uFillTx/>
                <a:latin typeface="Calibri"/>
                <a:ea typeface="+mn-ea"/>
                <a:cs typeface="Segoe UI"/>
                <a:hlinkClick r:id="rId3"/>
              </a:rPr>
              <a:t>https://aka.ms/MGCICommunityHub</a:t>
            </a: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35316513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79E98-C294-8725-65F4-4E5BFCF26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D7D21-9BE7-71A8-E5E5-739C8053C2CF}"/>
              </a:ext>
            </a:extLst>
          </p:cNvPr>
          <p:cNvSpPr>
            <a:spLocks noGrp="1"/>
          </p:cNvSpPr>
          <p:nvPr>
            <p:ph type="title"/>
          </p:nvPr>
        </p:nvSpPr>
        <p:spPr>
          <a:xfrm>
            <a:off x="164058" y="316935"/>
            <a:ext cx="10687574" cy="757527"/>
          </a:xfrm>
        </p:spPr>
        <p:txBody>
          <a:bodyPr>
            <a:normAutofit/>
          </a:bodyPr>
          <a:lstStyle/>
          <a:p>
            <a:r>
              <a:rPr lang="en-US">
                <a:cs typeface="Segoe UI"/>
              </a:rPr>
              <a:t>User Groups on Microsoft Tech Community</a:t>
            </a:r>
          </a:p>
        </p:txBody>
      </p:sp>
      <p:cxnSp>
        <p:nvCxnSpPr>
          <p:cNvPr id="6" name="Straight Connector 5">
            <a:extLst>
              <a:ext uri="{FF2B5EF4-FFF2-40B4-BE49-F238E27FC236}">
                <a16:creationId xmlns:a16="http://schemas.microsoft.com/office/drawing/2014/main" id="{FFC66693-DD2A-FD40-26E4-017052F799EC}"/>
              </a:ext>
            </a:extLst>
          </p:cNvPr>
          <p:cNvCxnSpPr/>
          <p:nvPr/>
        </p:nvCxnSpPr>
        <p:spPr>
          <a:xfrm>
            <a:off x="0" y="640889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597BDD4-23F9-9435-0CB3-372599432100}"/>
              </a:ext>
            </a:extLst>
          </p:cNvPr>
          <p:cNvSpPr txBox="1"/>
          <p:nvPr/>
        </p:nvSpPr>
        <p:spPr>
          <a:xfrm>
            <a:off x="164059" y="884892"/>
            <a:ext cx="6119768" cy="369332"/>
          </a:xfrm>
          <a:prstGeom prst="rect">
            <a:avLst/>
          </a:prstGeom>
          <a:noFill/>
        </p:spPr>
        <p:txBody>
          <a:bodyPr wrap="square">
            <a:spAutoFit/>
          </a:bodyPr>
          <a:lstStyle/>
          <a:p>
            <a:pPr lvl="0" defTabSz="914400">
              <a:defRPr/>
            </a:pPr>
            <a:r>
              <a:rPr lang="en-US" sz="1800" i="1"/>
              <a:t>Connecting Communities. Empowering Collaboration.</a:t>
            </a:r>
            <a:endParaRPr kumimoji="0" lang="en-US" sz="1800" b="0" i="1" u="none" strike="noStrike" kern="1200" cap="none" spc="0" normalizeH="0" baseline="0" noProof="0">
              <a:ln>
                <a:noFill/>
              </a:ln>
              <a:solidFill>
                <a:prstClr val="black"/>
              </a:solidFill>
              <a:effectLst/>
              <a:uLnTx/>
              <a:uFillTx/>
              <a:latin typeface="Grandview Display"/>
              <a:ea typeface="+mn-ea"/>
              <a:cs typeface="+mn-cs"/>
            </a:endParaRPr>
          </a:p>
        </p:txBody>
      </p:sp>
      <p:sp>
        <p:nvSpPr>
          <p:cNvPr id="10" name="TextBox 9">
            <a:extLst>
              <a:ext uri="{FF2B5EF4-FFF2-40B4-BE49-F238E27FC236}">
                <a16:creationId xmlns:a16="http://schemas.microsoft.com/office/drawing/2014/main" id="{60CB1AAD-88C2-8D02-F0A1-E9DBFCA8D7CE}"/>
              </a:ext>
            </a:extLst>
          </p:cNvPr>
          <p:cNvSpPr txBox="1"/>
          <p:nvPr/>
        </p:nvSpPr>
        <p:spPr>
          <a:xfrm>
            <a:off x="164058" y="1500387"/>
            <a:ext cx="5935833" cy="1533881"/>
          </a:xfrm>
          <a:prstGeom prst="rect">
            <a:avLst/>
          </a:prstGeom>
          <a:noFill/>
        </p:spPr>
        <p:txBody>
          <a:bodyPr wrap="square" lIns="91440" tIns="45720" rIns="91440" bIns="45720" rtlCol="0" anchor="t">
            <a:spAutoFit/>
          </a:bodyPr>
          <a:lstStyle/>
          <a:p>
            <a:pPr lvl="0">
              <a:lnSpc>
                <a:spcPct val="107000"/>
              </a:lnSpc>
              <a:spcAft>
                <a:spcPts val="800"/>
              </a:spcAft>
            </a:pPr>
            <a:r>
              <a:rPr lang="en-US" sz="1800" b="1"/>
              <a:t>Tech Community User Groups</a:t>
            </a:r>
            <a:endPar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600"/>
              <a:t>User Groups are featured on Microsoft Tech Community –  designed to bring together individuals with shared interests, roles, or technologies, and enable deeper collaboration, discussion, and learning.</a:t>
            </a:r>
            <a:endParaRPr kumimoji="0" lang="en-US" sz="16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1DB9DF0-B803-7530-62BC-EC961E645BAA}"/>
              </a:ext>
            </a:extLst>
          </p:cNvPr>
          <p:cNvSpPr txBox="1"/>
          <p:nvPr/>
        </p:nvSpPr>
        <p:spPr>
          <a:xfrm>
            <a:off x="1173193" y="3370140"/>
            <a:ext cx="6100232" cy="2585323"/>
          </a:xfrm>
          <a:prstGeom prst="rect">
            <a:avLst/>
          </a:prstGeom>
          <a:noFill/>
        </p:spPr>
        <p:txBody>
          <a:bodyPr wrap="square" lIns="91440" tIns="45720" rIns="91440" bIns="45720" anchor="t">
            <a:spAutoFit/>
          </a:bodyPr>
          <a:lstStyle/>
          <a:p>
            <a:pPr>
              <a:buNone/>
            </a:pPr>
            <a:endParaRPr lang="en-US" b="1">
              <a:cs typeface="Segoe UI"/>
            </a:endParaRPr>
          </a:p>
          <a:p>
            <a:r>
              <a:rPr lang="en-US" sz="1600" b="1"/>
              <a:t>Check out user groups from around the globe</a:t>
            </a:r>
            <a:endParaRPr lang="en-US" sz="1600">
              <a:cs typeface="Segoe UI"/>
            </a:endParaRPr>
          </a:p>
          <a:p>
            <a:endParaRPr lang="en-US" sz="1600" b="1"/>
          </a:p>
          <a:p>
            <a:r>
              <a:rPr lang="en-US" sz="1600" b="1"/>
              <a:t>Visit </a:t>
            </a:r>
            <a:r>
              <a:rPr lang="en-US" sz="1600" b="1">
                <a:hlinkClick r:id="rId2"/>
              </a:rPr>
              <a:t>https://aka.ms/mtc/usergroups</a:t>
            </a:r>
            <a:r>
              <a:rPr lang="en-US" sz="1600" b="1"/>
              <a:t> </a:t>
            </a:r>
            <a:endParaRPr lang="en-US" sz="1600" b="1">
              <a:cs typeface="Segoe UI"/>
            </a:endParaRPr>
          </a:p>
          <a:p>
            <a:r>
              <a:rPr lang="en-US" sz="1600"/>
              <a:t>Sign in with your Microsoft account to participate</a:t>
            </a:r>
          </a:p>
          <a:p>
            <a:endParaRPr lang="en-US" sz="1600"/>
          </a:p>
          <a:p>
            <a:r>
              <a:rPr lang="en-US" sz="1600"/>
              <a:t>Browse available groups or select create a new user group to start your own!</a:t>
            </a:r>
            <a:endParaRPr lang="en-US" sz="1600">
              <a:cs typeface="Segoe UI"/>
            </a:endParaRPr>
          </a:p>
          <a:p>
            <a:endParaRPr lang="en-US" sz="1600"/>
          </a:p>
          <a:p>
            <a:r>
              <a:rPr lang="en-US" sz="1600"/>
              <a:t>Share feedback to help shape the future of User Groups</a:t>
            </a:r>
            <a:endParaRPr lang="en-US" sz="1600">
              <a:cs typeface="Segoe UI"/>
            </a:endParaRPr>
          </a:p>
        </p:txBody>
      </p:sp>
      <p:pic>
        <p:nvPicPr>
          <p:cNvPr id="3" name="Picture 2" descr="A screenshot of a website&#10;&#10;AI-generated content may be incorrect.">
            <a:extLst>
              <a:ext uri="{FF2B5EF4-FFF2-40B4-BE49-F238E27FC236}">
                <a16:creationId xmlns:a16="http://schemas.microsoft.com/office/drawing/2014/main" id="{6C02C2B3-C53A-B539-E22A-50B41A2004ED}"/>
              </a:ext>
            </a:extLst>
          </p:cNvPr>
          <p:cNvPicPr>
            <a:picLocks noChangeAspect="1"/>
          </p:cNvPicPr>
          <p:nvPr/>
        </p:nvPicPr>
        <p:blipFill>
          <a:blip r:embed="rId3"/>
          <a:stretch>
            <a:fillRect/>
          </a:stretch>
        </p:blipFill>
        <p:spPr>
          <a:xfrm>
            <a:off x="6281350" y="1024522"/>
            <a:ext cx="5612028" cy="2759795"/>
          </a:xfrm>
          <a:prstGeom prst="rect">
            <a:avLst/>
          </a:prstGeom>
        </p:spPr>
      </p:pic>
    </p:spTree>
    <p:extLst>
      <p:ext uri="{BB962C8B-B14F-4D97-AF65-F5344CB8AC3E}">
        <p14:creationId xmlns:p14="http://schemas.microsoft.com/office/powerpoint/2010/main" val="610249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708917" y="2575981"/>
            <a:ext cx="8996998" cy="1569660"/>
          </a:xfrm>
          <a:prstGeom prst="rect">
            <a:avLst/>
          </a:prstGeom>
          <a:noFill/>
        </p:spPr>
        <p:txBody>
          <a:bodyPr wrap="square" lIns="91440" tIns="45720" rIns="91440" bIns="45720" rtlCol="0" anchor="t">
            <a:spAutoFit/>
          </a:bodyPr>
          <a:lstStyle/>
          <a:p>
            <a:r>
              <a:rPr lang="en-US" sz="4800">
                <a:solidFill>
                  <a:schemeClr val="bg1"/>
                </a:solidFill>
                <a:latin typeface="Segoe UI"/>
                <a:ea typeface="+mn-lt"/>
                <a:cs typeface="Segoe UI"/>
              </a:rPr>
              <a:t>Topic - </a:t>
            </a:r>
          </a:p>
          <a:p>
            <a:r>
              <a:rPr lang="en-US" sz="4800">
                <a:solidFill>
                  <a:schemeClr val="bg1"/>
                </a:solidFill>
                <a:latin typeface="Segoe UI"/>
                <a:ea typeface="+mn-lt"/>
                <a:cs typeface="Segoe UI"/>
              </a:rPr>
              <a:t>Sponsors and Sponsorship</a:t>
            </a:r>
            <a:endParaRPr lang="en-US" sz="4800">
              <a:solidFill>
                <a:schemeClr val="bg1"/>
              </a:solidFill>
              <a:latin typeface="Segoe UI"/>
              <a:ea typeface="Calibri"/>
              <a:cs typeface="Segoe UI"/>
            </a:endParaRPr>
          </a:p>
        </p:txBody>
      </p:sp>
    </p:spTree>
    <p:extLst>
      <p:ext uri="{BB962C8B-B14F-4D97-AF65-F5344CB8AC3E}">
        <p14:creationId xmlns:p14="http://schemas.microsoft.com/office/powerpoint/2010/main" val="815645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svg-1a733648.png"/>
          <p:cNvPicPr>
            <a:picLocks noChangeAspect="1"/>
          </p:cNvPicPr>
          <p:nvPr/>
        </p:nvPicPr>
        <p:blipFill>
          <a:blip r:embed="rId3"/>
          <a:stretch>
            <a:fillRect/>
          </a:stretch>
        </p:blipFill>
        <p:spPr>
          <a:xfrm>
            <a:off x="7112000" y="1206500"/>
            <a:ext cx="4445000" cy="4445000"/>
          </a:xfrm>
          <a:prstGeom prst="rect">
            <a:avLst/>
          </a:prstGeom>
        </p:spPr>
      </p:pic>
      <p:sp>
        <p:nvSpPr>
          <p:cNvPr id="3" name="Text 0"/>
          <p:cNvSpPr/>
          <p:nvPr/>
        </p:nvSpPr>
        <p:spPr>
          <a:xfrm>
            <a:off x="3537585" y="1789176"/>
            <a:ext cx="5116829" cy="1524000"/>
          </a:xfrm>
          <a:prstGeom prst="rect">
            <a:avLst/>
          </a:prstGeom>
          <a:noFill/>
          <a:ln/>
        </p:spPr>
        <p:txBody>
          <a:bodyPr wrap="square" lIns="0" tIns="0" rIns="0" bIns="0" rtlCol="0" anchor="t"/>
          <a:lstStyle/>
          <a:p>
            <a:pPr algn="ctr" defTabSz="1219170">
              <a:lnSpc>
                <a:spcPts val="6000"/>
              </a:lnSpc>
            </a:pPr>
            <a:r>
              <a:rPr lang="en-US" sz="6000" b="1">
                <a:solidFill>
                  <a:srgbClr val="FFFFFF"/>
                </a:solidFill>
                <a:latin typeface="Arial" pitchFamily="34" charset="0"/>
                <a:ea typeface="Arial" pitchFamily="34" charset="-122"/>
                <a:cs typeface="Arial" pitchFamily="34" charset="-120"/>
              </a:rPr>
              <a:t>Sponsors and Sponsorship</a:t>
            </a:r>
            <a:endParaRPr lang="en-US" sz="6000">
              <a:solidFill>
                <a:prstClr val="black"/>
              </a:solidFill>
              <a:latin typeface="Calibri" panose="020F0502020204030204"/>
            </a:endParaRPr>
          </a:p>
        </p:txBody>
      </p:sp>
      <p:sp>
        <p:nvSpPr>
          <p:cNvPr id="4" name="Text 1"/>
          <p:cNvSpPr/>
          <p:nvPr/>
        </p:nvSpPr>
        <p:spPr>
          <a:xfrm>
            <a:off x="2598802" y="3692652"/>
            <a:ext cx="7136510" cy="406400"/>
          </a:xfrm>
          <a:prstGeom prst="rect">
            <a:avLst/>
          </a:prstGeom>
          <a:noFill/>
          <a:ln/>
        </p:spPr>
        <p:txBody>
          <a:bodyPr wrap="square" lIns="0" tIns="0" rIns="0" bIns="0" rtlCol="0" anchor="t"/>
          <a:lstStyle/>
          <a:p>
            <a:pPr algn="ctr" defTabSz="1219170">
              <a:lnSpc>
                <a:spcPts val="3200"/>
              </a:lnSpc>
            </a:pPr>
            <a:r>
              <a:rPr lang="en-US" sz="2400">
                <a:solidFill>
                  <a:srgbClr val="00A4A6"/>
                </a:solidFill>
                <a:latin typeface="Arial" pitchFamily="34" charset="0"/>
                <a:ea typeface="Arial" pitchFamily="34" charset="-122"/>
                <a:cs typeface="Arial" pitchFamily="34" charset="-120"/>
              </a:rPr>
              <a:t>Building Sustainable Partnerships</a:t>
            </a:r>
          </a:p>
          <a:p>
            <a:pPr algn="ctr" defTabSz="1219170">
              <a:lnSpc>
                <a:spcPts val="3200"/>
              </a:lnSpc>
            </a:pPr>
            <a:br>
              <a:rPr lang="en-US" sz="2000">
                <a:solidFill>
                  <a:srgbClr val="00A4A6"/>
                </a:solidFill>
                <a:latin typeface="Arial" pitchFamily="34" charset="0"/>
                <a:cs typeface="Arial" pitchFamily="34" charset="-120"/>
              </a:rPr>
            </a:br>
            <a:r>
              <a:rPr lang="en-US" sz="2000">
                <a:solidFill>
                  <a:schemeClr val="bg1"/>
                </a:solidFill>
                <a:latin typeface="Arial" pitchFamily="34" charset="0"/>
                <a:cs typeface="Arial" pitchFamily="34" charset="-120"/>
              </a:rPr>
              <a:t>Presented by MGCI Sponsorship Subcommittee</a:t>
            </a:r>
            <a:br>
              <a:rPr lang="en-US" sz="2000">
                <a:solidFill>
                  <a:schemeClr val="bg1"/>
                </a:solidFill>
                <a:latin typeface="Arial" pitchFamily="34" charset="0"/>
                <a:cs typeface="Arial" pitchFamily="34" charset="-120"/>
              </a:rPr>
            </a:br>
            <a:r>
              <a:rPr lang="en-US" sz="1600">
                <a:solidFill>
                  <a:schemeClr val="bg1"/>
                </a:solidFill>
                <a:latin typeface="Arial" pitchFamily="34" charset="0"/>
                <a:cs typeface="Arial" pitchFamily="34" charset="-120"/>
              </a:rPr>
              <a:t>Sharon Sumner  - Microsoft Regional Director UK, MVP</a:t>
            </a:r>
            <a:br>
              <a:rPr lang="en-US" sz="1600">
                <a:solidFill>
                  <a:schemeClr val="bg1"/>
                </a:solidFill>
                <a:latin typeface="Arial" pitchFamily="34" charset="0"/>
                <a:cs typeface="Arial" pitchFamily="34" charset="-120"/>
              </a:rPr>
            </a:br>
            <a:r>
              <a:rPr lang="en-US" sz="1600">
                <a:solidFill>
                  <a:schemeClr val="bg1"/>
                </a:solidFill>
                <a:latin typeface="Arial" pitchFamily="34" charset="0"/>
                <a:cs typeface="Arial" pitchFamily="34" charset="-120"/>
              </a:rPr>
              <a:t>Mark Rackley – MVP, Microsoft Practice Lead</a:t>
            </a:r>
            <a:endParaRPr lang="en-US" sz="2000">
              <a:solidFill>
                <a:schemeClr val="bg1"/>
              </a:solidFill>
              <a:latin typeface="Calibri" panose="020F050202020403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d48573a1.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0" y="381000"/>
            <a:ext cx="5453635"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Today's Agenda</a:t>
            </a:r>
            <a:endParaRPr lang="en-US" sz="4800">
              <a:solidFill>
                <a:prstClr val="black"/>
              </a:solidFill>
              <a:latin typeface="Calibri" panose="020F0502020204030204"/>
            </a:endParaRPr>
          </a:p>
        </p:txBody>
      </p:sp>
      <p:pic>
        <p:nvPicPr>
          <p:cNvPr id="4" name="Image 1" descr="/tmp/rasterized-svg-840d7924.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828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Introduction to sponsorship</a:t>
            </a:r>
            <a:endParaRPr lang="en-US" sz="2000">
              <a:solidFill>
                <a:prstClr val="black"/>
              </a:solidFill>
              <a:latin typeface="Calibri" panose="020F0502020204030204"/>
            </a:endParaRPr>
          </a:p>
        </p:txBody>
      </p:sp>
      <p:sp>
        <p:nvSpPr>
          <p:cNvPr id="7" name="Text 3"/>
          <p:cNvSpPr/>
          <p:nvPr/>
        </p:nvSpPr>
        <p:spPr>
          <a:xfrm>
            <a:off x="762000" y="26416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Types of sponsors and how to find them</a:t>
            </a:r>
            <a:endParaRPr lang="en-US" sz="2000">
              <a:solidFill>
                <a:prstClr val="black"/>
              </a:solidFill>
              <a:latin typeface="Calibri" panose="020F0502020204030204"/>
            </a:endParaRPr>
          </a:p>
        </p:txBody>
      </p:sp>
      <p:sp>
        <p:nvSpPr>
          <p:cNvPr id="8" name="Text 4"/>
          <p:cNvSpPr/>
          <p:nvPr/>
        </p:nvSpPr>
        <p:spPr>
          <a:xfrm>
            <a:off x="762000" y="32004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Approaching and engaging sponsors</a:t>
            </a:r>
            <a:endParaRPr lang="en-US" sz="2000">
              <a:solidFill>
                <a:prstClr val="black"/>
              </a:solidFill>
              <a:latin typeface="Calibri" panose="020F0502020204030204"/>
            </a:endParaRPr>
          </a:p>
        </p:txBody>
      </p:sp>
      <p:sp>
        <p:nvSpPr>
          <p:cNvPr id="9" name="Text 5"/>
          <p:cNvSpPr/>
          <p:nvPr/>
        </p:nvSpPr>
        <p:spPr>
          <a:xfrm>
            <a:off x="762000" y="37592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Sponsorship packages and partnerships</a:t>
            </a:r>
            <a:endParaRPr lang="en-US" sz="2000">
              <a:solidFill>
                <a:prstClr val="black"/>
              </a:solidFill>
              <a:latin typeface="Calibri" panose="020F0502020204030204"/>
            </a:endParaRPr>
          </a:p>
        </p:txBody>
      </p:sp>
      <p:sp>
        <p:nvSpPr>
          <p:cNvPr id="10" name="Text 6"/>
          <p:cNvSpPr/>
          <p:nvPr/>
        </p:nvSpPr>
        <p:spPr>
          <a:xfrm>
            <a:off x="762000" y="43180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Sponsor interview with Mark Rackley</a:t>
            </a:r>
            <a:endParaRPr lang="en-US" sz="2000">
              <a:solidFill>
                <a:prstClr val="black"/>
              </a:solidFill>
              <a:latin typeface="Calibri" panose="020F0502020204030204"/>
            </a:endParaRPr>
          </a:p>
        </p:txBody>
      </p:sp>
      <p:sp>
        <p:nvSpPr>
          <p:cNvPr id="11" name="Text 7"/>
          <p:cNvSpPr/>
          <p:nvPr/>
        </p:nvSpPr>
        <p:spPr>
          <a:xfrm>
            <a:off x="762000" y="48768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Managing the sponsorship lifecycle</a:t>
            </a:r>
            <a:endParaRPr lang="en-US" sz="2000">
              <a:solidFill>
                <a:prstClr val="black"/>
              </a:solidFill>
              <a:latin typeface="Calibri" panose="020F0502020204030204"/>
            </a:endParaRPr>
          </a:p>
        </p:txBody>
      </p:sp>
      <p:sp>
        <p:nvSpPr>
          <p:cNvPr id="12" name="Text 8"/>
          <p:cNvSpPr/>
          <p:nvPr/>
        </p:nvSpPr>
        <p:spPr>
          <a:xfrm>
            <a:off x="762000" y="54356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Getting paid and compliance</a:t>
            </a:r>
            <a:endParaRPr lang="en-US" sz="2000">
              <a:solidFill>
                <a:prstClr val="black"/>
              </a:solidFill>
              <a:latin typeface="Calibri" panose="020F050202020403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4b393940.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1" y="381000"/>
            <a:ext cx="6567679"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What is Sponsorship?</a:t>
            </a:r>
            <a:endParaRPr lang="en-US" sz="4800">
              <a:solidFill>
                <a:prstClr val="black"/>
              </a:solidFill>
              <a:latin typeface="Calibri" panose="020F0502020204030204"/>
            </a:endParaRPr>
          </a:p>
        </p:txBody>
      </p:sp>
      <p:pic>
        <p:nvPicPr>
          <p:cNvPr id="4" name="Image 1" descr="/tmp/rasterized-svg-06df1e22.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425700"/>
            <a:ext cx="10668000" cy="16002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425700"/>
            <a:ext cx="0" cy="1600200"/>
          </a:xfrm>
          <a:prstGeom prst="line">
            <a:avLst/>
          </a:prstGeom>
          <a:noFill/>
          <a:ln w="38100">
            <a:solidFill>
              <a:srgbClr val="00A4A6"/>
            </a:solidFill>
            <a:prstDash val="solid"/>
          </a:ln>
        </p:spPr>
        <p:txBody>
          <a:bodyPr/>
          <a:lstStyle/>
          <a:p>
            <a:endParaRPr lang="en-GB"/>
          </a:p>
        </p:txBody>
      </p:sp>
      <p:sp>
        <p:nvSpPr>
          <p:cNvPr id="8" name="Text 4"/>
          <p:cNvSpPr/>
          <p:nvPr/>
        </p:nvSpPr>
        <p:spPr>
          <a:xfrm>
            <a:off x="1066800" y="2679700"/>
            <a:ext cx="10311384" cy="304800"/>
          </a:xfrm>
          <a:prstGeom prst="rect">
            <a:avLst/>
          </a:prstGeom>
          <a:noFill/>
          <a:ln/>
        </p:spPr>
        <p:txBody>
          <a:bodyPr wrap="square" lIns="0" tIns="0" rIns="0" bIns="0" rtlCol="0" anchor="t"/>
          <a:lstStyle/>
          <a:p>
            <a:pPr defTabSz="1219170">
              <a:lnSpc>
                <a:spcPts val="2400"/>
              </a:lnSpc>
              <a:spcAft>
                <a:spcPts val="800"/>
              </a:spcAft>
            </a:pPr>
            <a:r>
              <a:rPr lang="en-US" sz="1600" b="1">
                <a:solidFill>
                  <a:srgbClr val="00A4A6"/>
                </a:solidFill>
                <a:latin typeface="Arial" pitchFamily="34" charset="0"/>
                <a:ea typeface="Arial" pitchFamily="34" charset="-122"/>
                <a:cs typeface="Arial" pitchFamily="34" charset="-120"/>
              </a:rPr>
              <a:t>DEFINITION</a:t>
            </a:r>
            <a:endParaRPr lang="en-US" sz="1600">
              <a:solidFill>
                <a:prstClr val="black"/>
              </a:solidFill>
              <a:latin typeface="Calibri" panose="020F0502020204030204"/>
            </a:endParaRPr>
          </a:p>
        </p:txBody>
      </p:sp>
      <p:sp>
        <p:nvSpPr>
          <p:cNvPr id="9" name="Text 5"/>
          <p:cNvSpPr/>
          <p:nvPr/>
        </p:nvSpPr>
        <p:spPr>
          <a:xfrm>
            <a:off x="1066800" y="3086100"/>
            <a:ext cx="10311384" cy="685800"/>
          </a:xfrm>
          <a:prstGeom prst="rect">
            <a:avLst/>
          </a:prstGeom>
          <a:noFill/>
          <a:ln/>
        </p:spPr>
        <p:txBody>
          <a:bodyPr wrap="square" lIns="0" tIns="0" rIns="0" bIns="0" rtlCol="0" anchor="t"/>
          <a:lstStyle/>
          <a:p>
            <a:pPr defTabSz="1219170">
              <a:lnSpc>
                <a:spcPts val="2700"/>
              </a:lnSpc>
            </a:pPr>
            <a:r>
              <a:rPr lang="en-US">
                <a:solidFill>
                  <a:srgbClr val="1D1D1D"/>
                </a:solidFill>
                <a:latin typeface="Arial" pitchFamily="34" charset="0"/>
                <a:ea typeface="Arial" pitchFamily="34" charset="-122"/>
                <a:cs typeface="Arial" pitchFamily="34" charset="-120"/>
              </a:rPr>
              <a:t>A mutually beneficial partnership where businesses provide financial support, products, or services to events in exchange for marketing exposure and brand association.</a:t>
            </a:r>
            <a:endParaRPr lang="en-US">
              <a:solidFill>
                <a:prstClr val="black"/>
              </a:solidFill>
              <a:latin typeface="Calibri" panose="020F0502020204030204"/>
            </a:endParaRPr>
          </a:p>
        </p:txBody>
      </p:sp>
      <p:sp>
        <p:nvSpPr>
          <p:cNvPr id="10" name="Text 6"/>
          <p:cNvSpPr/>
          <p:nvPr/>
        </p:nvSpPr>
        <p:spPr>
          <a:xfrm>
            <a:off x="762000" y="4330700"/>
            <a:ext cx="10881360" cy="355600"/>
          </a:xfrm>
          <a:prstGeom prst="rect">
            <a:avLst/>
          </a:prstGeom>
          <a:noFill/>
          <a:ln/>
        </p:spPr>
        <p:txBody>
          <a:bodyPr wrap="square" lIns="0" tIns="0" rIns="0" bIns="0" rtlCol="0" anchor="t"/>
          <a:lstStyle/>
          <a:p>
            <a:pPr defTabSz="1219170">
              <a:lnSpc>
                <a:spcPts val="2800"/>
              </a:lnSpc>
              <a:spcAft>
                <a:spcPts val="1200"/>
              </a:spcAft>
            </a:pPr>
            <a:r>
              <a:rPr lang="en-US" sz="2000" b="1">
                <a:solidFill>
                  <a:srgbClr val="00A4A6"/>
                </a:solidFill>
                <a:latin typeface="Arial" pitchFamily="34" charset="0"/>
                <a:ea typeface="Arial" pitchFamily="34" charset="-122"/>
                <a:cs typeface="Arial" pitchFamily="34" charset="-120"/>
              </a:rPr>
              <a:t>Key Components:</a:t>
            </a:r>
            <a:endParaRPr lang="en-US" sz="2000">
              <a:solidFill>
                <a:prstClr val="black"/>
              </a:solidFill>
              <a:latin typeface="Calibri" panose="020F0502020204030204"/>
            </a:endParaRPr>
          </a:p>
        </p:txBody>
      </p:sp>
      <p:sp>
        <p:nvSpPr>
          <p:cNvPr id="11" name="Text 7"/>
          <p:cNvSpPr/>
          <p:nvPr/>
        </p:nvSpPr>
        <p:spPr>
          <a:xfrm>
            <a:off x="762000" y="4838700"/>
            <a:ext cx="10881360" cy="304800"/>
          </a:xfrm>
          <a:prstGeom prst="rect">
            <a:avLst/>
          </a:prstGeom>
          <a:noFill/>
          <a:ln/>
        </p:spPr>
        <p:txBody>
          <a:bodyPr wrap="square" lIns="0" tIns="0" rIns="0" bIns="0" rtlCol="0" anchor="t"/>
          <a:lstStyle/>
          <a:p>
            <a:pPr defTabSz="1219170">
              <a:lnSpc>
                <a:spcPts val="2400"/>
              </a:lnSpc>
            </a:pPr>
            <a:r>
              <a:rPr lang="en-US" sz="1600">
                <a:solidFill>
                  <a:srgbClr val="1D1D1D"/>
                </a:solidFill>
                <a:latin typeface="Arial" pitchFamily="34" charset="0"/>
                <a:ea typeface="Arial" pitchFamily="34" charset="-122"/>
                <a:cs typeface="Arial" pitchFamily="34" charset="-120"/>
              </a:rPr>
              <a:t>► </a:t>
            </a:r>
            <a:r>
              <a:rPr lang="en-US" sz="1600" b="1">
                <a:solidFill>
                  <a:srgbClr val="1D1D1D"/>
                </a:solidFill>
                <a:latin typeface="Arial" pitchFamily="34" charset="0"/>
                <a:ea typeface="Arial" pitchFamily="34" charset="-122"/>
                <a:cs typeface="Arial" pitchFamily="34" charset="-120"/>
              </a:rPr>
              <a:t>Businesses</a:t>
            </a:r>
            <a:r>
              <a:rPr lang="en-US" sz="1600">
                <a:solidFill>
                  <a:srgbClr val="1D1D1D"/>
                </a:solidFill>
                <a:latin typeface="Arial" pitchFamily="34" charset="0"/>
                <a:ea typeface="Arial" pitchFamily="34" charset="-122"/>
                <a:cs typeface="Arial" pitchFamily="34" charset="-120"/>
              </a:rPr>
              <a:t> get targeted audience access and brand visibility</a:t>
            </a:r>
            <a:endParaRPr lang="en-US" sz="1600">
              <a:solidFill>
                <a:prstClr val="black"/>
              </a:solidFill>
              <a:latin typeface="Calibri" panose="020F0502020204030204"/>
            </a:endParaRPr>
          </a:p>
        </p:txBody>
      </p:sp>
      <p:sp>
        <p:nvSpPr>
          <p:cNvPr id="12" name="Text 8"/>
          <p:cNvSpPr/>
          <p:nvPr/>
        </p:nvSpPr>
        <p:spPr>
          <a:xfrm>
            <a:off x="762000" y="5270500"/>
            <a:ext cx="10881360" cy="304800"/>
          </a:xfrm>
          <a:prstGeom prst="rect">
            <a:avLst/>
          </a:prstGeom>
          <a:noFill/>
          <a:ln/>
        </p:spPr>
        <p:txBody>
          <a:bodyPr wrap="square" lIns="0" tIns="0" rIns="0" bIns="0" rtlCol="0" anchor="t"/>
          <a:lstStyle/>
          <a:p>
            <a:pPr defTabSz="1219170">
              <a:lnSpc>
                <a:spcPts val="2400"/>
              </a:lnSpc>
            </a:pPr>
            <a:r>
              <a:rPr lang="en-US" sz="1600">
                <a:solidFill>
                  <a:srgbClr val="1D1D1D"/>
                </a:solidFill>
                <a:latin typeface="Arial" pitchFamily="34" charset="0"/>
                <a:ea typeface="Arial" pitchFamily="34" charset="-122"/>
                <a:cs typeface="Arial" pitchFamily="34" charset="-120"/>
              </a:rPr>
              <a:t>► </a:t>
            </a:r>
            <a:r>
              <a:rPr lang="en-US" sz="1600" b="1">
                <a:solidFill>
                  <a:srgbClr val="1D1D1D"/>
                </a:solidFill>
                <a:latin typeface="Arial" pitchFamily="34" charset="0"/>
                <a:ea typeface="Arial" pitchFamily="34" charset="-122"/>
                <a:cs typeface="Arial" pitchFamily="34" charset="-120"/>
              </a:rPr>
              <a:t>Events</a:t>
            </a:r>
            <a:r>
              <a:rPr lang="en-US" sz="1600">
                <a:solidFill>
                  <a:srgbClr val="1D1D1D"/>
                </a:solidFill>
                <a:latin typeface="Arial" pitchFamily="34" charset="0"/>
                <a:ea typeface="Arial" pitchFamily="34" charset="-122"/>
                <a:cs typeface="Arial" pitchFamily="34" charset="-120"/>
              </a:rPr>
              <a:t> get resources to deliver high-quality experiences</a:t>
            </a:r>
            <a:endParaRPr lang="en-US" sz="1600">
              <a:solidFill>
                <a:prstClr val="black"/>
              </a:solidFill>
              <a:latin typeface="Calibri" panose="020F0502020204030204"/>
            </a:endParaRPr>
          </a:p>
        </p:txBody>
      </p:sp>
      <p:sp>
        <p:nvSpPr>
          <p:cNvPr id="13" name="Text 9"/>
          <p:cNvSpPr/>
          <p:nvPr/>
        </p:nvSpPr>
        <p:spPr>
          <a:xfrm>
            <a:off x="762000" y="5702300"/>
            <a:ext cx="10881360" cy="304800"/>
          </a:xfrm>
          <a:prstGeom prst="rect">
            <a:avLst/>
          </a:prstGeom>
          <a:noFill/>
          <a:ln/>
        </p:spPr>
        <p:txBody>
          <a:bodyPr wrap="square" lIns="0" tIns="0" rIns="0" bIns="0" rtlCol="0" anchor="t"/>
          <a:lstStyle/>
          <a:p>
            <a:pPr defTabSz="1219170">
              <a:lnSpc>
                <a:spcPts val="2400"/>
              </a:lnSpc>
            </a:pPr>
            <a:r>
              <a:rPr lang="en-US" sz="1600">
                <a:solidFill>
                  <a:srgbClr val="1D1D1D"/>
                </a:solidFill>
                <a:latin typeface="Arial" pitchFamily="34" charset="0"/>
                <a:ea typeface="Arial" pitchFamily="34" charset="-122"/>
                <a:cs typeface="Arial" pitchFamily="34" charset="-120"/>
              </a:rPr>
              <a:t>► </a:t>
            </a:r>
            <a:r>
              <a:rPr lang="en-US" sz="1600" b="1">
                <a:solidFill>
                  <a:srgbClr val="1D1D1D"/>
                </a:solidFill>
                <a:latin typeface="Arial" pitchFamily="34" charset="0"/>
                <a:ea typeface="Arial" pitchFamily="34" charset="-122"/>
                <a:cs typeface="Arial" pitchFamily="34" charset="-120"/>
              </a:rPr>
              <a:t>Communities</a:t>
            </a:r>
            <a:r>
              <a:rPr lang="en-US" sz="1600">
                <a:solidFill>
                  <a:srgbClr val="1D1D1D"/>
                </a:solidFill>
                <a:latin typeface="Arial" pitchFamily="34" charset="0"/>
                <a:ea typeface="Arial" pitchFamily="34" charset="-122"/>
                <a:cs typeface="Arial" pitchFamily="34" charset="-120"/>
              </a:rPr>
              <a:t> benefit from knowledge sharing</a:t>
            </a:r>
            <a:endParaRPr lang="en-US" sz="1600">
              <a:solidFill>
                <a:prstClr val="black"/>
              </a:solidFill>
              <a:latin typeface="Calibri" panose="020F050202020403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97322a5b.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0" y="381000"/>
            <a:ext cx="7681723"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Why Sponsorship Matters</a:t>
            </a:r>
            <a:endParaRPr lang="en-US" sz="4800">
              <a:solidFill>
                <a:prstClr val="black"/>
              </a:solidFill>
              <a:latin typeface="Calibri" panose="020F0502020204030204"/>
            </a:endParaRPr>
          </a:p>
        </p:txBody>
      </p:sp>
      <p:pic>
        <p:nvPicPr>
          <p:cNvPr id="4" name="Image 1" descr="/tmp/rasterized-svg-45c3e34a.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82800"/>
            <a:ext cx="5207000" cy="18288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082800"/>
            <a:ext cx="0" cy="1828800"/>
          </a:xfrm>
          <a:prstGeom prst="line">
            <a:avLst/>
          </a:prstGeom>
          <a:noFill/>
          <a:ln w="38100">
            <a:solidFill>
              <a:srgbClr val="00A4A6"/>
            </a:solidFill>
            <a:prstDash val="solid"/>
          </a:ln>
        </p:spPr>
        <p:txBody>
          <a:bodyPr/>
          <a:lstStyle/>
          <a:p>
            <a:endParaRPr lang="en-GB"/>
          </a:p>
        </p:txBody>
      </p:sp>
      <p:sp>
        <p:nvSpPr>
          <p:cNvPr id="8" name="Text 4"/>
          <p:cNvSpPr/>
          <p:nvPr/>
        </p:nvSpPr>
        <p:spPr>
          <a:xfrm>
            <a:off x="1066801" y="2336800"/>
            <a:ext cx="4741164" cy="304800"/>
          </a:xfrm>
          <a:prstGeom prst="rect">
            <a:avLst/>
          </a:prstGeom>
          <a:noFill/>
          <a:ln/>
        </p:spPr>
        <p:txBody>
          <a:bodyPr wrap="square" lIns="0" tIns="0" rIns="0" bIns="0" rtlCol="0" anchor="t"/>
          <a:lstStyle/>
          <a:p>
            <a:pPr defTabSz="1219170">
              <a:lnSpc>
                <a:spcPts val="2400"/>
              </a:lnSpc>
              <a:spcAft>
                <a:spcPts val="800"/>
              </a:spcAft>
            </a:pPr>
            <a:r>
              <a:rPr lang="en-US" sz="1600" b="1">
                <a:solidFill>
                  <a:srgbClr val="00A4A6"/>
                </a:solidFill>
                <a:latin typeface="Arial" pitchFamily="34" charset="0"/>
                <a:ea typeface="Arial" pitchFamily="34" charset="-122"/>
                <a:cs typeface="Arial" pitchFamily="34" charset="-120"/>
              </a:rPr>
              <a:t>For Event Organisers</a:t>
            </a:r>
            <a:endParaRPr lang="en-US" sz="1600">
              <a:solidFill>
                <a:prstClr val="black"/>
              </a:solidFill>
              <a:latin typeface="Calibri" panose="020F0502020204030204"/>
            </a:endParaRPr>
          </a:p>
        </p:txBody>
      </p:sp>
      <p:sp>
        <p:nvSpPr>
          <p:cNvPr id="9" name="Text 5"/>
          <p:cNvSpPr/>
          <p:nvPr/>
        </p:nvSpPr>
        <p:spPr>
          <a:xfrm>
            <a:off x="1066801" y="2743200"/>
            <a:ext cx="4741164" cy="914400"/>
          </a:xfrm>
          <a:prstGeom prst="rect">
            <a:avLst/>
          </a:prstGeom>
          <a:noFill/>
          <a:ln/>
        </p:spPr>
        <p:txBody>
          <a:bodyPr wrap="square" lIns="0" tIns="0" rIns="0" bIns="0" rtlCol="0" anchor="t"/>
          <a:lstStyle/>
          <a:p>
            <a:pPr defTabSz="1219170">
              <a:lnSpc>
                <a:spcPts val="2400"/>
              </a:lnSpc>
            </a:pPr>
            <a:r>
              <a:rPr lang="en-US" sz="1600" b="1">
                <a:solidFill>
                  <a:srgbClr val="1D1D1D"/>
                </a:solidFill>
                <a:latin typeface="Arial" pitchFamily="34" charset="0"/>
                <a:ea typeface="Arial" pitchFamily="34" charset="-122"/>
                <a:cs typeface="Arial" pitchFamily="34" charset="-120"/>
              </a:rPr>
              <a:t>Enables high-quality events:</a:t>
            </a:r>
            <a:r>
              <a:rPr lang="en-US" sz="1600">
                <a:solidFill>
                  <a:srgbClr val="1D1D1D"/>
                </a:solidFill>
                <a:latin typeface="Arial" pitchFamily="34" charset="0"/>
                <a:ea typeface="Arial" pitchFamily="34" charset="-122"/>
                <a:cs typeface="Arial" pitchFamily="34" charset="-120"/>
              </a:rPr>
              <a:t> Financial support and resources allow you to deliver better experiences and attract quality speakers.</a:t>
            </a:r>
            <a:endParaRPr lang="en-US" sz="1600">
              <a:solidFill>
                <a:prstClr val="black"/>
              </a:solidFill>
              <a:latin typeface="Calibri" panose="020F0502020204030204"/>
            </a:endParaRPr>
          </a:p>
        </p:txBody>
      </p:sp>
      <p:sp>
        <p:nvSpPr>
          <p:cNvPr id="10" name="Text 6"/>
          <p:cNvSpPr/>
          <p:nvPr/>
        </p:nvSpPr>
        <p:spPr>
          <a:xfrm>
            <a:off x="762000" y="4140200"/>
            <a:ext cx="5207000" cy="18288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1" name="Shape 7"/>
          <p:cNvSpPr/>
          <p:nvPr/>
        </p:nvSpPr>
        <p:spPr>
          <a:xfrm>
            <a:off x="787400" y="4140200"/>
            <a:ext cx="0" cy="1828800"/>
          </a:xfrm>
          <a:prstGeom prst="line">
            <a:avLst/>
          </a:prstGeom>
          <a:noFill/>
          <a:ln w="38100">
            <a:solidFill>
              <a:srgbClr val="00A4A6"/>
            </a:solidFill>
            <a:prstDash val="solid"/>
          </a:ln>
        </p:spPr>
        <p:txBody>
          <a:bodyPr/>
          <a:lstStyle/>
          <a:p>
            <a:endParaRPr lang="en-GB"/>
          </a:p>
        </p:txBody>
      </p:sp>
      <p:sp>
        <p:nvSpPr>
          <p:cNvPr id="12" name="Text 8"/>
          <p:cNvSpPr/>
          <p:nvPr/>
        </p:nvSpPr>
        <p:spPr>
          <a:xfrm>
            <a:off x="1066801" y="4394200"/>
            <a:ext cx="4741164" cy="304800"/>
          </a:xfrm>
          <a:prstGeom prst="rect">
            <a:avLst/>
          </a:prstGeom>
          <a:noFill/>
          <a:ln/>
        </p:spPr>
        <p:txBody>
          <a:bodyPr wrap="square" lIns="0" tIns="0" rIns="0" bIns="0" rtlCol="0" anchor="t"/>
          <a:lstStyle/>
          <a:p>
            <a:pPr defTabSz="1219170">
              <a:lnSpc>
                <a:spcPts val="2400"/>
              </a:lnSpc>
              <a:spcAft>
                <a:spcPts val="800"/>
              </a:spcAft>
            </a:pPr>
            <a:r>
              <a:rPr lang="en-US" sz="1600" b="1">
                <a:solidFill>
                  <a:srgbClr val="00A4A6"/>
                </a:solidFill>
                <a:latin typeface="Arial" pitchFamily="34" charset="0"/>
                <a:ea typeface="Arial" pitchFamily="34" charset="-122"/>
                <a:cs typeface="Arial" pitchFamily="34" charset="-120"/>
              </a:rPr>
              <a:t>For Communities</a:t>
            </a:r>
            <a:endParaRPr lang="en-US" sz="1600">
              <a:solidFill>
                <a:prstClr val="black"/>
              </a:solidFill>
              <a:latin typeface="Calibri" panose="020F0502020204030204"/>
            </a:endParaRPr>
          </a:p>
        </p:txBody>
      </p:sp>
      <p:sp>
        <p:nvSpPr>
          <p:cNvPr id="13" name="Text 9"/>
          <p:cNvSpPr/>
          <p:nvPr/>
        </p:nvSpPr>
        <p:spPr>
          <a:xfrm>
            <a:off x="1066801" y="4800600"/>
            <a:ext cx="4741164" cy="914400"/>
          </a:xfrm>
          <a:prstGeom prst="rect">
            <a:avLst/>
          </a:prstGeom>
          <a:noFill/>
          <a:ln/>
        </p:spPr>
        <p:txBody>
          <a:bodyPr wrap="square" lIns="0" tIns="0" rIns="0" bIns="0" rtlCol="0" anchor="t"/>
          <a:lstStyle/>
          <a:p>
            <a:pPr defTabSz="1219170">
              <a:lnSpc>
                <a:spcPts val="2400"/>
              </a:lnSpc>
            </a:pPr>
            <a:r>
              <a:rPr lang="en-US" sz="1600" b="1">
                <a:solidFill>
                  <a:srgbClr val="1D1D1D"/>
                </a:solidFill>
                <a:latin typeface="Arial" pitchFamily="34" charset="0"/>
                <a:ea typeface="Arial" pitchFamily="34" charset="-122"/>
                <a:cs typeface="Arial" pitchFamily="34" charset="-120"/>
              </a:rPr>
              <a:t>Community value:</a:t>
            </a:r>
            <a:r>
              <a:rPr lang="en-US" sz="1600">
                <a:solidFill>
                  <a:srgbClr val="1D1D1D"/>
                </a:solidFill>
                <a:latin typeface="Arial" pitchFamily="34" charset="0"/>
                <a:ea typeface="Arial" pitchFamily="34" charset="-122"/>
                <a:cs typeface="Arial" pitchFamily="34" charset="-120"/>
              </a:rPr>
              <a:t> Shared investment in knowledge sharing and professional development creates lasting impact.</a:t>
            </a:r>
            <a:endParaRPr lang="en-US" sz="1600">
              <a:solidFill>
                <a:prstClr val="black"/>
              </a:solidFill>
              <a:latin typeface="Calibri" panose="020F0502020204030204"/>
            </a:endParaRPr>
          </a:p>
        </p:txBody>
      </p:sp>
      <p:sp>
        <p:nvSpPr>
          <p:cNvPr id="14" name="Text 10"/>
          <p:cNvSpPr/>
          <p:nvPr/>
        </p:nvSpPr>
        <p:spPr>
          <a:xfrm>
            <a:off x="6223000" y="2082800"/>
            <a:ext cx="5207000" cy="18288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5" name="Shape 11"/>
          <p:cNvSpPr/>
          <p:nvPr/>
        </p:nvSpPr>
        <p:spPr>
          <a:xfrm>
            <a:off x="6248400" y="2082800"/>
            <a:ext cx="0" cy="1828800"/>
          </a:xfrm>
          <a:prstGeom prst="line">
            <a:avLst/>
          </a:prstGeom>
          <a:noFill/>
          <a:ln w="38100">
            <a:solidFill>
              <a:srgbClr val="00A4A6"/>
            </a:solidFill>
            <a:prstDash val="solid"/>
          </a:ln>
        </p:spPr>
        <p:txBody>
          <a:bodyPr/>
          <a:lstStyle/>
          <a:p>
            <a:endParaRPr lang="en-GB"/>
          </a:p>
        </p:txBody>
      </p:sp>
      <p:sp>
        <p:nvSpPr>
          <p:cNvPr id="16" name="Text 12"/>
          <p:cNvSpPr/>
          <p:nvPr/>
        </p:nvSpPr>
        <p:spPr>
          <a:xfrm>
            <a:off x="6527801" y="2336800"/>
            <a:ext cx="4741164" cy="304800"/>
          </a:xfrm>
          <a:prstGeom prst="rect">
            <a:avLst/>
          </a:prstGeom>
          <a:noFill/>
          <a:ln/>
        </p:spPr>
        <p:txBody>
          <a:bodyPr wrap="square" lIns="0" tIns="0" rIns="0" bIns="0" rtlCol="0" anchor="t"/>
          <a:lstStyle/>
          <a:p>
            <a:pPr defTabSz="1219170">
              <a:lnSpc>
                <a:spcPts val="2400"/>
              </a:lnSpc>
              <a:spcAft>
                <a:spcPts val="800"/>
              </a:spcAft>
            </a:pPr>
            <a:r>
              <a:rPr lang="en-US" sz="1600" b="1">
                <a:solidFill>
                  <a:srgbClr val="00A4A6"/>
                </a:solidFill>
                <a:latin typeface="Arial" pitchFamily="34" charset="0"/>
                <a:ea typeface="Arial" pitchFamily="34" charset="-122"/>
                <a:cs typeface="Arial" pitchFamily="34" charset="-120"/>
              </a:rPr>
              <a:t>For Sponsors</a:t>
            </a:r>
            <a:endParaRPr lang="en-US" sz="1600">
              <a:solidFill>
                <a:prstClr val="black"/>
              </a:solidFill>
              <a:latin typeface="Calibri" panose="020F0502020204030204"/>
            </a:endParaRPr>
          </a:p>
        </p:txBody>
      </p:sp>
      <p:sp>
        <p:nvSpPr>
          <p:cNvPr id="17" name="Text 13"/>
          <p:cNvSpPr/>
          <p:nvPr/>
        </p:nvSpPr>
        <p:spPr>
          <a:xfrm>
            <a:off x="6527801" y="2743200"/>
            <a:ext cx="4741164" cy="914400"/>
          </a:xfrm>
          <a:prstGeom prst="rect">
            <a:avLst/>
          </a:prstGeom>
          <a:noFill/>
          <a:ln/>
        </p:spPr>
        <p:txBody>
          <a:bodyPr wrap="square" lIns="0" tIns="0" rIns="0" bIns="0" rtlCol="0" anchor="t"/>
          <a:lstStyle/>
          <a:p>
            <a:pPr defTabSz="1219170">
              <a:lnSpc>
                <a:spcPts val="2400"/>
              </a:lnSpc>
            </a:pPr>
            <a:r>
              <a:rPr lang="en-US" sz="1600" b="1">
                <a:solidFill>
                  <a:srgbClr val="1D1D1D"/>
                </a:solidFill>
                <a:latin typeface="Arial" pitchFamily="34" charset="0"/>
                <a:ea typeface="Arial" pitchFamily="34" charset="-122"/>
                <a:cs typeface="Arial" pitchFamily="34" charset="-120"/>
              </a:rPr>
              <a:t>Targeted audience access:</a:t>
            </a:r>
            <a:r>
              <a:rPr lang="en-US" sz="1600">
                <a:solidFill>
                  <a:srgbClr val="1D1D1D"/>
                </a:solidFill>
                <a:latin typeface="Arial" pitchFamily="34" charset="0"/>
                <a:ea typeface="Arial" pitchFamily="34" charset="-122"/>
                <a:cs typeface="Arial" pitchFamily="34" charset="-120"/>
              </a:rPr>
              <a:t> Reach engaged communities aligned with business objectives and market segments.</a:t>
            </a:r>
            <a:endParaRPr lang="en-US" sz="1600">
              <a:solidFill>
                <a:prstClr val="black"/>
              </a:solidFill>
              <a:latin typeface="Calibri" panose="020F0502020204030204"/>
            </a:endParaRPr>
          </a:p>
        </p:txBody>
      </p:sp>
      <p:sp>
        <p:nvSpPr>
          <p:cNvPr id="18" name="Text 14"/>
          <p:cNvSpPr/>
          <p:nvPr/>
        </p:nvSpPr>
        <p:spPr>
          <a:xfrm>
            <a:off x="6223000" y="4140200"/>
            <a:ext cx="5207000" cy="18288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9" name="Shape 15"/>
          <p:cNvSpPr/>
          <p:nvPr/>
        </p:nvSpPr>
        <p:spPr>
          <a:xfrm>
            <a:off x="6248400" y="4140200"/>
            <a:ext cx="0" cy="1828800"/>
          </a:xfrm>
          <a:prstGeom prst="line">
            <a:avLst/>
          </a:prstGeom>
          <a:noFill/>
          <a:ln w="38100">
            <a:solidFill>
              <a:srgbClr val="00A4A6"/>
            </a:solidFill>
            <a:prstDash val="solid"/>
          </a:ln>
        </p:spPr>
        <p:txBody>
          <a:bodyPr/>
          <a:lstStyle/>
          <a:p>
            <a:endParaRPr lang="en-GB"/>
          </a:p>
        </p:txBody>
      </p:sp>
      <p:sp>
        <p:nvSpPr>
          <p:cNvPr id="20" name="Text 16"/>
          <p:cNvSpPr/>
          <p:nvPr/>
        </p:nvSpPr>
        <p:spPr>
          <a:xfrm>
            <a:off x="6527801" y="4394200"/>
            <a:ext cx="4741164" cy="304800"/>
          </a:xfrm>
          <a:prstGeom prst="rect">
            <a:avLst/>
          </a:prstGeom>
          <a:noFill/>
          <a:ln/>
        </p:spPr>
        <p:txBody>
          <a:bodyPr wrap="square" lIns="0" tIns="0" rIns="0" bIns="0" rtlCol="0" anchor="t"/>
          <a:lstStyle/>
          <a:p>
            <a:pPr defTabSz="1219170">
              <a:lnSpc>
                <a:spcPts val="2400"/>
              </a:lnSpc>
              <a:spcAft>
                <a:spcPts val="800"/>
              </a:spcAft>
            </a:pPr>
            <a:r>
              <a:rPr lang="en-US" sz="1600" b="1">
                <a:solidFill>
                  <a:srgbClr val="00A4A6"/>
                </a:solidFill>
                <a:latin typeface="Arial" pitchFamily="34" charset="0"/>
                <a:ea typeface="Arial" pitchFamily="34" charset="-122"/>
                <a:cs typeface="Arial" pitchFamily="34" charset="-120"/>
              </a:rPr>
              <a:t>Long-term Benefits</a:t>
            </a:r>
            <a:endParaRPr lang="en-US" sz="1600">
              <a:solidFill>
                <a:prstClr val="black"/>
              </a:solidFill>
              <a:latin typeface="Calibri" panose="020F0502020204030204"/>
            </a:endParaRPr>
          </a:p>
        </p:txBody>
      </p:sp>
      <p:sp>
        <p:nvSpPr>
          <p:cNvPr id="21" name="Text 17"/>
          <p:cNvSpPr/>
          <p:nvPr/>
        </p:nvSpPr>
        <p:spPr>
          <a:xfrm>
            <a:off x="6527801" y="4800600"/>
            <a:ext cx="4741164" cy="914400"/>
          </a:xfrm>
          <a:prstGeom prst="rect">
            <a:avLst/>
          </a:prstGeom>
          <a:noFill/>
          <a:ln/>
        </p:spPr>
        <p:txBody>
          <a:bodyPr wrap="square" lIns="0" tIns="0" rIns="0" bIns="0" rtlCol="0" anchor="t"/>
          <a:lstStyle/>
          <a:p>
            <a:pPr defTabSz="1219170">
              <a:lnSpc>
                <a:spcPts val="2400"/>
              </a:lnSpc>
            </a:pPr>
            <a:r>
              <a:rPr lang="en-US" sz="1600" b="1">
                <a:solidFill>
                  <a:srgbClr val="1D1D1D"/>
                </a:solidFill>
                <a:latin typeface="Arial" pitchFamily="34" charset="0"/>
                <a:ea typeface="Arial" pitchFamily="34" charset="-122"/>
                <a:cs typeface="Arial" pitchFamily="34" charset="-120"/>
              </a:rPr>
              <a:t>Builds partnerships:</a:t>
            </a:r>
            <a:r>
              <a:rPr lang="en-US" sz="1600">
                <a:solidFill>
                  <a:srgbClr val="1D1D1D"/>
                </a:solidFill>
                <a:latin typeface="Arial" pitchFamily="34" charset="0"/>
                <a:ea typeface="Arial" pitchFamily="34" charset="-122"/>
                <a:cs typeface="Arial" pitchFamily="34" charset="-120"/>
              </a:rPr>
              <a:t> Focus on trust and retention for repeat sponsorship, reducing work year-over-year.</a:t>
            </a:r>
            <a:endParaRPr lang="en-US" sz="1600">
              <a:solidFill>
                <a:prstClr val="black"/>
              </a:solidFill>
              <a:latin typeface="Calibri" panose="020F050202020403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e77c2ab1.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1" y="381000"/>
            <a:ext cx="7487412"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Who Are Your Sponsors?</a:t>
            </a:r>
            <a:endParaRPr lang="en-US" sz="4800">
              <a:solidFill>
                <a:prstClr val="black"/>
              </a:solidFill>
              <a:latin typeface="Calibri" panose="020F0502020204030204"/>
            </a:endParaRPr>
          </a:p>
        </p:txBody>
      </p:sp>
      <p:pic>
        <p:nvPicPr>
          <p:cNvPr id="4" name="Image 1" descr="/tmp/rasterized-svg-2cc4b4ad.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82801"/>
            <a:ext cx="5207000" cy="11049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082801"/>
            <a:ext cx="0" cy="1104900"/>
          </a:xfrm>
          <a:prstGeom prst="line">
            <a:avLst/>
          </a:prstGeom>
          <a:noFill/>
          <a:ln w="38100">
            <a:solidFill>
              <a:srgbClr val="00A4A6"/>
            </a:solidFill>
            <a:prstDash val="solid"/>
          </a:ln>
        </p:spPr>
        <p:txBody>
          <a:bodyPr/>
          <a:lstStyle/>
          <a:p>
            <a:endParaRPr lang="en-GB"/>
          </a:p>
        </p:txBody>
      </p:sp>
      <p:sp>
        <p:nvSpPr>
          <p:cNvPr id="8" name="Text 4"/>
          <p:cNvSpPr/>
          <p:nvPr/>
        </p:nvSpPr>
        <p:spPr>
          <a:xfrm>
            <a:off x="1041401" y="2311400"/>
            <a:ext cx="4792980" cy="304800"/>
          </a:xfrm>
          <a:prstGeom prst="rect">
            <a:avLst/>
          </a:prstGeom>
          <a:noFill/>
          <a:ln/>
        </p:spPr>
        <p:txBody>
          <a:bodyPr wrap="square" lIns="0" tIns="0" rIns="0" bIns="0" rtlCol="0" anchor="t"/>
          <a:lstStyle/>
          <a:p>
            <a:pPr defTabSz="1219170">
              <a:lnSpc>
                <a:spcPts val="2400"/>
              </a:lnSpc>
              <a:spcAft>
                <a:spcPts val="600"/>
              </a:spcAft>
            </a:pPr>
            <a:r>
              <a:rPr lang="en-US" sz="1600" b="1">
                <a:solidFill>
                  <a:srgbClr val="00A4A6"/>
                </a:solidFill>
                <a:latin typeface="Arial" pitchFamily="34" charset="0"/>
                <a:ea typeface="Arial" pitchFamily="34" charset="-122"/>
                <a:cs typeface="Arial" pitchFamily="34" charset="-120"/>
              </a:rPr>
              <a:t>Local Businesses</a:t>
            </a:r>
            <a:endParaRPr lang="en-US" sz="1600">
              <a:solidFill>
                <a:prstClr val="black"/>
              </a:solidFill>
              <a:latin typeface="Calibri" panose="020F0502020204030204"/>
            </a:endParaRPr>
          </a:p>
        </p:txBody>
      </p:sp>
      <p:sp>
        <p:nvSpPr>
          <p:cNvPr id="9" name="Text 5"/>
          <p:cNvSpPr/>
          <p:nvPr/>
        </p:nvSpPr>
        <p:spPr>
          <a:xfrm>
            <a:off x="1041401" y="2692401"/>
            <a:ext cx="4792980" cy="2667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Community presence and regional awareness</a:t>
            </a:r>
            <a:endParaRPr lang="en-US" sz="1400">
              <a:solidFill>
                <a:prstClr val="black"/>
              </a:solidFill>
              <a:latin typeface="Calibri" panose="020F0502020204030204"/>
            </a:endParaRPr>
          </a:p>
        </p:txBody>
      </p:sp>
      <p:sp>
        <p:nvSpPr>
          <p:cNvPr id="10" name="Text 6"/>
          <p:cNvSpPr/>
          <p:nvPr/>
        </p:nvSpPr>
        <p:spPr>
          <a:xfrm>
            <a:off x="762000" y="3416301"/>
            <a:ext cx="5207000" cy="11049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1" name="Shape 7"/>
          <p:cNvSpPr/>
          <p:nvPr/>
        </p:nvSpPr>
        <p:spPr>
          <a:xfrm>
            <a:off x="787400" y="3416301"/>
            <a:ext cx="0" cy="1104900"/>
          </a:xfrm>
          <a:prstGeom prst="line">
            <a:avLst/>
          </a:prstGeom>
          <a:noFill/>
          <a:ln w="38100">
            <a:solidFill>
              <a:srgbClr val="00A4A6"/>
            </a:solidFill>
            <a:prstDash val="solid"/>
          </a:ln>
        </p:spPr>
        <p:txBody>
          <a:bodyPr/>
          <a:lstStyle/>
          <a:p>
            <a:endParaRPr lang="en-GB"/>
          </a:p>
        </p:txBody>
      </p:sp>
      <p:sp>
        <p:nvSpPr>
          <p:cNvPr id="12" name="Text 8"/>
          <p:cNvSpPr/>
          <p:nvPr/>
        </p:nvSpPr>
        <p:spPr>
          <a:xfrm>
            <a:off x="1041401" y="3644900"/>
            <a:ext cx="4792980" cy="304800"/>
          </a:xfrm>
          <a:prstGeom prst="rect">
            <a:avLst/>
          </a:prstGeom>
          <a:noFill/>
          <a:ln/>
        </p:spPr>
        <p:txBody>
          <a:bodyPr wrap="square" lIns="0" tIns="0" rIns="0" bIns="0" rtlCol="0" anchor="t"/>
          <a:lstStyle/>
          <a:p>
            <a:pPr defTabSz="1219170">
              <a:lnSpc>
                <a:spcPts val="2400"/>
              </a:lnSpc>
              <a:spcAft>
                <a:spcPts val="600"/>
              </a:spcAft>
            </a:pPr>
            <a:r>
              <a:rPr lang="en-US" sz="1600" b="1">
                <a:solidFill>
                  <a:srgbClr val="00A4A6"/>
                </a:solidFill>
                <a:latin typeface="Arial" pitchFamily="34" charset="0"/>
                <a:ea typeface="Arial" pitchFamily="34" charset="-122"/>
                <a:cs typeface="Arial" pitchFamily="34" charset="-120"/>
              </a:rPr>
              <a:t>National Companies</a:t>
            </a:r>
            <a:endParaRPr lang="en-US" sz="1600">
              <a:solidFill>
                <a:prstClr val="black"/>
              </a:solidFill>
              <a:latin typeface="Calibri" panose="020F0502020204030204"/>
            </a:endParaRPr>
          </a:p>
        </p:txBody>
      </p:sp>
      <p:sp>
        <p:nvSpPr>
          <p:cNvPr id="13" name="Text 9"/>
          <p:cNvSpPr/>
          <p:nvPr/>
        </p:nvSpPr>
        <p:spPr>
          <a:xfrm>
            <a:off x="1041401" y="4025901"/>
            <a:ext cx="4792980" cy="2667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Broader reach and brand alignment</a:t>
            </a:r>
            <a:endParaRPr lang="en-US" sz="1400">
              <a:solidFill>
                <a:prstClr val="black"/>
              </a:solidFill>
              <a:latin typeface="Calibri" panose="020F0502020204030204"/>
            </a:endParaRPr>
          </a:p>
        </p:txBody>
      </p:sp>
      <p:sp>
        <p:nvSpPr>
          <p:cNvPr id="14" name="Text 10"/>
          <p:cNvSpPr/>
          <p:nvPr/>
        </p:nvSpPr>
        <p:spPr>
          <a:xfrm>
            <a:off x="6223000" y="2082801"/>
            <a:ext cx="5207000" cy="11049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5" name="Shape 11"/>
          <p:cNvSpPr/>
          <p:nvPr/>
        </p:nvSpPr>
        <p:spPr>
          <a:xfrm>
            <a:off x="6248400" y="2082801"/>
            <a:ext cx="0" cy="1104900"/>
          </a:xfrm>
          <a:prstGeom prst="line">
            <a:avLst/>
          </a:prstGeom>
          <a:noFill/>
          <a:ln w="38100">
            <a:solidFill>
              <a:srgbClr val="00A4A6"/>
            </a:solidFill>
            <a:prstDash val="solid"/>
          </a:ln>
        </p:spPr>
        <p:txBody>
          <a:bodyPr/>
          <a:lstStyle/>
          <a:p>
            <a:endParaRPr lang="en-GB"/>
          </a:p>
        </p:txBody>
      </p:sp>
      <p:sp>
        <p:nvSpPr>
          <p:cNvPr id="16" name="Text 12"/>
          <p:cNvSpPr/>
          <p:nvPr/>
        </p:nvSpPr>
        <p:spPr>
          <a:xfrm>
            <a:off x="6502401" y="2311400"/>
            <a:ext cx="4792980" cy="304800"/>
          </a:xfrm>
          <a:prstGeom prst="rect">
            <a:avLst/>
          </a:prstGeom>
          <a:noFill/>
          <a:ln/>
        </p:spPr>
        <p:txBody>
          <a:bodyPr wrap="square" lIns="0" tIns="0" rIns="0" bIns="0" rtlCol="0" anchor="t"/>
          <a:lstStyle/>
          <a:p>
            <a:pPr defTabSz="1219170">
              <a:lnSpc>
                <a:spcPts val="2400"/>
              </a:lnSpc>
              <a:spcAft>
                <a:spcPts val="600"/>
              </a:spcAft>
            </a:pPr>
            <a:r>
              <a:rPr lang="en-US" sz="1600" b="1">
                <a:solidFill>
                  <a:srgbClr val="00A4A6"/>
                </a:solidFill>
                <a:latin typeface="Arial" pitchFamily="34" charset="0"/>
                <a:ea typeface="Arial" pitchFamily="34" charset="-122"/>
                <a:cs typeface="Arial" pitchFamily="34" charset="-120"/>
              </a:rPr>
              <a:t>Technology Brands</a:t>
            </a:r>
            <a:endParaRPr lang="en-US" sz="1600">
              <a:solidFill>
                <a:prstClr val="black"/>
              </a:solidFill>
              <a:latin typeface="Calibri" panose="020F0502020204030204"/>
            </a:endParaRPr>
          </a:p>
        </p:txBody>
      </p:sp>
      <p:sp>
        <p:nvSpPr>
          <p:cNvPr id="17" name="Text 13"/>
          <p:cNvSpPr/>
          <p:nvPr/>
        </p:nvSpPr>
        <p:spPr>
          <a:xfrm>
            <a:off x="6502401" y="2692401"/>
            <a:ext cx="4792980" cy="2667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Product visibility and market positioning</a:t>
            </a:r>
            <a:endParaRPr lang="en-US" sz="1400">
              <a:solidFill>
                <a:prstClr val="black"/>
              </a:solidFill>
              <a:latin typeface="Calibri" panose="020F0502020204030204"/>
            </a:endParaRPr>
          </a:p>
        </p:txBody>
      </p:sp>
      <p:sp>
        <p:nvSpPr>
          <p:cNvPr id="18" name="Text 14"/>
          <p:cNvSpPr/>
          <p:nvPr/>
        </p:nvSpPr>
        <p:spPr>
          <a:xfrm>
            <a:off x="6223000" y="3416301"/>
            <a:ext cx="5207000" cy="11049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9" name="Shape 15"/>
          <p:cNvSpPr/>
          <p:nvPr/>
        </p:nvSpPr>
        <p:spPr>
          <a:xfrm>
            <a:off x="6248400" y="3416301"/>
            <a:ext cx="0" cy="1104900"/>
          </a:xfrm>
          <a:prstGeom prst="line">
            <a:avLst/>
          </a:prstGeom>
          <a:noFill/>
          <a:ln w="38100">
            <a:solidFill>
              <a:srgbClr val="00A4A6"/>
            </a:solidFill>
            <a:prstDash val="solid"/>
          </a:ln>
        </p:spPr>
        <p:txBody>
          <a:bodyPr/>
          <a:lstStyle/>
          <a:p>
            <a:endParaRPr lang="en-GB"/>
          </a:p>
        </p:txBody>
      </p:sp>
      <p:sp>
        <p:nvSpPr>
          <p:cNvPr id="20" name="Text 16"/>
          <p:cNvSpPr/>
          <p:nvPr/>
        </p:nvSpPr>
        <p:spPr>
          <a:xfrm>
            <a:off x="6502401" y="3644900"/>
            <a:ext cx="4792980" cy="304800"/>
          </a:xfrm>
          <a:prstGeom prst="rect">
            <a:avLst/>
          </a:prstGeom>
          <a:noFill/>
          <a:ln/>
        </p:spPr>
        <p:txBody>
          <a:bodyPr wrap="square" lIns="0" tIns="0" rIns="0" bIns="0" rtlCol="0" anchor="t"/>
          <a:lstStyle/>
          <a:p>
            <a:pPr defTabSz="1219170">
              <a:lnSpc>
                <a:spcPts val="2400"/>
              </a:lnSpc>
              <a:spcAft>
                <a:spcPts val="600"/>
              </a:spcAft>
            </a:pPr>
            <a:r>
              <a:rPr lang="en-US" sz="1600" b="1">
                <a:solidFill>
                  <a:srgbClr val="00A4A6"/>
                </a:solidFill>
                <a:latin typeface="Arial" pitchFamily="34" charset="0"/>
                <a:ea typeface="Arial" pitchFamily="34" charset="-122"/>
                <a:cs typeface="Arial" pitchFamily="34" charset="-120"/>
              </a:rPr>
              <a:t>Service Providers</a:t>
            </a:r>
            <a:endParaRPr lang="en-US" sz="1600">
              <a:solidFill>
                <a:prstClr val="black"/>
              </a:solidFill>
              <a:latin typeface="Calibri" panose="020F0502020204030204"/>
            </a:endParaRPr>
          </a:p>
        </p:txBody>
      </p:sp>
      <p:sp>
        <p:nvSpPr>
          <p:cNvPr id="21" name="Text 17"/>
          <p:cNvSpPr/>
          <p:nvPr/>
        </p:nvSpPr>
        <p:spPr>
          <a:xfrm>
            <a:off x="6502401" y="4025901"/>
            <a:ext cx="4792980" cy="2667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Recruiters, staffing firms, consultancies</a:t>
            </a:r>
            <a:endParaRPr lang="en-US" sz="1400">
              <a:solidFill>
                <a:prstClr val="black"/>
              </a:solidFill>
              <a:latin typeface="Calibri" panose="020F050202020403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a:extLst>
            <a:ext uri="{FF2B5EF4-FFF2-40B4-BE49-F238E27FC236}">
              <a16:creationId xmlns:a16="http://schemas.microsoft.com/office/drawing/2014/main" id="{29C7FF77-B51E-39AD-7E5D-B27F3D9FD6A8}"/>
            </a:ext>
          </a:extLst>
        </p:cNvPr>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3946EADD-11EF-1561-537D-5CB147D46D91}"/>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
        <p:nvSpPr>
          <p:cNvPr id="4" name="Text Placeholder 3">
            <a:extLst>
              <a:ext uri="{FF2B5EF4-FFF2-40B4-BE49-F238E27FC236}">
                <a16:creationId xmlns:a16="http://schemas.microsoft.com/office/drawing/2014/main" id="{DECA0FBE-1526-1B77-0BFB-D8CE955FA157}"/>
              </a:ext>
            </a:extLst>
          </p:cNvPr>
          <p:cNvSpPr>
            <a:spLocks noGrp="1"/>
          </p:cNvSpPr>
          <p:nvPr>
            <p:ph type="body" idx="4294967295"/>
          </p:nvPr>
        </p:nvSpPr>
        <p:spPr>
          <a:xfrm>
            <a:off x="1162906" y="4652162"/>
            <a:ext cx="6994264" cy="813602"/>
          </a:xfrm>
        </p:spPr>
        <p:txBody>
          <a:bodyPr vert="horz" lIns="91440" tIns="45720" rIns="91440" bIns="45720" rtlCol="0" anchor="t">
            <a:normAutofit/>
          </a:bodyPr>
          <a:lstStyle/>
          <a:p>
            <a:pPr marL="0" indent="0">
              <a:spcBef>
                <a:spcPts val="600"/>
              </a:spcBef>
              <a:buNone/>
            </a:pPr>
            <a:r>
              <a:rPr lang="en-US" sz="2000">
                <a:solidFill>
                  <a:schemeClr val="bg1"/>
                </a:solidFill>
                <a:latin typeface="Segoe UI Semibold"/>
                <a:cs typeface="Segoe UI Semibold"/>
              </a:rPr>
              <a:t>Event Organizer Training and Office Hours</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a:solidFill>
                  <a:schemeClr val="bg1"/>
                </a:solidFill>
                <a:latin typeface="Segoe UI Semibold"/>
                <a:cs typeface="Segoe UI Semibold"/>
              </a:rPr>
              <a:t>Jan 29, 2026</a:t>
            </a:r>
          </a:p>
        </p:txBody>
      </p:sp>
      <p:pic>
        <p:nvPicPr>
          <p:cNvPr id="3" name="Picture 2">
            <a:extLst>
              <a:ext uri="{FF2B5EF4-FFF2-40B4-BE49-F238E27FC236}">
                <a16:creationId xmlns:a16="http://schemas.microsoft.com/office/drawing/2014/main" id="{BA831E76-BC9F-7A33-6319-313A85F06A35}"/>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622143A-5433-49E2-17EE-9CE24945C479}"/>
              </a:ext>
            </a:extLst>
          </p:cNvPr>
          <p:cNvSpPr txBox="1"/>
          <p:nvPr/>
        </p:nvSpPr>
        <p:spPr>
          <a:xfrm>
            <a:off x="7229170" y="1144024"/>
            <a:ext cx="4109545" cy="20621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bg1"/>
                </a:solidFill>
              </a:rPr>
              <a:t>We will get started at 10 min after the hour</a:t>
            </a:r>
          </a:p>
          <a:p>
            <a:endParaRPr lang="en-US" sz="3200">
              <a:solidFill>
                <a:schemeClr val="bg1"/>
              </a:solidFill>
            </a:endParaRPr>
          </a:p>
          <a:p>
            <a:r>
              <a:rPr lang="en-US" sz="3200">
                <a:solidFill>
                  <a:schemeClr val="bg1"/>
                </a:solidFill>
              </a:rPr>
              <a:t>Grab a refreshment!</a:t>
            </a:r>
          </a:p>
        </p:txBody>
      </p:sp>
    </p:spTree>
    <p:extLst>
      <p:ext uri="{BB962C8B-B14F-4D97-AF65-F5344CB8AC3E}">
        <p14:creationId xmlns:p14="http://schemas.microsoft.com/office/powerpoint/2010/main" val="813330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3f9e7c3d.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1" y="381000"/>
            <a:ext cx="8536687"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Finding Sponsors: Platforms</a:t>
            </a:r>
            <a:endParaRPr lang="en-US" sz="4800">
              <a:solidFill>
                <a:prstClr val="black"/>
              </a:solidFill>
              <a:latin typeface="Calibri" panose="020F0502020204030204"/>
            </a:endParaRPr>
          </a:p>
        </p:txBody>
      </p:sp>
      <p:pic>
        <p:nvPicPr>
          <p:cNvPr id="4" name="Image 1" descr="/tmp/rasterized-svg-451c4be0.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57400"/>
            <a:ext cx="10668000" cy="1016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057400"/>
            <a:ext cx="0" cy="1016000"/>
          </a:xfrm>
          <a:prstGeom prst="line">
            <a:avLst/>
          </a:prstGeom>
          <a:noFill/>
          <a:ln w="38100">
            <a:solidFill>
              <a:srgbClr val="00A4A6"/>
            </a:solidFill>
            <a:prstDash val="solid"/>
          </a:ln>
        </p:spPr>
        <p:txBody>
          <a:bodyPr/>
          <a:lstStyle/>
          <a:p>
            <a:endParaRPr lang="en-GB"/>
          </a:p>
        </p:txBody>
      </p:sp>
      <p:sp>
        <p:nvSpPr>
          <p:cNvPr id="8" name="Text 4"/>
          <p:cNvSpPr/>
          <p:nvPr/>
        </p:nvSpPr>
        <p:spPr>
          <a:xfrm>
            <a:off x="1066800" y="2260600"/>
            <a:ext cx="10311384" cy="609600"/>
          </a:xfrm>
          <a:prstGeom prst="rect">
            <a:avLst/>
          </a:prstGeom>
          <a:noFill/>
          <a:ln/>
        </p:spPr>
        <p:txBody>
          <a:bodyPr wrap="square" lIns="0" tIns="0" rIns="0" bIns="0" rtlCol="0" anchor="t"/>
          <a:lstStyle/>
          <a:p>
            <a:pPr defTabSz="1219170">
              <a:lnSpc>
                <a:spcPts val="2400"/>
              </a:lnSpc>
            </a:pPr>
            <a:r>
              <a:rPr lang="en-US" sz="1600" b="1">
                <a:solidFill>
                  <a:srgbClr val="00A4A6"/>
                </a:solidFill>
                <a:latin typeface="Arial" pitchFamily="34" charset="0"/>
                <a:ea typeface="Arial" pitchFamily="34" charset="-122"/>
                <a:cs typeface="Arial" pitchFamily="34" charset="-120"/>
              </a:rPr>
              <a:t>Use established platforms:</a:t>
            </a:r>
            <a:r>
              <a:rPr lang="en-US" sz="1600">
                <a:solidFill>
                  <a:srgbClr val="1D1D1D"/>
                </a:solidFill>
                <a:latin typeface="Arial" pitchFamily="34" charset="0"/>
                <a:ea typeface="Arial" pitchFamily="34" charset="-122"/>
                <a:cs typeface="Arial" pitchFamily="34" charset="-120"/>
              </a:rPr>
              <a:t> List your call for sponsors on CommunityDays.org to reach audiences already engaged with Microsoft community events. Leverage Microsoft Partner Network directories.</a:t>
            </a:r>
            <a:endParaRPr lang="en-US" sz="1600">
              <a:solidFill>
                <a:prstClr val="black"/>
              </a:solidFill>
              <a:latin typeface="Calibri" panose="020F0502020204030204"/>
            </a:endParaRPr>
          </a:p>
        </p:txBody>
      </p:sp>
      <p:sp>
        <p:nvSpPr>
          <p:cNvPr id="9" name="Text 5"/>
          <p:cNvSpPr/>
          <p:nvPr/>
        </p:nvSpPr>
        <p:spPr>
          <a:xfrm>
            <a:off x="762000" y="3251200"/>
            <a:ext cx="10668000" cy="7112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0" name="Shape 6"/>
          <p:cNvSpPr/>
          <p:nvPr/>
        </p:nvSpPr>
        <p:spPr>
          <a:xfrm>
            <a:off x="787400" y="3251200"/>
            <a:ext cx="0" cy="711200"/>
          </a:xfrm>
          <a:prstGeom prst="line">
            <a:avLst/>
          </a:prstGeom>
          <a:noFill/>
          <a:ln w="38100">
            <a:solidFill>
              <a:srgbClr val="00A4A6"/>
            </a:solidFill>
            <a:prstDash val="solid"/>
          </a:ln>
        </p:spPr>
        <p:txBody>
          <a:bodyPr/>
          <a:lstStyle/>
          <a:p>
            <a:endParaRPr lang="en-GB"/>
          </a:p>
        </p:txBody>
      </p:sp>
      <p:sp>
        <p:nvSpPr>
          <p:cNvPr id="11" name="Text 7"/>
          <p:cNvSpPr/>
          <p:nvPr/>
        </p:nvSpPr>
        <p:spPr>
          <a:xfrm>
            <a:off x="1066800" y="3454400"/>
            <a:ext cx="10311384" cy="304800"/>
          </a:xfrm>
          <a:prstGeom prst="rect">
            <a:avLst/>
          </a:prstGeom>
          <a:noFill/>
          <a:ln/>
        </p:spPr>
        <p:txBody>
          <a:bodyPr wrap="square" lIns="0" tIns="0" rIns="0" bIns="0" rtlCol="0" anchor="t"/>
          <a:lstStyle/>
          <a:p>
            <a:pPr defTabSz="1219170">
              <a:lnSpc>
                <a:spcPts val="2400"/>
              </a:lnSpc>
            </a:pPr>
            <a:r>
              <a:rPr lang="en-US" sz="1600" b="1">
                <a:solidFill>
                  <a:srgbClr val="00A4A6"/>
                </a:solidFill>
                <a:latin typeface="Arial" pitchFamily="34" charset="0"/>
                <a:ea typeface="Arial" pitchFamily="34" charset="-122"/>
                <a:cs typeface="Arial" pitchFamily="34" charset="-120"/>
              </a:rPr>
              <a:t>Network at events:</a:t>
            </a:r>
            <a:r>
              <a:rPr lang="en-US" sz="1600">
                <a:solidFill>
                  <a:srgbClr val="1D1D1D"/>
                </a:solidFill>
                <a:latin typeface="Arial" pitchFamily="34" charset="0"/>
                <a:ea typeface="Arial" pitchFamily="34" charset="-122"/>
                <a:cs typeface="Arial" pitchFamily="34" charset="-120"/>
              </a:rPr>
              <a:t> Start conversations at Expo Halls during Microsoft events to establish new relationships.</a:t>
            </a:r>
            <a:endParaRPr lang="en-US" sz="1600">
              <a:solidFill>
                <a:prstClr val="black"/>
              </a:solidFill>
              <a:latin typeface="Calibri" panose="020F0502020204030204"/>
            </a:endParaRPr>
          </a:p>
        </p:txBody>
      </p:sp>
      <p:sp>
        <p:nvSpPr>
          <p:cNvPr id="12" name="Text 8"/>
          <p:cNvSpPr/>
          <p:nvPr/>
        </p:nvSpPr>
        <p:spPr>
          <a:xfrm>
            <a:off x="762000" y="4140200"/>
            <a:ext cx="10668000" cy="7112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3" name="Shape 9"/>
          <p:cNvSpPr/>
          <p:nvPr/>
        </p:nvSpPr>
        <p:spPr>
          <a:xfrm>
            <a:off x="787400" y="4140200"/>
            <a:ext cx="0" cy="711200"/>
          </a:xfrm>
          <a:prstGeom prst="line">
            <a:avLst/>
          </a:prstGeom>
          <a:noFill/>
          <a:ln w="38100">
            <a:solidFill>
              <a:srgbClr val="00A4A6"/>
            </a:solidFill>
            <a:prstDash val="solid"/>
          </a:ln>
        </p:spPr>
        <p:txBody>
          <a:bodyPr/>
          <a:lstStyle/>
          <a:p>
            <a:endParaRPr lang="en-GB"/>
          </a:p>
        </p:txBody>
      </p:sp>
      <p:sp>
        <p:nvSpPr>
          <p:cNvPr id="14" name="Text 10"/>
          <p:cNvSpPr/>
          <p:nvPr/>
        </p:nvSpPr>
        <p:spPr>
          <a:xfrm>
            <a:off x="1066800" y="4343400"/>
            <a:ext cx="10311384" cy="304800"/>
          </a:xfrm>
          <a:prstGeom prst="rect">
            <a:avLst/>
          </a:prstGeom>
          <a:noFill/>
          <a:ln/>
        </p:spPr>
        <p:txBody>
          <a:bodyPr wrap="square" lIns="0" tIns="0" rIns="0" bIns="0" rtlCol="0" anchor="t"/>
          <a:lstStyle/>
          <a:p>
            <a:pPr defTabSz="1219170">
              <a:lnSpc>
                <a:spcPts val="2400"/>
              </a:lnSpc>
            </a:pPr>
            <a:r>
              <a:rPr lang="en-US" sz="1600" b="1">
                <a:solidFill>
                  <a:srgbClr val="00A4A6"/>
                </a:solidFill>
                <a:latin typeface="Arial" pitchFamily="34" charset="0"/>
                <a:ea typeface="Arial" pitchFamily="34" charset="-122"/>
                <a:cs typeface="Arial" pitchFamily="34" charset="-120"/>
              </a:rPr>
              <a:t>Connect with MVPs and RDs:</a:t>
            </a:r>
            <a:r>
              <a:rPr lang="en-US" sz="1600">
                <a:solidFill>
                  <a:srgbClr val="1D1D1D"/>
                </a:solidFill>
                <a:latin typeface="Arial" pitchFamily="34" charset="0"/>
                <a:ea typeface="Arial" pitchFamily="34" charset="-122"/>
                <a:cs typeface="Arial" pitchFamily="34" charset="-120"/>
              </a:rPr>
              <a:t> These community leaders often have strong corporate ties.</a:t>
            </a:r>
            <a:endParaRPr lang="en-US" sz="1600">
              <a:solidFill>
                <a:prstClr val="black"/>
              </a:solidFill>
              <a:latin typeface="Calibri" panose="020F050202020403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9848e794.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1" y="381000"/>
            <a:ext cx="9352788"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Approaching Sponsors: Tactics</a:t>
            </a:r>
            <a:endParaRPr lang="en-US" sz="4800">
              <a:solidFill>
                <a:prstClr val="black"/>
              </a:solidFill>
              <a:latin typeface="Calibri" panose="020F0502020204030204"/>
            </a:endParaRPr>
          </a:p>
        </p:txBody>
      </p:sp>
      <p:pic>
        <p:nvPicPr>
          <p:cNvPr id="4" name="Image 1" descr="/tmp/rasterized-svg-9ab82760.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06601"/>
            <a:ext cx="10668000" cy="6223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006601"/>
            <a:ext cx="0" cy="622300"/>
          </a:xfrm>
          <a:prstGeom prst="line">
            <a:avLst/>
          </a:prstGeom>
          <a:noFill/>
          <a:ln w="38100">
            <a:solidFill>
              <a:srgbClr val="00A4A6"/>
            </a:solidFill>
            <a:prstDash val="solid"/>
          </a:ln>
        </p:spPr>
        <p:txBody>
          <a:bodyPr/>
          <a:lstStyle/>
          <a:p>
            <a:endParaRPr lang="en-GB"/>
          </a:p>
        </p:txBody>
      </p:sp>
      <p:sp>
        <p:nvSpPr>
          <p:cNvPr id="8" name="Text 4"/>
          <p:cNvSpPr/>
          <p:nvPr/>
        </p:nvSpPr>
        <p:spPr>
          <a:xfrm>
            <a:off x="1041400" y="2184401"/>
            <a:ext cx="10363200" cy="2667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Engage your existing network:</a:t>
            </a:r>
            <a:r>
              <a:rPr lang="en-US" sz="1400">
                <a:solidFill>
                  <a:srgbClr val="1D1D1D"/>
                </a:solidFill>
                <a:latin typeface="Arial" pitchFamily="34" charset="0"/>
                <a:ea typeface="Arial" pitchFamily="34" charset="-122"/>
                <a:cs typeface="Arial" pitchFamily="34" charset="-120"/>
              </a:rPr>
              <a:t> Ask speakers to connect with their employers. Request referrals from past sponsors.</a:t>
            </a:r>
            <a:endParaRPr lang="en-US" sz="1400">
              <a:solidFill>
                <a:prstClr val="black"/>
              </a:solidFill>
              <a:latin typeface="Calibri" panose="020F0502020204030204"/>
            </a:endParaRPr>
          </a:p>
        </p:txBody>
      </p:sp>
      <p:sp>
        <p:nvSpPr>
          <p:cNvPr id="9" name="Text 5"/>
          <p:cNvSpPr/>
          <p:nvPr/>
        </p:nvSpPr>
        <p:spPr>
          <a:xfrm>
            <a:off x="762000" y="2794001"/>
            <a:ext cx="10668000" cy="6223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0" name="Shape 6"/>
          <p:cNvSpPr/>
          <p:nvPr/>
        </p:nvSpPr>
        <p:spPr>
          <a:xfrm>
            <a:off x="787400" y="2794001"/>
            <a:ext cx="0" cy="622300"/>
          </a:xfrm>
          <a:prstGeom prst="line">
            <a:avLst/>
          </a:prstGeom>
          <a:noFill/>
          <a:ln w="38100">
            <a:solidFill>
              <a:srgbClr val="00A4A6"/>
            </a:solidFill>
            <a:prstDash val="solid"/>
          </a:ln>
        </p:spPr>
        <p:txBody>
          <a:bodyPr/>
          <a:lstStyle/>
          <a:p>
            <a:endParaRPr lang="en-GB"/>
          </a:p>
        </p:txBody>
      </p:sp>
      <p:sp>
        <p:nvSpPr>
          <p:cNvPr id="11" name="Text 7"/>
          <p:cNvSpPr/>
          <p:nvPr/>
        </p:nvSpPr>
        <p:spPr>
          <a:xfrm>
            <a:off x="1041400" y="2971801"/>
            <a:ext cx="10363200" cy="2667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Target local &amp; regional businesses:</a:t>
            </a:r>
            <a:r>
              <a:rPr lang="en-US" sz="1400">
                <a:solidFill>
                  <a:srgbClr val="1D1D1D"/>
                </a:solidFill>
                <a:latin typeface="Arial" pitchFamily="34" charset="0"/>
                <a:ea typeface="Arial" pitchFamily="34" charset="-122"/>
                <a:cs typeface="Arial" pitchFamily="34" charset="-120"/>
              </a:rPr>
              <a:t> Identify businesses aligned with technology. Approach tech recruiters and staffing firms.</a:t>
            </a:r>
            <a:endParaRPr lang="en-US" sz="1400">
              <a:solidFill>
                <a:prstClr val="black"/>
              </a:solidFill>
              <a:latin typeface="Calibri" panose="020F0502020204030204"/>
            </a:endParaRPr>
          </a:p>
        </p:txBody>
      </p:sp>
      <p:sp>
        <p:nvSpPr>
          <p:cNvPr id="12" name="Text 8"/>
          <p:cNvSpPr/>
          <p:nvPr/>
        </p:nvSpPr>
        <p:spPr>
          <a:xfrm>
            <a:off x="762000" y="3581401"/>
            <a:ext cx="10668000" cy="6223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3" name="Shape 9"/>
          <p:cNvSpPr/>
          <p:nvPr/>
        </p:nvSpPr>
        <p:spPr>
          <a:xfrm>
            <a:off x="787400" y="3581401"/>
            <a:ext cx="0" cy="622300"/>
          </a:xfrm>
          <a:prstGeom prst="line">
            <a:avLst/>
          </a:prstGeom>
          <a:noFill/>
          <a:ln w="38100">
            <a:solidFill>
              <a:srgbClr val="00A4A6"/>
            </a:solidFill>
            <a:prstDash val="solid"/>
          </a:ln>
        </p:spPr>
        <p:txBody>
          <a:bodyPr/>
          <a:lstStyle/>
          <a:p>
            <a:endParaRPr lang="en-GB"/>
          </a:p>
        </p:txBody>
      </p:sp>
      <p:sp>
        <p:nvSpPr>
          <p:cNvPr id="14" name="Text 10"/>
          <p:cNvSpPr/>
          <p:nvPr/>
        </p:nvSpPr>
        <p:spPr>
          <a:xfrm>
            <a:off x="1041400" y="3759201"/>
            <a:ext cx="10363200" cy="2667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Expand digital outreach:</a:t>
            </a:r>
            <a:r>
              <a:rPr lang="en-US" sz="1400">
                <a:solidFill>
                  <a:srgbClr val="1D1D1D"/>
                </a:solidFill>
                <a:latin typeface="Arial" pitchFamily="34" charset="0"/>
                <a:ea typeface="Arial" pitchFamily="34" charset="-122"/>
                <a:cs typeface="Arial" pitchFamily="34" charset="-120"/>
              </a:rPr>
              <a:t> Share posts on LinkedIn, tag relevant companies, and join Microsoft-focused groups.</a:t>
            </a:r>
            <a:endParaRPr lang="en-US" sz="1400">
              <a:solidFill>
                <a:prstClr val="black"/>
              </a:solidFill>
              <a:latin typeface="Calibri" panose="020F0502020204030204"/>
            </a:endParaRPr>
          </a:p>
        </p:txBody>
      </p:sp>
      <p:sp>
        <p:nvSpPr>
          <p:cNvPr id="15" name="Text 11"/>
          <p:cNvSpPr/>
          <p:nvPr/>
        </p:nvSpPr>
        <p:spPr>
          <a:xfrm>
            <a:off x="762000" y="4368801"/>
            <a:ext cx="10668000" cy="6223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6" name="Shape 12"/>
          <p:cNvSpPr/>
          <p:nvPr/>
        </p:nvSpPr>
        <p:spPr>
          <a:xfrm>
            <a:off x="787400" y="4368801"/>
            <a:ext cx="0" cy="622300"/>
          </a:xfrm>
          <a:prstGeom prst="line">
            <a:avLst/>
          </a:prstGeom>
          <a:noFill/>
          <a:ln w="38100">
            <a:solidFill>
              <a:srgbClr val="00A4A6"/>
            </a:solidFill>
            <a:prstDash val="solid"/>
          </a:ln>
        </p:spPr>
        <p:txBody>
          <a:bodyPr/>
          <a:lstStyle/>
          <a:p>
            <a:endParaRPr lang="en-GB"/>
          </a:p>
        </p:txBody>
      </p:sp>
      <p:sp>
        <p:nvSpPr>
          <p:cNvPr id="17" name="Text 13"/>
          <p:cNvSpPr/>
          <p:nvPr/>
        </p:nvSpPr>
        <p:spPr>
          <a:xfrm>
            <a:off x="1041400" y="4546601"/>
            <a:ext cx="10363200" cy="2667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Highlight benefits:</a:t>
            </a:r>
            <a:r>
              <a:rPr lang="en-US" sz="1400">
                <a:solidFill>
                  <a:srgbClr val="1D1D1D"/>
                </a:solidFill>
                <a:latin typeface="Arial" pitchFamily="34" charset="0"/>
                <a:ea typeface="Arial" pitchFamily="34" charset="-122"/>
                <a:cs typeface="Arial" pitchFamily="34" charset="-120"/>
              </a:rPr>
              <a:t> Emphasise branding opportunities on event materials and social media.</a:t>
            </a:r>
            <a:endParaRPr lang="en-US" sz="1400">
              <a:solidFill>
                <a:prstClr val="black"/>
              </a:solidFill>
              <a:latin typeface="Calibri" panose="020F050202020403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0eb3e9c0.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0" y="381000"/>
            <a:ext cx="6852667"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Sponsorship Packages</a:t>
            </a:r>
            <a:endParaRPr lang="en-US" sz="4800">
              <a:solidFill>
                <a:prstClr val="black"/>
              </a:solidFill>
              <a:latin typeface="Calibri" panose="020F0502020204030204"/>
            </a:endParaRPr>
          </a:p>
        </p:txBody>
      </p:sp>
      <p:pic>
        <p:nvPicPr>
          <p:cNvPr id="4" name="Image 1" descr="/tmp/rasterized-svg-e53e5838.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57400"/>
            <a:ext cx="5207000" cy="13208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057400"/>
            <a:ext cx="0" cy="1320800"/>
          </a:xfrm>
          <a:prstGeom prst="line">
            <a:avLst/>
          </a:prstGeom>
          <a:noFill/>
          <a:ln w="38100">
            <a:solidFill>
              <a:srgbClr val="00A4A6"/>
            </a:solidFill>
            <a:prstDash val="solid"/>
          </a:ln>
        </p:spPr>
        <p:txBody>
          <a:bodyPr/>
          <a:lstStyle/>
          <a:p>
            <a:endParaRPr lang="en-GB"/>
          </a:p>
        </p:txBody>
      </p:sp>
      <p:sp>
        <p:nvSpPr>
          <p:cNvPr id="8" name="Text 4"/>
          <p:cNvSpPr/>
          <p:nvPr/>
        </p:nvSpPr>
        <p:spPr>
          <a:xfrm>
            <a:off x="1016001" y="2260600"/>
            <a:ext cx="4844796" cy="304800"/>
          </a:xfrm>
          <a:prstGeom prst="rect">
            <a:avLst/>
          </a:prstGeom>
          <a:noFill/>
          <a:ln/>
        </p:spPr>
        <p:txBody>
          <a:bodyPr wrap="square" lIns="0" tIns="0" rIns="0" bIns="0" rtlCol="0" anchor="t"/>
          <a:lstStyle/>
          <a:p>
            <a:pPr defTabSz="1219170">
              <a:lnSpc>
                <a:spcPts val="2400"/>
              </a:lnSpc>
              <a:spcAft>
                <a:spcPts val="600"/>
              </a:spcAft>
            </a:pPr>
            <a:r>
              <a:rPr lang="en-US" sz="1600" b="1">
                <a:solidFill>
                  <a:srgbClr val="00A4A6"/>
                </a:solidFill>
                <a:latin typeface="Arial" pitchFamily="34" charset="0"/>
                <a:ea typeface="Arial" pitchFamily="34" charset="-122"/>
                <a:cs typeface="Arial" pitchFamily="34" charset="-120"/>
              </a:rPr>
              <a:t>Package Types</a:t>
            </a:r>
            <a:endParaRPr lang="en-US" sz="1600">
              <a:solidFill>
                <a:prstClr val="black"/>
              </a:solidFill>
              <a:latin typeface="Calibri" panose="020F0502020204030204"/>
            </a:endParaRPr>
          </a:p>
        </p:txBody>
      </p:sp>
      <p:sp>
        <p:nvSpPr>
          <p:cNvPr id="9" name="Text 5"/>
          <p:cNvSpPr/>
          <p:nvPr/>
        </p:nvSpPr>
        <p:spPr>
          <a:xfrm>
            <a:off x="1016001" y="2641600"/>
            <a:ext cx="4844796" cy="5334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Single event or multiple event packages. Consider annual partnerships for recurring events.</a:t>
            </a:r>
            <a:endParaRPr lang="en-US" sz="1400">
              <a:solidFill>
                <a:prstClr val="black"/>
              </a:solidFill>
              <a:latin typeface="Calibri" panose="020F0502020204030204"/>
            </a:endParaRPr>
          </a:p>
        </p:txBody>
      </p:sp>
      <p:sp>
        <p:nvSpPr>
          <p:cNvPr id="10" name="Text 6"/>
          <p:cNvSpPr/>
          <p:nvPr/>
        </p:nvSpPr>
        <p:spPr>
          <a:xfrm>
            <a:off x="762000" y="3581400"/>
            <a:ext cx="5207000" cy="13208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1" name="Shape 7"/>
          <p:cNvSpPr/>
          <p:nvPr/>
        </p:nvSpPr>
        <p:spPr>
          <a:xfrm>
            <a:off x="787400" y="3581400"/>
            <a:ext cx="0" cy="1320800"/>
          </a:xfrm>
          <a:prstGeom prst="line">
            <a:avLst/>
          </a:prstGeom>
          <a:noFill/>
          <a:ln w="38100">
            <a:solidFill>
              <a:srgbClr val="00A4A6"/>
            </a:solidFill>
            <a:prstDash val="solid"/>
          </a:ln>
        </p:spPr>
        <p:txBody>
          <a:bodyPr/>
          <a:lstStyle/>
          <a:p>
            <a:endParaRPr lang="en-GB"/>
          </a:p>
        </p:txBody>
      </p:sp>
      <p:sp>
        <p:nvSpPr>
          <p:cNvPr id="12" name="Text 8"/>
          <p:cNvSpPr/>
          <p:nvPr/>
        </p:nvSpPr>
        <p:spPr>
          <a:xfrm>
            <a:off x="1016001" y="3784600"/>
            <a:ext cx="4844796" cy="304800"/>
          </a:xfrm>
          <a:prstGeom prst="rect">
            <a:avLst/>
          </a:prstGeom>
          <a:noFill/>
          <a:ln/>
        </p:spPr>
        <p:txBody>
          <a:bodyPr wrap="square" lIns="0" tIns="0" rIns="0" bIns="0" rtlCol="0" anchor="t"/>
          <a:lstStyle/>
          <a:p>
            <a:pPr defTabSz="1219170">
              <a:lnSpc>
                <a:spcPts val="2400"/>
              </a:lnSpc>
              <a:spcAft>
                <a:spcPts val="600"/>
              </a:spcAft>
            </a:pPr>
            <a:r>
              <a:rPr lang="en-US" sz="1600" b="1">
                <a:solidFill>
                  <a:srgbClr val="00A4A6"/>
                </a:solidFill>
                <a:latin typeface="Arial" pitchFamily="34" charset="0"/>
                <a:ea typeface="Arial" pitchFamily="34" charset="-122"/>
                <a:cs typeface="Arial" pitchFamily="34" charset="-120"/>
              </a:rPr>
              <a:t>Tiered Levels</a:t>
            </a:r>
            <a:endParaRPr lang="en-US" sz="1600">
              <a:solidFill>
                <a:prstClr val="black"/>
              </a:solidFill>
              <a:latin typeface="Calibri" panose="020F0502020204030204"/>
            </a:endParaRPr>
          </a:p>
        </p:txBody>
      </p:sp>
      <p:sp>
        <p:nvSpPr>
          <p:cNvPr id="13" name="Text 9"/>
          <p:cNvSpPr/>
          <p:nvPr/>
        </p:nvSpPr>
        <p:spPr>
          <a:xfrm>
            <a:off x="1016001" y="4165600"/>
            <a:ext cx="4844796" cy="5334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Bronze, Silver, Gold, Platinum with increasing visibility at each level.</a:t>
            </a:r>
            <a:endParaRPr lang="en-US" sz="1400">
              <a:solidFill>
                <a:prstClr val="black"/>
              </a:solidFill>
              <a:latin typeface="Calibri" panose="020F0502020204030204"/>
            </a:endParaRPr>
          </a:p>
        </p:txBody>
      </p:sp>
      <p:sp>
        <p:nvSpPr>
          <p:cNvPr id="14" name="Text 10"/>
          <p:cNvSpPr/>
          <p:nvPr/>
        </p:nvSpPr>
        <p:spPr>
          <a:xfrm>
            <a:off x="762000" y="5105401"/>
            <a:ext cx="5207000" cy="10541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5" name="Shape 11"/>
          <p:cNvSpPr/>
          <p:nvPr/>
        </p:nvSpPr>
        <p:spPr>
          <a:xfrm>
            <a:off x="787400" y="5105401"/>
            <a:ext cx="0" cy="1054100"/>
          </a:xfrm>
          <a:prstGeom prst="line">
            <a:avLst/>
          </a:prstGeom>
          <a:noFill/>
          <a:ln w="38100">
            <a:solidFill>
              <a:srgbClr val="00A4A6"/>
            </a:solidFill>
            <a:prstDash val="solid"/>
          </a:ln>
        </p:spPr>
        <p:txBody>
          <a:bodyPr/>
          <a:lstStyle/>
          <a:p>
            <a:endParaRPr lang="en-GB"/>
          </a:p>
        </p:txBody>
      </p:sp>
      <p:sp>
        <p:nvSpPr>
          <p:cNvPr id="16" name="Text 12"/>
          <p:cNvSpPr/>
          <p:nvPr/>
        </p:nvSpPr>
        <p:spPr>
          <a:xfrm>
            <a:off x="1016001" y="5308600"/>
            <a:ext cx="4844796" cy="304800"/>
          </a:xfrm>
          <a:prstGeom prst="rect">
            <a:avLst/>
          </a:prstGeom>
          <a:noFill/>
          <a:ln/>
        </p:spPr>
        <p:txBody>
          <a:bodyPr wrap="square" lIns="0" tIns="0" rIns="0" bIns="0" rtlCol="0" anchor="t"/>
          <a:lstStyle/>
          <a:p>
            <a:pPr defTabSz="1219170">
              <a:lnSpc>
                <a:spcPts val="2400"/>
              </a:lnSpc>
              <a:spcAft>
                <a:spcPts val="600"/>
              </a:spcAft>
            </a:pPr>
            <a:r>
              <a:rPr lang="en-US" sz="1600" b="1">
                <a:solidFill>
                  <a:srgbClr val="00A4A6"/>
                </a:solidFill>
                <a:latin typeface="Arial" pitchFamily="34" charset="0"/>
                <a:ea typeface="Arial" pitchFamily="34" charset="-122"/>
                <a:cs typeface="Arial" pitchFamily="34" charset="-120"/>
              </a:rPr>
              <a:t>À la Carte Options</a:t>
            </a:r>
            <a:endParaRPr lang="en-US" sz="1600">
              <a:solidFill>
                <a:prstClr val="black"/>
              </a:solidFill>
              <a:latin typeface="Calibri" panose="020F0502020204030204"/>
            </a:endParaRPr>
          </a:p>
        </p:txBody>
      </p:sp>
      <p:sp>
        <p:nvSpPr>
          <p:cNvPr id="17" name="Text 13"/>
          <p:cNvSpPr/>
          <p:nvPr/>
        </p:nvSpPr>
        <p:spPr>
          <a:xfrm>
            <a:off x="1016001" y="5689601"/>
            <a:ext cx="4844796" cy="2667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Add keynote slots, booth space, or social media campaigns.</a:t>
            </a:r>
            <a:endParaRPr lang="en-US" sz="1400">
              <a:solidFill>
                <a:prstClr val="black"/>
              </a:solidFill>
              <a:latin typeface="Calibri" panose="020F0502020204030204"/>
            </a:endParaRPr>
          </a:p>
        </p:txBody>
      </p:sp>
      <p:sp>
        <p:nvSpPr>
          <p:cNvPr id="18" name="Text 14"/>
          <p:cNvSpPr/>
          <p:nvPr/>
        </p:nvSpPr>
        <p:spPr>
          <a:xfrm>
            <a:off x="6223000" y="2578101"/>
            <a:ext cx="5207000" cy="2298700"/>
          </a:xfrm>
          <a:prstGeom prst="rect">
            <a:avLst/>
          </a:prstGeom>
          <a:solidFill>
            <a:srgbClr val="E8F4F5"/>
          </a:solidFill>
          <a:ln/>
        </p:spPr>
        <p:txBody>
          <a:bodyPr wrap="square" rtlCol="0" anchor="ctr"/>
          <a:lstStyle/>
          <a:p>
            <a:pPr defTabSz="1219170"/>
            <a:endParaRPr lang="en-US" sz="2400">
              <a:solidFill>
                <a:prstClr val="black"/>
              </a:solidFill>
              <a:latin typeface="Calibri" panose="020F0502020204030204"/>
            </a:endParaRPr>
          </a:p>
        </p:txBody>
      </p:sp>
      <p:sp>
        <p:nvSpPr>
          <p:cNvPr id="19" name="Shape 15"/>
          <p:cNvSpPr/>
          <p:nvPr/>
        </p:nvSpPr>
        <p:spPr>
          <a:xfrm>
            <a:off x="6248400" y="2578101"/>
            <a:ext cx="0" cy="2298700"/>
          </a:xfrm>
          <a:prstGeom prst="line">
            <a:avLst/>
          </a:prstGeom>
          <a:noFill/>
          <a:ln w="38100">
            <a:solidFill>
              <a:srgbClr val="00A4A6"/>
            </a:solidFill>
            <a:prstDash val="solid"/>
          </a:ln>
        </p:spPr>
        <p:txBody>
          <a:bodyPr/>
          <a:lstStyle/>
          <a:p>
            <a:endParaRPr lang="en-GB"/>
          </a:p>
        </p:txBody>
      </p:sp>
      <p:sp>
        <p:nvSpPr>
          <p:cNvPr id="20" name="Text 16"/>
          <p:cNvSpPr/>
          <p:nvPr/>
        </p:nvSpPr>
        <p:spPr>
          <a:xfrm>
            <a:off x="6502401" y="2806700"/>
            <a:ext cx="4792980" cy="304800"/>
          </a:xfrm>
          <a:prstGeom prst="rect">
            <a:avLst/>
          </a:prstGeom>
          <a:noFill/>
          <a:ln/>
        </p:spPr>
        <p:txBody>
          <a:bodyPr wrap="square" lIns="0" tIns="0" rIns="0" bIns="0" rtlCol="0" anchor="t"/>
          <a:lstStyle/>
          <a:p>
            <a:pPr defTabSz="1219170">
              <a:lnSpc>
                <a:spcPts val="2400"/>
              </a:lnSpc>
              <a:spcAft>
                <a:spcPts val="800"/>
              </a:spcAft>
            </a:pPr>
            <a:r>
              <a:rPr lang="en-US" sz="1600" b="1">
                <a:solidFill>
                  <a:srgbClr val="00A4A6"/>
                </a:solidFill>
                <a:latin typeface="Arial" pitchFamily="34" charset="0"/>
                <a:ea typeface="Arial" pitchFamily="34" charset="-122"/>
                <a:cs typeface="Arial" pitchFamily="34" charset="-120"/>
              </a:rPr>
              <a:t>Non-Monetary Sponsorships</a:t>
            </a:r>
            <a:endParaRPr lang="en-US" sz="1600">
              <a:solidFill>
                <a:prstClr val="black"/>
              </a:solidFill>
              <a:latin typeface="Calibri" panose="020F0502020204030204"/>
            </a:endParaRPr>
          </a:p>
        </p:txBody>
      </p:sp>
      <p:sp>
        <p:nvSpPr>
          <p:cNvPr id="21" name="Text 17"/>
          <p:cNvSpPr/>
          <p:nvPr/>
        </p:nvSpPr>
        <p:spPr>
          <a:xfrm>
            <a:off x="6502401" y="3213100"/>
            <a:ext cx="4792980" cy="533400"/>
          </a:xfrm>
          <a:prstGeom prst="rect">
            <a:avLst/>
          </a:prstGeom>
          <a:noFill/>
          <a:ln/>
        </p:spPr>
        <p:txBody>
          <a:bodyPr wrap="square" lIns="0" tIns="0" rIns="0" bIns="0" rtlCol="0" anchor="t"/>
          <a:lstStyle/>
          <a:p>
            <a:pPr defTabSz="1219170">
              <a:lnSpc>
                <a:spcPts val="2100"/>
              </a:lnSpc>
              <a:spcAft>
                <a:spcPts val="800"/>
              </a:spcAft>
            </a:pPr>
            <a:r>
              <a:rPr lang="en-US" sz="1400">
                <a:solidFill>
                  <a:srgbClr val="1D1D1D"/>
                </a:solidFill>
                <a:latin typeface="Arial" pitchFamily="34" charset="0"/>
                <a:ea typeface="Arial" pitchFamily="34" charset="-122"/>
                <a:cs typeface="Arial" pitchFamily="34" charset="-120"/>
              </a:rPr>
              <a:t>Not all sponsors can provide cash. Accept in-kind contributions:</a:t>
            </a:r>
            <a:endParaRPr lang="en-US" sz="1400">
              <a:solidFill>
                <a:prstClr val="black"/>
              </a:solidFill>
              <a:latin typeface="Calibri" panose="020F0502020204030204"/>
            </a:endParaRPr>
          </a:p>
        </p:txBody>
      </p:sp>
      <p:sp>
        <p:nvSpPr>
          <p:cNvPr id="22" name="Text 18"/>
          <p:cNvSpPr/>
          <p:nvPr/>
        </p:nvSpPr>
        <p:spPr>
          <a:xfrm>
            <a:off x="6502401" y="3848101"/>
            <a:ext cx="4792980" cy="2667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 Venue space</a:t>
            </a:r>
            <a:endParaRPr lang="en-US" sz="1400">
              <a:solidFill>
                <a:prstClr val="black"/>
              </a:solidFill>
              <a:latin typeface="Calibri" panose="020F0502020204030204"/>
            </a:endParaRPr>
          </a:p>
        </p:txBody>
      </p:sp>
      <p:sp>
        <p:nvSpPr>
          <p:cNvPr id="23" name="Text 19"/>
          <p:cNvSpPr/>
          <p:nvPr/>
        </p:nvSpPr>
        <p:spPr>
          <a:xfrm>
            <a:off x="6502401" y="4114801"/>
            <a:ext cx="4792980" cy="2667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 Food and beverage</a:t>
            </a:r>
            <a:endParaRPr lang="en-US" sz="1400">
              <a:solidFill>
                <a:prstClr val="black"/>
              </a:solidFill>
              <a:latin typeface="Calibri" panose="020F0502020204030204"/>
            </a:endParaRPr>
          </a:p>
        </p:txBody>
      </p:sp>
      <p:sp>
        <p:nvSpPr>
          <p:cNvPr id="24" name="Text 20"/>
          <p:cNvSpPr/>
          <p:nvPr/>
        </p:nvSpPr>
        <p:spPr>
          <a:xfrm>
            <a:off x="6502401" y="4381501"/>
            <a:ext cx="4792980" cy="266700"/>
          </a:xfrm>
          <a:prstGeom prst="rect">
            <a:avLst/>
          </a:prstGeom>
          <a:noFill/>
          <a:ln/>
        </p:spPr>
        <p:txBody>
          <a:bodyPr wrap="square" lIns="0" tIns="0" rIns="0" bIns="0" rtlCol="0" anchor="t"/>
          <a:lstStyle/>
          <a:p>
            <a:pPr defTabSz="1219170">
              <a:lnSpc>
                <a:spcPts val="2100"/>
              </a:lnSpc>
            </a:pPr>
            <a:r>
              <a:rPr lang="en-US" sz="1400">
                <a:solidFill>
                  <a:srgbClr val="1D1D1D"/>
                </a:solidFill>
                <a:latin typeface="Arial" pitchFamily="34" charset="0"/>
                <a:ea typeface="Arial" pitchFamily="34" charset="-122"/>
                <a:cs typeface="Arial" pitchFamily="34" charset="-120"/>
              </a:rPr>
              <a:t>► Swag or services</a:t>
            </a:r>
            <a:endParaRPr lang="en-US" sz="1400">
              <a:solidFill>
                <a:prstClr val="black"/>
              </a:solidFill>
              <a:latin typeface="Calibri" panose="020F0502020204030204"/>
            </a:endParaRPr>
          </a:p>
        </p:txBody>
      </p:sp>
      <p:sp>
        <p:nvSpPr>
          <p:cNvPr id="25" name="Text 21"/>
          <p:cNvSpPr/>
          <p:nvPr/>
        </p:nvSpPr>
        <p:spPr>
          <a:xfrm>
            <a:off x="6223001" y="5232400"/>
            <a:ext cx="5311140" cy="406400"/>
          </a:xfrm>
          <a:prstGeom prst="rect">
            <a:avLst/>
          </a:prstGeom>
          <a:noFill/>
          <a:ln/>
        </p:spPr>
        <p:txBody>
          <a:bodyPr wrap="square" lIns="0" tIns="0" rIns="0" bIns="0" rtlCol="0" anchor="t"/>
          <a:lstStyle/>
          <a:p>
            <a:pPr defTabSz="1219170">
              <a:lnSpc>
                <a:spcPts val="1600"/>
              </a:lnSpc>
              <a:spcBef>
                <a:spcPts val="1200"/>
              </a:spcBef>
            </a:pPr>
            <a:r>
              <a:rPr lang="en-US" sz="1200" i="1">
                <a:solidFill>
                  <a:srgbClr val="737373"/>
                </a:solidFill>
                <a:latin typeface="Arial" pitchFamily="34" charset="0"/>
                <a:ea typeface="Arial" pitchFamily="34" charset="-122"/>
                <a:cs typeface="Arial" pitchFamily="34" charset="-120"/>
              </a:rPr>
              <a:t>Note: Each event location is different. Your mileage may vary – consider these as suggestions.</a:t>
            </a:r>
            <a:endParaRPr lang="en-US" sz="1200">
              <a:solidFill>
                <a:prstClr val="black"/>
              </a:solidFill>
              <a:latin typeface="Calibri" panose="020F050202020403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d36a5aa8.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0" y="381000"/>
            <a:ext cx="5453635"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Sponsor Interview</a:t>
            </a:r>
            <a:endParaRPr lang="en-US" sz="4800">
              <a:solidFill>
                <a:prstClr val="black"/>
              </a:solidFill>
              <a:latin typeface="Calibri" panose="020F0502020204030204"/>
            </a:endParaRPr>
          </a:p>
        </p:txBody>
      </p:sp>
      <p:pic>
        <p:nvPicPr>
          <p:cNvPr id="4" name="Image 1" descr="/tmp/rasterized-svg-39c8d4fe.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247900"/>
            <a:ext cx="5453635" cy="508000"/>
          </a:xfrm>
          <a:prstGeom prst="rect">
            <a:avLst/>
          </a:prstGeom>
          <a:noFill/>
          <a:ln/>
        </p:spPr>
        <p:txBody>
          <a:bodyPr wrap="square" lIns="0" tIns="0" rIns="0" bIns="0" rtlCol="0" anchor="t"/>
          <a:lstStyle/>
          <a:p>
            <a:pPr defTabSz="1219170">
              <a:lnSpc>
                <a:spcPts val="4000"/>
              </a:lnSpc>
            </a:pPr>
            <a:r>
              <a:rPr lang="en-US" sz="3600" b="1">
                <a:solidFill>
                  <a:srgbClr val="1D1D1D"/>
                </a:solidFill>
                <a:latin typeface="Arial" pitchFamily="34" charset="0"/>
                <a:ea typeface="Arial" pitchFamily="34" charset="-122"/>
                <a:cs typeface="Arial" pitchFamily="34" charset="-120"/>
              </a:rPr>
              <a:t>Mark Rackley</a:t>
            </a:r>
            <a:endParaRPr lang="en-US" sz="3600">
              <a:solidFill>
                <a:prstClr val="black"/>
              </a:solidFill>
              <a:latin typeface="Calibri" panose="020F0502020204030204"/>
            </a:endParaRPr>
          </a:p>
        </p:txBody>
      </p:sp>
      <p:sp>
        <p:nvSpPr>
          <p:cNvPr id="7" name="Text 3"/>
          <p:cNvSpPr/>
          <p:nvPr/>
        </p:nvSpPr>
        <p:spPr>
          <a:xfrm>
            <a:off x="762000" y="2933700"/>
            <a:ext cx="10881360" cy="406400"/>
          </a:xfrm>
          <a:prstGeom prst="rect">
            <a:avLst/>
          </a:prstGeom>
          <a:noFill/>
          <a:ln/>
        </p:spPr>
        <p:txBody>
          <a:bodyPr wrap="square" lIns="0" tIns="0" rIns="0" bIns="0" rtlCol="0" anchor="t"/>
          <a:lstStyle/>
          <a:p>
            <a:pPr defTabSz="1219170">
              <a:lnSpc>
                <a:spcPts val="3200"/>
              </a:lnSpc>
            </a:pPr>
            <a:r>
              <a:rPr lang="en-US" sz="2400" b="1">
                <a:solidFill>
                  <a:srgbClr val="00A4A6"/>
                </a:solidFill>
                <a:latin typeface="Arial" pitchFamily="34" charset="0"/>
                <a:ea typeface="Arial" pitchFamily="34" charset="-122"/>
                <a:cs typeface="Arial" pitchFamily="34" charset="-120"/>
              </a:rPr>
              <a:t>Microsoft MVP</a:t>
            </a:r>
            <a:endParaRPr lang="en-US" sz="2400">
              <a:solidFill>
                <a:prstClr val="black"/>
              </a:solidFill>
              <a:latin typeface="Calibri" panose="020F0502020204030204"/>
            </a:endParaRPr>
          </a:p>
        </p:txBody>
      </p:sp>
      <p:sp>
        <p:nvSpPr>
          <p:cNvPr id="8" name="Text 4"/>
          <p:cNvSpPr/>
          <p:nvPr/>
        </p:nvSpPr>
        <p:spPr>
          <a:xfrm>
            <a:off x="762000" y="35179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Director, Microsoft Practice at Protiviti</a:t>
            </a:r>
            <a:endParaRPr lang="en-US" sz="2000">
              <a:solidFill>
                <a:prstClr val="black"/>
              </a:solidFill>
              <a:latin typeface="Calibri" panose="020F0502020204030204"/>
            </a:endParaRPr>
          </a:p>
        </p:txBody>
      </p:sp>
      <p:sp>
        <p:nvSpPr>
          <p:cNvPr id="9" name="Text 5"/>
          <p:cNvSpPr/>
          <p:nvPr/>
        </p:nvSpPr>
        <p:spPr>
          <a:xfrm>
            <a:off x="762000" y="4381500"/>
            <a:ext cx="10881360" cy="355600"/>
          </a:xfrm>
          <a:prstGeom prst="rect">
            <a:avLst/>
          </a:prstGeom>
          <a:noFill/>
          <a:ln/>
        </p:spPr>
        <p:txBody>
          <a:bodyPr wrap="square" lIns="0" tIns="0" rIns="0" bIns="0" rtlCol="0" anchor="t"/>
          <a:lstStyle/>
          <a:p>
            <a:pPr defTabSz="1219170">
              <a:lnSpc>
                <a:spcPts val="2800"/>
              </a:lnSpc>
            </a:pPr>
            <a:r>
              <a:rPr lang="en-US" i="1">
                <a:solidFill>
                  <a:srgbClr val="737373"/>
                </a:solidFill>
                <a:latin typeface="Arial" pitchFamily="34" charset="0"/>
                <a:ea typeface="Arial" pitchFamily="34" charset="-122"/>
                <a:cs typeface="Arial" pitchFamily="34" charset="-120"/>
              </a:rPr>
              <a:t>Organiser of The North American Collaboration Summit</a:t>
            </a:r>
            <a:endParaRPr lang="en-US">
              <a:solidFill>
                <a:prstClr val="black"/>
              </a:solidFill>
              <a:latin typeface="Calibri" panose="020F0502020204030204"/>
            </a:endParaRPr>
          </a:p>
        </p:txBody>
      </p:sp>
      <p:sp>
        <p:nvSpPr>
          <p:cNvPr id="10" name="Text 6"/>
          <p:cNvSpPr/>
          <p:nvPr/>
        </p:nvSpPr>
        <p:spPr>
          <a:xfrm>
            <a:off x="762000" y="4914900"/>
            <a:ext cx="10881360" cy="355600"/>
          </a:xfrm>
          <a:prstGeom prst="rect">
            <a:avLst/>
          </a:prstGeom>
          <a:noFill/>
          <a:ln/>
        </p:spPr>
        <p:txBody>
          <a:bodyPr wrap="square" lIns="0" tIns="0" rIns="0" bIns="0" rtlCol="0" anchor="t"/>
          <a:lstStyle/>
          <a:p>
            <a:pPr defTabSz="1219170">
              <a:lnSpc>
                <a:spcPts val="2800"/>
              </a:lnSpc>
            </a:pPr>
            <a:r>
              <a:rPr lang="en-US" i="1">
                <a:solidFill>
                  <a:srgbClr val="737373"/>
                </a:solidFill>
                <a:latin typeface="Arial" pitchFamily="34" charset="0"/>
                <a:ea typeface="Arial" pitchFamily="34" charset="-122"/>
                <a:cs typeface="Arial" pitchFamily="34" charset="-120"/>
              </a:rPr>
              <a:t>25+ years M365/SharePoint expertise</a:t>
            </a:r>
            <a:endParaRPr lang="en-US">
              <a:solidFill>
                <a:prstClr val="black"/>
              </a:solidFill>
              <a:latin typeface="Calibri" panose="020F0502020204030204"/>
            </a:endParaRPr>
          </a:p>
        </p:txBody>
      </p:sp>
      <p:sp>
        <p:nvSpPr>
          <p:cNvPr id="11" name="Text 7"/>
          <p:cNvSpPr/>
          <p:nvPr/>
        </p:nvSpPr>
        <p:spPr>
          <a:xfrm>
            <a:off x="762000" y="58293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Sharing insights from the sponsor perspective</a:t>
            </a:r>
            <a:endParaRPr lang="en-US" sz="2000">
              <a:solidFill>
                <a:prstClr val="black"/>
              </a:solidFill>
              <a:latin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99be55fd.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0" y="381000"/>
            <a:ext cx="7914893"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The Sponsorship Lifecycle</a:t>
            </a:r>
            <a:endParaRPr lang="en-US" sz="4800">
              <a:solidFill>
                <a:prstClr val="black"/>
              </a:solidFill>
              <a:latin typeface="Calibri" panose="020F0502020204030204"/>
            </a:endParaRPr>
          </a:p>
        </p:txBody>
      </p:sp>
      <p:pic>
        <p:nvPicPr>
          <p:cNvPr id="4" name="Image 1" descr="/tmp/rasterized-svg-2ef94d92.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57400"/>
            <a:ext cx="10668000" cy="1016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057400"/>
            <a:ext cx="0" cy="1016000"/>
          </a:xfrm>
          <a:prstGeom prst="line">
            <a:avLst/>
          </a:prstGeom>
          <a:noFill/>
          <a:ln w="38100">
            <a:solidFill>
              <a:srgbClr val="00A4A6"/>
            </a:solidFill>
            <a:prstDash val="solid"/>
          </a:ln>
        </p:spPr>
        <p:txBody>
          <a:bodyPr/>
          <a:lstStyle/>
          <a:p>
            <a:endParaRPr lang="en-GB"/>
          </a:p>
        </p:txBody>
      </p:sp>
      <p:sp>
        <p:nvSpPr>
          <p:cNvPr id="8" name="Text 4"/>
          <p:cNvSpPr/>
          <p:nvPr/>
        </p:nvSpPr>
        <p:spPr>
          <a:xfrm>
            <a:off x="1066800" y="2260600"/>
            <a:ext cx="10311384" cy="609600"/>
          </a:xfrm>
          <a:prstGeom prst="rect">
            <a:avLst/>
          </a:prstGeom>
          <a:noFill/>
          <a:ln/>
        </p:spPr>
        <p:txBody>
          <a:bodyPr wrap="square" lIns="0" tIns="0" rIns="0" bIns="0" rtlCol="0" anchor="t"/>
          <a:lstStyle/>
          <a:p>
            <a:pPr defTabSz="1219170">
              <a:lnSpc>
                <a:spcPts val="2400"/>
              </a:lnSpc>
            </a:pPr>
            <a:r>
              <a:rPr lang="en-US" sz="1600" b="1">
                <a:solidFill>
                  <a:srgbClr val="00A4A6"/>
                </a:solidFill>
                <a:latin typeface="Arial" pitchFamily="34" charset="0"/>
                <a:ea typeface="Arial" pitchFamily="34" charset="-122"/>
                <a:cs typeface="Arial" pitchFamily="34" charset="-120"/>
              </a:rPr>
              <a:t>Builds long-term relationships:</a:t>
            </a:r>
            <a:r>
              <a:rPr lang="en-US" sz="1600">
                <a:solidFill>
                  <a:srgbClr val="1D1D1D"/>
                </a:solidFill>
                <a:latin typeface="Arial" pitchFamily="34" charset="0"/>
                <a:ea typeface="Arial" pitchFamily="34" charset="-122"/>
                <a:cs typeface="Arial" pitchFamily="34" charset="-120"/>
              </a:rPr>
              <a:t> Treat sponsorship as a partnership, not a transaction. Focus on trust and mutual value.</a:t>
            </a:r>
            <a:endParaRPr lang="en-US" sz="1600">
              <a:solidFill>
                <a:prstClr val="black"/>
              </a:solidFill>
              <a:latin typeface="Calibri" panose="020F0502020204030204"/>
            </a:endParaRPr>
          </a:p>
        </p:txBody>
      </p:sp>
      <p:sp>
        <p:nvSpPr>
          <p:cNvPr id="9" name="Text 5"/>
          <p:cNvSpPr/>
          <p:nvPr/>
        </p:nvSpPr>
        <p:spPr>
          <a:xfrm>
            <a:off x="762000" y="3251200"/>
            <a:ext cx="10668000" cy="1016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0" name="Shape 6"/>
          <p:cNvSpPr/>
          <p:nvPr/>
        </p:nvSpPr>
        <p:spPr>
          <a:xfrm>
            <a:off x="787400" y="3251200"/>
            <a:ext cx="0" cy="1016000"/>
          </a:xfrm>
          <a:prstGeom prst="line">
            <a:avLst/>
          </a:prstGeom>
          <a:noFill/>
          <a:ln w="38100">
            <a:solidFill>
              <a:srgbClr val="00A4A6"/>
            </a:solidFill>
            <a:prstDash val="solid"/>
          </a:ln>
        </p:spPr>
        <p:txBody>
          <a:bodyPr/>
          <a:lstStyle/>
          <a:p>
            <a:endParaRPr lang="en-GB"/>
          </a:p>
        </p:txBody>
      </p:sp>
      <p:sp>
        <p:nvSpPr>
          <p:cNvPr id="11" name="Text 7"/>
          <p:cNvSpPr/>
          <p:nvPr/>
        </p:nvSpPr>
        <p:spPr>
          <a:xfrm>
            <a:off x="1066800" y="3454400"/>
            <a:ext cx="10311384" cy="609600"/>
          </a:xfrm>
          <a:prstGeom prst="rect">
            <a:avLst/>
          </a:prstGeom>
          <a:noFill/>
          <a:ln/>
        </p:spPr>
        <p:txBody>
          <a:bodyPr wrap="square" lIns="0" tIns="0" rIns="0" bIns="0" rtlCol="0" anchor="t"/>
          <a:lstStyle/>
          <a:p>
            <a:pPr defTabSz="1219170">
              <a:lnSpc>
                <a:spcPts val="2400"/>
              </a:lnSpc>
            </a:pPr>
            <a:r>
              <a:rPr lang="en-US" sz="1600" b="1">
                <a:solidFill>
                  <a:srgbClr val="00A4A6"/>
                </a:solidFill>
                <a:latin typeface="Arial" pitchFamily="34" charset="0"/>
                <a:ea typeface="Arial" pitchFamily="34" charset="-122"/>
                <a:cs typeface="Arial" pitchFamily="34" charset="-120"/>
              </a:rPr>
              <a:t>Enhances brand experience:</a:t>
            </a:r>
            <a:r>
              <a:rPr lang="en-US" sz="1600">
                <a:solidFill>
                  <a:srgbClr val="1D1D1D"/>
                </a:solidFill>
                <a:latin typeface="Arial" pitchFamily="34" charset="0"/>
                <a:ea typeface="Arial" pitchFamily="34" charset="-122"/>
                <a:cs typeface="Arial" pitchFamily="34" charset="-120"/>
              </a:rPr>
              <a:t> Consistent engagement before, during, and after the event strengthens sponsor perception of your professionalism.</a:t>
            </a:r>
            <a:endParaRPr lang="en-US" sz="1600">
              <a:solidFill>
                <a:prstClr val="black"/>
              </a:solidFill>
              <a:latin typeface="Calibri" panose="020F0502020204030204"/>
            </a:endParaRPr>
          </a:p>
        </p:txBody>
      </p:sp>
      <p:sp>
        <p:nvSpPr>
          <p:cNvPr id="12" name="Text 8"/>
          <p:cNvSpPr/>
          <p:nvPr/>
        </p:nvSpPr>
        <p:spPr>
          <a:xfrm>
            <a:off x="762000" y="4445000"/>
            <a:ext cx="10668000" cy="7112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3" name="Shape 9"/>
          <p:cNvSpPr/>
          <p:nvPr/>
        </p:nvSpPr>
        <p:spPr>
          <a:xfrm>
            <a:off x="787400" y="4445000"/>
            <a:ext cx="0" cy="711200"/>
          </a:xfrm>
          <a:prstGeom prst="line">
            <a:avLst/>
          </a:prstGeom>
          <a:noFill/>
          <a:ln w="38100">
            <a:solidFill>
              <a:srgbClr val="00A4A6"/>
            </a:solidFill>
            <a:prstDash val="solid"/>
          </a:ln>
        </p:spPr>
        <p:txBody>
          <a:bodyPr/>
          <a:lstStyle/>
          <a:p>
            <a:endParaRPr lang="en-GB"/>
          </a:p>
        </p:txBody>
      </p:sp>
      <p:sp>
        <p:nvSpPr>
          <p:cNvPr id="14" name="Text 10"/>
          <p:cNvSpPr/>
          <p:nvPr/>
        </p:nvSpPr>
        <p:spPr>
          <a:xfrm>
            <a:off x="1066800" y="4648200"/>
            <a:ext cx="10311384" cy="304800"/>
          </a:xfrm>
          <a:prstGeom prst="rect">
            <a:avLst/>
          </a:prstGeom>
          <a:noFill/>
          <a:ln/>
        </p:spPr>
        <p:txBody>
          <a:bodyPr wrap="square" lIns="0" tIns="0" rIns="0" bIns="0" rtlCol="0" anchor="t"/>
          <a:lstStyle/>
          <a:p>
            <a:pPr defTabSz="1219170">
              <a:lnSpc>
                <a:spcPts val="2400"/>
              </a:lnSpc>
            </a:pPr>
            <a:r>
              <a:rPr lang="en-US" sz="1600" b="1">
                <a:solidFill>
                  <a:srgbClr val="00A4A6"/>
                </a:solidFill>
                <a:latin typeface="Arial" pitchFamily="34" charset="0"/>
                <a:ea typeface="Arial" pitchFamily="34" charset="-122"/>
                <a:cs typeface="Arial" pitchFamily="34" charset="-120"/>
              </a:rPr>
              <a:t>Maximises ROI:</a:t>
            </a:r>
            <a:r>
              <a:rPr lang="en-US" sz="1600">
                <a:solidFill>
                  <a:srgbClr val="1D1D1D"/>
                </a:solidFill>
                <a:latin typeface="Arial" pitchFamily="34" charset="0"/>
                <a:ea typeface="Arial" pitchFamily="34" charset="-122"/>
                <a:cs typeface="Arial" pitchFamily="34" charset="-120"/>
              </a:rPr>
              <a:t> Clear visibility into benefits and outcomes ensures sponsors feel their investment is worthwhile.</a:t>
            </a:r>
            <a:endParaRPr lang="en-US" sz="1600">
              <a:solidFill>
                <a:prstClr val="black"/>
              </a:solidFill>
              <a:latin typeface="Calibri" panose="020F0502020204030204"/>
            </a:endParaRPr>
          </a:p>
        </p:txBody>
      </p:sp>
      <p:sp>
        <p:nvSpPr>
          <p:cNvPr id="15" name="Text 11"/>
          <p:cNvSpPr/>
          <p:nvPr/>
        </p:nvSpPr>
        <p:spPr>
          <a:xfrm>
            <a:off x="762000" y="5334000"/>
            <a:ext cx="10668000" cy="1016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6" name="Shape 12"/>
          <p:cNvSpPr/>
          <p:nvPr/>
        </p:nvSpPr>
        <p:spPr>
          <a:xfrm>
            <a:off x="787400" y="5334000"/>
            <a:ext cx="0" cy="1016000"/>
          </a:xfrm>
          <a:prstGeom prst="line">
            <a:avLst/>
          </a:prstGeom>
          <a:noFill/>
          <a:ln w="38100">
            <a:solidFill>
              <a:srgbClr val="00A4A6"/>
            </a:solidFill>
            <a:prstDash val="solid"/>
          </a:ln>
        </p:spPr>
        <p:txBody>
          <a:bodyPr/>
          <a:lstStyle/>
          <a:p>
            <a:endParaRPr lang="en-GB"/>
          </a:p>
        </p:txBody>
      </p:sp>
      <p:sp>
        <p:nvSpPr>
          <p:cNvPr id="17" name="Text 13"/>
          <p:cNvSpPr/>
          <p:nvPr/>
        </p:nvSpPr>
        <p:spPr>
          <a:xfrm>
            <a:off x="1066800" y="5537200"/>
            <a:ext cx="10311384" cy="609600"/>
          </a:xfrm>
          <a:prstGeom prst="rect">
            <a:avLst/>
          </a:prstGeom>
          <a:noFill/>
          <a:ln/>
        </p:spPr>
        <p:txBody>
          <a:bodyPr wrap="square" lIns="0" tIns="0" rIns="0" bIns="0" rtlCol="0" anchor="t"/>
          <a:lstStyle/>
          <a:p>
            <a:pPr defTabSz="1219170">
              <a:lnSpc>
                <a:spcPts val="2400"/>
              </a:lnSpc>
            </a:pPr>
            <a:r>
              <a:rPr lang="en-US" sz="1600" b="1">
                <a:solidFill>
                  <a:srgbClr val="00A4A6"/>
                </a:solidFill>
                <a:latin typeface="Arial" pitchFamily="34" charset="0"/>
                <a:ea typeface="Arial" pitchFamily="34" charset="-122"/>
                <a:cs typeface="Arial" pitchFamily="34" charset="-120"/>
              </a:rPr>
              <a:t>Improves retention:</a:t>
            </a:r>
            <a:r>
              <a:rPr lang="en-US" sz="1600">
                <a:solidFill>
                  <a:srgbClr val="1D1D1D"/>
                </a:solidFill>
                <a:latin typeface="Arial" pitchFamily="34" charset="0"/>
                <a:ea typeface="Arial" pitchFamily="34" charset="-122"/>
                <a:cs typeface="Arial" pitchFamily="34" charset="-120"/>
              </a:rPr>
              <a:t> A well-managed lifecycle increases likelihood of repeat sponsorship, reducing your work year-over-year.</a:t>
            </a:r>
            <a:endParaRPr lang="en-US" sz="1600">
              <a:solidFill>
                <a:prstClr val="black"/>
              </a:solidFill>
              <a:latin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23f8f289.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1" y="381000"/>
            <a:ext cx="10376153"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End-to-End Support Best Practices</a:t>
            </a:r>
            <a:endParaRPr lang="en-US" sz="4800">
              <a:solidFill>
                <a:prstClr val="black"/>
              </a:solidFill>
              <a:latin typeface="Calibri" panose="020F0502020204030204"/>
            </a:endParaRPr>
          </a:p>
        </p:txBody>
      </p:sp>
      <p:pic>
        <p:nvPicPr>
          <p:cNvPr id="4" name="Image 1" descr="/tmp/rasterized-svg-e472ac3e.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32001"/>
            <a:ext cx="10668000" cy="6223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032001"/>
            <a:ext cx="0" cy="622300"/>
          </a:xfrm>
          <a:prstGeom prst="line">
            <a:avLst/>
          </a:prstGeom>
          <a:noFill/>
          <a:ln w="38100">
            <a:solidFill>
              <a:srgbClr val="00A4A6"/>
            </a:solidFill>
            <a:prstDash val="solid"/>
          </a:ln>
        </p:spPr>
        <p:txBody>
          <a:bodyPr/>
          <a:lstStyle/>
          <a:p>
            <a:endParaRPr lang="en-GB"/>
          </a:p>
        </p:txBody>
      </p:sp>
      <p:sp>
        <p:nvSpPr>
          <p:cNvPr id="8" name="Text 4"/>
          <p:cNvSpPr/>
          <p:nvPr/>
        </p:nvSpPr>
        <p:spPr>
          <a:xfrm>
            <a:off x="1041400" y="2209801"/>
            <a:ext cx="10363200" cy="2667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Onboarding with clarity:</a:t>
            </a:r>
            <a:r>
              <a:rPr lang="en-US" sz="1400">
                <a:solidFill>
                  <a:srgbClr val="1D1D1D"/>
                </a:solidFill>
                <a:latin typeface="Arial" pitchFamily="34" charset="0"/>
                <a:ea typeface="Arial" pitchFamily="34" charset="-122"/>
                <a:cs typeface="Arial" pitchFamily="34" charset="-120"/>
              </a:rPr>
              <a:t> Provide sponsors with a welcome kit outlining timelines, deliverables, and branding opportunities.</a:t>
            </a:r>
            <a:endParaRPr lang="en-US" sz="1400">
              <a:solidFill>
                <a:prstClr val="black"/>
              </a:solidFill>
              <a:latin typeface="Calibri" panose="020F0502020204030204"/>
            </a:endParaRPr>
          </a:p>
        </p:txBody>
      </p:sp>
      <p:sp>
        <p:nvSpPr>
          <p:cNvPr id="9" name="Text 5"/>
          <p:cNvSpPr/>
          <p:nvPr/>
        </p:nvSpPr>
        <p:spPr>
          <a:xfrm>
            <a:off x="762000" y="2819400"/>
            <a:ext cx="10668000" cy="889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0" name="Shape 6"/>
          <p:cNvSpPr/>
          <p:nvPr/>
        </p:nvSpPr>
        <p:spPr>
          <a:xfrm>
            <a:off x="787400" y="2819400"/>
            <a:ext cx="0" cy="889000"/>
          </a:xfrm>
          <a:prstGeom prst="line">
            <a:avLst/>
          </a:prstGeom>
          <a:noFill/>
          <a:ln w="38100">
            <a:solidFill>
              <a:srgbClr val="00A4A6"/>
            </a:solidFill>
            <a:prstDash val="solid"/>
          </a:ln>
        </p:spPr>
        <p:txBody>
          <a:bodyPr/>
          <a:lstStyle/>
          <a:p>
            <a:endParaRPr lang="en-GB"/>
          </a:p>
        </p:txBody>
      </p:sp>
      <p:sp>
        <p:nvSpPr>
          <p:cNvPr id="11" name="Text 7"/>
          <p:cNvSpPr/>
          <p:nvPr/>
        </p:nvSpPr>
        <p:spPr>
          <a:xfrm>
            <a:off x="1041400" y="2997200"/>
            <a:ext cx="10363200" cy="5334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Regular check-ins:</a:t>
            </a:r>
            <a:r>
              <a:rPr lang="en-US" sz="1400">
                <a:solidFill>
                  <a:srgbClr val="1D1D1D"/>
                </a:solidFill>
                <a:latin typeface="Arial" pitchFamily="34" charset="0"/>
                <a:ea typeface="Arial" pitchFamily="34" charset="-122"/>
                <a:cs typeface="Arial" pitchFamily="34" charset="-120"/>
              </a:rPr>
              <a:t> Maintain proactive communication to address questions and share progress updates throughout the event lifecycle.</a:t>
            </a:r>
            <a:endParaRPr lang="en-US" sz="1400">
              <a:solidFill>
                <a:prstClr val="black"/>
              </a:solidFill>
              <a:latin typeface="Calibri" panose="020F0502020204030204"/>
            </a:endParaRPr>
          </a:p>
        </p:txBody>
      </p:sp>
      <p:sp>
        <p:nvSpPr>
          <p:cNvPr id="12" name="Text 8"/>
          <p:cNvSpPr/>
          <p:nvPr/>
        </p:nvSpPr>
        <p:spPr>
          <a:xfrm>
            <a:off x="762000" y="3873500"/>
            <a:ext cx="10668000" cy="889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3" name="Shape 9"/>
          <p:cNvSpPr/>
          <p:nvPr/>
        </p:nvSpPr>
        <p:spPr>
          <a:xfrm>
            <a:off x="787400" y="3873500"/>
            <a:ext cx="0" cy="889000"/>
          </a:xfrm>
          <a:prstGeom prst="line">
            <a:avLst/>
          </a:prstGeom>
          <a:noFill/>
          <a:ln w="38100">
            <a:solidFill>
              <a:srgbClr val="00A4A6"/>
            </a:solidFill>
            <a:prstDash val="solid"/>
          </a:ln>
        </p:spPr>
        <p:txBody>
          <a:bodyPr/>
          <a:lstStyle/>
          <a:p>
            <a:endParaRPr lang="en-GB"/>
          </a:p>
        </p:txBody>
      </p:sp>
      <p:sp>
        <p:nvSpPr>
          <p:cNvPr id="14" name="Text 10"/>
          <p:cNvSpPr/>
          <p:nvPr/>
        </p:nvSpPr>
        <p:spPr>
          <a:xfrm>
            <a:off x="1041400" y="4051300"/>
            <a:ext cx="10363200" cy="5334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Personalised engagement:</a:t>
            </a:r>
            <a:r>
              <a:rPr lang="en-US" sz="1400">
                <a:solidFill>
                  <a:srgbClr val="1D1D1D"/>
                </a:solidFill>
                <a:latin typeface="Arial" pitchFamily="34" charset="0"/>
                <a:ea typeface="Arial" pitchFamily="34" charset="-122"/>
                <a:cs typeface="Arial" pitchFamily="34" charset="-120"/>
              </a:rPr>
              <a:t> Tailor sponsorship packages and touchpoints to align with each sponsor's specific goals and objectives.</a:t>
            </a:r>
            <a:endParaRPr lang="en-US" sz="1400">
              <a:solidFill>
                <a:prstClr val="black"/>
              </a:solidFill>
              <a:latin typeface="Calibri" panose="020F0502020204030204"/>
            </a:endParaRPr>
          </a:p>
        </p:txBody>
      </p:sp>
      <p:sp>
        <p:nvSpPr>
          <p:cNvPr id="15" name="Text 11"/>
          <p:cNvSpPr/>
          <p:nvPr/>
        </p:nvSpPr>
        <p:spPr>
          <a:xfrm>
            <a:off x="762000" y="4927600"/>
            <a:ext cx="10668000" cy="889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6" name="Shape 12"/>
          <p:cNvSpPr/>
          <p:nvPr/>
        </p:nvSpPr>
        <p:spPr>
          <a:xfrm>
            <a:off x="787400" y="4927600"/>
            <a:ext cx="0" cy="889000"/>
          </a:xfrm>
          <a:prstGeom prst="line">
            <a:avLst/>
          </a:prstGeom>
          <a:noFill/>
          <a:ln w="38100">
            <a:solidFill>
              <a:srgbClr val="00A4A6"/>
            </a:solidFill>
            <a:prstDash val="solid"/>
          </a:ln>
        </p:spPr>
        <p:txBody>
          <a:bodyPr/>
          <a:lstStyle/>
          <a:p>
            <a:endParaRPr lang="en-GB"/>
          </a:p>
        </p:txBody>
      </p:sp>
      <p:sp>
        <p:nvSpPr>
          <p:cNvPr id="17" name="Text 13"/>
          <p:cNvSpPr/>
          <p:nvPr/>
        </p:nvSpPr>
        <p:spPr>
          <a:xfrm>
            <a:off x="1041400" y="5105400"/>
            <a:ext cx="10363200" cy="5334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Transparent reporting:</a:t>
            </a:r>
            <a:r>
              <a:rPr lang="en-US" sz="1400">
                <a:solidFill>
                  <a:srgbClr val="1D1D1D"/>
                </a:solidFill>
                <a:latin typeface="Arial" pitchFamily="34" charset="0"/>
                <a:ea typeface="Arial" pitchFamily="34" charset="-122"/>
                <a:cs typeface="Arial" pitchFamily="34" charset="-120"/>
              </a:rPr>
              <a:t> Share post-event metrics including attendance, engagement, and social reach to demonstrate tangible impact.</a:t>
            </a:r>
            <a:endParaRPr lang="en-US" sz="1400">
              <a:solidFill>
                <a:prstClr val="black"/>
              </a:solidFill>
              <a:latin typeface="Calibri" panose="020F0502020204030204"/>
            </a:endParaRPr>
          </a:p>
        </p:txBody>
      </p:sp>
      <p:sp>
        <p:nvSpPr>
          <p:cNvPr id="18" name="Text 14"/>
          <p:cNvSpPr/>
          <p:nvPr/>
        </p:nvSpPr>
        <p:spPr>
          <a:xfrm>
            <a:off x="762000" y="5981701"/>
            <a:ext cx="10668000" cy="6223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9" name="Shape 15"/>
          <p:cNvSpPr/>
          <p:nvPr/>
        </p:nvSpPr>
        <p:spPr>
          <a:xfrm>
            <a:off x="787400" y="5981701"/>
            <a:ext cx="0" cy="622300"/>
          </a:xfrm>
          <a:prstGeom prst="line">
            <a:avLst/>
          </a:prstGeom>
          <a:noFill/>
          <a:ln w="38100">
            <a:solidFill>
              <a:srgbClr val="00A4A6"/>
            </a:solidFill>
            <a:prstDash val="solid"/>
          </a:ln>
        </p:spPr>
        <p:txBody>
          <a:bodyPr/>
          <a:lstStyle/>
          <a:p>
            <a:endParaRPr lang="en-GB"/>
          </a:p>
        </p:txBody>
      </p:sp>
      <p:sp>
        <p:nvSpPr>
          <p:cNvPr id="20" name="Text 16"/>
          <p:cNvSpPr/>
          <p:nvPr/>
        </p:nvSpPr>
        <p:spPr>
          <a:xfrm>
            <a:off x="1041400" y="6159501"/>
            <a:ext cx="10363200" cy="2667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Feedback loop:</a:t>
            </a:r>
            <a:r>
              <a:rPr lang="en-US" sz="1400">
                <a:solidFill>
                  <a:srgbClr val="1D1D1D"/>
                </a:solidFill>
                <a:latin typeface="Arial" pitchFamily="34" charset="0"/>
                <a:ea typeface="Arial" pitchFamily="34" charset="-122"/>
                <a:cs typeface="Arial" pitchFamily="34" charset="-120"/>
              </a:rPr>
              <a:t> Collect sponsor feedback to refine future experiences and show commitment to continuous improvement.</a:t>
            </a:r>
            <a:endParaRPr lang="en-US" sz="1400">
              <a:solidFill>
                <a:prstClr val="black"/>
              </a:solidFill>
              <a:latin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b245bb0b.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1" y="381000"/>
            <a:ext cx="9158479"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Sponsor Experience Principles</a:t>
            </a:r>
            <a:endParaRPr lang="en-US" sz="4800">
              <a:solidFill>
                <a:prstClr val="black"/>
              </a:solidFill>
              <a:latin typeface="Calibri" panose="020F0502020204030204"/>
            </a:endParaRPr>
          </a:p>
        </p:txBody>
      </p:sp>
      <p:pic>
        <p:nvPicPr>
          <p:cNvPr id="4" name="Image 1" descr="/tmp/rasterized-svg-b7b30a15.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82800"/>
            <a:ext cx="5207000" cy="1524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082800"/>
            <a:ext cx="0" cy="1524000"/>
          </a:xfrm>
          <a:prstGeom prst="line">
            <a:avLst/>
          </a:prstGeom>
          <a:noFill/>
          <a:ln w="38100">
            <a:solidFill>
              <a:srgbClr val="00A4A6"/>
            </a:solidFill>
            <a:prstDash val="solid"/>
          </a:ln>
        </p:spPr>
        <p:txBody>
          <a:bodyPr/>
          <a:lstStyle/>
          <a:p>
            <a:endParaRPr lang="en-GB"/>
          </a:p>
        </p:txBody>
      </p:sp>
      <p:sp>
        <p:nvSpPr>
          <p:cNvPr id="8" name="Text 4"/>
          <p:cNvSpPr/>
          <p:nvPr/>
        </p:nvSpPr>
        <p:spPr>
          <a:xfrm>
            <a:off x="1041401" y="2311400"/>
            <a:ext cx="4792980" cy="355600"/>
          </a:xfrm>
          <a:prstGeom prst="rect">
            <a:avLst/>
          </a:prstGeom>
          <a:noFill/>
          <a:ln/>
        </p:spPr>
        <p:txBody>
          <a:bodyPr wrap="square" lIns="0" tIns="0" rIns="0" bIns="0" rtlCol="0" anchor="t"/>
          <a:lstStyle/>
          <a:p>
            <a:pPr defTabSz="1219170">
              <a:lnSpc>
                <a:spcPts val="2800"/>
              </a:lnSpc>
              <a:spcAft>
                <a:spcPts val="800"/>
              </a:spcAft>
            </a:pPr>
            <a:r>
              <a:rPr lang="en-US" b="1">
                <a:solidFill>
                  <a:srgbClr val="00A4A6"/>
                </a:solidFill>
                <a:latin typeface="Arial" pitchFamily="34" charset="0"/>
                <a:ea typeface="Arial" pitchFamily="34" charset="-122"/>
                <a:cs typeface="Arial" pitchFamily="34" charset="-120"/>
              </a:rPr>
              <a:t>Empathy</a:t>
            </a:r>
            <a:endParaRPr lang="en-US">
              <a:solidFill>
                <a:prstClr val="black"/>
              </a:solidFill>
              <a:latin typeface="Calibri" panose="020F0502020204030204"/>
            </a:endParaRPr>
          </a:p>
        </p:txBody>
      </p:sp>
      <p:sp>
        <p:nvSpPr>
          <p:cNvPr id="9" name="Text 5"/>
          <p:cNvSpPr/>
          <p:nvPr/>
        </p:nvSpPr>
        <p:spPr>
          <a:xfrm>
            <a:off x="1041401" y="2768600"/>
            <a:ext cx="4792980" cy="609600"/>
          </a:xfrm>
          <a:prstGeom prst="rect">
            <a:avLst/>
          </a:prstGeom>
          <a:noFill/>
          <a:ln/>
        </p:spPr>
        <p:txBody>
          <a:bodyPr wrap="square" lIns="0" tIns="0" rIns="0" bIns="0" rtlCol="0" anchor="t"/>
          <a:lstStyle/>
          <a:p>
            <a:pPr defTabSz="1219170">
              <a:lnSpc>
                <a:spcPts val="2400"/>
              </a:lnSpc>
            </a:pPr>
            <a:r>
              <a:rPr lang="en-US" sz="1600">
                <a:solidFill>
                  <a:srgbClr val="1D1D1D"/>
                </a:solidFill>
                <a:latin typeface="Arial" pitchFamily="34" charset="0"/>
                <a:ea typeface="Arial" pitchFamily="34" charset="-122"/>
                <a:cs typeface="Arial" pitchFamily="34" charset="-120"/>
              </a:rPr>
              <a:t>Understand sponsor objectives and design experiences that meet their specific needs.</a:t>
            </a:r>
            <a:endParaRPr lang="en-US" sz="1600">
              <a:solidFill>
                <a:prstClr val="black"/>
              </a:solidFill>
              <a:latin typeface="Calibri" panose="020F0502020204030204"/>
            </a:endParaRPr>
          </a:p>
        </p:txBody>
      </p:sp>
      <p:sp>
        <p:nvSpPr>
          <p:cNvPr id="10" name="Text 6"/>
          <p:cNvSpPr/>
          <p:nvPr/>
        </p:nvSpPr>
        <p:spPr>
          <a:xfrm>
            <a:off x="762000" y="3835400"/>
            <a:ext cx="5207000" cy="1524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1" name="Shape 7"/>
          <p:cNvSpPr/>
          <p:nvPr/>
        </p:nvSpPr>
        <p:spPr>
          <a:xfrm>
            <a:off x="787400" y="3835400"/>
            <a:ext cx="0" cy="1524000"/>
          </a:xfrm>
          <a:prstGeom prst="line">
            <a:avLst/>
          </a:prstGeom>
          <a:noFill/>
          <a:ln w="38100">
            <a:solidFill>
              <a:srgbClr val="00A4A6"/>
            </a:solidFill>
            <a:prstDash val="solid"/>
          </a:ln>
        </p:spPr>
        <p:txBody>
          <a:bodyPr/>
          <a:lstStyle/>
          <a:p>
            <a:endParaRPr lang="en-GB"/>
          </a:p>
        </p:txBody>
      </p:sp>
      <p:sp>
        <p:nvSpPr>
          <p:cNvPr id="12" name="Text 8"/>
          <p:cNvSpPr/>
          <p:nvPr/>
        </p:nvSpPr>
        <p:spPr>
          <a:xfrm>
            <a:off x="1041401" y="4064000"/>
            <a:ext cx="4792980" cy="355600"/>
          </a:xfrm>
          <a:prstGeom prst="rect">
            <a:avLst/>
          </a:prstGeom>
          <a:noFill/>
          <a:ln/>
        </p:spPr>
        <p:txBody>
          <a:bodyPr wrap="square" lIns="0" tIns="0" rIns="0" bIns="0" rtlCol="0" anchor="t"/>
          <a:lstStyle/>
          <a:p>
            <a:pPr defTabSz="1219170">
              <a:lnSpc>
                <a:spcPts val="2800"/>
              </a:lnSpc>
              <a:spcAft>
                <a:spcPts val="800"/>
              </a:spcAft>
            </a:pPr>
            <a:r>
              <a:rPr lang="en-US" b="1">
                <a:solidFill>
                  <a:srgbClr val="00A4A6"/>
                </a:solidFill>
                <a:latin typeface="Arial" pitchFamily="34" charset="0"/>
                <a:ea typeface="Arial" pitchFamily="34" charset="-122"/>
                <a:cs typeface="Arial" pitchFamily="34" charset="-120"/>
              </a:rPr>
              <a:t>Consistency</a:t>
            </a:r>
            <a:endParaRPr lang="en-US">
              <a:solidFill>
                <a:prstClr val="black"/>
              </a:solidFill>
              <a:latin typeface="Calibri" panose="020F0502020204030204"/>
            </a:endParaRPr>
          </a:p>
        </p:txBody>
      </p:sp>
      <p:sp>
        <p:nvSpPr>
          <p:cNvPr id="13" name="Text 9"/>
          <p:cNvSpPr/>
          <p:nvPr/>
        </p:nvSpPr>
        <p:spPr>
          <a:xfrm>
            <a:off x="1041401" y="4521200"/>
            <a:ext cx="4792980" cy="609600"/>
          </a:xfrm>
          <a:prstGeom prst="rect">
            <a:avLst/>
          </a:prstGeom>
          <a:noFill/>
          <a:ln/>
        </p:spPr>
        <p:txBody>
          <a:bodyPr wrap="square" lIns="0" tIns="0" rIns="0" bIns="0" rtlCol="0" anchor="t"/>
          <a:lstStyle/>
          <a:p>
            <a:pPr defTabSz="1219170">
              <a:lnSpc>
                <a:spcPts val="2400"/>
              </a:lnSpc>
            </a:pPr>
            <a:r>
              <a:rPr lang="en-US" sz="1600">
                <a:solidFill>
                  <a:srgbClr val="1D1D1D"/>
                </a:solidFill>
                <a:latin typeface="Arial" pitchFamily="34" charset="0"/>
                <a:ea typeface="Arial" pitchFamily="34" charset="-122"/>
                <a:cs typeface="Arial" pitchFamily="34" charset="-120"/>
              </a:rPr>
              <a:t>Ensure every interaction feels seamless and professional from start to finish.</a:t>
            </a:r>
            <a:endParaRPr lang="en-US" sz="1600">
              <a:solidFill>
                <a:prstClr val="black"/>
              </a:solidFill>
              <a:latin typeface="Calibri" panose="020F0502020204030204"/>
            </a:endParaRPr>
          </a:p>
        </p:txBody>
      </p:sp>
      <p:sp>
        <p:nvSpPr>
          <p:cNvPr id="14" name="Text 10"/>
          <p:cNvSpPr/>
          <p:nvPr/>
        </p:nvSpPr>
        <p:spPr>
          <a:xfrm>
            <a:off x="6223000" y="2082800"/>
            <a:ext cx="5207000" cy="1524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5" name="Shape 11"/>
          <p:cNvSpPr/>
          <p:nvPr/>
        </p:nvSpPr>
        <p:spPr>
          <a:xfrm>
            <a:off x="6248400" y="2082800"/>
            <a:ext cx="0" cy="1524000"/>
          </a:xfrm>
          <a:prstGeom prst="line">
            <a:avLst/>
          </a:prstGeom>
          <a:noFill/>
          <a:ln w="38100">
            <a:solidFill>
              <a:srgbClr val="00A4A6"/>
            </a:solidFill>
            <a:prstDash val="solid"/>
          </a:ln>
        </p:spPr>
        <p:txBody>
          <a:bodyPr/>
          <a:lstStyle/>
          <a:p>
            <a:endParaRPr lang="en-GB"/>
          </a:p>
        </p:txBody>
      </p:sp>
      <p:sp>
        <p:nvSpPr>
          <p:cNvPr id="16" name="Text 12"/>
          <p:cNvSpPr/>
          <p:nvPr/>
        </p:nvSpPr>
        <p:spPr>
          <a:xfrm>
            <a:off x="6502401" y="2311400"/>
            <a:ext cx="4792980" cy="355600"/>
          </a:xfrm>
          <a:prstGeom prst="rect">
            <a:avLst/>
          </a:prstGeom>
          <a:noFill/>
          <a:ln/>
        </p:spPr>
        <p:txBody>
          <a:bodyPr wrap="square" lIns="0" tIns="0" rIns="0" bIns="0" rtlCol="0" anchor="t"/>
          <a:lstStyle/>
          <a:p>
            <a:pPr defTabSz="1219170">
              <a:lnSpc>
                <a:spcPts val="2800"/>
              </a:lnSpc>
              <a:spcAft>
                <a:spcPts val="800"/>
              </a:spcAft>
            </a:pPr>
            <a:r>
              <a:rPr lang="en-US" b="1">
                <a:solidFill>
                  <a:srgbClr val="00A4A6"/>
                </a:solidFill>
                <a:latin typeface="Arial" pitchFamily="34" charset="0"/>
                <a:ea typeface="Arial" pitchFamily="34" charset="-122"/>
                <a:cs typeface="Arial" pitchFamily="34" charset="-120"/>
              </a:rPr>
              <a:t>Responsiveness</a:t>
            </a:r>
            <a:endParaRPr lang="en-US">
              <a:solidFill>
                <a:prstClr val="black"/>
              </a:solidFill>
              <a:latin typeface="Calibri" panose="020F0502020204030204"/>
            </a:endParaRPr>
          </a:p>
        </p:txBody>
      </p:sp>
      <p:sp>
        <p:nvSpPr>
          <p:cNvPr id="17" name="Text 13"/>
          <p:cNvSpPr/>
          <p:nvPr/>
        </p:nvSpPr>
        <p:spPr>
          <a:xfrm>
            <a:off x="6502401" y="2768600"/>
            <a:ext cx="4792980" cy="609600"/>
          </a:xfrm>
          <a:prstGeom prst="rect">
            <a:avLst/>
          </a:prstGeom>
          <a:noFill/>
          <a:ln/>
        </p:spPr>
        <p:txBody>
          <a:bodyPr wrap="square" lIns="0" tIns="0" rIns="0" bIns="0" rtlCol="0" anchor="t"/>
          <a:lstStyle/>
          <a:p>
            <a:pPr defTabSz="1219170">
              <a:lnSpc>
                <a:spcPts val="2400"/>
              </a:lnSpc>
            </a:pPr>
            <a:r>
              <a:rPr lang="en-US" sz="1600">
                <a:solidFill>
                  <a:srgbClr val="1D1D1D"/>
                </a:solidFill>
                <a:latin typeface="Arial" pitchFamily="34" charset="0"/>
                <a:ea typeface="Arial" pitchFamily="34" charset="-122"/>
                <a:cs typeface="Arial" pitchFamily="34" charset="-120"/>
              </a:rPr>
              <a:t>Quick, clear communication builds confidence and trust throughout the partnership.</a:t>
            </a:r>
            <a:endParaRPr lang="en-US" sz="1600">
              <a:solidFill>
                <a:prstClr val="black"/>
              </a:solidFill>
              <a:latin typeface="Calibri" panose="020F0502020204030204"/>
            </a:endParaRPr>
          </a:p>
        </p:txBody>
      </p:sp>
      <p:sp>
        <p:nvSpPr>
          <p:cNvPr id="18" name="Text 14"/>
          <p:cNvSpPr/>
          <p:nvPr/>
        </p:nvSpPr>
        <p:spPr>
          <a:xfrm>
            <a:off x="6223000" y="3835400"/>
            <a:ext cx="5207000" cy="1524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9" name="Shape 15"/>
          <p:cNvSpPr/>
          <p:nvPr/>
        </p:nvSpPr>
        <p:spPr>
          <a:xfrm>
            <a:off x="6248400" y="3835400"/>
            <a:ext cx="0" cy="1524000"/>
          </a:xfrm>
          <a:prstGeom prst="line">
            <a:avLst/>
          </a:prstGeom>
          <a:noFill/>
          <a:ln w="38100">
            <a:solidFill>
              <a:srgbClr val="00A4A6"/>
            </a:solidFill>
            <a:prstDash val="solid"/>
          </a:ln>
        </p:spPr>
        <p:txBody>
          <a:bodyPr/>
          <a:lstStyle/>
          <a:p>
            <a:endParaRPr lang="en-GB"/>
          </a:p>
        </p:txBody>
      </p:sp>
      <p:sp>
        <p:nvSpPr>
          <p:cNvPr id="20" name="Text 16"/>
          <p:cNvSpPr/>
          <p:nvPr/>
        </p:nvSpPr>
        <p:spPr>
          <a:xfrm>
            <a:off x="6502401" y="4064000"/>
            <a:ext cx="4792980" cy="355600"/>
          </a:xfrm>
          <a:prstGeom prst="rect">
            <a:avLst/>
          </a:prstGeom>
          <a:noFill/>
          <a:ln/>
        </p:spPr>
        <p:txBody>
          <a:bodyPr wrap="square" lIns="0" tIns="0" rIns="0" bIns="0" rtlCol="0" anchor="t"/>
          <a:lstStyle/>
          <a:p>
            <a:pPr defTabSz="1219170">
              <a:lnSpc>
                <a:spcPts val="2800"/>
              </a:lnSpc>
              <a:spcAft>
                <a:spcPts val="800"/>
              </a:spcAft>
            </a:pPr>
            <a:r>
              <a:rPr lang="en-US" b="1">
                <a:solidFill>
                  <a:srgbClr val="00A4A6"/>
                </a:solidFill>
                <a:latin typeface="Arial" pitchFamily="34" charset="0"/>
                <a:ea typeface="Arial" pitchFamily="34" charset="-122"/>
                <a:cs typeface="Arial" pitchFamily="34" charset="-120"/>
              </a:rPr>
              <a:t>Value Delivery</a:t>
            </a:r>
            <a:endParaRPr lang="en-US">
              <a:solidFill>
                <a:prstClr val="black"/>
              </a:solidFill>
              <a:latin typeface="Calibri" panose="020F0502020204030204"/>
            </a:endParaRPr>
          </a:p>
        </p:txBody>
      </p:sp>
      <p:sp>
        <p:nvSpPr>
          <p:cNvPr id="21" name="Text 17"/>
          <p:cNvSpPr/>
          <p:nvPr/>
        </p:nvSpPr>
        <p:spPr>
          <a:xfrm>
            <a:off x="6502401" y="4521200"/>
            <a:ext cx="4792980" cy="609600"/>
          </a:xfrm>
          <a:prstGeom prst="rect">
            <a:avLst/>
          </a:prstGeom>
          <a:noFill/>
          <a:ln/>
        </p:spPr>
        <p:txBody>
          <a:bodyPr wrap="square" lIns="0" tIns="0" rIns="0" bIns="0" rtlCol="0" anchor="t"/>
          <a:lstStyle/>
          <a:p>
            <a:pPr defTabSz="1219170">
              <a:lnSpc>
                <a:spcPts val="2400"/>
              </a:lnSpc>
            </a:pPr>
            <a:r>
              <a:rPr lang="en-US" sz="1600">
                <a:solidFill>
                  <a:srgbClr val="1D1D1D"/>
                </a:solidFill>
                <a:latin typeface="Arial" pitchFamily="34" charset="0"/>
                <a:ea typeface="Arial" pitchFamily="34" charset="-122"/>
                <a:cs typeface="Arial" pitchFamily="34" charset="-120"/>
              </a:rPr>
              <a:t>Highlight tangible benefits at every stage to demonstrate ongoing worth.</a:t>
            </a:r>
            <a:endParaRPr lang="en-US" sz="1600">
              <a:solidFill>
                <a:prstClr val="black"/>
              </a:solidFill>
              <a:latin typeface="Calibri"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0bca26d5.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0" y="381000"/>
            <a:ext cx="10816589"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Getting Paid &amp; Handling Compliance</a:t>
            </a:r>
            <a:endParaRPr lang="en-US" sz="4800">
              <a:solidFill>
                <a:prstClr val="black"/>
              </a:solidFill>
              <a:latin typeface="Calibri" panose="020F0502020204030204"/>
            </a:endParaRPr>
          </a:p>
        </p:txBody>
      </p:sp>
      <p:pic>
        <p:nvPicPr>
          <p:cNvPr id="4" name="Image 1" descr="/tmp/rasterized-svg-e49125f2.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06601"/>
            <a:ext cx="10668000" cy="6223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7" name="Shape 3"/>
          <p:cNvSpPr/>
          <p:nvPr/>
        </p:nvSpPr>
        <p:spPr>
          <a:xfrm>
            <a:off x="787400" y="2006601"/>
            <a:ext cx="0" cy="622300"/>
          </a:xfrm>
          <a:prstGeom prst="line">
            <a:avLst/>
          </a:prstGeom>
          <a:noFill/>
          <a:ln w="38100">
            <a:solidFill>
              <a:srgbClr val="00A4A6"/>
            </a:solidFill>
            <a:prstDash val="solid"/>
          </a:ln>
        </p:spPr>
        <p:txBody>
          <a:bodyPr/>
          <a:lstStyle/>
          <a:p>
            <a:endParaRPr lang="en-GB"/>
          </a:p>
        </p:txBody>
      </p:sp>
      <p:sp>
        <p:nvSpPr>
          <p:cNvPr id="8" name="Text 4"/>
          <p:cNvSpPr/>
          <p:nvPr/>
        </p:nvSpPr>
        <p:spPr>
          <a:xfrm>
            <a:off x="1041400" y="2184401"/>
            <a:ext cx="10363200" cy="2667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Specify payment options:</a:t>
            </a:r>
            <a:r>
              <a:rPr lang="en-US" sz="1400">
                <a:solidFill>
                  <a:srgbClr val="1D1D1D"/>
                </a:solidFill>
                <a:latin typeface="Arial" pitchFamily="34" charset="0"/>
                <a:ea typeface="Arial" pitchFamily="34" charset="-122"/>
                <a:cs typeface="Arial" pitchFamily="34" charset="-120"/>
              </a:rPr>
              <a:t> Include ePayments (PayPal, Stripe, crypto), cheques, ACH transfers, and wire transfers in contracts.</a:t>
            </a:r>
            <a:endParaRPr lang="en-US" sz="1400">
              <a:solidFill>
                <a:prstClr val="black"/>
              </a:solidFill>
              <a:latin typeface="Calibri" panose="020F0502020204030204"/>
            </a:endParaRPr>
          </a:p>
        </p:txBody>
      </p:sp>
      <p:sp>
        <p:nvSpPr>
          <p:cNvPr id="9" name="Text 5"/>
          <p:cNvSpPr/>
          <p:nvPr/>
        </p:nvSpPr>
        <p:spPr>
          <a:xfrm>
            <a:off x="762000" y="2794000"/>
            <a:ext cx="10668000" cy="8890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0" name="Shape 6"/>
          <p:cNvSpPr/>
          <p:nvPr/>
        </p:nvSpPr>
        <p:spPr>
          <a:xfrm>
            <a:off x="787400" y="2794000"/>
            <a:ext cx="0" cy="889000"/>
          </a:xfrm>
          <a:prstGeom prst="line">
            <a:avLst/>
          </a:prstGeom>
          <a:noFill/>
          <a:ln w="38100">
            <a:solidFill>
              <a:srgbClr val="00A4A6"/>
            </a:solidFill>
            <a:prstDash val="solid"/>
          </a:ln>
        </p:spPr>
        <p:txBody>
          <a:bodyPr/>
          <a:lstStyle/>
          <a:p>
            <a:endParaRPr lang="en-GB"/>
          </a:p>
        </p:txBody>
      </p:sp>
      <p:sp>
        <p:nvSpPr>
          <p:cNvPr id="11" name="Text 7"/>
          <p:cNvSpPr/>
          <p:nvPr/>
        </p:nvSpPr>
        <p:spPr>
          <a:xfrm>
            <a:off x="1041400" y="2971800"/>
            <a:ext cx="10363200" cy="5334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Work with accounting teams:</a:t>
            </a:r>
            <a:r>
              <a:rPr lang="en-US" sz="1400">
                <a:solidFill>
                  <a:srgbClr val="1D1D1D"/>
                </a:solidFill>
                <a:latin typeface="Arial" pitchFamily="34" charset="0"/>
                <a:ea typeface="Arial" pitchFamily="34" charset="-122"/>
                <a:cs typeface="Arial" pitchFamily="34" charset="-120"/>
              </a:rPr>
              <a:t> Coordinate with both teams to ensure smooth processing. Have you supplied everything needed?</a:t>
            </a:r>
            <a:endParaRPr lang="en-US" sz="1400">
              <a:solidFill>
                <a:prstClr val="black"/>
              </a:solidFill>
              <a:latin typeface="Calibri" panose="020F0502020204030204"/>
            </a:endParaRPr>
          </a:p>
        </p:txBody>
      </p:sp>
      <p:sp>
        <p:nvSpPr>
          <p:cNvPr id="12" name="Text 8"/>
          <p:cNvSpPr/>
          <p:nvPr/>
        </p:nvSpPr>
        <p:spPr>
          <a:xfrm>
            <a:off x="762000" y="3848101"/>
            <a:ext cx="10668000" cy="6223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3" name="Shape 9"/>
          <p:cNvSpPr/>
          <p:nvPr/>
        </p:nvSpPr>
        <p:spPr>
          <a:xfrm>
            <a:off x="787400" y="3848101"/>
            <a:ext cx="0" cy="622300"/>
          </a:xfrm>
          <a:prstGeom prst="line">
            <a:avLst/>
          </a:prstGeom>
          <a:noFill/>
          <a:ln w="38100">
            <a:solidFill>
              <a:srgbClr val="00A4A6"/>
            </a:solidFill>
            <a:prstDash val="solid"/>
          </a:ln>
        </p:spPr>
        <p:txBody>
          <a:bodyPr/>
          <a:lstStyle/>
          <a:p>
            <a:endParaRPr lang="en-GB"/>
          </a:p>
        </p:txBody>
      </p:sp>
      <p:sp>
        <p:nvSpPr>
          <p:cNvPr id="14" name="Text 10"/>
          <p:cNvSpPr/>
          <p:nvPr/>
        </p:nvSpPr>
        <p:spPr>
          <a:xfrm>
            <a:off x="1041400" y="4025901"/>
            <a:ext cx="10363200" cy="2667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Be prepared with your bank:</a:t>
            </a:r>
            <a:r>
              <a:rPr lang="en-US" sz="1400">
                <a:solidFill>
                  <a:srgbClr val="1D1D1D"/>
                </a:solidFill>
                <a:latin typeface="Arial" pitchFamily="34" charset="0"/>
                <a:ea typeface="Arial" pitchFamily="34" charset="-122"/>
                <a:cs typeface="Arial" pitchFamily="34" charset="-120"/>
              </a:rPr>
              <a:t> Understand requirements for receiving payments, especially international transfers.</a:t>
            </a:r>
            <a:endParaRPr lang="en-US" sz="1400">
              <a:solidFill>
                <a:prstClr val="black"/>
              </a:solidFill>
              <a:latin typeface="Calibri" panose="020F0502020204030204"/>
            </a:endParaRPr>
          </a:p>
        </p:txBody>
      </p:sp>
      <p:sp>
        <p:nvSpPr>
          <p:cNvPr id="15" name="Text 11"/>
          <p:cNvSpPr/>
          <p:nvPr/>
        </p:nvSpPr>
        <p:spPr>
          <a:xfrm>
            <a:off x="762000" y="4635501"/>
            <a:ext cx="10668000" cy="622300"/>
          </a:xfrm>
          <a:prstGeom prst="rect">
            <a:avLst/>
          </a:prstGeom>
          <a:solidFill>
            <a:srgbClr val="F5F5F5"/>
          </a:solidFill>
          <a:ln/>
        </p:spPr>
        <p:txBody>
          <a:bodyPr wrap="square" rtlCol="0" anchor="ctr"/>
          <a:lstStyle/>
          <a:p>
            <a:pPr defTabSz="1219170"/>
            <a:endParaRPr lang="en-US" sz="2400">
              <a:solidFill>
                <a:prstClr val="black"/>
              </a:solidFill>
              <a:latin typeface="Calibri" panose="020F0502020204030204"/>
            </a:endParaRPr>
          </a:p>
        </p:txBody>
      </p:sp>
      <p:sp>
        <p:nvSpPr>
          <p:cNvPr id="16" name="Shape 12"/>
          <p:cNvSpPr/>
          <p:nvPr/>
        </p:nvSpPr>
        <p:spPr>
          <a:xfrm>
            <a:off x="787400" y="4635501"/>
            <a:ext cx="0" cy="622300"/>
          </a:xfrm>
          <a:prstGeom prst="line">
            <a:avLst/>
          </a:prstGeom>
          <a:noFill/>
          <a:ln w="38100">
            <a:solidFill>
              <a:srgbClr val="00A4A6"/>
            </a:solidFill>
            <a:prstDash val="solid"/>
          </a:ln>
        </p:spPr>
        <p:txBody>
          <a:bodyPr/>
          <a:lstStyle/>
          <a:p>
            <a:endParaRPr lang="en-GB"/>
          </a:p>
        </p:txBody>
      </p:sp>
      <p:sp>
        <p:nvSpPr>
          <p:cNvPr id="17" name="Text 13"/>
          <p:cNvSpPr/>
          <p:nvPr/>
        </p:nvSpPr>
        <p:spPr>
          <a:xfrm>
            <a:off x="1041400" y="4813301"/>
            <a:ext cx="10363200" cy="266700"/>
          </a:xfrm>
          <a:prstGeom prst="rect">
            <a:avLst/>
          </a:prstGeom>
          <a:noFill/>
          <a:ln/>
        </p:spPr>
        <p:txBody>
          <a:bodyPr wrap="square" lIns="0" tIns="0" rIns="0" bIns="0" rtlCol="0" anchor="t"/>
          <a:lstStyle/>
          <a:p>
            <a:pPr defTabSz="1219170">
              <a:lnSpc>
                <a:spcPts val="2100"/>
              </a:lnSpc>
            </a:pPr>
            <a:r>
              <a:rPr lang="en-US" sz="1400" b="1">
                <a:solidFill>
                  <a:srgbClr val="00A4A6"/>
                </a:solidFill>
                <a:latin typeface="Arial" pitchFamily="34" charset="0"/>
                <a:ea typeface="Arial" pitchFamily="34" charset="-122"/>
                <a:cs typeface="Arial" pitchFamily="34" charset="-120"/>
              </a:rPr>
              <a:t>Know documentation requirements:</a:t>
            </a:r>
            <a:r>
              <a:rPr lang="en-US" sz="1400">
                <a:solidFill>
                  <a:srgbClr val="1D1D1D"/>
                </a:solidFill>
                <a:latin typeface="Arial" pitchFamily="34" charset="0"/>
                <a:ea typeface="Arial" pitchFamily="34" charset="-122"/>
                <a:cs typeface="Arial" pitchFamily="34" charset="-120"/>
              </a:rPr>
              <a:t> 1099s, W-9s, invoices, and receipts based on your jurisdiction.</a:t>
            </a:r>
            <a:endParaRPr lang="en-US" sz="1400">
              <a:solidFill>
                <a:prstClr val="black"/>
              </a:solidFill>
              <a:latin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A1F2E"/>
        </a:solidFill>
        <a:effectLst/>
      </p:bgPr>
    </p:bg>
    <p:spTree>
      <p:nvGrpSpPr>
        <p:cNvPr id="1" name=""/>
        <p:cNvGrpSpPr/>
        <p:nvPr/>
      </p:nvGrpSpPr>
      <p:grpSpPr>
        <a:xfrm>
          <a:off x="0" y="0"/>
          <a:ext cx="0" cy="0"/>
          <a:chOff x="0" y="0"/>
          <a:chExt cx="0" cy="0"/>
        </a:xfrm>
      </p:grpSpPr>
      <p:pic>
        <p:nvPicPr>
          <p:cNvPr id="2" name="Image 0" descr="/tmp/rasterized-gradient-b359da98.png"/>
          <p:cNvPicPr>
            <a:picLocks noChangeAspect="1"/>
          </p:cNvPicPr>
          <p:nvPr/>
        </p:nvPicPr>
        <p:blipFill>
          <a:blip r:embed="rId3"/>
          <a:stretch>
            <a:fillRect/>
          </a:stretch>
        </p:blipFill>
        <p:spPr>
          <a:xfrm>
            <a:off x="0" y="0"/>
            <a:ext cx="12192000" cy="1371600"/>
          </a:xfrm>
          <a:prstGeom prst="rect">
            <a:avLst/>
          </a:prstGeom>
        </p:spPr>
      </p:pic>
      <p:sp>
        <p:nvSpPr>
          <p:cNvPr id="3" name="Text 0"/>
          <p:cNvSpPr/>
          <p:nvPr/>
        </p:nvSpPr>
        <p:spPr>
          <a:xfrm>
            <a:off x="762000" y="381000"/>
            <a:ext cx="5453635" cy="609600"/>
          </a:xfrm>
          <a:prstGeom prst="rect">
            <a:avLst/>
          </a:prstGeom>
          <a:noFill/>
          <a:ln/>
        </p:spPr>
        <p:txBody>
          <a:bodyPr wrap="square" lIns="0" tIns="0" rIns="0" bIns="0" rtlCol="0" anchor="t"/>
          <a:lstStyle/>
          <a:p>
            <a:pPr defTabSz="1219170">
              <a:lnSpc>
                <a:spcPts val="4800"/>
              </a:lnSpc>
            </a:pPr>
            <a:r>
              <a:rPr lang="en-US" sz="4800" b="1">
                <a:solidFill>
                  <a:srgbClr val="FFFFFF"/>
                </a:solidFill>
                <a:latin typeface="Arial" pitchFamily="34" charset="0"/>
                <a:ea typeface="Arial" pitchFamily="34" charset="-122"/>
                <a:cs typeface="Arial" pitchFamily="34" charset="-120"/>
              </a:rPr>
              <a:t>Key Takeaways</a:t>
            </a:r>
            <a:endParaRPr lang="en-US" sz="4800">
              <a:solidFill>
                <a:prstClr val="black"/>
              </a:solidFill>
              <a:latin typeface="Calibri" panose="020F0502020204030204"/>
            </a:endParaRPr>
          </a:p>
        </p:txBody>
      </p:sp>
      <p:pic>
        <p:nvPicPr>
          <p:cNvPr id="4" name="Image 1" descr="/tmp/rasterized-svg-20fb3bbe.png"/>
          <p:cNvPicPr>
            <a:picLocks noChangeAspect="1"/>
          </p:cNvPicPr>
          <p:nvPr/>
        </p:nvPicPr>
        <p:blipFill>
          <a:blip r:embed="rId4"/>
          <a:stretch>
            <a:fillRect/>
          </a:stretch>
        </p:blipFill>
        <p:spPr>
          <a:xfrm>
            <a:off x="7112000" y="0"/>
            <a:ext cx="5080000" cy="1524000"/>
          </a:xfrm>
          <a:prstGeom prst="rect">
            <a:avLst/>
          </a:prstGeom>
        </p:spPr>
      </p:pic>
      <p:sp>
        <p:nvSpPr>
          <p:cNvPr id="5" name="Text 1"/>
          <p:cNvSpPr/>
          <p:nvPr/>
        </p:nvSpPr>
        <p:spPr>
          <a:xfrm>
            <a:off x="0" y="1574800"/>
            <a:ext cx="12192000" cy="5283200"/>
          </a:xfrm>
          <a:prstGeom prst="rect">
            <a:avLst/>
          </a:prstGeom>
          <a:solidFill>
            <a:srgbClr val="FFFFFF"/>
          </a:solidFill>
          <a:ln/>
        </p:spPr>
        <p:txBody>
          <a:bodyPr wrap="square" rtlCol="0" anchor="ctr"/>
          <a:lstStyle/>
          <a:p>
            <a:pPr defTabSz="1219170"/>
            <a:endParaRPr lang="en-US" sz="2400">
              <a:solidFill>
                <a:prstClr val="black"/>
              </a:solidFill>
              <a:latin typeface="Calibri" panose="020F0502020204030204"/>
            </a:endParaRPr>
          </a:p>
        </p:txBody>
      </p:sp>
      <p:sp>
        <p:nvSpPr>
          <p:cNvPr id="6" name="Text 2"/>
          <p:cNvSpPr/>
          <p:nvPr/>
        </p:nvSpPr>
        <p:spPr>
          <a:xfrm>
            <a:off x="762000" y="20828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Sponsorship is partnership, not transaction</a:t>
            </a:r>
            <a:endParaRPr lang="en-US" sz="2000">
              <a:solidFill>
                <a:prstClr val="black"/>
              </a:solidFill>
              <a:latin typeface="Calibri" panose="020F0502020204030204"/>
            </a:endParaRPr>
          </a:p>
        </p:txBody>
      </p:sp>
      <p:sp>
        <p:nvSpPr>
          <p:cNvPr id="7" name="Text 3"/>
          <p:cNvSpPr/>
          <p:nvPr/>
        </p:nvSpPr>
        <p:spPr>
          <a:xfrm>
            <a:off x="762000" y="26416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Find sponsors through multiple channels</a:t>
            </a:r>
            <a:endParaRPr lang="en-US" sz="2000">
              <a:solidFill>
                <a:prstClr val="black"/>
              </a:solidFill>
              <a:latin typeface="Calibri" panose="020F0502020204030204"/>
            </a:endParaRPr>
          </a:p>
        </p:txBody>
      </p:sp>
      <p:sp>
        <p:nvSpPr>
          <p:cNvPr id="8" name="Text 4"/>
          <p:cNvSpPr/>
          <p:nvPr/>
        </p:nvSpPr>
        <p:spPr>
          <a:xfrm>
            <a:off x="762000" y="32004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Offer flexible packages and tiers</a:t>
            </a:r>
            <a:endParaRPr lang="en-US" sz="2000">
              <a:solidFill>
                <a:prstClr val="black"/>
              </a:solidFill>
              <a:latin typeface="Calibri" panose="020F0502020204030204"/>
            </a:endParaRPr>
          </a:p>
        </p:txBody>
      </p:sp>
      <p:sp>
        <p:nvSpPr>
          <p:cNvPr id="9" name="Text 5"/>
          <p:cNvSpPr/>
          <p:nvPr/>
        </p:nvSpPr>
        <p:spPr>
          <a:xfrm>
            <a:off x="762000" y="37592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Manage the full lifecycle with CX principles</a:t>
            </a:r>
            <a:endParaRPr lang="en-US" sz="2000">
              <a:solidFill>
                <a:prstClr val="black"/>
              </a:solidFill>
              <a:latin typeface="Calibri" panose="020F0502020204030204"/>
            </a:endParaRPr>
          </a:p>
        </p:txBody>
      </p:sp>
      <p:sp>
        <p:nvSpPr>
          <p:cNvPr id="10" name="Text 6"/>
          <p:cNvSpPr/>
          <p:nvPr/>
        </p:nvSpPr>
        <p:spPr>
          <a:xfrm>
            <a:off x="762000" y="4318000"/>
            <a:ext cx="10881360" cy="355600"/>
          </a:xfrm>
          <a:prstGeom prst="rect">
            <a:avLst/>
          </a:prstGeom>
          <a:noFill/>
          <a:ln/>
        </p:spPr>
        <p:txBody>
          <a:bodyPr wrap="square" lIns="0" tIns="0" rIns="0" bIns="0" rtlCol="0" anchor="t"/>
          <a:lstStyle/>
          <a:p>
            <a:pPr defTabSz="1219170">
              <a:lnSpc>
                <a:spcPts val="2800"/>
              </a:lnSpc>
            </a:pPr>
            <a:r>
              <a:rPr lang="en-US" sz="2000">
                <a:solidFill>
                  <a:srgbClr val="1D1D1D"/>
                </a:solidFill>
                <a:latin typeface="Arial" pitchFamily="34" charset="0"/>
                <a:ea typeface="Arial" pitchFamily="34" charset="-122"/>
                <a:cs typeface="Arial" pitchFamily="34" charset="-120"/>
              </a:rPr>
              <a:t>► Ensure clear payment terms and compliance</a:t>
            </a:r>
            <a:endParaRPr lang="en-US" sz="2000">
              <a:solidFill>
                <a:prstClr val="black"/>
              </a:solidFill>
              <a:latin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45E49-A209-4406-EE97-3893A210344A}"/>
              </a:ext>
            </a:extLst>
          </p:cNvPr>
          <p:cNvPicPr>
            <a:picLocks noChangeAspect="1"/>
          </p:cNvPicPr>
          <p:nvPr/>
        </p:nvPicPr>
        <p:blipFill rotWithShape="1">
          <a:blip r:embed="rId2"/>
          <a:srcRect r="-2" b="24999"/>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E05805C3-0921-4F3F-A623-F4A4F6C8239C}"/>
              </a:ext>
            </a:extLst>
          </p:cNvPr>
          <p:cNvSpPr>
            <a:spLocks noGrp="1"/>
          </p:cNvSpPr>
          <p:nvPr>
            <p:ph type="title"/>
          </p:nvPr>
        </p:nvSpPr>
        <p:spPr>
          <a:xfrm>
            <a:off x="-3" y="0"/>
            <a:ext cx="5669280" cy="6858000"/>
          </a:xfrm>
        </p:spPr>
        <p:txBody>
          <a:bodyPr wrap="square" anchor="ctr">
            <a:normAutofit/>
          </a:bodyPr>
          <a:lstStyle/>
          <a:p>
            <a:r>
              <a:rPr lang="en-US">
                <a:cs typeface="Segoe UI"/>
              </a:rPr>
              <a:t>Q&amp;A</a:t>
            </a:r>
            <a:endParaRPr lang="en-US"/>
          </a:p>
        </p:txBody>
      </p:sp>
    </p:spTree>
    <p:extLst>
      <p:ext uri="{BB962C8B-B14F-4D97-AF65-F5344CB8AC3E}">
        <p14:creationId xmlns:p14="http://schemas.microsoft.com/office/powerpoint/2010/main" val="26104214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3B6E93-523A-9655-F523-5124C1ECEFE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00D297-BEAC-086B-8A67-E9F54B92BC3A}"/>
              </a:ext>
            </a:extLst>
          </p:cNvPr>
          <p:cNvGraphicFramePr>
            <a:graphicFrameLocks noGrp="1"/>
          </p:cNvGraphicFramePr>
          <p:nvPr>
            <p:extLst>
              <p:ext uri="{D42A27DB-BD31-4B8C-83A1-F6EECF244321}">
                <p14:modId xmlns:p14="http://schemas.microsoft.com/office/powerpoint/2010/main" val="3494270935"/>
              </p:ext>
            </p:extLst>
          </p:nvPr>
        </p:nvGraphicFramePr>
        <p:xfrm>
          <a:off x="508405" y="1489564"/>
          <a:ext cx="10112739" cy="3139440"/>
        </p:xfrm>
        <a:graphic>
          <a:graphicData uri="http://schemas.openxmlformats.org/drawingml/2006/table">
            <a:tbl>
              <a:tblPr bandRow="1">
                <a:tableStyleId>{5C22544A-7EE6-4342-B048-85BDC9FD1C3A}</a:tableStyleId>
              </a:tblPr>
              <a:tblGrid>
                <a:gridCol w="10112739">
                  <a:extLst>
                    <a:ext uri="{9D8B030D-6E8A-4147-A177-3AD203B41FA5}">
                      <a16:colId xmlns:a16="http://schemas.microsoft.com/office/drawing/2014/main" val="1464470149"/>
                    </a:ext>
                  </a:extLst>
                </a:gridCol>
              </a:tblGrid>
              <a:tr h="2411773">
                <a:tc>
                  <a:txBody>
                    <a:bodyPr/>
                    <a:lstStyle/>
                    <a:p>
                      <a:pPr lvl="0">
                        <a:lnSpc>
                          <a:spcPts val="6000"/>
                        </a:lnSpc>
                        <a:buNone/>
                      </a:pPr>
                      <a:r>
                        <a:rPr lang="en-US" sz="6000">
                          <a:solidFill>
                            <a:schemeClr val="bg1"/>
                          </a:solidFill>
                          <a:effectLst/>
                          <a:latin typeface="Segoe UI Semibold"/>
                        </a:rPr>
                        <a:t>Microsoft Global</a:t>
                      </a:r>
                      <a:br>
                        <a:rPr lang="en-US" sz="6000">
                          <a:solidFill>
                            <a:srgbClr val="FFFFFF"/>
                          </a:solidFill>
                          <a:effectLst/>
                          <a:latin typeface="Segoe UI Semibold"/>
                        </a:rPr>
                      </a:br>
                      <a:r>
                        <a:rPr lang="en-US" sz="6000">
                          <a:solidFill>
                            <a:schemeClr val="bg1"/>
                          </a:solidFill>
                          <a:effectLst/>
                          <a:latin typeface="Segoe UI Semibold"/>
                        </a:rPr>
                        <a:t>Community Initiative</a:t>
                      </a:r>
                      <a:br>
                        <a:rPr lang="en-US" sz="6600">
                          <a:solidFill>
                            <a:srgbClr val="FFFFFF"/>
                          </a:solidFill>
                          <a:effectLst/>
                          <a:latin typeface="Segoe UI Semibold"/>
                        </a:rPr>
                      </a:br>
                      <a:r>
                        <a:rPr lang="en-US" sz="6000">
                          <a:solidFill>
                            <a:schemeClr val="bg1"/>
                          </a:solidFill>
                          <a:effectLst/>
                          <a:latin typeface="Segoe UI Semibold"/>
                        </a:rPr>
                        <a:t>Event Training and Office Hours</a:t>
                      </a:r>
                      <a:endParaRPr lang="en-US" sz="5400">
                        <a:solidFill>
                          <a:schemeClr val="bg1"/>
                        </a:solidFill>
                        <a:effectLst/>
                        <a:latin typeface="Segoe UI Semibold"/>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3" name="Picture 2" descr="Microsoft logo.&#10;&#10;">
            <a:extLst>
              <a:ext uri="{FF2B5EF4-FFF2-40B4-BE49-F238E27FC236}">
                <a16:creationId xmlns:a16="http://schemas.microsoft.com/office/drawing/2014/main" id="{790C1F6B-F707-DBF0-F187-5427854783CD}"/>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0A3BADA2-7523-DC3F-C7D0-EFF42EE1E9C3}"/>
              </a:ext>
              <a:ext uri="{C183D7F6-B498-43B3-948B-1728B52AA6E4}">
                <adec:decorative xmlns:adec="http://schemas.microsoft.com/office/drawing/2017/decorative" val="1"/>
              </a:ext>
            </a:extLst>
          </p:cNvPr>
          <p:cNvSpPr/>
          <p:nvPr/>
        </p:nvSpPr>
        <p:spPr>
          <a:xfrm>
            <a:off x="504438" y="5503694"/>
            <a:ext cx="4086139" cy="936122"/>
          </a:xfrm>
          <a:prstGeom prst="roundRect">
            <a:avLst>
              <a:gd name="adj" fmla="val 5000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84FFB8F6-120E-46B4-E57A-8405C477DD1F}"/>
              </a:ext>
            </a:extLst>
          </p:cNvPr>
          <p:cNvGraphicFramePr>
            <a:graphicFrameLocks noGrp="1"/>
          </p:cNvGraphicFramePr>
          <p:nvPr>
            <p:extLst>
              <p:ext uri="{D42A27DB-BD31-4B8C-83A1-F6EECF244321}">
                <p14:modId xmlns:p14="http://schemas.microsoft.com/office/powerpoint/2010/main" val="2245752657"/>
              </p:ext>
            </p:extLst>
          </p:nvPr>
        </p:nvGraphicFramePr>
        <p:xfrm>
          <a:off x="1649761" y="5683018"/>
          <a:ext cx="3292384" cy="579120"/>
        </p:xfrm>
        <a:graphic>
          <a:graphicData uri="http://schemas.openxmlformats.org/drawingml/2006/table">
            <a:tbl>
              <a:tblPr bandRow="1">
                <a:tableStyleId>{5C22544A-7EE6-4342-B048-85BDC9FD1C3A}</a:tableStyleId>
              </a:tblPr>
              <a:tblGrid>
                <a:gridCol w="3292384">
                  <a:extLst>
                    <a:ext uri="{9D8B030D-6E8A-4147-A177-3AD203B41FA5}">
                      <a16:colId xmlns:a16="http://schemas.microsoft.com/office/drawing/2014/main" val="1464470149"/>
                    </a:ext>
                  </a:extLst>
                </a:gridCol>
              </a:tblGrid>
              <a:tr h="477538">
                <a:tc>
                  <a:txBody>
                    <a:bodyPr/>
                    <a:lstStyle/>
                    <a:p>
                      <a:pPr lvl="0">
                        <a:lnSpc>
                          <a:spcPct val="100000"/>
                        </a:lnSpc>
                        <a:buNone/>
                      </a:pPr>
                      <a:r>
                        <a:rPr lang="en-US" sz="3200" b="1" i="0" spc="0">
                          <a:solidFill>
                            <a:schemeClr val="bg1"/>
                          </a:solidFill>
                          <a:effectLst/>
                          <a:latin typeface="Segoe UI Semibold"/>
                          <a:cs typeface="Segoe UI Semibold"/>
                        </a:rPr>
                        <a:t>Jan 2026</a:t>
                      </a:r>
                      <a:endParaRPr lang="en-US" sz="3200" b="1" i="0" spc="0">
                        <a:solidFill>
                          <a:schemeClr val="bg1"/>
                        </a:solidFill>
                        <a:effectLst/>
                        <a:latin typeface="Segoe UI Semibold" panose="020B0502040204020203" pitchFamily="34" charset="0"/>
                        <a:cs typeface="Segoe UI Semibold"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8" name="Picture 7">
            <a:extLst>
              <a:ext uri="{FF2B5EF4-FFF2-40B4-BE49-F238E27FC236}">
                <a16:creationId xmlns:a16="http://schemas.microsoft.com/office/drawing/2014/main" id="{25771A82-1D1A-DF7B-56B7-05EE8D4AB6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6084" y="5679574"/>
            <a:ext cx="532553" cy="500853"/>
          </a:xfrm>
          <a:prstGeom prst="rect">
            <a:avLst/>
          </a:prstGeom>
        </p:spPr>
      </p:pic>
      <p:sp>
        <p:nvSpPr>
          <p:cNvPr id="11" name="TextBox 10">
            <a:extLst>
              <a:ext uri="{FF2B5EF4-FFF2-40B4-BE49-F238E27FC236}">
                <a16:creationId xmlns:a16="http://schemas.microsoft.com/office/drawing/2014/main" id="{26744189-E7C7-C99B-38E3-73754B361989}"/>
              </a:ext>
            </a:extLst>
          </p:cNvPr>
          <p:cNvSpPr txBox="1"/>
          <p:nvPr/>
        </p:nvSpPr>
        <p:spPr>
          <a:xfrm>
            <a:off x="6098434" y="5932675"/>
            <a:ext cx="5785865" cy="307777"/>
          </a:xfrm>
          <a:prstGeom prst="rect">
            <a:avLst/>
          </a:prstGeom>
          <a:noFill/>
        </p:spPr>
        <p:txBody>
          <a:bodyPr wrap="square" lIns="0" tIns="0" rIns="0" bIns="0" rtlCol="0" anchor="t">
            <a:spAutoFit/>
          </a:bodyPr>
          <a:lstStyle/>
          <a:p>
            <a:r>
              <a:rPr lang="en-US" sz="2000" b="1">
                <a:solidFill>
                  <a:schemeClr val="bg1"/>
                </a:solidFill>
              </a:rPr>
              <a:t>Hosts: Sharon Weaver &amp; Wes Preston</a:t>
            </a:r>
            <a:endParaRPr lang="en-US" sz="2000" b="1">
              <a:solidFill>
                <a:schemeClr val="bg1"/>
              </a:solidFill>
              <a:cs typeface="Segoe UI"/>
            </a:endParaRPr>
          </a:p>
        </p:txBody>
      </p:sp>
      <p:pic>
        <p:nvPicPr>
          <p:cNvPr id="9" name="Picture 8" descr="A colorful globe with white text&#10;&#10;AI-generated content may be incorrect.">
            <a:extLst>
              <a:ext uri="{FF2B5EF4-FFF2-40B4-BE49-F238E27FC236}">
                <a16:creationId xmlns:a16="http://schemas.microsoft.com/office/drawing/2014/main" id="{66903861-6233-AE54-C8EB-E2C8FDFCE95F}"/>
              </a:ext>
            </a:extLst>
          </p:cNvPr>
          <p:cNvPicPr>
            <a:picLocks noChangeAspect="1"/>
          </p:cNvPicPr>
          <p:nvPr/>
        </p:nvPicPr>
        <p:blipFill>
          <a:blip r:embed="rId5"/>
          <a:stretch>
            <a:fillRect/>
          </a:stretch>
        </p:blipFill>
        <p:spPr>
          <a:xfrm>
            <a:off x="8653385" y="117315"/>
            <a:ext cx="2839303" cy="1801215"/>
          </a:xfrm>
          <a:prstGeom prst="rect">
            <a:avLst/>
          </a:prstGeom>
        </p:spPr>
      </p:pic>
      <p:pic>
        <p:nvPicPr>
          <p:cNvPr id="10" name="Picture 9" descr="A person wearing glasses and a blue shirt&#10;&#10;AI-generated content may be incorrect.">
            <a:extLst>
              <a:ext uri="{FF2B5EF4-FFF2-40B4-BE49-F238E27FC236}">
                <a16:creationId xmlns:a16="http://schemas.microsoft.com/office/drawing/2014/main" id="{D11057E2-7759-6209-4594-86F45D5D77C2}"/>
              </a:ext>
            </a:extLst>
          </p:cNvPr>
          <p:cNvPicPr>
            <a:picLocks noChangeAspect="1"/>
          </p:cNvPicPr>
          <p:nvPr/>
        </p:nvPicPr>
        <p:blipFill>
          <a:blip r:embed="rId6"/>
          <a:stretch>
            <a:fillRect/>
          </a:stretch>
        </p:blipFill>
        <p:spPr>
          <a:xfrm>
            <a:off x="8775660" y="4188729"/>
            <a:ext cx="1476375" cy="1504950"/>
          </a:xfrm>
          <a:prstGeom prst="rect">
            <a:avLst/>
          </a:prstGeom>
        </p:spPr>
      </p:pic>
      <p:pic>
        <p:nvPicPr>
          <p:cNvPr id="13" name="Picture 12" descr="A person smiling with her hand on her hip&#10;&#10;AI-generated content may be incorrect.">
            <a:extLst>
              <a:ext uri="{FF2B5EF4-FFF2-40B4-BE49-F238E27FC236}">
                <a16:creationId xmlns:a16="http://schemas.microsoft.com/office/drawing/2014/main" id="{86BF576F-919E-3CAD-BF50-5070E5D0928C}"/>
              </a:ext>
            </a:extLst>
          </p:cNvPr>
          <p:cNvPicPr>
            <a:picLocks noChangeAspect="1"/>
          </p:cNvPicPr>
          <p:nvPr/>
        </p:nvPicPr>
        <p:blipFill>
          <a:blip r:embed="rId7"/>
          <a:stretch>
            <a:fillRect/>
          </a:stretch>
        </p:blipFill>
        <p:spPr>
          <a:xfrm>
            <a:off x="6346338" y="4188507"/>
            <a:ext cx="1485900" cy="1485900"/>
          </a:xfrm>
          <a:prstGeom prst="rect">
            <a:avLst/>
          </a:prstGeom>
        </p:spPr>
      </p:pic>
    </p:spTree>
    <p:extLst>
      <p:ext uri="{BB962C8B-B14F-4D97-AF65-F5344CB8AC3E}">
        <p14:creationId xmlns:p14="http://schemas.microsoft.com/office/powerpoint/2010/main" val="148913433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317876" y="585789"/>
            <a:ext cx="4159950" cy="2449642"/>
          </a:xfrm>
          <a:prstGeom prst="rect">
            <a:avLst/>
          </a:prstGeom>
        </p:spPr>
        <p:txBody>
          <a:bodyPr vert="horz" wrap="square" lIns="0" tIns="0" rIns="0" bIns="0" rtlCol="0" anchor="ctr">
            <a:normAutofit/>
          </a:bodyPr>
          <a:lstStyle/>
          <a:p>
            <a:pPr marL="0" marR="0" lvl="0" indent="0" defTabSz="932742" fontAlgn="auto">
              <a:spcBef>
                <a:spcPct val="0"/>
              </a:spcBef>
              <a:spcAft>
                <a:spcPts val="600"/>
              </a:spcAft>
              <a:buClrTx/>
              <a:buSzTx/>
              <a:tabLst/>
              <a:defRPr/>
            </a:pPr>
            <a:r>
              <a:rPr lang="en-US" sz="2800" b="0" kern="1200" cap="none" spc="-50" baseline="0">
                <a:ln w="3175">
                  <a:noFill/>
                </a:ln>
                <a:effectLst/>
                <a:latin typeface="+mj-lt"/>
                <a:ea typeface="+mn-ea"/>
                <a:cs typeface="Segoe UI" pitchFamily="34" charset="0"/>
              </a:rPr>
              <a:t>Love your feedback on this meeting</a:t>
            </a:r>
            <a:endParaRPr kumimoji="0" lang="en-US" sz="2800"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endParaRPr kumimoji="0" lang="en-US"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r>
              <a:rPr kumimoji="0" lang="en-US" b="0" i="0" u="none" strike="noStrike" kern="1200" cap="none" spc="-50" normalizeH="0" baseline="0" noProof="0">
                <a:ln w="3175">
                  <a:noFill/>
                </a:ln>
                <a:effectLst/>
                <a:uLnTx/>
                <a:uFillTx/>
                <a:latin typeface="+mj-lt"/>
                <a:ea typeface="+mn-ea"/>
                <a:cs typeface="Segoe UI" pitchFamily="34" charset="0"/>
                <a:hlinkClick r:id="rId2">
                  <a:extLst>
                    <a:ext uri="{A12FA001-AC4F-418D-AE19-62706E023703}">
                      <ahyp:hlinkClr xmlns:ahyp="http://schemas.microsoft.com/office/drawing/2018/hyperlinkcolor" val="tx"/>
                    </a:ext>
                  </a:extLst>
                </a:hlinkClick>
              </a:rPr>
              <a:t>https://aka.ms/MGCIMeetingFeedback</a:t>
            </a:r>
            <a:r>
              <a:rPr kumimoji="0" lang="en-US" b="0" i="0" u="none" strike="noStrike" kern="1200" cap="none" spc="-50" normalizeH="0" baseline="0" noProof="0">
                <a:ln w="3175">
                  <a:noFill/>
                </a:ln>
                <a:effectLst/>
                <a:uLnTx/>
                <a:uFillTx/>
                <a:latin typeface="+mj-lt"/>
                <a:ea typeface="+mn-ea"/>
                <a:cs typeface="Segoe UI" pitchFamily="34" charset="0"/>
              </a:rPr>
              <a:t>  </a:t>
            </a:r>
          </a:p>
          <a:p>
            <a:pPr marL="0" marR="0" lvl="0" indent="0" defTabSz="932742" fontAlgn="auto">
              <a:spcBef>
                <a:spcPct val="0"/>
              </a:spcBef>
              <a:spcAft>
                <a:spcPts val="600"/>
              </a:spcAft>
              <a:buClrTx/>
              <a:buSzTx/>
              <a:tabLst/>
              <a:defRPr/>
            </a:pPr>
            <a:endParaRPr kumimoji="0" lang="en-US" sz="3600" b="0" i="0" u="none" strike="noStrike" kern="1200" cap="none" spc="-50" normalizeH="0" baseline="0" noProof="0">
              <a:ln w="3175">
                <a:noFill/>
              </a:ln>
              <a:effectLst/>
              <a:uLnTx/>
              <a:uFillTx/>
              <a:latin typeface="+mj-lt"/>
              <a:ea typeface="+mn-ea"/>
              <a:cs typeface="Segoe UI" pitchFamily="34" charset="0"/>
            </a:endParaRPr>
          </a:p>
        </p:txBody>
      </p:sp>
      <p:pic>
        <p:nvPicPr>
          <p:cNvPr id="8" name="Picture 7" descr="Group of people having fun at music concert">
            <a:extLst>
              <a:ext uri="{FF2B5EF4-FFF2-40B4-BE49-F238E27FC236}">
                <a16:creationId xmlns:a16="http://schemas.microsoft.com/office/drawing/2014/main" id="{5A6ADCE5-6D19-5120-2CBF-4B84D30495CA}"/>
              </a:ext>
            </a:extLst>
          </p:cNvPr>
          <p:cNvPicPr>
            <a:picLocks noChangeAspect="1"/>
          </p:cNvPicPr>
          <p:nvPr/>
        </p:nvPicPr>
        <p:blipFill rotWithShape="1">
          <a:blip r:embed="rId3">
            <a:extLst>
              <a:ext uri="{28A0092B-C50C-407E-A947-70E740481C1C}">
                <a14:useLocalDpi xmlns:a14="http://schemas.microsoft.com/office/drawing/2010/main" val="0"/>
              </a:ext>
            </a:extLst>
          </a:blip>
          <a:srcRect l="3633" r="29867"/>
          <a:stretch/>
        </p:blipFill>
        <p:spPr>
          <a:xfrm>
            <a:off x="5334000" y="10"/>
            <a:ext cx="6858000" cy="6857990"/>
          </a:xfrm>
          <a:prstGeom prst="rect">
            <a:avLst/>
          </a:prstGeom>
          <a:noFill/>
        </p:spPr>
      </p:pic>
      <p:pic>
        <p:nvPicPr>
          <p:cNvPr id="3" name="Picture 2" descr="A qr code on a blue background&#10;&#10;Description automatically generated">
            <a:extLst>
              <a:ext uri="{FF2B5EF4-FFF2-40B4-BE49-F238E27FC236}">
                <a16:creationId xmlns:a16="http://schemas.microsoft.com/office/drawing/2014/main" id="{B8D36816-E3C4-A373-8329-BF375DC0B17C}"/>
              </a:ext>
            </a:extLst>
          </p:cNvPr>
          <p:cNvPicPr>
            <a:picLocks noChangeAspect="1"/>
          </p:cNvPicPr>
          <p:nvPr/>
        </p:nvPicPr>
        <p:blipFill>
          <a:blip r:embed="rId4"/>
          <a:stretch>
            <a:fillRect/>
          </a:stretch>
        </p:blipFill>
        <p:spPr>
          <a:xfrm>
            <a:off x="631166" y="2665563"/>
            <a:ext cx="3525329" cy="3482197"/>
          </a:xfrm>
          <a:prstGeom prst="rect">
            <a:avLst/>
          </a:prstGeom>
        </p:spPr>
      </p:pic>
    </p:spTree>
    <p:extLst>
      <p:ext uri="{BB962C8B-B14F-4D97-AF65-F5344CB8AC3E}">
        <p14:creationId xmlns:p14="http://schemas.microsoft.com/office/powerpoint/2010/main" val="282680913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96DEA-EC28-141E-425E-9657D9691BD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6E264E98-D35D-E4AA-9F02-A119D305B631}"/>
              </a:ext>
            </a:extLst>
          </p:cNvPr>
          <p:cNvSpPr>
            <a:spLocks noGrp="1"/>
          </p:cNvSpPr>
          <p:nvPr>
            <p:ph type="title"/>
          </p:nvPr>
        </p:nvSpPr>
        <p:spPr>
          <a:xfrm>
            <a:off x="500979" y="285070"/>
            <a:ext cx="11018520" cy="984885"/>
          </a:xfrm>
        </p:spPr>
        <p:txBody>
          <a:bodyPr/>
          <a:lstStyle/>
          <a:p>
            <a:r>
              <a:rPr lang="en-US" sz="3200" b="1">
                <a:latin typeface="Segoe UI"/>
                <a:cs typeface="Segoe UI"/>
              </a:rPr>
              <a:t>Request Community Amplification</a:t>
            </a:r>
            <a:endParaRPr lang="en-US"/>
          </a:p>
          <a:p>
            <a:endParaRPr lang="en-US" sz="3200"/>
          </a:p>
        </p:txBody>
      </p:sp>
      <p:graphicFrame>
        <p:nvGraphicFramePr>
          <p:cNvPr id="8" name="Table 7">
            <a:extLst>
              <a:ext uri="{FF2B5EF4-FFF2-40B4-BE49-F238E27FC236}">
                <a16:creationId xmlns:a16="http://schemas.microsoft.com/office/drawing/2014/main" id="{F1931C21-F405-42CB-0509-8F930289356A}"/>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Heart like icon">
            <a:extLst>
              <a:ext uri="{FF2B5EF4-FFF2-40B4-BE49-F238E27FC236}">
                <a16:creationId xmlns:a16="http://schemas.microsoft.com/office/drawing/2014/main" id="{781CE906-B1A2-A913-AC72-EE763CD57CDF}"/>
              </a:ext>
            </a:extLst>
          </p:cNvPr>
          <p:cNvPicPr>
            <a:picLocks noChangeAspect="1"/>
          </p:cNvPicPr>
          <p:nvPr/>
        </p:nvPicPr>
        <p:blipFill>
          <a:blip r:embed="rId3"/>
          <a:srcRect t="9335" b="9335"/>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46221E5E-D803-DD7F-88FB-CA0ED45C23BD}"/>
              </a:ext>
            </a:extLst>
          </p:cNvPr>
          <p:cNvSpPr txBox="1"/>
          <p:nvPr/>
        </p:nvSpPr>
        <p:spPr>
          <a:xfrm>
            <a:off x="501388" y="2506433"/>
            <a:ext cx="5338611"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Looking for help amplifying your event via Microsoft Community LinkedIn and MSFT Adoption twitter handle?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rPr>
              <a:t>https://aka.ms/communitysocial</a:t>
            </a:r>
            <a:r>
              <a:rPr lang="en-US" sz="2000">
                <a:gradFill>
                  <a:gsLst>
                    <a:gs pos="2917">
                      <a:srgbClr val="1A1A1A"/>
                    </a:gs>
                    <a:gs pos="30000">
                      <a:srgbClr val="1A1A1A"/>
                    </a:gs>
                  </a:gsLst>
                  <a:lin ang="5400000" scaled="0"/>
                </a:gradFill>
                <a:ea typeface="+mn-lt"/>
                <a:cs typeface="+mn-lt"/>
              </a:rPr>
              <a:t> </a:t>
            </a:r>
            <a:endParaRPr lang="en-US"/>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The SLA is 3 business days. </a:t>
            </a:r>
          </a:p>
        </p:txBody>
      </p:sp>
    </p:spTree>
    <p:extLst>
      <p:ext uri="{BB962C8B-B14F-4D97-AF65-F5344CB8AC3E}">
        <p14:creationId xmlns:p14="http://schemas.microsoft.com/office/powerpoint/2010/main" val="331312869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72F8B-6D8C-CD34-E1B4-47E88668CC8E}"/>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617AEC40-7CBC-36DC-3F75-66A20F6DD866}"/>
              </a:ext>
            </a:extLst>
          </p:cNvPr>
          <p:cNvSpPr>
            <a:spLocks noGrp="1"/>
          </p:cNvSpPr>
          <p:nvPr>
            <p:ph type="title"/>
          </p:nvPr>
        </p:nvSpPr>
        <p:spPr/>
        <p:txBody>
          <a:bodyPr>
            <a:normAutofit fontScale="90000"/>
          </a:bodyPr>
          <a:lstStyle/>
          <a:p>
            <a:r>
              <a:rPr lang="en-US"/>
              <a:t>Training Workstream Update</a:t>
            </a:r>
          </a:p>
        </p:txBody>
      </p:sp>
      <p:sp>
        <p:nvSpPr>
          <p:cNvPr id="23" name="Text Placeholder 22">
            <a:extLst>
              <a:ext uri="{FF2B5EF4-FFF2-40B4-BE49-F238E27FC236}">
                <a16:creationId xmlns:a16="http://schemas.microsoft.com/office/drawing/2014/main" id="{E90A28D4-1900-5667-EBCE-9C97B76BAD9B}"/>
              </a:ext>
            </a:extLst>
          </p:cNvPr>
          <p:cNvSpPr>
            <a:spLocks noGrp="1"/>
          </p:cNvSpPr>
          <p:nvPr>
            <p:ph type="body" sz="quarter" idx="13"/>
          </p:nvPr>
        </p:nvSpPr>
        <p:spPr>
          <a:xfrm>
            <a:off x="372622" y="1926032"/>
            <a:ext cx="6976196" cy="581698"/>
          </a:xfrm>
        </p:spPr>
        <p:txBody>
          <a:bodyPr vert="horz" wrap="square" lIns="0" tIns="0" rIns="0" bIns="0" rtlCol="0" anchor="t">
            <a:spAutoFit/>
          </a:bodyPr>
          <a:lstStyle/>
          <a:p>
            <a:pPr fontAlgn="base">
              <a:spcBef>
                <a:spcPts val="0"/>
              </a:spcBef>
              <a:defRPr/>
            </a:pPr>
            <a:r>
              <a:rPr kumimoji="0" lang="en-US" sz="2400" b="0" i="0" u="none" strike="noStrike" kern="1200" cap="none" spc="0" normalizeH="0" baseline="0" noProof="0">
                <a:ln>
                  <a:noFill/>
                </a:ln>
                <a:solidFill>
                  <a:prstClr val="black"/>
                </a:solidFill>
                <a:effectLst/>
                <a:uLnTx/>
                <a:uFillTx/>
                <a:latin typeface="Segoe UI"/>
                <a:ea typeface="+mn-ea"/>
                <a:cs typeface="Segoe UI"/>
              </a:rPr>
              <a:t>​</a:t>
            </a:r>
            <a:r>
              <a:rPr lang="en-US" sz="2400">
                <a:solidFill>
                  <a:prstClr val="black"/>
                </a:solidFill>
                <a:latin typeface="Segoe UI"/>
                <a:cs typeface="Segoe UI"/>
              </a:rPr>
              <a:t>Workstream Leads – Sharon Weaver &amp; Wes Preston</a:t>
            </a:r>
            <a:endParaRPr lang="en-US" sz="3600">
              <a:solidFill>
                <a:prstClr val="black"/>
              </a:solidFill>
            </a:endParaRPr>
          </a:p>
          <a:p>
            <a:pPr defTabSz="914400">
              <a:spcBef>
                <a:spcPts val="0"/>
              </a:spcBef>
              <a:buSzTx/>
              <a:defRPr/>
            </a:pPr>
            <a:endParaRPr lang="en-US" sz="1800">
              <a:solidFill>
                <a:prstClr val="black"/>
              </a:solidFill>
              <a:latin typeface="Segoe UI"/>
              <a:cs typeface="Segoe UI"/>
            </a:endParaRPr>
          </a:p>
        </p:txBody>
      </p:sp>
      <p:sp>
        <p:nvSpPr>
          <p:cNvPr id="3" name="TextBox 2">
            <a:extLst>
              <a:ext uri="{FF2B5EF4-FFF2-40B4-BE49-F238E27FC236}">
                <a16:creationId xmlns:a16="http://schemas.microsoft.com/office/drawing/2014/main" id="{2CB62E8F-54E5-9CE4-3225-1A8F429F03DB}"/>
              </a:ext>
            </a:extLst>
          </p:cNvPr>
          <p:cNvSpPr txBox="1"/>
          <p:nvPr/>
        </p:nvSpPr>
        <p:spPr>
          <a:xfrm>
            <a:off x="325124" y="3008986"/>
            <a:ext cx="4072053"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a:t>Upcoming event training dates</a:t>
            </a:r>
            <a:endParaRPr lang="en-US"/>
          </a:p>
        </p:txBody>
      </p:sp>
      <p:graphicFrame>
        <p:nvGraphicFramePr>
          <p:cNvPr id="6" name="Table 5">
            <a:extLst>
              <a:ext uri="{FF2B5EF4-FFF2-40B4-BE49-F238E27FC236}">
                <a16:creationId xmlns:a16="http://schemas.microsoft.com/office/drawing/2014/main" id="{54218DE3-4A20-93CA-1A52-0C7D92AE5531}"/>
              </a:ext>
            </a:extLst>
          </p:cNvPr>
          <p:cNvGraphicFramePr>
            <a:graphicFrameLocks noGrp="1"/>
          </p:cNvGraphicFramePr>
          <p:nvPr>
            <p:extLst>
              <p:ext uri="{D42A27DB-BD31-4B8C-83A1-F6EECF244321}">
                <p14:modId xmlns:p14="http://schemas.microsoft.com/office/powerpoint/2010/main" val="3423688817"/>
              </p:ext>
            </p:extLst>
          </p:nvPr>
        </p:nvGraphicFramePr>
        <p:xfrm>
          <a:off x="257761" y="3849014"/>
          <a:ext cx="10909816" cy="1752596"/>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674986880"/>
                    </a:ext>
                  </a:extLst>
                </a:gridCol>
                <a:gridCol w="1841499">
                  <a:extLst>
                    <a:ext uri="{9D8B030D-6E8A-4147-A177-3AD203B41FA5}">
                      <a16:colId xmlns:a16="http://schemas.microsoft.com/office/drawing/2014/main" val="3263119500"/>
                    </a:ext>
                  </a:extLst>
                </a:gridCol>
                <a:gridCol w="2286000">
                  <a:extLst>
                    <a:ext uri="{9D8B030D-6E8A-4147-A177-3AD203B41FA5}">
                      <a16:colId xmlns:a16="http://schemas.microsoft.com/office/drawing/2014/main" val="2941997180"/>
                    </a:ext>
                  </a:extLst>
                </a:gridCol>
                <a:gridCol w="5385317">
                  <a:extLst>
                    <a:ext uri="{9D8B030D-6E8A-4147-A177-3AD203B41FA5}">
                      <a16:colId xmlns:a16="http://schemas.microsoft.com/office/drawing/2014/main" val="1870518307"/>
                    </a:ext>
                  </a:extLst>
                </a:gridCol>
              </a:tblGrid>
              <a:tr h="370840">
                <a:tc>
                  <a:txBody>
                    <a:bodyPr/>
                    <a:lstStyle/>
                    <a:p>
                      <a:r>
                        <a:rPr lang="en-US"/>
                        <a:t>Date</a:t>
                      </a:r>
                    </a:p>
                  </a:txBody>
                  <a:tcPr/>
                </a:tc>
                <a:tc>
                  <a:txBody>
                    <a:bodyPr/>
                    <a:lstStyle/>
                    <a:p>
                      <a:r>
                        <a:rPr lang="en-US"/>
                        <a:t>Host</a:t>
                      </a:r>
                    </a:p>
                  </a:txBody>
                  <a:tcPr/>
                </a:tc>
                <a:tc>
                  <a:txBody>
                    <a:bodyPr/>
                    <a:lstStyle/>
                    <a:p>
                      <a:r>
                        <a:rPr lang="en-US"/>
                        <a:t>Guest Speaker</a:t>
                      </a:r>
                    </a:p>
                  </a:txBody>
                  <a:tcPr/>
                </a:tc>
                <a:tc>
                  <a:txBody>
                    <a:bodyPr/>
                    <a:lstStyle/>
                    <a:p>
                      <a:r>
                        <a:rPr lang="en-US"/>
                        <a:t>Topic</a:t>
                      </a:r>
                    </a:p>
                  </a:txBody>
                  <a:tcPr/>
                </a:tc>
                <a:extLst>
                  <a:ext uri="{0D108BD9-81ED-4DB2-BD59-A6C34878D82A}">
                    <a16:rowId xmlns:a16="http://schemas.microsoft.com/office/drawing/2014/main" val="1879590640"/>
                  </a:ext>
                </a:extLst>
              </a:tr>
              <a:tr h="370838">
                <a:tc>
                  <a:txBody>
                    <a:bodyPr/>
                    <a:lstStyle/>
                    <a:p>
                      <a:pPr lvl="0">
                        <a:buNone/>
                      </a:pPr>
                      <a:r>
                        <a:rPr lang="en-US"/>
                        <a:t>JAN 29</a:t>
                      </a:r>
                    </a:p>
                  </a:txBody>
                  <a:tcPr/>
                </a:tc>
                <a:tc>
                  <a:txBody>
                    <a:bodyPr/>
                    <a:lstStyle/>
                    <a:p>
                      <a:pPr lvl="0">
                        <a:buNone/>
                      </a:pPr>
                      <a:r>
                        <a:rPr lang="en-US" sz="1800" b="0" i="0" u="none" strike="noStrike" noProof="0">
                          <a:solidFill>
                            <a:srgbClr val="000000"/>
                          </a:solidFill>
                          <a:latin typeface="Calibri"/>
                        </a:rPr>
                        <a:t>Wes &amp; Sharon</a:t>
                      </a:r>
                      <a:endParaRPr lang="en-US"/>
                    </a:p>
                  </a:txBody>
                  <a:tcPr/>
                </a:tc>
                <a:tc>
                  <a:txBody>
                    <a:bodyPr/>
                    <a:lstStyle/>
                    <a:p>
                      <a:pPr lvl="0">
                        <a:buNone/>
                      </a:pPr>
                      <a:r>
                        <a:rPr lang="en-US" sz="1800" b="0" i="0" u="none" strike="noStrike" noProof="0">
                          <a:solidFill>
                            <a:srgbClr val="000000"/>
                          </a:solidFill>
                          <a:latin typeface="Calibri"/>
                        </a:rPr>
                        <a:t>Sharon Sumner and Mark Rackley</a:t>
                      </a:r>
                      <a:endParaRPr lang="en-US"/>
                    </a:p>
                  </a:txBody>
                  <a:tcPr/>
                </a:tc>
                <a:tc>
                  <a:txBody>
                    <a:bodyPr/>
                    <a:lstStyle/>
                    <a:p>
                      <a:pPr lvl="0">
                        <a:buNone/>
                      </a:pPr>
                      <a:r>
                        <a:rPr lang="en-US" sz="1800" b="0" i="0" u="none" strike="noStrike" noProof="0">
                          <a:solidFill>
                            <a:srgbClr val="000000"/>
                          </a:solidFill>
                          <a:latin typeface="Calibri"/>
                        </a:rPr>
                        <a:t>Finding and Managing Sponsors</a:t>
                      </a:r>
                      <a:endParaRPr lang="en-US"/>
                    </a:p>
                  </a:txBody>
                  <a:tcPr/>
                </a:tc>
                <a:extLst>
                  <a:ext uri="{0D108BD9-81ED-4DB2-BD59-A6C34878D82A}">
                    <a16:rowId xmlns:a16="http://schemas.microsoft.com/office/drawing/2014/main" val="941280172"/>
                  </a:ext>
                </a:extLst>
              </a:tr>
              <a:tr h="370838">
                <a:tc>
                  <a:txBody>
                    <a:bodyPr/>
                    <a:lstStyle/>
                    <a:p>
                      <a:pPr lvl="0">
                        <a:buNone/>
                      </a:pPr>
                      <a:r>
                        <a:rPr lang="en-US"/>
                        <a:t>FEB 26</a:t>
                      </a:r>
                    </a:p>
                  </a:txBody>
                  <a:tcPr/>
                </a:tc>
                <a:tc>
                  <a:txBody>
                    <a:bodyPr/>
                    <a:lstStyle/>
                    <a:p>
                      <a:pPr lvl="0">
                        <a:buNone/>
                      </a:pPr>
                      <a:r>
                        <a:rPr lang="en-US" sz="1800" b="0" i="0" u="none" strike="noStrike" noProof="0">
                          <a:solidFill>
                            <a:srgbClr val="000000"/>
                          </a:solidFill>
                          <a:latin typeface="Calibri"/>
                        </a:rPr>
                        <a:t>Wes &amp; Sharon</a:t>
                      </a:r>
                      <a:endParaRPr lang="en-US"/>
                    </a:p>
                  </a:txBody>
                  <a:tcPr/>
                </a:tc>
                <a:tc>
                  <a:txBody>
                    <a:bodyPr/>
                    <a:lstStyle/>
                    <a:p>
                      <a:pPr lvl="0">
                        <a:buNone/>
                      </a:pPr>
                      <a:r>
                        <a:rPr lang="en-US" sz="1800" b="0" i="0" u="none" strike="noStrike" noProof="0">
                          <a:solidFill>
                            <a:srgbClr val="000000"/>
                          </a:solidFill>
                          <a:latin typeface="Calibri"/>
                        </a:rPr>
                        <a:t>AMA Panel</a:t>
                      </a:r>
                      <a:endParaRPr lang="en-US"/>
                    </a:p>
                  </a:txBody>
                  <a:tcPr/>
                </a:tc>
                <a:tc>
                  <a:txBody>
                    <a:bodyPr/>
                    <a:lstStyle/>
                    <a:p>
                      <a:pPr lvl="0">
                        <a:buNone/>
                      </a:pPr>
                      <a:r>
                        <a:rPr lang="en-US" sz="1800" b="0" i="0" u="none" strike="noStrike" noProof="0">
                          <a:solidFill>
                            <a:srgbClr val="000000"/>
                          </a:solidFill>
                          <a:latin typeface="Calibri"/>
                        </a:rPr>
                        <a:t>Run of Show: What to do the day of the event?</a:t>
                      </a:r>
                      <a:endParaRPr lang="en-US"/>
                    </a:p>
                  </a:txBody>
                  <a:tcPr/>
                </a:tc>
                <a:extLst>
                  <a:ext uri="{0D108BD9-81ED-4DB2-BD59-A6C34878D82A}">
                    <a16:rowId xmlns:a16="http://schemas.microsoft.com/office/drawing/2014/main" val="2529489468"/>
                  </a:ext>
                </a:extLst>
              </a:tr>
              <a:tr h="370838">
                <a:tc>
                  <a:txBody>
                    <a:bodyPr/>
                    <a:lstStyle/>
                    <a:p>
                      <a:pPr lvl="0">
                        <a:buNone/>
                      </a:pPr>
                      <a:r>
                        <a:rPr lang="en-US"/>
                        <a:t>APR 23</a:t>
                      </a:r>
                    </a:p>
                  </a:txBody>
                  <a:tcPr/>
                </a:tc>
                <a:tc>
                  <a:txBody>
                    <a:bodyPr/>
                    <a:lstStyle/>
                    <a:p>
                      <a:pPr lvl="0">
                        <a:buNone/>
                      </a:pPr>
                      <a:r>
                        <a:rPr lang="en-US" sz="1800" b="0" i="0" u="none" strike="noStrike" noProof="0">
                          <a:solidFill>
                            <a:srgbClr val="000000"/>
                          </a:solidFill>
                          <a:latin typeface="Calibri"/>
                        </a:rPr>
                        <a:t>Wes &amp; Sharon</a:t>
                      </a:r>
                    </a:p>
                  </a:txBody>
                  <a:tcPr/>
                </a:tc>
                <a:tc>
                  <a:txBody>
                    <a:bodyPr/>
                    <a:lstStyle/>
                    <a:p>
                      <a:pPr lvl="0">
                        <a:buNone/>
                      </a:pPr>
                      <a:r>
                        <a:rPr lang="en-US" sz="1800" b="0" i="0" u="none" strike="noStrike" noProof="0">
                          <a:solidFill>
                            <a:srgbClr val="000000"/>
                          </a:solidFill>
                          <a:latin typeface="Calibri"/>
                        </a:rPr>
                        <a:t>AMA Panel</a:t>
                      </a:r>
                    </a:p>
                  </a:txBody>
                  <a:tcPr/>
                </a:tc>
                <a:tc>
                  <a:txBody>
                    <a:bodyPr/>
                    <a:lstStyle/>
                    <a:p>
                      <a:pPr lvl="0">
                        <a:buNone/>
                      </a:pPr>
                      <a:r>
                        <a:rPr lang="en-US" sz="1800" b="0" i="0" u="none" strike="noStrike" noProof="0">
                          <a:solidFill>
                            <a:srgbClr val="000000"/>
                          </a:solidFill>
                          <a:latin typeface="Calibri"/>
                        </a:rPr>
                        <a:t>TBD</a:t>
                      </a:r>
                    </a:p>
                  </a:txBody>
                  <a:tcPr/>
                </a:tc>
                <a:extLst>
                  <a:ext uri="{0D108BD9-81ED-4DB2-BD59-A6C34878D82A}">
                    <a16:rowId xmlns:a16="http://schemas.microsoft.com/office/drawing/2014/main" val="1903141585"/>
                  </a:ext>
                </a:extLst>
              </a:tr>
            </a:tbl>
          </a:graphicData>
        </a:graphic>
      </p:graphicFrame>
      <p:pic>
        <p:nvPicPr>
          <p:cNvPr id="5" name="Picture 4" descr="A spiral bound notebook with a spiral bound notebook on top&#10;&#10;AI-generated content may be incorrect.">
            <a:extLst>
              <a:ext uri="{FF2B5EF4-FFF2-40B4-BE49-F238E27FC236}">
                <a16:creationId xmlns:a16="http://schemas.microsoft.com/office/drawing/2014/main" id="{6EF25EE6-450E-6317-106A-4CDE5FEB376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86738" y="1849428"/>
            <a:ext cx="3198115" cy="2390077"/>
          </a:xfrm>
          <a:prstGeom prst="rect">
            <a:avLst/>
          </a:prstGeom>
          <a:ln>
            <a:noFill/>
          </a:ln>
          <a:effectLst>
            <a:softEdge rad="112500"/>
          </a:effectLst>
        </p:spPr>
      </p:pic>
    </p:spTree>
    <p:extLst>
      <p:ext uri="{BB962C8B-B14F-4D97-AF65-F5344CB8AC3E}">
        <p14:creationId xmlns:p14="http://schemas.microsoft.com/office/powerpoint/2010/main" val="74879682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1009-B7C5-DE1D-9DDB-05258C5C0C7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92FD154A-8D89-7F9F-0B63-7FCFCA1AB14A}"/>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sp>
        <p:nvSpPr>
          <p:cNvPr id="6" name="Text Placeholder 2">
            <a:extLst>
              <a:ext uri="{FF2B5EF4-FFF2-40B4-BE49-F238E27FC236}">
                <a16:creationId xmlns:a16="http://schemas.microsoft.com/office/drawing/2014/main" id="{4607DEB7-AE01-797C-CB90-89E73E996E40}"/>
              </a:ext>
            </a:extLst>
          </p:cNvPr>
          <p:cNvSpPr>
            <a:spLocks noGrp="1"/>
          </p:cNvSpPr>
          <p:nvPr>
            <p:ph type="body" sz="quarter" idx="10"/>
          </p:nvPr>
        </p:nvSpPr>
        <p:spPr>
          <a:xfrm>
            <a:off x="198377" y="1377624"/>
            <a:ext cx="6166799" cy="3816429"/>
          </a:xfrm>
        </p:spPr>
        <p:txBody>
          <a:bodyPr vert="horz" wrap="square" lIns="0" tIns="0" rIns="0" bIns="0" rtlCol="0" anchor="t">
            <a:spAutoFit/>
          </a:bodyPr>
          <a:lstStyle/>
          <a:p>
            <a:pPr marL="0" indent="0">
              <a:lnSpc>
                <a:spcPct val="90000"/>
              </a:lnSpc>
              <a:spcBef>
                <a:spcPts val="0"/>
              </a:spcBef>
              <a:spcAft>
                <a:spcPts val="1000"/>
              </a:spcAft>
              <a:buNone/>
            </a:pPr>
            <a:r>
              <a:rPr lang="en-US">
                <a:cs typeface="Segoe UI"/>
              </a:rPr>
              <a:t>Learn from your peers and get updates on the MGCI program!</a:t>
            </a:r>
            <a:endParaRPr lang="en-US" sz="1800" b="1">
              <a:cs typeface="Segoe UI"/>
            </a:endParaRPr>
          </a:p>
          <a:p>
            <a:pPr marL="0" indent="0">
              <a:lnSpc>
                <a:spcPct val="90000"/>
              </a:lnSpc>
              <a:spcBef>
                <a:spcPts val="0"/>
              </a:spcBef>
              <a:spcAft>
                <a:spcPts val="1000"/>
              </a:spcAft>
              <a:buNone/>
            </a:pPr>
            <a:r>
              <a:rPr lang="en-US">
                <a:cs typeface="Segoe UI"/>
              </a:rPr>
              <a:t>3rd Tuesday of every month at 8:10 AM and 5:10 PM Pacific Time.</a:t>
            </a:r>
            <a:endParaRPr lang="en-US"/>
          </a:p>
          <a:p>
            <a:pPr marL="0" indent="0">
              <a:lnSpc>
                <a:spcPct val="90000"/>
              </a:lnSpc>
              <a:spcBef>
                <a:spcPts val="0"/>
              </a:spcBef>
              <a:spcAft>
                <a:spcPts val="1000"/>
              </a:spcAft>
              <a:buNone/>
            </a:pPr>
            <a:r>
              <a:rPr lang="en-US">
                <a:cs typeface="Segoe UI"/>
                <a:hlinkClick r:id="rId2"/>
              </a:rPr>
              <a:t>https://aka.ms/MGCIMtgAM</a:t>
            </a:r>
            <a:endParaRPr lang="en-US" sz="1800">
              <a:cs typeface="Segoe UI Semilight"/>
            </a:endParaRPr>
          </a:p>
          <a:p>
            <a:pPr marL="0" indent="0">
              <a:lnSpc>
                <a:spcPct val="90000"/>
              </a:lnSpc>
              <a:spcBef>
                <a:spcPts val="0"/>
              </a:spcBef>
              <a:spcAft>
                <a:spcPts val="1000"/>
              </a:spcAft>
              <a:buNone/>
            </a:pPr>
            <a:r>
              <a:rPr lang="en-US">
                <a:cs typeface="Segoe UI"/>
                <a:hlinkClick r:id="rId3"/>
              </a:rPr>
              <a:t>https://aka.ms/MGCIMtgPM</a:t>
            </a:r>
            <a:endParaRPr lang="en-US" sz="1800">
              <a:cs typeface="Segoe UI"/>
            </a:endParaRPr>
          </a:p>
          <a:p>
            <a:pPr marL="0" indent="0">
              <a:lnSpc>
                <a:spcPct val="90000"/>
              </a:lnSpc>
              <a:spcBef>
                <a:spcPts val="0"/>
              </a:spcBef>
              <a:spcAft>
                <a:spcPts val="1000"/>
              </a:spcAft>
              <a:buNone/>
            </a:pPr>
            <a:endParaRPr lang="en-US">
              <a:cs typeface="Segoe UI"/>
            </a:endParaRPr>
          </a:p>
          <a:p>
            <a:pPr marL="0" indent="0">
              <a:lnSpc>
                <a:spcPct val="90000"/>
              </a:lnSpc>
              <a:spcBef>
                <a:spcPts val="0"/>
              </a:spcBef>
              <a:spcAft>
                <a:spcPts val="1000"/>
              </a:spcAft>
              <a:buNone/>
            </a:pPr>
            <a:r>
              <a:rPr lang="en-US">
                <a:cs typeface="Segoe UI"/>
              </a:rPr>
              <a:t>All MGCI General Sessions and Event Training Sessions will be available on-demand on the </a:t>
            </a:r>
          </a:p>
          <a:p>
            <a:pPr marL="0" indent="0">
              <a:lnSpc>
                <a:spcPct val="90000"/>
              </a:lnSpc>
              <a:spcBef>
                <a:spcPts val="0"/>
              </a:spcBef>
              <a:spcAft>
                <a:spcPts val="1000"/>
              </a:spcAft>
              <a:buNone/>
            </a:pPr>
            <a:r>
              <a:rPr lang="en-US">
                <a:cs typeface="Segoe UI"/>
              </a:rPr>
              <a:t>Microsoft Community Learning YouTube Channel: </a:t>
            </a:r>
            <a:r>
              <a:rPr lang="en-US">
                <a:ea typeface="+mn-lt"/>
                <a:cs typeface="+mn-lt"/>
                <a:hlinkClick r:id="rId4"/>
              </a:rPr>
              <a:t>https://aka.ms/community/learning</a:t>
            </a:r>
            <a:endParaRPr lang="en-US"/>
          </a:p>
        </p:txBody>
      </p:sp>
      <p:graphicFrame>
        <p:nvGraphicFramePr>
          <p:cNvPr id="8" name="Table 7">
            <a:extLst>
              <a:ext uri="{FF2B5EF4-FFF2-40B4-BE49-F238E27FC236}">
                <a16:creationId xmlns:a16="http://schemas.microsoft.com/office/drawing/2014/main" id="{0B2ECFE2-E483-D2A9-A788-2735091383DB}"/>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Segoe UI"/>
                          <a:hlinkClick r:id="rId5">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graphicFrame>
        <p:nvGraphicFramePr>
          <p:cNvPr id="7" name="Table 6">
            <a:extLst>
              <a:ext uri="{FF2B5EF4-FFF2-40B4-BE49-F238E27FC236}">
                <a16:creationId xmlns:a16="http://schemas.microsoft.com/office/drawing/2014/main" id="{08BB2939-C5F8-712C-B234-DFB9CB9C5BE4}"/>
              </a:ext>
            </a:extLst>
          </p:cNvPr>
          <p:cNvGraphicFramePr>
            <a:graphicFrameLocks noGrp="1"/>
          </p:cNvGraphicFramePr>
          <p:nvPr>
            <p:extLst>
              <p:ext uri="{D42A27DB-BD31-4B8C-83A1-F6EECF244321}">
                <p14:modId xmlns:p14="http://schemas.microsoft.com/office/powerpoint/2010/main" val="2218090638"/>
              </p:ext>
            </p:extLst>
          </p:nvPr>
        </p:nvGraphicFramePr>
        <p:xfrm>
          <a:off x="6355871" y="2338789"/>
          <a:ext cx="5686425" cy="2113789"/>
        </p:xfrm>
        <a:graphic>
          <a:graphicData uri="http://schemas.openxmlformats.org/drawingml/2006/table">
            <a:tbl>
              <a:tblPr bandRow="1">
                <a:tableStyleId>{5C22544A-7EE6-4342-B048-85BDC9FD1C3A}</a:tableStyleId>
              </a:tblPr>
              <a:tblGrid>
                <a:gridCol w="1057275">
                  <a:extLst>
                    <a:ext uri="{9D8B030D-6E8A-4147-A177-3AD203B41FA5}">
                      <a16:colId xmlns:a16="http://schemas.microsoft.com/office/drawing/2014/main" val="51729482"/>
                    </a:ext>
                  </a:extLst>
                </a:gridCol>
                <a:gridCol w="1600200">
                  <a:extLst>
                    <a:ext uri="{9D8B030D-6E8A-4147-A177-3AD203B41FA5}">
                      <a16:colId xmlns:a16="http://schemas.microsoft.com/office/drawing/2014/main" val="4043609833"/>
                    </a:ext>
                  </a:extLst>
                </a:gridCol>
                <a:gridCol w="3028950">
                  <a:extLst>
                    <a:ext uri="{9D8B030D-6E8A-4147-A177-3AD203B41FA5}">
                      <a16:colId xmlns:a16="http://schemas.microsoft.com/office/drawing/2014/main" val="2287517958"/>
                    </a:ext>
                  </a:extLst>
                </a:gridCol>
              </a:tblGrid>
              <a:tr h="361950">
                <a:tc gridSpan="3">
                  <a:txBody>
                    <a:bodyPr/>
                    <a:lstStyle/>
                    <a:p>
                      <a:pPr algn="ctr" fontAlgn="base">
                        <a:lnSpc>
                          <a:spcPts val="1425"/>
                        </a:lnSpc>
                        <a:buNone/>
                      </a:pPr>
                      <a:r>
                        <a:rPr lang="en-US" sz="1800" b="1">
                          <a:solidFill>
                            <a:srgbClr val="FFFFFF"/>
                          </a:solidFill>
                          <a:effectLst/>
                          <a:latin typeface="Segoe UI"/>
                        </a:rPr>
                        <a:t>Quarter 3</a:t>
                      </a:r>
                      <a:endParaRPr lang="en-US">
                        <a:solidFill>
                          <a:srgbClr val="1A1A1A"/>
                        </a:solidFill>
                        <a:effectLst/>
                        <a:latin typeface="Segoe UI"/>
                      </a:endParaRPr>
                    </a:p>
                  </a:txBody>
                  <a:tcPr marL="65913" marR="6591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7679482"/>
                  </a:ext>
                </a:extLst>
              </a:tr>
              <a:tr h="361950">
                <a:tc>
                  <a:txBody>
                    <a:bodyPr/>
                    <a:lstStyle/>
                    <a:p>
                      <a:pPr algn="ctr" fontAlgn="base">
                        <a:lnSpc>
                          <a:spcPts val="1425"/>
                        </a:lnSpc>
                        <a:buNone/>
                      </a:pPr>
                      <a:r>
                        <a:rPr lang="en-US" sz="1200" b="1">
                          <a:solidFill>
                            <a:srgbClr val="FFFFFF"/>
                          </a:solidFill>
                          <a:effectLst/>
                          <a:latin typeface="Segoe UI"/>
                        </a:rPr>
                        <a:t>Date</a:t>
                      </a:r>
                      <a:endParaRPr lang="en-US">
                        <a:solidFill>
                          <a:srgbClr val="1A1A1A"/>
                        </a:solidFill>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425"/>
                        </a:lnSpc>
                        <a:buNone/>
                      </a:pPr>
                      <a:r>
                        <a:rPr lang="en-US" sz="1200" b="1">
                          <a:solidFill>
                            <a:srgbClr val="FFFFFF"/>
                          </a:solidFill>
                          <a:effectLst/>
                          <a:latin typeface="Segoe UI"/>
                        </a:rPr>
                        <a:t>Presenter</a:t>
                      </a:r>
                      <a:endParaRPr lang="en-US">
                        <a:solidFill>
                          <a:srgbClr val="1A1A1A"/>
                        </a:solidFill>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425"/>
                        </a:lnSpc>
                        <a:buNone/>
                      </a:pPr>
                      <a:r>
                        <a:rPr lang="en-US" sz="1200" b="1">
                          <a:solidFill>
                            <a:srgbClr val="FFFFFF"/>
                          </a:solidFill>
                          <a:effectLst/>
                          <a:latin typeface="Segoe UI"/>
                        </a:rPr>
                        <a:t>Topic</a:t>
                      </a:r>
                      <a:endParaRPr lang="en-US">
                        <a:solidFill>
                          <a:srgbClr val="1A1A1A"/>
                        </a:solidFill>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854426041"/>
                  </a:ext>
                </a:extLst>
              </a:tr>
              <a:tr h="428625">
                <a:tc>
                  <a:txBody>
                    <a:bodyPr/>
                    <a:lstStyle/>
                    <a:p>
                      <a:pPr fontAlgn="base">
                        <a:lnSpc>
                          <a:spcPts val="1425"/>
                        </a:lnSpc>
                        <a:buNone/>
                      </a:pPr>
                      <a:r>
                        <a:rPr lang="en-US" sz="1200">
                          <a:solidFill>
                            <a:srgbClr val="1A1A1A"/>
                          </a:solidFill>
                          <a:effectLst/>
                          <a:latin typeface="Segoe UI"/>
                        </a:rPr>
                        <a:t>Jan 20</a:t>
                      </a:r>
                      <a:endParaRPr lang="en-US">
                        <a:solidFill>
                          <a:srgbClr val="1A1A1A"/>
                        </a:solidFill>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E9EBF5"/>
                    </a:solidFill>
                  </a:tcPr>
                </a:tc>
                <a:tc>
                  <a:txBody>
                    <a:bodyPr/>
                    <a:lstStyle/>
                    <a:p>
                      <a:pPr fontAlgn="base">
                        <a:lnSpc>
                          <a:spcPts val="1425"/>
                        </a:lnSpc>
                        <a:buNone/>
                      </a:pPr>
                      <a:r>
                        <a:rPr lang="en-US" sz="1200">
                          <a:solidFill>
                            <a:srgbClr val="1A1A1A"/>
                          </a:solidFill>
                          <a:effectLst/>
                          <a:latin typeface="Segoe UI"/>
                        </a:rPr>
                        <a:t>Heather Cook</a:t>
                      </a:r>
                      <a:endParaRPr lang="en-US">
                        <a:solidFill>
                          <a:srgbClr val="1A1A1A"/>
                        </a:solidFill>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E9EBF5"/>
                    </a:solidFill>
                  </a:tcPr>
                </a:tc>
                <a:tc>
                  <a:txBody>
                    <a:bodyPr/>
                    <a:lstStyle/>
                    <a:p>
                      <a:pPr fontAlgn="base">
                        <a:lnSpc>
                          <a:spcPts val="1425"/>
                        </a:lnSpc>
                        <a:buNone/>
                      </a:pPr>
                      <a:r>
                        <a:rPr lang="en-US" sz="1200">
                          <a:solidFill>
                            <a:srgbClr val="1A1A1A"/>
                          </a:solidFill>
                          <a:effectLst/>
                          <a:latin typeface="Segoe UI"/>
                        </a:rPr>
                        <a:t>Community Update and AMA</a:t>
                      </a:r>
                      <a:endParaRPr lang="en-US">
                        <a:solidFill>
                          <a:srgbClr val="1A1A1A"/>
                        </a:solidFill>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171175769"/>
                  </a:ext>
                </a:extLst>
              </a:tr>
              <a:tr h="390525">
                <a:tc>
                  <a:txBody>
                    <a:bodyPr/>
                    <a:lstStyle/>
                    <a:p>
                      <a:pPr fontAlgn="base">
                        <a:lnSpc>
                          <a:spcPts val="1425"/>
                        </a:lnSpc>
                        <a:buNone/>
                      </a:pPr>
                      <a:r>
                        <a:rPr lang="en-US" sz="1200">
                          <a:solidFill>
                            <a:srgbClr val="1A1A1A"/>
                          </a:solidFill>
                          <a:effectLst/>
                          <a:latin typeface="Segoe UI"/>
                        </a:rPr>
                        <a:t>Feb 17</a:t>
                      </a:r>
                      <a:endParaRPr lang="en-US">
                        <a:solidFill>
                          <a:srgbClr val="1A1A1A"/>
                        </a:solidFill>
                        <a:effectLst/>
                        <a:latin typeface="Segoe UI"/>
                      </a:endParaRPr>
                    </a:p>
                  </a:txBody>
                  <a:tcPr marL="65913" marR="6591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E9EBF5"/>
                    </a:solidFill>
                  </a:tcPr>
                </a:tc>
                <a:tc>
                  <a:txBody>
                    <a:bodyPr/>
                    <a:lstStyle/>
                    <a:p>
                      <a:pPr fontAlgn="base">
                        <a:lnSpc>
                          <a:spcPts val="1425"/>
                        </a:lnSpc>
                        <a:buNone/>
                      </a:pPr>
                      <a:r>
                        <a:rPr lang="en-US" sz="1200">
                          <a:solidFill>
                            <a:srgbClr val="1A1A1A"/>
                          </a:solidFill>
                          <a:effectLst/>
                          <a:latin typeface="Segoe UI"/>
                        </a:rPr>
                        <a:t>TBA</a:t>
                      </a:r>
                      <a:endParaRPr lang="en-US">
                        <a:solidFill>
                          <a:srgbClr val="1A1A1A"/>
                        </a:solidFill>
                        <a:effectLst/>
                        <a:latin typeface="Segoe UI"/>
                      </a:endParaRPr>
                    </a:p>
                  </a:txBody>
                  <a:tcPr marL="65913" marR="6591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E9EBF5"/>
                    </a:solidFill>
                  </a:tcPr>
                </a:tc>
                <a:tc>
                  <a:txBody>
                    <a:bodyPr/>
                    <a:lstStyle/>
                    <a:p>
                      <a:pPr lvl="0">
                        <a:lnSpc>
                          <a:spcPts val="1425"/>
                        </a:lnSpc>
                        <a:buNone/>
                      </a:pPr>
                      <a:r>
                        <a:rPr lang="en-US" sz="1200" kern="1200" noProof="0">
                          <a:solidFill>
                            <a:srgbClr val="1A1A1A"/>
                          </a:solidFill>
                          <a:effectLst/>
                          <a:latin typeface="Segoe UI"/>
                          <a:ea typeface="+mn-ea"/>
                          <a:cs typeface="+mn-cs"/>
                        </a:rPr>
                        <a:t>Women In Tech &amp; Allies: Strengthening Community Across the Microsoft Ecosystem</a:t>
                      </a:r>
                      <a:endParaRPr lang="en-US" sz="1200" kern="1200">
                        <a:solidFill>
                          <a:srgbClr val="1A1A1A"/>
                        </a:solidFill>
                        <a:effectLst/>
                        <a:latin typeface="Segoe UI"/>
                        <a:ea typeface="+mn-ea"/>
                        <a:cs typeface="+mn-cs"/>
                      </a:endParaRPr>
                    </a:p>
                  </a:txBody>
                  <a:tcPr marL="65913" marR="6591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95533299"/>
                  </a:ext>
                </a:extLst>
              </a:tr>
              <a:tr h="361950">
                <a:tc>
                  <a:txBody>
                    <a:bodyPr/>
                    <a:lstStyle/>
                    <a:p>
                      <a:pPr fontAlgn="base">
                        <a:lnSpc>
                          <a:spcPts val="1425"/>
                        </a:lnSpc>
                        <a:buNone/>
                      </a:pPr>
                      <a:r>
                        <a:rPr lang="en-US" sz="1200">
                          <a:solidFill>
                            <a:srgbClr val="1A1A1A"/>
                          </a:solidFill>
                          <a:effectLst/>
                          <a:latin typeface="Segoe UI"/>
                        </a:rPr>
                        <a:t>March 17</a:t>
                      </a:r>
                      <a:endParaRPr lang="en-US">
                        <a:solidFill>
                          <a:srgbClr val="1A1A1A"/>
                        </a:solidFill>
                        <a:effectLst/>
                        <a:latin typeface="Segoe UI"/>
                      </a:endParaRPr>
                    </a:p>
                  </a:txBody>
                  <a:tcPr marL="65913" marR="6591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E9EBF5"/>
                    </a:solidFill>
                  </a:tcPr>
                </a:tc>
                <a:tc>
                  <a:txBody>
                    <a:bodyPr/>
                    <a:lstStyle/>
                    <a:p>
                      <a:pPr fontAlgn="base">
                        <a:lnSpc>
                          <a:spcPts val="1425"/>
                        </a:lnSpc>
                        <a:buNone/>
                      </a:pPr>
                      <a:r>
                        <a:rPr lang="en-US" sz="1200">
                          <a:solidFill>
                            <a:srgbClr val="1A1A1A"/>
                          </a:solidFill>
                          <a:effectLst/>
                          <a:latin typeface="Segoe UI"/>
                        </a:rPr>
                        <a:t>TBA</a:t>
                      </a:r>
                      <a:endParaRPr lang="en-US">
                        <a:solidFill>
                          <a:srgbClr val="1A1A1A"/>
                        </a:solidFill>
                        <a:effectLst/>
                        <a:latin typeface="Segoe UI"/>
                      </a:endParaRPr>
                    </a:p>
                  </a:txBody>
                  <a:tcPr marL="65913" marR="6591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E9EBF5"/>
                    </a:solidFill>
                  </a:tcPr>
                </a:tc>
                <a:tc>
                  <a:txBody>
                    <a:bodyPr/>
                    <a:lstStyle/>
                    <a:p>
                      <a:pPr fontAlgn="base">
                        <a:lnSpc>
                          <a:spcPts val="1425"/>
                        </a:lnSpc>
                        <a:buNone/>
                      </a:pPr>
                      <a:r>
                        <a:rPr lang="en-US" sz="1200">
                          <a:solidFill>
                            <a:srgbClr val="1A1A1A"/>
                          </a:solidFill>
                          <a:effectLst/>
                          <a:latin typeface="Segoe UI"/>
                        </a:rPr>
                        <a:t>Microsoft Non Profits</a:t>
                      </a:r>
                      <a:endParaRPr lang="en-US" err="1">
                        <a:solidFill>
                          <a:srgbClr val="1A1A1A"/>
                        </a:solidFill>
                        <a:effectLst/>
                        <a:latin typeface="Segoe UI"/>
                      </a:endParaRPr>
                    </a:p>
                  </a:txBody>
                  <a:tcPr marL="65913" marR="6591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782" cap="flat" cmpd="sng" algn="ctr">
                      <a:solidFill>
                        <a:srgbClr val="FFFFFF"/>
                      </a:solidFill>
                      <a:prstDash val="solid"/>
                      <a:round/>
                      <a:headEnd type="none" w="med" len="med"/>
                      <a:tailEnd type="none" w="med" len="med"/>
                    </a:lnT>
                    <a:lnB w="9782"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372501408"/>
                  </a:ext>
                </a:extLst>
              </a:tr>
            </a:tbl>
          </a:graphicData>
        </a:graphic>
      </p:graphicFrame>
    </p:spTree>
    <p:extLst>
      <p:ext uri="{BB962C8B-B14F-4D97-AF65-F5344CB8AC3E}">
        <p14:creationId xmlns:p14="http://schemas.microsoft.com/office/powerpoint/2010/main" val="66822640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2B0E8AA7-1C84-9BE7-2627-58AA31FD2582}"/>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Microphone with stage lights">
            <a:extLst>
              <a:ext uri="{FF2B5EF4-FFF2-40B4-BE49-F238E27FC236}">
                <a16:creationId xmlns:a16="http://schemas.microsoft.com/office/drawing/2014/main" id="{80BCAE39-2BD5-A2AE-B3CC-8C445C684FF2}"/>
              </a:ext>
            </a:extLst>
          </p:cNvPr>
          <p:cNvPicPr>
            <a:picLocks noChangeAspect="1"/>
          </p:cNvPicPr>
          <p:nvPr/>
        </p:nvPicPr>
        <p:blipFill>
          <a:blip r:embed="rId3"/>
          <a:srcRect r="17586" b="-120"/>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C8228CFB-DB39-CED2-A5EA-002C14F4DE27}"/>
              </a:ext>
            </a:extLst>
          </p:cNvPr>
          <p:cNvSpPr txBox="1"/>
          <p:nvPr/>
        </p:nvSpPr>
        <p:spPr>
          <a:xfrm>
            <a:off x="501388" y="2506433"/>
            <a:ext cx="5338611"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Want to share best practices or lessons learned on producing events or building community in an upcoming session?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extLst>
                    <a:ext uri="{A12FA001-AC4F-418D-AE19-62706E023703}">
                      <ahyp:hlinkClr xmlns:ahyp="http://schemas.microsoft.com/office/drawing/2018/hyperlinkcolor" val="tx"/>
                    </a:ext>
                  </a:extLst>
                </a:hlinkClick>
              </a:rPr>
              <a:t>https://aka.ms/GeneralSessionGuest</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We are looking for speakers for 2026!</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402047" y="4879720"/>
            <a:ext cx="8215959" cy="1107996"/>
          </a:xfrm>
          <a:prstGeom prst="rect">
            <a:avLst/>
          </a:prstGeom>
          <a:noFill/>
        </p:spPr>
        <p:txBody>
          <a:bodyPr wrap="square" lIns="91440" tIns="45720" rIns="91440" bIns="45720" rtlCol="0" anchor="t">
            <a:spAutoFit/>
          </a:bodyPr>
          <a:lstStyle/>
          <a:p>
            <a:r>
              <a:rPr lang="en-US" sz="6600">
                <a:solidFill>
                  <a:schemeClr val="bg1"/>
                </a:solidFill>
                <a:latin typeface="Segoe UI"/>
                <a:cs typeface="Segoe UI"/>
              </a:rPr>
              <a:t>Lessons Learned</a:t>
            </a:r>
            <a:endParaRPr lang="en-US" sz="66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88298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pic>
        <p:nvPicPr>
          <p:cNvPr id="15" name="Picture 14" descr="A screenshot of a computer&#10;&#10;AI-generated content may be incorrect.">
            <a:extLst>
              <a:ext uri="{FF2B5EF4-FFF2-40B4-BE49-F238E27FC236}">
                <a16:creationId xmlns:a16="http://schemas.microsoft.com/office/drawing/2014/main" id="{C0D60F76-10A9-3685-D690-EF19CF73D51A}"/>
              </a:ext>
            </a:extLst>
          </p:cNvPr>
          <p:cNvPicPr>
            <a:picLocks noChangeAspect="1"/>
          </p:cNvPicPr>
          <p:nvPr/>
        </p:nvPicPr>
        <p:blipFill>
          <a:blip r:embed="rId4"/>
          <a:stretch>
            <a:fillRect/>
          </a:stretch>
        </p:blipFill>
        <p:spPr>
          <a:xfrm>
            <a:off x="-242" y="8017"/>
            <a:ext cx="12192000" cy="6858000"/>
          </a:xfrm>
          <a:prstGeom prst="rect">
            <a:avLst/>
          </a:prstGeom>
        </p:spPr>
      </p:pic>
      <p:sp>
        <p:nvSpPr>
          <p:cNvPr id="16" name="TextBox 15">
            <a:extLst>
              <a:ext uri="{FF2B5EF4-FFF2-40B4-BE49-F238E27FC236}">
                <a16:creationId xmlns:a16="http://schemas.microsoft.com/office/drawing/2014/main" id="{6AF4C0D2-1003-9517-8937-A9DDA43A0216}"/>
              </a:ext>
            </a:extLst>
          </p:cNvPr>
          <p:cNvSpPr txBox="1"/>
          <p:nvPr/>
        </p:nvSpPr>
        <p:spPr>
          <a:xfrm>
            <a:off x="7554091" y="1097107"/>
            <a:ext cx="4143375"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chemeClr val="bg1"/>
                </a:solidFill>
                <a:cs typeface="Segoe UI"/>
                <a:hlinkClick r:id="rId5">
                  <a:extLst>
                    <a:ext uri="{A12FA001-AC4F-418D-AE19-62706E023703}">
                      <ahyp:hlinkClr xmlns:ahyp="http://schemas.microsoft.com/office/drawing/2018/hyperlinkcolor" val="tx"/>
                    </a:ext>
                  </a:extLst>
                </a:hlinkClick>
              </a:rPr>
              <a:t>https://aka.ms/mondaysatmicrosoft</a:t>
            </a:r>
            <a:endParaRPr lang="en-US" sz="2000" err="1">
              <a:solidFill>
                <a:schemeClr val="bg1"/>
              </a:solidFill>
              <a:cs typeface="Segoe UI"/>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326954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13E8E9-93E5-3526-A4D4-28E27D639FEB}"/>
              </a:ext>
            </a:extLst>
          </p:cNvPr>
          <p:cNvPicPr>
            <a:picLocks noChangeAspect="1"/>
          </p:cNvPicPr>
          <p:nvPr/>
        </p:nvPicPr>
        <p:blipFill rotWithShape="1">
          <a:blip r:embed="rId2"/>
          <a:srcRect r="1779" b="1"/>
          <a:stretch/>
        </p:blipFill>
        <p:spPr>
          <a:xfrm>
            <a:off x="-10660" y="0"/>
            <a:ext cx="12191980" cy="6857990"/>
          </a:xfrm>
          <a:prstGeom prst="rect">
            <a:avLst/>
          </a:prstGeom>
          <a:noFill/>
        </p:spPr>
      </p:pic>
      <p:sp>
        <p:nvSpPr>
          <p:cNvPr id="12" name="Title 2">
            <a:extLst>
              <a:ext uri="{FF2B5EF4-FFF2-40B4-BE49-F238E27FC236}">
                <a16:creationId xmlns:a16="http://schemas.microsoft.com/office/drawing/2014/main" id="{F3FAE489-9480-FE0A-E7A0-A10DB0D23466}"/>
              </a:ext>
            </a:extLst>
          </p:cNvPr>
          <p:cNvSpPr>
            <a:spLocks noGrp="1"/>
          </p:cNvSpPr>
          <p:nvPr>
            <p:ph type="title"/>
          </p:nvPr>
        </p:nvSpPr>
        <p:spPr>
          <a:xfrm>
            <a:off x="-10660" y="0"/>
            <a:ext cx="5669280" cy="6858000"/>
          </a:xfrm>
        </p:spPr>
        <p:txBody>
          <a:bodyPr/>
          <a:lstStyle/>
          <a:p>
            <a:r>
              <a:rPr lang="en-US"/>
              <a:t>Stay Connected! </a:t>
            </a:r>
            <a:br>
              <a:rPr lang="en-US"/>
            </a:br>
            <a:br>
              <a:rPr lang="en-US"/>
            </a:br>
            <a:r>
              <a:rPr lang="en-US"/>
              <a:t>Engage with the best community in tech…</a:t>
            </a:r>
            <a:br>
              <a:rPr lang="en-US"/>
            </a:br>
            <a:r>
              <a:rPr lang="en-US"/>
              <a:t>There’s something for everyone! </a:t>
            </a:r>
          </a:p>
        </p:txBody>
      </p:sp>
      <p:sp>
        <p:nvSpPr>
          <p:cNvPr id="13" name="Text Placeholder 14">
            <a:extLst>
              <a:ext uri="{FF2B5EF4-FFF2-40B4-BE49-F238E27FC236}">
                <a16:creationId xmlns:a16="http://schemas.microsoft.com/office/drawing/2014/main" id="{3526F20A-C365-6AB7-151D-671A578D8C91}"/>
              </a:ext>
            </a:extLst>
          </p:cNvPr>
          <p:cNvSpPr txBox="1">
            <a:spLocks/>
          </p:cNvSpPr>
          <p:nvPr/>
        </p:nvSpPr>
        <p:spPr>
          <a:xfrm>
            <a:off x="6533382" y="4675348"/>
            <a:ext cx="4938692" cy="127727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Community on LinkedIn</a:t>
            </a:r>
          </a:p>
          <a:p>
            <a:pPr marL="0" indent="0">
              <a:spcBef>
                <a:spcPts val="600"/>
              </a:spcBef>
              <a:buNone/>
            </a:pPr>
            <a:r>
              <a:rPr lang="en-US" sz="1800">
                <a:solidFill>
                  <a:schemeClr val="bg1"/>
                </a:solidFill>
              </a:rPr>
              <a:t>News, announcements and training delivered to your news feed aka.ms/microsoftcommunitylinkedin </a:t>
            </a:r>
          </a:p>
        </p:txBody>
      </p:sp>
      <p:sp>
        <p:nvSpPr>
          <p:cNvPr id="16" name="Text Placeholder 20">
            <a:extLst>
              <a:ext uri="{FF2B5EF4-FFF2-40B4-BE49-F238E27FC236}">
                <a16:creationId xmlns:a16="http://schemas.microsoft.com/office/drawing/2014/main" id="{DDD745B7-576A-CAC6-91CA-483871935403}"/>
              </a:ext>
            </a:extLst>
          </p:cNvPr>
          <p:cNvSpPr txBox="1">
            <a:spLocks/>
          </p:cNvSpPr>
          <p:nvPr/>
        </p:nvSpPr>
        <p:spPr>
          <a:xfrm>
            <a:off x="6533382" y="3374286"/>
            <a:ext cx="4218852" cy="9173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450850" indent="-1793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mn-ea"/>
                <a:cs typeface="Segoe UI" panose="020B0502040204020203" pitchFamily="34" charset="0"/>
              </a:defRPr>
            </a:lvl2pPr>
            <a:lvl3pPr marL="673100" indent="-1793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mn-lt"/>
                <a:ea typeface="+mn-ea"/>
                <a:cs typeface="Segoe UI" panose="020B0502040204020203" pitchFamily="34" charset="0"/>
              </a:defRPr>
            </a:lvl3pPr>
            <a:lvl4pPr marL="893763" indent="-1778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mn-lt"/>
                <a:ea typeface="+mn-ea"/>
                <a:cs typeface="Segoe UI" panose="020B0502040204020203" pitchFamily="34" charset="0"/>
              </a:defRPr>
            </a:lvl4pPr>
            <a:lvl5pPr marL="1116013" indent="-17938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solidFill>
                <a:latin typeface="Segoe Sans Display Semibold" pitchFamily="2" charset="0"/>
                <a:cs typeface="Segoe Sans Display Semibold" pitchFamily="2" charset="0"/>
              </a:rPr>
              <a:t>CommunityDays.org</a:t>
            </a:r>
          </a:p>
          <a:p>
            <a:pPr>
              <a:spcBef>
                <a:spcPts val="600"/>
              </a:spcBef>
            </a:pPr>
            <a:r>
              <a:rPr lang="en-US" sz="1800">
                <a:solidFill>
                  <a:schemeClr val="bg1"/>
                </a:solidFill>
              </a:rPr>
              <a:t>Find or host a local event in your area </a:t>
            </a:r>
            <a:br>
              <a:rPr lang="en-US" sz="1800">
                <a:solidFill>
                  <a:schemeClr val="bg1"/>
                </a:solidFill>
              </a:rPr>
            </a:br>
            <a:r>
              <a:rPr lang="en-US" sz="1800">
                <a:solidFill>
                  <a:schemeClr val="bg1"/>
                </a:solidFill>
              </a:rPr>
              <a:t>or to match your interests</a:t>
            </a:r>
          </a:p>
          <a:p>
            <a:endParaRPr lang="en-US"/>
          </a:p>
        </p:txBody>
      </p:sp>
      <p:sp>
        <p:nvSpPr>
          <p:cNvPr id="18" name="Oval 17">
            <a:extLst>
              <a:ext uri="{FF2B5EF4-FFF2-40B4-BE49-F238E27FC236}">
                <a16:creationId xmlns:a16="http://schemas.microsoft.com/office/drawing/2014/main" id="{0085F33C-B467-4CCE-9016-1829BA168511}"/>
              </a:ext>
            </a:extLst>
          </p:cNvPr>
          <p:cNvSpPr/>
          <p:nvPr/>
        </p:nvSpPr>
        <p:spPr>
          <a:xfrm>
            <a:off x="5508292" y="3428995"/>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F805D95F-C2E7-1995-1F97-B9E473B02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766" y="3606519"/>
            <a:ext cx="461422" cy="461422"/>
          </a:xfrm>
          <a:prstGeom prst="rect">
            <a:avLst/>
          </a:prstGeom>
        </p:spPr>
      </p:pic>
      <p:sp>
        <p:nvSpPr>
          <p:cNvPr id="19" name="Oval 18">
            <a:extLst>
              <a:ext uri="{FF2B5EF4-FFF2-40B4-BE49-F238E27FC236}">
                <a16:creationId xmlns:a16="http://schemas.microsoft.com/office/drawing/2014/main" id="{2D2972D4-4E62-579C-186E-3EB3FD6E1BA7}"/>
              </a:ext>
            </a:extLst>
          </p:cNvPr>
          <p:cNvSpPr/>
          <p:nvPr/>
        </p:nvSpPr>
        <p:spPr>
          <a:xfrm>
            <a:off x="5537261" y="4807092"/>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10" name="Graphic 9">
            <a:extLst>
              <a:ext uri="{FF2B5EF4-FFF2-40B4-BE49-F238E27FC236}">
                <a16:creationId xmlns:a16="http://schemas.microsoft.com/office/drawing/2014/main" id="{88A9200E-F91A-8D06-72AA-0DB13437F7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4896" y="4996639"/>
            <a:ext cx="490241" cy="490241"/>
          </a:xfrm>
          <a:prstGeom prst="rect">
            <a:avLst/>
          </a:prstGeom>
        </p:spPr>
      </p:pic>
      <p:sp>
        <p:nvSpPr>
          <p:cNvPr id="11" name="Text Placeholder 14">
            <a:extLst>
              <a:ext uri="{FF2B5EF4-FFF2-40B4-BE49-F238E27FC236}">
                <a16:creationId xmlns:a16="http://schemas.microsoft.com/office/drawing/2014/main" id="{45E4FE0E-553B-1325-6120-C97698D580CF}"/>
              </a:ext>
            </a:extLst>
          </p:cNvPr>
          <p:cNvSpPr txBox="1">
            <a:spLocks/>
          </p:cNvSpPr>
          <p:nvPr/>
        </p:nvSpPr>
        <p:spPr>
          <a:xfrm>
            <a:off x="6493625" y="1549763"/>
            <a:ext cx="4938692" cy="13542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Tech Community</a:t>
            </a:r>
          </a:p>
          <a:p>
            <a:pPr marL="0" indent="0">
              <a:spcBef>
                <a:spcPts val="600"/>
              </a:spcBef>
              <a:buNone/>
            </a:pPr>
            <a:r>
              <a:rPr lang="en-US" sz="1800">
                <a:solidFill>
                  <a:schemeClr val="bg1"/>
                </a:solidFill>
              </a:rPr>
              <a:t>The community platform for Microsoft 365 – forums, blogs, and events </a:t>
            </a:r>
          </a:p>
          <a:p>
            <a:pPr marL="0" indent="0">
              <a:spcBef>
                <a:spcPts val="600"/>
              </a:spcBef>
              <a:buNone/>
            </a:pPr>
            <a:r>
              <a:rPr lang="en-US" sz="1800">
                <a:solidFill>
                  <a:schemeClr val="bg1"/>
                </a:solidFill>
              </a:rPr>
              <a:t>aka.ms/</a:t>
            </a:r>
            <a:r>
              <a:rPr lang="en-US" sz="1800" err="1">
                <a:solidFill>
                  <a:schemeClr val="bg1"/>
                </a:solidFill>
              </a:rPr>
              <a:t>joinMTC</a:t>
            </a:r>
            <a:endParaRPr lang="en-US" sz="1800">
              <a:solidFill>
                <a:schemeClr val="bg1"/>
              </a:solidFill>
            </a:endParaRPr>
          </a:p>
        </p:txBody>
      </p:sp>
      <p:sp>
        <p:nvSpPr>
          <p:cNvPr id="14" name="Oval 13">
            <a:extLst>
              <a:ext uri="{FF2B5EF4-FFF2-40B4-BE49-F238E27FC236}">
                <a16:creationId xmlns:a16="http://schemas.microsoft.com/office/drawing/2014/main" id="{33B1A967-424E-BCDB-21C9-FBCF3C6092DF}"/>
              </a:ext>
            </a:extLst>
          </p:cNvPr>
          <p:cNvSpPr/>
          <p:nvPr/>
        </p:nvSpPr>
        <p:spPr>
          <a:xfrm>
            <a:off x="5376144" y="1573888"/>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734E1F62-3818-25C0-4551-BE04E2A613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3779" y="1763435"/>
            <a:ext cx="490241" cy="490241"/>
          </a:xfrm>
          <a:prstGeom prst="rect">
            <a:avLst/>
          </a:prstGeom>
        </p:spPr>
      </p:pic>
    </p:spTree>
    <p:extLst>
      <p:ext uri="{BB962C8B-B14F-4D97-AF65-F5344CB8AC3E}">
        <p14:creationId xmlns:p14="http://schemas.microsoft.com/office/powerpoint/2010/main" val="95557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B5E5-2050-5637-F926-27149B0B37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237185-B55B-6EBD-EDF3-E5BB726C3B3C}"/>
              </a:ext>
            </a:extLst>
          </p:cNvPr>
          <p:cNvSpPr>
            <a:spLocks noGrp="1"/>
          </p:cNvSpPr>
          <p:nvPr>
            <p:ph sz="quarter" idx="12"/>
          </p:nvPr>
        </p:nvSpPr>
        <p:spPr/>
        <p:txBody>
          <a:bodyPr/>
          <a:lstStyle/>
          <a:p>
            <a:endParaRPr lang="en-US"/>
          </a:p>
        </p:txBody>
      </p:sp>
      <p:sp>
        <p:nvSpPr>
          <p:cNvPr id="4" name="Content Placeholder 3">
            <a:extLst>
              <a:ext uri="{FF2B5EF4-FFF2-40B4-BE49-F238E27FC236}">
                <a16:creationId xmlns:a16="http://schemas.microsoft.com/office/drawing/2014/main" id="{C066FB7F-4BD0-B8BB-EE68-263A9F23DECC}"/>
              </a:ext>
            </a:extLst>
          </p:cNvPr>
          <p:cNvSpPr>
            <a:spLocks noGrp="1"/>
          </p:cNvSpPr>
          <p:nvPr>
            <p:ph sz="quarter" idx="13"/>
          </p:nvPr>
        </p:nvSpPr>
        <p:spPr/>
        <p:txBody>
          <a:bodyPr/>
          <a:lstStyle/>
          <a:p>
            <a:endParaRPr lang="en-US"/>
          </a:p>
        </p:txBody>
      </p:sp>
      <p:sp>
        <p:nvSpPr>
          <p:cNvPr id="5" name="Rectangle 4">
            <a:extLst>
              <a:ext uri="{FF2B5EF4-FFF2-40B4-BE49-F238E27FC236}">
                <a16:creationId xmlns:a16="http://schemas.microsoft.com/office/drawing/2014/main" id="{334DA87D-31D4-F2AA-2618-05391ADC876C}"/>
              </a:ext>
            </a:extLst>
          </p:cNvPr>
          <p:cNvSpPr/>
          <p:nvPr/>
        </p:nvSpPr>
        <p:spPr bwMode="auto">
          <a:xfrm>
            <a:off x="0" y="0"/>
            <a:ext cx="1219200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834AB90D-38B4-5977-7C76-E2431DFF84F1}"/>
              </a:ext>
            </a:extLst>
          </p:cNvPr>
          <p:cNvSpPr txBox="1"/>
          <p:nvPr/>
        </p:nvSpPr>
        <p:spPr>
          <a:xfrm>
            <a:off x="430653" y="5203231"/>
            <a:ext cx="701433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Segoe UI"/>
                <a:ea typeface="+mn-ea"/>
                <a:cs typeface="+mn-cs"/>
              </a:rPr>
              <a:t>Thank you!</a:t>
            </a:r>
          </a:p>
        </p:txBody>
      </p:sp>
    </p:spTree>
    <p:extLst>
      <p:ext uri="{BB962C8B-B14F-4D97-AF65-F5344CB8AC3E}">
        <p14:creationId xmlns:p14="http://schemas.microsoft.com/office/powerpoint/2010/main" val="33624528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blue background with yellow stars&#10;&#10;AI-generated content may be incorrect.">
            <a:extLst>
              <a:ext uri="{FF2B5EF4-FFF2-40B4-BE49-F238E27FC236}">
                <a16:creationId xmlns:a16="http://schemas.microsoft.com/office/drawing/2014/main" id="{C04C54CB-5623-D7DE-C6C7-CB4AB001F6A5}"/>
              </a:ext>
            </a:extLst>
          </p:cNvPr>
          <p:cNvPicPr>
            <a:picLocks noChangeAspect="1"/>
          </p:cNvPicPr>
          <p:nvPr/>
        </p:nvPicPr>
        <p:blipFill>
          <a:blip r:embed="rId3"/>
          <a:srcRect l="4771" t="782"/>
          <a:stretch>
            <a:fillRect/>
          </a:stretch>
        </p:blipFill>
        <p:spPr>
          <a:xfrm>
            <a:off x="0" y="0"/>
            <a:ext cx="12192000" cy="3036916"/>
          </a:xfrm>
          <a:prstGeom prst="rect">
            <a:avLst/>
          </a:prstGeom>
        </p:spPr>
      </p:pic>
      <p:sp>
        <p:nvSpPr>
          <p:cNvPr id="10" name="Title 3, chunk 1, chunk 1, chunk 1">
            <a:extLst>
              <a:ext uri="{FF2B5EF4-FFF2-40B4-BE49-F238E27FC236}">
                <a16:creationId xmlns:a16="http://schemas.microsoft.com/office/drawing/2014/main" id="{99728023-2340-BA48-4669-53FD9211326E}"/>
              </a:ext>
            </a:extLst>
          </p:cNvPr>
          <p:cNvSpPr txBox="1"/>
          <p:nvPr/>
        </p:nvSpPr>
        <p:spPr>
          <a:xfrm>
            <a:off x="560667" y="4271091"/>
            <a:ext cx="2532766" cy="1246495"/>
          </a:xfrm>
          <a:prstGeom prst="rect">
            <a:avLst/>
          </a:prstGeom>
        </p:spPr>
        <p:txBody>
          <a:bodyPr vert="horz" wrap="square" lIns="0" tIns="0" rIns="0" bIns="0" numCol="1" rtlCol="0" anchor="ctr">
            <a:spAutoFit/>
          </a:bodyPr>
          <a:lstStyle>
            <a:defPPr>
              <a:defRPr lang="en-US"/>
            </a:defPPr>
            <a:lvl1pPr defTabSz="932742">
              <a:lnSpc>
                <a:spcPct val="100000"/>
              </a:lnSpc>
              <a:spcBef>
                <a:spcPct val="0"/>
              </a:spcBef>
              <a:buNone/>
              <a:defRPr kumimoji="0" sz="7680" b="1" i="0" u="none" strike="noStrike" cap="none" spc="0" normalizeH="0" baseline="0">
                <a:ln>
                  <a:noFill/>
                </a:ln>
                <a:solidFill>
                  <a:srgbClr val="000000"/>
                </a:solidFill>
                <a:effectLst/>
                <a:uLnTx/>
                <a:uFillTx/>
                <a:latin typeface="Segoe UI Variable Display Semibold" pitchFamily="2" charset="0"/>
              </a:defRPr>
            </a:lvl1pPr>
          </a:lstStyle>
          <a:p>
            <a:pPr defTabSz="845398">
              <a:spcBef>
                <a:spcPts val="0"/>
              </a:spcBef>
              <a:defRPr/>
            </a:pPr>
            <a:r>
              <a:rPr lang="en-US" sz="2700">
                <a:solidFill>
                  <a:srgbClr val="2A446F"/>
                </a:solidFill>
                <a:latin typeface="Segoe UI Variable Display Semibold"/>
              </a:rPr>
              <a:t>Event Training and </a:t>
            </a:r>
            <a:endParaRPr lang="en-US"/>
          </a:p>
          <a:p>
            <a:pPr defTabSz="845398">
              <a:spcBef>
                <a:spcPts val="0"/>
              </a:spcBef>
              <a:defRPr/>
            </a:pPr>
            <a:r>
              <a:rPr lang="en-US" sz="2700">
                <a:solidFill>
                  <a:srgbClr val="2A446F"/>
                </a:solidFill>
                <a:latin typeface="Segoe UI Variable Display Semibold"/>
              </a:rPr>
              <a:t>Office Hours</a:t>
            </a:r>
            <a:endParaRPr lang="en-US"/>
          </a:p>
        </p:txBody>
      </p:sp>
      <p:sp>
        <p:nvSpPr>
          <p:cNvPr id="11" name="Title 3, chunk 1, chunk 1, chunk 2">
            <a:extLst>
              <a:ext uri="{FF2B5EF4-FFF2-40B4-BE49-F238E27FC236}">
                <a16:creationId xmlns:a16="http://schemas.microsoft.com/office/drawing/2014/main" id="{8C7349EB-214F-C514-B853-C54F4CAAD5A2}"/>
              </a:ext>
            </a:extLst>
          </p:cNvPr>
          <p:cNvSpPr txBox="1"/>
          <p:nvPr/>
        </p:nvSpPr>
        <p:spPr>
          <a:xfrm>
            <a:off x="3727057" y="4686590"/>
            <a:ext cx="4423445" cy="415498"/>
          </a:xfrm>
          <a:prstGeom prst="rect">
            <a:avLst/>
          </a:prstGeom>
        </p:spPr>
        <p:txBody>
          <a:bodyPr vert="horz" wrap="square" lIns="0" tIns="0" rIns="0" bIns="0" numCol="1" rtlCol="0" anchor="ctr">
            <a:spAutoFit/>
          </a:bodyPr>
          <a:lstStyle>
            <a:defPPr>
              <a:defRPr lang="en-US"/>
            </a:defPPr>
            <a:lvl1pPr defTabSz="932742">
              <a:lnSpc>
                <a:spcPct val="100000"/>
              </a:lnSpc>
              <a:spcBef>
                <a:spcPct val="0"/>
              </a:spcBef>
              <a:buNone/>
              <a:defRPr kumimoji="0" sz="7680" b="1" i="0" u="none" strike="noStrike" cap="none" spc="0" normalizeH="0" baseline="0">
                <a:ln>
                  <a:noFill/>
                </a:ln>
                <a:solidFill>
                  <a:srgbClr val="000000"/>
                </a:solidFill>
                <a:effectLst/>
                <a:uLnTx/>
                <a:uFillTx/>
                <a:latin typeface="Segoe UI Variable Display Semibold" pitchFamily="2" charset="0"/>
              </a:defRPr>
            </a:lvl1pPr>
          </a:lstStyle>
          <a:p>
            <a:pPr defTabSz="845398">
              <a:spcBef>
                <a:spcPts val="0"/>
              </a:spcBef>
              <a:defRPr/>
            </a:pPr>
            <a:r>
              <a:rPr lang="en-US" sz="2700">
                <a:solidFill>
                  <a:srgbClr val="2A446F"/>
                </a:solidFill>
                <a:latin typeface="Segoe UI Variable Display Semibold"/>
              </a:rPr>
              <a:t>Sponsors and Sponsorships</a:t>
            </a:r>
            <a:endParaRPr lang="en-US" sz="2700">
              <a:solidFill>
                <a:srgbClr val="2A446F"/>
              </a:solidFill>
            </a:endParaRPr>
          </a:p>
        </p:txBody>
      </p:sp>
      <p:cxnSp>
        <p:nvCxnSpPr>
          <p:cNvPr id="15" name="Straight Connector 14">
            <a:extLst>
              <a:ext uri="{FF2B5EF4-FFF2-40B4-BE49-F238E27FC236}">
                <a16:creationId xmlns:a16="http://schemas.microsoft.com/office/drawing/2014/main" id="{70EDD1EB-1D2D-6FFB-4254-B26AB9BB04E1}"/>
              </a:ext>
            </a:extLst>
          </p:cNvPr>
          <p:cNvCxnSpPr>
            <a:cxnSpLocks/>
          </p:cNvCxnSpPr>
          <p:nvPr/>
        </p:nvCxnSpPr>
        <p:spPr>
          <a:xfrm>
            <a:off x="3429138" y="4264012"/>
            <a:ext cx="0" cy="1260653"/>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249476"/>
      </p:ext>
    </p:extLst>
  </p:cSld>
  <p:clrMapOvr>
    <a:masterClrMapping/>
  </p:clrMapOvr>
  <p:transition advClick="0" advTm="8000">
    <p:fad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5812D9-58E9-96D5-2920-76862EB717A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24D4F9A-0A3B-7AD0-9442-84539A148FC4}"/>
              </a:ext>
            </a:extLst>
          </p:cNvPr>
          <p:cNvSpPr/>
          <p:nvPr/>
        </p:nvSpPr>
        <p:spPr>
          <a:xfrm>
            <a:off x="0" y="0"/>
            <a:ext cx="4112292" cy="6857999"/>
          </a:xfrm>
          <a:prstGeom prst="rect">
            <a:avLst/>
          </a:prstGeom>
          <a:solidFill>
            <a:srgbClr val="04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15">
            <a:extLst>
              <a:ext uri="{FF2B5EF4-FFF2-40B4-BE49-F238E27FC236}">
                <a16:creationId xmlns:a16="http://schemas.microsoft.com/office/drawing/2014/main" id="{8423BDB3-1289-6341-CF68-1A337A72715A}"/>
              </a:ext>
              <a:ext uri="{C183D7F6-B498-43B3-948B-1728B52AA6E4}">
                <adec:decorative xmlns:adec="http://schemas.microsoft.com/office/drawing/2017/decorative" val="1"/>
              </a:ext>
            </a:extLst>
          </p:cNvPr>
          <p:cNvSpPr/>
          <p:nvPr/>
        </p:nvSpPr>
        <p:spPr bwMode="auto">
          <a:xfrm>
            <a:off x="722116" y="617336"/>
            <a:ext cx="3795198" cy="5623324"/>
          </a:xfrm>
          <a:prstGeom prst="roundRect">
            <a:avLst>
              <a:gd name="adj" fmla="val 29403"/>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pic>
        <p:nvPicPr>
          <p:cNvPr id="7" name="Picture 6">
            <a:extLst>
              <a:ext uri="{FF2B5EF4-FFF2-40B4-BE49-F238E27FC236}">
                <a16:creationId xmlns:a16="http://schemas.microsoft.com/office/drawing/2014/main" id="{EC7A94BA-EB9D-CC8F-64E3-57ADC9ECDE5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5319" b="5319"/>
          <a:stretch/>
        </p:blipFill>
        <p:spPr>
          <a:xfrm>
            <a:off x="668228" y="1383805"/>
            <a:ext cx="3902974" cy="4090386"/>
          </a:xfrm>
          <a:prstGeom prst="rect">
            <a:avLst/>
          </a:prstGeom>
        </p:spPr>
      </p:pic>
      <p:sp>
        <p:nvSpPr>
          <p:cNvPr id="8" name="Rectangle: Rounded Corners 15">
            <a:extLst>
              <a:ext uri="{FF2B5EF4-FFF2-40B4-BE49-F238E27FC236}">
                <a16:creationId xmlns:a16="http://schemas.microsoft.com/office/drawing/2014/main" id="{BAF4C82C-9316-D303-0F8B-E14CF9FBECAA}"/>
              </a:ext>
              <a:ext uri="{C183D7F6-B498-43B3-948B-1728B52AA6E4}">
                <adec:decorative xmlns:adec="http://schemas.microsoft.com/office/drawing/2017/decorative" val="1"/>
              </a:ext>
            </a:extLst>
          </p:cNvPr>
          <p:cNvSpPr/>
          <p:nvPr/>
        </p:nvSpPr>
        <p:spPr bwMode="auto">
          <a:xfrm>
            <a:off x="539019" y="489421"/>
            <a:ext cx="4161393" cy="5879155"/>
          </a:xfrm>
          <a:prstGeom prst="roundRect">
            <a:avLst>
              <a:gd name="adj" fmla="val 29403"/>
            </a:avLst>
          </a:prstGeom>
          <a:noFill/>
          <a:ln w="38100" cap="flat" cmpd="sng" algn="ctr">
            <a:gradFill flip="none" rotWithShape="1">
              <a:gsLst>
                <a:gs pos="0">
                  <a:srgbClr val="46B7B2"/>
                </a:gs>
                <a:gs pos="100000">
                  <a:srgbClr val="2C7E9C"/>
                </a:gs>
              </a:gsLst>
              <a:lin ang="2700000" scaled="1"/>
              <a:tileRect/>
            </a:gradFill>
            <a:prstDash val="solid"/>
            <a:headEnd type="none" w="med" len="med"/>
            <a:tailEnd type="none" w="med" len="med"/>
          </a:ln>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9" name="Title 1">
            <a:extLst>
              <a:ext uri="{FF2B5EF4-FFF2-40B4-BE49-F238E27FC236}">
                <a16:creationId xmlns:a16="http://schemas.microsoft.com/office/drawing/2014/main" id="{85726B41-10A1-7D84-E550-1E7A5B4EC48F}"/>
              </a:ext>
            </a:extLst>
          </p:cNvPr>
          <p:cNvSpPr txBox="1">
            <a:spLocks/>
          </p:cNvSpPr>
          <p:nvPr/>
        </p:nvSpPr>
        <p:spPr>
          <a:xfrm>
            <a:off x="5227376" y="1613376"/>
            <a:ext cx="6267828" cy="166199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a:defRPr/>
            </a:pPr>
            <a:r>
              <a:rPr lang="en-US">
                <a:solidFill>
                  <a:srgbClr val="0070C0"/>
                </a:solidFill>
                <a:latin typeface="Segoe Sans Text Semibold"/>
                <a:cs typeface="Segoe Sans Text"/>
              </a:rPr>
              <a:t>Microsoft Global Community Initiative</a:t>
            </a:r>
          </a:p>
          <a:p>
            <a:pPr>
              <a:defRPr/>
            </a:pPr>
            <a:endParaRPr lang="en-US">
              <a:solidFill>
                <a:srgbClr val="000000"/>
              </a:solidFill>
              <a:latin typeface="Segoe Sans Text Semibold"/>
            </a:endParaRPr>
          </a:p>
        </p:txBody>
      </p:sp>
      <p:sp>
        <p:nvSpPr>
          <p:cNvPr id="10" name="TextBox 9">
            <a:extLst>
              <a:ext uri="{FF2B5EF4-FFF2-40B4-BE49-F238E27FC236}">
                <a16:creationId xmlns:a16="http://schemas.microsoft.com/office/drawing/2014/main" id="{BFB7014D-E304-7F2C-6FAC-4B560629EEB9}"/>
              </a:ext>
            </a:extLst>
          </p:cNvPr>
          <p:cNvSpPr txBox="1"/>
          <p:nvPr/>
        </p:nvSpPr>
        <p:spPr>
          <a:xfrm>
            <a:off x="5227376" y="2903972"/>
            <a:ext cx="6414719" cy="738664"/>
          </a:xfrm>
          <a:prstGeom prst="rect">
            <a:avLst/>
          </a:prstGeom>
          <a:noFill/>
        </p:spPr>
        <p:txBody>
          <a:bodyPr wrap="square" lIns="0" tIns="0" rIns="0" bIns="0" rtlCol="0" anchor="t">
            <a:spAutoFit/>
          </a:bodyPr>
          <a:lstStyle/>
          <a:p>
            <a:r>
              <a:rPr lang="en-US" sz="2400" b="1">
                <a:gradFill>
                  <a:gsLst>
                    <a:gs pos="2917">
                      <a:srgbClr val="000000"/>
                    </a:gs>
                    <a:gs pos="30000">
                      <a:srgbClr val="000000"/>
                    </a:gs>
                  </a:gsLst>
                  <a:lin ang="5400000" scaled="0"/>
                </a:gradFill>
                <a:latin typeface="Segoe UI"/>
              </a:rPr>
              <a:t>Event Training and Office Hours</a:t>
            </a:r>
            <a:endParaRPr lang="en-US" sz="2400" b="1">
              <a:solidFill>
                <a:srgbClr val="000000"/>
              </a:solidFill>
              <a:latin typeface="Aptos" panose="02110004020202020204"/>
            </a:endParaRPr>
          </a:p>
          <a:p>
            <a:r>
              <a:rPr lang="en-US" sz="2400" b="1">
                <a:gradFill>
                  <a:gsLst>
                    <a:gs pos="2917">
                      <a:srgbClr val="000000"/>
                    </a:gs>
                    <a:gs pos="30000">
                      <a:srgbClr val="000000"/>
                    </a:gs>
                  </a:gsLst>
                  <a:lin ang="5400000" scaled="0"/>
                </a:gradFill>
                <a:latin typeface="Segoe UI"/>
              </a:rPr>
              <a:t>January 29th 8:10A PT</a:t>
            </a:r>
            <a:endParaRPr lang="en-US" sz="2400" b="1"/>
          </a:p>
        </p:txBody>
      </p:sp>
      <p:sp>
        <p:nvSpPr>
          <p:cNvPr id="2" name="Rectangle: Rounded Corners 1">
            <a:extLst>
              <a:ext uri="{FF2B5EF4-FFF2-40B4-BE49-F238E27FC236}">
                <a16:creationId xmlns:a16="http://schemas.microsoft.com/office/drawing/2014/main" id="{45BAA761-D62E-D859-CBF9-80BAC8B1F3D1}"/>
              </a:ext>
              <a:ext uri="{C183D7F6-B498-43B3-948B-1728B52AA6E4}">
                <adec:decorative xmlns:adec="http://schemas.microsoft.com/office/drawing/2017/decorative" val="1"/>
              </a:ext>
            </a:extLst>
          </p:cNvPr>
          <p:cNvSpPr/>
          <p:nvPr/>
        </p:nvSpPr>
        <p:spPr>
          <a:xfrm>
            <a:off x="5227376" y="3787744"/>
            <a:ext cx="6267827" cy="1903228"/>
          </a:xfrm>
          <a:prstGeom prst="roundRect">
            <a:avLst>
              <a:gd name="adj" fmla="val 20550"/>
            </a:avLst>
          </a:prstGeom>
          <a:gradFill flip="none" rotWithShape="1">
            <a:gsLst>
              <a:gs pos="100000">
                <a:srgbClr val="2C7E9C"/>
              </a:gs>
              <a:gs pos="0">
                <a:srgbClr val="46B7B2"/>
              </a:gs>
            </a:gsLst>
            <a:path path="circle">
              <a:fillToRect r="100000" b="100000"/>
            </a:path>
            <a:tileRect l="-100000" t="-100000"/>
          </a:gradFill>
          <a:ln w="9525" cap="flat" cmpd="sng" algn="ctr">
            <a:noFill/>
            <a:prstDash val="solid"/>
            <a:headEnd type="none" w="med" len="med"/>
            <a:tailEnd type="none" w="med" len="med"/>
          </a:ln>
          <a:effectLst>
            <a:outerShdw blurRad="190500" algn="ctr" rotWithShape="0">
              <a:prstClr val="black">
                <a:alpha val="2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92" fontAlgn="base">
              <a:spcBef>
                <a:spcPct val="0"/>
              </a:spcBef>
              <a:spcAft>
                <a:spcPct val="0"/>
              </a:spcAft>
              <a:defRPr/>
            </a:pPr>
            <a:endParaRPr lang="en-US" kern="0">
              <a:ln w="3175">
                <a:noFill/>
              </a:ln>
              <a:solidFill>
                <a:srgbClr val="FFFFFF"/>
              </a:solidFill>
              <a:latin typeface="Segoe UI Semibold"/>
              <a:cs typeface="Segoe UI" pitchFamily="34" charset="0"/>
            </a:endParaRPr>
          </a:p>
        </p:txBody>
      </p:sp>
      <p:sp>
        <p:nvSpPr>
          <p:cNvPr id="3" name="TextBox 2">
            <a:extLst>
              <a:ext uri="{FF2B5EF4-FFF2-40B4-BE49-F238E27FC236}">
                <a16:creationId xmlns:a16="http://schemas.microsoft.com/office/drawing/2014/main" id="{C424BB6C-40B0-8AE5-096A-CEDC5C7ADBAD}"/>
              </a:ext>
            </a:extLst>
          </p:cNvPr>
          <p:cNvSpPr txBox="1"/>
          <p:nvPr/>
        </p:nvSpPr>
        <p:spPr>
          <a:xfrm>
            <a:off x="5480635" y="4459993"/>
            <a:ext cx="5759307" cy="553998"/>
          </a:xfrm>
          <a:prstGeom prst="rect">
            <a:avLst/>
          </a:prstGeom>
          <a:noFill/>
        </p:spPr>
        <p:txBody>
          <a:bodyPr wrap="square" lIns="0" tIns="0" rIns="0" bIns="0" rtlCol="0" anchor="t">
            <a:spAutoFit/>
          </a:bodyPr>
          <a:lstStyle/>
          <a:p>
            <a:r>
              <a:rPr lang="fi-FI" sz="3600" err="1">
                <a:solidFill>
                  <a:schemeClr val="bg1"/>
                </a:solidFill>
                <a:latin typeface="Segoe Sans Text Semibold"/>
                <a:cs typeface="Segoe Sans Text Semibold"/>
              </a:rPr>
              <a:t>Sponsors</a:t>
            </a:r>
            <a:r>
              <a:rPr lang="fi-FI" sz="3600">
                <a:solidFill>
                  <a:schemeClr val="bg1"/>
                </a:solidFill>
                <a:latin typeface="Segoe Sans Text Semibold"/>
                <a:cs typeface="Segoe Sans Text Semibold"/>
              </a:rPr>
              <a:t> and </a:t>
            </a:r>
            <a:r>
              <a:rPr lang="fi-FI" sz="3600" err="1">
                <a:solidFill>
                  <a:schemeClr val="bg1"/>
                </a:solidFill>
                <a:latin typeface="Segoe Sans Text Semibold"/>
                <a:cs typeface="Segoe Sans Text Semibold"/>
              </a:rPr>
              <a:t>Sponsorships</a:t>
            </a:r>
            <a:endParaRPr lang="en-US" sz="3600" err="1">
              <a:solidFill>
                <a:schemeClr val="bg1"/>
              </a:solidFill>
            </a:endParaRPr>
          </a:p>
        </p:txBody>
      </p:sp>
    </p:spTree>
    <p:extLst>
      <p:ext uri="{BB962C8B-B14F-4D97-AF65-F5344CB8AC3E}">
        <p14:creationId xmlns:p14="http://schemas.microsoft.com/office/powerpoint/2010/main" val="121053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404AAC1-5ED7-C0E2-049B-2351DA0E7D63}"/>
              </a:ext>
            </a:extLst>
          </p:cNvPr>
          <p:cNvCxnSpPr/>
          <p:nvPr/>
        </p:nvCxnSpPr>
        <p:spPr>
          <a:xfrm>
            <a:off x="592874" y="2219092"/>
            <a:ext cx="3107472" cy="3717"/>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B3C05347-5804-26EB-3DDD-F8EFC3BE8993}"/>
              </a:ext>
            </a:extLst>
          </p:cNvPr>
          <p:cNvCxnSpPr>
            <a:cxnSpLocks/>
          </p:cNvCxnSpPr>
          <p:nvPr/>
        </p:nvCxnSpPr>
        <p:spPr>
          <a:xfrm>
            <a:off x="4709532" y="2219092"/>
            <a:ext cx="6740911" cy="13009"/>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88E8FB1E-3F2A-7557-013A-198F574EBE58}"/>
              </a:ext>
            </a:extLst>
          </p:cNvPr>
          <p:cNvSpPr txBox="1"/>
          <p:nvPr/>
        </p:nvSpPr>
        <p:spPr>
          <a:xfrm>
            <a:off x="592641" y="246047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2000" b="0" i="0" u="none" strike="noStrike" kern="1200" cap="none" spc="0" normalizeH="0" baseline="0" noProof="0">
                <a:ln>
                  <a:noFill/>
                </a:ln>
                <a:solidFill>
                  <a:srgbClr val="000000"/>
                </a:solidFill>
                <a:effectLst/>
                <a:uLnTx/>
                <a:uFillTx/>
                <a:latin typeface="Segoe UI"/>
                <a:ea typeface="+mn-ea"/>
                <a:cs typeface="+mn-cs"/>
              </a:rPr>
              <a:t>AGENDA</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CC04E8E9-763B-3216-E245-7B92C3A6F30C}"/>
              </a:ext>
            </a:extLst>
          </p:cNvPr>
          <p:cNvSpPr txBox="1"/>
          <p:nvPr/>
        </p:nvSpPr>
        <p:spPr>
          <a:xfrm>
            <a:off x="4709532" y="2586625"/>
            <a:ext cx="6740911" cy="119487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Segoe UI"/>
              </a:rPr>
              <a:t>Introductions</a:t>
            </a:r>
          </a:p>
          <a:p>
            <a:pPr>
              <a:lnSpc>
                <a:spcPct val="150000"/>
              </a:lnSpc>
              <a:defRPr/>
            </a:pPr>
            <a:r>
              <a:rPr lang="en-US" b="1">
                <a:solidFill>
                  <a:srgbClr val="000000"/>
                </a:solidFill>
                <a:latin typeface="Segoe UI"/>
                <a:cs typeface="Segoe UI"/>
              </a:rPr>
              <a:t>Event Training</a:t>
            </a:r>
            <a:r>
              <a:rPr lang="en-US">
                <a:solidFill>
                  <a:srgbClr val="000000"/>
                </a:solidFill>
                <a:latin typeface="Segoe UI"/>
                <a:cs typeface="Segoe UI"/>
              </a:rPr>
              <a:t>: Sponsors and Sponsorship </a:t>
            </a:r>
            <a:endParaRPr lang="en-US">
              <a:ea typeface="+mn-lt"/>
              <a:cs typeface="+mn-lt"/>
            </a:endParaRPr>
          </a:p>
          <a:p>
            <a:pPr>
              <a:lnSpc>
                <a:spcPct val="150000"/>
              </a:lnSpc>
              <a:defRPr/>
            </a:pPr>
            <a:r>
              <a:rPr lang="en-US" b="1">
                <a:ea typeface="+mn-lt"/>
                <a:cs typeface="+mn-lt"/>
              </a:rPr>
              <a:t>Ask</a:t>
            </a:r>
            <a:r>
              <a:rPr lang="en-US" b="1">
                <a:solidFill>
                  <a:srgbClr val="000000"/>
                </a:solidFill>
                <a:latin typeface="Segoe UI"/>
                <a:cs typeface="Segoe UI"/>
              </a:rPr>
              <a:t> Me Anything</a:t>
            </a:r>
            <a:r>
              <a:rPr lang="en-US">
                <a:solidFill>
                  <a:srgbClr val="000000"/>
                </a:solidFill>
                <a:latin typeface="Segoe UI"/>
                <a:cs typeface="Segoe UI"/>
              </a:rPr>
              <a:t> </a:t>
            </a:r>
            <a:endParaRPr lang="en-US">
              <a:cs typeface="Segoe UI"/>
            </a:endParaRPr>
          </a:p>
        </p:txBody>
      </p:sp>
    </p:spTree>
    <p:extLst>
      <p:ext uri="{BB962C8B-B14F-4D97-AF65-F5344CB8AC3E}">
        <p14:creationId xmlns:p14="http://schemas.microsoft.com/office/powerpoint/2010/main" val="23585671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47547-C697-D1CA-1445-F6CE389EEA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4233BF7-189B-3546-8A4A-4AB80A1233F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5319" b="5319"/>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E5243D2B-1E9D-6B42-0E79-502736D3DE51}"/>
              </a:ext>
            </a:extLst>
          </p:cNvPr>
          <p:cNvSpPr>
            <a:spLocks noGrp="1"/>
          </p:cNvSpPr>
          <p:nvPr>
            <p:ph type="title"/>
          </p:nvPr>
        </p:nvSpPr>
        <p:spPr/>
        <p:txBody>
          <a:bodyPr>
            <a:normAutofit/>
          </a:bodyPr>
          <a:lstStyle/>
          <a:p>
            <a:r>
              <a:rPr lang="en-US">
                <a:cs typeface="Segoe UI"/>
              </a:rPr>
              <a:t>MGCI Mission and Tagline</a:t>
            </a:r>
            <a:endParaRPr lang="en-US" sz="3600">
              <a:solidFill>
                <a:schemeClr val="bg1"/>
              </a:solidFill>
            </a:endParaRPr>
          </a:p>
        </p:txBody>
      </p:sp>
      <p:sp>
        <p:nvSpPr>
          <p:cNvPr id="3" name="Text Placeholder 2">
            <a:extLst>
              <a:ext uri="{FF2B5EF4-FFF2-40B4-BE49-F238E27FC236}">
                <a16:creationId xmlns:a16="http://schemas.microsoft.com/office/drawing/2014/main" id="{CDD4525B-68F3-26A9-7EA9-C31A99C7C121}"/>
              </a:ext>
            </a:extLst>
          </p:cNvPr>
          <p:cNvSpPr>
            <a:spLocks noGrp="1"/>
          </p:cNvSpPr>
          <p:nvPr>
            <p:ph type="body" sz="quarter" idx="10"/>
          </p:nvPr>
        </p:nvSpPr>
        <p:spPr>
          <a:xfrm>
            <a:off x="4464511" y="4008070"/>
            <a:ext cx="6087035" cy="413959"/>
          </a:xfrm>
        </p:spPr>
        <p:txBody>
          <a:bodyPr vert="horz" wrap="square" lIns="0" tIns="0" rIns="0" bIns="0" rtlCol="0" anchor="t">
            <a:spAutoFit/>
          </a:bodyPr>
          <a:lstStyle/>
          <a:p>
            <a:pPr marL="0" indent="0">
              <a:lnSpc>
                <a:spcPct val="150000"/>
              </a:lnSpc>
              <a:spcBef>
                <a:spcPts val="0"/>
              </a:spcBef>
              <a:buNone/>
            </a:pPr>
            <a:r>
              <a:rPr lang="en-US" spc="-50">
                <a:ln w="3175">
                  <a:noFill/>
                </a:ln>
                <a:solidFill>
                  <a:srgbClr val="262626"/>
                </a:solidFill>
                <a:ea typeface="+mn-lt"/>
                <a:cs typeface="+mn-lt"/>
              </a:rPr>
              <a:t>Learn, Share, Grow.</a:t>
            </a:r>
          </a:p>
        </p:txBody>
      </p:sp>
      <p:graphicFrame>
        <p:nvGraphicFramePr>
          <p:cNvPr id="5" name="Table 4">
            <a:extLst>
              <a:ext uri="{FF2B5EF4-FFF2-40B4-BE49-F238E27FC236}">
                <a16:creationId xmlns:a16="http://schemas.microsoft.com/office/drawing/2014/main" id="{56C715EF-C72F-726D-D39D-EEE14A3CE356}"/>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Join MGCI today!</a:t>
                      </a:r>
                      <a:endParaRPr lang="en-US" sz="1800" b="1" i="0" spc="0">
                        <a:solidFill>
                          <a:schemeClr val="bg1"/>
                        </a:solidFill>
                        <a:effectLst/>
                        <a:latin typeface="Segoe UI Semibold" panose="020B0502040204020203" pitchFamily="34" charset="0"/>
                        <a:cs typeface="Segoe UI Semibold" panose="020B0502040204020203" pitchFamily="34" charset="0"/>
                      </a:endParaRPr>
                    </a:p>
                    <a:p>
                      <a:pPr lvl="0">
                        <a:lnSpc>
                          <a:spcPct val="100000"/>
                        </a:lnSpc>
                        <a:buNone/>
                      </a:pPr>
                      <a:r>
                        <a:rPr lang="en-US" sz="1800" b="0" i="0" spc="0">
                          <a:solidFill>
                            <a:schemeClr val="bg1"/>
                          </a:solidFill>
                          <a:effectLst/>
                          <a:latin typeface="Segoe UI"/>
                          <a:cs typeface="Segoe UI"/>
                          <a:hlinkClick r:id="rId3">
                            <a:extLst>
                              <a:ext uri="{A12FA001-AC4F-418D-AE19-62706E023703}">
                                <ahyp:hlinkClr xmlns:ahyp="http://schemas.microsoft.com/office/drawing/2018/hyperlinkcolor" val="tx"/>
                              </a:ext>
                            </a:extLst>
                          </a:hlinkClick>
                        </a:rPr>
                        <a:t>https://aka.ms/MGCI</a:t>
                      </a:r>
                      <a:endParaRPr lang="en-US" sz="1800" b="0" i="0"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
        <p:nvSpPr>
          <p:cNvPr id="4" name="TextBox 3">
            <a:extLst>
              <a:ext uri="{FF2B5EF4-FFF2-40B4-BE49-F238E27FC236}">
                <a16:creationId xmlns:a16="http://schemas.microsoft.com/office/drawing/2014/main" id="{8CFB5233-7CAB-E6FC-0D0A-AA484F1E72E3}"/>
              </a:ext>
            </a:extLst>
          </p:cNvPr>
          <p:cNvSpPr txBox="1"/>
          <p:nvPr/>
        </p:nvSpPr>
        <p:spPr>
          <a:xfrm>
            <a:off x="504709" y="2291106"/>
            <a:ext cx="60888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The Microsoft Global Community Initiative (MGCI) - Empowering global Microsoft communities with the tools, training, and resources to create impactful events and amplify diverse voices.</a:t>
            </a:r>
            <a:endParaRPr lang="en-US"/>
          </a:p>
        </p:txBody>
      </p:sp>
    </p:spTree>
    <p:extLst>
      <p:ext uri="{BB962C8B-B14F-4D97-AF65-F5344CB8AC3E}">
        <p14:creationId xmlns:p14="http://schemas.microsoft.com/office/powerpoint/2010/main" val="40489627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miling woman waving at camera">
            <a:extLst>
              <a:ext uri="{FF2B5EF4-FFF2-40B4-BE49-F238E27FC236}">
                <a16:creationId xmlns:a16="http://schemas.microsoft.com/office/drawing/2014/main" id="{B013F235-CE58-A6DC-AFB4-40A5229C3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1212"/>
            <a:ext cx="4792338" cy="3194892"/>
          </a:xfrm>
          <a:prstGeom prst="rect">
            <a:avLst/>
          </a:prstGeom>
        </p:spPr>
      </p:pic>
      <p:sp>
        <p:nvSpPr>
          <p:cNvPr id="8" name="TextBox 7">
            <a:extLst>
              <a:ext uri="{FF2B5EF4-FFF2-40B4-BE49-F238E27FC236}">
                <a16:creationId xmlns:a16="http://schemas.microsoft.com/office/drawing/2014/main" id="{AA2646F8-7ADC-D43C-48B8-EFE1837B01F6}"/>
              </a:ext>
            </a:extLst>
          </p:cNvPr>
          <p:cNvSpPr txBox="1"/>
          <p:nvPr/>
        </p:nvSpPr>
        <p:spPr>
          <a:xfrm>
            <a:off x="5063077" y="2535219"/>
            <a:ext cx="6915150" cy="2646878"/>
          </a:xfrm>
          <a:prstGeom prst="rect">
            <a:avLst/>
          </a:prstGeom>
          <a:noFill/>
        </p:spPr>
        <p:txBody>
          <a:bodyPr wrap="square" lIns="0" tIns="0" rIns="0" bIns="0" rtlCol="0">
            <a:spAutoFit/>
          </a:bodyPr>
          <a:lstStyle/>
          <a:p>
            <a:pPr algn="l"/>
            <a:r>
              <a:rPr lang="en-US" sz="4000"/>
              <a:t>Introduce yourself in chat!</a:t>
            </a:r>
          </a:p>
          <a:p>
            <a:pPr algn="l"/>
            <a:endParaRPr lang="en-US" sz="2000"/>
          </a:p>
          <a:p>
            <a:pPr algn="l"/>
            <a:r>
              <a:rPr lang="en-US" sz="2800"/>
              <a:t>What’s your name?</a:t>
            </a:r>
          </a:p>
          <a:p>
            <a:pPr algn="l"/>
            <a:r>
              <a:rPr lang="en-US" sz="2800"/>
              <a:t>Where are you from?</a:t>
            </a:r>
          </a:p>
          <a:p>
            <a:pPr algn="l"/>
            <a:r>
              <a:rPr lang="en-US" sz="2800"/>
              <a:t>What events do you work on?</a:t>
            </a:r>
          </a:p>
          <a:p>
            <a:pPr algn="l"/>
            <a:r>
              <a:rPr lang="en-US" sz="2800"/>
              <a:t>What’s the link to your LinkedIn profile?</a:t>
            </a:r>
          </a:p>
        </p:txBody>
      </p:sp>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195942" y="206829"/>
            <a:ext cx="7609115" cy="677108"/>
          </a:xfrm>
          <a:prstGeom prst="rect">
            <a:avLst/>
          </a:prstGeom>
          <a:noFill/>
        </p:spPr>
        <p:txBody>
          <a:bodyPr wrap="square" lIns="0" tIns="0" rIns="0" bIns="0" rtlCol="0">
            <a:spAutoFit/>
          </a:bodyPr>
          <a:lstStyle/>
          <a:p>
            <a:pPr algn="l"/>
            <a:r>
              <a:rPr lang="en-US" sz="4400">
                <a:solidFill>
                  <a:schemeClr val="bg1"/>
                </a:solidFill>
              </a:rPr>
              <a:t>Introductions</a:t>
            </a:r>
          </a:p>
        </p:txBody>
      </p:sp>
    </p:spTree>
    <p:extLst>
      <p:ext uri="{BB962C8B-B14F-4D97-AF65-F5344CB8AC3E}">
        <p14:creationId xmlns:p14="http://schemas.microsoft.com/office/powerpoint/2010/main" val="1280136510"/>
      </p:ext>
    </p:extLst>
  </p:cSld>
  <p:clrMapOvr>
    <a:masterClrMapping/>
  </p:clrMapOvr>
  <p:transition>
    <p:fade/>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8" ma:contentTypeDescription="Create a new document." ma:contentTypeScope="" ma:versionID="ceb849a278f2a52132e9b08d6ea0bbba">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51f33210a78dff7f78252bb277f77d09"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9c30713-af12-44e2-9e41-c108ae8adae4">
      <Terms xmlns="http://schemas.microsoft.com/office/infopath/2007/PartnerControls"/>
    </lcf76f155ced4ddcb4097134ff3c332f>
    <PublishingExpirationDate xmlns="http://schemas.microsoft.com/sharepoint/v3" xsi:nil="true"/>
    <PublishingStartDate xmlns="http://schemas.microsoft.com/sharepoint/v3" xsi:nil="true"/>
    <TaxCatchAll xmlns="287f6557-18c0-4370-ae54-94b6b987281a" xsi:nil="true"/>
    <MediaLengthInSeconds xmlns="69c30713-af12-44e2-9e41-c108ae8adae4" xsi:nil="true"/>
    <SharedWithUsers xmlns="287f6557-18c0-4370-ae54-94b6b987281a">
      <UserInfo>
        <DisplayName/>
        <AccountId xsi:nil="true"/>
        <AccountType/>
      </UserInfo>
    </SharedWithUsers>
    <MeetingDate xmlns="69c30713-af12-44e2-9e41-c108ae8adae4" xsi:nil="true"/>
  </documentManagement>
</p:properties>
</file>

<file path=customXml/itemProps1.xml><?xml version="1.0" encoding="utf-8"?>
<ds:datastoreItem xmlns:ds="http://schemas.openxmlformats.org/officeDocument/2006/customXml" ds:itemID="{14833609-4DF3-49D0-9B37-CD00A72A57DE}">
  <ds:schemaRefs>
    <ds:schemaRef ds:uri="http://schemas.microsoft.com/sharepoint/v3/contenttype/forms"/>
  </ds:schemaRefs>
</ds:datastoreItem>
</file>

<file path=customXml/itemProps2.xml><?xml version="1.0" encoding="utf-8"?>
<ds:datastoreItem xmlns:ds="http://schemas.openxmlformats.org/officeDocument/2006/customXml" ds:itemID="{676ED34C-3F75-4D4D-B2F1-9189C464B1B1}">
  <ds:schemaRefs>
    <ds:schemaRef ds:uri="287f6557-18c0-4370-ae54-94b6b987281a"/>
    <ds:schemaRef ds:uri="69c30713-af12-44e2-9e41-c108ae8ada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EE5AA82-F494-4821-801F-322F1F490CE1}">
  <ds:schemaRefs>
    <ds:schemaRef ds:uri="287f6557-18c0-4370-ae54-94b6b987281a"/>
    <ds:schemaRef ds:uri="69c30713-af12-44e2-9e41-c108ae8ada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b4c9f32e-da17-4ded-9c95-ce9da38f25d9}" enabled="0" method="" siteId="{b4c9f32e-da17-4ded-9c95-ce9da38f25d9}" removed="1"/>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38</Slides>
  <Notes>22</Notes>
  <HiddenSlides>4</HiddenSlides>
  <ScaleCrop>false</ScaleCrop>
  <HeadingPairs>
    <vt:vector size="4" baseType="variant">
      <vt:variant>
        <vt:lpstr>Theme</vt:lpstr>
      </vt:variant>
      <vt:variant>
        <vt:i4>6</vt:i4>
      </vt:variant>
      <vt:variant>
        <vt:lpstr>Slide Titles</vt:lpstr>
      </vt:variant>
      <vt:variant>
        <vt:i4>38</vt:i4>
      </vt:variant>
    </vt:vector>
  </HeadingPairs>
  <TitlesOfParts>
    <vt:vector size="44" baseType="lpstr">
      <vt:lpstr>2_Office Theme</vt:lpstr>
      <vt:lpstr>2_White Template</vt:lpstr>
      <vt:lpstr>1_LIGHT GRAY TEMPLATE</vt:lpstr>
      <vt:lpstr>Microsoft 365 Template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Digital Event Code of Conduct</vt:lpstr>
      <vt:lpstr>MGCI Mission and Tagline</vt:lpstr>
      <vt:lpstr>PowerPoint Presentation</vt:lpstr>
      <vt:lpstr>PowerPoint Presentation</vt:lpstr>
      <vt:lpstr>PowerPoint Presentation</vt:lpstr>
      <vt:lpstr>MGCI on MTC </vt:lpstr>
      <vt:lpstr>User Groups on Microsoft Tech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lpstr>PowerPoint Presentation</vt:lpstr>
      <vt:lpstr>Request Community Amplification </vt:lpstr>
      <vt:lpstr>Training Workstream Update</vt:lpstr>
      <vt:lpstr>MGCI General Sessions – The Third Tuesday of the Month </vt:lpstr>
      <vt:lpstr>MGCI General Sessions – The Third Tuesday of the Month </vt:lpstr>
      <vt:lpstr>PowerPoint Presentation</vt:lpstr>
      <vt:lpstr>PowerPoint Presentation</vt:lpstr>
      <vt:lpstr>Stay Connected!   Engage with the best community in tech… There’s something for everyone!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Stowell</dc:creator>
  <cp:revision>3</cp:revision>
  <dcterms:created xsi:type="dcterms:W3CDTF">2024-03-05T22:07:20Z</dcterms:created>
  <dcterms:modified xsi:type="dcterms:W3CDTF">2026-02-05T19:58:38Z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