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840" r:id="rId4"/>
  </p:sldMasterIdLst>
  <p:notesMasterIdLst>
    <p:notesMasterId r:id="rId29"/>
  </p:notesMasterIdLst>
  <p:handoutMasterIdLst>
    <p:handoutMasterId r:id="rId30"/>
  </p:handoutMasterIdLst>
  <p:sldIdLst>
    <p:sldId id="2147482453" r:id="rId5"/>
    <p:sldId id="2147482466" r:id="rId6"/>
    <p:sldId id="2147483633" r:id="rId7"/>
    <p:sldId id="294" r:id="rId8"/>
    <p:sldId id="310" r:id="rId9"/>
    <p:sldId id="2147483641" r:id="rId10"/>
    <p:sldId id="2147482508" r:id="rId11"/>
    <p:sldId id="2147483642" r:id="rId12"/>
    <p:sldId id="2147482487" r:id="rId13"/>
    <p:sldId id="2147482488" r:id="rId14"/>
    <p:sldId id="2147482490" r:id="rId15"/>
    <p:sldId id="2147482492" r:id="rId16"/>
    <p:sldId id="2147483620" r:id="rId17"/>
    <p:sldId id="2147483621" r:id="rId18"/>
    <p:sldId id="2147483640" r:id="rId19"/>
    <p:sldId id="2147483624" r:id="rId20"/>
    <p:sldId id="2147483625" r:id="rId21"/>
    <p:sldId id="2147483626" r:id="rId22"/>
    <p:sldId id="2147483643" r:id="rId23"/>
    <p:sldId id="2147482468" r:id="rId24"/>
    <p:sldId id="2147482459" r:id="rId25"/>
    <p:sldId id="2147483644" r:id="rId26"/>
    <p:sldId id="2147482502" r:id="rId27"/>
    <p:sldId id="2147482470" r:id="rId2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3"/>
            <p14:sldId id="2147482466"/>
          </p14:sldIdLst>
        </p14:section>
        <p14:section name="Introduction" id="{13AFD58C-1682-43E0-97E5-67803A41DBF5}">
          <p14:sldIdLst>
            <p14:sldId id="2147483633"/>
            <p14:sldId id="294"/>
            <p14:sldId id="310"/>
            <p14:sldId id="2147483641"/>
          </p14:sldIdLst>
        </p14:section>
        <p14:section name="Maximize Impact" id="{2D16B973-E83C-4B65-882B-AE01EB950768}">
          <p14:sldIdLst>
            <p14:sldId id="2147482508"/>
            <p14:sldId id="2147483642"/>
            <p14:sldId id="2147482487"/>
            <p14:sldId id="2147482488"/>
            <p14:sldId id="2147482490"/>
            <p14:sldId id="2147482492"/>
            <p14:sldId id="2147483620"/>
            <p14:sldId id="2147483621"/>
            <p14:sldId id="2147483640"/>
            <p14:sldId id="2147483624"/>
            <p14:sldId id="2147483625"/>
          </p14:sldIdLst>
        </p14:section>
        <p14:section name="Follow-Along Demos" id="{0F53BB5E-7535-4026-B7F3-78DA65E928A9}">
          <p14:sldIdLst>
            <p14:sldId id="2147483626"/>
            <p14:sldId id="2147483643"/>
          </p14:sldIdLst>
        </p14:section>
        <p14:section name="Deployment Assistance" id="{7D061BC2-BFED-4DF6-840E-35254D0571C0}">
          <p14:sldIdLst>
            <p14:sldId id="2147482468"/>
            <p14:sldId id="2147482459"/>
            <p14:sldId id="2147483644"/>
            <p14:sldId id="2147482502"/>
            <p14:sldId id="2147482470"/>
          </p14:sldIdLst>
        </p14:section>
      </p14:sectionLst>
    </p:ext>
    <p:ext uri="{EFAFB233-063F-42B5-8137-9DF3F51BA10A}">
      <p15:sldGuideLst xmlns:p15="http://schemas.microsoft.com/office/powerpoint/2012/main">
        <p15:guide id="3" pos="528" userDrawn="1">
          <p15:clr>
            <a:srgbClr val="A4A3A4"/>
          </p15:clr>
        </p15:guide>
        <p15:guide id="4" orient="horz" pos="20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6CB"/>
    <a:srgbClr val="DB8ADD"/>
    <a:srgbClr val="FF8765"/>
    <a:srgbClr val="8EEB71"/>
    <a:srgbClr val="7BCEFF"/>
    <a:srgbClr val="3459BB"/>
    <a:srgbClr val="3F69CA"/>
    <a:srgbClr val="4E7BD9"/>
    <a:srgbClr val="4A76D6"/>
    <a:srgbClr val="7B6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834" y="300"/>
      </p:cViewPr>
      <p:guideLst>
        <p:guide pos="528"/>
        <p:guide orient="horz" pos="206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11/20/2025 12:59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11/20/2025 12:59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Welcome &amp; Session Overview</a:t>
            </a:r>
          </a:p>
          <a:p>
            <a:r>
              <a:rPr lang="en-US"/>
              <a:t>Welcome everyone and set a friendly, informal tone.</a:t>
            </a:r>
          </a:p>
          <a:p>
            <a:r>
              <a:rPr lang="en-US"/>
              <a:t>“Today, we’re going to explore how to get the most out of Microsoft 365 Copilot Chat. The goal is to make this session practical and interactive.”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479784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Example of a Well-Structured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see how all four ingredients—goal, context, source, and expectations—come together in a real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Walk Through the Example Prompt:</a:t>
            </a:r>
            <a:endParaRPr lang="en-US" sz="882" b="0" i="0" kern="1200">
              <a:solidFill>
                <a:schemeClr val="tx1"/>
              </a:solidFill>
              <a:effectLst/>
              <a:latin typeface="Segoe Sans Display" pitchFamily="2" charset="0"/>
              <a:ea typeface="+mn-ea"/>
              <a:cs typeface="+mn-cs"/>
            </a:endParaRPr>
          </a:p>
          <a:p>
            <a:pPr marL="212982" marR="0" lvl="1" indent="-105829" algn="l" defTabSz="914367" rtl="0" eaLnBrk="1" fontAlgn="auto" latinLnBrk="0" hangingPunct="1">
              <a:lnSpc>
                <a:spcPct val="90000"/>
              </a:lnSpc>
              <a:spcBef>
                <a:spcPts val="0"/>
              </a:spcBef>
              <a:spcAft>
                <a:spcPts val="333"/>
              </a:spcAft>
              <a:buClrTx/>
              <a:buSzTx/>
              <a:buFont typeface="Arial" pitchFamily="34" charset="0"/>
              <a:buChar char="•"/>
              <a:tabLst/>
              <a:defRPr/>
            </a:pPr>
            <a:r>
              <a:rPr lang="en-US" sz="882" b="0" i="0" kern="1200">
                <a:solidFill>
                  <a:schemeClr val="tx1"/>
                </a:solidFill>
                <a:effectLst/>
                <a:latin typeface="Segoe Sans Display" pitchFamily="2" charset="0"/>
                <a:ea typeface="+mn-ea"/>
                <a:cs typeface="+mn-cs"/>
              </a:rPr>
              <a:t>“Here’s a sample prompt: ‘</a:t>
            </a:r>
            <a:r>
              <a:rPr lang="en-US" sz="900" b="1">
                <a:solidFill>
                  <a:srgbClr val="0070C0"/>
                </a:solidFill>
                <a:latin typeface="Segoe UI Semibold"/>
                <a:cs typeface="Segoe UI Semibold" panose="020B0502040204020203" pitchFamily="34" charset="0"/>
              </a:rPr>
              <a:t>Generate a list of the labor force participation rates </a:t>
            </a:r>
            <a:r>
              <a:rPr lang="en-US" sz="900" b="1">
                <a:solidFill>
                  <a:srgbClr val="C03BC4"/>
                </a:solidFill>
                <a:latin typeface="Segoe UI Semibold"/>
                <a:cs typeface="Segoe UI Semibold" panose="020B0502040204020203" pitchFamily="34" charset="0"/>
              </a:rPr>
              <a:t>from the Bureau of Labor Statistics over the last 5 years. </a:t>
            </a:r>
            <a:r>
              <a:rPr lang="en-US" sz="900" b="1">
                <a:solidFill>
                  <a:srgbClr val="00B050"/>
                </a:solidFill>
                <a:latin typeface="Segoe UI Semibold"/>
                <a:cs typeface="Segoe UI Semibold" panose="020B0502040204020203" pitchFamily="34" charset="0"/>
              </a:rPr>
              <a:t>I’m trying to understand trends. </a:t>
            </a:r>
            <a:r>
              <a:rPr lang="en-US" sz="900" b="1">
                <a:solidFill>
                  <a:srgbClr val="FF5C39"/>
                </a:solidFill>
                <a:latin typeface="Segoe UI Semibold"/>
                <a:cs typeface="Segoe UI Semibold" panose="020B0502040204020203" pitchFamily="34" charset="0"/>
              </a:rPr>
              <a:t>Provide the results in an easy to read table.</a:t>
            </a:r>
            <a:r>
              <a:rPr lang="en-US" sz="882" b="0" i="0" kern="1200">
                <a:solidFill>
                  <a:schemeClr val="tx1"/>
                </a:solidFill>
                <a:effectLst/>
                <a:latin typeface="Segoe Sans Display" pitchFamily="2" charset="0"/>
                <a:ea typeface="+mn-ea"/>
                <a:cs typeface="+mn-cs"/>
              </a:rPr>
              <a:t>’”</a:t>
            </a:r>
          </a:p>
          <a:p>
            <a:pPr lvl="1"/>
            <a:r>
              <a:rPr lang="en-US" sz="882" b="0" i="0" kern="1200">
                <a:solidFill>
                  <a:schemeClr val="tx1"/>
                </a:solidFill>
                <a:effectLst/>
                <a:latin typeface="Segoe Sans Display" pitchFamily="2" charset="0"/>
                <a:ea typeface="+mn-ea"/>
                <a:cs typeface="+mn-cs"/>
              </a:rPr>
              <a:t>“Notice how the goal is stated right up front: generate a list of labor force participation rates.”</a:t>
            </a:r>
          </a:p>
          <a:p>
            <a:pPr lvl="1"/>
            <a:r>
              <a:rPr lang="en-US" sz="882" b="0" i="0" kern="1200">
                <a:solidFill>
                  <a:schemeClr val="tx1"/>
                </a:solidFill>
                <a:effectLst/>
                <a:latin typeface="Segoe Sans Display" pitchFamily="2" charset="0"/>
                <a:ea typeface="+mn-ea"/>
                <a:cs typeface="+mn-cs"/>
              </a:rPr>
              <a:t>“The source is specified: Bureau of Labor Statistics.”</a:t>
            </a:r>
          </a:p>
          <a:p>
            <a:pPr lvl="1"/>
            <a:r>
              <a:rPr lang="en-US" sz="882" b="0" i="0" kern="1200">
                <a:solidFill>
                  <a:schemeClr val="tx1"/>
                </a:solidFill>
                <a:effectLst/>
                <a:latin typeface="Segoe Sans Display" pitchFamily="2" charset="0"/>
                <a:ea typeface="+mn-ea"/>
                <a:cs typeface="+mn-cs"/>
              </a:rPr>
              <a:t>“A guardrail is added: limit the data to the last five years, so Copilot Chat doesn’t search too broadly.”</a:t>
            </a:r>
          </a:p>
          <a:p>
            <a:pPr lvl="1"/>
            <a:r>
              <a:rPr lang="en-US" sz="882" b="0" i="0" kern="1200">
                <a:solidFill>
                  <a:schemeClr val="tx1"/>
                </a:solidFill>
                <a:effectLst/>
                <a:latin typeface="Segoe Sans Display" pitchFamily="2" charset="0"/>
                <a:ea typeface="+mn-ea"/>
                <a:cs typeface="+mn-cs"/>
              </a:rPr>
              <a:t>“Context is included: ‘I’m trying to understand trends.’ This helps Copilot Chat know why you want the information and may lead to more insightful results.”</a:t>
            </a:r>
          </a:p>
          <a:p>
            <a:pPr lvl="1"/>
            <a:r>
              <a:rPr lang="en-US" sz="882" b="0" i="0" kern="1200">
                <a:solidFill>
                  <a:schemeClr val="tx1"/>
                </a:solidFill>
                <a:effectLst/>
                <a:latin typeface="Segoe Sans Display" pitchFamily="2" charset="0"/>
                <a:ea typeface="+mn-ea"/>
                <a:cs typeface="+mn-cs"/>
              </a:rPr>
              <a:t>“Expectations are set: ‘Provide the results in an easy-to-read table.’ This tells Copilot Chat exactly how you want the information presented.”</a:t>
            </a:r>
          </a:p>
          <a:p>
            <a:r>
              <a:rPr lang="en-US" sz="882" b="1" i="0" kern="1200">
                <a:solidFill>
                  <a:schemeClr val="tx1"/>
                </a:solidFill>
                <a:effectLst/>
                <a:latin typeface="Segoe Sans Display" pitchFamily="2" charset="0"/>
                <a:ea typeface="+mn-ea"/>
                <a:cs typeface="+mn-cs"/>
              </a:rPr>
              <a:t>Why This Works: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“By including all four ingredients, you make it much easier for Copilot Chat to deliver exactly what you need.”</a:t>
            </a:r>
          </a:p>
          <a:p>
            <a:pPr lvl="1"/>
            <a:r>
              <a:rPr lang="en-US" sz="882" b="0" i="0" kern="1200">
                <a:solidFill>
                  <a:schemeClr val="tx1"/>
                </a:solidFill>
                <a:effectLst/>
                <a:latin typeface="Segoe Sans Display" pitchFamily="2" charset="0"/>
                <a:ea typeface="+mn-ea"/>
                <a:cs typeface="+mn-cs"/>
              </a:rPr>
              <a:t>“You get a focused, relevant, and well-formatted response.”</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Encourage Engagement</a:t>
            </a:r>
          </a:p>
          <a:p>
            <a:r>
              <a:rPr lang="en-US" sz="882" b="0" i="0" kern="1200">
                <a:solidFill>
                  <a:schemeClr val="tx1"/>
                </a:solidFill>
                <a:effectLst/>
                <a:latin typeface="Segoe Sans Display" pitchFamily="2" charset="0"/>
                <a:ea typeface="+mn-ea"/>
                <a:cs typeface="+mn-cs"/>
              </a:rPr>
              <a:t>“Try building your own prompts using these four ingredients.”</a:t>
            </a:r>
          </a:p>
          <a:p>
            <a:r>
              <a:rPr lang="en-US" sz="882" b="0" i="0" kern="1200">
                <a:solidFill>
                  <a:schemeClr val="tx1"/>
                </a:solidFill>
                <a:effectLst/>
                <a:latin typeface="Segoe Sans Display" pitchFamily="2" charset="0"/>
                <a:ea typeface="+mn-ea"/>
                <a:cs typeface="+mn-cs"/>
              </a:rPr>
              <a:t>“If you’re not getting the results you want, check which ingredient might be missing and refine your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more prompting tips and how to make your instructions even more effective.”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594393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Art and Science of Prompting</a:t>
            </a:r>
          </a:p>
          <a:p>
            <a:r>
              <a:rPr lang="en-US" b="1"/>
              <a:t>Introduction</a:t>
            </a:r>
            <a:br>
              <a:rPr lang="en-US"/>
            </a:br>
            <a:r>
              <a:rPr lang="en-US"/>
              <a:t>“Let’s explore how to make Copilot Chat truly collaborative and productive by mastering the art and science of prompting.”</a:t>
            </a:r>
          </a:p>
          <a:p>
            <a:r>
              <a:rPr lang="en-US" b="1"/>
              <a:t>Key Points to Cover</a:t>
            </a:r>
            <a:endParaRPr lang="en-US"/>
          </a:p>
          <a:p>
            <a:r>
              <a:rPr lang="en-US" b="1"/>
              <a:t>Keep the Conversation Going:</a:t>
            </a:r>
            <a:br>
              <a:rPr lang="en-US"/>
            </a:br>
            <a:r>
              <a:rPr lang="en-US"/>
              <a:t>“Prompting isn’t just about a single question—it’s about having an ongoing dialogue. Lead with broad requests, then add specific details to guide Copilot’s responses.”</a:t>
            </a:r>
          </a:p>
          <a:p>
            <a:r>
              <a:rPr lang="en-US" b="1"/>
              <a:t>Generating Content Ideas:</a:t>
            </a:r>
            <a:br>
              <a:rPr lang="en-US"/>
            </a:br>
            <a:r>
              <a:rPr lang="en-US"/>
              <a:t>“Start with a general idea, then refine your prompt to get more targeted content. For example, ask Copilot to brainstorm story ideas, then specify the genre or audience.”</a:t>
            </a:r>
          </a:p>
          <a:p>
            <a:r>
              <a:rPr lang="en-US" b="1"/>
              <a:t>Storytelling Assistance:</a:t>
            </a:r>
            <a:br>
              <a:rPr lang="en-US"/>
            </a:br>
            <a:r>
              <a:rPr lang="en-US"/>
              <a:t>“Copilot can help you write stories. Begin with a basic request, then add details about characters, setting, or tone to shape the narrative.”</a:t>
            </a:r>
          </a:p>
          <a:p>
            <a:r>
              <a:rPr lang="en-US" b="1"/>
              <a:t>Gaining Insights:</a:t>
            </a:r>
            <a:br>
              <a:rPr lang="en-US"/>
            </a:br>
            <a:r>
              <a:rPr lang="en-US"/>
              <a:t>“Ask Copilot to summarize a file or meeting, then follow up with questions to dig deeper into the insights or action items.”</a:t>
            </a:r>
          </a:p>
          <a:p>
            <a:r>
              <a:rPr lang="en-US" b="1"/>
              <a:t>Translating Languages:</a:t>
            </a:r>
            <a:br>
              <a:rPr lang="en-US"/>
            </a:br>
            <a:r>
              <a:rPr lang="en-US"/>
              <a:t>“Request a translation, then ask for more context or a specific dialect to get the most accurate result.”</a:t>
            </a:r>
          </a:p>
          <a:p>
            <a:r>
              <a:rPr lang="en-US" b="1"/>
              <a:t>Solving Technical Problems:</a:t>
            </a:r>
            <a:br>
              <a:rPr lang="en-US"/>
            </a:br>
            <a:r>
              <a:rPr lang="en-US"/>
              <a:t>“Present a technical issue, then narrow it down or ask for step-by-step guidance. Iterative prompting helps Copilot deliver more precise solutions.”</a:t>
            </a:r>
          </a:p>
          <a:p>
            <a:r>
              <a:rPr lang="en-US" b="1"/>
              <a:t>Walk Through an Example</a:t>
            </a:r>
            <a:br>
              <a:rPr lang="en-US"/>
            </a:br>
            <a:r>
              <a:rPr lang="en-US"/>
              <a:t>“Let’s see how these techniques work in practice. Start with a broad prompt, then refine it step by step. For example:</a:t>
            </a:r>
          </a:p>
          <a:p>
            <a:r>
              <a:rPr lang="en-US"/>
              <a:t>‘Summarize this file.’</a:t>
            </a:r>
          </a:p>
          <a:p>
            <a:r>
              <a:rPr lang="en-US"/>
              <a:t>‘Now, highlight the main risks discussed.’</a:t>
            </a:r>
          </a:p>
          <a:p>
            <a:r>
              <a:rPr lang="en-US"/>
              <a:t>‘Translate the summary into Spanish, using a business tone.’</a:t>
            </a:r>
            <a:br>
              <a:rPr lang="en-US"/>
            </a:br>
            <a:r>
              <a:rPr lang="en-US"/>
              <a:t>Each follow-up makes the output more relevant and actionable.”</a:t>
            </a:r>
          </a:p>
          <a:p>
            <a:r>
              <a:rPr lang="en-US" b="1"/>
              <a:t>Why This Works</a:t>
            </a:r>
            <a:br>
              <a:rPr lang="en-US"/>
            </a:br>
            <a:r>
              <a:rPr lang="en-US"/>
              <a:t>“By keeping the conversation going and refining your prompts, you unlock Copilot’s full potential for collaboration, creativity, and problem-solving.”</a:t>
            </a:r>
          </a:p>
          <a:p>
            <a:r>
              <a:rPr lang="en-US" b="1"/>
              <a:t>Transition</a:t>
            </a:r>
            <a:br>
              <a:rPr lang="en-US"/>
            </a:br>
            <a:r>
              <a:rPr lang="en-US"/>
              <a:t>“Next, we’ll look at more prompting tips and how to make your instructions even more effective.”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59658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Tips for More Effective Prompts</a:t>
            </a:r>
          </a:p>
          <a:p>
            <a:br>
              <a:rPr lang="en-US"/>
            </a:br>
            <a:endParaRPr lang="en-US"/>
          </a:p>
          <a:p>
            <a:r>
              <a:rPr lang="en-US" b="1"/>
              <a:t>Introduction</a:t>
            </a:r>
          </a:p>
          <a:p>
            <a:r>
              <a:rPr lang="en-US"/>
              <a:t>“Let’s talk about some practical tips for making your prompts more effective when working with Copilot Chat.”</a:t>
            </a:r>
          </a:p>
          <a:p>
            <a:br>
              <a:rPr lang="en-US"/>
            </a:br>
            <a:endParaRPr lang="en-US"/>
          </a:p>
          <a:p>
            <a:r>
              <a:rPr lang="en-US" b="1"/>
              <a:t>Key Points to Cover</a:t>
            </a:r>
          </a:p>
          <a:p>
            <a:r>
              <a:rPr lang="en-US" b="1"/>
              <a:t>Be Specific and Detailed:</a:t>
            </a:r>
            <a:endParaRPr lang="en-US"/>
          </a:p>
          <a:p>
            <a:pPr lvl="1"/>
            <a:r>
              <a:rPr lang="en-US"/>
              <a:t>“The more specific and detailed your prompt, the better the response you’ll get.”</a:t>
            </a:r>
          </a:p>
          <a:p>
            <a:pPr lvl="1"/>
            <a:r>
              <a:rPr lang="en-US"/>
              <a:t>“Avoid vague or general instructions—Copilot Chat works best when it knows exactly what you want.”</a:t>
            </a:r>
          </a:p>
          <a:p>
            <a:r>
              <a:rPr lang="en-US" b="1"/>
              <a:t>Write in Full Sentences:</a:t>
            </a:r>
            <a:endParaRPr lang="en-US"/>
          </a:p>
          <a:p>
            <a:pPr lvl="1"/>
            <a:r>
              <a:rPr lang="en-US"/>
              <a:t>“Use complete sentences and avoid abbreviations or company-specific acronyms that Copilot Chat might not recognize.”</a:t>
            </a:r>
          </a:p>
          <a:p>
            <a:pPr lvl="1"/>
            <a:r>
              <a:rPr lang="en-US"/>
              <a:t>“Spelling things out clearly helps Copilot Chat understand your request.”</a:t>
            </a:r>
          </a:p>
          <a:p>
            <a:r>
              <a:rPr lang="en-US" b="1"/>
              <a:t>Give Clear Instructions:</a:t>
            </a:r>
            <a:endParaRPr lang="en-US"/>
          </a:p>
          <a:p>
            <a:pPr lvl="1"/>
            <a:r>
              <a:rPr lang="en-US"/>
              <a:t>“You can include step-by-step instructions in your prompt. For example, ask Copilot Chat to find data, then analyze it, then summarize the findings.”</a:t>
            </a:r>
          </a:p>
          <a:p>
            <a:pPr lvl="1"/>
            <a:r>
              <a:rPr lang="en-US"/>
              <a:t>“Clearly stating what you want Copilot Chat to do at each step leads to better results.”</a:t>
            </a:r>
          </a:p>
          <a:p>
            <a:r>
              <a:rPr lang="en-US" b="1"/>
              <a:t>State Tone, Purpose, and Format:</a:t>
            </a:r>
            <a:endParaRPr lang="en-US"/>
          </a:p>
          <a:p>
            <a:pPr lvl="1"/>
            <a:r>
              <a:rPr lang="en-US"/>
              <a:t>“Set expectations for the response—do you want a professional tone, a summary in 500 words or less, or a table with specific columns?”</a:t>
            </a:r>
          </a:p>
          <a:p>
            <a:pPr lvl="1"/>
            <a:r>
              <a:rPr lang="en-US"/>
              <a:t>“If you don’t specify, Copilot Chat will choose how to respond, which might not match what you want.”</a:t>
            </a:r>
          </a:p>
          <a:p>
            <a:r>
              <a:rPr lang="en-US" b="1"/>
              <a:t>No Wrong Prompts:</a:t>
            </a:r>
            <a:endParaRPr lang="en-US"/>
          </a:p>
          <a:p>
            <a:pPr lvl="1"/>
            <a:r>
              <a:rPr lang="en-US"/>
              <a:t>“Don’t worry about making mistakes—there are no wrong prompts. Some prompts are just more effective than others.”</a:t>
            </a:r>
          </a:p>
          <a:p>
            <a:pPr lvl="1"/>
            <a:r>
              <a:rPr lang="en-US"/>
              <a:t>“If you don’t get the result you want, refine your prompt and try again.”</a:t>
            </a:r>
          </a:p>
          <a:p>
            <a:endParaRPr lang="en-US"/>
          </a:p>
          <a:p>
            <a:endParaRPr lang="en-US"/>
          </a:p>
          <a:p>
            <a:r>
              <a:rPr lang="en-US" b="1"/>
              <a:t>Transition</a:t>
            </a:r>
          </a:p>
          <a:p>
            <a:r>
              <a:rPr lang="en-US"/>
              <a:t>“Next, we’ll look at a few more tips for refining your prompts and getting even better results.”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847091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More Tips for Better Prompts</a:t>
            </a:r>
          </a:p>
          <a:p>
            <a:br>
              <a:rPr lang="en-US"/>
            </a:br>
            <a:endParaRPr lang="en-US"/>
          </a:p>
          <a:p>
            <a:r>
              <a:rPr lang="en-US" b="1"/>
              <a:t>Introduction</a:t>
            </a:r>
          </a:p>
          <a:p>
            <a:r>
              <a:rPr lang="en-US"/>
              <a:t>“Let’s wrap up our tips for writing effective prompts with a few more practical suggestions.”</a:t>
            </a:r>
          </a:p>
          <a:p>
            <a:br>
              <a:rPr lang="en-US"/>
            </a:br>
            <a:endParaRPr lang="en-US"/>
          </a:p>
          <a:p>
            <a:r>
              <a:rPr lang="en-US" b="1"/>
              <a:t>Key Points to Cover</a:t>
            </a:r>
          </a:p>
          <a:p>
            <a:r>
              <a:rPr lang="en-US" b="1"/>
              <a:t>Use Correct Punctuation, Capitalization, and Grammar:</a:t>
            </a:r>
            <a:endParaRPr lang="en-US"/>
          </a:p>
          <a:p>
            <a:pPr lvl="1"/>
            <a:r>
              <a:rPr lang="en-US"/>
              <a:t>“While Copilot Chat is very good at understanding what you mean—even if you make a typo—using proper punctuation, capitalization, and grammar will help ensure you get the best quality output.”</a:t>
            </a:r>
          </a:p>
          <a:p>
            <a:pPr lvl="1"/>
            <a:r>
              <a:rPr lang="en-US"/>
              <a:t>“It’s especially important for clarity and for more complex requests.”</a:t>
            </a:r>
          </a:p>
          <a:p>
            <a:r>
              <a:rPr lang="en-US" b="1"/>
              <a:t>Sequence Matters:</a:t>
            </a:r>
            <a:endParaRPr lang="en-US"/>
          </a:p>
          <a:p>
            <a:pPr lvl="1"/>
            <a:r>
              <a:rPr lang="en-US"/>
              <a:t>“The order in which you present information in your prompt can affect the response.”</a:t>
            </a:r>
          </a:p>
          <a:p>
            <a:pPr lvl="1"/>
            <a:r>
              <a:rPr lang="en-US"/>
              <a:t>“If you’re not getting the result you want, try moving your goal or context to the beginning of your prompt.”</a:t>
            </a:r>
          </a:p>
          <a:p>
            <a:r>
              <a:rPr lang="en-US" b="1"/>
              <a:t>Try Using Quotes for Specificity:</a:t>
            </a:r>
            <a:endParaRPr lang="en-US"/>
          </a:p>
          <a:p>
            <a:pPr lvl="1"/>
            <a:r>
              <a:rPr lang="en-US"/>
              <a:t>“If you want Copilot Chat to use an exact phrase or title, put it in quotes.”</a:t>
            </a:r>
          </a:p>
          <a:p>
            <a:pPr lvl="1"/>
            <a:r>
              <a:rPr lang="en-US"/>
              <a:t>“For example, if you want a summary on ‘Project Falcon,’ using quotes tells Copilot Chat to focus only on that specific project.”</a:t>
            </a:r>
          </a:p>
          <a:p>
            <a:r>
              <a:rPr lang="en-US" b="1"/>
              <a:t>Iterate and Refine:</a:t>
            </a:r>
            <a:endParaRPr lang="en-US"/>
          </a:p>
          <a:p>
            <a:pPr lvl="1"/>
            <a:r>
              <a:rPr lang="en-US"/>
              <a:t>“If your first prompt doesn’t give you what you want, don’t hesitate to revise it and try again.”</a:t>
            </a:r>
          </a:p>
          <a:p>
            <a:pPr lvl="1"/>
            <a:r>
              <a:rPr lang="en-US"/>
              <a:t>“Small changes—like adjusting the order or adding more detail—can make a big difference.”</a:t>
            </a:r>
          </a:p>
          <a:p>
            <a:br>
              <a:rPr lang="en-US"/>
            </a:br>
            <a:endParaRPr lang="en-US"/>
          </a:p>
          <a:p>
            <a:r>
              <a:rPr lang="en-US" b="1"/>
              <a:t>Transition</a:t>
            </a:r>
          </a:p>
          <a:p>
            <a:r>
              <a:rPr lang="en-US"/>
              <a:t>“Next, we’ll look at how to revise vague prompts to make them more specific and clear.”</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81858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Making Prompts Specific and Clear</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look at how we can improve our prompts by making them more specific and clear.”</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Start with Common Prompt Issues: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“Often, our first attempt at a prompt is a bit vague or ‘gray.’ For example, asking Copilot Chat to ‘summarize this meeting transcript’ might get you a general summary, but it could miss important details or context.”</a:t>
            </a:r>
          </a:p>
          <a:p>
            <a:pPr lvl="1"/>
            <a:r>
              <a:rPr lang="en-US" sz="882" b="0" i="0" kern="1200">
                <a:solidFill>
                  <a:schemeClr val="tx1"/>
                </a:solidFill>
                <a:effectLst/>
                <a:latin typeface="Segoe Sans Display" pitchFamily="2" charset="0"/>
                <a:ea typeface="+mn-ea"/>
                <a:cs typeface="+mn-cs"/>
              </a:rPr>
              <a:t>“If you don’t specify what you want, Copilot Chat has to guess—and that can lead to incomplete or less useful responses.”</a:t>
            </a:r>
          </a:p>
          <a:p>
            <a:r>
              <a:rPr lang="en-US" sz="882" b="1" i="0" kern="1200">
                <a:solidFill>
                  <a:schemeClr val="tx1"/>
                </a:solidFill>
                <a:effectLst/>
                <a:latin typeface="Segoe Sans Display" pitchFamily="2" charset="0"/>
                <a:ea typeface="+mn-ea"/>
                <a:cs typeface="+mn-cs"/>
              </a:rPr>
              <a:t>How to Fix Vague Prompts: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“To get better results, revise your prompt to add clarity and detail.”</a:t>
            </a:r>
          </a:p>
          <a:p>
            <a:pPr lvl="1"/>
            <a:r>
              <a:rPr lang="en-US" sz="882" b="0" i="0" kern="1200">
                <a:solidFill>
                  <a:schemeClr val="tx1"/>
                </a:solidFill>
                <a:effectLst/>
                <a:latin typeface="Segoe Sans Display" pitchFamily="2" charset="0"/>
                <a:ea typeface="+mn-ea"/>
                <a:cs typeface="+mn-cs"/>
              </a:rPr>
              <a:t>“For example, instead of ‘summarize this meeting transcript,’ you could say: ‘Analyze this meeting transcript and summarize the meeting, especially all the key points made by the project manager.’”</a:t>
            </a:r>
          </a:p>
          <a:p>
            <a:pPr lvl="1"/>
            <a:r>
              <a:rPr lang="en-US" sz="882" b="0" i="0" kern="1200">
                <a:solidFill>
                  <a:schemeClr val="tx1"/>
                </a:solidFill>
                <a:effectLst/>
                <a:latin typeface="Segoe Sans Display" pitchFamily="2" charset="0"/>
                <a:ea typeface="+mn-ea"/>
                <a:cs typeface="+mn-cs"/>
              </a:rPr>
              <a:t>“This tells Copilot Chat exactly what you want, and who to focus on.”</a:t>
            </a:r>
          </a:p>
          <a:p>
            <a:r>
              <a:rPr lang="en-US" sz="882" b="1" i="0" kern="1200">
                <a:solidFill>
                  <a:schemeClr val="tx1"/>
                </a:solidFill>
                <a:effectLst/>
                <a:latin typeface="Segoe Sans Display" pitchFamily="2" charset="0"/>
                <a:ea typeface="+mn-ea"/>
                <a:cs typeface="+mn-cs"/>
              </a:rPr>
              <a:t>General Principle:</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“The more specific and clear your prompt, the more relevant and actionable the response will be.”</a:t>
            </a:r>
          </a:p>
          <a:p>
            <a:pPr lvl="1"/>
            <a:r>
              <a:rPr lang="en-US" sz="882" b="0" i="0" kern="1200">
                <a:solidFill>
                  <a:schemeClr val="tx1"/>
                </a:solidFill>
                <a:effectLst/>
                <a:latin typeface="Segoe Sans Display" pitchFamily="2" charset="0"/>
                <a:ea typeface="+mn-ea"/>
                <a:cs typeface="+mn-cs"/>
              </a:rPr>
              <a:t>“Use natural language and don’t be afraid to spell out what you need.”</a:t>
            </a:r>
          </a:p>
          <a:p>
            <a:endParaRPr lang="en-US" sz="882" b="1"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dive into best practices for refining and iterating on your prompts to get even better results.”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4050230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Prompting Best Practices: Iteration, Elaboration, and Context</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“Now let’s dive into some advanced best practices for prompting—specifically, how to refine your prompts through iteration, rich elaboration, and contextual understanding.”</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Iterate and Regenerate</a:t>
            </a:r>
          </a:p>
          <a:p>
            <a:r>
              <a:rPr lang="en-US" sz="882" b="0" i="0" kern="1200">
                <a:solidFill>
                  <a:schemeClr val="tx1"/>
                </a:solidFill>
                <a:effectLst/>
                <a:latin typeface="Segoe Sans Display" pitchFamily="2" charset="0"/>
                <a:ea typeface="+mn-ea"/>
                <a:cs typeface="+mn-cs"/>
              </a:rPr>
              <a:t>“Often, we don’t know exactly what we’re looking for until we see the first response from Copilot Chat.”</a:t>
            </a:r>
          </a:p>
          <a:p>
            <a:r>
              <a:rPr lang="en-US" sz="882" b="0" i="0" kern="1200">
                <a:solidFill>
                  <a:schemeClr val="tx1"/>
                </a:solidFill>
                <a:effectLst/>
                <a:latin typeface="Segoe Sans Display" pitchFamily="2" charset="0"/>
                <a:ea typeface="+mn-ea"/>
                <a:cs typeface="+mn-cs"/>
              </a:rPr>
              <a:t>“Start with a basic prompt, then refine it based on what you get back.”</a:t>
            </a:r>
          </a:p>
          <a:p>
            <a:r>
              <a:rPr lang="en-US" sz="882" b="0" i="0" kern="1200">
                <a:solidFill>
                  <a:schemeClr val="tx1"/>
                </a:solidFill>
                <a:effectLst/>
                <a:latin typeface="Segoe Sans Display" pitchFamily="2" charset="0"/>
                <a:ea typeface="+mn-ea"/>
                <a:cs typeface="+mn-cs"/>
              </a:rPr>
              <a:t>“For example, a simple prompt like ‘Write about advancements in renewable energy technologies’ might give you a general answer.”</a:t>
            </a:r>
          </a:p>
          <a:p>
            <a:r>
              <a:rPr lang="en-US" sz="882" b="0" i="0" kern="1200">
                <a:solidFill>
                  <a:schemeClr val="tx1"/>
                </a:solidFill>
                <a:effectLst/>
                <a:latin typeface="Segoe Sans Display" pitchFamily="2" charset="0"/>
                <a:ea typeface="+mn-ea"/>
                <a:cs typeface="+mn-cs"/>
              </a:rPr>
              <a:t>“You can then iterate: ‘Write a technical article discussing recent advancements in renewable energy technologies, focusing on solar and wind energy for an audience of engineers and environmental scientists.’”</a:t>
            </a:r>
          </a:p>
          <a:p>
            <a:r>
              <a:rPr lang="en-US" sz="882" b="0" i="0" kern="1200">
                <a:solidFill>
                  <a:schemeClr val="tx1"/>
                </a:solidFill>
                <a:effectLst/>
                <a:latin typeface="Segoe Sans Display" pitchFamily="2" charset="0"/>
                <a:ea typeface="+mn-ea"/>
                <a:cs typeface="+mn-cs"/>
              </a:rPr>
              <a:t>“Notice how the second prompt adds context and expectations, leading to a much better response.”</a:t>
            </a:r>
          </a:p>
          <a:p>
            <a:r>
              <a:rPr lang="en-US" sz="882" b="0" i="0" kern="1200">
                <a:solidFill>
                  <a:schemeClr val="tx1"/>
                </a:solidFill>
                <a:effectLst/>
                <a:latin typeface="Segoe Sans Display" pitchFamily="2" charset="0"/>
                <a:ea typeface="+mn-ea"/>
                <a:cs typeface="+mn-cs"/>
              </a:rPr>
              <a:t>“The third iteration might be even more detailed, specifying the scientific principles, efficiency improvements, and asking for references to recent research papers and industry reports.”</a:t>
            </a:r>
          </a:p>
          <a:p>
            <a:r>
              <a:rPr lang="en-US" sz="882" b="0" i="0" kern="1200">
                <a:solidFill>
                  <a:schemeClr val="tx1"/>
                </a:solidFill>
                <a:effectLst/>
                <a:latin typeface="Segoe Sans Display" pitchFamily="2" charset="0"/>
                <a:ea typeface="+mn-ea"/>
                <a:cs typeface="+mn-cs"/>
              </a:rPr>
              <a:t>“Longer, more specific prompts—</a:t>
            </a:r>
            <a:r>
              <a:rPr lang="en-US" sz="882" b="1" i="0" kern="1200">
                <a:solidFill>
                  <a:schemeClr val="tx1"/>
                </a:solidFill>
                <a:effectLst/>
                <a:latin typeface="Segoe Sans Display" pitchFamily="2" charset="0"/>
                <a:ea typeface="+mn-ea"/>
                <a:cs typeface="+mn-cs"/>
              </a:rPr>
              <a:t>around 21 words</a:t>
            </a:r>
            <a:r>
              <a:rPr lang="en-US" sz="882" b="0" i="0" kern="1200">
                <a:solidFill>
                  <a:schemeClr val="tx1"/>
                </a:solidFill>
                <a:effectLst/>
                <a:latin typeface="Segoe Sans Display" pitchFamily="2" charset="0"/>
                <a:ea typeface="+mn-ea"/>
                <a:cs typeface="+mn-cs"/>
              </a:rPr>
              <a:t>—tend to get the best results.”</a:t>
            </a: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how to elaborate on a prompt to get better results.”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418839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Rich Elaboration in Prompts</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talk about how adding rich detail and elaboration to your prompts can dramatically improve the results you get from Copilot Chat.”</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Start Simple, Then Elaborate:</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“Often, we start with a basic prompt, like ‘Create an image of a group of product people in a virtual meeting.’”</a:t>
            </a:r>
          </a:p>
          <a:p>
            <a:pPr lvl="1"/>
            <a:r>
              <a:rPr lang="en-US" sz="882" b="0" i="0" kern="1200">
                <a:solidFill>
                  <a:schemeClr val="tx1"/>
                </a:solidFill>
                <a:effectLst/>
                <a:latin typeface="Segoe Sans Display" pitchFamily="2" charset="0"/>
                <a:ea typeface="+mn-ea"/>
                <a:cs typeface="+mn-cs"/>
              </a:rPr>
              <a:t>“This will give you a generic image, but it might not capture the specific details you want.”</a:t>
            </a:r>
          </a:p>
          <a:p>
            <a:r>
              <a:rPr lang="en-US" sz="882" b="1" i="0" kern="1200">
                <a:solidFill>
                  <a:schemeClr val="tx1"/>
                </a:solidFill>
                <a:effectLst/>
                <a:latin typeface="Segoe Sans Display" pitchFamily="2" charset="0"/>
                <a:ea typeface="+mn-ea"/>
                <a:cs typeface="+mn-cs"/>
              </a:rPr>
              <a:t>Refining with Rich Elaboration:</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“You can refine your prompt by adding more detail. For example: ‘Regenerate the image. The focus should be a view of the female speaker and a data slide. The rest of the audience should look engaged, and one person should be giving a thumbs up.’”</a:t>
            </a:r>
          </a:p>
          <a:p>
            <a:pPr lvl="1"/>
            <a:r>
              <a:rPr lang="en-US" sz="882" b="0" i="0" kern="1200">
                <a:solidFill>
                  <a:schemeClr val="tx1"/>
                </a:solidFill>
                <a:effectLst/>
                <a:latin typeface="Segoe Sans Display" pitchFamily="2" charset="0"/>
                <a:ea typeface="+mn-ea"/>
                <a:cs typeface="+mn-cs"/>
              </a:rPr>
              <a:t>“Notice how the second prompt is much more specific. It tells Copilot Chat exactly what elements to include and what the focus should be.”</a:t>
            </a:r>
          </a:p>
          <a:p>
            <a:r>
              <a:rPr lang="en-US" sz="882" b="1" i="0" kern="1200">
                <a:solidFill>
                  <a:schemeClr val="tx1"/>
                </a:solidFill>
                <a:effectLst/>
                <a:latin typeface="Segoe Sans Display" pitchFamily="2" charset="0"/>
                <a:ea typeface="+mn-ea"/>
                <a:cs typeface="+mn-cs"/>
              </a:rPr>
              <a:t>Why Elaboration Matters: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“The more you elaborate, the more tailored and accurate the output will be.”</a:t>
            </a:r>
          </a:p>
          <a:p>
            <a:pPr lvl="1"/>
            <a:r>
              <a:rPr lang="en-US" sz="882" b="0" i="0" kern="1200">
                <a:solidFill>
                  <a:schemeClr val="tx1"/>
                </a:solidFill>
                <a:effectLst/>
                <a:latin typeface="Segoe Sans Display" pitchFamily="2" charset="0"/>
                <a:ea typeface="+mn-ea"/>
                <a:cs typeface="+mn-cs"/>
              </a:rPr>
              <a:t>“Copilot Chat remembers your previous prompt until you start a new chat, so you can build on what you’ve already asked for.”</a:t>
            </a:r>
          </a:p>
          <a:p>
            <a:r>
              <a:rPr lang="en-US" sz="882" b="1" i="0" kern="1200">
                <a:solidFill>
                  <a:schemeClr val="tx1"/>
                </a:solidFill>
                <a:effectLst/>
                <a:latin typeface="Segoe Sans Display" pitchFamily="2" charset="0"/>
                <a:ea typeface="+mn-ea"/>
                <a:cs typeface="+mn-cs"/>
              </a:rPr>
              <a:t>Practical Tip:</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“Don’t hesitate to ask Copilot Chat to regenerate or refine its output based on your feedback. Iteration and elaboration are key to getting the best results.”</a:t>
            </a:r>
          </a:p>
          <a:p>
            <a:endParaRPr lang="en-US" sz="882" b="1"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how Copilot Chat uses context from previous prompts to deliver even more relevant and personalized responses.”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416250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Contextual Understanding in Copilot Chat</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explore how Copilot Chat uses contextual understanding to deliver more relevant and personalized responses.”</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What is Contextual Understanding?</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“Contextual understanding means Copilot Chat can interpret not just your literal prompt, but also the surrounding information and previous interactions.”</a:t>
            </a:r>
          </a:p>
          <a:p>
            <a:pPr lvl="1"/>
            <a:r>
              <a:rPr lang="en-US" sz="882" b="0" i="0" kern="1200">
                <a:solidFill>
                  <a:schemeClr val="tx1"/>
                </a:solidFill>
                <a:effectLst/>
                <a:latin typeface="Segoe Sans Display" pitchFamily="2" charset="0"/>
                <a:ea typeface="+mn-ea"/>
                <a:cs typeface="+mn-cs"/>
              </a:rPr>
              <a:t>“It remembers what you’ve been talking about in the current conversation until you start a new chat.”</a:t>
            </a:r>
          </a:p>
          <a:p>
            <a:r>
              <a:rPr lang="en-US" sz="882" b="1" i="0" kern="1200">
                <a:solidFill>
                  <a:schemeClr val="tx1"/>
                </a:solidFill>
                <a:effectLst/>
                <a:latin typeface="Segoe Sans Display" pitchFamily="2" charset="0"/>
                <a:ea typeface="+mn-ea"/>
                <a:cs typeface="+mn-cs"/>
              </a:rPr>
              <a:t>Why is This Useful?</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“You don’t have to repeat yourself or retype information—Copilot Chat keeps track of your prior prompts and builds on them.”</a:t>
            </a:r>
          </a:p>
          <a:p>
            <a:pPr lvl="1"/>
            <a:r>
              <a:rPr lang="en-US" sz="882" b="0" i="0" kern="1200">
                <a:solidFill>
                  <a:schemeClr val="tx1"/>
                </a:solidFill>
                <a:effectLst/>
                <a:latin typeface="Segoe Sans Display" pitchFamily="2" charset="0"/>
                <a:ea typeface="+mn-ea"/>
                <a:cs typeface="+mn-cs"/>
              </a:rPr>
              <a:t>“This allows you to drill deeper into a topic, refine outputs, and get more tailored responses.”</a:t>
            </a:r>
          </a:p>
          <a:p>
            <a:r>
              <a:rPr lang="en-US" sz="882" b="1" i="0" kern="1200">
                <a:solidFill>
                  <a:schemeClr val="tx1"/>
                </a:solidFill>
                <a:effectLst/>
                <a:latin typeface="Segoe Sans Display" pitchFamily="2" charset="0"/>
                <a:ea typeface="+mn-ea"/>
                <a:cs typeface="+mn-cs"/>
              </a:rPr>
              <a:t>Practical Example:</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“For instance, you might start by asking Copilot Chat to write an email about your team’s top priorities for next quarter, using information from a file.”</a:t>
            </a:r>
          </a:p>
          <a:p>
            <a:pPr lvl="1"/>
            <a:r>
              <a:rPr lang="en-US" sz="882" b="0" i="0" kern="1200">
                <a:solidFill>
                  <a:schemeClr val="tx1"/>
                </a:solidFill>
                <a:effectLst/>
                <a:latin typeface="Segoe Sans Display" pitchFamily="2" charset="0"/>
                <a:ea typeface="+mn-ea"/>
                <a:cs typeface="+mn-cs"/>
              </a:rPr>
              <a:t>“If you want to refine the output, you can follow up with another prompt: ‘For each priority, include a short header, a summary, and a list of action items. If there are no action items, omit the list.’”</a:t>
            </a:r>
          </a:p>
          <a:p>
            <a:pPr lvl="1"/>
            <a:r>
              <a:rPr lang="en-US" sz="882" b="0" i="0" kern="1200">
                <a:solidFill>
                  <a:schemeClr val="tx1"/>
                </a:solidFill>
                <a:effectLst/>
                <a:latin typeface="Segoe Sans Display" pitchFamily="2" charset="0"/>
                <a:ea typeface="+mn-ea"/>
                <a:cs typeface="+mn-cs"/>
              </a:rPr>
              <a:t>“Copilot Chat understands you’re still working on the same email and adjusts its response accordingly.”</a:t>
            </a:r>
          </a:p>
          <a:p>
            <a:pPr lvl="1"/>
            <a:r>
              <a:rPr lang="en-US" sz="882" b="0" i="0" kern="1200">
                <a:solidFill>
                  <a:schemeClr val="tx1"/>
                </a:solidFill>
                <a:effectLst/>
                <a:latin typeface="Segoe Sans Display" pitchFamily="2" charset="0"/>
                <a:ea typeface="+mn-ea"/>
                <a:cs typeface="+mn-cs"/>
              </a:rPr>
              <a:t>“You can keep building on your previous prompts, asking for changes or additions, and Copilot Chat will incorporate your instructions.”</a:t>
            </a:r>
          </a:p>
          <a:p>
            <a:r>
              <a:rPr lang="en-US" sz="882" b="1" i="0" kern="1200">
                <a:solidFill>
                  <a:schemeClr val="tx1"/>
                </a:solidFill>
                <a:effectLst/>
                <a:latin typeface="Segoe Sans Display" pitchFamily="2" charset="0"/>
                <a:ea typeface="+mn-ea"/>
                <a:cs typeface="+mn-cs"/>
              </a:rPr>
              <a:t>How to Reset Context:</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“If you want to start fresh, use the ‘new chat’ button. This clears the previous context and lets you begin a new topic.”</a:t>
            </a:r>
          </a:p>
          <a:p>
            <a:r>
              <a:rPr lang="en-US" sz="882" b="1" i="0" kern="1200">
                <a:solidFill>
                  <a:schemeClr val="tx1"/>
                </a:solidFill>
                <a:effectLst/>
                <a:latin typeface="Segoe Sans Display" pitchFamily="2" charset="0"/>
                <a:ea typeface="+mn-ea"/>
                <a:cs typeface="+mn-cs"/>
              </a:rPr>
              <a:t>Encourage Engagement</a:t>
            </a:r>
          </a:p>
          <a:p>
            <a:r>
              <a:rPr lang="en-US" sz="882" b="0" i="0" kern="1200">
                <a:solidFill>
                  <a:schemeClr val="tx1"/>
                </a:solidFill>
                <a:effectLst/>
                <a:latin typeface="Segoe Sans Display" pitchFamily="2" charset="0"/>
                <a:ea typeface="+mn-ea"/>
                <a:cs typeface="+mn-cs"/>
              </a:rPr>
              <a:t>“Try using follow-up prompts to refine or expand on Copilot Chat’s responses.”</a:t>
            </a:r>
          </a:p>
          <a:p>
            <a:r>
              <a:rPr lang="en-US" sz="882" b="0" i="0" kern="1200">
                <a:solidFill>
                  <a:schemeClr val="tx1"/>
                </a:solidFill>
                <a:effectLst/>
                <a:latin typeface="Segoe Sans Display" pitchFamily="2" charset="0"/>
                <a:ea typeface="+mn-ea"/>
                <a:cs typeface="+mn-cs"/>
              </a:rPr>
              <a:t>“Notice how the tool remembers your instructions and builds on them, making your workflow smoother and more efficient.”</a:t>
            </a: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see how to use this contextual understanding to combine information and create comprehensive outputs.”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865794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lets have a little fun. Follow along on your desktop by entering these prompts as you listed to our Customer Hub presenters Mike and Nick explain how you can use the prompting skills to improve the quality of a report Copilot is generating.</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759222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E5822-644C-66D7-2664-202481955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B2A7F-964C-1C37-36BA-0988A5217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7F05B-CB36-D436-6E11-8E629E0DF3B7}"/>
              </a:ext>
            </a:extLst>
          </p:cNvPr>
          <p:cNvSpPr>
            <a:spLocks noGrp="1"/>
          </p:cNvSpPr>
          <p:nvPr>
            <p:ph type="body" idx="1"/>
          </p:nvPr>
        </p:nvSpPr>
        <p:spPr/>
        <p:txBody>
          <a:bodyPr/>
          <a:lstStyle/>
          <a:p>
            <a:r>
              <a:rPr lang="en-US"/>
              <a:t>Use the prompts from the previous slide to follow along with the demo. Pause the demo as needed to allow people to copy the prompts into Copilot.</a:t>
            </a:r>
          </a:p>
        </p:txBody>
      </p:sp>
      <p:sp>
        <p:nvSpPr>
          <p:cNvPr id="4" name="Header Placeholder 3">
            <a:extLst>
              <a:ext uri="{FF2B5EF4-FFF2-40B4-BE49-F238E27FC236}">
                <a16:creationId xmlns:a16="http://schemas.microsoft.com/office/drawing/2014/main" id="{C9C96C90-7AA0-1215-71D5-916B9E6B372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9B83562-28C4-4690-2BC4-82FD7713938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3213D8F-3B37-759B-314F-42A1A3DEB096}"/>
              </a:ext>
            </a:extLst>
          </p:cNvPr>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a:extLst>
              <a:ext uri="{FF2B5EF4-FFF2-40B4-BE49-F238E27FC236}">
                <a16:creationId xmlns:a16="http://schemas.microsoft.com/office/drawing/2014/main" id="{26EBC943-D44D-06FD-FD9D-A5895F58583F}"/>
              </a:ext>
            </a:extLst>
          </p:cNvPr>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344524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153" lvl="1" indent="0">
              <a:buNone/>
            </a:pPr>
            <a:endParaRPr lang="en-US"/>
          </a:p>
          <a:p>
            <a:r>
              <a:rPr lang="en-US" sz="882" b="1" i="0" kern="1200">
                <a:solidFill>
                  <a:schemeClr val="tx1"/>
                </a:solidFill>
                <a:effectLst/>
                <a:latin typeface="Segoe Sans Display" pitchFamily="2" charset="0"/>
                <a:ea typeface="+mn-ea"/>
                <a:cs typeface="+mn-cs"/>
              </a:rPr>
              <a:t>Session Agenda</a:t>
            </a:r>
          </a:p>
          <a:p>
            <a:r>
              <a:rPr lang="en-US" sz="882" b="1" i="0" kern="1200">
                <a:solidFill>
                  <a:schemeClr val="tx1"/>
                </a:solidFill>
                <a:effectLst/>
                <a:latin typeface="Segoe Sans Display" pitchFamily="2" charset="0"/>
                <a:ea typeface="+mn-ea"/>
                <a:cs typeface="+mn-cs"/>
              </a:rPr>
              <a:t>Welcome and Framing</a:t>
            </a:r>
          </a:p>
          <a:p>
            <a:r>
              <a:rPr lang="en-US" sz="882" b="0" i="0" kern="1200">
                <a:solidFill>
                  <a:schemeClr val="tx1"/>
                </a:solidFill>
                <a:effectLst/>
                <a:latin typeface="Segoe Sans Display" pitchFamily="2" charset="0"/>
                <a:ea typeface="+mn-ea"/>
                <a:cs typeface="+mn-cs"/>
              </a:rPr>
              <a:t>Let’s start by reviewing our agenda for today’s session on maximizing your experience with Microsoft 365 Copilot Chat.”</a:t>
            </a:r>
          </a:p>
          <a:p>
            <a:r>
              <a:rPr lang="en-US" sz="882" b="0" i="0" kern="1200">
                <a:solidFill>
                  <a:schemeClr val="tx1"/>
                </a:solidFill>
                <a:effectLst/>
                <a:latin typeface="Segoe Sans Display" pitchFamily="2" charset="0"/>
                <a:ea typeface="+mn-ea"/>
                <a:cs typeface="+mn-cs"/>
              </a:rPr>
              <a:t>“This session is designed to be practical and interactive, so feel free to ask questions or share your thoughts at any time.”</a:t>
            </a:r>
          </a:p>
          <a:p>
            <a:r>
              <a:rPr lang="en-US" sz="882" b="1" i="0" kern="1200">
                <a:solidFill>
                  <a:schemeClr val="tx1"/>
                </a:solidFill>
                <a:effectLst/>
                <a:latin typeface="Segoe Sans Display" pitchFamily="2" charset="0"/>
                <a:ea typeface="+mn-ea"/>
                <a:cs typeface="+mn-cs"/>
              </a:rPr>
              <a:t>Agenda Overview</a:t>
            </a:r>
          </a:p>
          <a:p>
            <a:r>
              <a:rPr lang="en-US" sz="882" b="0" i="0" kern="1200">
                <a:solidFill>
                  <a:schemeClr val="tx1"/>
                </a:solidFill>
                <a:effectLst/>
                <a:latin typeface="Segoe Sans Display" pitchFamily="2" charset="0"/>
                <a:ea typeface="+mn-ea"/>
                <a:cs typeface="+mn-cs"/>
              </a:rPr>
              <a:t>“Here’s what we’ll cover today:”</a:t>
            </a:r>
          </a:p>
          <a:p>
            <a:pPr lvl="1"/>
            <a:r>
              <a:rPr lang="en-US" sz="882" b="1" i="0" kern="1200">
                <a:solidFill>
                  <a:schemeClr val="tx1"/>
                </a:solidFill>
                <a:effectLst/>
                <a:latin typeface="Segoe Sans Display" pitchFamily="2" charset="0"/>
                <a:ea typeface="+mn-ea"/>
                <a:cs typeface="+mn-cs"/>
              </a:rPr>
              <a:t>Introduction to Copilot Chat:</a:t>
            </a:r>
            <a:r>
              <a:rPr lang="en-US" sz="882" b="0" i="0" kern="1200">
                <a:solidFill>
                  <a:schemeClr val="tx1"/>
                </a:solidFill>
                <a:effectLst/>
                <a:latin typeface="Segoe Sans Display" pitchFamily="2" charset="0"/>
                <a:ea typeface="+mn-ea"/>
                <a:cs typeface="+mn-cs"/>
              </a:rPr>
              <a:t> “We’ll begin with a quick overview of what Copilot Chat is and how it fits into your workflow.”</a:t>
            </a:r>
          </a:p>
          <a:p>
            <a:pPr marL="212982" marR="0" lvl="1" indent="-105829" algn="l" defTabSz="914367" rtl="0" eaLnBrk="1" fontAlgn="auto" latinLnBrk="0" hangingPunct="1">
              <a:lnSpc>
                <a:spcPct val="90000"/>
              </a:lnSpc>
              <a:spcBef>
                <a:spcPts val="0"/>
              </a:spcBef>
              <a:spcAft>
                <a:spcPts val="333"/>
              </a:spcAft>
              <a:buClrTx/>
              <a:buSzTx/>
              <a:buFont typeface="Arial" pitchFamily="34" charset="0"/>
              <a:buChar char="•"/>
              <a:tabLst/>
              <a:defRPr/>
            </a:pPr>
            <a:r>
              <a:rPr lang="en-US" sz="882" b="1" i="0" kern="1200">
                <a:solidFill>
                  <a:schemeClr val="tx1"/>
                </a:solidFill>
                <a:effectLst/>
                <a:latin typeface="Segoe Sans Display" pitchFamily="2" charset="0"/>
                <a:ea typeface="+mn-ea"/>
                <a:cs typeface="+mn-cs"/>
              </a:rPr>
              <a:t>Prompting Tips:</a:t>
            </a:r>
            <a:r>
              <a:rPr lang="en-US" sz="882" b="0" i="0" kern="1200">
                <a:solidFill>
                  <a:schemeClr val="tx1"/>
                </a:solidFill>
                <a:effectLst/>
                <a:latin typeface="Segoe Sans Display" pitchFamily="2" charset="0"/>
                <a:ea typeface="+mn-ea"/>
                <a:cs typeface="+mn-cs"/>
              </a:rPr>
              <a:t> “We’ll dive into tips and best practices for writing effective prompts, so you can get the most out of Copilot Chat.”</a:t>
            </a:r>
          </a:p>
          <a:p>
            <a:pPr lvl="1"/>
            <a:r>
              <a:rPr lang="en-US" sz="882" b="1" i="0" kern="1200">
                <a:solidFill>
                  <a:schemeClr val="tx1"/>
                </a:solidFill>
                <a:effectLst/>
                <a:latin typeface="Segoe Sans Display" pitchFamily="2" charset="0"/>
                <a:ea typeface="+mn-ea"/>
                <a:cs typeface="+mn-cs"/>
              </a:rPr>
              <a:t>Live Demo:</a:t>
            </a:r>
            <a:r>
              <a:rPr lang="en-US" sz="882" b="0" i="0" kern="1200">
                <a:solidFill>
                  <a:schemeClr val="tx1"/>
                </a:solidFill>
                <a:effectLst/>
                <a:latin typeface="Segoe Sans Display" pitchFamily="2" charset="0"/>
                <a:ea typeface="+mn-ea"/>
                <a:cs typeface="+mn-cs"/>
              </a:rPr>
              <a:t> “I’ll walk you through a demonstration of Copilot Chat, including how to use agents to enhance your productivity.”</a:t>
            </a:r>
          </a:p>
          <a:p>
            <a:r>
              <a:rPr lang="en-US" sz="882" b="1" i="0" kern="1200">
                <a:solidFill>
                  <a:schemeClr val="tx1"/>
                </a:solidFill>
                <a:effectLst/>
                <a:latin typeface="Segoe Sans Display" pitchFamily="2" charset="0"/>
                <a:ea typeface="+mn-ea"/>
                <a:cs typeface="+mn-cs"/>
              </a:rPr>
              <a:t>Encourage Participation</a:t>
            </a:r>
          </a:p>
          <a:p>
            <a:r>
              <a:rPr lang="en-US" sz="882" b="0" i="0" kern="1200">
                <a:solidFill>
                  <a:schemeClr val="tx1"/>
                </a:solidFill>
                <a:effectLst/>
                <a:latin typeface="Segoe Sans Display" pitchFamily="2" charset="0"/>
                <a:ea typeface="+mn-ea"/>
                <a:cs typeface="+mn-cs"/>
              </a:rPr>
              <a:t>“This session is meant to be hands-on and conversational. Please jump in with questions, comments, or examples from your own experience.”</a:t>
            </a:r>
          </a:p>
          <a:p>
            <a:r>
              <a:rPr lang="en-US" sz="882" b="0" i="0" kern="1200">
                <a:solidFill>
                  <a:schemeClr val="tx1"/>
                </a:solidFill>
                <a:effectLst/>
                <a:latin typeface="Segoe Sans Display" pitchFamily="2" charset="0"/>
                <a:ea typeface="+mn-ea"/>
                <a:cs typeface="+mn-cs"/>
              </a:rPr>
              <a:t>“The more you participate, the more you’ll get out of today’s training.”</a:t>
            </a: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“Let’s get started with a brief introduction to Copilot Chat and what makes it a valuable tool for your daily work.”</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996331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Customer Hub</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“As we wrap up, I want to highlight some resources that can help you and your organization get even more value from Copilot Chat.”</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Customer Hub</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“Get the latest information from Microsoft experts with extensive demos.”</a:t>
            </a:r>
          </a:p>
          <a:p>
            <a:pPr lvl="1"/>
            <a:r>
              <a:rPr lang="en-US" sz="882" b="0" i="0" kern="1200">
                <a:solidFill>
                  <a:schemeClr val="tx1"/>
                </a:solidFill>
                <a:effectLst/>
                <a:latin typeface="Segoe Sans Display" pitchFamily="2" charset="0"/>
                <a:ea typeface="+mn-ea"/>
                <a:cs typeface="+mn-cs"/>
              </a:rPr>
              <a:t>“If you want to deliver the full version of the course you can access is on Customer Hub”</a:t>
            </a:r>
          </a:p>
          <a:p>
            <a:r>
              <a:rPr lang="en-US" sz="882" b="0" i="0" kern="1200">
                <a:solidFill>
                  <a:schemeClr val="tx1"/>
                </a:solidFill>
                <a:effectLst/>
                <a:latin typeface="Segoe Sans Display" pitchFamily="2" charset="0"/>
                <a:ea typeface="+mn-ea"/>
                <a:cs typeface="+mn-cs"/>
              </a:rPr>
              <a:t>“Next, we’ll look at where to get the content you need for adoption.”</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59279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E8541-AB48-9D6F-3FD6-212FDD315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4783B-5401-8830-52F6-B9F1F708E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7CFED-3C4A-192F-551D-B917E98CD56E}"/>
              </a:ext>
            </a:extLst>
          </p:cNvPr>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Copilot Chat Success Kit &amp; Support Resources</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“The Adoption Hub has content organized by role and adoption stage to make it easy to find what you need.”</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Copilot Chat Success Kit:</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“There’s a Copilot Chat Success Kit available, which is a great resource for organizations looking to deploy Copilot Chat. It includes helpful materials like IT controls guides, user onboarding email templates, a trainer kit, user training guides, handouts, and links to other useful resources.”</a:t>
            </a:r>
          </a:p>
          <a:p>
            <a:pPr lvl="1"/>
            <a:r>
              <a:rPr lang="en-US" sz="882" b="0" i="0" kern="1200">
                <a:solidFill>
                  <a:schemeClr val="tx1"/>
                </a:solidFill>
                <a:effectLst/>
                <a:latin typeface="Segoe Sans Display" pitchFamily="2" charset="0"/>
                <a:ea typeface="+mn-ea"/>
                <a:cs typeface="+mn-cs"/>
              </a:rPr>
              <a:t>“We also have great programs like the Great Copilot Journey to help your users make Copilot a habit and the Scenario Library to learn how to improve your key business processes with Copilot.”</a:t>
            </a:r>
          </a:p>
          <a:p>
            <a:r>
              <a:rPr lang="en-US" sz="882" b="0" i="0" kern="1200">
                <a:solidFill>
                  <a:schemeClr val="tx1"/>
                </a:solidFill>
                <a:effectLst/>
                <a:latin typeface="Segoe Sans Display" pitchFamily="2" charset="0"/>
                <a:ea typeface="+mn-ea"/>
                <a:cs typeface="+mn-cs"/>
              </a:rPr>
              <a:t>“Next, we’ll look at how to access Copilot Chat on your mobile device and wrap up with final tips.”</a:t>
            </a:r>
          </a:p>
          <a:p>
            <a:endParaRPr lang="en-US"/>
          </a:p>
          <a:p>
            <a:endParaRPr lang="en-US"/>
          </a:p>
        </p:txBody>
      </p:sp>
      <p:sp>
        <p:nvSpPr>
          <p:cNvPr id="4" name="Header Placeholder 3">
            <a:extLst>
              <a:ext uri="{FF2B5EF4-FFF2-40B4-BE49-F238E27FC236}">
                <a16:creationId xmlns:a16="http://schemas.microsoft.com/office/drawing/2014/main" id="{77BEC136-5C3F-D7F0-5F02-9300911A734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85C0911-DF18-5BE6-FD54-E3CBE736EEA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0A7B106-243A-F21D-CD3C-BADE68FB63E3}"/>
              </a:ext>
            </a:extLst>
          </p:cNvPr>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a:extLst>
              <a:ext uri="{FF2B5EF4-FFF2-40B4-BE49-F238E27FC236}">
                <a16:creationId xmlns:a16="http://schemas.microsoft.com/office/drawing/2014/main" id="{97459A9A-5E0D-A20A-C0E9-0A17EE054780}"/>
              </a:ext>
            </a:extLst>
          </p:cNvPr>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249328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Speaker Notes: Copilot Chat on Mobile Devices</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“Before we finish, let’s talk about how you can use Copilot Chat on your mobile device.”</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Mobile Access: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“Copilot Chat isn’t just for your desktop or laptop—it’s also available on mobile devices.”</a:t>
            </a:r>
          </a:p>
          <a:p>
            <a:pPr lvl="1"/>
            <a:r>
              <a:rPr lang="en-US" sz="882" b="0" i="0" kern="1200">
                <a:solidFill>
                  <a:schemeClr val="tx1"/>
                </a:solidFill>
                <a:effectLst/>
                <a:latin typeface="Segoe Sans Display" pitchFamily="2" charset="0"/>
                <a:ea typeface="+mn-ea"/>
                <a:cs typeface="+mn-cs"/>
              </a:rPr>
              <a:t>“You can download the Copilot Chat app using the QR code provided on this slide.”</a:t>
            </a:r>
          </a:p>
          <a:p>
            <a:pPr lvl="1"/>
            <a:r>
              <a:rPr lang="en-US" sz="882" b="0" i="0" kern="1200">
                <a:solidFill>
                  <a:schemeClr val="tx1"/>
                </a:solidFill>
                <a:effectLst/>
                <a:latin typeface="Segoe Sans Display" pitchFamily="2" charset="0"/>
                <a:ea typeface="+mn-ea"/>
                <a:cs typeface="+mn-cs"/>
              </a:rPr>
              <a:t>“Having Copilot Chat on your phone means you can get quick answers, summaries, and support wherever you are—even outside the office.”</a:t>
            </a:r>
          </a:p>
          <a:p>
            <a:r>
              <a:rPr lang="en-US" sz="882" b="1" i="0" kern="1200">
                <a:solidFill>
                  <a:schemeClr val="tx1"/>
                </a:solidFill>
                <a:effectLst/>
                <a:latin typeface="Segoe Sans Display" pitchFamily="2" charset="0"/>
                <a:ea typeface="+mn-ea"/>
                <a:cs typeface="+mn-cs"/>
              </a:rPr>
              <a:t>Practical Benefits: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“This is great for staying productive on the go, resolving questions in meetings, or even settling debates at a restaurant!”</a:t>
            </a:r>
          </a:p>
          <a:p>
            <a:pPr lvl="1"/>
            <a:r>
              <a:rPr lang="en-US" sz="882" b="0" i="0" kern="1200">
                <a:solidFill>
                  <a:schemeClr val="tx1"/>
                </a:solidFill>
                <a:effectLst/>
                <a:latin typeface="Segoe Sans Display" pitchFamily="2" charset="0"/>
                <a:ea typeface="+mn-ea"/>
                <a:cs typeface="+mn-cs"/>
              </a:rPr>
              <a:t>“You’ll have the same secure, enterprise-grade experience as on your desktop, with all your data protected.”</a:t>
            </a:r>
          </a:p>
          <a:p>
            <a:r>
              <a:rPr lang="en-US" sz="882" b="1" i="0" kern="1200">
                <a:solidFill>
                  <a:schemeClr val="tx1"/>
                </a:solidFill>
                <a:effectLst/>
                <a:latin typeface="Segoe Sans Display" pitchFamily="2" charset="0"/>
                <a:ea typeface="+mn-ea"/>
                <a:cs typeface="+mn-cs"/>
              </a:rPr>
              <a:t>Encourage Experimentation:</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“If you haven’t tried Copilot Chat on mobile yet, I encourage you to download it and explore its features.”</a:t>
            </a:r>
          </a:p>
          <a:p>
            <a:pPr lvl="1"/>
            <a:r>
              <a:rPr lang="en-US" sz="882" b="0" i="0" kern="1200">
                <a:solidFill>
                  <a:schemeClr val="tx1"/>
                </a:solidFill>
                <a:effectLst/>
                <a:latin typeface="Segoe Sans Display" pitchFamily="2" charset="0"/>
                <a:ea typeface="+mn-ea"/>
                <a:cs typeface="+mn-cs"/>
              </a:rPr>
              <a:t>“It’s a handy way to keep Copilot close at hand for work and personal use.”</a:t>
            </a:r>
          </a:p>
          <a:p>
            <a:r>
              <a:rPr lang="en-US" sz="882" b="1" i="0" kern="1200">
                <a:solidFill>
                  <a:schemeClr val="tx1"/>
                </a:solidFill>
                <a:effectLst/>
                <a:latin typeface="Segoe Sans Display" pitchFamily="2" charset="0"/>
                <a:ea typeface="+mn-ea"/>
                <a:cs typeface="+mn-cs"/>
              </a:rPr>
              <a:t>Wrap-Up</a:t>
            </a:r>
          </a:p>
          <a:p>
            <a:r>
              <a:rPr lang="en-US" sz="882" b="0" i="0" kern="1200">
                <a:solidFill>
                  <a:schemeClr val="tx1"/>
                </a:solidFill>
                <a:effectLst/>
                <a:latin typeface="Segoe Sans Display" pitchFamily="2" charset="0"/>
                <a:ea typeface="+mn-ea"/>
                <a:cs typeface="+mn-cs"/>
              </a:rPr>
              <a:t>“That brings us to the end of our session. Thank you for participating and exploring Copilot Chat with me today.”</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26374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What is Microsoft 365 Copilot Chat?</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talk about what Microsoft 365 Copilot Chat actually is and why it’s valuable for your daily work.”</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Copilot as the UI for AI:</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“Microsoft 365 Copilot is designed to be the user interface for artificial intelligence within the Microsoft 365 ecosystem.”</a:t>
            </a:r>
          </a:p>
          <a:p>
            <a:pPr lvl="1"/>
            <a:r>
              <a:rPr lang="en-US" sz="882" b="0" i="0" kern="1200">
                <a:solidFill>
                  <a:schemeClr val="tx1"/>
                </a:solidFill>
                <a:effectLst/>
                <a:latin typeface="Segoe Sans Display" pitchFamily="2" charset="0"/>
                <a:ea typeface="+mn-ea"/>
                <a:cs typeface="+mn-cs"/>
              </a:rPr>
              <a:t>“It’s like having an assistant that works alongside you, helping with business productivity and even personal tasks.”</a:t>
            </a:r>
          </a:p>
          <a:p>
            <a:r>
              <a:rPr lang="en-US" sz="882" b="1" i="0" kern="1200">
                <a:solidFill>
                  <a:schemeClr val="tx1"/>
                </a:solidFill>
                <a:effectLst/>
                <a:latin typeface="Segoe Sans Display" pitchFamily="2" charset="0"/>
                <a:ea typeface="+mn-ea"/>
                <a:cs typeface="+mn-cs"/>
              </a:rPr>
              <a:t>How Copilot Chat Works: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“Copilot Chat is included for free as part of Microsoft 365.”</a:t>
            </a:r>
          </a:p>
          <a:p>
            <a:pPr lvl="1"/>
            <a:r>
              <a:rPr lang="en-US" sz="882" b="0" i="0" kern="1200">
                <a:solidFill>
                  <a:schemeClr val="tx1"/>
                </a:solidFill>
                <a:effectLst/>
                <a:latin typeface="Segoe Sans Display" pitchFamily="2" charset="0"/>
                <a:ea typeface="+mn-ea"/>
                <a:cs typeface="+mn-cs"/>
              </a:rPr>
              <a:t>“It can work with a limited number of agents out-of-the-box, and you can add more agents as needed, sometimes at an additional cost.”</a:t>
            </a:r>
          </a:p>
          <a:p>
            <a:pPr lvl="1"/>
            <a:r>
              <a:rPr lang="en-US" sz="882" b="0" i="0" kern="1200">
                <a:solidFill>
                  <a:schemeClr val="tx1"/>
                </a:solidFill>
                <a:effectLst/>
                <a:latin typeface="Segoe Sans Display" pitchFamily="2" charset="0"/>
                <a:ea typeface="+mn-ea"/>
                <a:cs typeface="+mn-cs"/>
              </a:rPr>
              <a:t>“Some users may only need Copilot Chat and specific agents, rather than the full Copilot experience.”</a:t>
            </a:r>
          </a:p>
          <a:p>
            <a:r>
              <a:rPr lang="en-US" sz="882" b="1" i="0" kern="1200">
                <a:solidFill>
                  <a:schemeClr val="tx1"/>
                </a:solidFill>
                <a:effectLst/>
                <a:latin typeface="Segoe Sans Display" pitchFamily="2" charset="0"/>
                <a:ea typeface="+mn-ea"/>
                <a:cs typeface="+mn-cs"/>
              </a:rPr>
              <a:t>Integration with Workflow:</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“Copilot Chat is designed to integrate seamlessly into your regular business workflow, making AI accessible and useful for everyone.”</a:t>
            </a:r>
          </a:p>
          <a:p>
            <a:r>
              <a:rPr lang="en-US" sz="882" b="1" i="0" kern="1200">
                <a:solidFill>
                  <a:schemeClr val="tx1"/>
                </a:solidFill>
                <a:effectLst/>
                <a:latin typeface="Segoe Sans Display" pitchFamily="2" charset="0"/>
                <a:ea typeface="+mn-ea"/>
                <a:cs typeface="+mn-cs"/>
              </a:rPr>
              <a:t>Encourage Engagement</a:t>
            </a:r>
          </a:p>
          <a:p>
            <a:r>
              <a:rPr lang="en-US" sz="882" b="0" i="0" kern="1200">
                <a:solidFill>
                  <a:schemeClr val="tx1"/>
                </a:solidFill>
                <a:effectLst/>
                <a:latin typeface="Segoe Sans Display" pitchFamily="2" charset="0"/>
                <a:ea typeface="+mn-ea"/>
                <a:cs typeface="+mn-cs"/>
              </a:rPr>
              <a:t>“Think of Copilot Chat as a helpful partner that can assist you with tasks, answer questions, and streamline your work.”</a:t>
            </a:r>
          </a:p>
          <a:p>
            <a:r>
              <a:rPr lang="en-US" sz="882" b="0" i="0" kern="1200">
                <a:solidFill>
                  <a:schemeClr val="tx1"/>
                </a:solidFill>
                <a:effectLst/>
                <a:latin typeface="Segoe Sans Display" pitchFamily="2" charset="0"/>
                <a:ea typeface="+mn-ea"/>
                <a:cs typeface="+mn-cs"/>
              </a:rPr>
              <a:t>“If you have examples of how you’d like to use Copilot Chat, feel free to share them as we go.”</a:t>
            </a: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how Copilot Chat fits into your daily workflow and how you can start using it right away.”</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3508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Copilot Chat User Experience Overview</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take a closer look at the user experience with Copilot Chat and how it fits into your daily workflow.”</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Consistent Experience Across Users: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“The Copilot Chat interface is consistent for all users, making it easy to get started no matter your role or background.”</a:t>
            </a:r>
          </a:p>
          <a:p>
            <a:pPr lvl="1"/>
            <a:r>
              <a:rPr lang="en-US" sz="882" b="0" i="0" kern="1200">
                <a:solidFill>
                  <a:schemeClr val="tx1"/>
                </a:solidFill>
                <a:effectLst/>
                <a:latin typeface="Segoe Sans Display" pitchFamily="2" charset="0"/>
                <a:ea typeface="+mn-ea"/>
                <a:cs typeface="+mn-cs"/>
              </a:rPr>
              <a:t>“The full version of Copilot can reason over all your work data, but Copilot Chat focuses on the open document and any files you upload.”</a:t>
            </a:r>
          </a:p>
          <a:p>
            <a:pPr lvl="1"/>
            <a:r>
              <a:rPr lang="en-US" sz="882" b="0" i="0" kern="1200">
                <a:solidFill>
                  <a:schemeClr val="tx1"/>
                </a:solidFill>
                <a:effectLst/>
                <a:latin typeface="Segoe Sans Display" pitchFamily="2" charset="0"/>
                <a:ea typeface="+mn-ea"/>
                <a:cs typeface="+mn-cs"/>
              </a:rPr>
              <a:t>“Copilot Chat can be accessed from the Microsoft 365 Copilot app, the web, the Edge browser, and the M365 Apps.”</a:t>
            </a:r>
          </a:p>
          <a:p>
            <a:r>
              <a:rPr lang="en-US" sz="882" b="1" i="0" kern="1200">
                <a:solidFill>
                  <a:schemeClr val="tx1"/>
                </a:solidFill>
                <a:effectLst/>
                <a:latin typeface="Segoe Sans Display" pitchFamily="2" charset="0"/>
                <a:ea typeface="+mn-ea"/>
                <a:cs typeface="+mn-cs"/>
              </a:rPr>
              <a:t>Uploading and Prompting:</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“With Copilot Chat, you can upload individual files and add information to your prompts as you go.”</a:t>
            </a:r>
          </a:p>
          <a:p>
            <a:pPr lvl="1"/>
            <a:r>
              <a:rPr lang="en-US" sz="882" b="0" i="0" kern="1200">
                <a:solidFill>
                  <a:schemeClr val="tx1"/>
                </a:solidFill>
                <a:effectLst/>
                <a:latin typeface="Segoe Sans Display" pitchFamily="2" charset="0"/>
                <a:ea typeface="+mn-ea"/>
                <a:cs typeface="+mn-cs"/>
              </a:rPr>
              <a:t>“This flexibility allows you to get targeted help on specific documents or tasks.”</a:t>
            </a:r>
          </a:p>
          <a:p>
            <a:r>
              <a:rPr lang="en-US" sz="882" b="1" i="0" kern="1200">
                <a:solidFill>
                  <a:schemeClr val="tx1"/>
                </a:solidFill>
                <a:effectLst/>
                <a:latin typeface="Segoe Sans Display" pitchFamily="2" charset="0"/>
                <a:ea typeface="+mn-ea"/>
                <a:cs typeface="+mn-cs"/>
              </a:rPr>
              <a:t>Practical Use Case:</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“If you need a quick summary or want to prepare an outline, you can open a document, ask Copilot Chat for assistance, and then copy the results wherever you need them.”</a:t>
            </a:r>
          </a:p>
          <a:p>
            <a:r>
              <a:rPr lang="en-US" sz="882" b="1" i="0" kern="1200">
                <a:solidFill>
                  <a:schemeClr val="tx1"/>
                </a:solidFill>
                <a:effectLst/>
                <a:latin typeface="Segoe Sans Display" pitchFamily="2" charset="0"/>
                <a:ea typeface="+mn-ea"/>
                <a:cs typeface="+mn-cs"/>
              </a:rPr>
              <a:t>Accessibility:</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“Copilot Chat is designed to be accessible and easy to use, even for those who haven’t used AI tools before.”</a:t>
            </a:r>
          </a:p>
          <a:p>
            <a:r>
              <a:rPr lang="en-US" sz="882" b="1" i="0" kern="1200">
                <a:solidFill>
                  <a:schemeClr val="tx1"/>
                </a:solidFill>
                <a:effectLst/>
                <a:latin typeface="Segoe Sans Display" pitchFamily="2" charset="0"/>
                <a:ea typeface="+mn-ea"/>
                <a:cs typeface="+mn-cs"/>
              </a:rPr>
              <a:t>Encourage Engagement</a:t>
            </a:r>
          </a:p>
          <a:p>
            <a:r>
              <a:rPr lang="en-US" sz="882" b="0" i="0" kern="1200">
                <a:solidFill>
                  <a:schemeClr val="tx1"/>
                </a:solidFill>
                <a:effectLst/>
                <a:latin typeface="Segoe Sans Display" pitchFamily="2" charset="0"/>
                <a:ea typeface="+mn-ea"/>
                <a:cs typeface="+mn-cs"/>
              </a:rPr>
              <a:t>“Feel free to experiment with uploading different types of files and see how Copilot Chat can help you.”</a:t>
            </a:r>
          </a:p>
          <a:p>
            <a:r>
              <a:rPr lang="en-US" sz="882" b="0" i="0" kern="1200">
                <a:solidFill>
                  <a:schemeClr val="tx1"/>
                </a:solidFill>
                <a:effectLst/>
                <a:latin typeface="Segoe Sans Display" pitchFamily="2" charset="0"/>
                <a:ea typeface="+mn-ea"/>
                <a:cs typeface="+mn-cs"/>
              </a:rPr>
              <a:t>“If you have questions about how to use Copilot Chat with your documents, let’s discuss them now.”</a:t>
            </a: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explore how Copilot Chat is integrated into various Microsoft 365 apps and how you can use it alongside your favorite tools.”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850057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40257-B145-4286-3B3D-BF1151EA7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D1C6C-B3F5-8B15-E21C-C12A282B4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FF451-BCC8-9FD0-64A3-750E6528463A}"/>
              </a:ext>
            </a:extLst>
          </p:cNvPr>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Copilot Chat in Microsoft 365 Apps</a:t>
            </a: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“Let’s talk about how Copilot Chat is integrated into the Microsoft 365 apps you use every day.”</a:t>
            </a: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Integration Across Apps: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“Copilot Chat is now available in a sidebar in Word, Excel, PowerPoint, OneNote, Outlook, and Teams.”</a:t>
            </a:r>
          </a:p>
          <a:p>
            <a:pPr lvl="1"/>
            <a:r>
              <a:rPr lang="en-US" sz="882" b="0" i="0" kern="1200">
                <a:solidFill>
                  <a:schemeClr val="tx1"/>
                </a:solidFill>
                <a:effectLst/>
                <a:latin typeface="Segoe Sans Display" pitchFamily="2" charset="0"/>
                <a:ea typeface="+mn-ea"/>
                <a:cs typeface="+mn-cs"/>
              </a:rPr>
              <a:t>“You’ll see Copilot Chat as a pane on the right side of your screen, allowing you to interact with it directly over the document you’re working on.”</a:t>
            </a:r>
          </a:p>
          <a:p>
            <a:r>
              <a:rPr lang="en-US" sz="882" b="1" i="0" kern="1200">
                <a:solidFill>
                  <a:schemeClr val="tx1"/>
                </a:solidFill>
                <a:effectLst/>
                <a:latin typeface="Segoe Sans Display" pitchFamily="2" charset="0"/>
                <a:ea typeface="+mn-ea"/>
                <a:cs typeface="+mn-cs"/>
              </a:rPr>
              <a:t>Practical Use Cases: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“This integration makes it easy to ask Copilot Chat for a quick summary, prepare an outline, or get help with your open document.”</a:t>
            </a:r>
          </a:p>
          <a:p>
            <a:pPr lvl="1"/>
            <a:r>
              <a:rPr lang="en-US" sz="882" b="0" i="0" kern="1200">
                <a:solidFill>
                  <a:schemeClr val="tx1"/>
                </a:solidFill>
                <a:effectLst/>
                <a:latin typeface="Segoe Sans Display" pitchFamily="2" charset="0"/>
                <a:ea typeface="+mn-ea"/>
                <a:cs typeface="+mn-cs"/>
              </a:rPr>
              <a:t>“You can cut and paste results from Copilot Chat into other documents or emails, streamlining your workflow.”</a:t>
            </a:r>
          </a:p>
          <a:p>
            <a:r>
              <a:rPr lang="en-US" sz="882" b="1" i="0" kern="1200">
                <a:solidFill>
                  <a:schemeClr val="tx1"/>
                </a:solidFill>
                <a:effectLst/>
                <a:latin typeface="Segoe Sans Display" pitchFamily="2" charset="0"/>
                <a:ea typeface="+mn-ea"/>
                <a:cs typeface="+mn-cs"/>
              </a:rPr>
              <a:t>Testing and Adoption:</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“This feature is included as part of Microsoft 365, so you can try it out and see how it fits your use case before deciding if you need the full Copilot experience.”</a:t>
            </a:r>
          </a:p>
          <a:p>
            <a:r>
              <a:rPr lang="en-US" sz="882" b="1" i="0" kern="1200">
                <a:solidFill>
                  <a:schemeClr val="tx1"/>
                </a:solidFill>
                <a:effectLst/>
                <a:latin typeface="Segoe Sans Display" pitchFamily="2" charset="0"/>
                <a:ea typeface="+mn-ea"/>
                <a:cs typeface="+mn-cs"/>
              </a:rPr>
              <a:t>Encourage Engagement</a:t>
            </a:r>
          </a:p>
          <a:p>
            <a:r>
              <a:rPr lang="en-US" sz="882" b="0" i="0" kern="1200">
                <a:solidFill>
                  <a:schemeClr val="tx1"/>
                </a:solidFill>
                <a:effectLst/>
                <a:latin typeface="Segoe Sans Display" pitchFamily="2" charset="0"/>
                <a:ea typeface="+mn-ea"/>
                <a:cs typeface="+mn-cs"/>
              </a:rPr>
              <a:t>“Feel free to experiment with Copilot Chat in different apps and see how it can help you with your daily tasks.”</a:t>
            </a:r>
          </a:p>
          <a:p>
            <a:r>
              <a:rPr lang="en-US" sz="882" b="0" i="0" kern="1200">
                <a:solidFill>
                  <a:schemeClr val="tx1"/>
                </a:solidFill>
                <a:effectLst/>
                <a:latin typeface="Segoe Sans Display" pitchFamily="2" charset="0"/>
                <a:ea typeface="+mn-ea"/>
                <a:cs typeface="+mn-cs"/>
              </a:rPr>
              <a:t>“If you have questions about using Copilot Chat in a specific app, let’s discuss them now.”</a:t>
            </a:r>
          </a:p>
          <a:p>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take a quick look at an overview of Copilot Chat in action.”</a:t>
            </a:r>
          </a:p>
          <a:p>
            <a:endParaRPr lang="en-US"/>
          </a:p>
        </p:txBody>
      </p:sp>
      <p:sp>
        <p:nvSpPr>
          <p:cNvPr id="4" name="Header Placeholder 3">
            <a:extLst>
              <a:ext uri="{FF2B5EF4-FFF2-40B4-BE49-F238E27FC236}">
                <a16:creationId xmlns:a16="http://schemas.microsoft.com/office/drawing/2014/main" id="{38020461-6860-DCA7-2521-3602F47B973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74D92851-27B7-4370-F9FC-D30DD74DA06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EA9AFBF-63A2-FAE2-A62E-43F42511600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11/20/2025 12:59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C44934DA-6D70-4CCA-1470-65D6655F02F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00026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Quick Overview</a:t>
            </a:r>
          </a:p>
          <a:p>
            <a:r>
              <a:rPr lang="en-US" b="1"/>
              <a:t>Transition to a brief overview video</a:t>
            </a:r>
            <a:endParaRPr lang="en-US"/>
          </a:p>
          <a:p>
            <a:pPr lvl="1"/>
            <a:r>
              <a:rPr lang="en-US"/>
              <a:t>“Let’s take a quick look at how Copilot Chat works in practice.”</a:t>
            </a:r>
          </a:p>
          <a:p>
            <a:pPr lvl="1"/>
            <a:r>
              <a:rPr lang="en-US" i="1"/>
              <a:t>(Show the short demo.)</a:t>
            </a: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517637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Transition and Context</a:t>
            </a:r>
          </a:p>
          <a:p>
            <a:r>
              <a:rPr lang="en-US"/>
              <a:t>“Now, let’s move into one of the most important parts of working with Copilot Chat: how to write effective prompts.”</a:t>
            </a:r>
          </a:p>
          <a:p>
            <a:r>
              <a:rPr lang="en-US"/>
              <a:t>“This section is all about maximizing your impact by understanding how to communicate with Copilot Chat.”</a:t>
            </a:r>
          </a:p>
          <a:p>
            <a:br>
              <a:rPr lang="en-US"/>
            </a:br>
            <a:endParaRPr lang="en-US"/>
          </a:p>
          <a:p>
            <a:r>
              <a:rPr lang="en-US" b="1"/>
              <a:t>Key Points to Cover</a:t>
            </a:r>
          </a:p>
          <a:p>
            <a:r>
              <a:rPr lang="en-US" b="1"/>
              <a:t>Importance of Prompting:</a:t>
            </a:r>
            <a:endParaRPr lang="en-US"/>
          </a:p>
          <a:p>
            <a:pPr lvl="1"/>
            <a:r>
              <a:rPr lang="en-US"/>
              <a:t>“The way you phrase your prompt directly affects the quality of the response you get from Copilot Chat.”</a:t>
            </a:r>
          </a:p>
          <a:p>
            <a:pPr lvl="1"/>
            <a:r>
              <a:rPr lang="en-US"/>
              <a:t>“We’ll look at both basic and advanced techniques, so everyone can improve their results—whether you’re just starting out or looking to refine your skills.”</a:t>
            </a:r>
          </a:p>
          <a:p>
            <a:r>
              <a:rPr lang="en-US" b="1"/>
              <a:t>Encourage Engagement:</a:t>
            </a:r>
            <a:endParaRPr lang="en-US"/>
          </a:p>
          <a:p>
            <a:pPr lvl="1"/>
            <a:r>
              <a:rPr lang="en-US"/>
              <a:t>“Feel free to ask questions or share your own experiences as we go through this section.”</a:t>
            </a:r>
          </a:p>
          <a:p>
            <a:pPr lvl="1"/>
            <a:r>
              <a:rPr lang="en-US"/>
              <a:t>“If you’ve ever struggled to get the answer you wanted, this is the perfect time to learn how to improve your prompts.”</a:t>
            </a:r>
          </a:p>
          <a:p>
            <a:br>
              <a:rPr lang="en-US"/>
            </a:br>
            <a:endParaRPr lang="en-US"/>
          </a:p>
          <a:p>
            <a:r>
              <a:rPr lang="en-US" b="1"/>
              <a:t>Set Expectations</a:t>
            </a:r>
          </a:p>
          <a:p>
            <a:r>
              <a:rPr lang="en-US"/>
              <a:t>“By the end of this section, you’ll have practical tips and techniques you can use right away to get better, more relevant responses from Copilot Chat.”</a:t>
            </a:r>
          </a:p>
          <a:p>
            <a:br>
              <a:rPr lang="en-US"/>
            </a:br>
            <a:endParaRPr lang="en-US"/>
          </a:p>
          <a:p>
            <a:r>
              <a:rPr lang="en-US" b="1"/>
              <a:t>Transition to Next Slide</a:t>
            </a:r>
          </a:p>
          <a:p>
            <a:r>
              <a:rPr lang="en-US"/>
              <a:t>“Let’s start by looking at some basic principles of prompting.”</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47908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is a Prompt?</a:t>
            </a:r>
          </a:p>
          <a:p>
            <a:br>
              <a:rPr lang="en-US"/>
            </a:br>
            <a:endParaRPr lang="en-US"/>
          </a:p>
          <a:p>
            <a:r>
              <a:rPr lang="en-US" b="1"/>
              <a:t>Introduction</a:t>
            </a:r>
          </a:p>
          <a:p>
            <a:r>
              <a:rPr lang="en-US"/>
              <a:t>“Let’s talk about the basics of prompting—what it is and why it matters when working with Copilot Chat.”</a:t>
            </a:r>
          </a:p>
          <a:p>
            <a:br>
              <a:rPr lang="en-US"/>
            </a:br>
            <a:endParaRPr lang="en-US"/>
          </a:p>
          <a:p>
            <a:r>
              <a:rPr lang="en-US" b="1"/>
              <a:t>Key Points to Cover</a:t>
            </a:r>
          </a:p>
          <a:p>
            <a:r>
              <a:rPr lang="en-US" b="1"/>
              <a:t>Definition of a Prompt:</a:t>
            </a:r>
            <a:endParaRPr lang="en-US"/>
          </a:p>
          <a:p>
            <a:pPr lvl="1"/>
            <a:r>
              <a:rPr lang="en-US"/>
              <a:t>“A prompt is simply what you use to tell Copilot Chat what you want it to do.”</a:t>
            </a:r>
          </a:p>
          <a:p>
            <a:pPr lvl="1"/>
            <a:r>
              <a:rPr lang="en-US"/>
              <a:t>“Think of it as a natural language instruction—just like you’re talking to a colleague.”</a:t>
            </a:r>
          </a:p>
          <a:p>
            <a:r>
              <a:rPr lang="en-US" b="1"/>
              <a:t>Examples of What Prompts Can Do:</a:t>
            </a:r>
            <a:endParaRPr lang="en-US"/>
          </a:p>
          <a:p>
            <a:pPr lvl="1"/>
            <a:r>
              <a:rPr lang="en-US"/>
              <a:t>“You can ask Copilot Chat to edit text, transform documents, summarize information, or create new content.”</a:t>
            </a:r>
          </a:p>
          <a:p>
            <a:r>
              <a:rPr lang="en-US" b="1"/>
              <a:t>How to Write a Prompt:</a:t>
            </a:r>
            <a:endParaRPr lang="en-US"/>
          </a:p>
          <a:p>
            <a:pPr lvl="1"/>
            <a:r>
              <a:rPr lang="en-US"/>
              <a:t>“Use natural language—write your prompt as if you’re having a conversation.”</a:t>
            </a:r>
          </a:p>
          <a:p>
            <a:pPr lvl="1"/>
            <a:r>
              <a:rPr lang="en-US"/>
              <a:t>“Be clear about what you want Copilot Chat to do. The more specific you are, the better the response.”</a:t>
            </a:r>
          </a:p>
          <a:p>
            <a:br>
              <a:rPr lang="en-US"/>
            </a:br>
            <a:endParaRPr lang="en-US"/>
          </a:p>
          <a:p>
            <a:r>
              <a:rPr lang="en-US" b="1"/>
              <a:t>Encourage Engagement</a:t>
            </a:r>
          </a:p>
          <a:p>
            <a:r>
              <a:rPr lang="en-US"/>
              <a:t>“If you’re unsure how to start, just describe your goal in plain English.”</a:t>
            </a:r>
          </a:p>
          <a:p>
            <a:r>
              <a:rPr lang="en-US"/>
              <a:t>“Don’t worry about making it perfect—Copilot Chat is designed to understand and respond to everyday language.”</a:t>
            </a:r>
          </a:p>
          <a:p>
            <a:br>
              <a:rPr lang="en-US"/>
            </a:br>
            <a:endParaRPr lang="en-US"/>
          </a:p>
          <a:p>
            <a:r>
              <a:rPr lang="en-US" b="1"/>
              <a:t>Transition</a:t>
            </a:r>
          </a:p>
          <a:p>
            <a:r>
              <a:rPr lang="en-US"/>
              <a:t>“Next, we’ll look at the four main ingredients that make a prompt truly effective.”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760682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882" b="1" i="0" kern="1200">
                <a:solidFill>
                  <a:schemeClr val="tx1"/>
                </a:solidFill>
                <a:effectLst/>
                <a:latin typeface="Segoe Sans Display" pitchFamily="2" charset="0"/>
                <a:ea typeface="+mn-ea"/>
                <a:cs typeface="+mn-cs"/>
              </a:rPr>
            </a:br>
            <a:r>
              <a:rPr lang="en-US" sz="882" b="1" i="0" kern="1200">
                <a:solidFill>
                  <a:schemeClr val="tx1"/>
                </a:solidFill>
                <a:effectLst/>
                <a:latin typeface="Segoe Sans Display" pitchFamily="2" charset="0"/>
                <a:ea typeface="+mn-ea"/>
                <a:cs typeface="+mn-cs"/>
              </a:rPr>
              <a:t>Four Ingredients of an Effective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Introduction</a:t>
            </a:r>
          </a:p>
          <a:p>
            <a:r>
              <a:rPr lang="en-US" sz="882" b="0" i="0" kern="1200">
                <a:solidFill>
                  <a:schemeClr val="tx1"/>
                </a:solidFill>
                <a:effectLst/>
                <a:latin typeface="Segoe Sans Display" pitchFamily="2" charset="0"/>
                <a:ea typeface="+mn-ea"/>
                <a:cs typeface="+mn-cs"/>
              </a:rPr>
              <a:t>“Now that we know what a prompt is, let’s talk about how to make your prompts truly effective.”</a:t>
            </a:r>
          </a:p>
          <a:p>
            <a:r>
              <a:rPr lang="en-US" sz="882" b="0" i="0" kern="1200">
                <a:solidFill>
                  <a:schemeClr val="tx1"/>
                </a:solidFill>
                <a:effectLst/>
                <a:latin typeface="Segoe Sans Display" pitchFamily="2" charset="0"/>
                <a:ea typeface="+mn-ea"/>
                <a:cs typeface="+mn-cs"/>
              </a:rPr>
              <a:t>“There are four main ingredients that go into a really good prompt.”</a:t>
            </a:r>
          </a:p>
          <a:p>
            <a:br>
              <a:rPr lang="en-US" sz="882" b="0" i="0" kern="1200">
                <a:solidFill>
                  <a:schemeClr val="tx1"/>
                </a:solidFill>
                <a:effectLst/>
                <a:latin typeface="Segoe Sans Display" pitchFamily="2" charset="0"/>
                <a:ea typeface="+mn-ea"/>
                <a:cs typeface="+mn-cs"/>
              </a:rPr>
            </a:br>
            <a:endParaRPr lang="en-US" sz="882" b="0" i="0" kern="1200">
              <a:solidFill>
                <a:schemeClr val="tx1"/>
              </a:solidFill>
              <a:effectLst/>
              <a:latin typeface="Segoe Sans Display" pitchFamily="2" charset="0"/>
              <a:ea typeface="+mn-ea"/>
              <a:cs typeface="+mn-cs"/>
            </a:endParaRPr>
          </a:p>
          <a:p>
            <a:r>
              <a:rPr lang="en-US" sz="882" b="1" i="0" kern="1200">
                <a:solidFill>
                  <a:schemeClr val="tx1"/>
                </a:solidFill>
                <a:effectLst/>
                <a:latin typeface="Segoe Sans Display" pitchFamily="2" charset="0"/>
                <a:ea typeface="+mn-ea"/>
                <a:cs typeface="+mn-cs"/>
              </a:rPr>
              <a:t>Key Points to Cover</a:t>
            </a:r>
          </a:p>
          <a:p>
            <a:r>
              <a:rPr lang="en-US" sz="882" b="1" i="0" kern="1200">
                <a:solidFill>
                  <a:schemeClr val="tx1"/>
                </a:solidFill>
                <a:effectLst/>
                <a:latin typeface="Segoe Sans Display" pitchFamily="2" charset="0"/>
                <a:ea typeface="+mn-ea"/>
                <a:cs typeface="+mn-cs"/>
              </a:rPr>
              <a:t>Goal</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“Start by stating your goal—what do you want Copilot Chat to do?”</a:t>
            </a:r>
          </a:p>
          <a:p>
            <a:pPr lvl="1"/>
            <a:r>
              <a:rPr lang="en-US" sz="882" b="0" i="0" kern="1200">
                <a:solidFill>
                  <a:schemeClr val="tx1"/>
                </a:solidFill>
                <a:effectLst/>
                <a:latin typeface="Segoe Sans Display" pitchFamily="2" charset="0"/>
                <a:ea typeface="+mn-ea"/>
                <a:cs typeface="+mn-cs"/>
              </a:rPr>
              <a:t>“For example, are you asking it to draft an email, create a list, brainstorm ideas, or summarize something?”</a:t>
            </a:r>
          </a:p>
          <a:p>
            <a:pPr lvl="1"/>
            <a:r>
              <a:rPr lang="en-US" sz="882" b="0" i="0" kern="1200">
                <a:solidFill>
                  <a:schemeClr val="tx1"/>
                </a:solidFill>
                <a:effectLst/>
                <a:latin typeface="Segoe Sans Display" pitchFamily="2" charset="0"/>
                <a:ea typeface="+mn-ea"/>
                <a:cs typeface="+mn-cs"/>
              </a:rPr>
              <a:t>“Make sure your goal is clear and appears at the beginning of your prompt.”</a:t>
            </a:r>
          </a:p>
          <a:p>
            <a:r>
              <a:rPr lang="en-US" sz="882" b="1" i="0" kern="1200">
                <a:solidFill>
                  <a:schemeClr val="tx1"/>
                </a:solidFill>
                <a:effectLst/>
                <a:latin typeface="Segoe Sans Display" pitchFamily="2" charset="0"/>
                <a:ea typeface="+mn-ea"/>
                <a:cs typeface="+mn-cs"/>
              </a:rPr>
              <a:t>Context</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“Next, provide context. This helps Copilot Chat understand why you need the information or who it’s for.”</a:t>
            </a:r>
          </a:p>
          <a:p>
            <a:pPr lvl="1"/>
            <a:r>
              <a:rPr lang="en-US" sz="882" b="0" i="0" kern="1200">
                <a:solidFill>
                  <a:schemeClr val="tx1"/>
                </a:solidFill>
                <a:effectLst/>
                <a:latin typeface="Segoe Sans Display" pitchFamily="2" charset="0"/>
                <a:ea typeface="+mn-ea"/>
                <a:cs typeface="+mn-cs"/>
              </a:rPr>
              <a:t>“For instance, if you’re creating a presentation for a CEO, mention that. The response will be tailored for that audience.”</a:t>
            </a:r>
          </a:p>
          <a:p>
            <a:pPr lvl="1"/>
            <a:r>
              <a:rPr lang="en-US" sz="882" b="0" i="0" kern="1200">
                <a:solidFill>
                  <a:schemeClr val="tx1"/>
                </a:solidFill>
                <a:effectLst/>
                <a:latin typeface="Segoe Sans Display" pitchFamily="2" charset="0"/>
                <a:ea typeface="+mn-ea"/>
                <a:cs typeface="+mn-cs"/>
              </a:rPr>
              <a:t>“Context isn’t always natural for us to include, but even a little bit goes a long way.”</a:t>
            </a:r>
          </a:p>
          <a:p>
            <a:r>
              <a:rPr lang="en-US" sz="882" b="1" i="0" kern="1200">
                <a:solidFill>
                  <a:schemeClr val="tx1"/>
                </a:solidFill>
                <a:effectLst/>
                <a:latin typeface="Segoe Sans Display" pitchFamily="2" charset="0"/>
                <a:ea typeface="+mn-ea"/>
                <a:cs typeface="+mn-cs"/>
              </a:rPr>
              <a:t>Source</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“Tell Copilot Chat where to get the information. If you don’t specify, it will search broadly, which might not give you the best results.”</a:t>
            </a:r>
          </a:p>
          <a:p>
            <a:pPr lvl="1"/>
            <a:r>
              <a:rPr lang="en-US" sz="882" b="0" i="0" kern="1200">
                <a:solidFill>
                  <a:schemeClr val="tx1"/>
                </a:solidFill>
                <a:effectLst/>
                <a:latin typeface="Segoe Sans Display" pitchFamily="2" charset="0"/>
                <a:ea typeface="+mn-ea"/>
                <a:cs typeface="+mn-cs"/>
              </a:rPr>
              <a:t>“You can narrow the search by specifying a source and adding guardrails, like limiting to the last two years or a specific website.”</a:t>
            </a:r>
          </a:p>
          <a:p>
            <a:r>
              <a:rPr lang="en-US" sz="882" b="1" i="0" kern="1200">
                <a:solidFill>
                  <a:schemeClr val="tx1"/>
                </a:solidFill>
                <a:effectLst/>
                <a:latin typeface="Segoe Sans Display" pitchFamily="2" charset="0"/>
                <a:ea typeface="+mn-ea"/>
                <a:cs typeface="+mn-cs"/>
              </a:rPr>
              <a:t>Expectations</a:t>
            </a:r>
            <a:endParaRPr lang="en-US" sz="882" b="0" i="0" kern="1200">
              <a:solidFill>
                <a:schemeClr val="tx1"/>
              </a:solidFill>
              <a:effectLst/>
              <a:latin typeface="Segoe Sans Display" pitchFamily="2" charset="0"/>
              <a:ea typeface="+mn-ea"/>
              <a:cs typeface="+mn-cs"/>
            </a:endParaRPr>
          </a:p>
          <a:p>
            <a:pPr lvl="1"/>
            <a:r>
              <a:rPr lang="en-US" sz="882" b="0" i="0" kern="1200">
                <a:solidFill>
                  <a:schemeClr val="tx1"/>
                </a:solidFill>
                <a:effectLst/>
                <a:latin typeface="Segoe Sans Display" pitchFamily="2" charset="0"/>
                <a:ea typeface="+mn-ea"/>
                <a:cs typeface="+mn-cs"/>
              </a:rPr>
              <a:t>“Finally, set your expectations for the response. How do you want the information presented?”</a:t>
            </a:r>
          </a:p>
          <a:p>
            <a:pPr lvl="1"/>
            <a:r>
              <a:rPr lang="en-US" sz="882" b="0" i="0" kern="1200">
                <a:solidFill>
                  <a:schemeClr val="tx1"/>
                </a:solidFill>
                <a:effectLst/>
                <a:latin typeface="Segoe Sans Display" pitchFamily="2" charset="0"/>
                <a:ea typeface="+mn-ea"/>
                <a:cs typeface="+mn-cs"/>
              </a:rPr>
              <a:t>“You can ask for a professional tone, a specific format (like a table or paragraph), or a word limit.”</a:t>
            </a:r>
          </a:p>
          <a:p>
            <a:pPr lvl="1"/>
            <a:r>
              <a:rPr lang="en-US" sz="882" b="0" i="0" kern="1200">
                <a:solidFill>
                  <a:schemeClr val="tx1"/>
                </a:solidFill>
                <a:effectLst/>
                <a:latin typeface="Segoe Sans Display" pitchFamily="2" charset="0"/>
                <a:ea typeface="+mn-ea"/>
                <a:cs typeface="+mn-cs"/>
              </a:rPr>
              <a:t>“If you don’t set expectations, Copilot Chat will choose how to respond, which might not match what you want.”</a:t>
            </a:r>
          </a:p>
          <a:p>
            <a:br>
              <a:rPr lang="en-US" sz="882" b="0" i="0" kern="1200">
                <a:solidFill>
                  <a:schemeClr val="tx1"/>
                </a:solidFill>
                <a:effectLst/>
                <a:latin typeface="Segoe Sans Display" pitchFamily="2" charset="0"/>
                <a:ea typeface="+mn-ea"/>
                <a:cs typeface="+mn-cs"/>
              </a:rPr>
            </a:br>
            <a:r>
              <a:rPr lang="en-US" sz="882" b="1" i="0" kern="1200">
                <a:solidFill>
                  <a:schemeClr val="tx1"/>
                </a:solidFill>
                <a:effectLst/>
                <a:latin typeface="Segoe Sans Display" pitchFamily="2" charset="0"/>
                <a:ea typeface="+mn-ea"/>
                <a:cs typeface="+mn-cs"/>
              </a:rPr>
              <a:t>Transition</a:t>
            </a:r>
          </a:p>
          <a:p>
            <a:r>
              <a:rPr lang="en-US" sz="882" b="0" i="0" kern="1200">
                <a:solidFill>
                  <a:schemeClr val="tx1"/>
                </a:solidFill>
                <a:effectLst/>
                <a:latin typeface="Segoe Sans Display" pitchFamily="2" charset="0"/>
                <a:ea typeface="+mn-ea"/>
                <a:cs typeface="+mn-cs"/>
              </a:rPr>
              <a:t>“Next, we’ll look at how these ingredients come together in a sample prompt.”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11/20/2025 12:59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2345954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screen">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7779562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69706535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38973530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E898D75E-E587-7A84-E210-507FD2F3A90B}"/>
              </a:ext>
            </a:extLst>
          </p:cNvPr>
          <p:cNvSpPr>
            <a:spLocks noGrp="1"/>
          </p:cNvSpPr>
          <p:nvPr>
            <p:ph type="title"/>
          </p:nvPr>
        </p:nvSpPr>
        <p:spPr>
          <a:xfrm>
            <a:off x="571500" y="-601226"/>
            <a:ext cx="11049000" cy="492443"/>
          </a:xfrm>
          <a:prstGeom prst="rect">
            <a:avLst/>
          </a:prstGeom>
        </p:spPr>
        <p:txBody>
          <a:bodyPr lIns="0" tIns="0" rIns="0" bIns="0" anchor="b">
            <a:spAutoFit/>
          </a:bodyPr>
          <a:lstStyle>
            <a:lvl1pPr>
              <a:defRPr sz="3200"/>
            </a:lvl1pPr>
          </a:lstStyle>
          <a:p>
            <a:r>
              <a:rPr lang="en-US"/>
              <a:t>Click to edit Master title style</a:t>
            </a:r>
          </a:p>
        </p:txBody>
      </p:sp>
    </p:spTree>
    <p:extLst>
      <p:ext uri="{BB962C8B-B14F-4D97-AF65-F5344CB8AC3E}">
        <p14:creationId xmlns:p14="http://schemas.microsoft.com/office/powerpoint/2010/main" val="28012422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3">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66B8B079-3F2E-E0AC-E4F6-FB821708D6B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23155436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565337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t>   you!</a:t>
            </a:r>
          </a:p>
        </p:txBody>
      </p:sp>
    </p:spTree>
    <p:extLst>
      <p:ext uri="{BB962C8B-B14F-4D97-AF65-F5344CB8AC3E}">
        <p14:creationId xmlns:p14="http://schemas.microsoft.com/office/powerpoint/2010/main" val="38393967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061644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2215991"/>
          </a:xfrm>
          <a:prstGeom prst="rect">
            <a:avLst/>
          </a:prstGeom>
        </p:spPr>
        <p:txBody>
          <a:bodyPr lIns="0" tIns="0" rIns="0" bIns="0">
            <a:spAutoFit/>
          </a:bodyPr>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20328978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4943312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99431241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27899987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9504136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37935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108625494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6B2F928-973E-006A-E08C-44F4E6EF9C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128170988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360561626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19"/>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521199166"/>
      </p:ext>
    </p:extLst>
  </p:cSld>
  <p:clrMap bg1="lt1" tx1="dk1" bg2="lt2" tx2="dk2" accent1="accent1" accent2="accent2" accent3="accent3" accent4="accent4" accent5="accent5" accent6="accent6" hlink="hlink" folHlink="folHlink"/>
  <p:sldLayoutIdLst>
    <p:sldLayoutId id="2147485841" r:id="rId1"/>
    <p:sldLayoutId id="2147485842" r:id="rId2"/>
    <p:sldLayoutId id="2147485843" r:id="rId3"/>
    <p:sldLayoutId id="2147485844" r:id="rId4"/>
    <p:sldLayoutId id="2147485845" r:id="rId5"/>
    <p:sldLayoutId id="2147485846" r:id="rId6"/>
    <p:sldLayoutId id="2147485847" r:id="rId7"/>
    <p:sldLayoutId id="2147485848" r:id="rId8"/>
    <p:sldLayoutId id="2147485849" r:id="rId9"/>
    <p:sldLayoutId id="2147485850" r:id="rId10"/>
    <p:sldLayoutId id="2147485851" r:id="rId11"/>
    <p:sldLayoutId id="2147485852" r:id="rId12"/>
    <p:sldLayoutId id="2147485853" r:id="rId13"/>
    <p:sldLayoutId id="2147485854" r:id="rId14"/>
    <p:sldLayoutId id="2147485855" r:id="rId15"/>
    <p:sldLayoutId id="2147485856" r:id="rId16"/>
    <p:sldLayoutId id="2147485857" r:id="rId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16.png"/><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9.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0.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png"/><Relationship Id="rId5" Type="http://schemas.microsoft.com/office/2017/04/relationships/track" Target="../media/track2.vtt"/><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aka.ms/CustomerHubSessions" TargetMode="External"/><Relationship Id="rId5" Type="http://schemas.openxmlformats.org/officeDocument/2006/relationships/image" Target="../media/image62.png"/><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hyperlink" Target="https://adoption.microsoft.com/copilot-cha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microsoft.com/office/2017/04/relationships/track" Target="../media/track1.vtt"/><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1F78C0C-C764-B989-C29E-97E56818BA26}"/>
              </a:ext>
            </a:extLst>
          </p:cNvPr>
          <p:cNvSpPr>
            <a:spLocks noGrp="1"/>
          </p:cNvSpPr>
          <p:nvPr>
            <p:ph type="title"/>
          </p:nvPr>
        </p:nvSpPr>
        <p:spPr>
          <a:xfrm>
            <a:off x="591451" y="2511166"/>
            <a:ext cx="4837800" cy="3416320"/>
          </a:xfrm>
          <a:prstGeom prst="rect">
            <a:avLst/>
          </a:prstGeom>
        </p:spPr>
        <p:txBody>
          <a:bodyPr wrap="square">
            <a:spAutoFit/>
          </a:bodyPr>
          <a:lstStyle/>
          <a:p>
            <a:r>
              <a:rPr lang="en-US"/>
              <a:t>Maximize M365 Copilot Chat value with better prompts</a:t>
            </a:r>
          </a:p>
        </p:txBody>
      </p:sp>
    </p:spTree>
    <p:extLst>
      <p:ext uri="{BB962C8B-B14F-4D97-AF65-F5344CB8AC3E}">
        <p14:creationId xmlns:p14="http://schemas.microsoft.com/office/powerpoint/2010/main" val="19426133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714501" y="970017"/>
            <a:ext cx="8762998" cy="5280888"/>
          </a:xfrm>
          <a:prstGeom prst="roundRect">
            <a:avLst>
              <a:gd name="adj" fmla="val 43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44" name="Rectangle: Rounded Corners 43">
            <a:extLst>
              <a:ext uri="{FF2B5EF4-FFF2-40B4-BE49-F238E27FC236}">
                <a16:creationId xmlns:a16="http://schemas.microsoft.com/office/drawing/2014/main" id="{83D43299-6DE1-E229-EDEE-F1111D2578AD}"/>
              </a:ext>
              <a:ext uri="{C183D7F6-B498-43B3-948B-1728B52AA6E4}">
                <adec:decorative xmlns:adec="http://schemas.microsoft.com/office/drawing/2017/decorative" val="1"/>
              </a:ext>
            </a:extLst>
          </p:cNvPr>
          <p:cNvSpPr/>
          <p:nvPr/>
        </p:nvSpPr>
        <p:spPr bwMode="auto">
          <a:xfrm>
            <a:off x="1866900" y="1330116"/>
            <a:ext cx="8458200" cy="4780146"/>
          </a:xfrm>
          <a:prstGeom prst="roundRect">
            <a:avLst>
              <a:gd name="adj" fmla="val 3738"/>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37160" rIns="137160" bIns="137160" numCol="1" spcCol="0" rtlCol="0" fromWordArt="0" anchor="t" anchorCtr="0" forceAA="0" compatLnSpc="1">
            <a:prstTxWarp prst="textNoShape">
              <a:avLst/>
            </a:prstTxWarp>
            <a:noAutofit/>
          </a:bodyPr>
          <a:lstStyle/>
          <a:p>
            <a:pPr defTabSz="932742">
              <a:spcAft>
                <a:spcPts val="300"/>
              </a:spcAft>
              <a:buSzPct val="90000"/>
            </a:pPr>
            <a:endParaRPr lang="en-US" sz="1800" spc="-38">
              <a:ln w="3175">
                <a:noFill/>
              </a:ln>
              <a:solidFill>
                <a:schemeClr val="bg1"/>
              </a:solidFill>
              <a:latin typeface="+mj-lt"/>
              <a:cs typeface="Segoe Sans Display" pitchFamily="2" charset="0"/>
            </a:endParaRPr>
          </a:p>
        </p:txBody>
      </p:sp>
      <p:sp>
        <p:nvSpPr>
          <p:cNvPr id="42" name="Oval 41">
            <a:extLst>
              <a:ext uri="{FF2B5EF4-FFF2-40B4-BE49-F238E27FC236}">
                <a16:creationId xmlns:a16="http://schemas.microsoft.com/office/drawing/2014/main" id="{A9E00E39-390A-8270-4D15-398D2896EE71}"/>
              </a:ext>
              <a:ext uri="{C183D7F6-B498-43B3-948B-1728B52AA6E4}">
                <adec:decorative xmlns:adec="http://schemas.microsoft.com/office/drawing/2017/decorative" val="1"/>
              </a:ext>
            </a:extLst>
          </p:cNvPr>
          <p:cNvSpPr/>
          <p:nvPr/>
        </p:nvSpPr>
        <p:spPr bwMode="auto">
          <a:xfrm>
            <a:off x="10927554" y="389813"/>
            <a:ext cx="745334" cy="74533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 name="TextBox 8">
            <a:extLst>
              <a:ext uri="{FF2B5EF4-FFF2-40B4-BE49-F238E27FC236}">
                <a16:creationId xmlns:a16="http://schemas.microsoft.com/office/drawing/2014/main" id="{F65BD9BC-85BC-02D2-A173-D3482117F7C6}"/>
              </a:ext>
              <a:ext uri="{C183D7F6-B498-43B3-948B-1728B52AA6E4}">
                <adec:decorative xmlns:adec="http://schemas.microsoft.com/office/drawing/2017/decorative" val="1"/>
              </a:ext>
            </a:extLst>
          </p:cNvPr>
          <p:cNvSpPr txBox="1"/>
          <p:nvPr/>
        </p:nvSpPr>
        <p:spPr>
          <a:xfrm>
            <a:off x="3388088" y="2032506"/>
            <a:ext cx="1346867"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What</a:t>
            </a:r>
            <a:r>
              <a:rPr kumimoji="0" lang="en-US" sz="1050" b="0" i="0" u="none" strike="noStrike" kern="1200" cap="none" spc="0" normalizeH="0" baseline="0" noProof="0">
                <a:ln>
                  <a:noFill/>
                </a:ln>
                <a:solidFill>
                  <a:schemeClr val="bg1"/>
                </a:solidFill>
                <a:effectLst/>
                <a:uLnTx/>
                <a:uFillTx/>
                <a:ea typeface="+mn-ea"/>
                <a:cs typeface="Segoe UI" panose="020B0502040204020203" pitchFamily="34" charset="0"/>
              </a:rPr>
              <a:t> response do you want from Copilot? </a:t>
            </a:r>
          </a:p>
        </p:txBody>
      </p:sp>
      <p:sp>
        <p:nvSpPr>
          <p:cNvPr id="12" name="TextBox 9">
            <a:extLst>
              <a:ext uri="{FF2B5EF4-FFF2-40B4-BE49-F238E27FC236}">
                <a16:creationId xmlns:a16="http://schemas.microsoft.com/office/drawing/2014/main" id="{9000A2B7-301C-81E9-5A0E-60B5F6AC5376}"/>
              </a:ext>
              <a:ext uri="{C183D7F6-B498-43B3-948B-1728B52AA6E4}">
                <adec:decorative xmlns:adec="http://schemas.microsoft.com/office/drawing/2017/decorative" val="1"/>
              </a:ext>
            </a:extLst>
          </p:cNvPr>
          <p:cNvSpPr txBox="1"/>
          <p:nvPr/>
        </p:nvSpPr>
        <p:spPr>
          <a:xfrm>
            <a:off x="7720207" y="2032506"/>
            <a:ext cx="1408788" cy="33172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a:solidFill>
                  <a:schemeClr val="bg1"/>
                </a:solidFill>
                <a:latin typeface="+mj-lt"/>
                <a:cs typeface="Segoe UI Semibold" panose="020B0502040204020203" pitchFamily="34" charset="0"/>
              </a:rPr>
              <a:t>Why</a:t>
            </a:r>
            <a:r>
              <a:rPr kumimoji="0" lang="en-US" sz="1050" b="0" i="0" u="none" strike="noStrike" kern="1200" cap="none" spc="0" normalizeH="0" baseline="0" noProof="0">
                <a:ln>
                  <a:noFill/>
                </a:ln>
                <a:solidFill>
                  <a:schemeClr val="bg1"/>
                </a:solidFill>
                <a:effectLst/>
                <a:uLnTx/>
                <a:uFillTx/>
                <a:ea typeface="+mn-ea"/>
                <a:cs typeface="Segoe UI"/>
              </a:rPr>
              <a:t> do you need it and </a:t>
            </a:r>
            <a:r>
              <a:rPr kumimoji="0" lang="en-US" sz="1050" b="0" i="0" u="none" strike="noStrike" kern="1200" cap="none" spc="0" normalizeH="0" baseline="0" noProof="0">
                <a:ln>
                  <a:noFill/>
                </a:ln>
                <a:solidFill>
                  <a:schemeClr val="bg1"/>
                </a:solidFill>
                <a:effectLst/>
                <a:uLnTx/>
                <a:uFillTx/>
                <a:ea typeface="+mn-ea"/>
                <a:cs typeface="Segoe UI Semibold"/>
              </a:rPr>
              <a:t>who</a:t>
            </a:r>
            <a:r>
              <a:rPr kumimoji="0" lang="en-US" sz="1050" b="0" i="0" u="none" strike="noStrike" kern="1200" cap="none" spc="0" normalizeH="0" baseline="0" noProof="0">
                <a:ln>
                  <a:noFill/>
                </a:ln>
                <a:solidFill>
                  <a:schemeClr val="bg1"/>
                </a:solidFill>
                <a:effectLst/>
                <a:uLnTx/>
                <a:uFillTx/>
                <a:ea typeface="+mn-ea"/>
                <a:cs typeface="Segoe UI"/>
              </a:rPr>
              <a:t> is involved?</a:t>
            </a:r>
          </a:p>
        </p:txBody>
      </p:sp>
      <p:sp>
        <p:nvSpPr>
          <p:cNvPr id="24" name="TextBox 7">
            <a:extLst>
              <a:ext uri="{FF2B5EF4-FFF2-40B4-BE49-F238E27FC236}">
                <a16:creationId xmlns:a16="http://schemas.microsoft.com/office/drawing/2014/main" id="{7D0A9F9B-EB7D-F677-908E-323BDF6219DF}"/>
              </a:ext>
              <a:ext uri="{C183D7F6-B498-43B3-948B-1728B52AA6E4}">
                <adec:decorative xmlns:adec="http://schemas.microsoft.com/office/drawing/2017/decorative" val="1"/>
              </a:ext>
            </a:extLst>
          </p:cNvPr>
          <p:cNvSpPr txBox="1"/>
          <p:nvPr/>
        </p:nvSpPr>
        <p:spPr>
          <a:xfrm>
            <a:off x="3070438" y="5116841"/>
            <a:ext cx="1780053"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a:solidFill>
                  <a:schemeClr val="bg1"/>
                </a:solidFill>
                <a:latin typeface="+mj-lt"/>
                <a:cs typeface="Segoe UI Semibold" panose="020B0502040204020203" pitchFamily="34" charset="0"/>
              </a:rPr>
              <a:t>Which</a:t>
            </a:r>
            <a:r>
              <a:rPr kumimoji="0" lang="en-US" sz="1050" b="0" i="0" u="none" strike="noStrike" kern="1200" cap="none" spc="0" normalizeH="0" baseline="0" noProof="0">
                <a:ln>
                  <a:noFill/>
                </a:ln>
                <a:solidFill>
                  <a:schemeClr val="bg1"/>
                </a:solidFill>
                <a:effectLst/>
                <a:uLnTx/>
                <a:uFillTx/>
                <a:ea typeface="+mn-ea"/>
                <a:cs typeface="Segoe UI" panose="020B0502040204020203" pitchFamily="34" charset="0"/>
              </a:rPr>
              <a:t> information sources or samples should Copilot use?</a:t>
            </a:r>
          </a:p>
        </p:txBody>
      </p:sp>
      <p:sp>
        <p:nvSpPr>
          <p:cNvPr id="33" name="TextBox 6">
            <a:extLst>
              <a:ext uri="{FF2B5EF4-FFF2-40B4-BE49-F238E27FC236}">
                <a16:creationId xmlns:a16="http://schemas.microsoft.com/office/drawing/2014/main" id="{D0DABC2E-8045-C155-10AC-9A3D164FE252}"/>
              </a:ext>
              <a:ext uri="{C183D7F6-B498-43B3-948B-1728B52AA6E4}">
                <adec:decorative xmlns:adec="http://schemas.microsoft.com/office/drawing/2017/decorative" val="1"/>
              </a:ext>
            </a:extLst>
          </p:cNvPr>
          <p:cNvSpPr txBox="1"/>
          <p:nvPr/>
        </p:nvSpPr>
        <p:spPr>
          <a:xfrm>
            <a:off x="7720207" y="5116841"/>
            <a:ext cx="1920937"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050">
                <a:solidFill>
                  <a:schemeClr val="bg1"/>
                </a:solidFill>
                <a:latin typeface="+mj-lt"/>
                <a:cs typeface="Segoe UI Semibold" panose="020B0502040204020203" pitchFamily="34" charset="0"/>
              </a:rPr>
              <a:t>How</a:t>
            </a:r>
            <a:r>
              <a:rPr kumimoji="0" lang="en-US" sz="1050" b="0" i="0" u="none" strike="noStrike" kern="1200" cap="none" spc="0" normalizeH="0" baseline="0" noProof="0">
                <a:ln>
                  <a:noFill/>
                </a:ln>
                <a:solidFill>
                  <a:schemeClr val="bg1"/>
                </a:solidFill>
                <a:effectLst/>
                <a:uLnTx/>
                <a:uFillTx/>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ea typeface="+mn-ea"/>
                <a:cs typeface="Segoe UI" panose="020B0502040204020203" pitchFamily="34" charset="0"/>
              </a:rPr>
              <a:t>to best meet your expectations?</a:t>
            </a:r>
          </a:p>
        </p:txBody>
      </p:sp>
      <p:sp>
        <p:nvSpPr>
          <p:cNvPr id="115" name="Graphic 112">
            <a:extLst>
              <a:ext uri="{FF2B5EF4-FFF2-40B4-BE49-F238E27FC236}">
                <a16:creationId xmlns:a16="http://schemas.microsoft.com/office/drawing/2014/main" id="{4FE33218-CEB4-9AA8-51DF-C37D43B9FB2B}"/>
              </a:ext>
              <a:ext uri="{C183D7F6-B498-43B3-948B-1728B52AA6E4}">
                <adec:decorative xmlns:adec="http://schemas.microsoft.com/office/drawing/2017/decorative" val="1"/>
              </a:ext>
            </a:extLst>
          </p:cNvPr>
          <p:cNvSpPr/>
          <p:nvPr/>
        </p:nvSpPr>
        <p:spPr>
          <a:xfrm>
            <a:off x="2071731" y="3721100"/>
            <a:ext cx="1066800" cy="1952284"/>
          </a:xfrm>
          <a:custGeom>
            <a:avLst/>
            <a:gdLst>
              <a:gd name="connsiteX0" fmla="*/ 800195 w 800195"/>
              <a:gd name="connsiteY0" fmla="*/ 1618488 h 1618488"/>
              <a:gd name="connsiteX1" fmla="*/ 770382 w 800195"/>
              <a:gd name="connsiteY1" fmla="*/ 1618488 h 1618488"/>
              <a:gd name="connsiteX2" fmla="*/ 657320 w 800195"/>
              <a:gd name="connsiteY2" fmla="*/ 1505426 h 1618488"/>
              <a:gd name="connsiteX3" fmla="*/ 657320 w 800195"/>
              <a:gd name="connsiteY3" fmla="*/ 1350645 h 1618488"/>
              <a:gd name="connsiteX4" fmla="*/ 544259 w 800195"/>
              <a:gd name="connsiteY4" fmla="*/ 1237583 h 1618488"/>
              <a:gd name="connsiteX5" fmla="*/ 113062 w 800195"/>
              <a:gd name="connsiteY5" fmla="*/ 1237583 h 1618488"/>
              <a:gd name="connsiteX6" fmla="*/ 0 w 800195"/>
              <a:gd name="connsiteY6" fmla="*/ 1124522 h 1618488"/>
              <a:gd name="connsiteX7" fmla="*/ 0 w 800195"/>
              <a:gd name="connsiteY7" fmla="*/ 112967 h 1618488"/>
              <a:gd name="connsiteX8" fmla="*/ 113062 w 800195"/>
              <a:gd name="connsiteY8" fmla="*/ 0 h 1618488"/>
              <a:gd name="connsiteX9" fmla="*/ 361950 w 800195"/>
              <a:gd name="connsiteY9" fmla="*/ 0 h 16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95" h="1618488">
                <a:moveTo>
                  <a:pt x="800195" y="1618488"/>
                </a:moveTo>
                <a:lnTo>
                  <a:pt x="770382" y="1618488"/>
                </a:lnTo>
                <a:cubicBezTo>
                  <a:pt x="707993" y="1618488"/>
                  <a:pt x="657320" y="1567910"/>
                  <a:pt x="657320" y="1505426"/>
                </a:cubicBezTo>
                <a:lnTo>
                  <a:pt x="657320" y="1350645"/>
                </a:lnTo>
                <a:cubicBezTo>
                  <a:pt x="657320" y="1288256"/>
                  <a:pt x="606743" y="1237583"/>
                  <a:pt x="544259" y="1237583"/>
                </a:cubicBezTo>
                <a:lnTo>
                  <a:pt x="113062" y="1237583"/>
                </a:lnTo>
                <a:cubicBezTo>
                  <a:pt x="50673" y="1237583"/>
                  <a:pt x="0" y="1187006"/>
                  <a:pt x="0" y="1124522"/>
                </a:cubicBezTo>
                <a:lnTo>
                  <a:pt x="0" y="112967"/>
                </a:lnTo>
                <a:cubicBezTo>
                  <a:pt x="95" y="50578"/>
                  <a:pt x="50673" y="0"/>
                  <a:pt x="113062" y="0"/>
                </a:cubicBezTo>
                <a:lnTo>
                  <a:pt x="361950" y="0"/>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lt1"/>
              </a:solidFill>
            </a:endParaRPr>
          </a:p>
        </p:txBody>
      </p:sp>
      <p:sp>
        <p:nvSpPr>
          <p:cNvPr id="131" name="Freeform: Shape 130">
            <a:extLst>
              <a:ext uri="{FF2B5EF4-FFF2-40B4-BE49-F238E27FC236}">
                <a16:creationId xmlns:a16="http://schemas.microsoft.com/office/drawing/2014/main" id="{2A26EC1D-73FF-69E0-4128-90EB1EBA5618}"/>
              </a:ext>
              <a:ext uri="{C183D7F6-B498-43B3-948B-1728B52AA6E4}">
                <adec:decorative xmlns:adec="http://schemas.microsoft.com/office/drawing/2017/decorative" val="1"/>
              </a:ext>
            </a:extLst>
          </p:cNvPr>
          <p:cNvSpPr/>
          <p:nvPr/>
        </p:nvSpPr>
        <p:spPr>
          <a:xfrm>
            <a:off x="3236956" y="1904659"/>
            <a:ext cx="1819275" cy="828675"/>
          </a:xfrm>
          <a:custGeom>
            <a:avLst/>
            <a:gdLst>
              <a:gd name="connsiteX0" fmla="*/ 0 w 1364837"/>
              <a:gd name="connsiteY0" fmla="*/ 0 h 621791"/>
              <a:gd name="connsiteX1" fmla="*/ 0 w 1364837"/>
              <a:gd name="connsiteY1" fmla="*/ 294323 h 621791"/>
              <a:gd name="connsiteX2" fmla="*/ 113062 w 1364837"/>
              <a:gd name="connsiteY2" fmla="*/ 407384 h 621791"/>
              <a:gd name="connsiteX3" fmla="*/ 1251776 w 1364837"/>
              <a:gd name="connsiteY3" fmla="*/ 407384 h 621791"/>
              <a:gd name="connsiteX4" fmla="*/ 1364837 w 1364837"/>
              <a:gd name="connsiteY4" fmla="*/ 520446 h 621791"/>
              <a:gd name="connsiteX5" fmla="*/ 1364837 w 1364837"/>
              <a:gd name="connsiteY5" fmla="*/ 621792 h 6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837" h="621791">
                <a:moveTo>
                  <a:pt x="0" y="0"/>
                </a:moveTo>
                <a:lnTo>
                  <a:pt x="0" y="294323"/>
                </a:lnTo>
                <a:cubicBezTo>
                  <a:pt x="0" y="356711"/>
                  <a:pt x="50578" y="407384"/>
                  <a:pt x="113062" y="407384"/>
                </a:cubicBezTo>
                <a:lnTo>
                  <a:pt x="1251776" y="407384"/>
                </a:lnTo>
                <a:cubicBezTo>
                  <a:pt x="1314164" y="407384"/>
                  <a:pt x="1364837" y="457962"/>
                  <a:pt x="1364837" y="520446"/>
                </a:cubicBezTo>
                <a:lnTo>
                  <a:pt x="1364837" y="621792"/>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32" name="Freeform: Shape 131">
            <a:extLst>
              <a:ext uri="{FF2B5EF4-FFF2-40B4-BE49-F238E27FC236}">
                <a16:creationId xmlns:a16="http://schemas.microsoft.com/office/drawing/2014/main" id="{F6FEF31B-8C9F-EA70-206B-3EDB1F638D96}"/>
              </a:ext>
              <a:ext uri="{C183D7F6-B498-43B3-948B-1728B52AA6E4}">
                <adec:decorative xmlns:adec="http://schemas.microsoft.com/office/drawing/2017/decorative" val="1"/>
              </a:ext>
            </a:extLst>
          </p:cNvPr>
          <p:cNvSpPr/>
          <p:nvPr/>
        </p:nvSpPr>
        <p:spPr>
          <a:xfrm>
            <a:off x="3236956" y="1904659"/>
            <a:ext cx="1819275" cy="828675"/>
          </a:xfrm>
          <a:custGeom>
            <a:avLst/>
            <a:gdLst>
              <a:gd name="connsiteX0" fmla="*/ 0 w 1364837"/>
              <a:gd name="connsiteY0" fmla="*/ 0 h 621791"/>
              <a:gd name="connsiteX1" fmla="*/ 0 w 1364837"/>
              <a:gd name="connsiteY1" fmla="*/ 294323 h 621791"/>
              <a:gd name="connsiteX2" fmla="*/ 113062 w 1364837"/>
              <a:gd name="connsiteY2" fmla="*/ 407384 h 621791"/>
              <a:gd name="connsiteX3" fmla="*/ 1251776 w 1364837"/>
              <a:gd name="connsiteY3" fmla="*/ 407384 h 621791"/>
              <a:gd name="connsiteX4" fmla="*/ 1364837 w 1364837"/>
              <a:gd name="connsiteY4" fmla="*/ 520446 h 621791"/>
              <a:gd name="connsiteX5" fmla="*/ 1364837 w 1364837"/>
              <a:gd name="connsiteY5" fmla="*/ 621792 h 6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837" h="621791">
                <a:moveTo>
                  <a:pt x="0" y="0"/>
                </a:moveTo>
                <a:lnTo>
                  <a:pt x="0" y="294323"/>
                </a:lnTo>
                <a:cubicBezTo>
                  <a:pt x="0" y="356711"/>
                  <a:pt x="50578" y="407384"/>
                  <a:pt x="113062" y="407384"/>
                </a:cubicBezTo>
                <a:lnTo>
                  <a:pt x="1251776" y="407384"/>
                </a:lnTo>
                <a:cubicBezTo>
                  <a:pt x="1314164" y="407384"/>
                  <a:pt x="1364837" y="457962"/>
                  <a:pt x="1364837" y="520446"/>
                </a:cubicBezTo>
                <a:lnTo>
                  <a:pt x="1364837" y="621792"/>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5" name="TextBox 1">
            <a:extLst>
              <a:ext uri="{FF2B5EF4-FFF2-40B4-BE49-F238E27FC236}">
                <a16:creationId xmlns:a16="http://schemas.microsoft.com/office/drawing/2014/main" id="{035E34C3-9DC3-EC30-56DE-8F4AD91ECC56}"/>
              </a:ext>
              <a:ext uri="{C183D7F6-B498-43B3-948B-1728B52AA6E4}">
                <adec:decorative xmlns:adec="http://schemas.microsoft.com/office/drawing/2017/decorative" val="1"/>
              </a:ext>
            </a:extLst>
          </p:cNvPr>
          <p:cNvSpPr txBox="1"/>
          <p:nvPr/>
        </p:nvSpPr>
        <p:spPr>
          <a:xfrm>
            <a:off x="2670210" y="2750109"/>
            <a:ext cx="6845441" cy="1569660"/>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lvl="0">
              <a:defRPr/>
            </a:pPr>
            <a:r>
              <a:rPr lang="en-US" sz="2400" b="1">
                <a:solidFill>
                  <a:schemeClr val="bg2">
                    <a:lumMod val="75000"/>
                  </a:schemeClr>
                </a:solidFill>
                <a:latin typeface="Segoe UI Semibold"/>
                <a:cs typeface="Segoe UI Semibold" panose="020B0502040204020203" pitchFamily="34" charset="0"/>
              </a:rPr>
              <a:t>Generate a list of the labor force participation rates </a:t>
            </a:r>
            <a:r>
              <a:rPr lang="en-US" sz="2400" b="1">
                <a:solidFill>
                  <a:schemeClr val="accent4">
                    <a:lumMod val="60000"/>
                    <a:lumOff val="40000"/>
                  </a:schemeClr>
                </a:solidFill>
                <a:latin typeface="Segoe UI Semibold"/>
                <a:cs typeface="Segoe UI Semibold" panose="020B0502040204020203" pitchFamily="34" charset="0"/>
              </a:rPr>
              <a:t>from the Bureau of Labor Statistics over the last 5 years. </a:t>
            </a:r>
            <a:r>
              <a:rPr lang="en-US" sz="2400" b="1">
                <a:solidFill>
                  <a:srgbClr val="8DE971"/>
                </a:solidFill>
                <a:latin typeface="Segoe UI Semibold"/>
                <a:cs typeface="Segoe UI Semibold" panose="020B0502040204020203" pitchFamily="34" charset="0"/>
              </a:rPr>
              <a:t>I’m trying to understand trends. </a:t>
            </a:r>
            <a:r>
              <a:rPr lang="en-US" sz="2400" b="1">
                <a:solidFill>
                  <a:srgbClr val="FF8665"/>
                </a:solidFill>
                <a:latin typeface="Segoe UI Semibold"/>
                <a:cs typeface="Segoe UI Semibold" panose="020B0502040204020203" pitchFamily="34" charset="0"/>
              </a:rPr>
              <a:t>Provide the results in an easy to read table.</a:t>
            </a:r>
          </a:p>
        </p:txBody>
      </p:sp>
      <p:sp>
        <p:nvSpPr>
          <p:cNvPr id="3" name="Rounded Rectangle 25">
            <a:extLst>
              <a:ext uri="{FF2B5EF4-FFF2-40B4-BE49-F238E27FC236}">
                <a16:creationId xmlns:a16="http://schemas.microsoft.com/office/drawing/2014/main" id="{7531F863-6740-6E0D-E2C4-C9BAFB6462CC}"/>
              </a:ext>
              <a:ext uri="{C183D7F6-B498-43B3-948B-1728B52AA6E4}">
                <adec:decorative xmlns:adec="http://schemas.microsoft.com/office/drawing/2017/decorative" val="1"/>
              </a:ext>
            </a:extLst>
          </p:cNvPr>
          <p:cNvSpPr/>
          <p:nvPr/>
        </p:nvSpPr>
        <p:spPr bwMode="auto">
          <a:xfrm>
            <a:off x="3132733" y="1594024"/>
            <a:ext cx="1664517" cy="317873"/>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11" name="Rounded Rectangle 26">
            <a:extLst>
              <a:ext uri="{FF2B5EF4-FFF2-40B4-BE49-F238E27FC236}">
                <a16:creationId xmlns:a16="http://schemas.microsoft.com/office/drawing/2014/main" id="{568ABC6C-7F0F-503C-CD8C-2745A35B1CF2}"/>
              </a:ext>
              <a:ext uri="{C183D7F6-B498-43B3-948B-1728B52AA6E4}">
                <adec:decorative xmlns:adec="http://schemas.microsoft.com/office/drawing/2017/decorative" val="1"/>
              </a:ext>
            </a:extLst>
          </p:cNvPr>
          <p:cNvSpPr/>
          <p:nvPr/>
        </p:nvSpPr>
        <p:spPr bwMode="auto">
          <a:xfrm>
            <a:off x="7429766" y="1594024"/>
            <a:ext cx="1664365" cy="317873"/>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07641D"/>
                </a:solidFill>
                <a:effectLst/>
                <a:uLnTx/>
                <a:uFillTx/>
                <a:latin typeface="Segoe UI Semibold"/>
                <a:ea typeface="+mn-ea"/>
                <a:cs typeface="Segoe UI Semibold" panose="020B0502040204020203" pitchFamily="34" charset="0"/>
              </a:rPr>
              <a:t>Context</a:t>
            </a:r>
          </a:p>
        </p:txBody>
      </p:sp>
      <p:sp>
        <p:nvSpPr>
          <p:cNvPr id="25" name="Rounded Rectangle 37">
            <a:extLst>
              <a:ext uri="{FF2B5EF4-FFF2-40B4-BE49-F238E27FC236}">
                <a16:creationId xmlns:a16="http://schemas.microsoft.com/office/drawing/2014/main" id="{EF38B272-2D89-8FA2-1DFF-4D982F4534E0}"/>
              </a:ext>
              <a:ext uri="{C183D7F6-B498-43B3-948B-1728B52AA6E4}">
                <adec:decorative xmlns:adec="http://schemas.microsoft.com/office/drawing/2017/decorative" val="1"/>
              </a:ext>
            </a:extLst>
          </p:cNvPr>
          <p:cNvSpPr/>
          <p:nvPr/>
        </p:nvSpPr>
        <p:spPr bwMode="auto">
          <a:xfrm>
            <a:off x="3097869" y="5528480"/>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161" name="Freeform: Shape 160">
            <a:extLst>
              <a:ext uri="{FF2B5EF4-FFF2-40B4-BE49-F238E27FC236}">
                <a16:creationId xmlns:a16="http://schemas.microsoft.com/office/drawing/2014/main" id="{F9CA8ACF-CFB9-18A3-90D2-BD16D5D2468D}"/>
              </a:ext>
              <a:ext uri="{C183D7F6-B498-43B3-948B-1728B52AA6E4}">
                <adec:decorative xmlns:adec="http://schemas.microsoft.com/office/drawing/2017/decorative" val="1"/>
              </a:ext>
            </a:extLst>
          </p:cNvPr>
          <p:cNvSpPr/>
          <p:nvPr/>
        </p:nvSpPr>
        <p:spPr>
          <a:xfrm>
            <a:off x="7591424" y="1905000"/>
            <a:ext cx="2522705" cy="1819275"/>
          </a:xfrm>
          <a:custGeom>
            <a:avLst/>
            <a:gdLst>
              <a:gd name="connsiteX0" fmla="*/ 0 w 1843754"/>
              <a:gd name="connsiteY0" fmla="*/ 0 h 1364837"/>
              <a:gd name="connsiteX1" fmla="*/ 0 w 1843754"/>
              <a:gd name="connsiteY1" fmla="*/ 287084 h 1364837"/>
              <a:gd name="connsiteX2" fmla="*/ 113062 w 1843754"/>
              <a:gd name="connsiteY2" fmla="*/ 400145 h 1364837"/>
              <a:gd name="connsiteX3" fmla="*/ 1730693 w 1843754"/>
              <a:gd name="connsiteY3" fmla="*/ 400145 h 1364837"/>
              <a:gd name="connsiteX4" fmla="*/ 1843754 w 1843754"/>
              <a:gd name="connsiteY4" fmla="*/ 513207 h 1364837"/>
              <a:gd name="connsiteX5" fmla="*/ 1843754 w 1843754"/>
              <a:gd name="connsiteY5" fmla="*/ 1251776 h 1364837"/>
              <a:gd name="connsiteX6" fmla="*/ 1730693 w 1843754"/>
              <a:gd name="connsiteY6" fmla="*/ 1364837 h 1364837"/>
              <a:gd name="connsiteX7" fmla="*/ 1379220 w 1843754"/>
              <a:gd name="connsiteY7" fmla="*/ 1364837 h 136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754" h="1364837">
                <a:moveTo>
                  <a:pt x="0" y="0"/>
                </a:moveTo>
                <a:lnTo>
                  <a:pt x="0" y="287084"/>
                </a:lnTo>
                <a:cubicBezTo>
                  <a:pt x="0" y="349472"/>
                  <a:pt x="50578" y="400145"/>
                  <a:pt x="113062" y="400145"/>
                </a:cubicBezTo>
                <a:lnTo>
                  <a:pt x="1730693" y="400145"/>
                </a:lnTo>
                <a:cubicBezTo>
                  <a:pt x="1793081" y="400145"/>
                  <a:pt x="1843754" y="450723"/>
                  <a:pt x="1843754" y="513207"/>
                </a:cubicBezTo>
                <a:lnTo>
                  <a:pt x="1843754" y="1251776"/>
                </a:lnTo>
                <a:cubicBezTo>
                  <a:pt x="1843754" y="1314164"/>
                  <a:pt x="1793177" y="1364837"/>
                  <a:pt x="1730693" y="1364837"/>
                </a:cubicBezTo>
                <a:lnTo>
                  <a:pt x="1379220" y="1364837"/>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6" name="Freeform: Shape 165">
            <a:extLst>
              <a:ext uri="{FF2B5EF4-FFF2-40B4-BE49-F238E27FC236}">
                <a16:creationId xmlns:a16="http://schemas.microsoft.com/office/drawing/2014/main" id="{4E40A2DA-95F6-1EE2-77E8-3E53D41D6C3D}"/>
              </a:ext>
              <a:ext uri="{C183D7F6-B498-43B3-948B-1728B52AA6E4}">
                <adec:decorative xmlns:adec="http://schemas.microsoft.com/office/drawing/2017/decorative" val="1"/>
              </a:ext>
            </a:extLst>
          </p:cNvPr>
          <p:cNvSpPr/>
          <p:nvPr/>
        </p:nvSpPr>
        <p:spPr>
          <a:xfrm>
            <a:off x="7581900" y="4343050"/>
            <a:ext cx="962025" cy="1181100"/>
          </a:xfrm>
          <a:custGeom>
            <a:avLst/>
            <a:gdLst>
              <a:gd name="connsiteX0" fmla="*/ 0 w 721328"/>
              <a:gd name="connsiteY0" fmla="*/ 885825 h 885825"/>
              <a:gd name="connsiteX1" fmla="*/ 0 w 721328"/>
              <a:gd name="connsiteY1" fmla="*/ 648843 h 885825"/>
              <a:gd name="connsiteX2" fmla="*/ 113062 w 721328"/>
              <a:gd name="connsiteY2" fmla="*/ 535781 h 885825"/>
              <a:gd name="connsiteX3" fmla="*/ 608267 w 721328"/>
              <a:gd name="connsiteY3" fmla="*/ 535781 h 885825"/>
              <a:gd name="connsiteX4" fmla="*/ 721328 w 721328"/>
              <a:gd name="connsiteY4" fmla="*/ 422720 h 885825"/>
              <a:gd name="connsiteX5" fmla="*/ 721328 w 721328"/>
              <a:gd name="connsiteY5"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328" h="885825">
                <a:moveTo>
                  <a:pt x="0" y="885825"/>
                </a:moveTo>
                <a:lnTo>
                  <a:pt x="0" y="648843"/>
                </a:lnTo>
                <a:cubicBezTo>
                  <a:pt x="0" y="586454"/>
                  <a:pt x="50578" y="535781"/>
                  <a:pt x="113062" y="535781"/>
                </a:cubicBezTo>
                <a:lnTo>
                  <a:pt x="608267" y="535781"/>
                </a:lnTo>
                <a:cubicBezTo>
                  <a:pt x="670655" y="535781"/>
                  <a:pt x="721328" y="485204"/>
                  <a:pt x="721328" y="422720"/>
                </a:cubicBezTo>
                <a:lnTo>
                  <a:pt x="721328" y="0"/>
                </a:lnTo>
              </a:path>
            </a:pathLst>
          </a:custGeom>
          <a:noFill/>
          <a:ln>
            <a:solidFill>
              <a:schemeClr val="bg1"/>
            </a:solidFill>
            <a:headEnd type="none" w="med" len="med"/>
            <a:tailEnd type="arrow"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Rounded Rectangle 34">
            <a:extLst>
              <a:ext uri="{FF2B5EF4-FFF2-40B4-BE49-F238E27FC236}">
                <a16:creationId xmlns:a16="http://schemas.microsoft.com/office/drawing/2014/main" id="{F6149CEE-184A-E724-E616-52E678456541}"/>
              </a:ext>
              <a:ext uri="{C183D7F6-B498-43B3-948B-1728B52AA6E4}">
                <adec:decorative xmlns:adec="http://schemas.microsoft.com/office/drawing/2017/decorative" val="1"/>
              </a:ext>
            </a:extLst>
          </p:cNvPr>
          <p:cNvSpPr/>
          <p:nvPr/>
        </p:nvSpPr>
        <p:spPr bwMode="auto">
          <a:xfrm>
            <a:off x="7429766" y="5524150"/>
            <a:ext cx="1664365" cy="317873"/>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a:ln>
                  <a:noFill/>
                </a:ln>
                <a:solidFill>
                  <a:schemeClr val="accent5">
                    <a:lumMod val="50000"/>
                  </a:schemeClr>
                </a:solidFill>
                <a:effectLst/>
                <a:uLnTx/>
                <a:uFillTx/>
                <a:latin typeface="Segoe UI Semibold"/>
                <a:ea typeface="+mn-ea"/>
                <a:cs typeface="Segoe UI Semibold" panose="020B0502040204020203" pitchFamily="34" charset="0"/>
              </a:rPr>
              <a:t>Expectations</a:t>
            </a:r>
          </a:p>
        </p:txBody>
      </p:sp>
      <p:sp>
        <p:nvSpPr>
          <p:cNvPr id="37" name="Rounded Rectangle 41">
            <a:extLst>
              <a:ext uri="{FF2B5EF4-FFF2-40B4-BE49-F238E27FC236}">
                <a16:creationId xmlns:a16="http://schemas.microsoft.com/office/drawing/2014/main" id="{5F51460B-E396-6EEE-C7D7-F6C5D8F539C7}"/>
              </a:ext>
            </a:extLst>
          </p:cNvPr>
          <p:cNvSpPr>
            <a:spLocks noGrp="1"/>
          </p:cNvSpPr>
          <p:nvPr>
            <p:ph type="title" idx="4294967295"/>
          </p:nvPr>
        </p:nvSpPr>
        <p:spPr bwMode="auto">
          <a:xfrm>
            <a:off x="3856781" y="750561"/>
            <a:ext cx="4478437" cy="438912"/>
          </a:xfrm>
          <a:prstGeom prst="roundRect">
            <a:avLst>
              <a:gd name="adj" fmla="val 50000"/>
            </a:avLst>
          </a:prstGeom>
          <a:gradFill>
            <a:gsLst>
              <a:gs pos="49400">
                <a:srgbClr val="D589FF"/>
              </a:gs>
              <a:gs pos="0">
                <a:srgbClr val="3EB1FF"/>
              </a:gs>
              <a:gs pos="100000">
                <a:srgbClr val="F69F97"/>
              </a:gs>
            </a:gsLst>
            <a:lin ang="2700000" scaled="0"/>
          </a:gradFill>
          <a:ln w="9525" cap="flat" cmpd="sng" algn="ctr">
            <a:noFill/>
            <a:prstDash val="solid"/>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tx1"/>
                </a:solidFill>
                <a:effectLst/>
                <a:uLnTx/>
                <a:uFillTx/>
                <a:latin typeface="Segoe Sans Display Semibold"/>
                <a:ea typeface="+mn-ea"/>
                <a:cs typeface="Segoe Sans Display Semibold"/>
              </a:rPr>
              <a:t>Include the right prompt ingredients</a:t>
            </a:r>
          </a:p>
        </p:txBody>
      </p:sp>
      <p:pic>
        <p:nvPicPr>
          <p:cNvPr id="41" name="Picture 50" descr="Microsoft Copilot logo">
            <a:extLst>
              <a:ext uri="{FF2B5EF4-FFF2-40B4-BE49-F238E27FC236}">
                <a16:creationId xmlns:a16="http://schemas.microsoft.com/office/drawing/2014/main" id="{41AFF316-7C71-0646-4F7E-D5E8EB03E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026377" y="488637"/>
            <a:ext cx="547688" cy="5476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Goal: What response do you want from Copilot? Arrow pointing to: Generate a list of the labor force participation rates. &#10;Context: Why do you need it and who is involved? Arrow pointing to I’m trying to understand trends. &#10;Source: which information sources or samples should Copilot use? Arrow pointing to from the Bureau of Labor Statistics over the last 5 years.&#10;Expectations: How should Copilot respond to best meet your expectations? Arrow pointing to Provide the results in an easy to read table.">
            <a:extLst>
              <a:ext uri="{FF2B5EF4-FFF2-40B4-BE49-F238E27FC236}">
                <a16:creationId xmlns:a16="http://schemas.microsoft.com/office/drawing/2014/main" id="{432D5C39-25D5-8699-D88B-B7AFEF6BBD12}"/>
              </a:ext>
            </a:extLst>
          </p:cNvPr>
          <p:cNvSpPr/>
          <p:nvPr/>
        </p:nvSpPr>
        <p:spPr bwMode="auto">
          <a:xfrm>
            <a:off x="1356852" y="2032506"/>
            <a:ext cx="146678" cy="150255"/>
          </a:xfrm>
          <a:prstGeom prst="rect">
            <a:avLst/>
          </a:prstGeom>
          <a:solidFill>
            <a:srgbClr val="121C4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0037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6">
            <a:extLst>
              <a:ext uri="{FF2B5EF4-FFF2-40B4-BE49-F238E27FC236}">
                <a16:creationId xmlns:a16="http://schemas.microsoft.com/office/drawing/2014/main" id="{48427191-2D9C-0548-FE6F-295D233CC482}"/>
              </a:ext>
              <a:ext uri="{C183D7F6-B498-43B3-948B-1728B52AA6E4}">
                <adec:decorative xmlns:adec="http://schemas.microsoft.com/office/drawing/2017/decorative" val="1"/>
              </a:ext>
            </a:extLst>
          </p:cNvPr>
          <p:cNvSpPr/>
          <p:nvPr/>
        </p:nvSpPr>
        <p:spPr bwMode="auto">
          <a:xfrm>
            <a:off x="3921108" y="1789869"/>
            <a:ext cx="7699392" cy="4582650"/>
          </a:xfrm>
          <a:prstGeom prst="roundRect">
            <a:avLst>
              <a:gd name="adj" fmla="val 43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8" name="Title 17">
            <a:extLst>
              <a:ext uri="{FF2B5EF4-FFF2-40B4-BE49-F238E27FC236}">
                <a16:creationId xmlns:a16="http://schemas.microsoft.com/office/drawing/2014/main" id="{B03E928E-ABE3-D345-E375-370687829228}"/>
              </a:ext>
            </a:extLst>
          </p:cNvPr>
          <p:cNvSpPr>
            <a:spLocks noGrp="1"/>
          </p:cNvSpPr>
          <p:nvPr>
            <p:ph type="title"/>
          </p:nvPr>
        </p:nvSpPr>
        <p:spPr>
          <a:xfrm>
            <a:off x="588263" y="485481"/>
            <a:ext cx="11018520" cy="498598"/>
          </a:xfrm>
        </p:spPr>
        <p:txBody>
          <a:bodyPr/>
          <a:lstStyle/>
          <a:p>
            <a:r>
              <a:rPr lang="en-US"/>
              <a:t>The Art and Science of Prompting  </a:t>
            </a:r>
          </a:p>
        </p:txBody>
      </p:sp>
      <p:sp>
        <p:nvSpPr>
          <p:cNvPr id="21" name="Rectangle: Rounded Corners 20">
            <a:extLst>
              <a:ext uri="{FF2B5EF4-FFF2-40B4-BE49-F238E27FC236}">
                <a16:creationId xmlns:a16="http://schemas.microsoft.com/office/drawing/2014/main" id="{584C5E85-9F7C-2EA4-5B60-8413592B2559}"/>
              </a:ext>
            </a:extLst>
          </p:cNvPr>
          <p:cNvSpPr/>
          <p:nvPr/>
        </p:nvSpPr>
        <p:spPr bwMode="auto">
          <a:xfrm>
            <a:off x="571500" y="1788657"/>
            <a:ext cx="3154039" cy="4582650"/>
          </a:xfrm>
          <a:prstGeom prst="roundRect">
            <a:avLst>
              <a:gd name="adj" fmla="val 771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r>
              <a:rPr lang="en-US" sz="1800" b="1" spc="-38">
                <a:ln w="3175">
                  <a:noFill/>
                </a:ln>
                <a:solidFill>
                  <a:schemeClr val="accent1"/>
                </a:solidFill>
                <a:latin typeface="+mj-lt"/>
                <a:cs typeface="Segoe Sans Display" pitchFamily="2" charset="0"/>
              </a:rPr>
              <a:t>Following up </a:t>
            </a:r>
            <a:r>
              <a:rPr lang="en-US" sz="1800">
                <a:solidFill>
                  <a:prstClr val="white"/>
                </a:solidFill>
                <a:cs typeface="Segoe Sans Display" pitchFamily="2" charset="0"/>
              </a:rPr>
              <a:t>on your prompts helps you collaborate with Copilot, to gain more useful, tailored responses.</a:t>
            </a:r>
          </a:p>
        </p:txBody>
      </p:sp>
      <p:sp>
        <p:nvSpPr>
          <p:cNvPr id="23" name="Rounded Rectangle 41">
            <a:extLst>
              <a:ext uri="{FF2B5EF4-FFF2-40B4-BE49-F238E27FC236}">
                <a16:creationId xmlns:a16="http://schemas.microsoft.com/office/drawing/2014/main" id="{482A4D67-D0F7-A644-1864-EFD74EB988A8}"/>
              </a:ext>
            </a:extLst>
          </p:cNvPr>
          <p:cNvSpPr/>
          <p:nvPr/>
        </p:nvSpPr>
        <p:spPr bwMode="auto">
          <a:xfrm>
            <a:off x="5567100" y="1570708"/>
            <a:ext cx="4407408" cy="43832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tx1"/>
                </a:solidFill>
                <a:effectLst/>
                <a:uLnTx/>
                <a:uFillTx/>
                <a:latin typeface="Segoe Sans Display Semibold"/>
                <a:ea typeface="+mn-ea"/>
                <a:cs typeface="Segoe Sans Display Semibold"/>
              </a:rPr>
              <a:t>Keep the conversation going</a:t>
            </a:r>
          </a:p>
        </p:txBody>
      </p:sp>
      <p:sp>
        <p:nvSpPr>
          <p:cNvPr id="101" name="Rectangle: Rounded Corners 100">
            <a:extLst>
              <a:ext uri="{FF2B5EF4-FFF2-40B4-BE49-F238E27FC236}">
                <a16:creationId xmlns:a16="http://schemas.microsoft.com/office/drawing/2014/main" id="{5159BDC0-2FE2-F7FE-A6D5-A6890B74F2C4}"/>
              </a:ext>
            </a:extLst>
          </p:cNvPr>
          <p:cNvSpPr>
            <a:spLocks/>
          </p:cNvSpPr>
          <p:nvPr/>
        </p:nvSpPr>
        <p:spPr bwMode="auto">
          <a:xfrm>
            <a:off x="4069415" y="2157338"/>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defTabSz="932472" fontAlgn="base">
              <a:spcAft>
                <a:spcPts val="1000"/>
              </a:spcAft>
              <a:defRPr/>
            </a:pPr>
            <a:r>
              <a:rPr lang="en-CA" sz="1600" b="1" spc="-38">
                <a:ln w="3175">
                  <a:noFill/>
                </a:ln>
                <a:solidFill>
                  <a:schemeClr val="accent1"/>
                </a:solidFill>
                <a:latin typeface="+mj-lt"/>
                <a:cs typeface="Segoe Sans Display" pitchFamily="2" charset="0"/>
              </a:rPr>
              <a:t>Generating content ideas</a:t>
            </a:r>
          </a:p>
          <a:p>
            <a:pPr lvl="0" defTabSz="914400" fontAlgn="base">
              <a:spcAft>
                <a:spcPts val="600"/>
              </a:spcAft>
              <a:buSzPts val="1000"/>
              <a:tabLst>
                <a:tab pos="457200" algn="l"/>
              </a:tabLst>
              <a:defRPr/>
            </a:pPr>
            <a:r>
              <a:rPr lang="en-CA" sz="1400" kern="0">
                <a:solidFill>
                  <a:schemeClr val="bg1"/>
                </a:solidFill>
                <a:cs typeface="Segoe UI" panose="020B0502040204020203" pitchFamily="34" charset="0"/>
              </a:rPr>
              <a:t>Lead with broader requests, then give specific details about the content.</a:t>
            </a:r>
          </a:p>
        </p:txBody>
      </p:sp>
      <p:sp>
        <p:nvSpPr>
          <p:cNvPr id="103" name="Rectangle: Rounded Corners 102">
            <a:extLst>
              <a:ext uri="{FF2B5EF4-FFF2-40B4-BE49-F238E27FC236}">
                <a16:creationId xmlns:a16="http://schemas.microsoft.com/office/drawing/2014/main" id="{56D7B74B-BFB5-36A5-2E0B-85C3914CCDC1}"/>
              </a:ext>
            </a:extLst>
          </p:cNvPr>
          <p:cNvSpPr>
            <a:spLocks/>
          </p:cNvSpPr>
          <p:nvPr/>
        </p:nvSpPr>
        <p:spPr bwMode="auto">
          <a:xfrm>
            <a:off x="4069415" y="3567826"/>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defTabSz="932472" fontAlgn="base">
              <a:spcAft>
                <a:spcPts val="1000"/>
              </a:spcAft>
              <a:defRPr/>
            </a:pPr>
            <a:r>
              <a:rPr lang="en-CA" sz="1600" b="1" spc="-38">
                <a:ln w="3175">
                  <a:noFill/>
                </a:ln>
                <a:solidFill>
                  <a:schemeClr val="accent1"/>
                </a:solidFill>
                <a:latin typeface="+mj-lt"/>
                <a:cs typeface="Segoe Sans Display" pitchFamily="2" charset="0"/>
              </a:rPr>
              <a:t>Storytelling assistance</a:t>
            </a:r>
          </a:p>
          <a:p>
            <a:pPr defTabSz="914400" fontAlgn="base">
              <a:spcAft>
                <a:spcPts val="600"/>
              </a:spcAft>
              <a:buSzPts val="1000"/>
              <a:tabLst>
                <a:tab pos="457200" algn="l"/>
              </a:tabLst>
              <a:defRPr/>
            </a:pPr>
            <a:r>
              <a:rPr lang="en-CA" sz="1400" kern="0">
                <a:solidFill>
                  <a:schemeClr val="bg1"/>
                </a:solidFill>
                <a:cs typeface="Segoe UI" panose="020B0502040204020203" pitchFamily="34" charset="0"/>
              </a:rPr>
              <a:t>Ask Copilot to write a story, then guide it by giving more specific, relevant details​.</a:t>
            </a:r>
          </a:p>
        </p:txBody>
      </p:sp>
      <p:sp>
        <p:nvSpPr>
          <p:cNvPr id="105" name="Rectangle: Rounded Corners 104">
            <a:extLst>
              <a:ext uri="{FF2B5EF4-FFF2-40B4-BE49-F238E27FC236}">
                <a16:creationId xmlns:a16="http://schemas.microsoft.com/office/drawing/2014/main" id="{7123D395-81C4-424D-4473-429E15A1E1C2}"/>
              </a:ext>
            </a:extLst>
          </p:cNvPr>
          <p:cNvSpPr>
            <a:spLocks/>
          </p:cNvSpPr>
          <p:nvPr/>
        </p:nvSpPr>
        <p:spPr bwMode="auto">
          <a:xfrm>
            <a:off x="5961258" y="4978314"/>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lvl="0" defTabSz="932472" fontAlgn="base">
              <a:spcAft>
                <a:spcPts val="1000"/>
              </a:spcAft>
              <a:defRPr/>
            </a:pPr>
            <a:r>
              <a:rPr lang="en-US" sz="1600" b="1" spc="-38">
                <a:ln w="3175">
                  <a:noFill/>
                </a:ln>
                <a:solidFill>
                  <a:schemeClr val="accent1"/>
                </a:solidFill>
                <a:latin typeface="+mj-lt"/>
                <a:cs typeface="Segoe Sans Display" pitchFamily="2" charset="0"/>
              </a:rPr>
              <a:t>Solving technical problems</a:t>
            </a:r>
          </a:p>
          <a:p>
            <a:pPr defTabSz="914400" fontAlgn="base">
              <a:spcAft>
                <a:spcPts val="600"/>
              </a:spcAft>
              <a:buSzPts val="1000"/>
              <a:tabLst>
                <a:tab pos="457200" algn="l"/>
              </a:tabLst>
              <a:defRPr/>
            </a:pPr>
            <a:r>
              <a:rPr lang="en-CA" sz="1400" kern="0">
                <a:solidFill>
                  <a:schemeClr val="bg1"/>
                </a:solidFill>
                <a:cs typeface="Segoe UI" panose="020B0502040204020203" pitchFamily="34" charset="0"/>
              </a:rPr>
              <a:t>Present a technical problem, then narrow it down, or ask for step-by-step guidance​.</a:t>
            </a:r>
          </a:p>
        </p:txBody>
      </p:sp>
      <p:sp>
        <p:nvSpPr>
          <p:cNvPr id="102" name="Rectangle: Rounded Corners 101">
            <a:extLst>
              <a:ext uri="{FF2B5EF4-FFF2-40B4-BE49-F238E27FC236}">
                <a16:creationId xmlns:a16="http://schemas.microsoft.com/office/drawing/2014/main" id="{8C113C10-0E36-1FFC-ED51-5FD839C580B0}"/>
              </a:ext>
            </a:extLst>
          </p:cNvPr>
          <p:cNvSpPr>
            <a:spLocks/>
          </p:cNvSpPr>
          <p:nvPr/>
        </p:nvSpPr>
        <p:spPr bwMode="auto">
          <a:xfrm>
            <a:off x="7853101" y="2157338"/>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defTabSz="932472" fontAlgn="base">
              <a:spcAft>
                <a:spcPts val="1000"/>
              </a:spcAft>
              <a:defRPr/>
            </a:pPr>
            <a:r>
              <a:rPr lang="en-US" sz="1600" b="1" spc="-38">
                <a:ln w="3175">
                  <a:noFill/>
                </a:ln>
                <a:solidFill>
                  <a:schemeClr val="accent1"/>
                </a:solidFill>
                <a:latin typeface="+mj-lt"/>
                <a:cs typeface="Segoe Sans Display" pitchFamily="2" charset="0"/>
              </a:rPr>
              <a:t>Gaining insights</a:t>
            </a:r>
          </a:p>
          <a:p>
            <a:pPr defTabSz="914400" fontAlgn="base">
              <a:spcAft>
                <a:spcPts val="600"/>
              </a:spcAft>
              <a:buSzPts val="1000"/>
              <a:tabLst>
                <a:tab pos="457200" algn="l"/>
              </a:tabLst>
              <a:defRPr/>
            </a:pPr>
            <a:r>
              <a:rPr lang="en-CA" sz="1400" kern="0">
                <a:solidFill>
                  <a:schemeClr val="bg1"/>
                </a:solidFill>
                <a:cs typeface="Segoe UI" panose="020B0502040204020203" pitchFamily="34" charset="0"/>
              </a:rPr>
              <a:t>Ask for a summary of a specific file, </a:t>
            </a:r>
            <a:br>
              <a:rPr lang="en-CA" sz="1400" kern="0">
                <a:solidFill>
                  <a:schemeClr val="bg1"/>
                </a:solidFill>
                <a:cs typeface="Segoe UI" panose="020B0502040204020203" pitchFamily="34" charset="0"/>
              </a:rPr>
            </a:br>
            <a:r>
              <a:rPr lang="en-CA" sz="1400" kern="0">
                <a:solidFill>
                  <a:schemeClr val="bg1"/>
                </a:solidFill>
                <a:cs typeface="Segoe UI" panose="020B0502040204020203" pitchFamily="34" charset="0"/>
              </a:rPr>
              <a:t>then ask relevant questions to gain </a:t>
            </a:r>
            <a:br>
              <a:rPr lang="en-CA" sz="1400" kern="0">
                <a:solidFill>
                  <a:schemeClr val="bg1"/>
                </a:solidFill>
                <a:cs typeface="Segoe UI" panose="020B0502040204020203" pitchFamily="34" charset="0"/>
              </a:rPr>
            </a:br>
            <a:r>
              <a:rPr lang="en-CA" sz="1400" kern="0">
                <a:solidFill>
                  <a:schemeClr val="bg1"/>
                </a:solidFill>
                <a:cs typeface="Segoe UI" panose="020B0502040204020203" pitchFamily="34" charset="0"/>
              </a:rPr>
              <a:t>deeper insights.</a:t>
            </a:r>
          </a:p>
        </p:txBody>
      </p:sp>
      <p:sp>
        <p:nvSpPr>
          <p:cNvPr id="104" name="Rectangle: Rounded Corners 103">
            <a:extLst>
              <a:ext uri="{FF2B5EF4-FFF2-40B4-BE49-F238E27FC236}">
                <a16:creationId xmlns:a16="http://schemas.microsoft.com/office/drawing/2014/main" id="{EA0BA064-6730-1085-9767-ACCA8BF41B92}"/>
              </a:ext>
            </a:extLst>
          </p:cNvPr>
          <p:cNvSpPr>
            <a:spLocks/>
          </p:cNvSpPr>
          <p:nvPr/>
        </p:nvSpPr>
        <p:spPr bwMode="auto">
          <a:xfrm>
            <a:off x="7853101" y="3567826"/>
            <a:ext cx="3619093" cy="1245896"/>
          </a:xfrm>
          <a:prstGeom prst="roundRect">
            <a:avLst>
              <a:gd name="adj" fmla="val 116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18872" rIns="91440" bIns="45720" numCol="1" spcCol="0" rtlCol="0" fromWordArt="0" anchor="t" anchorCtr="0" forceAA="0" compatLnSpc="1">
            <a:prstTxWarp prst="textNoShape">
              <a:avLst/>
            </a:prstTxWarp>
            <a:noAutofit/>
          </a:bodyPr>
          <a:lstStyle/>
          <a:p>
            <a:pPr marL="465138" defTabSz="932472" fontAlgn="base">
              <a:spcAft>
                <a:spcPts val="1000"/>
              </a:spcAft>
              <a:defRPr/>
            </a:pPr>
            <a:r>
              <a:rPr lang="en-US" sz="1600" b="1" spc="-38">
                <a:ln w="3175">
                  <a:noFill/>
                </a:ln>
                <a:solidFill>
                  <a:schemeClr val="accent1"/>
                </a:solidFill>
                <a:latin typeface="+mj-lt"/>
                <a:cs typeface="Segoe Sans Display" pitchFamily="2" charset="0"/>
              </a:rPr>
              <a:t>Translating languages</a:t>
            </a:r>
          </a:p>
          <a:p>
            <a:pPr defTabSz="914400" fontAlgn="base">
              <a:spcAft>
                <a:spcPts val="600"/>
              </a:spcAft>
              <a:buSzPts val="1000"/>
              <a:tabLst>
                <a:tab pos="457200" algn="l"/>
              </a:tabLst>
              <a:defRPr/>
            </a:pPr>
            <a:r>
              <a:rPr lang="en-CA" sz="1400" kern="0">
                <a:solidFill>
                  <a:schemeClr val="bg1"/>
                </a:solidFill>
                <a:cs typeface="Segoe UI" panose="020B0502040204020203" pitchFamily="34" charset="0"/>
              </a:rPr>
              <a:t>Ask Copilot to translate a sentence to one of the supported languages, then ask for more context or a regional dialect.</a:t>
            </a:r>
          </a:p>
        </p:txBody>
      </p:sp>
      <p:pic>
        <p:nvPicPr>
          <p:cNvPr id="24" name="Graphic 23">
            <a:extLst>
              <a:ext uri="{FF2B5EF4-FFF2-40B4-BE49-F238E27FC236}">
                <a16:creationId xmlns:a16="http://schemas.microsoft.com/office/drawing/2014/main" id="{0265D04A-CECB-94FB-A5A8-4667F029A52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4741" y="5483413"/>
            <a:ext cx="740798" cy="740798"/>
          </a:xfrm>
          <a:prstGeom prst="rect">
            <a:avLst/>
          </a:prstGeom>
          <a:effectLst>
            <a:outerShdw blurRad="889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1AA9E6EA-E372-542A-F5F2-E959D7D89845}"/>
              </a:ext>
              <a:ext uri="{C183D7F6-B498-43B3-948B-1728B52AA6E4}">
                <adec:decorative xmlns:adec="http://schemas.microsoft.com/office/drawing/2017/decorative" val="1"/>
              </a:ext>
            </a:extLst>
          </p:cNvPr>
          <p:cNvGrpSpPr/>
          <p:nvPr/>
        </p:nvGrpSpPr>
        <p:grpSpPr>
          <a:xfrm>
            <a:off x="4158315" y="3647201"/>
            <a:ext cx="423210" cy="423210"/>
            <a:chOff x="1955959" y="4187622"/>
            <a:chExt cx="766762" cy="765422"/>
          </a:xfrm>
        </p:grpSpPr>
        <p:sp>
          <p:nvSpPr>
            <p:cNvPr id="153" name="Oval 152">
              <a:extLst>
                <a:ext uri="{FF2B5EF4-FFF2-40B4-BE49-F238E27FC236}">
                  <a16:creationId xmlns:a16="http://schemas.microsoft.com/office/drawing/2014/main" id="{7B7598C9-79EB-5E0B-04AB-CA4E391F384A}"/>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54" name="Oval 153">
              <a:extLst>
                <a:ext uri="{FF2B5EF4-FFF2-40B4-BE49-F238E27FC236}">
                  <a16:creationId xmlns:a16="http://schemas.microsoft.com/office/drawing/2014/main" id="{0E7933B1-F50A-D430-1B16-79309417FA82}"/>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40" name="Group 139">
            <a:extLst>
              <a:ext uri="{FF2B5EF4-FFF2-40B4-BE49-F238E27FC236}">
                <a16:creationId xmlns:a16="http://schemas.microsoft.com/office/drawing/2014/main" id="{14D89D8C-778C-8160-45EE-78BC2735749A}"/>
              </a:ext>
              <a:ext uri="{C183D7F6-B498-43B3-948B-1728B52AA6E4}">
                <adec:decorative xmlns:adec="http://schemas.microsoft.com/office/drawing/2017/decorative" val="1"/>
              </a:ext>
            </a:extLst>
          </p:cNvPr>
          <p:cNvGrpSpPr/>
          <p:nvPr/>
        </p:nvGrpSpPr>
        <p:grpSpPr>
          <a:xfrm>
            <a:off x="4158315" y="2236713"/>
            <a:ext cx="423210" cy="423210"/>
            <a:chOff x="1955959" y="4187622"/>
            <a:chExt cx="766762" cy="765422"/>
          </a:xfrm>
        </p:grpSpPr>
        <p:sp>
          <p:nvSpPr>
            <p:cNvPr id="141" name="Oval 140">
              <a:extLst>
                <a:ext uri="{FF2B5EF4-FFF2-40B4-BE49-F238E27FC236}">
                  <a16:creationId xmlns:a16="http://schemas.microsoft.com/office/drawing/2014/main" id="{F47A42B2-B80A-7FC5-65D0-D2B818BCA9BF}"/>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42" name="Oval 141">
              <a:extLst>
                <a:ext uri="{FF2B5EF4-FFF2-40B4-BE49-F238E27FC236}">
                  <a16:creationId xmlns:a16="http://schemas.microsoft.com/office/drawing/2014/main" id="{70BAA5C0-E14D-3B63-813C-313E79FDB0F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49" name="Group 148">
            <a:extLst>
              <a:ext uri="{FF2B5EF4-FFF2-40B4-BE49-F238E27FC236}">
                <a16:creationId xmlns:a16="http://schemas.microsoft.com/office/drawing/2014/main" id="{D501EA64-25DD-16F1-1E45-00EE90274949}"/>
              </a:ext>
              <a:ext uri="{C183D7F6-B498-43B3-948B-1728B52AA6E4}">
                <adec:decorative xmlns:adec="http://schemas.microsoft.com/office/drawing/2017/decorative" val="1"/>
              </a:ext>
            </a:extLst>
          </p:cNvPr>
          <p:cNvGrpSpPr/>
          <p:nvPr/>
        </p:nvGrpSpPr>
        <p:grpSpPr>
          <a:xfrm>
            <a:off x="6050158" y="5057689"/>
            <a:ext cx="423210" cy="423210"/>
            <a:chOff x="1955959" y="4187622"/>
            <a:chExt cx="766762" cy="765422"/>
          </a:xfrm>
        </p:grpSpPr>
        <p:sp>
          <p:nvSpPr>
            <p:cNvPr id="150" name="Oval 149">
              <a:extLst>
                <a:ext uri="{FF2B5EF4-FFF2-40B4-BE49-F238E27FC236}">
                  <a16:creationId xmlns:a16="http://schemas.microsoft.com/office/drawing/2014/main" id="{74F989C5-FA17-2E54-6C65-E8C55E4D0126}"/>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51" name="Oval 150">
              <a:extLst>
                <a:ext uri="{FF2B5EF4-FFF2-40B4-BE49-F238E27FC236}">
                  <a16:creationId xmlns:a16="http://schemas.microsoft.com/office/drawing/2014/main" id="{951801F5-5DC9-680D-0C39-DC88AB5A20C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13" name="Graphic 112">
            <a:extLst>
              <a:ext uri="{FF2B5EF4-FFF2-40B4-BE49-F238E27FC236}">
                <a16:creationId xmlns:a16="http://schemas.microsoft.com/office/drawing/2014/main" id="{2EFE30B1-71F0-402C-235A-53AFF92C213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6820" y="3745706"/>
            <a:ext cx="226200" cy="226200"/>
          </a:xfrm>
          <a:prstGeom prst="rect">
            <a:avLst/>
          </a:prstGeom>
          <a:effectLst>
            <a:outerShdw blurRad="88900" dist="38100" dir="2700000" algn="tl" rotWithShape="0">
              <a:prstClr val="black">
                <a:alpha val="40000"/>
              </a:prstClr>
            </a:outerShdw>
          </a:effectLst>
        </p:spPr>
      </p:pic>
      <p:pic>
        <p:nvPicPr>
          <p:cNvPr id="119" name="Graphic 118">
            <a:extLst>
              <a:ext uri="{FF2B5EF4-FFF2-40B4-BE49-F238E27FC236}">
                <a16:creationId xmlns:a16="http://schemas.microsoft.com/office/drawing/2014/main" id="{38722A5B-31F1-92D0-1E28-F923DEE8588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56820" y="2335218"/>
            <a:ext cx="226200" cy="226200"/>
          </a:xfrm>
          <a:prstGeom prst="rect">
            <a:avLst/>
          </a:prstGeom>
          <a:effectLst>
            <a:outerShdw blurRad="88900" dist="38100" dir="2700000" algn="tl" rotWithShape="0">
              <a:prstClr val="black">
                <a:alpha val="40000"/>
              </a:prstClr>
            </a:outerShdw>
          </a:effectLst>
        </p:spPr>
      </p:pic>
      <p:pic>
        <p:nvPicPr>
          <p:cNvPr id="121" name="Graphic 120">
            <a:extLst>
              <a:ext uri="{FF2B5EF4-FFF2-40B4-BE49-F238E27FC236}">
                <a16:creationId xmlns:a16="http://schemas.microsoft.com/office/drawing/2014/main" id="{F1A5EF35-A3C7-59FB-052E-F4CEAC15B5D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48663" y="5156194"/>
            <a:ext cx="226200" cy="226200"/>
          </a:xfrm>
          <a:prstGeom prst="rect">
            <a:avLst/>
          </a:prstGeom>
          <a:effectLst>
            <a:outerShdw blurRad="88900" dist="38100" dir="2700000" algn="tl" rotWithShape="0">
              <a:prstClr val="black">
                <a:alpha val="40000"/>
              </a:prstClr>
            </a:outerShdw>
          </a:effectLst>
        </p:spPr>
      </p:pic>
      <p:grpSp>
        <p:nvGrpSpPr>
          <p:cNvPr id="143" name="Group 142">
            <a:extLst>
              <a:ext uri="{FF2B5EF4-FFF2-40B4-BE49-F238E27FC236}">
                <a16:creationId xmlns:a16="http://schemas.microsoft.com/office/drawing/2014/main" id="{187509CE-F3F3-C48F-42F5-2FD55F5FEDA2}"/>
              </a:ext>
              <a:ext uri="{C183D7F6-B498-43B3-948B-1728B52AA6E4}">
                <adec:decorative xmlns:adec="http://schemas.microsoft.com/office/drawing/2017/decorative" val="1"/>
              </a:ext>
            </a:extLst>
          </p:cNvPr>
          <p:cNvGrpSpPr/>
          <p:nvPr/>
        </p:nvGrpSpPr>
        <p:grpSpPr>
          <a:xfrm>
            <a:off x="7942001" y="2236713"/>
            <a:ext cx="423210" cy="423210"/>
            <a:chOff x="1955959" y="4187622"/>
            <a:chExt cx="766762" cy="765422"/>
          </a:xfrm>
        </p:grpSpPr>
        <p:sp>
          <p:nvSpPr>
            <p:cNvPr id="144" name="Oval 143">
              <a:extLst>
                <a:ext uri="{FF2B5EF4-FFF2-40B4-BE49-F238E27FC236}">
                  <a16:creationId xmlns:a16="http://schemas.microsoft.com/office/drawing/2014/main" id="{61AFFEEB-8595-43B8-D778-1AAF69465AF5}"/>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45" name="Oval 144">
              <a:extLst>
                <a:ext uri="{FF2B5EF4-FFF2-40B4-BE49-F238E27FC236}">
                  <a16:creationId xmlns:a16="http://schemas.microsoft.com/office/drawing/2014/main" id="{8B925410-0C8A-CD3D-2E22-6564B1D2A56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46" name="Group 145">
            <a:extLst>
              <a:ext uri="{FF2B5EF4-FFF2-40B4-BE49-F238E27FC236}">
                <a16:creationId xmlns:a16="http://schemas.microsoft.com/office/drawing/2014/main" id="{A0CD09F0-9732-E9E7-97F3-B40FDB389F82}"/>
              </a:ext>
              <a:ext uri="{C183D7F6-B498-43B3-948B-1728B52AA6E4}">
                <adec:decorative xmlns:adec="http://schemas.microsoft.com/office/drawing/2017/decorative" val="1"/>
              </a:ext>
            </a:extLst>
          </p:cNvPr>
          <p:cNvGrpSpPr/>
          <p:nvPr/>
        </p:nvGrpSpPr>
        <p:grpSpPr>
          <a:xfrm>
            <a:off x="7942001" y="3647201"/>
            <a:ext cx="423210" cy="423210"/>
            <a:chOff x="1955959" y="4187622"/>
            <a:chExt cx="766762" cy="765422"/>
          </a:xfrm>
        </p:grpSpPr>
        <p:sp>
          <p:nvSpPr>
            <p:cNvPr id="147" name="Oval 146">
              <a:extLst>
                <a:ext uri="{FF2B5EF4-FFF2-40B4-BE49-F238E27FC236}">
                  <a16:creationId xmlns:a16="http://schemas.microsoft.com/office/drawing/2014/main" id="{0E087CFE-F211-23A2-3663-9B94D6F2AE7E}"/>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48" name="Oval 147">
              <a:extLst>
                <a:ext uri="{FF2B5EF4-FFF2-40B4-BE49-F238E27FC236}">
                  <a16:creationId xmlns:a16="http://schemas.microsoft.com/office/drawing/2014/main" id="{6E3E50FC-CDBC-97FD-68EC-E8D11D0601F9}"/>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15" name="Graphic 114">
            <a:extLst>
              <a:ext uri="{FF2B5EF4-FFF2-40B4-BE49-F238E27FC236}">
                <a16:creationId xmlns:a16="http://schemas.microsoft.com/office/drawing/2014/main" id="{7287CD76-B433-9EE5-056B-D553AC7F1AF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40506" y="3745706"/>
            <a:ext cx="226200" cy="226200"/>
          </a:xfrm>
          <a:prstGeom prst="rect">
            <a:avLst/>
          </a:prstGeom>
          <a:effectLst>
            <a:outerShdw blurRad="88900" dist="38100" dir="2700000" algn="tl" rotWithShape="0">
              <a:prstClr val="black">
                <a:alpha val="40000"/>
              </a:prstClr>
            </a:outerShdw>
          </a:effectLst>
        </p:spPr>
      </p:pic>
      <p:pic>
        <p:nvPicPr>
          <p:cNvPr id="117" name="Graphic 116">
            <a:extLst>
              <a:ext uri="{FF2B5EF4-FFF2-40B4-BE49-F238E27FC236}">
                <a16:creationId xmlns:a16="http://schemas.microsoft.com/office/drawing/2014/main" id="{9D968075-2D69-1692-7519-3253404629F9}"/>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40506" y="2335218"/>
            <a:ext cx="226200" cy="226200"/>
          </a:xfrm>
          <a:prstGeom prst="rect">
            <a:avLst/>
          </a:prstGeom>
          <a:effectLst>
            <a:outerShdw blurRad="88900" dist="38100" dir="2700000" algn="tl" rotWithShape="0">
              <a:prstClr val="black">
                <a:alpha val="40000"/>
              </a:prstClr>
            </a:outerShdw>
          </a:effectLst>
        </p:spPr>
      </p:pic>
    </p:spTree>
    <p:extLst>
      <p:ext uri="{BB962C8B-B14F-4D97-AF65-F5344CB8AC3E}">
        <p14:creationId xmlns:p14="http://schemas.microsoft.com/office/powerpoint/2010/main" val="40174875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E4D9008-DD32-9A02-0464-37E2887EE970}"/>
              </a:ext>
              <a:ext uri="{C183D7F6-B498-43B3-948B-1728B52AA6E4}">
                <adec:decorative xmlns:adec="http://schemas.microsoft.com/office/drawing/2017/decorative" val="1"/>
              </a:ext>
            </a:extLst>
          </p:cNvPr>
          <p:cNvSpPr/>
          <p:nvPr/>
        </p:nvSpPr>
        <p:spPr bwMode="auto">
          <a:xfrm>
            <a:off x="0" y="5539306"/>
            <a:ext cx="12192000" cy="832465"/>
          </a:xfrm>
          <a:prstGeom prst="rect">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err="1">
              <a:solidFill>
                <a:schemeClr val="bg1"/>
              </a:solidFill>
              <a:latin typeface="+mj-lt"/>
              <a:cs typeface="Segoe Sans Display Semibold" pitchFamily="2" charset="0"/>
            </a:endParaRPr>
          </a:p>
        </p:txBody>
      </p:sp>
      <p:sp>
        <p:nvSpPr>
          <p:cNvPr id="4" name="Rectangle: Rounded Corners 3">
            <a:extLst>
              <a:ext uri="{FF2B5EF4-FFF2-40B4-BE49-F238E27FC236}">
                <a16:creationId xmlns:a16="http://schemas.microsoft.com/office/drawing/2014/main" id="{8E9C3B30-C8B0-ABE4-1583-9C27ACA91109}"/>
              </a:ext>
              <a:ext uri="{C183D7F6-B498-43B3-948B-1728B52AA6E4}">
                <adec:decorative xmlns:adec="http://schemas.microsoft.com/office/drawing/2017/decorative" val="1"/>
              </a:ext>
            </a:extLst>
          </p:cNvPr>
          <p:cNvSpPr/>
          <p:nvPr/>
        </p:nvSpPr>
        <p:spPr bwMode="auto">
          <a:xfrm>
            <a:off x="571500" y="1495425"/>
            <a:ext cx="5409603" cy="3867150"/>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US" sz="1800" b="1" spc="-38" err="1">
              <a:ln w="3175">
                <a:noFill/>
              </a:ln>
              <a:solidFill>
                <a:schemeClr val="accent1"/>
              </a:solidFill>
              <a:latin typeface="+mj-lt"/>
              <a:cs typeface="Segoe Sans Display" pitchFamily="2" charset="0"/>
            </a:endParaRPr>
          </a:p>
        </p:txBody>
      </p:sp>
      <p:sp>
        <p:nvSpPr>
          <p:cNvPr id="5" name="Rectangle: Rounded Corners 4">
            <a:extLst>
              <a:ext uri="{FF2B5EF4-FFF2-40B4-BE49-F238E27FC236}">
                <a16:creationId xmlns:a16="http://schemas.microsoft.com/office/drawing/2014/main" id="{A4CE0D87-2478-A8C3-3CEC-36F0C04D4553}"/>
              </a:ext>
              <a:ext uri="{C183D7F6-B498-43B3-948B-1728B52AA6E4}">
                <adec:decorative xmlns:adec="http://schemas.microsoft.com/office/drawing/2017/decorative" val="1"/>
              </a:ext>
            </a:extLst>
          </p:cNvPr>
          <p:cNvSpPr/>
          <p:nvPr/>
        </p:nvSpPr>
        <p:spPr bwMode="auto">
          <a:xfrm>
            <a:off x="6211767" y="1495425"/>
            <a:ext cx="5408733" cy="3867150"/>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US" sz="1800" b="1" spc="-38" err="1">
              <a:ln w="3175">
                <a:noFill/>
              </a:ln>
              <a:solidFill>
                <a:schemeClr val="accent1"/>
              </a:solidFill>
              <a:latin typeface="+mj-lt"/>
              <a:cs typeface="Segoe Sans Display" pitchFamily="2" charset="0"/>
            </a:endParaRPr>
          </a:p>
        </p:txBody>
      </p:sp>
      <p:sp>
        <p:nvSpPr>
          <p:cNvPr id="21" name="Oval 20">
            <a:extLst>
              <a:ext uri="{FF2B5EF4-FFF2-40B4-BE49-F238E27FC236}">
                <a16:creationId xmlns:a16="http://schemas.microsoft.com/office/drawing/2014/main" id="{FAE7E0C8-F6F0-C569-2766-A3F8F1D861BF}"/>
              </a:ext>
              <a:ext uri="{C183D7F6-B498-43B3-948B-1728B52AA6E4}">
                <adec:decorative xmlns:adec="http://schemas.microsoft.com/office/drawing/2017/decorative" val="1"/>
              </a:ext>
            </a:extLst>
          </p:cNvPr>
          <p:cNvSpPr/>
          <p:nvPr/>
        </p:nvSpPr>
        <p:spPr>
          <a:xfrm>
            <a:off x="786526" y="2187839"/>
            <a:ext cx="392800" cy="392114"/>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2" name="Oval 21">
            <a:extLst>
              <a:ext uri="{FF2B5EF4-FFF2-40B4-BE49-F238E27FC236}">
                <a16:creationId xmlns:a16="http://schemas.microsoft.com/office/drawing/2014/main" id="{2C8465F6-9EBE-0156-D60A-9420912708BA}"/>
              </a:ext>
              <a:ext uri="{C183D7F6-B498-43B3-948B-1728B52AA6E4}">
                <adec:decorative xmlns:adec="http://schemas.microsoft.com/office/drawing/2017/decorative" val="1"/>
              </a:ext>
            </a:extLst>
          </p:cNvPr>
          <p:cNvSpPr/>
          <p:nvPr/>
        </p:nvSpPr>
        <p:spPr>
          <a:xfrm>
            <a:off x="828120" y="2229361"/>
            <a:ext cx="309611" cy="309069"/>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4" name="Oval 23">
            <a:extLst>
              <a:ext uri="{FF2B5EF4-FFF2-40B4-BE49-F238E27FC236}">
                <a16:creationId xmlns:a16="http://schemas.microsoft.com/office/drawing/2014/main" id="{4A0BB441-7D71-5BBA-3C59-12DAA402B7E7}"/>
              </a:ext>
              <a:ext uri="{C183D7F6-B498-43B3-948B-1728B52AA6E4}">
                <adec:decorative xmlns:adec="http://schemas.microsoft.com/office/drawing/2017/decorative" val="1"/>
              </a:ext>
            </a:extLst>
          </p:cNvPr>
          <p:cNvSpPr/>
          <p:nvPr/>
        </p:nvSpPr>
        <p:spPr>
          <a:xfrm>
            <a:off x="786526" y="2749725"/>
            <a:ext cx="392800" cy="392114"/>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5" name="Oval 24">
            <a:extLst>
              <a:ext uri="{FF2B5EF4-FFF2-40B4-BE49-F238E27FC236}">
                <a16:creationId xmlns:a16="http://schemas.microsoft.com/office/drawing/2014/main" id="{8FFF9FB9-EE84-6CCD-DEB7-48908290953A}"/>
              </a:ext>
              <a:ext uri="{C183D7F6-B498-43B3-948B-1728B52AA6E4}">
                <adec:decorative xmlns:adec="http://schemas.microsoft.com/office/drawing/2017/decorative" val="1"/>
              </a:ext>
            </a:extLst>
          </p:cNvPr>
          <p:cNvSpPr/>
          <p:nvPr/>
        </p:nvSpPr>
        <p:spPr>
          <a:xfrm>
            <a:off x="828121" y="2791247"/>
            <a:ext cx="309611" cy="309069"/>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7" name="Oval 26">
            <a:extLst>
              <a:ext uri="{FF2B5EF4-FFF2-40B4-BE49-F238E27FC236}">
                <a16:creationId xmlns:a16="http://schemas.microsoft.com/office/drawing/2014/main" id="{BF293573-432B-A96D-9ECA-BAE37ABBDF64}"/>
              </a:ext>
              <a:ext uri="{C183D7F6-B498-43B3-948B-1728B52AA6E4}">
                <adec:decorative xmlns:adec="http://schemas.microsoft.com/office/drawing/2017/decorative" val="1"/>
              </a:ext>
            </a:extLst>
          </p:cNvPr>
          <p:cNvSpPr/>
          <p:nvPr/>
        </p:nvSpPr>
        <p:spPr>
          <a:xfrm>
            <a:off x="786526" y="3311613"/>
            <a:ext cx="392800" cy="392114"/>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28" name="Oval 27">
            <a:extLst>
              <a:ext uri="{FF2B5EF4-FFF2-40B4-BE49-F238E27FC236}">
                <a16:creationId xmlns:a16="http://schemas.microsoft.com/office/drawing/2014/main" id="{48876F0C-0227-22DA-4C04-03278F1BEFCB}"/>
              </a:ext>
              <a:ext uri="{C183D7F6-B498-43B3-948B-1728B52AA6E4}">
                <adec:decorative xmlns:adec="http://schemas.microsoft.com/office/drawing/2017/decorative" val="1"/>
              </a:ext>
            </a:extLst>
          </p:cNvPr>
          <p:cNvSpPr/>
          <p:nvPr/>
        </p:nvSpPr>
        <p:spPr>
          <a:xfrm>
            <a:off x="828121" y="3353135"/>
            <a:ext cx="309611" cy="309069"/>
          </a:xfrm>
          <a:prstGeom prst="ellipse">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cxnSp>
        <p:nvCxnSpPr>
          <p:cNvPr id="30" name="Straight Connector 29">
            <a:extLst>
              <a:ext uri="{FF2B5EF4-FFF2-40B4-BE49-F238E27FC236}">
                <a16:creationId xmlns:a16="http://schemas.microsoft.com/office/drawing/2014/main" id="{68A20678-9BD4-E5F4-5E0E-FEDFBA65EF55}"/>
              </a:ext>
              <a:ext uri="{C183D7F6-B498-43B3-948B-1728B52AA6E4}">
                <adec:decorative xmlns:adec="http://schemas.microsoft.com/office/drawing/2017/decorative" val="1"/>
              </a:ext>
            </a:extLst>
          </p:cNvPr>
          <p:cNvCxnSpPr/>
          <p:nvPr/>
        </p:nvCxnSpPr>
        <p:spPr>
          <a:xfrm>
            <a:off x="1291263" y="2664839"/>
            <a:ext cx="4507992"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AB10A5-0E65-5D07-B871-82671702CE0E}"/>
              </a:ext>
              <a:ext uri="{C183D7F6-B498-43B3-948B-1728B52AA6E4}">
                <adec:decorative xmlns:adec="http://schemas.microsoft.com/office/drawing/2017/decorative" val="1"/>
              </a:ext>
            </a:extLst>
          </p:cNvPr>
          <p:cNvCxnSpPr/>
          <p:nvPr/>
        </p:nvCxnSpPr>
        <p:spPr>
          <a:xfrm>
            <a:off x="1291263" y="3226725"/>
            <a:ext cx="4507992"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C765015-57A6-3A04-6886-BF0B10211C82}"/>
              </a:ext>
              <a:ext uri="{C183D7F6-B498-43B3-948B-1728B52AA6E4}">
                <adec:decorative xmlns:adec="http://schemas.microsoft.com/office/drawing/2017/decorative" val="1"/>
              </a:ext>
            </a:extLst>
          </p:cNvPr>
          <p:cNvSpPr/>
          <p:nvPr/>
        </p:nvSpPr>
        <p:spPr>
          <a:xfrm>
            <a:off x="6426357" y="2187839"/>
            <a:ext cx="392800" cy="392114"/>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0" name="Oval 49">
            <a:extLst>
              <a:ext uri="{FF2B5EF4-FFF2-40B4-BE49-F238E27FC236}">
                <a16:creationId xmlns:a16="http://schemas.microsoft.com/office/drawing/2014/main" id="{8B594368-5B8F-52AC-0575-40AF3520A7DE}"/>
              </a:ext>
              <a:ext uri="{C183D7F6-B498-43B3-948B-1728B52AA6E4}">
                <adec:decorative xmlns:adec="http://schemas.microsoft.com/office/drawing/2017/decorative" val="1"/>
              </a:ext>
            </a:extLst>
          </p:cNvPr>
          <p:cNvSpPr/>
          <p:nvPr/>
        </p:nvSpPr>
        <p:spPr>
          <a:xfrm>
            <a:off x="6467951" y="2229361"/>
            <a:ext cx="309611" cy="309069"/>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2" name="Oval 51">
            <a:extLst>
              <a:ext uri="{FF2B5EF4-FFF2-40B4-BE49-F238E27FC236}">
                <a16:creationId xmlns:a16="http://schemas.microsoft.com/office/drawing/2014/main" id="{B1AE56EA-43D5-C845-153F-BE3552E150E7}"/>
              </a:ext>
              <a:ext uri="{C183D7F6-B498-43B3-948B-1728B52AA6E4}">
                <adec:decorative xmlns:adec="http://schemas.microsoft.com/office/drawing/2017/decorative" val="1"/>
              </a:ext>
            </a:extLst>
          </p:cNvPr>
          <p:cNvSpPr/>
          <p:nvPr/>
        </p:nvSpPr>
        <p:spPr>
          <a:xfrm>
            <a:off x="6426357" y="2749725"/>
            <a:ext cx="392800" cy="392114"/>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3" name="Oval 52">
            <a:extLst>
              <a:ext uri="{FF2B5EF4-FFF2-40B4-BE49-F238E27FC236}">
                <a16:creationId xmlns:a16="http://schemas.microsoft.com/office/drawing/2014/main" id="{E51AFD8A-2638-553C-7443-F181554751FF}"/>
              </a:ext>
              <a:ext uri="{C183D7F6-B498-43B3-948B-1728B52AA6E4}">
                <adec:decorative xmlns:adec="http://schemas.microsoft.com/office/drawing/2017/decorative" val="1"/>
              </a:ext>
            </a:extLst>
          </p:cNvPr>
          <p:cNvSpPr/>
          <p:nvPr/>
        </p:nvSpPr>
        <p:spPr>
          <a:xfrm>
            <a:off x="6467952" y="2791247"/>
            <a:ext cx="309611" cy="309069"/>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5" name="Oval 54">
            <a:extLst>
              <a:ext uri="{FF2B5EF4-FFF2-40B4-BE49-F238E27FC236}">
                <a16:creationId xmlns:a16="http://schemas.microsoft.com/office/drawing/2014/main" id="{ED74A2A8-42C0-DB98-7E75-813008151B9E}"/>
              </a:ext>
              <a:ext uri="{C183D7F6-B498-43B3-948B-1728B52AA6E4}">
                <adec:decorative xmlns:adec="http://schemas.microsoft.com/office/drawing/2017/decorative" val="1"/>
              </a:ext>
            </a:extLst>
          </p:cNvPr>
          <p:cNvSpPr/>
          <p:nvPr/>
        </p:nvSpPr>
        <p:spPr>
          <a:xfrm>
            <a:off x="6426357" y="3311613"/>
            <a:ext cx="392800" cy="392114"/>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sp>
        <p:nvSpPr>
          <p:cNvPr id="56" name="Oval 55">
            <a:extLst>
              <a:ext uri="{FF2B5EF4-FFF2-40B4-BE49-F238E27FC236}">
                <a16:creationId xmlns:a16="http://schemas.microsoft.com/office/drawing/2014/main" id="{AF2650D9-D771-45D1-76FB-0EE788D2CF14}"/>
              </a:ext>
              <a:ext uri="{C183D7F6-B498-43B3-948B-1728B52AA6E4}">
                <adec:decorative xmlns:adec="http://schemas.microsoft.com/office/drawing/2017/decorative" val="1"/>
              </a:ext>
            </a:extLst>
          </p:cNvPr>
          <p:cNvSpPr/>
          <p:nvPr/>
        </p:nvSpPr>
        <p:spPr>
          <a:xfrm>
            <a:off x="6467952" y="3353135"/>
            <a:ext cx="309611" cy="309069"/>
          </a:xfrm>
          <a:prstGeom prst="ellipse">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bg1"/>
              </a:solidFill>
              <a:latin typeface="Segoe UI Semibold"/>
              <a:cs typeface="Segoe UI"/>
            </a:endParaRPr>
          </a:p>
        </p:txBody>
      </p:sp>
      <p:cxnSp>
        <p:nvCxnSpPr>
          <p:cNvPr id="57" name="Straight Connector 56">
            <a:extLst>
              <a:ext uri="{FF2B5EF4-FFF2-40B4-BE49-F238E27FC236}">
                <a16:creationId xmlns:a16="http://schemas.microsoft.com/office/drawing/2014/main" id="{838F449D-7777-2F8E-3355-BD4A6CEC2E17}"/>
              </a:ext>
              <a:ext uri="{C183D7F6-B498-43B3-948B-1728B52AA6E4}">
                <adec:decorative xmlns:adec="http://schemas.microsoft.com/office/drawing/2017/decorative" val="1"/>
              </a:ext>
            </a:extLst>
          </p:cNvPr>
          <p:cNvCxnSpPr/>
          <p:nvPr/>
        </p:nvCxnSpPr>
        <p:spPr>
          <a:xfrm>
            <a:off x="6931094" y="2664839"/>
            <a:ext cx="4507992"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B63B4A-B6C5-8C42-CFC5-7B790B17235F}"/>
              </a:ext>
              <a:ext uri="{C183D7F6-B498-43B3-948B-1728B52AA6E4}">
                <adec:decorative xmlns:adec="http://schemas.microsoft.com/office/drawing/2017/decorative" val="1"/>
              </a:ext>
            </a:extLst>
          </p:cNvPr>
          <p:cNvCxnSpPr/>
          <p:nvPr/>
        </p:nvCxnSpPr>
        <p:spPr>
          <a:xfrm>
            <a:off x="6931094" y="3226725"/>
            <a:ext cx="4507992"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0FD9F022-71C4-0582-56B7-245A48BEDAB6}"/>
              </a:ext>
            </a:extLst>
          </p:cNvPr>
          <p:cNvSpPr>
            <a:spLocks noGrp="1"/>
          </p:cNvSpPr>
          <p:nvPr>
            <p:ph type="title"/>
          </p:nvPr>
        </p:nvSpPr>
        <p:spPr>
          <a:xfrm>
            <a:off x="588963" y="485775"/>
            <a:ext cx="11017250" cy="498475"/>
          </a:xfrm>
        </p:spPr>
        <p:txBody>
          <a:bodyPr/>
          <a:lstStyle/>
          <a:p>
            <a:r>
              <a:rPr lang="en-US"/>
              <a:t>What makes an effective prompt?</a:t>
            </a:r>
          </a:p>
        </p:txBody>
      </p:sp>
      <p:sp>
        <p:nvSpPr>
          <p:cNvPr id="9" name="Rectangle: Rounded Corners 8">
            <a:extLst>
              <a:ext uri="{FF2B5EF4-FFF2-40B4-BE49-F238E27FC236}">
                <a16:creationId xmlns:a16="http://schemas.microsoft.com/office/drawing/2014/main" id="{6666F3E1-80C2-04FC-657D-FE3F3DDC491F}"/>
              </a:ext>
            </a:extLst>
          </p:cNvPr>
          <p:cNvSpPr/>
          <p:nvPr/>
        </p:nvSpPr>
        <p:spPr bwMode="auto">
          <a:xfrm>
            <a:off x="753349" y="1672156"/>
            <a:ext cx="5045906" cy="413819"/>
          </a:xfrm>
          <a:prstGeom prst="roundRect">
            <a:avLst/>
          </a:prstGeom>
          <a:solidFill>
            <a:srgbClr val="00B05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Segoe UI"/>
              </a:rPr>
              <a:t>    More Effective</a:t>
            </a:r>
          </a:p>
        </p:txBody>
      </p:sp>
      <p:pic>
        <p:nvPicPr>
          <p:cNvPr id="64" name="Graphic 63" descr="Check mark">
            <a:extLst>
              <a:ext uri="{FF2B5EF4-FFF2-40B4-BE49-F238E27FC236}">
                <a16:creationId xmlns:a16="http://schemas.microsoft.com/office/drawing/2014/main" id="{FC7B522A-7C9A-51B4-641D-188EF89E84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26" y="2269596"/>
            <a:ext cx="228600" cy="228600"/>
          </a:xfrm>
          <a:prstGeom prst="rect">
            <a:avLst/>
          </a:prstGeom>
          <a:effectLst>
            <a:outerShdw blurRad="88900" dist="38100" dir="2700000" algn="tl" rotWithShape="0">
              <a:prstClr val="black">
                <a:alpha val="40000"/>
              </a:prstClr>
            </a:outerShdw>
          </a:effectLst>
        </p:spPr>
      </p:pic>
      <p:sp>
        <p:nvSpPr>
          <p:cNvPr id="45" name="Rectangle 44">
            <a:extLst>
              <a:ext uri="{FF2B5EF4-FFF2-40B4-BE49-F238E27FC236}">
                <a16:creationId xmlns:a16="http://schemas.microsoft.com/office/drawing/2014/main" id="{45269733-8CF6-8961-4E2B-95C279E5539D}"/>
              </a:ext>
            </a:extLst>
          </p:cNvPr>
          <p:cNvSpPr/>
          <p:nvPr/>
        </p:nvSpPr>
        <p:spPr bwMode="auto">
          <a:xfrm>
            <a:off x="1289050" y="2276174"/>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latin typeface="+mj-lt"/>
                <a:cs typeface="Segoe UI"/>
              </a:rPr>
              <a:t>Specific and detailed</a:t>
            </a:r>
          </a:p>
        </p:txBody>
      </p:sp>
      <p:pic>
        <p:nvPicPr>
          <p:cNvPr id="69" name="Graphic 68" descr="Check mark">
            <a:extLst>
              <a:ext uri="{FF2B5EF4-FFF2-40B4-BE49-F238E27FC236}">
                <a16:creationId xmlns:a16="http://schemas.microsoft.com/office/drawing/2014/main" id="{1DB6A03A-87E2-93E0-CC26-3D914CE298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26" y="2831482"/>
            <a:ext cx="228600" cy="228600"/>
          </a:xfrm>
          <a:prstGeom prst="rect">
            <a:avLst/>
          </a:prstGeom>
          <a:effectLst>
            <a:outerShdw blurRad="88900" dist="38100" dir="2700000" algn="tl" rotWithShape="0">
              <a:prstClr val="black">
                <a:alpha val="40000"/>
              </a:prstClr>
            </a:outerShdw>
          </a:effectLst>
        </p:spPr>
      </p:pic>
      <p:sp>
        <p:nvSpPr>
          <p:cNvPr id="46" name="Rectangle 45">
            <a:extLst>
              <a:ext uri="{FF2B5EF4-FFF2-40B4-BE49-F238E27FC236}">
                <a16:creationId xmlns:a16="http://schemas.microsoft.com/office/drawing/2014/main" id="{4688EABD-2156-D7E3-7E46-2B8AA014BAFF}"/>
              </a:ext>
            </a:extLst>
          </p:cNvPr>
          <p:cNvSpPr/>
          <p:nvPr/>
        </p:nvSpPr>
        <p:spPr bwMode="auto">
          <a:xfrm>
            <a:off x="1289050" y="2838060"/>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cs typeface="Segoe UI"/>
              </a:rPr>
              <a:t>In full sentences, with instructions</a:t>
            </a:r>
          </a:p>
        </p:txBody>
      </p:sp>
      <p:pic>
        <p:nvPicPr>
          <p:cNvPr id="70" name="Graphic 69" descr="Check mark">
            <a:extLst>
              <a:ext uri="{FF2B5EF4-FFF2-40B4-BE49-F238E27FC236}">
                <a16:creationId xmlns:a16="http://schemas.microsoft.com/office/drawing/2014/main" id="{BDC0DA86-3CD6-C5BC-F7D2-D5F06522B0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26" y="3393370"/>
            <a:ext cx="228600" cy="228600"/>
          </a:xfrm>
          <a:prstGeom prst="rect">
            <a:avLst/>
          </a:prstGeom>
          <a:effectLst>
            <a:outerShdw blurRad="88900" dist="38100" dir="2700000" algn="tl" rotWithShape="0">
              <a:prstClr val="black">
                <a:alpha val="40000"/>
              </a:prstClr>
            </a:outerShdw>
          </a:effectLst>
        </p:spPr>
      </p:pic>
      <p:sp>
        <p:nvSpPr>
          <p:cNvPr id="47" name="Rectangle 46">
            <a:extLst>
              <a:ext uri="{FF2B5EF4-FFF2-40B4-BE49-F238E27FC236}">
                <a16:creationId xmlns:a16="http://schemas.microsoft.com/office/drawing/2014/main" id="{A4DEC039-35EB-4BAA-7755-4C28B3955FA2}"/>
              </a:ext>
            </a:extLst>
          </p:cNvPr>
          <p:cNvSpPr/>
          <p:nvPr/>
        </p:nvSpPr>
        <p:spPr bwMode="auto">
          <a:xfrm>
            <a:off x="1289050" y="3399948"/>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cs typeface="Segoe UI"/>
              </a:rPr>
              <a:t>States the tone, purpose, preferred format, etc.</a:t>
            </a:r>
          </a:p>
        </p:txBody>
      </p:sp>
      <p:sp>
        <p:nvSpPr>
          <p:cNvPr id="18" name="Rectangle: Rounded Corners 17">
            <a:extLst>
              <a:ext uri="{FF2B5EF4-FFF2-40B4-BE49-F238E27FC236}">
                <a16:creationId xmlns:a16="http://schemas.microsoft.com/office/drawing/2014/main" id="{AFF9859D-B26C-5B53-1540-DAE5F651EADF}"/>
              </a:ext>
            </a:extLst>
          </p:cNvPr>
          <p:cNvSpPr/>
          <p:nvPr/>
        </p:nvSpPr>
        <p:spPr bwMode="auto">
          <a:xfrm>
            <a:off x="753349" y="3873500"/>
            <a:ext cx="5045906" cy="1312344"/>
          </a:xfrm>
          <a:prstGeom prst="roundRect">
            <a:avLst>
              <a:gd name="adj" fmla="val 634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p>
            <a:pPr defTabSz="932742">
              <a:spcAft>
                <a:spcPts val="300"/>
              </a:spcAft>
              <a:buSzPct val="90000"/>
            </a:pPr>
            <a:r>
              <a:rPr lang="en-US" sz="1400">
                <a:solidFill>
                  <a:schemeClr val="bg1"/>
                </a:solidFill>
                <a:latin typeface="+mj-lt"/>
                <a:cs typeface="Segoe UI"/>
              </a:rPr>
              <a:t>Example: </a:t>
            </a:r>
            <a:r>
              <a:rPr lang="en-US" sz="1400" i="1">
                <a:solidFill>
                  <a:schemeClr val="bg1"/>
                </a:solidFill>
                <a:cs typeface="Segoe UI"/>
              </a:rPr>
              <a:t>I work in marketing and focus on competitor research. Give me a concise summary of recent news about [company name]. Focus on announcements about new product lines. Provide the answer in two to three paragraphs and use a business tone.</a:t>
            </a:r>
            <a:endParaRPr lang="en-US" sz="1400" spc="-38">
              <a:ln w="3175">
                <a:noFill/>
              </a:ln>
              <a:solidFill>
                <a:schemeClr val="bg1"/>
              </a:solidFill>
              <a:cs typeface="Segoe Sans Display" pitchFamily="2" charset="0"/>
            </a:endParaRPr>
          </a:p>
        </p:txBody>
      </p:sp>
      <p:sp>
        <p:nvSpPr>
          <p:cNvPr id="7" name="Rectangle: Rounded Corners 6">
            <a:extLst>
              <a:ext uri="{FF2B5EF4-FFF2-40B4-BE49-F238E27FC236}">
                <a16:creationId xmlns:a16="http://schemas.microsoft.com/office/drawing/2014/main" id="{FCB791A3-7B98-E57D-1B7A-7E68F5B2BC7C}"/>
              </a:ext>
            </a:extLst>
          </p:cNvPr>
          <p:cNvSpPr/>
          <p:nvPr/>
        </p:nvSpPr>
        <p:spPr bwMode="auto">
          <a:xfrm>
            <a:off x="6393180" y="1672156"/>
            <a:ext cx="5045906" cy="413819"/>
          </a:xfrm>
          <a:prstGeom prst="roundRect">
            <a:avLst/>
          </a:prstGeom>
          <a:solidFill>
            <a:srgbClr val="C00000">
              <a:alpha val="30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Segoe UI"/>
              </a:rPr>
              <a:t>   Less Effective</a:t>
            </a:r>
          </a:p>
        </p:txBody>
      </p:sp>
      <p:pic>
        <p:nvPicPr>
          <p:cNvPr id="72" name="Graphic 71" descr="Cross mark">
            <a:extLst>
              <a:ext uri="{FF2B5EF4-FFF2-40B4-BE49-F238E27FC236}">
                <a16:creationId xmlns:a16="http://schemas.microsoft.com/office/drawing/2014/main" id="{AA90E63C-E8A2-1E74-CB57-41FAE81DF3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8457" y="2269596"/>
            <a:ext cx="228600" cy="228600"/>
          </a:xfrm>
          <a:prstGeom prst="rect">
            <a:avLst/>
          </a:prstGeom>
          <a:effectLst>
            <a:outerShdw blurRad="88900" dist="38100" dir="2700000" algn="tl" rotWithShape="0">
              <a:prstClr val="black">
                <a:alpha val="40000"/>
              </a:prstClr>
            </a:outerShdw>
          </a:effectLst>
        </p:spPr>
      </p:pic>
      <p:sp>
        <p:nvSpPr>
          <p:cNvPr id="59" name="Rectangle 58">
            <a:extLst>
              <a:ext uri="{FF2B5EF4-FFF2-40B4-BE49-F238E27FC236}">
                <a16:creationId xmlns:a16="http://schemas.microsoft.com/office/drawing/2014/main" id="{9BE7E62A-9DFF-5099-EA86-042C7DF71A0D}"/>
              </a:ext>
            </a:extLst>
          </p:cNvPr>
          <p:cNvSpPr/>
          <p:nvPr/>
        </p:nvSpPr>
        <p:spPr bwMode="auto">
          <a:xfrm>
            <a:off x="6928881" y="2276174"/>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latin typeface="+mj-lt"/>
                <a:cs typeface="Segoe UI"/>
              </a:rPr>
              <a:t>Vague</a:t>
            </a:r>
          </a:p>
        </p:txBody>
      </p:sp>
      <p:pic>
        <p:nvPicPr>
          <p:cNvPr id="73" name="Graphic 72" descr="Cross mark">
            <a:extLst>
              <a:ext uri="{FF2B5EF4-FFF2-40B4-BE49-F238E27FC236}">
                <a16:creationId xmlns:a16="http://schemas.microsoft.com/office/drawing/2014/main" id="{FCF064E6-76E0-9B69-33F1-3E829CD98A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8457" y="2831482"/>
            <a:ext cx="228600" cy="228600"/>
          </a:xfrm>
          <a:prstGeom prst="rect">
            <a:avLst/>
          </a:prstGeom>
          <a:effectLst>
            <a:outerShdw blurRad="88900" dist="38100" dir="2700000" algn="tl" rotWithShape="0">
              <a:prstClr val="black">
                <a:alpha val="40000"/>
              </a:prstClr>
            </a:outerShdw>
          </a:effectLst>
        </p:spPr>
      </p:pic>
      <p:sp>
        <p:nvSpPr>
          <p:cNvPr id="60" name="Rectangle 59">
            <a:extLst>
              <a:ext uri="{FF2B5EF4-FFF2-40B4-BE49-F238E27FC236}">
                <a16:creationId xmlns:a16="http://schemas.microsoft.com/office/drawing/2014/main" id="{9288F260-8A6E-C080-99A6-9D60A95AD1D2}"/>
              </a:ext>
            </a:extLst>
          </p:cNvPr>
          <p:cNvSpPr/>
          <p:nvPr/>
        </p:nvSpPr>
        <p:spPr bwMode="auto">
          <a:xfrm>
            <a:off x="6928881" y="2838060"/>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cs typeface="Segoe UI"/>
              </a:rPr>
              <a:t>Just a few words</a:t>
            </a:r>
          </a:p>
        </p:txBody>
      </p:sp>
      <p:pic>
        <p:nvPicPr>
          <p:cNvPr id="74" name="Graphic 73" descr="Cross mark">
            <a:extLst>
              <a:ext uri="{FF2B5EF4-FFF2-40B4-BE49-F238E27FC236}">
                <a16:creationId xmlns:a16="http://schemas.microsoft.com/office/drawing/2014/main" id="{5B4C34F2-305F-E878-7310-0C077F1ABC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8457" y="3393370"/>
            <a:ext cx="228600" cy="228600"/>
          </a:xfrm>
          <a:prstGeom prst="rect">
            <a:avLst/>
          </a:prstGeom>
          <a:effectLst>
            <a:outerShdw blurRad="88900" dist="38100" dir="2700000" algn="tl" rotWithShape="0">
              <a:prstClr val="black">
                <a:alpha val="40000"/>
              </a:prstClr>
            </a:outerShdw>
          </a:effectLst>
        </p:spPr>
      </p:pic>
      <p:sp>
        <p:nvSpPr>
          <p:cNvPr id="61" name="Rectangle 60">
            <a:extLst>
              <a:ext uri="{FF2B5EF4-FFF2-40B4-BE49-F238E27FC236}">
                <a16:creationId xmlns:a16="http://schemas.microsoft.com/office/drawing/2014/main" id="{4CD96357-E556-95D8-BCA0-501B2E26361B}"/>
              </a:ext>
            </a:extLst>
          </p:cNvPr>
          <p:cNvSpPr/>
          <p:nvPr/>
        </p:nvSpPr>
        <p:spPr bwMode="auto">
          <a:xfrm>
            <a:off x="6928881" y="3399948"/>
            <a:ext cx="4510205"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defTabSz="932742">
              <a:spcAft>
                <a:spcPts val="300"/>
              </a:spcAft>
              <a:buSzPct val="90000"/>
            </a:pPr>
            <a:r>
              <a:rPr lang="en-US" sz="1400">
                <a:solidFill>
                  <a:schemeClr val="bg1"/>
                </a:solidFill>
                <a:cs typeface="Segoe UI"/>
              </a:rPr>
              <a:t>No context on preferred output</a:t>
            </a:r>
          </a:p>
        </p:txBody>
      </p:sp>
      <p:sp>
        <p:nvSpPr>
          <p:cNvPr id="17" name="Rectangle: Rounded Corners 16">
            <a:extLst>
              <a:ext uri="{FF2B5EF4-FFF2-40B4-BE49-F238E27FC236}">
                <a16:creationId xmlns:a16="http://schemas.microsoft.com/office/drawing/2014/main" id="{8668D6CF-F3A5-E58D-E548-ADB715D2499A}"/>
              </a:ext>
            </a:extLst>
          </p:cNvPr>
          <p:cNvSpPr/>
          <p:nvPr/>
        </p:nvSpPr>
        <p:spPr bwMode="auto">
          <a:xfrm>
            <a:off x="6393180" y="3873500"/>
            <a:ext cx="5045906" cy="1312344"/>
          </a:xfrm>
          <a:prstGeom prst="roundRect">
            <a:avLst>
              <a:gd name="adj" fmla="val 634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p>
            <a:pPr lvl="0" defTabSz="914400">
              <a:spcAft>
                <a:spcPts val="600"/>
              </a:spcAft>
              <a:defRPr/>
            </a:pPr>
            <a:r>
              <a:rPr lang="en-US" sz="1400">
                <a:solidFill>
                  <a:schemeClr val="bg1"/>
                </a:solidFill>
                <a:latin typeface="+mj-lt"/>
                <a:cs typeface="Segoe UI"/>
              </a:rPr>
              <a:t>Example: </a:t>
            </a:r>
            <a:r>
              <a:rPr lang="en-US" sz="1400" i="1">
                <a:solidFill>
                  <a:schemeClr val="bg1"/>
                </a:solidFill>
                <a:cs typeface="Segoe UI"/>
              </a:rPr>
              <a:t>Summarize news about [company name].</a:t>
            </a:r>
          </a:p>
          <a:p>
            <a:pPr lvl="0" defTabSz="914400">
              <a:spcAft>
                <a:spcPts val="600"/>
              </a:spcAft>
              <a:defRPr/>
            </a:pPr>
            <a:r>
              <a:rPr lang="en-US" sz="1400">
                <a:solidFill>
                  <a:schemeClr val="bg1"/>
                </a:solidFill>
                <a:cs typeface="Segoe UI"/>
              </a:rPr>
              <a:t>The recap may be more vague than desired, or in a format that you were not seeking.</a:t>
            </a:r>
          </a:p>
        </p:txBody>
      </p:sp>
      <p:sp>
        <p:nvSpPr>
          <p:cNvPr id="11" name="TextBox 10">
            <a:extLst>
              <a:ext uri="{FF2B5EF4-FFF2-40B4-BE49-F238E27FC236}">
                <a16:creationId xmlns:a16="http://schemas.microsoft.com/office/drawing/2014/main" id="{0E302C6C-A591-AEE2-A68E-28511E469CCA}"/>
              </a:ext>
            </a:extLst>
          </p:cNvPr>
          <p:cNvSpPr txBox="1"/>
          <p:nvPr/>
        </p:nvSpPr>
        <p:spPr>
          <a:xfrm>
            <a:off x="582159" y="5647762"/>
            <a:ext cx="11027682" cy="615553"/>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ea typeface="+mn-ea"/>
                <a:cs typeface="Segoe UI"/>
              </a:rPr>
              <a:t>But there are no ‘wrong’ prompts because </a:t>
            </a:r>
            <a:r>
              <a:rPr kumimoji="0" lang="en-US" sz="2000" b="0" i="0" u="none" strike="noStrike" kern="1200" cap="none" spc="0" normalizeH="0" baseline="0" noProof="0">
                <a:ln>
                  <a:noFill/>
                </a:ln>
                <a:effectLst/>
                <a:uLnTx/>
                <a:uFillTx/>
                <a:latin typeface="+mj-lt"/>
                <a:ea typeface="+mn-ea"/>
                <a:cs typeface="Segoe UI"/>
              </a:rPr>
              <a:t>natural, conversational language is welcome</a:t>
            </a:r>
            <a:r>
              <a:rPr kumimoji="0" lang="en-US" sz="2000" b="0" i="0" u="none" strike="noStrike" kern="1200" cap="none" spc="0" normalizeH="0" baseline="0" noProof="0">
                <a:ln>
                  <a:noFill/>
                </a:ln>
                <a:effectLst/>
                <a:uLnTx/>
                <a:uFillTx/>
                <a:ea typeface="+mn-ea"/>
                <a:cs typeface="Segoe UI"/>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effectLst/>
                <a:uLnTx/>
                <a:uFillTx/>
                <a:ea typeface="+mn-ea"/>
                <a:cs typeface="Segoe UI"/>
              </a:rPr>
              <a:t>Experiment away!</a:t>
            </a:r>
          </a:p>
        </p:txBody>
      </p:sp>
    </p:spTree>
    <p:extLst>
      <p:ext uri="{BB962C8B-B14F-4D97-AF65-F5344CB8AC3E}">
        <p14:creationId xmlns:p14="http://schemas.microsoft.com/office/powerpoint/2010/main" val="16191842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9D8C420-1A57-62BA-DFF7-998C981E01E4}"/>
              </a:ext>
              <a:ext uri="{C183D7F6-B498-43B3-948B-1728B52AA6E4}">
                <adec:decorative xmlns:adec="http://schemas.microsoft.com/office/drawing/2017/decorative" val="1"/>
              </a:ext>
            </a:extLst>
          </p:cNvPr>
          <p:cNvSpPr/>
          <p:nvPr/>
        </p:nvSpPr>
        <p:spPr bwMode="auto">
          <a:xfrm>
            <a:off x="588962" y="1531651"/>
            <a:ext cx="11031537" cy="413819"/>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endParaRPr lang="en-US" sz="1800" b="1">
              <a:solidFill>
                <a:schemeClr val="tx1"/>
              </a:solidFill>
              <a:latin typeface="Segoe Sans Display Semibold"/>
              <a:cs typeface="Segoe Sans Display Semibold"/>
            </a:endParaRPr>
          </a:p>
        </p:txBody>
      </p:sp>
      <p:sp>
        <p:nvSpPr>
          <p:cNvPr id="44" name="Arrow: Pentagon 43">
            <a:extLst>
              <a:ext uri="{FF2B5EF4-FFF2-40B4-BE49-F238E27FC236}">
                <a16:creationId xmlns:a16="http://schemas.microsoft.com/office/drawing/2014/main" id="{7BEAEB86-29E9-4475-FCB9-320DB0A58173}"/>
              </a:ext>
              <a:ext uri="{C183D7F6-B498-43B3-948B-1728B52AA6E4}">
                <adec:decorative xmlns:adec="http://schemas.microsoft.com/office/drawing/2017/decorative" val="1"/>
              </a:ext>
            </a:extLst>
          </p:cNvPr>
          <p:cNvSpPr/>
          <p:nvPr/>
        </p:nvSpPr>
        <p:spPr bwMode="auto">
          <a:xfrm>
            <a:off x="977612" y="1531651"/>
            <a:ext cx="3406438" cy="413819"/>
          </a:xfrm>
          <a:prstGeom prst="homePlate">
            <a:avLst>
              <a:gd name="adj" fmla="val 33121"/>
            </a:avLst>
          </a:prstGeom>
          <a:gradFill flip="none" rotWithShape="1">
            <a:gsLst>
              <a:gs pos="0">
                <a:schemeClr val="bg1">
                  <a:alpha val="0"/>
                </a:schemeClr>
              </a:gs>
              <a:gs pos="100000">
                <a:srgbClr val="C3BFFF"/>
              </a:gs>
            </a:gsLst>
            <a:lin ang="0" scaled="1"/>
            <a:tileRect/>
          </a:gradFill>
          <a:ln>
            <a:noFill/>
            <a:headEnd type="none" w="med" len="med"/>
            <a:tailEnd type="none" w="med" len="med"/>
          </a:ln>
          <a:effectLst>
            <a:outerShdw blurRad="50800" dist="38100" algn="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5" name="Arrow: Pentagon 44">
            <a:extLst>
              <a:ext uri="{FF2B5EF4-FFF2-40B4-BE49-F238E27FC236}">
                <a16:creationId xmlns:a16="http://schemas.microsoft.com/office/drawing/2014/main" id="{6FD6A8D2-FCC1-A25B-0395-68C4F75E95A9}"/>
              </a:ext>
              <a:ext uri="{C183D7F6-B498-43B3-948B-1728B52AA6E4}">
                <adec:decorative xmlns:adec="http://schemas.microsoft.com/office/drawing/2017/decorative" val="1"/>
              </a:ext>
            </a:extLst>
          </p:cNvPr>
          <p:cNvSpPr/>
          <p:nvPr/>
        </p:nvSpPr>
        <p:spPr bwMode="auto">
          <a:xfrm>
            <a:off x="4790162" y="1531651"/>
            <a:ext cx="3406438" cy="413819"/>
          </a:xfrm>
          <a:prstGeom prst="homePlate">
            <a:avLst>
              <a:gd name="adj" fmla="val 33121"/>
            </a:avLst>
          </a:prstGeom>
          <a:gradFill flip="none" rotWithShape="1">
            <a:gsLst>
              <a:gs pos="0">
                <a:schemeClr val="bg1">
                  <a:alpha val="0"/>
                </a:schemeClr>
              </a:gs>
              <a:gs pos="100000">
                <a:srgbClr val="EAB9EC"/>
              </a:gs>
            </a:gsLst>
            <a:lin ang="0" scaled="1"/>
            <a:tileRect/>
          </a:gradFill>
          <a:ln>
            <a:noFill/>
            <a:headEnd type="none" w="med" len="med"/>
            <a:tailEnd type="none" w="med" len="med"/>
          </a:ln>
          <a:effectLst>
            <a:outerShdw blurRad="50800" dist="38100" algn="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47" name="Straight Connector 46">
            <a:extLst>
              <a:ext uri="{FF2B5EF4-FFF2-40B4-BE49-F238E27FC236}">
                <a16:creationId xmlns:a16="http://schemas.microsoft.com/office/drawing/2014/main" id="{31D884D1-9741-7BCF-C03B-E8418614C615}"/>
              </a:ext>
              <a:ext uri="{C183D7F6-B498-43B3-948B-1728B52AA6E4}">
                <adec:decorative xmlns:adec="http://schemas.microsoft.com/office/drawing/2017/decorative" val="1"/>
              </a:ext>
            </a:extLst>
          </p:cNvPr>
          <p:cNvCxnSpPr>
            <a:cxnSpLocks/>
            <a:endCxn id="32" idx="0"/>
          </p:cNvCxnSpPr>
          <p:nvPr/>
        </p:nvCxnSpPr>
        <p:spPr>
          <a:xfrm>
            <a:off x="2283450" y="1945470"/>
            <a:ext cx="0" cy="550338"/>
          </a:xfrm>
          <a:prstGeom prst="line">
            <a:avLst/>
          </a:prstGeom>
          <a:ln w="6350">
            <a:solidFill>
              <a:schemeClr val="bg1">
                <a:alpha val="30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D3102B0-969B-2696-EB91-0ADD5CFCA20B}"/>
              </a:ext>
              <a:ext uri="{C183D7F6-B498-43B3-948B-1728B52AA6E4}">
                <adec:decorative xmlns:adec="http://schemas.microsoft.com/office/drawing/2017/decorative" val="1"/>
              </a:ext>
            </a:extLst>
          </p:cNvPr>
          <p:cNvCxnSpPr>
            <a:cxnSpLocks/>
          </p:cNvCxnSpPr>
          <p:nvPr/>
        </p:nvCxnSpPr>
        <p:spPr>
          <a:xfrm>
            <a:off x="6096001" y="1945470"/>
            <a:ext cx="0" cy="550338"/>
          </a:xfrm>
          <a:prstGeom prst="line">
            <a:avLst/>
          </a:prstGeom>
          <a:ln w="6350">
            <a:solidFill>
              <a:schemeClr val="bg1">
                <a:alpha val="30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BA4FB1C-04D0-E945-4A4B-9E554476421D}"/>
              </a:ext>
              <a:ext uri="{C183D7F6-B498-43B3-948B-1728B52AA6E4}">
                <adec:decorative xmlns:adec="http://schemas.microsoft.com/office/drawing/2017/decorative" val="1"/>
              </a:ext>
            </a:extLst>
          </p:cNvPr>
          <p:cNvCxnSpPr>
            <a:cxnSpLocks/>
          </p:cNvCxnSpPr>
          <p:nvPr/>
        </p:nvCxnSpPr>
        <p:spPr>
          <a:xfrm>
            <a:off x="9908549" y="1945470"/>
            <a:ext cx="0" cy="550338"/>
          </a:xfrm>
          <a:prstGeom prst="line">
            <a:avLst/>
          </a:prstGeom>
          <a:ln w="6350">
            <a:solidFill>
              <a:schemeClr val="bg1">
                <a:alpha val="30000"/>
              </a:schemeClr>
            </a:solidFill>
            <a:prstDash val="lgDash"/>
            <a:headEnd type="none" w="lg" len="med"/>
            <a:tailEnd type="oval" w="med" len="med"/>
          </a:ln>
        </p:spPr>
        <p:style>
          <a:lnRef idx="1">
            <a:schemeClr val="accent1"/>
          </a:lnRef>
          <a:fillRef idx="0">
            <a:schemeClr val="accent1"/>
          </a:fillRef>
          <a:effectRef idx="0">
            <a:schemeClr val="accent1"/>
          </a:effectRef>
          <a:fontRef idx="minor">
            <a:schemeClr val="tx1"/>
          </a:fontRef>
        </p:style>
      </p:cxnSp>
      <p:sp>
        <p:nvSpPr>
          <p:cNvPr id="23" name="Title 22">
            <a:extLst>
              <a:ext uri="{FF2B5EF4-FFF2-40B4-BE49-F238E27FC236}">
                <a16:creationId xmlns:a16="http://schemas.microsoft.com/office/drawing/2014/main" id="{2B2978CA-6ABD-478E-FB86-090C3F42FA43}"/>
              </a:ext>
            </a:extLst>
          </p:cNvPr>
          <p:cNvSpPr>
            <a:spLocks noGrp="1"/>
          </p:cNvSpPr>
          <p:nvPr>
            <p:ph type="title"/>
          </p:nvPr>
        </p:nvSpPr>
        <p:spPr/>
        <p:txBody>
          <a:bodyPr/>
          <a:lstStyle/>
          <a:p>
            <a:r>
              <a:rPr lang="en-US"/>
              <a:t>Prompting Tips</a:t>
            </a:r>
          </a:p>
        </p:txBody>
      </p:sp>
      <p:sp>
        <p:nvSpPr>
          <p:cNvPr id="41" name="TextBox 40">
            <a:extLst>
              <a:ext uri="{FF2B5EF4-FFF2-40B4-BE49-F238E27FC236}">
                <a16:creationId xmlns:a16="http://schemas.microsoft.com/office/drawing/2014/main" id="{5ED6DD52-5C49-94DE-18E7-788ABBB0536B}"/>
              </a:ext>
            </a:extLst>
          </p:cNvPr>
          <p:cNvSpPr txBox="1"/>
          <p:nvPr/>
        </p:nvSpPr>
        <p:spPr>
          <a:xfrm>
            <a:off x="1467521" y="1613911"/>
            <a:ext cx="1691169" cy="249299"/>
          </a:xfrm>
          <a:prstGeom prst="rect">
            <a:avLst/>
          </a:prstGeom>
          <a:noFill/>
        </p:spPr>
        <p:txBody>
          <a:bodyPr wrap="none" lIns="0" tIns="0" rIns="0" bIns="0" anchor="ctr">
            <a:spAutoFit/>
          </a:bodyPr>
          <a:lstStyle/>
          <a:p>
            <a:pPr marL="0" lvl="0" indent="0" algn="l" defTabSz="889000">
              <a:lnSpc>
                <a:spcPct val="90000"/>
              </a:lnSpc>
              <a:spcBef>
                <a:spcPct val="0"/>
              </a:spcBef>
              <a:spcAft>
                <a:spcPct val="35000"/>
              </a:spcAft>
              <a:buNone/>
            </a:pPr>
            <a:r>
              <a:rPr lang="en-US" sz="1800" kern="1200">
                <a:solidFill>
                  <a:schemeClr val="tx1"/>
                </a:solidFill>
                <a:latin typeface="+mj-lt"/>
              </a:rPr>
              <a:t>Communicating</a:t>
            </a:r>
          </a:p>
        </p:txBody>
      </p:sp>
      <p:sp>
        <p:nvSpPr>
          <p:cNvPr id="25" name="Rectangle: Rounded Corners 24">
            <a:extLst>
              <a:ext uri="{FF2B5EF4-FFF2-40B4-BE49-F238E27FC236}">
                <a16:creationId xmlns:a16="http://schemas.microsoft.com/office/drawing/2014/main" id="{386019B6-AFAD-54D9-E416-95E374BF7032}"/>
              </a:ext>
              <a:ext uri="{C183D7F6-B498-43B3-948B-1728B52AA6E4}">
                <adec:decorative xmlns:adec="http://schemas.microsoft.com/office/drawing/2017/decorative" val="0"/>
              </a:ext>
            </a:extLst>
          </p:cNvPr>
          <p:cNvSpPr/>
          <p:nvPr/>
        </p:nvSpPr>
        <p:spPr bwMode="auto">
          <a:xfrm>
            <a:off x="571500" y="2974054"/>
            <a:ext cx="3423900" cy="3000887"/>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r>
              <a:rPr lang="en-US" sz="2000"/>
              <a:t>Correct punctuation, capitalization, and grammar produce better quality output.</a:t>
            </a:r>
          </a:p>
        </p:txBody>
      </p:sp>
      <p:sp>
        <p:nvSpPr>
          <p:cNvPr id="42" name="TextBox 41">
            <a:extLst>
              <a:ext uri="{FF2B5EF4-FFF2-40B4-BE49-F238E27FC236}">
                <a16:creationId xmlns:a16="http://schemas.microsoft.com/office/drawing/2014/main" id="{28884842-7BE5-1B61-4284-B4A53D6A3C99}"/>
              </a:ext>
            </a:extLst>
          </p:cNvPr>
          <p:cNvSpPr txBox="1"/>
          <p:nvPr/>
        </p:nvSpPr>
        <p:spPr>
          <a:xfrm>
            <a:off x="5580636" y="1613911"/>
            <a:ext cx="1030731" cy="249299"/>
          </a:xfrm>
          <a:prstGeom prst="rect">
            <a:avLst/>
          </a:prstGeom>
          <a:noFill/>
        </p:spPr>
        <p:txBody>
          <a:bodyPr wrap="none" lIns="0" tIns="0" rIns="0" bIns="0" anchor="ctr">
            <a:spAutoFit/>
          </a:bodyPr>
          <a:lstStyle/>
          <a:p>
            <a:pPr marL="0" lvl="0" indent="0" algn="ctr" defTabSz="889000">
              <a:lnSpc>
                <a:spcPct val="90000"/>
              </a:lnSpc>
              <a:spcBef>
                <a:spcPct val="0"/>
              </a:spcBef>
              <a:spcAft>
                <a:spcPct val="35000"/>
              </a:spcAft>
              <a:buNone/>
            </a:pPr>
            <a:r>
              <a:rPr lang="en-US" sz="1800" kern="1200">
                <a:solidFill>
                  <a:schemeClr val="tx1"/>
                </a:solidFill>
                <a:latin typeface="+mj-lt"/>
              </a:rPr>
              <a:t>Sequence</a:t>
            </a:r>
          </a:p>
        </p:txBody>
      </p:sp>
      <p:sp>
        <p:nvSpPr>
          <p:cNvPr id="27" name="Rectangle: Rounded Corners 26">
            <a:extLst>
              <a:ext uri="{FF2B5EF4-FFF2-40B4-BE49-F238E27FC236}">
                <a16:creationId xmlns:a16="http://schemas.microsoft.com/office/drawing/2014/main" id="{AD42D44E-208B-6F3D-690E-DF4500D10457}"/>
              </a:ext>
              <a:ext uri="{C183D7F6-B498-43B3-948B-1728B52AA6E4}">
                <adec:decorative xmlns:adec="http://schemas.microsoft.com/office/drawing/2017/decorative" val="0"/>
              </a:ext>
            </a:extLst>
          </p:cNvPr>
          <p:cNvSpPr/>
          <p:nvPr/>
        </p:nvSpPr>
        <p:spPr bwMode="auto">
          <a:xfrm>
            <a:off x="4384050" y="2974054"/>
            <a:ext cx="3423900" cy="3000887"/>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r>
              <a:rPr lang="en-US" sz="2000"/>
              <a:t>The order in which you present information in your prompt may impact the output, so try resequencing or rephrasing if you aren’t getting what you expect.</a:t>
            </a:r>
          </a:p>
        </p:txBody>
      </p:sp>
      <p:sp>
        <p:nvSpPr>
          <p:cNvPr id="43" name="TextBox 42">
            <a:extLst>
              <a:ext uri="{FF2B5EF4-FFF2-40B4-BE49-F238E27FC236}">
                <a16:creationId xmlns:a16="http://schemas.microsoft.com/office/drawing/2014/main" id="{B9474CCD-3F56-359F-5064-D82C37AFAF6F}"/>
              </a:ext>
            </a:extLst>
          </p:cNvPr>
          <p:cNvSpPr txBox="1"/>
          <p:nvPr/>
        </p:nvSpPr>
        <p:spPr>
          <a:xfrm>
            <a:off x="9529151" y="1613911"/>
            <a:ext cx="758797" cy="249299"/>
          </a:xfrm>
          <a:prstGeom prst="rect">
            <a:avLst/>
          </a:prstGeom>
          <a:noFill/>
        </p:spPr>
        <p:txBody>
          <a:bodyPr wrap="none" lIns="0" tIns="0" rIns="0" bIns="0" anchor="ctr">
            <a:spAutoFit/>
          </a:bodyPr>
          <a:lstStyle/>
          <a:p>
            <a:pPr marL="0" lvl="0" indent="0" algn="ctr" defTabSz="889000">
              <a:lnSpc>
                <a:spcPct val="90000"/>
              </a:lnSpc>
              <a:spcBef>
                <a:spcPct val="0"/>
              </a:spcBef>
              <a:spcAft>
                <a:spcPct val="35000"/>
              </a:spcAft>
              <a:buNone/>
            </a:pPr>
            <a:r>
              <a:rPr lang="en-US" sz="1800" kern="1200">
                <a:solidFill>
                  <a:schemeClr val="tx1"/>
                </a:solidFill>
                <a:latin typeface="+mj-lt"/>
              </a:rPr>
              <a:t>Quotes</a:t>
            </a:r>
          </a:p>
        </p:txBody>
      </p:sp>
      <p:sp>
        <p:nvSpPr>
          <p:cNvPr id="28" name="Rectangle: Rounded Corners 27">
            <a:extLst>
              <a:ext uri="{FF2B5EF4-FFF2-40B4-BE49-F238E27FC236}">
                <a16:creationId xmlns:a16="http://schemas.microsoft.com/office/drawing/2014/main" id="{CE33EE3E-BF39-8D54-6F2A-94C85B9CD417}"/>
              </a:ext>
              <a:ext uri="{C183D7F6-B498-43B3-948B-1728B52AA6E4}">
                <adec:decorative xmlns:adec="http://schemas.microsoft.com/office/drawing/2017/decorative" val="0"/>
              </a:ext>
            </a:extLst>
          </p:cNvPr>
          <p:cNvSpPr/>
          <p:nvPr/>
        </p:nvSpPr>
        <p:spPr bwMode="auto">
          <a:xfrm>
            <a:off x="8196600" y="2974054"/>
            <a:ext cx="3423900" cy="3000887"/>
          </a:xfrm>
          <a:prstGeom prst="roundRect">
            <a:avLst>
              <a:gd name="adj" fmla="val 412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r>
              <a:rPr lang="en-US" sz="2000"/>
              <a:t>Use quotation marks to indicate the exact content you want Copilot to write, modify, or replace. </a:t>
            </a:r>
            <a:endParaRPr lang="en-US" sz="2000" err="1"/>
          </a:p>
        </p:txBody>
      </p:sp>
      <p:grpSp>
        <p:nvGrpSpPr>
          <p:cNvPr id="3" name="Group 2">
            <a:extLst>
              <a:ext uri="{FF2B5EF4-FFF2-40B4-BE49-F238E27FC236}">
                <a16:creationId xmlns:a16="http://schemas.microsoft.com/office/drawing/2014/main" id="{D45CCDE5-40A8-7602-9FDC-B2CE1284A119}"/>
              </a:ext>
              <a:ext uri="{C183D7F6-B498-43B3-948B-1728B52AA6E4}">
                <adec:decorative xmlns:adec="http://schemas.microsoft.com/office/drawing/2017/decorative" val="1"/>
              </a:ext>
            </a:extLst>
          </p:cNvPr>
          <p:cNvGrpSpPr/>
          <p:nvPr/>
        </p:nvGrpSpPr>
        <p:grpSpPr>
          <a:xfrm>
            <a:off x="1805204" y="2495808"/>
            <a:ext cx="956492" cy="956492"/>
            <a:chOff x="1805204" y="2495808"/>
            <a:chExt cx="956492" cy="956492"/>
          </a:xfrm>
        </p:grpSpPr>
        <p:grpSp>
          <p:nvGrpSpPr>
            <p:cNvPr id="31" name="Group 30">
              <a:extLst>
                <a:ext uri="{FF2B5EF4-FFF2-40B4-BE49-F238E27FC236}">
                  <a16:creationId xmlns:a16="http://schemas.microsoft.com/office/drawing/2014/main" id="{D10F73AE-331B-0A0A-32D9-9D7EEFECFBD3}"/>
                </a:ext>
                <a:ext uri="{C183D7F6-B498-43B3-948B-1728B52AA6E4}">
                  <adec:decorative xmlns:adec="http://schemas.microsoft.com/office/drawing/2017/decorative" val="1"/>
                </a:ext>
              </a:extLst>
            </p:cNvPr>
            <p:cNvGrpSpPr/>
            <p:nvPr/>
          </p:nvGrpSpPr>
          <p:grpSpPr>
            <a:xfrm>
              <a:off x="1805204" y="2495808"/>
              <a:ext cx="956492" cy="956492"/>
              <a:chOff x="1955959" y="4187622"/>
              <a:chExt cx="766762" cy="765422"/>
            </a:xfrm>
          </p:grpSpPr>
          <p:sp>
            <p:nvSpPr>
              <p:cNvPr id="32" name="Oval 31">
                <a:extLst>
                  <a:ext uri="{FF2B5EF4-FFF2-40B4-BE49-F238E27FC236}">
                    <a16:creationId xmlns:a16="http://schemas.microsoft.com/office/drawing/2014/main" id="{54DE0452-A35B-9875-15B6-9BCBCCA7C1D3}"/>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3" name="Oval 32">
                <a:extLst>
                  <a:ext uri="{FF2B5EF4-FFF2-40B4-BE49-F238E27FC236}">
                    <a16:creationId xmlns:a16="http://schemas.microsoft.com/office/drawing/2014/main" id="{2974A6DC-868F-0620-5B1F-BA26E4FEB04D}"/>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52" name="Graphic 51">
              <a:extLst>
                <a:ext uri="{FF2B5EF4-FFF2-40B4-BE49-F238E27FC236}">
                  <a16:creationId xmlns:a16="http://schemas.microsoft.com/office/drawing/2014/main" id="{8ACD4A32-0A62-AFDE-E654-2490D19DB3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5326" y="2735930"/>
              <a:ext cx="476248" cy="476248"/>
            </a:xfrm>
            <a:prstGeom prst="rect">
              <a:avLst/>
            </a:prstGeom>
            <a:effectLst>
              <a:outerShdw blurRad="889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FDAC044E-84D4-EC0A-8440-CBE69443E370}"/>
              </a:ext>
              <a:ext uri="{C183D7F6-B498-43B3-948B-1728B52AA6E4}">
                <adec:decorative xmlns:adec="http://schemas.microsoft.com/office/drawing/2017/decorative" val="1"/>
              </a:ext>
            </a:extLst>
          </p:cNvPr>
          <p:cNvGrpSpPr/>
          <p:nvPr/>
        </p:nvGrpSpPr>
        <p:grpSpPr>
          <a:xfrm>
            <a:off x="5617755" y="2495808"/>
            <a:ext cx="956492" cy="956492"/>
            <a:chOff x="5617755" y="2495808"/>
            <a:chExt cx="956492" cy="956492"/>
          </a:xfrm>
        </p:grpSpPr>
        <p:grpSp>
          <p:nvGrpSpPr>
            <p:cNvPr id="34" name="Group 33">
              <a:extLst>
                <a:ext uri="{FF2B5EF4-FFF2-40B4-BE49-F238E27FC236}">
                  <a16:creationId xmlns:a16="http://schemas.microsoft.com/office/drawing/2014/main" id="{433285D0-C67B-7567-4C80-A598F8A3F9FB}"/>
                </a:ext>
                <a:ext uri="{C183D7F6-B498-43B3-948B-1728B52AA6E4}">
                  <adec:decorative xmlns:adec="http://schemas.microsoft.com/office/drawing/2017/decorative" val="1"/>
                </a:ext>
              </a:extLst>
            </p:cNvPr>
            <p:cNvGrpSpPr/>
            <p:nvPr/>
          </p:nvGrpSpPr>
          <p:grpSpPr>
            <a:xfrm>
              <a:off x="5617755" y="2495808"/>
              <a:ext cx="956492" cy="956492"/>
              <a:chOff x="1955959" y="4187622"/>
              <a:chExt cx="766762" cy="765422"/>
            </a:xfrm>
          </p:grpSpPr>
          <p:sp>
            <p:nvSpPr>
              <p:cNvPr id="35" name="Oval 34">
                <a:extLst>
                  <a:ext uri="{FF2B5EF4-FFF2-40B4-BE49-F238E27FC236}">
                    <a16:creationId xmlns:a16="http://schemas.microsoft.com/office/drawing/2014/main" id="{42CC7B0F-FAC8-E436-3336-47D672732D79}"/>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6" name="Oval 35">
                <a:extLst>
                  <a:ext uri="{FF2B5EF4-FFF2-40B4-BE49-F238E27FC236}">
                    <a16:creationId xmlns:a16="http://schemas.microsoft.com/office/drawing/2014/main" id="{6DAB0B08-2D45-1A9D-6C5D-503B767C229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59" name="Graphic 58">
              <a:extLst>
                <a:ext uri="{FF2B5EF4-FFF2-40B4-BE49-F238E27FC236}">
                  <a16:creationId xmlns:a16="http://schemas.microsoft.com/office/drawing/2014/main" id="{8173A4F5-8BD0-EDC9-A77B-A3E9237785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7877" y="2735930"/>
              <a:ext cx="476248" cy="476248"/>
            </a:xfrm>
            <a:prstGeom prst="rect">
              <a:avLst/>
            </a:prstGeom>
            <a:effectLst>
              <a:outerShdw blurRad="88900" dist="38100" dir="2700000" algn="tl" rotWithShape="0">
                <a:prstClr val="black">
                  <a:alpha val="40000"/>
                </a:prstClr>
              </a:outerShdw>
            </a:effectLst>
          </p:spPr>
        </p:pic>
      </p:grpSp>
      <p:grpSp>
        <p:nvGrpSpPr>
          <p:cNvPr id="2" name="Group 1">
            <a:extLst>
              <a:ext uri="{FF2B5EF4-FFF2-40B4-BE49-F238E27FC236}">
                <a16:creationId xmlns:a16="http://schemas.microsoft.com/office/drawing/2014/main" id="{61D3D8AF-9D85-A120-9750-896579E6381D}"/>
              </a:ext>
              <a:ext uri="{C183D7F6-B498-43B3-948B-1728B52AA6E4}">
                <adec:decorative xmlns:adec="http://schemas.microsoft.com/office/drawing/2017/decorative" val="1"/>
              </a:ext>
            </a:extLst>
          </p:cNvPr>
          <p:cNvGrpSpPr/>
          <p:nvPr/>
        </p:nvGrpSpPr>
        <p:grpSpPr>
          <a:xfrm>
            <a:off x="9430303" y="2495808"/>
            <a:ext cx="956492" cy="956492"/>
            <a:chOff x="9430303" y="2495808"/>
            <a:chExt cx="956492" cy="956492"/>
          </a:xfrm>
        </p:grpSpPr>
        <p:grpSp>
          <p:nvGrpSpPr>
            <p:cNvPr id="37" name="Group 36">
              <a:extLst>
                <a:ext uri="{FF2B5EF4-FFF2-40B4-BE49-F238E27FC236}">
                  <a16:creationId xmlns:a16="http://schemas.microsoft.com/office/drawing/2014/main" id="{67590EEA-003C-C873-5B84-74EFBB4F301B}"/>
                </a:ext>
                <a:ext uri="{C183D7F6-B498-43B3-948B-1728B52AA6E4}">
                  <adec:decorative xmlns:adec="http://schemas.microsoft.com/office/drawing/2017/decorative" val="1"/>
                </a:ext>
              </a:extLst>
            </p:cNvPr>
            <p:cNvGrpSpPr/>
            <p:nvPr/>
          </p:nvGrpSpPr>
          <p:grpSpPr>
            <a:xfrm>
              <a:off x="9430303" y="2495808"/>
              <a:ext cx="956492" cy="956492"/>
              <a:chOff x="1955959" y="4187622"/>
              <a:chExt cx="766762" cy="765422"/>
            </a:xfrm>
          </p:grpSpPr>
          <p:sp>
            <p:nvSpPr>
              <p:cNvPr id="38" name="Oval 37">
                <a:extLst>
                  <a:ext uri="{FF2B5EF4-FFF2-40B4-BE49-F238E27FC236}">
                    <a16:creationId xmlns:a16="http://schemas.microsoft.com/office/drawing/2014/main" id="{3D012199-31D6-9274-D246-0879E5840B65}"/>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9" name="Oval 38">
                <a:extLst>
                  <a:ext uri="{FF2B5EF4-FFF2-40B4-BE49-F238E27FC236}">
                    <a16:creationId xmlns:a16="http://schemas.microsoft.com/office/drawing/2014/main" id="{312A710E-C6B4-2D6C-6ADC-72F7E7A306D9}"/>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56" name="Graphic 55">
              <a:extLst>
                <a:ext uri="{FF2B5EF4-FFF2-40B4-BE49-F238E27FC236}">
                  <a16:creationId xmlns:a16="http://schemas.microsoft.com/office/drawing/2014/main" id="{572084C0-5C72-5327-CBFC-AC1DA6F3BB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70425" y="2735930"/>
              <a:ext cx="476248" cy="476248"/>
            </a:xfrm>
            <a:prstGeom prst="rect">
              <a:avLst/>
            </a:prstGeom>
            <a:effectLst>
              <a:outerShdw blurRad="88900" dist="38100" dir="2700000" algn="tl" rotWithShape="0">
                <a:prstClr val="black">
                  <a:alpha val="40000"/>
                </a:prstClr>
              </a:outerShdw>
            </a:effectLst>
          </p:spPr>
        </p:pic>
      </p:grpSp>
    </p:spTree>
    <p:extLst>
      <p:ext uri="{BB962C8B-B14F-4D97-AF65-F5344CB8AC3E}">
        <p14:creationId xmlns:p14="http://schemas.microsoft.com/office/powerpoint/2010/main" val="16282329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C8378923-0051-520A-1A16-CE09160DF641}"/>
              </a:ext>
              <a:ext uri="{C183D7F6-B498-43B3-948B-1728B52AA6E4}">
                <adec:decorative xmlns:adec="http://schemas.microsoft.com/office/drawing/2017/decorative" val="1"/>
              </a:ext>
            </a:extLst>
          </p:cNvPr>
          <p:cNvSpPr>
            <a:spLocks noChangeAspect="1" noChangeArrowheads="1" noTextEdit="1"/>
          </p:cNvSpPr>
          <p:nvPr/>
        </p:nvSpPr>
        <p:spPr bwMode="auto">
          <a:xfrm>
            <a:off x="177800" y="1101725"/>
            <a:ext cx="11836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Rounded Corners 110">
            <a:extLst>
              <a:ext uri="{FF2B5EF4-FFF2-40B4-BE49-F238E27FC236}">
                <a16:creationId xmlns:a16="http://schemas.microsoft.com/office/drawing/2014/main" id="{C328D590-0A9E-2E17-A7F4-1B10B6BB2F27}"/>
              </a:ext>
              <a:ext uri="{C183D7F6-B498-43B3-948B-1728B52AA6E4}">
                <adec:decorative xmlns:adec="http://schemas.microsoft.com/office/drawing/2017/decorative" val="1"/>
              </a:ext>
            </a:extLst>
          </p:cNvPr>
          <p:cNvSpPr>
            <a:spLocks/>
          </p:cNvSpPr>
          <p:nvPr/>
        </p:nvSpPr>
        <p:spPr bwMode="auto">
          <a:xfrm>
            <a:off x="571500" y="1390650"/>
            <a:ext cx="3573272" cy="4972051"/>
          </a:xfrm>
          <a:prstGeom prst="roundRect">
            <a:avLst>
              <a:gd name="adj" fmla="val 354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endParaRPr lang="en-US" sz="2000"/>
          </a:p>
        </p:txBody>
      </p:sp>
      <p:sp>
        <p:nvSpPr>
          <p:cNvPr id="112" name="Rectangle: Rounded Corners 111">
            <a:extLst>
              <a:ext uri="{FF2B5EF4-FFF2-40B4-BE49-F238E27FC236}">
                <a16:creationId xmlns:a16="http://schemas.microsoft.com/office/drawing/2014/main" id="{111EB681-F162-8E5C-D570-E14C6462F546}"/>
              </a:ext>
              <a:ext uri="{C183D7F6-B498-43B3-948B-1728B52AA6E4}">
                <adec:decorative xmlns:adec="http://schemas.microsoft.com/office/drawing/2017/decorative" val="1"/>
              </a:ext>
            </a:extLst>
          </p:cNvPr>
          <p:cNvSpPr>
            <a:spLocks/>
          </p:cNvSpPr>
          <p:nvPr/>
        </p:nvSpPr>
        <p:spPr bwMode="auto">
          <a:xfrm>
            <a:off x="4309364" y="1390650"/>
            <a:ext cx="3573272" cy="4972051"/>
          </a:xfrm>
          <a:prstGeom prst="roundRect">
            <a:avLst>
              <a:gd name="adj" fmla="val 354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endParaRPr lang="en-US" sz="2000"/>
          </a:p>
        </p:txBody>
      </p:sp>
      <p:sp>
        <p:nvSpPr>
          <p:cNvPr id="113" name="Rectangle: Rounded Corners 112">
            <a:extLst>
              <a:ext uri="{FF2B5EF4-FFF2-40B4-BE49-F238E27FC236}">
                <a16:creationId xmlns:a16="http://schemas.microsoft.com/office/drawing/2014/main" id="{67DCBB73-62DA-A4BA-9BDC-3FFF67873CDA}"/>
              </a:ext>
              <a:ext uri="{C183D7F6-B498-43B3-948B-1728B52AA6E4}">
                <adec:decorative xmlns:adec="http://schemas.microsoft.com/office/drawing/2017/decorative" val="1"/>
              </a:ext>
            </a:extLst>
          </p:cNvPr>
          <p:cNvSpPr>
            <a:spLocks/>
          </p:cNvSpPr>
          <p:nvPr/>
        </p:nvSpPr>
        <p:spPr bwMode="auto">
          <a:xfrm>
            <a:off x="8047227" y="1390650"/>
            <a:ext cx="3573272" cy="4972051"/>
          </a:xfrm>
          <a:prstGeom prst="roundRect">
            <a:avLst>
              <a:gd name="adj" fmla="val 354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endParaRPr lang="en-US" sz="2000"/>
          </a:p>
        </p:txBody>
      </p:sp>
      <p:sp>
        <p:nvSpPr>
          <p:cNvPr id="86" name="Title 85">
            <a:extLst>
              <a:ext uri="{FF2B5EF4-FFF2-40B4-BE49-F238E27FC236}">
                <a16:creationId xmlns:a16="http://schemas.microsoft.com/office/drawing/2014/main" id="{49F7D46C-45BF-B7F8-0FA2-A1305B2EFAA5}"/>
              </a:ext>
            </a:extLst>
          </p:cNvPr>
          <p:cNvSpPr>
            <a:spLocks noGrp="1"/>
          </p:cNvSpPr>
          <p:nvPr>
            <p:ph type="title"/>
          </p:nvPr>
        </p:nvSpPr>
        <p:spPr/>
        <p:txBody>
          <a:bodyPr/>
          <a:lstStyle/>
          <a:p>
            <a:r>
              <a:rPr lang="en-US"/>
              <a:t>Be Specific and Clear</a:t>
            </a:r>
          </a:p>
        </p:txBody>
      </p:sp>
      <p:sp>
        <p:nvSpPr>
          <p:cNvPr id="71" name="Rectangle 37">
            <a:extLst>
              <a:ext uri="{FF2B5EF4-FFF2-40B4-BE49-F238E27FC236}">
                <a16:creationId xmlns:a16="http://schemas.microsoft.com/office/drawing/2014/main" id="{A164780E-58C1-FFFC-0B75-3A2EDD01901C}"/>
              </a:ext>
            </a:extLst>
          </p:cNvPr>
          <p:cNvSpPr>
            <a:spLocks noChangeArrowheads="1"/>
          </p:cNvSpPr>
          <p:nvPr/>
        </p:nvSpPr>
        <p:spPr bwMode="auto">
          <a:xfrm>
            <a:off x="1207981" y="1529219"/>
            <a:ext cx="23003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1"/>
                </a:solidFill>
                <a:effectLst/>
                <a:latin typeface="+mj-lt"/>
              </a:rPr>
              <a:t>Initial Prompt </a:t>
            </a:r>
            <a:endParaRPr kumimoji="0" lang="en-US" altLang="en-US" sz="1400" b="0" i="0" u="none" strike="noStrike" cap="none" normalizeH="0" baseline="0">
              <a:ln>
                <a:noFill/>
              </a:ln>
              <a:solidFill>
                <a:schemeClr val="accent1"/>
              </a:solidFill>
              <a:effectLst/>
              <a:latin typeface="+mj-lt"/>
            </a:endParaRPr>
          </a:p>
        </p:txBody>
      </p:sp>
      <p:sp>
        <p:nvSpPr>
          <p:cNvPr id="170" name="Rectangle 38">
            <a:extLst>
              <a:ext uri="{FF2B5EF4-FFF2-40B4-BE49-F238E27FC236}">
                <a16:creationId xmlns:a16="http://schemas.microsoft.com/office/drawing/2014/main" id="{68AADCD7-98CE-A617-1DB7-5BC3FF5F6236}"/>
              </a:ext>
            </a:extLst>
          </p:cNvPr>
          <p:cNvSpPr>
            <a:spLocks noChangeArrowheads="1"/>
          </p:cNvSpPr>
          <p:nvPr/>
        </p:nvSpPr>
        <p:spPr bwMode="auto">
          <a:xfrm>
            <a:off x="666496" y="1938671"/>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Summarize this meeting transcript</a:t>
            </a:r>
          </a:p>
        </p:txBody>
      </p:sp>
      <p:sp>
        <p:nvSpPr>
          <p:cNvPr id="171" name="Rectangle 45">
            <a:extLst>
              <a:ext uri="{FF2B5EF4-FFF2-40B4-BE49-F238E27FC236}">
                <a16:creationId xmlns:a16="http://schemas.microsoft.com/office/drawing/2014/main" id="{93515E54-FD57-F739-9010-C014C5636CF9}"/>
              </a:ext>
            </a:extLst>
          </p:cNvPr>
          <p:cNvSpPr>
            <a:spLocks noChangeArrowheads="1"/>
          </p:cNvSpPr>
          <p:nvPr/>
        </p:nvSpPr>
        <p:spPr bwMode="auto">
          <a:xfrm>
            <a:off x="666496" y="2828373"/>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Rewrite this document to be more concise</a:t>
            </a:r>
          </a:p>
        </p:txBody>
      </p:sp>
      <p:sp>
        <p:nvSpPr>
          <p:cNvPr id="172" name="Rectangle 52">
            <a:extLst>
              <a:ext uri="{FF2B5EF4-FFF2-40B4-BE49-F238E27FC236}">
                <a16:creationId xmlns:a16="http://schemas.microsoft.com/office/drawing/2014/main" id="{7060A5EF-07AB-B29F-5360-404725D931ED}"/>
              </a:ext>
            </a:extLst>
          </p:cNvPr>
          <p:cNvSpPr>
            <a:spLocks noChangeArrowheads="1"/>
          </p:cNvSpPr>
          <p:nvPr/>
        </p:nvSpPr>
        <p:spPr bwMode="auto">
          <a:xfrm>
            <a:off x="666496" y="3718075"/>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Write a personal narrative about a memorable experience</a:t>
            </a:r>
          </a:p>
        </p:txBody>
      </p:sp>
      <p:sp>
        <p:nvSpPr>
          <p:cNvPr id="173" name="Rectangle 61">
            <a:extLst>
              <a:ext uri="{FF2B5EF4-FFF2-40B4-BE49-F238E27FC236}">
                <a16:creationId xmlns:a16="http://schemas.microsoft.com/office/drawing/2014/main" id="{1BD4064E-676C-2C0D-3A5D-0B8156005980}"/>
              </a:ext>
            </a:extLst>
          </p:cNvPr>
          <p:cNvSpPr>
            <a:spLocks noChangeArrowheads="1"/>
          </p:cNvSpPr>
          <p:nvPr/>
        </p:nvSpPr>
        <p:spPr bwMode="auto">
          <a:xfrm>
            <a:off x="666496" y="4607777"/>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Draft a response to this customer complaint</a:t>
            </a:r>
          </a:p>
        </p:txBody>
      </p:sp>
      <p:sp>
        <p:nvSpPr>
          <p:cNvPr id="174" name="Rectangle 70">
            <a:extLst>
              <a:ext uri="{FF2B5EF4-FFF2-40B4-BE49-F238E27FC236}">
                <a16:creationId xmlns:a16="http://schemas.microsoft.com/office/drawing/2014/main" id="{30B58581-9FC2-0424-465D-F69F49690AEC}"/>
              </a:ext>
            </a:extLst>
          </p:cNvPr>
          <p:cNvSpPr>
            <a:spLocks noChangeArrowheads="1"/>
          </p:cNvSpPr>
          <p:nvPr/>
        </p:nvSpPr>
        <p:spPr bwMode="auto">
          <a:xfrm>
            <a:off x="666496" y="5497478"/>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Summarize the product reviews from our </a:t>
            </a:r>
          </a:p>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latest launch</a:t>
            </a:r>
          </a:p>
        </p:txBody>
      </p:sp>
      <p:sp>
        <p:nvSpPr>
          <p:cNvPr id="83" name="TextBox 82">
            <a:extLst>
              <a:ext uri="{FF2B5EF4-FFF2-40B4-BE49-F238E27FC236}">
                <a16:creationId xmlns:a16="http://schemas.microsoft.com/office/drawing/2014/main" id="{A08B650D-B875-8F1D-69C0-1204239528C7}"/>
              </a:ext>
            </a:extLst>
          </p:cNvPr>
          <p:cNvSpPr txBox="1"/>
          <p:nvPr/>
        </p:nvSpPr>
        <p:spPr>
          <a:xfrm>
            <a:off x="4562439" y="1529219"/>
            <a:ext cx="3067122" cy="307777"/>
          </a:xfrm>
          <a:prstGeom prst="rect">
            <a:avLst/>
          </a:prstGeom>
          <a:noFill/>
        </p:spPr>
        <p:txBody>
          <a:bodyPr wrap="square" lIns="0" tIns="0" rIns="0" bIns="0" rtlCol="0">
            <a:spAutoFit/>
          </a:bodyPr>
          <a:lstStyle/>
          <a:p>
            <a:pPr algn="ctr"/>
            <a:r>
              <a:rPr lang="en-US" sz="2000" b="1">
                <a:solidFill>
                  <a:schemeClr val="accent1"/>
                </a:solidFill>
                <a:latin typeface="+mj-lt"/>
              </a:rPr>
              <a:t>Potential Problems</a:t>
            </a:r>
          </a:p>
        </p:txBody>
      </p:sp>
      <p:sp>
        <p:nvSpPr>
          <p:cNvPr id="165" name="Rectangle 38">
            <a:extLst>
              <a:ext uri="{FF2B5EF4-FFF2-40B4-BE49-F238E27FC236}">
                <a16:creationId xmlns:a16="http://schemas.microsoft.com/office/drawing/2014/main" id="{15FA4102-8427-F6BD-568E-8812CC200C3D}"/>
              </a:ext>
            </a:extLst>
          </p:cNvPr>
          <p:cNvSpPr>
            <a:spLocks noChangeArrowheads="1"/>
          </p:cNvSpPr>
          <p:nvPr/>
        </p:nvSpPr>
        <p:spPr bwMode="auto">
          <a:xfrm>
            <a:off x="4404360" y="1938671"/>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May not capture all relevant details or may </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omit critical information</a:t>
            </a:r>
          </a:p>
        </p:txBody>
      </p:sp>
      <p:sp>
        <p:nvSpPr>
          <p:cNvPr id="166" name="Rectangle 45">
            <a:extLst>
              <a:ext uri="{FF2B5EF4-FFF2-40B4-BE49-F238E27FC236}">
                <a16:creationId xmlns:a16="http://schemas.microsoft.com/office/drawing/2014/main" id="{58C68C9A-BC8E-B1CE-40B1-0EB81877657A}"/>
              </a:ext>
            </a:extLst>
          </p:cNvPr>
          <p:cNvSpPr>
            <a:spLocks noChangeArrowheads="1"/>
          </p:cNvSpPr>
          <p:nvPr/>
        </p:nvSpPr>
        <p:spPr bwMode="auto">
          <a:xfrm>
            <a:off x="4404360" y="2828373"/>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Lack of context on which sections to prioritize </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or maintain</a:t>
            </a:r>
          </a:p>
        </p:txBody>
      </p:sp>
      <p:sp>
        <p:nvSpPr>
          <p:cNvPr id="167" name="Rectangle 52">
            <a:extLst>
              <a:ext uri="{FF2B5EF4-FFF2-40B4-BE49-F238E27FC236}">
                <a16:creationId xmlns:a16="http://schemas.microsoft.com/office/drawing/2014/main" id="{7E35F996-E5D6-5F0D-49B5-AF5B33FDE07E}"/>
              </a:ext>
            </a:extLst>
          </p:cNvPr>
          <p:cNvSpPr>
            <a:spLocks noChangeArrowheads="1"/>
          </p:cNvSpPr>
          <p:nvPr/>
        </p:nvSpPr>
        <p:spPr bwMode="auto">
          <a:xfrm>
            <a:off x="4404360" y="3718075"/>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Could generate a narrative that lacks depth </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or detail, possibly producing a generic story</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without emotional resonance or vivid imagery.</a:t>
            </a:r>
          </a:p>
        </p:txBody>
      </p:sp>
      <p:sp>
        <p:nvSpPr>
          <p:cNvPr id="168" name="Rectangle 61">
            <a:extLst>
              <a:ext uri="{FF2B5EF4-FFF2-40B4-BE49-F238E27FC236}">
                <a16:creationId xmlns:a16="http://schemas.microsoft.com/office/drawing/2014/main" id="{EAD781FB-DC2F-756F-8089-BCB45732CB10}"/>
              </a:ext>
            </a:extLst>
          </p:cNvPr>
          <p:cNvSpPr>
            <a:spLocks noChangeArrowheads="1"/>
          </p:cNvSpPr>
          <p:nvPr/>
        </p:nvSpPr>
        <p:spPr bwMode="auto">
          <a:xfrm>
            <a:off x="4404360" y="4607777"/>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Too generic; the tone, solutions offered, or the </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depth of the response may not match company standards or the complaint’s severity</a:t>
            </a:r>
          </a:p>
        </p:txBody>
      </p:sp>
      <p:sp>
        <p:nvSpPr>
          <p:cNvPr id="169" name="Rectangle 70">
            <a:extLst>
              <a:ext uri="{FF2B5EF4-FFF2-40B4-BE49-F238E27FC236}">
                <a16:creationId xmlns:a16="http://schemas.microsoft.com/office/drawing/2014/main" id="{0AF4DCD6-1ADF-5156-3697-86F716F42763}"/>
              </a:ext>
            </a:extLst>
          </p:cNvPr>
          <p:cNvSpPr>
            <a:spLocks noChangeArrowheads="1"/>
          </p:cNvSpPr>
          <p:nvPr/>
        </p:nvSpPr>
        <p:spPr bwMode="auto">
          <a:xfrm>
            <a:off x="4404360" y="5497478"/>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Could result in a too general summary that</a:t>
            </a:r>
          </a:p>
          <a:p>
            <a:pPr marL="0" marR="0" lvl="0" indent="0" algn="l" defTabSz="914400" rtl="0" eaLnBrk="0" fontAlgn="base" latinLnBrk="0" hangingPunct="0">
              <a:spcBef>
                <a:spcPct val="0"/>
              </a:spcBef>
              <a:spcAft>
                <a:spcPct val="0"/>
              </a:spcAft>
              <a:buClrTx/>
              <a:buSzTx/>
              <a:buFontTx/>
              <a:buNone/>
              <a:tabLst/>
            </a:pPr>
            <a:r>
              <a:rPr kumimoji="0" lang="en-US" altLang="en-US" sz="1200" b="0" i="1" u="none" strike="noStrike" cap="none" normalizeH="0" baseline="0">
                <a:ln>
                  <a:noFill/>
                </a:ln>
                <a:solidFill>
                  <a:schemeClr val="bg1"/>
                </a:solidFill>
                <a:effectLst/>
                <a:latin typeface="+mn-lt"/>
              </a:rPr>
              <a:t>doesn't provide actionable insights</a:t>
            </a:r>
          </a:p>
        </p:txBody>
      </p:sp>
      <p:sp>
        <p:nvSpPr>
          <p:cNvPr id="18" name="Rectangle 33">
            <a:extLst>
              <a:ext uri="{FF2B5EF4-FFF2-40B4-BE49-F238E27FC236}">
                <a16:creationId xmlns:a16="http://schemas.microsoft.com/office/drawing/2014/main" id="{1AEA61BB-CF0A-6FFC-BE89-D80908952C2A}"/>
              </a:ext>
            </a:extLst>
          </p:cNvPr>
          <p:cNvSpPr>
            <a:spLocks noChangeArrowheads="1"/>
          </p:cNvSpPr>
          <p:nvPr/>
        </p:nvSpPr>
        <p:spPr bwMode="auto">
          <a:xfrm>
            <a:off x="8551460" y="1529219"/>
            <a:ext cx="2564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accent1"/>
                </a:solidFill>
                <a:effectLst/>
                <a:latin typeface="+mj-lt"/>
              </a:rPr>
              <a:t>Revised Prompt</a:t>
            </a:r>
            <a:endParaRPr kumimoji="0" lang="en-US" altLang="en-US" sz="1400" b="0" i="0" u="none" strike="noStrike" cap="none" normalizeH="0" baseline="0">
              <a:ln>
                <a:noFill/>
              </a:ln>
              <a:solidFill>
                <a:schemeClr val="accent1"/>
              </a:solidFill>
              <a:effectLst/>
              <a:latin typeface="+mj-lt"/>
            </a:endParaRPr>
          </a:p>
        </p:txBody>
      </p:sp>
      <p:sp>
        <p:nvSpPr>
          <p:cNvPr id="114" name="Rectangle 38">
            <a:extLst>
              <a:ext uri="{FF2B5EF4-FFF2-40B4-BE49-F238E27FC236}">
                <a16:creationId xmlns:a16="http://schemas.microsoft.com/office/drawing/2014/main" id="{EC4E8905-D0F0-3A4A-92B5-A6A1DF663128}"/>
              </a:ext>
            </a:extLst>
          </p:cNvPr>
          <p:cNvSpPr>
            <a:spLocks noChangeArrowheads="1"/>
          </p:cNvSpPr>
          <p:nvPr/>
        </p:nvSpPr>
        <p:spPr bwMode="auto">
          <a:xfrm>
            <a:off x="8142222" y="1938671"/>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Analyze </a:t>
            </a:r>
            <a:r>
              <a:rPr lang="en-US" altLang="en-US" sz="1200">
                <a:solidFill>
                  <a:schemeClr val="bg1"/>
                </a:solidFill>
                <a:latin typeface="+mn-lt"/>
              </a:rPr>
              <a:t>this meeting transcript and</a:t>
            </a:r>
          </a:p>
          <a:p>
            <a:pPr lvl="0" defTabSz="914400"/>
            <a:r>
              <a:rPr lang="en-US" altLang="en-US" sz="1200">
                <a:solidFill>
                  <a:schemeClr val="bg1"/>
                </a:solidFill>
                <a:latin typeface="+mn-lt"/>
              </a:rPr>
              <a:t>summarize the meeting, especially all the key points made by &lt;person&gt;</a:t>
            </a:r>
            <a:endParaRPr kumimoji="0" lang="en-US" altLang="en-US" sz="1400" b="0" i="0" u="none" strike="noStrike" cap="none" normalizeH="0" baseline="0">
              <a:ln>
                <a:noFill/>
              </a:ln>
              <a:solidFill>
                <a:schemeClr val="bg1"/>
              </a:solidFill>
              <a:effectLst/>
              <a:latin typeface="+mn-lt"/>
            </a:endParaRPr>
          </a:p>
        </p:txBody>
      </p:sp>
      <p:sp>
        <p:nvSpPr>
          <p:cNvPr id="115" name="Rectangle 45">
            <a:extLst>
              <a:ext uri="{FF2B5EF4-FFF2-40B4-BE49-F238E27FC236}">
                <a16:creationId xmlns:a16="http://schemas.microsoft.com/office/drawing/2014/main" id="{5ED33FEF-E9FE-5A55-D9D2-3A87FF05A671}"/>
              </a:ext>
            </a:extLst>
          </p:cNvPr>
          <p:cNvSpPr>
            <a:spLocks noChangeArrowheads="1"/>
          </p:cNvSpPr>
          <p:nvPr/>
        </p:nvSpPr>
        <p:spPr bwMode="auto">
          <a:xfrm>
            <a:off x="8142222" y="2828373"/>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Rewrite the introduction and conclusion of </a:t>
            </a:r>
            <a:r>
              <a:rPr lang="en-US" altLang="en-US" sz="1200">
                <a:solidFill>
                  <a:schemeClr val="bg1"/>
                </a:solidFill>
                <a:latin typeface="+mn-lt"/>
              </a:rPr>
              <a:t>this document to be more concise while preserving the main points.</a:t>
            </a:r>
            <a:endParaRPr kumimoji="0" lang="en-US" altLang="en-US" sz="1400" b="0" i="0" u="none" strike="noStrike" cap="none" normalizeH="0" baseline="0">
              <a:ln>
                <a:noFill/>
              </a:ln>
              <a:solidFill>
                <a:schemeClr val="bg1"/>
              </a:solidFill>
              <a:effectLst/>
              <a:latin typeface="+mn-lt"/>
            </a:endParaRPr>
          </a:p>
        </p:txBody>
      </p:sp>
      <p:sp>
        <p:nvSpPr>
          <p:cNvPr id="116" name="Rectangle 52">
            <a:extLst>
              <a:ext uri="{FF2B5EF4-FFF2-40B4-BE49-F238E27FC236}">
                <a16:creationId xmlns:a16="http://schemas.microsoft.com/office/drawing/2014/main" id="{729C0686-CA51-7878-6F98-24B85AB2D976}"/>
              </a:ext>
            </a:extLst>
          </p:cNvPr>
          <p:cNvSpPr>
            <a:spLocks noChangeArrowheads="1"/>
          </p:cNvSpPr>
          <p:nvPr/>
        </p:nvSpPr>
        <p:spPr bwMode="auto">
          <a:xfrm>
            <a:off x="8142222" y="3718075"/>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Write a personal narrative about a </a:t>
            </a:r>
          </a:p>
          <a:p>
            <a:pPr lvl="0" defTabSz="914400"/>
            <a:r>
              <a:rPr lang="en-US" altLang="en-US" sz="1200">
                <a:solidFill>
                  <a:schemeClr val="bg1"/>
                </a:solidFill>
                <a:latin typeface="+mn-lt"/>
              </a:rPr>
              <a:t>memorable experience you had in nature, using vivid sensory details and emotions.</a:t>
            </a:r>
            <a:endParaRPr kumimoji="0" lang="en-US" altLang="en-US" sz="1400" b="0" i="0" u="none" strike="noStrike" cap="none" normalizeH="0" baseline="0">
              <a:ln>
                <a:noFill/>
              </a:ln>
              <a:solidFill>
                <a:schemeClr val="bg1"/>
              </a:solidFill>
              <a:effectLst/>
              <a:latin typeface="+mn-lt"/>
            </a:endParaRPr>
          </a:p>
        </p:txBody>
      </p:sp>
      <p:sp>
        <p:nvSpPr>
          <p:cNvPr id="117" name="Rectangle 61">
            <a:extLst>
              <a:ext uri="{FF2B5EF4-FFF2-40B4-BE49-F238E27FC236}">
                <a16:creationId xmlns:a16="http://schemas.microsoft.com/office/drawing/2014/main" id="{16AABFD1-0BBD-8D4F-A450-F41DD9AB0DA3}"/>
              </a:ext>
            </a:extLst>
          </p:cNvPr>
          <p:cNvSpPr>
            <a:spLocks noChangeArrowheads="1"/>
          </p:cNvSpPr>
          <p:nvPr/>
        </p:nvSpPr>
        <p:spPr bwMode="auto">
          <a:xfrm>
            <a:off x="8142222" y="4607777"/>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Draft a polite response to this customer’s </a:t>
            </a:r>
            <a:r>
              <a:rPr lang="en-US" altLang="en-US" sz="1200">
                <a:solidFill>
                  <a:schemeClr val="bg1"/>
                </a:solidFill>
                <a:latin typeface="+mn-lt"/>
              </a:rPr>
              <a:t>complaint about shipping delays, offering a </a:t>
            </a:r>
            <a:br>
              <a:rPr lang="en-US" altLang="en-US" sz="1200">
                <a:solidFill>
                  <a:schemeClr val="bg1"/>
                </a:solidFill>
                <a:latin typeface="+mn-lt"/>
              </a:rPr>
            </a:br>
            <a:r>
              <a:rPr lang="en-US" altLang="en-US" sz="1200">
                <a:solidFill>
                  <a:schemeClr val="bg1"/>
                </a:solidFill>
                <a:latin typeface="+mn-lt"/>
              </a:rPr>
              <a:t>10% discount on their next order.</a:t>
            </a:r>
            <a:endParaRPr kumimoji="0" lang="en-US" altLang="en-US" sz="1400" b="0" i="0" u="none" strike="noStrike" cap="none" normalizeH="0" baseline="0">
              <a:ln>
                <a:noFill/>
              </a:ln>
              <a:solidFill>
                <a:schemeClr val="bg1"/>
              </a:solidFill>
              <a:effectLst/>
              <a:latin typeface="+mn-lt"/>
            </a:endParaRPr>
          </a:p>
        </p:txBody>
      </p:sp>
      <p:sp>
        <p:nvSpPr>
          <p:cNvPr id="118" name="Rectangle 70">
            <a:extLst>
              <a:ext uri="{FF2B5EF4-FFF2-40B4-BE49-F238E27FC236}">
                <a16:creationId xmlns:a16="http://schemas.microsoft.com/office/drawing/2014/main" id="{67883649-D96B-ECA1-8DC4-0FFBD944CED4}"/>
              </a:ext>
            </a:extLst>
          </p:cNvPr>
          <p:cNvSpPr>
            <a:spLocks noChangeArrowheads="1"/>
          </p:cNvSpPr>
          <p:nvPr/>
        </p:nvSpPr>
        <p:spPr bwMode="auto">
          <a:xfrm>
            <a:off x="8142222" y="5497478"/>
            <a:ext cx="3383280" cy="777240"/>
          </a:xfrm>
          <a:prstGeom prst="roundRect">
            <a:avLst>
              <a:gd name="adj" fmla="val 7249"/>
            </a:avLst>
          </a:prstGeom>
          <a:solidFill>
            <a:schemeClr val="bg1">
              <a:alpha val="10000"/>
            </a:schemeClr>
          </a:solidFill>
          <a:ln>
            <a:noFill/>
          </a:ln>
        </p:spPr>
        <p:txBody>
          <a:bodyPr vert="horz" wrap="square" lIns="73152" tIns="36576" rIns="73152" bIns="36576"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pPr>
            <a:r>
              <a:rPr kumimoji="0" lang="en-US" altLang="en-US" sz="1200" b="0" i="0" u="none" strike="noStrike" cap="none" normalizeH="0" baseline="0">
                <a:ln>
                  <a:noFill/>
                </a:ln>
                <a:solidFill>
                  <a:schemeClr val="bg1"/>
                </a:solidFill>
                <a:effectLst/>
                <a:latin typeface="+mn-lt"/>
              </a:rPr>
              <a:t>Summarize the top three positive and top </a:t>
            </a:r>
            <a:r>
              <a:rPr lang="en-US" altLang="en-US" sz="1200">
                <a:solidFill>
                  <a:schemeClr val="bg1"/>
                </a:solidFill>
                <a:latin typeface="+mn-lt"/>
              </a:rPr>
              <a:t>three negative points from the product reviews of our latest smartphone launch.</a:t>
            </a:r>
            <a:endParaRPr kumimoji="0" lang="en-US" altLang="en-US" sz="1400" b="0" i="0" u="none" strike="noStrike" cap="none" normalizeH="0" baseline="0">
              <a:ln>
                <a:noFill/>
              </a:ln>
              <a:solidFill>
                <a:schemeClr val="bg1"/>
              </a:solidFill>
              <a:effectLst/>
              <a:latin typeface="+mn-lt"/>
            </a:endParaRPr>
          </a:p>
        </p:txBody>
      </p:sp>
    </p:spTree>
    <p:extLst>
      <p:ext uri="{BB962C8B-B14F-4D97-AF65-F5344CB8AC3E}">
        <p14:creationId xmlns:p14="http://schemas.microsoft.com/office/powerpoint/2010/main" val="181146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5"/>
                                        </p:tgtEl>
                                        <p:attrNameLst>
                                          <p:attrName>style.visibility</p:attrName>
                                        </p:attrNameLst>
                                      </p:cBhvr>
                                      <p:to>
                                        <p:strVal val="visible"/>
                                      </p:to>
                                    </p:set>
                                    <p:animEffect transition="in" filter="fade">
                                      <p:cBhvr>
                                        <p:cTn id="13" dur="500"/>
                                        <p:tgtEl>
                                          <p:spTgt spid="1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6"/>
                                        </p:tgtEl>
                                        <p:attrNameLst>
                                          <p:attrName>style.visibility</p:attrName>
                                        </p:attrNameLst>
                                      </p:cBhvr>
                                      <p:to>
                                        <p:strVal val="visible"/>
                                      </p:to>
                                    </p:set>
                                    <p:animEffect transition="in" filter="fade">
                                      <p:cBhvr>
                                        <p:cTn id="16" dur="500"/>
                                        <p:tgtEl>
                                          <p:spTgt spid="1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7"/>
                                        </p:tgtEl>
                                        <p:attrNameLst>
                                          <p:attrName>style.visibility</p:attrName>
                                        </p:attrNameLst>
                                      </p:cBhvr>
                                      <p:to>
                                        <p:strVal val="visible"/>
                                      </p:to>
                                    </p:set>
                                    <p:animEffect transition="in" filter="fade">
                                      <p:cBhvr>
                                        <p:cTn id="19" dur="500"/>
                                        <p:tgtEl>
                                          <p:spTgt spid="16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500"/>
                                        <p:tgtEl>
                                          <p:spTgt spid="16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9"/>
                                        </p:tgtEl>
                                        <p:attrNameLst>
                                          <p:attrName>style.visibility</p:attrName>
                                        </p:attrNameLst>
                                      </p:cBhvr>
                                      <p:to>
                                        <p:strVal val="visible"/>
                                      </p:to>
                                    </p:set>
                                    <p:animEffect transition="in" filter="fade">
                                      <p:cBhvr>
                                        <p:cTn id="25" dur="500"/>
                                        <p:tgtEl>
                                          <p:spTgt spid="1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500"/>
                                        <p:tgtEl>
                                          <p:spTgt spid="1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6"/>
                                        </p:tgtEl>
                                        <p:attrNameLst>
                                          <p:attrName>style.visibility</p:attrName>
                                        </p:attrNameLst>
                                      </p:cBhvr>
                                      <p:to>
                                        <p:strVal val="visible"/>
                                      </p:to>
                                    </p:set>
                                    <p:animEffect transition="in" filter="fade">
                                      <p:cBhvr>
                                        <p:cTn id="42" dur="500"/>
                                        <p:tgtEl>
                                          <p:spTgt spid="1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fade">
                                      <p:cBhvr>
                                        <p:cTn id="45" dur="500"/>
                                        <p:tgtEl>
                                          <p:spTgt spid="1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fade">
                                      <p:cBhvr>
                                        <p:cTn id="48"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83" grpId="0"/>
      <p:bldP spid="165" grpId="0" animBg="1"/>
      <p:bldP spid="166" grpId="0" animBg="1"/>
      <p:bldP spid="167" grpId="0" animBg="1"/>
      <p:bldP spid="168" grpId="0" animBg="1"/>
      <p:bldP spid="169" grpId="0" animBg="1"/>
      <p:bldP spid="18" grpId="0"/>
      <p:bldP spid="114" grpId="0" animBg="1"/>
      <p:bldP spid="115" grpId="0" animBg="1"/>
      <p:bldP spid="116" grpId="0" animBg="1"/>
      <p:bldP spid="117" grpId="0" animBg="1"/>
      <p:bldP spid="1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025166A8-B1D7-E4B6-A014-0E32DF4E4B7B}"/>
              </a:ext>
              <a:ext uri="{C183D7F6-B498-43B3-948B-1728B52AA6E4}">
                <adec:decorative xmlns:adec="http://schemas.microsoft.com/office/drawing/2017/decorative" val="1"/>
              </a:ext>
            </a:extLst>
          </p:cNvPr>
          <p:cNvSpPr/>
          <p:nvPr/>
        </p:nvSpPr>
        <p:spPr bwMode="auto">
          <a:xfrm>
            <a:off x="572417" y="1929662"/>
            <a:ext cx="11047166" cy="3630742"/>
          </a:xfrm>
          <a:prstGeom prst="roundRect">
            <a:avLst>
              <a:gd name="adj" fmla="val 31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2" name="Title 11">
            <a:extLst>
              <a:ext uri="{FF2B5EF4-FFF2-40B4-BE49-F238E27FC236}">
                <a16:creationId xmlns:a16="http://schemas.microsoft.com/office/drawing/2014/main" id="{5679298D-678F-DBD4-A5A1-022C30AC892C}"/>
              </a:ext>
            </a:extLst>
          </p:cNvPr>
          <p:cNvSpPr>
            <a:spLocks noGrp="1"/>
          </p:cNvSpPr>
          <p:nvPr>
            <p:ph type="title"/>
          </p:nvPr>
        </p:nvSpPr>
        <p:spPr>
          <a:xfrm>
            <a:off x="588263" y="485481"/>
            <a:ext cx="11018520" cy="498598"/>
          </a:xfrm>
        </p:spPr>
        <p:txBody>
          <a:bodyPr/>
          <a:lstStyle/>
          <a:p>
            <a:r>
              <a:rPr lang="en-IN"/>
              <a:t>Iterate and Regenerate</a:t>
            </a:r>
          </a:p>
        </p:txBody>
      </p:sp>
      <p:sp>
        <p:nvSpPr>
          <p:cNvPr id="33" name="Text Placeholder 40">
            <a:extLst>
              <a:ext uri="{FF2B5EF4-FFF2-40B4-BE49-F238E27FC236}">
                <a16:creationId xmlns:a16="http://schemas.microsoft.com/office/drawing/2014/main" id="{A69DF452-BB62-E0C4-26C1-6F4818C9E9BC}"/>
              </a:ext>
            </a:extLst>
          </p:cNvPr>
          <p:cNvSpPr txBox="1">
            <a:spLocks/>
          </p:cNvSpPr>
          <p:nvPr/>
        </p:nvSpPr>
        <p:spPr>
          <a:xfrm>
            <a:off x="588963" y="1139825"/>
            <a:ext cx="11017250" cy="492443"/>
          </a:xfrm>
          <a:prstGeom prst="rect">
            <a:avLst/>
          </a:prstGeom>
        </p:spPr>
        <p:txBody>
          <a:bodyPr lIns="0" tIns="0" rIns="0" bIns="0"/>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solidFill>
                  <a:schemeClr val="bg1"/>
                </a:solidFill>
              </a:rPr>
              <a:t>Often, the first result may not be the final or best response. If you're not satisfied with the result Copilot gave you, revise your prompt and try again. Try the following three iterations and see how the responses can improve with each iteration.</a:t>
            </a:r>
          </a:p>
        </p:txBody>
      </p:sp>
      <p:sp>
        <p:nvSpPr>
          <p:cNvPr id="14" name="Rectangle: Rounded Corners 13">
            <a:extLst>
              <a:ext uri="{FF2B5EF4-FFF2-40B4-BE49-F238E27FC236}">
                <a16:creationId xmlns:a16="http://schemas.microsoft.com/office/drawing/2014/main" id="{551887DD-342B-80BE-5973-1D3F04EECC64}"/>
              </a:ext>
            </a:extLst>
          </p:cNvPr>
          <p:cNvSpPr/>
          <p:nvPr/>
        </p:nvSpPr>
        <p:spPr bwMode="auto">
          <a:xfrm>
            <a:off x="749073" y="2092463"/>
            <a:ext cx="1527048" cy="35281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Prompt 1</a:t>
            </a:r>
          </a:p>
        </p:txBody>
      </p:sp>
      <p:sp>
        <p:nvSpPr>
          <p:cNvPr id="60" name="TextBox 59">
            <a:extLst>
              <a:ext uri="{FF2B5EF4-FFF2-40B4-BE49-F238E27FC236}">
                <a16:creationId xmlns:a16="http://schemas.microsoft.com/office/drawing/2014/main" id="{33F2C6ED-1AD6-929F-778D-2F78C6AAECC9}"/>
              </a:ext>
            </a:extLst>
          </p:cNvPr>
          <p:cNvSpPr txBox="1"/>
          <p:nvPr/>
        </p:nvSpPr>
        <p:spPr>
          <a:xfrm>
            <a:off x="749075" y="2511126"/>
            <a:ext cx="10490652" cy="246221"/>
          </a:xfrm>
          <a:prstGeom prst="rect">
            <a:avLst/>
          </a:prstGeom>
          <a:noFill/>
        </p:spPr>
        <p:txBody>
          <a:bodyPr wrap="square" lIns="0" tIns="0" rIns="0" bIns="0">
            <a:spAutoFit/>
          </a:bodyPr>
          <a:lstStyle/>
          <a:p>
            <a:pPr marR="0" lvl="0" algn="l" defTabSz="914367" rtl="0" eaLnBrk="1" fontAlgn="auto" latinLnBrk="0" hangingPunct="1">
              <a:lnSpc>
                <a:spcPct val="100000"/>
              </a:lnSpc>
              <a:spcBef>
                <a:spcPts val="0"/>
              </a:spcBef>
              <a:spcAft>
                <a:spcPts val="1800"/>
              </a:spcAft>
              <a:buClrTx/>
              <a:buSzTx/>
              <a:buFontTx/>
              <a:buNone/>
              <a:tabLst/>
              <a:defRPr/>
            </a:pPr>
            <a:r>
              <a:rPr kumimoji="0" lang="en-US" sz="1600" u="none" strike="noStrike" kern="1200" cap="none" spc="0" normalizeH="0" baseline="0" noProof="0">
                <a:ln>
                  <a:noFill/>
                </a:ln>
                <a:solidFill>
                  <a:srgbClr val="7BCEFF"/>
                </a:solidFill>
                <a:effectLst/>
                <a:uLnTx/>
                <a:uFillTx/>
                <a:ea typeface="+mn-ea"/>
                <a:cs typeface="+mn-cs"/>
              </a:rPr>
              <a:t>Write about </a:t>
            </a:r>
            <a:r>
              <a:rPr kumimoji="0" lang="en-US" sz="1600" u="none" strike="noStrike" kern="1200" cap="none" spc="0" normalizeH="0" baseline="0" noProof="0">
                <a:ln>
                  <a:noFill/>
                </a:ln>
                <a:solidFill>
                  <a:srgbClr val="DB8ADD"/>
                </a:solidFill>
                <a:effectLst/>
                <a:uLnTx/>
                <a:uFillTx/>
                <a:ea typeface="+mn-ea"/>
                <a:cs typeface="+mn-cs"/>
              </a:rPr>
              <a:t>advancements in renewable energy technologies.</a:t>
            </a:r>
          </a:p>
        </p:txBody>
      </p:sp>
      <p:sp>
        <p:nvSpPr>
          <p:cNvPr id="64" name="Rectangle: Rounded Corners 63">
            <a:extLst>
              <a:ext uri="{FF2B5EF4-FFF2-40B4-BE49-F238E27FC236}">
                <a16:creationId xmlns:a16="http://schemas.microsoft.com/office/drawing/2014/main" id="{D1E6B8BE-DBBF-ABF5-C25D-81A0FF54658D}"/>
              </a:ext>
            </a:extLst>
          </p:cNvPr>
          <p:cNvSpPr/>
          <p:nvPr/>
        </p:nvSpPr>
        <p:spPr bwMode="auto">
          <a:xfrm>
            <a:off x="749073" y="2920148"/>
            <a:ext cx="1527048" cy="35281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Prompt 2</a:t>
            </a:r>
          </a:p>
        </p:txBody>
      </p:sp>
      <p:sp>
        <p:nvSpPr>
          <p:cNvPr id="66" name="TextBox 65">
            <a:extLst>
              <a:ext uri="{FF2B5EF4-FFF2-40B4-BE49-F238E27FC236}">
                <a16:creationId xmlns:a16="http://schemas.microsoft.com/office/drawing/2014/main" id="{CAE30405-4823-C6B5-DDEC-50DCDF2F891D}"/>
              </a:ext>
            </a:extLst>
          </p:cNvPr>
          <p:cNvSpPr txBox="1"/>
          <p:nvPr/>
        </p:nvSpPr>
        <p:spPr>
          <a:xfrm>
            <a:off x="749074" y="3338811"/>
            <a:ext cx="10490653" cy="492443"/>
          </a:xfrm>
          <a:prstGeom prst="rect">
            <a:avLst/>
          </a:prstGeom>
          <a:noFill/>
        </p:spPr>
        <p:txBody>
          <a:bodyPr wrap="square" lIns="0" tIns="0" rIns="0" bIns="0">
            <a:spAutoFit/>
          </a:bodyPr>
          <a:lstStyle/>
          <a:p>
            <a:pPr marR="0" lvl="0" algn="l" defTabSz="914367" rtl="0" eaLnBrk="1" fontAlgn="auto" latinLnBrk="0" hangingPunct="1">
              <a:lnSpc>
                <a:spcPct val="100000"/>
              </a:lnSpc>
              <a:spcBef>
                <a:spcPts val="0"/>
              </a:spcBef>
              <a:spcAft>
                <a:spcPts val="1800"/>
              </a:spcAft>
              <a:buClrTx/>
              <a:buSzTx/>
              <a:buFontTx/>
              <a:buNone/>
              <a:tabLst/>
              <a:defRPr/>
            </a:pPr>
            <a:r>
              <a:rPr kumimoji="0" lang="en-US" sz="1600" u="none" strike="noStrike" kern="1200" cap="none" spc="0" normalizeH="0" baseline="0" noProof="0">
                <a:ln>
                  <a:noFill/>
                </a:ln>
                <a:solidFill>
                  <a:srgbClr val="7BCEFF"/>
                </a:solidFill>
                <a:effectLst/>
                <a:uLnTx/>
                <a:uFillTx/>
                <a:ea typeface="+mn-ea"/>
                <a:cs typeface="+mn-cs"/>
              </a:rPr>
              <a:t>Write a technical article </a:t>
            </a:r>
            <a:r>
              <a:rPr kumimoji="0" lang="en-US" sz="1600" u="none" strike="noStrike" kern="1200" cap="none" spc="0" normalizeH="0" baseline="0" noProof="0">
                <a:ln>
                  <a:noFill/>
                </a:ln>
                <a:solidFill>
                  <a:srgbClr val="8EEB71"/>
                </a:solidFill>
                <a:effectLst/>
                <a:uLnTx/>
                <a:uFillTx/>
                <a:ea typeface="+mn-ea"/>
                <a:cs typeface="+mn-cs"/>
              </a:rPr>
              <a:t>discussing recent advancements in renewable energy technologies</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DB8ADD"/>
                </a:solidFill>
                <a:effectLst/>
                <a:uLnTx/>
                <a:uFillTx/>
                <a:ea typeface="+mn-ea"/>
                <a:cs typeface="+mn-cs"/>
              </a:rPr>
              <a:t>focusing on solar and wind energy</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FF8765"/>
                </a:solidFill>
                <a:effectLst/>
                <a:uLnTx/>
                <a:uFillTx/>
                <a:ea typeface="+mn-ea"/>
                <a:cs typeface="+mn-cs"/>
              </a:rPr>
              <a:t>for an audience of engineers and environmental scientists.</a:t>
            </a:r>
          </a:p>
        </p:txBody>
      </p:sp>
      <p:sp>
        <p:nvSpPr>
          <p:cNvPr id="65" name="Rectangle: Rounded Corners 64">
            <a:extLst>
              <a:ext uri="{FF2B5EF4-FFF2-40B4-BE49-F238E27FC236}">
                <a16:creationId xmlns:a16="http://schemas.microsoft.com/office/drawing/2014/main" id="{144ACC39-0022-8C1A-E7DB-A21C2EE1F47B}"/>
              </a:ext>
            </a:extLst>
          </p:cNvPr>
          <p:cNvSpPr/>
          <p:nvPr/>
        </p:nvSpPr>
        <p:spPr bwMode="auto">
          <a:xfrm>
            <a:off x="749073" y="3994055"/>
            <a:ext cx="1527048" cy="352813"/>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a:solidFill>
                  <a:schemeClr val="tx1"/>
                </a:solidFill>
                <a:latin typeface="+mj-lt"/>
                <a:ea typeface="Segoe UI" pitchFamily="34" charset="0"/>
                <a:cs typeface="Segoe UI" pitchFamily="34" charset="0"/>
              </a:rPr>
              <a:t>Prompt 3</a:t>
            </a:r>
          </a:p>
        </p:txBody>
      </p:sp>
      <p:sp>
        <p:nvSpPr>
          <p:cNvPr id="75" name="TextBox 74">
            <a:extLst>
              <a:ext uri="{FF2B5EF4-FFF2-40B4-BE49-F238E27FC236}">
                <a16:creationId xmlns:a16="http://schemas.microsoft.com/office/drawing/2014/main" id="{BB02F583-615E-0475-9D4E-1942BFA1857E}"/>
              </a:ext>
            </a:extLst>
          </p:cNvPr>
          <p:cNvSpPr txBox="1"/>
          <p:nvPr/>
        </p:nvSpPr>
        <p:spPr>
          <a:xfrm>
            <a:off x="749074" y="4412718"/>
            <a:ext cx="10490653" cy="984885"/>
          </a:xfrm>
          <a:prstGeom prst="rect">
            <a:avLst/>
          </a:prstGeom>
          <a:noFill/>
        </p:spPr>
        <p:txBody>
          <a:bodyPr wrap="square" lIns="0" tIns="0" rIns="0" bIns="0">
            <a:spAutoFit/>
          </a:bodyPr>
          <a:lstStyle/>
          <a:p>
            <a:pPr marR="0" lvl="0" algn="l" defTabSz="914367" rtl="0" eaLnBrk="1" fontAlgn="auto" latinLnBrk="0" hangingPunct="1">
              <a:lnSpc>
                <a:spcPct val="100000"/>
              </a:lnSpc>
              <a:spcBef>
                <a:spcPts val="0"/>
              </a:spcBef>
              <a:spcAft>
                <a:spcPts val="1800"/>
              </a:spcAft>
              <a:buClrTx/>
              <a:buSzTx/>
              <a:buFontTx/>
              <a:buNone/>
              <a:tabLst/>
              <a:defRPr/>
            </a:pPr>
            <a:r>
              <a:rPr kumimoji="0" lang="en-US" sz="1600" u="none" strike="noStrike" kern="1200" cap="none" spc="0" normalizeH="0" baseline="0" noProof="0">
                <a:ln>
                  <a:noFill/>
                </a:ln>
                <a:solidFill>
                  <a:srgbClr val="7BCEFF"/>
                </a:solidFill>
                <a:effectLst/>
                <a:uLnTx/>
                <a:uFillTx/>
                <a:ea typeface="+mn-ea"/>
                <a:cs typeface="+mn-cs"/>
              </a:rPr>
              <a:t>Compose a detailed technical article </a:t>
            </a:r>
            <a:r>
              <a:rPr kumimoji="0" lang="en-US" sz="1600" u="none" strike="noStrike" kern="1200" cap="none" spc="0" normalizeH="0" baseline="0" noProof="0">
                <a:ln>
                  <a:noFill/>
                </a:ln>
                <a:solidFill>
                  <a:srgbClr val="8EEB71"/>
                </a:solidFill>
                <a:effectLst/>
                <a:uLnTx/>
                <a:uFillTx/>
                <a:ea typeface="+mn-ea"/>
                <a:cs typeface="+mn-cs"/>
              </a:rPr>
              <a:t>for engineers and environmental scientists</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DB8ADD"/>
                </a:solidFill>
                <a:effectLst/>
                <a:uLnTx/>
                <a:uFillTx/>
                <a:ea typeface="+mn-ea"/>
                <a:cs typeface="+mn-cs"/>
              </a:rPr>
              <a:t>exploring recent advancements and innovations in renewable energy technologies, with a focus on solar and wind energy</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FF8765"/>
                </a:solidFill>
                <a:effectLst/>
                <a:uLnTx/>
                <a:uFillTx/>
                <a:ea typeface="+mn-ea"/>
                <a:cs typeface="+mn-cs"/>
              </a:rPr>
              <a:t>Discuss the scientific principles behind these technologies, their efficiency improvements, and real-world applications</a:t>
            </a:r>
            <a:r>
              <a:rPr kumimoji="0" lang="en-US" sz="1600" u="none" strike="noStrike" kern="1200" cap="none" spc="0" normalizeH="0" baseline="0" noProof="0">
                <a:ln>
                  <a:noFill/>
                </a:ln>
                <a:solidFill>
                  <a:schemeClr val="bg1"/>
                </a:solidFill>
                <a:effectLst/>
                <a:uLnTx/>
                <a:uFillTx/>
                <a:ea typeface="+mn-ea"/>
                <a:cs typeface="+mn-cs"/>
              </a:rPr>
              <a:t>. </a:t>
            </a:r>
            <a:r>
              <a:rPr kumimoji="0" lang="en-US" sz="1600" u="none" strike="noStrike" kern="1200" cap="none" spc="0" normalizeH="0" baseline="0" noProof="0">
                <a:ln>
                  <a:noFill/>
                </a:ln>
                <a:solidFill>
                  <a:srgbClr val="DB8ADD"/>
                </a:solidFill>
                <a:effectLst/>
                <a:uLnTx/>
                <a:uFillTx/>
                <a:ea typeface="+mn-ea"/>
                <a:cs typeface="+mn-cs"/>
              </a:rPr>
              <a:t>Refer to recent research papers, patents, and industry reports for accurate and up-to-date information.</a:t>
            </a:r>
          </a:p>
        </p:txBody>
      </p:sp>
      <p:sp>
        <p:nvSpPr>
          <p:cNvPr id="80" name="TextBox 79">
            <a:extLst>
              <a:ext uri="{FF2B5EF4-FFF2-40B4-BE49-F238E27FC236}">
                <a16:creationId xmlns:a16="http://schemas.microsoft.com/office/drawing/2014/main" id="{5D22D425-0B69-80B0-1A48-76EB11CA07A2}"/>
              </a:ext>
            </a:extLst>
          </p:cNvPr>
          <p:cNvSpPr txBox="1"/>
          <p:nvPr/>
        </p:nvSpPr>
        <p:spPr>
          <a:xfrm>
            <a:off x="572417" y="5857798"/>
            <a:ext cx="1664208" cy="34623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0078D3"/>
                </a:solidFill>
                <a:effectLst/>
                <a:uLnTx/>
                <a:uFillTx/>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Goal</a:t>
            </a:r>
          </a:p>
        </p:txBody>
      </p:sp>
      <p:sp>
        <p:nvSpPr>
          <p:cNvPr id="81" name="TextBox 80">
            <a:extLst>
              <a:ext uri="{FF2B5EF4-FFF2-40B4-BE49-F238E27FC236}">
                <a16:creationId xmlns:a16="http://schemas.microsoft.com/office/drawing/2014/main" id="{91B118B3-B750-5062-2DF3-D6BBDD102278}"/>
              </a:ext>
            </a:extLst>
          </p:cNvPr>
          <p:cNvSpPr txBox="1"/>
          <p:nvPr/>
        </p:nvSpPr>
        <p:spPr>
          <a:xfrm>
            <a:off x="3700375" y="5857798"/>
            <a:ext cx="1664208" cy="346234"/>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07641D"/>
                </a:solidFill>
                <a:effectLst/>
                <a:uLnTx/>
                <a:uFillTx/>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Context</a:t>
            </a:r>
          </a:p>
        </p:txBody>
      </p:sp>
      <p:sp>
        <p:nvSpPr>
          <p:cNvPr id="82" name="TextBox 81">
            <a:extLst>
              <a:ext uri="{FF2B5EF4-FFF2-40B4-BE49-F238E27FC236}">
                <a16:creationId xmlns:a16="http://schemas.microsoft.com/office/drawing/2014/main" id="{E695A696-C8A0-4A37-2C4D-DE5086EE21BE}"/>
              </a:ext>
            </a:extLst>
          </p:cNvPr>
          <p:cNvSpPr txBox="1"/>
          <p:nvPr/>
        </p:nvSpPr>
        <p:spPr>
          <a:xfrm>
            <a:off x="6828333" y="5857798"/>
            <a:ext cx="1664208" cy="34623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C03BC4"/>
                </a:solidFill>
                <a:effectLst/>
                <a:uLnTx/>
                <a:uFillTx/>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Source</a:t>
            </a:r>
          </a:p>
        </p:txBody>
      </p:sp>
      <p:sp>
        <p:nvSpPr>
          <p:cNvPr id="83" name="TextBox 82">
            <a:extLst>
              <a:ext uri="{FF2B5EF4-FFF2-40B4-BE49-F238E27FC236}">
                <a16:creationId xmlns:a16="http://schemas.microsoft.com/office/drawing/2014/main" id="{AD36CDA7-A1B7-3970-1BE5-21D83078A7BA}"/>
              </a:ext>
            </a:extLst>
          </p:cNvPr>
          <p:cNvSpPr txBox="1"/>
          <p:nvPr/>
        </p:nvSpPr>
        <p:spPr>
          <a:xfrm>
            <a:off x="9956292" y="5857798"/>
            <a:ext cx="1664208" cy="346234"/>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chemeClr val="accent5">
                    <a:lumMod val="50000"/>
                  </a:schemeClr>
                </a:solidFill>
                <a:effectLst/>
                <a:uLnTx/>
                <a:uFillTx/>
                <a:latin typeface="Segoe UI Semibold"/>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Expectations</a:t>
            </a:r>
          </a:p>
        </p:txBody>
      </p:sp>
    </p:spTree>
    <p:extLst>
      <p:ext uri="{BB962C8B-B14F-4D97-AF65-F5344CB8AC3E}">
        <p14:creationId xmlns:p14="http://schemas.microsoft.com/office/powerpoint/2010/main" val="32018959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026D557-EB23-C961-BB31-36C0C2FD0BB8}"/>
              </a:ext>
              <a:ext uri="{C183D7F6-B498-43B3-948B-1728B52AA6E4}">
                <adec:decorative xmlns:adec="http://schemas.microsoft.com/office/drawing/2017/decorative" val="1"/>
              </a:ext>
            </a:extLst>
          </p:cNvPr>
          <p:cNvSpPr>
            <a:spLocks/>
          </p:cNvSpPr>
          <p:nvPr/>
        </p:nvSpPr>
        <p:spPr bwMode="auto">
          <a:xfrm>
            <a:off x="572417" y="1327030"/>
            <a:ext cx="5363563" cy="4942008"/>
          </a:xfrm>
          <a:prstGeom prst="roundRect">
            <a:avLst>
              <a:gd name="adj" fmla="val 396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6" name="Rectangle: Rounded Corners 15">
            <a:extLst>
              <a:ext uri="{FF2B5EF4-FFF2-40B4-BE49-F238E27FC236}">
                <a16:creationId xmlns:a16="http://schemas.microsoft.com/office/drawing/2014/main" id="{7640A848-B7E9-5DE2-16D1-87A477E62495}"/>
              </a:ext>
              <a:ext uri="{C183D7F6-B498-43B3-948B-1728B52AA6E4}">
                <adec:decorative xmlns:adec="http://schemas.microsoft.com/office/drawing/2017/decorative" val="1"/>
              </a:ext>
            </a:extLst>
          </p:cNvPr>
          <p:cNvSpPr>
            <a:spLocks/>
          </p:cNvSpPr>
          <p:nvPr/>
        </p:nvSpPr>
        <p:spPr bwMode="auto">
          <a:xfrm>
            <a:off x="6256020" y="1327030"/>
            <a:ext cx="5363563" cy="4942008"/>
          </a:xfrm>
          <a:prstGeom prst="roundRect">
            <a:avLst>
              <a:gd name="adj" fmla="val 396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1" name="Rectangle: Rounded Corners 20">
            <a:extLst>
              <a:ext uri="{FF2B5EF4-FFF2-40B4-BE49-F238E27FC236}">
                <a16:creationId xmlns:a16="http://schemas.microsoft.com/office/drawing/2014/main" id="{6E2CFF0F-2526-E269-C21F-C1CDBC9115E7}"/>
              </a:ext>
              <a:ext uri="{C183D7F6-B498-43B3-948B-1728B52AA6E4}">
                <adec:decorative xmlns:adec="http://schemas.microsoft.com/office/drawing/2017/decorative" val="1"/>
              </a:ext>
            </a:extLst>
          </p:cNvPr>
          <p:cNvSpPr/>
          <p:nvPr/>
        </p:nvSpPr>
        <p:spPr bwMode="auto">
          <a:xfrm>
            <a:off x="6363053" y="3021422"/>
            <a:ext cx="5149498" cy="3131728"/>
          </a:xfrm>
          <a:prstGeom prst="roundRect">
            <a:avLst>
              <a:gd name="adj" fmla="val 3735"/>
            </a:avLst>
          </a:prstGeom>
          <a:solidFill>
            <a:schemeClr val="bg1">
              <a:alpha val="20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4" name="Rectangle: Rounded Corners 23">
            <a:extLst>
              <a:ext uri="{FF2B5EF4-FFF2-40B4-BE49-F238E27FC236}">
                <a16:creationId xmlns:a16="http://schemas.microsoft.com/office/drawing/2014/main" id="{F0BF78CB-73D9-CB80-BA98-A9520A143711}"/>
              </a:ext>
              <a:ext uri="{C183D7F6-B498-43B3-948B-1728B52AA6E4}">
                <adec:decorative xmlns:adec="http://schemas.microsoft.com/office/drawing/2017/decorative" val="1"/>
              </a:ext>
            </a:extLst>
          </p:cNvPr>
          <p:cNvSpPr/>
          <p:nvPr/>
        </p:nvSpPr>
        <p:spPr bwMode="auto">
          <a:xfrm>
            <a:off x="679449" y="3021422"/>
            <a:ext cx="5149498" cy="3131728"/>
          </a:xfrm>
          <a:prstGeom prst="roundRect">
            <a:avLst>
              <a:gd name="adj" fmla="val 3735"/>
            </a:avLst>
          </a:prstGeom>
          <a:solidFill>
            <a:schemeClr val="bg1">
              <a:alpha val="20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2" name="Title 11">
            <a:extLst>
              <a:ext uri="{FF2B5EF4-FFF2-40B4-BE49-F238E27FC236}">
                <a16:creationId xmlns:a16="http://schemas.microsoft.com/office/drawing/2014/main" id="{00668D7C-68DF-13F8-C9BF-2225DFF24DA0}"/>
              </a:ext>
            </a:extLst>
          </p:cNvPr>
          <p:cNvSpPr>
            <a:spLocks noGrp="1"/>
          </p:cNvSpPr>
          <p:nvPr>
            <p:ph type="title"/>
          </p:nvPr>
        </p:nvSpPr>
        <p:spPr>
          <a:xfrm>
            <a:off x="588263" y="485481"/>
            <a:ext cx="11018520" cy="498598"/>
          </a:xfrm>
        </p:spPr>
        <p:txBody>
          <a:bodyPr/>
          <a:lstStyle/>
          <a:p>
            <a:r>
              <a:rPr lang="en-IN"/>
              <a:t>Rich Elaboration</a:t>
            </a:r>
            <a:br>
              <a:rPr lang="en-IN"/>
            </a:br>
            <a:endParaRPr lang="en-IN"/>
          </a:p>
        </p:txBody>
      </p:sp>
      <p:sp>
        <p:nvSpPr>
          <p:cNvPr id="17" name="Subtitle 1">
            <a:extLst>
              <a:ext uri="{FF2B5EF4-FFF2-40B4-BE49-F238E27FC236}">
                <a16:creationId xmlns:a16="http://schemas.microsoft.com/office/drawing/2014/main" id="{FA3B5453-EAA1-9869-89EC-1EC670E98510}"/>
              </a:ext>
            </a:extLst>
          </p:cNvPr>
          <p:cNvSpPr txBox="1">
            <a:spLocks/>
          </p:cNvSpPr>
          <p:nvPr/>
        </p:nvSpPr>
        <p:spPr>
          <a:xfrm>
            <a:off x="767997" y="1447237"/>
            <a:ext cx="4972402" cy="90281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a:solidFill>
                  <a:schemeClr val="tx1"/>
                </a:solidFill>
                <a:latin typeface="+mn-lt"/>
                <a:ea typeface="+mn-ea"/>
                <a:cs typeface="Segoe UI Semibold" panose="020B0502040204020203"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b="0" i="0" kern="1200">
                <a:solidFill>
                  <a:schemeClr val="tx1"/>
                </a:solidFill>
                <a:latin typeface="Segoe Sans Display" pitchFamily="2" charset="0"/>
                <a:ea typeface="+mn-ea"/>
                <a:cs typeface="Segoe Sans Display" pitchFamily="2" charset="0"/>
              </a:defRPr>
            </a:lvl2pPr>
            <a:lvl3pPr marL="914400" indent="0" algn="ctr" defTabSz="914400" rtl="0" eaLnBrk="1" latinLnBrk="0" hangingPunct="1">
              <a:lnSpc>
                <a:spcPct val="100000"/>
              </a:lnSpc>
              <a:spcBef>
                <a:spcPts val="0"/>
              </a:spcBef>
              <a:buFont typeface="Arial" panose="020B0604020202020204" pitchFamily="34" charset="0"/>
              <a:buNone/>
              <a:defRPr sz="1800" b="0" i="0" kern="1200">
                <a:solidFill>
                  <a:schemeClr val="tx1"/>
                </a:solidFill>
                <a:latin typeface="Segoe Sans Display" pitchFamily="2" charset="0"/>
                <a:ea typeface="+mn-ea"/>
                <a:cs typeface="Segoe Sans Display" pitchFamily="2" charset="0"/>
              </a:defRPr>
            </a:lvl3pPr>
            <a:lvl4pPr marL="1371600" indent="0" algn="ctr" defTabSz="914400" rtl="0" eaLnBrk="1" latinLnBrk="0" hangingPunct="1">
              <a:lnSpc>
                <a:spcPct val="100000"/>
              </a:lnSpc>
              <a:spcBef>
                <a:spcPts val="0"/>
              </a:spcBef>
              <a:buFont typeface="Arial" panose="020B0604020202020204" pitchFamily="34" charset="0"/>
              <a:buNone/>
              <a:defRPr sz="1600" b="0" i="0" kern="1200">
                <a:solidFill>
                  <a:schemeClr val="tx1"/>
                </a:solidFill>
                <a:latin typeface="Segoe Sans Display" pitchFamily="2" charset="0"/>
                <a:ea typeface="+mn-ea"/>
                <a:cs typeface="Segoe Sans Display" pitchFamily="2" charset="0"/>
              </a:defRPr>
            </a:lvl4pPr>
            <a:lvl5pPr marL="1828800" indent="0" algn="ctr" defTabSz="914400" rtl="0" eaLnBrk="1" latinLnBrk="0" hangingPunct="1">
              <a:lnSpc>
                <a:spcPct val="100000"/>
              </a:lnSpc>
              <a:spcBef>
                <a:spcPts val="0"/>
              </a:spcBef>
              <a:buFont typeface="Arial" panose="020B0604020202020204" pitchFamily="34" charset="0"/>
              <a:buNone/>
              <a:defRPr sz="1600" b="0" i="0" kern="1200">
                <a:solidFill>
                  <a:schemeClr val="tx1"/>
                </a:solidFill>
                <a:latin typeface="Segoe Sans Display" pitchFamily="2" charset="0"/>
                <a:ea typeface="+mn-ea"/>
                <a:cs typeface="Segoe Sans Display"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000" b="1" i="0" u="none" strike="noStrike" kern="1200" cap="none" normalizeH="0" baseline="0" noProof="0">
                <a:ln>
                  <a:noFill/>
                </a:ln>
                <a:solidFill>
                  <a:schemeClr val="accent1"/>
                </a:solidFill>
                <a:effectLst/>
                <a:uLnTx/>
                <a:uFillTx/>
                <a:latin typeface="+mj-lt"/>
                <a:ea typeface="+mn-ea"/>
                <a:cs typeface="Segoe UI Semibold" panose="020B0502040204020203" pitchFamily="34" charset="0"/>
              </a:rPr>
              <a:t>Initial Prompt</a:t>
            </a:r>
          </a:p>
          <a:p>
            <a:pPr>
              <a:spcAft>
                <a:spcPts val="800"/>
              </a:spcAft>
            </a:pPr>
            <a:r>
              <a:rPr lang="en-US" sz="1600">
                <a:solidFill>
                  <a:schemeClr val="bg1"/>
                </a:solidFill>
              </a:rPr>
              <a:t>Create an image of a group of product people in a virtual meeting.</a:t>
            </a:r>
          </a:p>
        </p:txBody>
      </p:sp>
      <p:pic>
        <p:nvPicPr>
          <p:cNvPr id="3" name="Picture 2" descr="An example image generated of a group of people sitting at a table with laptops and having a meeting">
            <a:extLst>
              <a:ext uri="{FF2B5EF4-FFF2-40B4-BE49-F238E27FC236}">
                <a16:creationId xmlns:a16="http://schemas.microsoft.com/office/drawing/2014/main" id="{BF953F7A-8DBE-071D-1D39-BFB2F4C959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2306" y="3165394"/>
            <a:ext cx="2843784" cy="2843784"/>
          </a:xfrm>
          <a:prstGeom prst="roundRect">
            <a:avLst>
              <a:gd name="adj" fmla="val 2404"/>
            </a:avLst>
          </a:prstGeom>
        </p:spPr>
      </p:pic>
      <p:sp>
        <p:nvSpPr>
          <p:cNvPr id="18" name="Subtitle 1">
            <a:extLst>
              <a:ext uri="{FF2B5EF4-FFF2-40B4-BE49-F238E27FC236}">
                <a16:creationId xmlns:a16="http://schemas.microsoft.com/office/drawing/2014/main" id="{0A368D87-103F-BB89-8A90-0D53A0033B50}"/>
              </a:ext>
            </a:extLst>
          </p:cNvPr>
          <p:cNvSpPr txBox="1">
            <a:spLocks/>
          </p:cNvSpPr>
          <p:nvPr/>
        </p:nvSpPr>
        <p:spPr>
          <a:xfrm>
            <a:off x="6451601" y="1447237"/>
            <a:ext cx="4972402" cy="144655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a:solidFill>
                  <a:schemeClr val="tx1"/>
                </a:solidFill>
                <a:latin typeface="+mn-lt"/>
                <a:ea typeface="+mn-ea"/>
                <a:cs typeface="Segoe UI Semibold" panose="020B0502040204020203" pitchFamily="34" charset="0"/>
              </a:defRPr>
            </a:lvl1pPr>
            <a:lvl2pPr marL="457200" indent="0" algn="ctr" defTabSz="914400" rtl="0" eaLnBrk="1" latinLnBrk="0" hangingPunct="1">
              <a:lnSpc>
                <a:spcPct val="100000"/>
              </a:lnSpc>
              <a:spcBef>
                <a:spcPts val="0"/>
              </a:spcBef>
              <a:buFont typeface="Arial" panose="020B0604020202020204" pitchFamily="34" charset="0"/>
              <a:buNone/>
              <a:defRPr sz="2000" b="0" i="0" kern="1200">
                <a:solidFill>
                  <a:schemeClr val="tx1"/>
                </a:solidFill>
                <a:latin typeface="Segoe Sans Display" pitchFamily="2" charset="0"/>
                <a:ea typeface="+mn-ea"/>
                <a:cs typeface="Segoe Sans Display" pitchFamily="2" charset="0"/>
              </a:defRPr>
            </a:lvl2pPr>
            <a:lvl3pPr marL="914400" indent="0" algn="ctr" defTabSz="914400" rtl="0" eaLnBrk="1" latinLnBrk="0" hangingPunct="1">
              <a:lnSpc>
                <a:spcPct val="100000"/>
              </a:lnSpc>
              <a:spcBef>
                <a:spcPts val="0"/>
              </a:spcBef>
              <a:buFont typeface="Arial" panose="020B0604020202020204" pitchFamily="34" charset="0"/>
              <a:buNone/>
              <a:defRPr sz="1800" b="0" i="0" kern="1200">
                <a:solidFill>
                  <a:schemeClr val="tx1"/>
                </a:solidFill>
                <a:latin typeface="Segoe Sans Display" pitchFamily="2" charset="0"/>
                <a:ea typeface="+mn-ea"/>
                <a:cs typeface="Segoe Sans Display" pitchFamily="2" charset="0"/>
              </a:defRPr>
            </a:lvl3pPr>
            <a:lvl4pPr marL="1371600" indent="0" algn="ctr" defTabSz="914400" rtl="0" eaLnBrk="1" latinLnBrk="0" hangingPunct="1">
              <a:lnSpc>
                <a:spcPct val="100000"/>
              </a:lnSpc>
              <a:spcBef>
                <a:spcPts val="0"/>
              </a:spcBef>
              <a:buFont typeface="Arial" panose="020B0604020202020204" pitchFamily="34" charset="0"/>
              <a:buNone/>
              <a:defRPr sz="1600" b="0" i="0" kern="1200">
                <a:solidFill>
                  <a:schemeClr val="tx1"/>
                </a:solidFill>
                <a:latin typeface="Segoe Sans Display" pitchFamily="2" charset="0"/>
                <a:ea typeface="+mn-ea"/>
                <a:cs typeface="Segoe Sans Display" pitchFamily="2" charset="0"/>
              </a:defRPr>
            </a:lvl4pPr>
            <a:lvl5pPr marL="1828800" indent="0" algn="ctr" defTabSz="914400" rtl="0" eaLnBrk="1" latinLnBrk="0" hangingPunct="1">
              <a:lnSpc>
                <a:spcPct val="100000"/>
              </a:lnSpc>
              <a:spcBef>
                <a:spcPts val="0"/>
              </a:spcBef>
              <a:buFont typeface="Arial" panose="020B0604020202020204" pitchFamily="34" charset="0"/>
              <a:buNone/>
              <a:defRPr sz="1600" b="0" i="0" kern="1200">
                <a:solidFill>
                  <a:schemeClr val="tx1"/>
                </a:solidFill>
                <a:latin typeface="Segoe Sans Display" pitchFamily="2" charset="0"/>
                <a:ea typeface="+mn-ea"/>
                <a:cs typeface="Segoe Sans Display"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sz="2000" i="0" u="none" strike="noStrike" kern="1200" cap="none" normalizeH="0" baseline="0" noProof="0">
                <a:ln>
                  <a:noFill/>
                </a:ln>
                <a:solidFill>
                  <a:schemeClr val="accent1"/>
                </a:solidFill>
                <a:effectLst/>
                <a:uLnTx/>
                <a:uFillTx/>
                <a:latin typeface="+mj-lt"/>
                <a:ea typeface="+mn-ea"/>
                <a:cs typeface="Segoe UI Semibold" panose="020B0502040204020203" pitchFamily="34" charset="0"/>
              </a:rPr>
              <a:t>Regenerated w/elaboration</a:t>
            </a:r>
          </a:p>
          <a:p>
            <a:pPr lvl="0">
              <a:spcAft>
                <a:spcPts val="800"/>
              </a:spcAft>
              <a:defRPr/>
            </a:pPr>
            <a:r>
              <a:rPr lang="en-US" sz="1600">
                <a:solidFill>
                  <a:schemeClr val="bg1"/>
                </a:solidFill>
              </a:rPr>
              <a:t>Regenerate the image. </a:t>
            </a:r>
            <a:r>
              <a:rPr lang="en-US" sz="1600">
                <a:solidFill>
                  <a:schemeClr val="bg1"/>
                </a:solidFill>
                <a:latin typeface="+mj-lt"/>
              </a:rPr>
              <a:t>The focus of the image </a:t>
            </a:r>
            <a:r>
              <a:rPr lang="en-US" sz="1600">
                <a:solidFill>
                  <a:schemeClr val="bg1"/>
                </a:solidFill>
              </a:rPr>
              <a:t>should be a view of the female speaker and a data slide. The rest of the audience should look engaged, and one person is giving a thumb up sign.</a:t>
            </a:r>
          </a:p>
        </p:txBody>
      </p:sp>
      <p:pic>
        <p:nvPicPr>
          <p:cNvPr id="5" name="Picture 4" descr="An example of refine image generated of group of people in a meeting featuring a big screen with a person being spotlight">
            <a:extLst>
              <a:ext uri="{FF2B5EF4-FFF2-40B4-BE49-F238E27FC236}">
                <a16:creationId xmlns:a16="http://schemas.microsoft.com/office/drawing/2014/main" id="{BDBAAEB7-BF29-7F54-D9C5-6968310EEB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5226" y="3164710"/>
            <a:ext cx="2845152" cy="2845152"/>
          </a:xfrm>
          <a:prstGeom prst="roundRect">
            <a:avLst>
              <a:gd name="adj" fmla="val 2402"/>
            </a:avLst>
          </a:prstGeom>
        </p:spPr>
      </p:pic>
    </p:spTree>
    <p:extLst>
      <p:ext uri="{BB962C8B-B14F-4D97-AF65-F5344CB8AC3E}">
        <p14:creationId xmlns:p14="http://schemas.microsoft.com/office/powerpoint/2010/main" val="234940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P spid="24" grpId="0" animBg="1"/>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FB77452-0283-1B09-3AD7-C67E8354468B}"/>
              </a:ext>
              <a:ext uri="{C183D7F6-B498-43B3-948B-1728B52AA6E4}">
                <adec:decorative xmlns:adec="http://schemas.microsoft.com/office/drawing/2017/decorative" val="1"/>
              </a:ext>
            </a:extLst>
          </p:cNvPr>
          <p:cNvSpPr/>
          <p:nvPr/>
        </p:nvSpPr>
        <p:spPr bwMode="auto">
          <a:xfrm>
            <a:off x="6085943" y="585788"/>
            <a:ext cx="5495544" cy="5686424"/>
          </a:xfrm>
          <a:prstGeom prst="roundRect">
            <a:avLst>
              <a:gd name="adj" fmla="val 31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pic>
        <p:nvPicPr>
          <p:cNvPr id="13" name="Picture 12">
            <a:extLst>
              <a:ext uri="{FF2B5EF4-FFF2-40B4-BE49-F238E27FC236}">
                <a16:creationId xmlns:a16="http://schemas.microsoft.com/office/drawing/2014/main" id="{63988AEA-8260-5070-5934-8E434B0016A8}"/>
              </a:ext>
              <a:ext uri="{C183D7F6-B498-43B3-948B-1728B52AA6E4}">
                <adec:decorative xmlns:adec="http://schemas.microsoft.com/office/drawing/2017/decorative" val="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1"/>
            <a:ext cx="5473628" cy="6677026"/>
          </a:xfrm>
          <a:prstGeom prst="roundRect">
            <a:avLst>
              <a:gd name="adj" fmla="val 0"/>
            </a:avLst>
          </a:prstGeom>
          <a:noFill/>
          <a:effectLst>
            <a:outerShdw blurRad="127000" dist="63500" dir="5400000" algn="t" rotWithShape="0">
              <a:prstClr val="black">
                <a:alpha val="10000"/>
              </a:prstClr>
            </a:outerShdw>
          </a:effectLst>
        </p:spPr>
      </p:pic>
      <p:sp>
        <p:nvSpPr>
          <p:cNvPr id="8" name="Title 7">
            <a:extLst>
              <a:ext uri="{FF2B5EF4-FFF2-40B4-BE49-F238E27FC236}">
                <a16:creationId xmlns:a16="http://schemas.microsoft.com/office/drawing/2014/main" id="{C158C50B-7946-73C8-556B-BD0B3C759847}"/>
              </a:ext>
            </a:extLst>
          </p:cNvPr>
          <p:cNvSpPr>
            <a:spLocks noGrp="1"/>
          </p:cNvSpPr>
          <p:nvPr>
            <p:ph type="title"/>
          </p:nvPr>
        </p:nvSpPr>
        <p:spPr>
          <a:xfrm>
            <a:off x="588962" y="606425"/>
            <a:ext cx="3094037" cy="1938338"/>
          </a:xfrm>
        </p:spPr>
        <p:txBody>
          <a:bodyPr/>
          <a:lstStyle/>
          <a:p>
            <a:r>
              <a:rPr lang="en-US"/>
              <a:t>Contextual Understanding</a:t>
            </a:r>
            <a:endParaRPr lang="en-IN"/>
          </a:p>
        </p:txBody>
      </p:sp>
      <p:sp>
        <p:nvSpPr>
          <p:cNvPr id="14" name="Text Placeholder 11">
            <a:extLst>
              <a:ext uri="{FF2B5EF4-FFF2-40B4-BE49-F238E27FC236}">
                <a16:creationId xmlns:a16="http://schemas.microsoft.com/office/drawing/2014/main" id="{EB7CA7FD-8DF5-52DA-215B-BF0F2E87EE26}"/>
              </a:ext>
            </a:extLst>
          </p:cNvPr>
          <p:cNvSpPr txBox="1">
            <a:spLocks/>
          </p:cNvSpPr>
          <p:nvPr/>
        </p:nvSpPr>
        <p:spPr>
          <a:xfrm>
            <a:off x="588962" y="2083441"/>
            <a:ext cx="4606036" cy="3539430"/>
          </a:xfrm>
          <a:prstGeom prst="rect">
            <a:avLst/>
          </a:prstGeom>
        </p:spPr>
        <p:txBody>
          <a:bodyPr vert="horz"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932742">
              <a:spcAft>
                <a:spcPts val="1200"/>
              </a:spcAft>
              <a:buSzPct val="90000"/>
            </a:pPr>
            <a:r>
              <a:rPr lang="en-US" sz="2000" kern="1200" baseline="0">
                <a:solidFill>
                  <a:schemeClr val="bg1"/>
                </a:solidFill>
                <a:ea typeface="+mn-ea"/>
                <a:cs typeface="Segoe Sans Display" pitchFamily="2" charset="0"/>
              </a:rPr>
              <a:t>Write an email to my team about our top priorities for next quarter from </a:t>
            </a:r>
            <a:r>
              <a:rPr lang="en-US" sz="2000" kern="1200" baseline="0">
                <a:solidFill>
                  <a:schemeClr val="accent3"/>
                </a:solidFill>
                <a:ea typeface="+mn-ea"/>
                <a:cs typeface="Segoe Sans Display" pitchFamily="2" charset="0"/>
              </a:rPr>
              <a:t>[file]</a:t>
            </a:r>
          </a:p>
          <a:p>
            <a:pPr defTabSz="932742">
              <a:spcAft>
                <a:spcPts val="1200"/>
              </a:spcAft>
              <a:buSzPct val="90000"/>
            </a:pPr>
            <a:r>
              <a:rPr lang="en-US" sz="2000" kern="1200" baseline="0">
                <a:solidFill>
                  <a:schemeClr val="bg1"/>
                </a:solidFill>
                <a:ea typeface="+mn-ea"/>
                <a:cs typeface="Segoe Sans Display" pitchFamily="2" charset="0"/>
              </a:rPr>
              <a:t>We can then follow up with:</a:t>
            </a:r>
          </a:p>
          <a:p>
            <a:pPr defTabSz="932742">
              <a:spcAft>
                <a:spcPts val="1200"/>
              </a:spcAft>
              <a:buSzPct val="90000"/>
            </a:pPr>
            <a:r>
              <a:rPr lang="en-US" sz="2000" kern="1200" baseline="0">
                <a:solidFill>
                  <a:schemeClr val="bg1"/>
                </a:solidFill>
                <a:ea typeface="+mn-ea"/>
                <a:cs typeface="Segoe Sans Display" pitchFamily="2" charset="0"/>
              </a:rPr>
              <a:t>For each priority, include a short H3 header, a summary, and an optional list of action items. If there are no action items for a priority, omit the list of action items and don't mention it. </a:t>
            </a:r>
          </a:p>
          <a:p>
            <a:pPr defTabSz="932742">
              <a:spcAft>
                <a:spcPts val="1200"/>
              </a:spcAft>
              <a:buSzPct val="90000"/>
            </a:pPr>
            <a:r>
              <a:rPr lang="en-US" sz="2000" kern="1200" baseline="0">
                <a:solidFill>
                  <a:schemeClr val="bg1"/>
                </a:solidFill>
                <a:ea typeface="+mn-ea"/>
                <a:cs typeface="Segoe Sans Display" pitchFamily="2" charset="0"/>
              </a:rPr>
              <a:t>Wrap up the email by including a link to the file for easy access.</a:t>
            </a:r>
          </a:p>
        </p:txBody>
      </p:sp>
      <p:pic>
        <p:nvPicPr>
          <p:cNvPr id="12" name="Picture 11" descr="A screenshot of an email draft titled ‘Q4 Marketing Priorities – Focus Areas &amp; Next Steps,’ listing three priorities: Increase Brand Awareness, Generate More Qualified Leads, and Improve Customer Engagement, each with summaries and action items.">
            <a:extLst>
              <a:ext uri="{FF2B5EF4-FFF2-40B4-BE49-F238E27FC236}">
                <a16:creationId xmlns:a16="http://schemas.microsoft.com/office/drawing/2014/main" id="{D27D0934-27E8-7281-2F9C-C3ACA05CD317}"/>
              </a:ext>
            </a:extLst>
          </p:cNvPr>
          <p:cNvPicPr>
            <a:picLocks noChangeAspect="1"/>
          </p:cNvPicPr>
          <p:nvPr/>
        </p:nvPicPr>
        <p:blipFill>
          <a:blip r:embed="rId5"/>
          <a:srcRect l="-15175" r="-15175"/>
          <a:stretch>
            <a:fillRect/>
          </a:stretch>
        </p:blipFill>
        <p:spPr>
          <a:xfrm>
            <a:off x="6284825" y="779537"/>
            <a:ext cx="5097780" cy="5298926"/>
          </a:xfrm>
          <a:prstGeom prst="roundRect">
            <a:avLst>
              <a:gd name="adj" fmla="val 2419"/>
            </a:avLst>
          </a:prstGeom>
          <a:solidFill>
            <a:schemeClr val="bg1"/>
          </a:solidFill>
        </p:spPr>
      </p:pic>
    </p:spTree>
    <p:extLst>
      <p:ext uri="{BB962C8B-B14F-4D97-AF65-F5344CB8AC3E}">
        <p14:creationId xmlns:p14="http://schemas.microsoft.com/office/powerpoint/2010/main" val="2885971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1A7BD4-DCF2-613B-3B2A-309567CB8BDE}"/>
              </a:ext>
              <a:ext uri="{C183D7F6-B498-43B3-948B-1728B52AA6E4}">
                <adec:decorative xmlns:adec="http://schemas.microsoft.com/office/drawing/2017/decorative" val="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1"/>
            <a:ext cx="5473628" cy="6677026"/>
          </a:xfrm>
          <a:prstGeom prst="roundRect">
            <a:avLst>
              <a:gd name="adj" fmla="val 0"/>
            </a:avLst>
          </a:prstGeom>
          <a:noFill/>
          <a:effectLst>
            <a:outerShdw blurRad="127000" dist="63500" dir="5400000" algn="t" rotWithShape="0">
              <a:prstClr val="black">
                <a:alpha val="10000"/>
              </a:prstClr>
            </a:outerShdw>
          </a:effectLst>
        </p:spPr>
      </p:pic>
      <p:sp>
        <p:nvSpPr>
          <p:cNvPr id="10" name="Rectangle: Rounded Corners 9">
            <a:extLst>
              <a:ext uri="{FF2B5EF4-FFF2-40B4-BE49-F238E27FC236}">
                <a16:creationId xmlns:a16="http://schemas.microsoft.com/office/drawing/2014/main" id="{BE64CE93-BF8E-CA24-724A-97BB21F457DA}"/>
              </a:ext>
              <a:ext uri="{C183D7F6-B498-43B3-948B-1728B52AA6E4}">
                <adec:decorative xmlns:adec="http://schemas.microsoft.com/office/drawing/2017/decorative" val="1"/>
              </a:ext>
            </a:extLst>
          </p:cNvPr>
          <p:cNvSpPr/>
          <p:nvPr/>
        </p:nvSpPr>
        <p:spPr bwMode="auto">
          <a:xfrm>
            <a:off x="6085840" y="585788"/>
            <a:ext cx="5495750" cy="5686424"/>
          </a:xfrm>
          <a:prstGeom prst="roundRect">
            <a:avLst>
              <a:gd name="adj" fmla="val 31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6" name="Title 1">
            <a:extLst>
              <a:ext uri="{FF2B5EF4-FFF2-40B4-BE49-F238E27FC236}">
                <a16:creationId xmlns:a16="http://schemas.microsoft.com/office/drawing/2014/main" id="{A1BAEF13-42EC-2A90-221A-3E1F3E622A91}"/>
              </a:ext>
            </a:extLst>
          </p:cNvPr>
          <p:cNvSpPr>
            <a:spLocks noGrp="1"/>
          </p:cNvSpPr>
          <p:nvPr>
            <p:ph type="title"/>
          </p:nvPr>
        </p:nvSpPr>
        <p:spPr>
          <a:xfrm>
            <a:off x="589280" y="605657"/>
            <a:ext cx="2482166" cy="1939850"/>
          </a:xfrm>
        </p:spPr>
        <p:txBody>
          <a:bodyPr vert="horz" wrap="square" lIns="0" tIns="0" rIns="0" bIns="0" rtlCol="0" anchor="t">
            <a:spAutoFit/>
          </a:bodyPr>
          <a:lstStyle/>
          <a:p>
            <a:r>
              <a:rPr lang="en-US"/>
              <a:t>Prompts</a:t>
            </a:r>
          </a:p>
        </p:txBody>
      </p:sp>
      <p:sp>
        <p:nvSpPr>
          <p:cNvPr id="4" name="Text Placeholder 11">
            <a:extLst>
              <a:ext uri="{FF2B5EF4-FFF2-40B4-BE49-F238E27FC236}">
                <a16:creationId xmlns:a16="http://schemas.microsoft.com/office/drawing/2014/main" id="{652D0AF0-2614-598D-B555-03E33D046935}"/>
              </a:ext>
            </a:extLst>
          </p:cNvPr>
          <p:cNvSpPr txBox="1">
            <a:spLocks/>
          </p:cNvSpPr>
          <p:nvPr/>
        </p:nvSpPr>
        <p:spPr>
          <a:xfrm>
            <a:off x="588962" y="1510684"/>
            <a:ext cx="4554538" cy="4401205"/>
          </a:xfrm>
          <a:prstGeom prst="rect">
            <a:avLst/>
          </a:prstGeom>
        </p:spPr>
        <p:txBody>
          <a:bodyPr vert="horz"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77800" indent="-177800" defTabSz="932742">
              <a:spcAft>
                <a:spcPts val="1200"/>
              </a:spcAft>
              <a:buSzPct val="90000"/>
              <a:buFont typeface="Arial" panose="020B0604020202020204" pitchFamily="34" charset="0"/>
              <a:buChar char="•"/>
            </a:pPr>
            <a:r>
              <a:rPr lang="en-US" sz="1600" kern="1200" baseline="0" dirty="0">
                <a:solidFill>
                  <a:schemeClr val="bg1"/>
                </a:solidFill>
                <a:latin typeface="+mn-lt"/>
                <a:ea typeface="+mn-ea"/>
                <a:cs typeface="Segoe Sans Display" pitchFamily="2" charset="0"/>
              </a:rPr>
              <a:t>I’m a financial analyst at Contoso. Help me get up to speed on the latest changes in regulations by summarizing all US GAAP updates from the </a:t>
            </a:r>
            <a:br>
              <a:rPr lang="en-US" sz="1600" kern="1200" baseline="0" dirty="0">
                <a:solidFill>
                  <a:schemeClr val="bg1"/>
                </a:solidFill>
                <a:latin typeface="+mn-lt"/>
                <a:ea typeface="+mn-ea"/>
                <a:cs typeface="Segoe Sans Display" pitchFamily="2" charset="0"/>
              </a:rPr>
            </a:br>
            <a:r>
              <a:rPr lang="en-US" sz="1600" kern="1200" baseline="0" dirty="0">
                <a:solidFill>
                  <a:schemeClr val="bg1"/>
                </a:solidFill>
                <a:latin typeface="+mn-lt"/>
                <a:ea typeface="+mn-ea"/>
                <a:cs typeface="Segoe Sans Display" pitchFamily="2" charset="0"/>
              </a:rPr>
              <a:t>last 3 months.</a:t>
            </a:r>
          </a:p>
          <a:p>
            <a:pPr marL="177800" indent="-177800" defTabSz="932742">
              <a:spcAft>
                <a:spcPts val="1200"/>
              </a:spcAft>
              <a:buSzPct val="90000"/>
              <a:buFont typeface="Arial" panose="020B0604020202020204" pitchFamily="34" charset="0"/>
              <a:buChar char="•"/>
            </a:pPr>
            <a:r>
              <a:rPr lang="en-US" sz="1600" kern="1200" baseline="0" dirty="0">
                <a:solidFill>
                  <a:schemeClr val="bg1"/>
                </a:solidFill>
                <a:latin typeface="+mn-lt"/>
                <a:ea typeface="+mn-ea"/>
                <a:cs typeface="Segoe Sans Display" pitchFamily="2" charset="0"/>
              </a:rPr>
              <a:t>What are some recent changes in US financial regulations or policies that could affect Contoso? Give me headline worthy changes over the last few months. Respond in table format with the following columns: Headline, Source, Date, How it could Impact Contoso.</a:t>
            </a:r>
          </a:p>
          <a:p>
            <a:pPr marL="177800" indent="-177800" defTabSz="932742">
              <a:spcAft>
                <a:spcPts val="1200"/>
              </a:spcAft>
              <a:buSzPct val="90000"/>
              <a:buFont typeface="Arial" panose="020B0604020202020204" pitchFamily="34" charset="0"/>
              <a:buChar char="•"/>
            </a:pPr>
            <a:r>
              <a:rPr lang="en-US" sz="1600" kern="1200" baseline="0" dirty="0">
                <a:solidFill>
                  <a:schemeClr val="bg1"/>
                </a:solidFill>
                <a:latin typeface="+mn-lt"/>
                <a:ea typeface="+mn-ea"/>
                <a:cs typeface="Segoe Sans Display" pitchFamily="2" charset="0"/>
              </a:rPr>
              <a:t>Now do the same, but for the EU instead of US.</a:t>
            </a:r>
            <a:endParaRPr lang="en-US" sz="1600" dirty="0">
              <a:solidFill>
                <a:schemeClr val="bg1"/>
              </a:solidFill>
              <a:cs typeface="Segoe Sans Display" pitchFamily="2" charset="0"/>
            </a:endParaRPr>
          </a:p>
          <a:p>
            <a:pPr marL="177800" indent="-177800" defTabSz="932742">
              <a:spcAft>
                <a:spcPts val="1200"/>
              </a:spcAft>
              <a:buSzPct val="90000"/>
              <a:buFont typeface="Arial" panose="020B0604020202020204" pitchFamily="34" charset="0"/>
              <a:buChar char="•"/>
            </a:pPr>
            <a:r>
              <a:rPr lang="en-US" sz="1600" kern="1200" baseline="0" dirty="0">
                <a:solidFill>
                  <a:schemeClr val="bg1"/>
                </a:solidFill>
                <a:latin typeface="+mn-lt"/>
                <a:ea typeface="+mn-ea"/>
                <a:cs typeface="Segoe Sans Display" pitchFamily="2" charset="0"/>
              </a:rPr>
              <a:t>Combine all into one report. I want to see the US GAAP changes, the US regulation/policy changes, and the EU regulation/policy changes. Wrap it up with a nice summary and some action items for Contoso’s finance team.</a:t>
            </a:r>
          </a:p>
        </p:txBody>
      </p:sp>
      <p:pic>
        <p:nvPicPr>
          <p:cNvPr id="8" name="Picture 7" descr="a screenshot of document titled ‘Green Finance Omnibus Law Proposed,’ outlining ESG compliance impacts and key finance team action items.">
            <a:extLst>
              <a:ext uri="{FF2B5EF4-FFF2-40B4-BE49-F238E27FC236}">
                <a16:creationId xmlns:a16="http://schemas.microsoft.com/office/drawing/2014/main" id="{375FA010-8F15-275C-E68E-B32C424D32A1}"/>
              </a:ext>
            </a:extLst>
          </p:cNvPr>
          <p:cNvPicPr>
            <a:picLocks noChangeAspect="1"/>
          </p:cNvPicPr>
          <p:nvPr/>
        </p:nvPicPr>
        <p:blipFill rotWithShape="1">
          <a:blip r:embed="rId5"/>
          <a:srcRect l="12107" t="7304" r="13172" b="17976"/>
          <a:stretch>
            <a:fillRect/>
          </a:stretch>
        </p:blipFill>
        <p:spPr>
          <a:xfrm>
            <a:off x="6284824" y="779537"/>
            <a:ext cx="5097780" cy="5298926"/>
          </a:xfrm>
          <a:prstGeom prst="roundRect">
            <a:avLst>
              <a:gd name="adj" fmla="val 2573"/>
            </a:avLst>
          </a:prstGeom>
        </p:spPr>
      </p:pic>
    </p:spTree>
    <p:extLst>
      <p:ext uri="{BB962C8B-B14F-4D97-AF65-F5344CB8AC3E}">
        <p14:creationId xmlns:p14="http://schemas.microsoft.com/office/powerpoint/2010/main" val="13267779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E8BF-06DF-C007-9BD6-44D5A45D48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A472CA-C6C9-9C53-ABDA-655B05D1F3EC}"/>
              </a:ext>
              <a:ext uri="{C183D7F6-B498-43B3-948B-1728B52AA6E4}">
                <adec:decorative xmlns:adec="http://schemas.microsoft.com/office/drawing/2017/decorative" val="1"/>
              </a:ext>
            </a:extLst>
          </p:cNvPr>
          <p:cNvSpPr>
            <a:spLocks noGrp="1"/>
          </p:cNvSpPr>
          <p:nvPr>
            <p:ph type="title"/>
          </p:nvPr>
        </p:nvSpPr>
        <p:spPr/>
        <p:txBody>
          <a:bodyPr/>
          <a:lstStyle/>
          <a:p>
            <a:r>
              <a:rPr lang="en-US"/>
              <a:t>Chat prompting demo</a:t>
            </a:r>
          </a:p>
        </p:txBody>
      </p:sp>
      <p:pic>
        <p:nvPicPr>
          <p:cNvPr id="2" name="Copilot Chat prompting demo" descr="Video of short demo on effective prompting for Copilot Chat">
            <a:hlinkClick r:id="" action="ppaction://media"/>
            <a:extLst>
              <a:ext uri="{FF2B5EF4-FFF2-40B4-BE49-F238E27FC236}">
                <a16:creationId xmlns:a16="http://schemas.microsoft.com/office/drawing/2014/main" id="{E538B0B6-2612-ECD9-EFE1-29AC6977D85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C329F2C-69FB-4918-A48A-357B46719D62}" label="Prompting demo"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6756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F52A1F1-F432-D218-876B-9F995F369D40}"/>
              </a:ext>
              <a:ext uri="{C183D7F6-B498-43B3-948B-1728B52AA6E4}">
                <adec:decorative xmlns:adec="http://schemas.microsoft.com/office/drawing/2017/decorative" val="1"/>
              </a:ext>
            </a:extLst>
          </p:cNvPr>
          <p:cNvSpPr/>
          <p:nvPr/>
        </p:nvSpPr>
        <p:spPr bwMode="auto">
          <a:xfrm>
            <a:off x="571500" y="1702769"/>
            <a:ext cx="7774214" cy="4659931"/>
          </a:xfrm>
          <a:prstGeom prst="roundRect">
            <a:avLst>
              <a:gd name="adj" fmla="val 4839"/>
            </a:avLst>
          </a:prstGeom>
          <a:solidFill>
            <a:schemeClr val="tx1">
              <a:alpha val="7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3" name="Rectangle: Top Corners Rounded 22">
            <a:extLst>
              <a:ext uri="{FF2B5EF4-FFF2-40B4-BE49-F238E27FC236}">
                <a16:creationId xmlns:a16="http://schemas.microsoft.com/office/drawing/2014/main" id="{257A0D81-4464-E796-C0D5-210AFAF8FAE9}"/>
              </a:ext>
              <a:ext uri="{C183D7F6-B498-43B3-948B-1728B52AA6E4}">
                <adec:decorative xmlns:adec="http://schemas.microsoft.com/office/drawing/2017/decorative" val="1"/>
              </a:ext>
            </a:extLst>
          </p:cNvPr>
          <p:cNvSpPr/>
          <p:nvPr/>
        </p:nvSpPr>
        <p:spPr bwMode="auto">
          <a:xfrm>
            <a:off x="571500" y="0"/>
            <a:ext cx="876300" cy="1239619"/>
          </a:xfrm>
          <a:prstGeom prst="round2SameRect">
            <a:avLst>
              <a:gd name="adj1" fmla="val 0"/>
              <a:gd name="adj2" fmla="val 2608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5" name="Oval 14">
            <a:extLst>
              <a:ext uri="{FF2B5EF4-FFF2-40B4-BE49-F238E27FC236}">
                <a16:creationId xmlns:a16="http://schemas.microsoft.com/office/drawing/2014/main" id="{678569C1-6786-4954-5FA1-036F157513EA}"/>
              </a:ext>
              <a:ext uri="{C183D7F6-B498-43B3-948B-1728B52AA6E4}">
                <adec:decorative xmlns:adec="http://schemas.microsoft.com/office/drawing/2017/decorative" val="1"/>
              </a:ext>
            </a:extLst>
          </p:cNvPr>
          <p:cNvSpPr/>
          <p:nvPr/>
        </p:nvSpPr>
        <p:spPr>
          <a:xfrm>
            <a:off x="838200" y="2010038"/>
            <a:ext cx="633750" cy="632640"/>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7" name="Oval 36">
            <a:extLst>
              <a:ext uri="{FF2B5EF4-FFF2-40B4-BE49-F238E27FC236}">
                <a16:creationId xmlns:a16="http://schemas.microsoft.com/office/drawing/2014/main" id="{4FCD586D-C185-38BC-74D5-DB1AEECF0E0D}"/>
              </a:ext>
              <a:ext uri="{C183D7F6-B498-43B3-948B-1728B52AA6E4}">
                <adec:decorative xmlns:adec="http://schemas.microsoft.com/office/drawing/2017/decorative" val="1"/>
              </a:ext>
            </a:extLst>
          </p:cNvPr>
          <p:cNvSpPr/>
          <p:nvPr/>
        </p:nvSpPr>
        <p:spPr>
          <a:xfrm>
            <a:off x="838200" y="3257216"/>
            <a:ext cx="633750" cy="632640"/>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1" name="Oval 40">
            <a:extLst>
              <a:ext uri="{FF2B5EF4-FFF2-40B4-BE49-F238E27FC236}">
                <a16:creationId xmlns:a16="http://schemas.microsoft.com/office/drawing/2014/main" id="{0F9EFFD1-A6FC-DCE2-155B-610F79392FD7}"/>
              </a:ext>
              <a:ext uri="{C183D7F6-B498-43B3-948B-1728B52AA6E4}">
                <adec:decorative xmlns:adec="http://schemas.microsoft.com/office/drawing/2017/decorative" val="1"/>
              </a:ext>
            </a:extLst>
          </p:cNvPr>
          <p:cNvSpPr/>
          <p:nvPr/>
        </p:nvSpPr>
        <p:spPr>
          <a:xfrm>
            <a:off x="838200" y="4504394"/>
            <a:ext cx="633750" cy="632640"/>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cxnSp>
        <p:nvCxnSpPr>
          <p:cNvPr id="46" name="Straight Connector 45">
            <a:extLst>
              <a:ext uri="{FF2B5EF4-FFF2-40B4-BE49-F238E27FC236}">
                <a16:creationId xmlns:a16="http://schemas.microsoft.com/office/drawing/2014/main" id="{FEB67106-2470-257D-11F5-0C0B8A41E173}"/>
              </a:ext>
              <a:ext uri="{C183D7F6-B498-43B3-948B-1728B52AA6E4}">
                <adec:decorative xmlns:adec="http://schemas.microsoft.com/office/drawing/2017/decorative" val="1"/>
              </a:ext>
            </a:extLst>
          </p:cNvPr>
          <p:cNvCxnSpPr/>
          <p:nvPr/>
        </p:nvCxnSpPr>
        <p:spPr>
          <a:xfrm>
            <a:off x="1637029" y="2949947"/>
            <a:ext cx="6409944"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B92236-077B-507E-2265-C42AEA8C5170}"/>
              </a:ext>
              <a:ext uri="{C183D7F6-B498-43B3-948B-1728B52AA6E4}">
                <adec:decorative xmlns:adec="http://schemas.microsoft.com/office/drawing/2017/decorative" val="1"/>
              </a:ext>
            </a:extLst>
          </p:cNvPr>
          <p:cNvCxnSpPr/>
          <p:nvPr/>
        </p:nvCxnSpPr>
        <p:spPr>
          <a:xfrm>
            <a:off x="1637029" y="4197125"/>
            <a:ext cx="6409944"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3" name="Graphic 31">
            <a:extLst>
              <a:ext uri="{FF2B5EF4-FFF2-40B4-BE49-F238E27FC236}">
                <a16:creationId xmlns:a16="http://schemas.microsoft.com/office/drawing/2014/main" id="{A05AF1E0-4993-73C9-24FC-9E7701B27CBB}"/>
              </a:ext>
              <a:ext uri="{C183D7F6-B498-43B3-948B-1728B52AA6E4}">
                <adec:decorative xmlns:adec="http://schemas.microsoft.com/office/drawing/2017/decorative" val="1"/>
              </a:ext>
            </a:extLst>
          </p:cNvPr>
          <p:cNvSpPr/>
          <p:nvPr/>
        </p:nvSpPr>
        <p:spPr>
          <a:xfrm>
            <a:off x="0" y="1553029"/>
            <a:ext cx="12192000" cy="4809671"/>
          </a:xfrm>
          <a:custGeom>
            <a:avLst/>
            <a:gdLst>
              <a:gd name="connsiteX0" fmla="*/ 0 w 9144000"/>
              <a:gd name="connsiteY0" fmla="*/ 0 h 3607212"/>
              <a:gd name="connsiteX1" fmla="*/ 6175248 w 9144000"/>
              <a:gd name="connsiteY1" fmla="*/ 0 h 3607212"/>
              <a:gd name="connsiteX2" fmla="*/ 6357366 w 9144000"/>
              <a:gd name="connsiteY2" fmla="*/ 182118 h 3607212"/>
              <a:gd name="connsiteX3" fmla="*/ 6357366 w 9144000"/>
              <a:gd name="connsiteY3" fmla="*/ 3425095 h 3607212"/>
              <a:gd name="connsiteX4" fmla="*/ 6539484 w 9144000"/>
              <a:gd name="connsiteY4" fmla="*/ 3607213 h 3607212"/>
              <a:gd name="connsiteX5" fmla="*/ 9144000 w 9144000"/>
              <a:gd name="connsiteY5" fmla="*/ 3607213 h 360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3607212">
                <a:moveTo>
                  <a:pt x="0" y="0"/>
                </a:moveTo>
                <a:lnTo>
                  <a:pt x="6175248" y="0"/>
                </a:lnTo>
                <a:cubicBezTo>
                  <a:pt x="6275832" y="0"/>
                  <a:pt x="6357366" y="81534"/>
                  <a:pt x="6357366" y="182118"/>
                </a:cubicBezTo>
                <a:lnTo>
                  <a:pt x="6357366" y="3425095"/>
                </a:lnTo>
                <a:cubicBezTo>
                  <a:pt x="6357366" y="3525679"/>
                  <a:pt x="6438900" y="3607213"/>
                  <a:pt x="6539484" y="3607213"/>
                </a:cubicBezTo>
                <a:lnTo>
                  <a:pt x="9144000" y="3607213"/>
                </a:lnTo>
              </a:path>
            </a:pathLst>
          </a:custGeom>
          <a:no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endParaRPr lang="en-US"/>
          </a:p>
        </p:txBody>
      </p:sp>
      <p:pic>
        <p:nvPicPr>
          <p:cNvPr id="66" name="Graphic 65">
            <a:extLst>
              <a:ext uri="{FF2B5EF4-FFF2-40B4-BE49-F238E27FC236}">
                <a16:creationId xmlns:a16="http://schemas.microsoft.com/office/drawing/2014/main" id="{780DCC3E-D68B-2D7E-756C-F30F9CFED47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850" y="544572"/>
            <a:ext cx="609600" cy="609600"/>
          </a:xfrm>
          <a:prstGeom prst="rect">
            <a:avLst/>
          </a:prstGeom>
          <a:effectLst>
            <a:outerShdw blurRad="88900" dist="38100" dir="2700000" algn="tl" rotWithShape="0">
              <a:prstClr val="black">
                <a:alpha val="40000"/>
              </a:prstClr>
            </a:outerShdw>
          </a:effectLst>
        </p:spPr>
      </p:pic>
      <p:sp>
        <p:nvSpPr>
          <p:cNvPr id="7" name="Title 8">
            <a:extLst>
              <a:ext uri="{FF2B5EF4-FFF2-40B4-BE49-F238E27FC236}">
                <a16:creationId xmlns:a16="http://schemas.microsoft.com/office/drawing/2014/main" id="{4BA1EBAE-1D52-4D45-80BB-BA0E5E112711}"/>
              </a:ext>
            </a:extLst>
          </p:cNvPr>
          <p:cNvSpPr txBox="1">
            <a:spLocks noGrp="1"/>
          </p:cNvSpPr>
          <p:nvPr>
            <p:ph type="title" idx="4294967295"/>
          </p:nvPr>
        </p:nvSpPr>
        <p:spPr>
          <a:xfrm>
            <a:off x="1675129" y="584200"/>
            <a:ext cx="2978379"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0" baseline="0">
                <a:ln w="3175">
                  <a:noFill/>
                </a:ln>
                <a:gradFill flip="none" rotWithShape="1">
                  <a:gsLst>
                    <a:gs pos="0">
                      <a:srgbClr val="94D8FE"/>
                    </a:gs>
                    <a:gs pos="100000">
                      <a:schemeClr val="bg1"/>
                    </a:gs>
                  </a:gsLst>
                  <a:lin ang="13500000" scaled="1"/>
                  <a:tileRect/>
                </a:gradFill>
                <a:effectLst/>
                <a:latin typeface="+mj-lt"/>
                <a:ea typeface="+mn-ea"/>
                <a:cs typeface="Segoe Sans Display Semibold"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mj-lt"/>
                <a:ea typeface="+mn-ea"/>
                <a:cs typeface="Segoe Sans Display Semibold" pitchFamily="2" charset="0"/>
              </a:rPr>
              <a:t>AGENDA</a:t>
            </a:r>
          </a:p>
        </p:txBody>
      </p:sp>
      <p:sp>
        <p:nvSpPr>
          <p:cNvPr id="16" name="Oval 15">
            <a:extLst>
              <a:ext uri="{FF2B5EF4-FFF2-40B4-BE49-F238E27FC236}">
                <a16:creationId xmlns:a16="http://schemas.microsoft.com/office/drawing/2014/main" id="{AAD4008D-6DA0-60C3-FC89-C6DFFD23FFEC}"/>
              </a:ext>
              <a:ext uri="{C183D7F6-B498-43B3-948B-1728B52AA6E4}">
                <adec:decorative xmlns:adec="http://schemas.microsoft.com/office/drawing/2017/decorative" val="0"/>
              </a:ext>
            </a:extLst>
          </p:cNvPr>
          <p:cNvSpPr/>
          <p:nvPr/>
        </p:nvSpPr>
        <p:spPr>
          <a:xfrm>
            <a:off x="891097" y="2062843"/>
            <a:ext cx="527955" cy="527029"/>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1</a:t>
            </a:r>
          </a:p>
        </p:txBody>
      </p:sp>
      <p:sp>
        <p:nvSpPr>
          <p:cNvPr id="6" name="Content Placeholder 9">
            <a:extLst>
              <a:ext uri="{FF2B5EF4-FFF2-40B4-BE49-F238E27FC236}">
                <a16:creationId xmlns:a16="http://schemas.microsoft.com/office/drawing/2014/main" id="{29F9FEAD-A6B6-504E-CFA2-B4BAD2C42276}"/>
              </a:ext>
            </a:extLst>
          </p:cNvPr>
          <p:cNvSpPr txBox="1">
            <a:spLocks/>
          </p:cNvSpPr>
          <p:nvPr/>
        </p:nvSpPr>
        <p:spPr>
          <a:xfrm>
            <a:off x="1637029" y="2141692"/>
            <a:ext cx="6411505" cy="369332"/>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sz="2400"/>
              <a:t>Quick introduction to Copilot Chat</a:t>
            </a:r>
          </a:p>
        </p:txBody>
      </p:sp>
      <p:sp>
        <p:nvSpPr>
          <p:cNvPr id="38" name="Oval 37">
            <a:extLst>
              <a:ext uri="{FF2B5EF4-FFF2-40B4-BE49-F238E27FC236}">
                <a16:creationId xmlns:a16="http://schemas.microsoft.com/office/drawing/2014/main" id="{F5C4849B-CFBF-D14D-4788-901BED0010E8}"/>
              </a:ext>
              <a:ext uri="{C183D7F6-B498-43B3-948B-1728B52AA6E4}">
                <adec:decorative xmlns:adec="http://schemas.microsoft.com/office/drawing/2017/decorative" val="0"/>
              </a:ext>
            </a:extLst>
          </p:cNvPr>
          <p:cNvSpPr/>
          <p:nvPr/>
        </p:nvSpPr>
        <p:spPr>
          <a:xfrm>
            <a:off x="891097" y="3310021"/>
            <a:ext cx="527955" cy="527029"/>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2</a:t>
            </a:r>
          </a:p>
        </p:txBody>
      </p:sp>
      <p:sp>
        <p:nvSpPr>
          <p:cNvPr id="39" name="Content Placeholder 9">
            <a:extLst>
              <a:ext uri="{FF2B5EF4-FFF2-40B4-BE49-F238E27FC236}">
                <a16:creationId xmlns:a16="http://schemas.microsoft.com/office/drawing/2014/main" id="{A2BCA0B6-5259-E17B-4274-D77149C14E5F}"/>
              </a:ext>
            </a:extLst>
          </p:cNvPr>
          <p:cNvSpPr txBox="1">
            <a:spLocks/>
          </p:cNvSpPr>
          <p:nvPr/>
        </p:nvSpPr>
        <p:spPr>
          <a:xfrm>
            <a:off x="1637029" y="3388870"/>
            <a:ext cx="6411505" cy="369332"/>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sz="2400"/>
              <a:t>Maximize impact through prompting tips</a:t>
            </a:r>
          </a:p>
        </p:txBody>
      </p:sp>
      <p:sp>
        <p:nvSpPr>
          <p:cNvPr id="42" name="Oval 41">
            <a:extLst>
              <a:ext uri="{FF2B5EF4-FFF2-40B4-BE49-F238E27FC236}">
                <a16:creationId xmlns:a16="http://schemas.microsoft.com/office/drawing/2014/main" id="{D500D1D6-16CA-FE03-65AC-CC0C2629E1B0}"/>
              </a:ext>
              <a:ext uri="{C183D7F6-B498-43B3-948B-1728B52AA6E4}">
                <adec:decorative xmlns:adec="http://schemas.microsoft.com/office/drawing/2017/decorative" val="0"/>
              </a:ext>
            </a:extLst>
          </p:cNvPr>
          <p:cNvSpPr/>
          <p:nvPr/>
        </p:nvSpPr>
        <p:spPr>
          <a:xfrm>
            <a:off x="891097" y="4557199"/>
            <a:ext cx="527955" cy="527029"/>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3</a:t>
            </a:r>
          </a:p>
        </p:txBody>
      </p:sp>
      <p:sp>
        <p:nvSpPr>
          <p:cNvPr id="43" name="Content Placeholder 9">
            <a:extLst>
              <a:ext uri="{FF2B5EF4-FFF2-40B4-BE49-F238E27FC236}">
                <a16:creationId xmlns:a16="http://schemas.microsoft.com/office/drawing/2014/main" id="{3782CD29-F064-EF1D-DB4D-8179F8FEBDB0}"/>
              </a:ext>
            </a:extLst>
          </p:cNvPr>
          <p:cNvSpPr txBox="1">
            <a:spLocks/>
          </p:cNvSpPr>
          <p:nvPr/>
        </p:nvSpPr>
        <p:spPr>
          <a:xfrm>
            <a:off x="1637029" y="4636048"/>
            <a:ext cx="6411505" cy="369332"/>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sz="2400"/>
              <a:t>Follow along demonstration</a:t>
            </a:r>
          </a:p>
        </p:txBody>
      </p:sp>
      <p:sp>
        <p:nvSpPr>
          <p:cNvPr id="35" name="Content Placeholder 9">
            <a:extLst>
              <a:ext uri="{FF2B5EF4-FFF2-40B4-BE49-F238E27FC236}">
                <a16:creationId xmlns:a16="http://schemas.microsoft.com/office/drawing/2014/main" id="{1F7DCB86-807A-E60F-CF5D-63A688128FF4}"/>
              </a:ext>
            </a:extLst>
          </p:cNvPr>
          <p:cNvSpPr txBox="1">
            <a:spLocks/>
          </p:cNvSpPr>
          <p:nvPr/>
        </p:nvSpPr>
        <p:spPr>
          <a:xfrm>
            <a:off x="868680" y="5425550"/>
            <a:ext cx="7179854" cy="650438"/>
          </a:xfrm>
          <a:prstGeom prst="roundRect">
            <a:avLst>
              <a:gd name="adj" fmla="val 26450"/>
            </a:avLst>
          </a:prstGeom>
          <a:solidFill>
            <a:schemeClr val="bg1">
              <a:alpha val="16000"/>
            </a:schemeClr>
          </a:solidFill>
        </p:spPr>
        <p:txBody>
          <a:bodyPr vert="horz" wrap="square" lIns="91440" tIns="91440" rIns="91440" bIns="9144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600"/>
              </a:spcBef>
              <a:spcAft>
                <a:spcPts val="600"/>
              </a:spcAft>
            </a:pPr>
            <a:r>
              <a:rPr lang="en-US" sz="2400">
                <a:latin typeface="+mj-lt"/>
              </a:rPr>
              <a:t>Next Steps &amp; Call to Action</a:t>
            </a:r>
          </a:p>
        </p:txBody>
      </p:sp>
      <p:pic>
        <p:nvPicPr>
          <p:cNvPr id="64" name="Picture 63" descr="A group of people standing in a hallway">
            <a:extLst>
              <a:ext uri="{FF2B5EF4-FFF2-40B4-BE49-F238E27FC236}">
                <a16:creationId xmlns:a16="http://schemas.microsoft.com/office/drawing/2014/main" id="{C26CED8A-31CB-2351-015B-49F30426F39A}"/>
              </a:ext>
            </a:extLst>
          </p:cNvPr>
          <p:cNvPicPr>
            <a:picLocks noChangeAspect="1"/>
          </p:cNvPicPr>
          <p:nvPr/>
        </p:nvPicPr>
        <p:blipFill rotWithShape="1">
          <a:blip r:embed="rId5"/>
          <a:srcRect l="52280" r="12988"/>
          <a:stretch>
            <a:fillRect/>
          </a:stretch>
        </p:blipFill>
        <p:spPr>
          <a:xfrm>
            <a:off x="8610033" y="584200"/>
            <a:ext cx="3010467" cy="5778500"/>
          </a:xfrm>
          <a:custGeom>
            <a:avLst/>
            <a:gdLst>
              <a:gd name="connsiteX0" fmla="*/ 325763 w 3010467"/>
              <a:gd name="connsiteY0" fmla="*/ 0 h 5778500"/>
              <a:gd name="connsiteX1" fmla="*/ 2684704 w 3010467"/>
              <a:gd name="connsiteY1" fmla="*/ 0 h 5778500"/>
              <a:gd name="connsiteX2" fmla="*/ 3010467 w 3010467"/>
              <a:gd name="connsiteY2" fmla="*/ 325763 h 5778500"/>
              <a:gd name="connsiteX3" fmla="*/ 3010467 w 3010467"/>
              <a:gd name="connsiteY3" fmla="*/ 5778500 h 5778500"/>
              <a:gd name="connsiteX4" fmla="*/ 109269 w 3010467"/>
              <a:gd name="connsiteY4" fmla="*/ 5778500 h 5778500"/>
              <a:gd name="connsiteX5" fmla="*/ 14759 w 3010467"/>
              <a:gd name="connsiteY5" fmla="*/ 5759420 h 5778500"/>
              <a:gd name="connsiteX6" fmla="*/ 0 w 3010467"/>
              <a:gd name="connsiteY6" fmla="*/ 5749469 h 5778500"/>
              <a:gd name="connsiteX7" fmla="*/ 0 w 3010467"/>
              <a:gd name="connsiteY7" fmla="*/ 325763 h 5778500"/>
              <a:gd name="connsiteX8" fmla="*/ 325763 w 3010467"/>
              <a:gd name="connsiteY8" fmla="*/ 0 h 577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0467" h="5778500">
                <a:moveTo>
                  <a:pt x="325763" y="0"/>
                </a:moveTo>
                <a:lnTo>
                  <a:pt x="2684704" y="0"/>
                </a:lnTo>
                <a:cubicBezTo>
                  <a:pt x="2864618" y="0"/>
                  <a:pt x="3010467" y="145849"/>
                  <a:pt x="3010467" y="325763"/>
                </a:cubicBezTo>
                <a:lnTo>
                  <a:pt x="3010467" y="5778500"/>
                </a:lnTo>
                <a:lnTo>
                  <a:pt x="109269" y="5778500"/>
                </a:lnTo>
                <a:lnTo>
                  <a:pt x="14759" y="5759420"/>
                </a:lnTo>
                <a:lnTo>
                  <a:pt x="0" y="5749469"/>
                </a:lnTo>
                <a:lnTo>
                  <a:pt x="0" y="325763"/>
                </a:lnTo>
                <a:cubicBezTo>
                  <a:pt x="0" y="145849"/>
                  <a:pt x="145849" y="0"/>
                  <a:pt x="325763" y="0"/>
                </a:cubicBezTo>
                <a:close/>
              </a:path>
            </a:pathLst>
          </a:custGeom>
        </p:spPr>
      </p:pic>
    </p:spTree>
    <p:extLst>
      <p:ext uri="{BB962C8B-B14F-4D97-AF65-F5344CB8AC3E}">
        <p14:creationId xmlns:p14="http://schemas.microsoft.com/office/powerpoint/2010/main" val="40896729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D10B10-2C4A-F390-6EFE-3413B3ECCE11}"/>
              </a:ext>
            </a:extLst>
          </p:cNvPr>
          <p:cNvSpPr txBox="1">
            <a:spLocks noGrp="1"/>
          </p:cNvSpPr>
          <p:nvPr>
            <p:ph type="title" idx="4294967295"/>
          </p:nvPr>
        </p:nvSpPr>
        <p:spPr>
          <a:xfrm>
            <a:off x="583952" y="623052"/>
            <a:ext cx="7268277" cy="2385268"/>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80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Next Steps and Call to Action</a:t>
            </a:r>
          </a:p>
        </p:txBody>
      </p:sp>
    </p:spTree>
    <p:extLst>
      <p:ext uri="{BB962C8B-B14F-4D97-AF65-F5344CB8AC3E}">
        <p14:creationId xmlns:p14="http://schemas.microsoft.com/office/powerpoint/2010/main" val="131432991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2D83B80-DEB0-E67B-B623-6277EEE130CB}"/>
              </a:ext>
              <a:ext uri="{C183D7F6-B498-43B3-948B-1728B52AA6E4}">
                <adec:decorative xmlns:adec="http://schemas.microsoft.com/office/drawing/2017/decorative" val="1"/>
              </a:ext>
            </a:extLst>
          </p:cNvPr>
          <p:cNvSpPr/>
          <p:nvPr/>
        </p:nvSpPr>
        <p:spPr bwMode="auto">
          <a:xfrm flipH="1">
            <a:off x="571491" y="1990714"/>
            <a:ext cx="3304986" cy="4052646"/>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7" name="Rectangle: Top Corners Rounded 16">
            <a:extLst>
              <a:ext uri="{FF2B5EF4-FFF2-40B4-BE49-F238E27FC236}">
                <a16:creationId xmlns:a16="http://schemas.microsoft.com/office/drawing/2014/main" id="{55813048-2382-3E38-6854-CC3E4AA87BE3}"/>
              </a:ext>
              <a:ext uri="{C183D7F6-B498-43B3-948B-1728B52AA6E4}">
                <adec:decorative xmlns:adec="http://schemas.microsoft.com/office/drawing/2017/decorative" val="1"/>
              </a:ext>
            </a:extLst>
          </p:cNvPr>
          <p:cNvSpPr/>
          <p:nvPr/>
        </p:nvSpPr>
        <p:spPr bwMode="auto">
          <a:xfrm rot="16200000">
            <a:off x="1839539" y="3772763"/>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9" name="Rectangle: Top Corners Rounded 18">
            <a:extLst>
              <a:ext uri="{FF2B5EF4-FFF2-40B4-BE49-F238E27FC236}">
                <a16:creationId xmlns:a16="http://schemas.microsoft.com/office/drawing/2014/main" id="{13709D55-D8E6-9B9B-A347-9672184BB911}"/>
              </a:ext>
              <a:ext uri="{C183D7F6-B498-43B3-948B-1728B52AA6E4}">
                <adec:decorative xmlns:adec="http://schemas.microsoft.com/office/drawing/2017/decorative" val="1"/>
              </a:ext>
            </a:extLst>
          </p:cNvPr>
          <p:cNvSpPr/>
          <p:nvPr/>
        </p:nvSpPr>
        <p:spPr bwMode="auto">
          <a:xfrm rot="16200000">
            <a:off x="1970485" y="3783479"/>
            <a:ext cx="490538" cy="295036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Segoe Sans Display"/>
              <a:cs typeface="Segoe UI" pitchFamily="34" charset="0"/>
            </a:endParaRPr>
          </a:p>
        </p:txBody>
      </p:sp>
      <p:sp>
        <p:nvSpPr>
          <p:cNvPr id="22" name="Rectangle: Rounded Corners 21">
            <a:extLst>
              <a:ext uri="{FF2B5EF4-FFF2-40B4-BE49-F238E27FC236}">
                <a16:creationId xmlns:a16="http://schemas.microsoft.com/office/drawing/2014/main" id="{E84908F0-DFF3-5ABA-9DD4-36C76AA5A605}"/>
              </a:ext>
              <a:ext uri="{C183D7F6-B498-43B3-948B-1728B52AA6E4}">
                <adec:decorative xmlns:adec="http://schemas.microsoft.com/office/drawing/2017/decorative" val="1"/>
              </a:ext>
            </a:extLst>
          </p:cNvPr>
          <p:cNvSpPr/>
          <p:nvPr/>
        </p:nvSpPr>
        <p:spPr bwMode="auto">
          <a:xfrm rot="16200000" flipH="1">
            <a:off x="4770839" y="-577452"/>
            <a:ext cx="5686424" cy="8012906"/>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5" name="Title 14">
            <a:extLst>
              <a:ext uri="{FF2B5EF4-FFF2-40B4-BE49-F238E27FC236}">
                <a16:creationId xmlns:a16="http://schemas.microsoft.com/office/drawing/2014/main" id="{D12892F2-0EFA-276F-A6EC-7CAD2885E282}"/>
              </a:ext>
              <a:ext uri="{C183D7F6-B498-43B3-948B-1728B52AA6E4}">
                <adec:decorative xmlns:adec="http://schemas.microsoft.com/office/drawing/2017/decorative" val="0"/>
              </a:ext>
            </a:extLst>
          </p:cNvPr>
          <p:cNvSpPr>
            <a:spLocks noGrp="1"/>
          </p:cNvSpPr>
          <p:nvPr>
            <p:ph type="title"/>
          </p:nvPr>
        </p:nvSpPr>
        <p:spPr/>
        <p:txBody>
          <a:bodyPr/>
          <a:lstStyle/>
          <a:p>
            <a:r>
              <a:rPr lang="en-IN"/>
              <a:t>Customer Hub</a:t>
            </a:r>
          </a:p>
        </p:txBody>
      </p:sp>
      <p:pic>
        <p:nvPicPr>
          <p:cNvPr id="21" name="Graphic 20" descr="Customer Hub logo">
            <a:extLst>
              <a:ext uri="{FF2B5EF4-FFF2-40B4-BE49-F238E27FC236}">
                <a16:creationId xmlns:a16="http://schemas.microsoft.com/office/drawing/2014/main" id="{4DF88DB9-8DBB-FF4A-8FAB-EB1CDD080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930" y="689601"/>
            <a:ext cx="1889226" cy="996324"/>
          </a:xfrm>
          <a:prstGeom prst="rect">
            <a:avLst/>
          </a:prstGeom>
        </p:spPr>
      </p:pic>
      <p:pic>
        <p:nvPicPr>
          <p:cNvPr id="7" name="Picture 6" descr="QR code to CustomerHub Sessions​ website">
            <a:extLst>
              <a:ext uri="{FF2B5EF4-FFF2-40B4-BE49-F238E27FC236}">
                <a16:creationId xmlns:a16="http://schemas.microsoft.com/office/drawing/2014/main" id="{73434B69-5AE9-898D-CD74-79C32E94922A}"/>
              </a:ext>
            </a:extLst>
          </p:cNvPr>
          <p:cNvPicPr>
            <a:picLocks noChangeAspect="1"/>
          </p:cNvPicPr>
          <p:nvPr/>
        </p:nvPicPr>
        <p:blipFill>
          <a:blip r:embed="rId5"/>
          <a:stretch>
            <a:fillRect/>
          </a:stretch>
        </p:blipFill>
        <p:spPr>
          <a:xfrm>
            <a:off x="1042171" y="2379221"/>
            <a:ext cx="2094745" cy="2094745"/>
          </a:xfrm>
          <a:prstGeom prst="roundRect">
            <a:avLst>
              <a:gd name="adj" fmla="val 2933"/>
            </a:avLst>
          </a:prstGeom>
          <a:noFill/>
        </p:spPr>
      </p:pic>
      <p:sp>
        <p:nvSpPr>
          <p:cNvPr id="18" name="TextBox 17">
            <a:extLst>
              <a:ext uri="{FF2B5EF4-FFF2-40B4-BE49-F238E27FC236}">
                <a16:creationId xmlns:a16="http://schemas.microsoft.com/office/drawing/2014/main" id="{DDBD7BC9-C94D-BA17-C3A3-5295E41DE562}"/>
              </a:ext>
            </a:extLst>
          </p:cNvPr>
          <p:cNvSpPr txBox="1"/>
          <p:nvPr/>
        </p:nvSpPr>
        <p:spPr>
          <a:xfrm>
            <a:off x="927705" y="5166330"/>
            <a:ext cx="2576098" cy="184666"/>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200">
                <a:solidFill>
                  <a:schemeClr val="accent3"/>
                </a:solidFill>
                <a:latin typeface="Segoe Sans Text"/>
                <a:hlinkClick r:id="rId6">
                  <a:extLst>
                    <a:ext uri="{A12FA001-AC4F-418D-AE19-62706E023703}">
                      <ahyp:hlinkClr xmlns:ahyp="http://schemas.microsoft.com/office/drawing/2018/hyperlinkcolor" val="tx"/>
                    </a:ext>
                  </a:extLst>
                </a:hlinkClick>
              </a:rPr>
              <a:t>https://aka.ms/CustomerHubSessions</a:t>
            </a:r>
            <a:r>
              <a:rPr lang="en-US" sz="1200">
                <a:solidFill>
                  <a:schemeClr val="accent3"/>
                </a:solidFill>
                <a:latin typeface="Segoe Sans Text"/>
              </a:rPr>
              <a:t>​</a:t>
            </a:r>
          </a:p>
        </p:txBody>
      </p:sp>
      <p:sp>
        <p:nvSpPr>
          <p:cNvPr id="24" name="TextBox 23">
            <a:extLst>
              <a:ext uri="{FF2B5EF4-FFF2-40B4-BE49-F238E27FC236}">
                <a16:creationId xmlns:a16="http://schemas.microsoft.com/office/drawing/2014/main" id="{EC500A6C-9B86-0D84-53CD-1B98241B8C91}"/>
              </a:ext>
            </a:extLst>
          </p:cNvPr>
          <p:cNvSpPr txBox="1"/>
          <p:nvPr/>
        </p:nvSpPr>
        <p:spPr>
          <a:xfrm>
            <a:off x="4191522" y="1134943"/>
            <a:ext cx="6845057" cy="830997"/>
          </a:xfrm>
          <a:prstGeom prst="rect">
            <a:avLst/>
          </a:prstGeom>
          <a:noFill/>
          <a:ln>
            <a:noFill/>
            <a:prstDash/>
          </a:ln>
          <a:effectLst/>
        </p:spPr>
        <p:txBody>
          <a:bodyPr wrap="square">
            <a:spAutoFit/>
          </a:bodyPr>
          <a:lstStyle/>
          <a:p>
            <a:pPr algn="ctr">
              <a:spcAft>
                <a:spcPts val="1800"/>
              </a:spcAft>
            </a:pPr>
            <a:r>
              <a:rPr lang="en-US" sz="2400">
                <a:ln w="3175">
                  <a:noFill/>
                </a:ln>
                <a:solidFill>
                  <a:schemeClr val="bg1"/>
                </a:solidFill>
                <a:latin typeface="Segoe Sans Display Semibold" pitchFamily="2" charset="0"/>
                <a:cs typeface="Segoe Sans Display Semibold" pitchFamily="2" charset="0"/>
              </a:rPr>
              <a:t>Visit </a:t>
            </a:r>
            <a:r>
              <a:rPr lang="en-US" sz="2400">
                <a:ln w="3175">
                  <a:noFill/>
                </a:ln>
                <a:solidFill>
                  <a:schemeClr val="accent3"/>
                </a:solidFill>
                <a:latin typeface="Segoe Sans Display Semibold" pitchFamily="2" charset="0"/>
                <a:cs typeface="Segoe Sans Display Semibold" pitchFamily="2" charset="0"/>
                <a:hlinkClick r:id="rId6">
                  <a:extLst>
                    <a:ext uri="{A12FA001-AC4F-418D-AE19-62706E023703}">
                      <ahyp:hlinkClr xmlns:ahyp="http://schemas.microsoft.com/office/drawing/2018/hyperlinkcolor" val="tx"/>
                    </a:ext>
                  </a:extLst>
                </a:hlinkClick>
              </a:rPr>
              <a:t>Customer Hub website</a:t>
            </a:r>
            <a:r>
              <a:rPr lang="en-US" sz="2400">
                <a:ln w="3175">
                  <a:noFill/>
                </a:ln>
                <a:solidFill>
                  <a:schemeClr val="bg1"/>
                </a:solidFill>
                <a:latin typeface="Segoe Sans Display Semibold" pitchFamily="2" charset="0"/>
                <a:cs typeface="Segoe Sans Display Semibold" pitchFamily="2" charset="0"/>
              </a:rPr>
              <a:t> for upcoming sessions, updates, and on demand contents!</a:t>
            </a:r>
          </a:p>
        </p:txBody>
      </p:sp>
      <p:pic>
        <p:nvPicPr>
          <p:cNvPr id="23" name="Picture 22" descr="Microsoft Customer Hub webpage showing upcoming webinar series on AI agents, Microsoft 365 Copilot, and Teams readiness.">
            <a:extLst>
              <a:ext uri="{FF2B5EF4-FFF2-40B4-BE49-F238E27FC236}">
                <a16:creationId xmlns:a16="http://schemas.microsoft.com/office/drawing/2014/main" id="{D51BB5A0-7029-57CE-2778-D7F5A0BC7A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7628" y="2449924"/>
            <a:ext cx="7612846" cy="3622138"/>
          </a:xfrm>
          <a:prstGeom prst="roundRect">
            <a:avLst>
              <a:gd name="adj" fmla="val 2532"/>
            </a:avLst>
          </a:prstGeom>
        </p:spPr>
      </p:pic>
    </p:spTree>
    <p:extLst>
      <p:ext uri="{BB962C8B-B14F-4D97-AF65-F5344CB8AC3E}">
        <p14:creationId xmlns:p14="http://schemas.microsoft.com/office/powerpoint/2010/main" val="22469142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22D78-2ABB-EF39-2E3A-B6911C522948}"/>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69EB2B14-64A7-C6E1-A40F-006FC287CE01}"/>
              </a:ext>
              <a:ext uri="{C183D7F6-B498-43B3-948B-1728B52AA6E4}">
                <adec:decorative xmlns:adec="http://schemas.microsoft.com/office/drawing/2017/decorative" val="1"/>
              </a:ext>
            </a:extLst>
          </p:cNvPr>
          <p:cNvSpPr/>
          <p:nvPr/>
        </p:nvSpPr>
        <p:spPr bwMode="auto">
          <a:xfrm flipH="1">
            <a:off x="571487" y="869546"/>
            <a:ext cx="4029087" cy="5118910"/>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grpSp>
        <p:nvGrpSpPr>
          <p:cNvPr id="39" name="Group 38">
            <a:extLst>
              <a:ext uri="{FF2B5EF4-FFF2-40B4-BE49-F238E27FC236}">
                <a16:creationId xmlns:a16="http://schemas.microsoft.com/office/drawing/2014/main" id="{F003C4A9-4217-F39A-C2B4-F773F3041A93}"/>
              </a:ext>
              <a:ext uri="{C183D7F6-B498-43B3-948B-1728B52AA6E4}">
                <adec:decorative xmlns:adec="http://schemas.microsoft.com/office/drawing/2017/decorative" val="1"/>
              </a:ext>
            </a:extLst>
          </p:cNvPr>
          <p:cNvGrpSpPr/>
          <p:nvPr/>
        </p:nvGrpSpPr>
        <p:grpSpPr>
          <a:xfrm>
            <a:off x="876300" y="4895850"/>
            <a:ext cx="3724278" cy="725628"/>
            <a:chOff x="1143102" y="4947931"/>
            <a:chExt cx="3457476" cy="621466"/>
          </a:xfrm>
        </p:grpSpPr>
        <p:sp>
          <p:nvSpPr>
            <p:cNvPr id="24" name="Rectangle: Top Corners Rounded 23">
              <a:extLst>
                <a:ext uri="{FF2B5EF4-FFF2-40B4-BE49-F238E27FC236}">
                  <a16:creationId xmlns:a16="http://schemas.microsoft.com/office/drawing/2014/main" id="{A449FCD6-E951-7A20-26C5-F7E34AD93089}"/>
                </a:ext>
              </a:extLst>
            </p:cNvPr>
            <p:cNvSpPr/>
            <p:nvPr/>
          </p:nvSpPr>
          <p:spPr bwMode="auto">
            <a:xfrm rot="16200000">
              <a:off x="2561107" y="3529926"/>
              <a:ext cx="621466" cy="3457476"/>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25" name="Rectangle: Top Corners Rounded 24">
              <a:extLst>
                <a:ext uri="{FF2B5EF4-FFF2-40B4-BE49-F238E27FC236}">
                  <a16:creationId xmlns:a16="http://schemas.microsoft.com/office/drawing/2014/main" id="{1D3F1F1D-A20E-5998-9F87-427625D40DF0}"/>
                </a:ext>
              </a:extLst>
            </p:cNvPr>
            <p:cNvSpPr/>
            <p:nvPr/>
          </p:nvSpPr>
          <p:spPr bwMode="auto">
            <a:xfrm rot="16200000">
              <a:off x="2664670" y="3568024"/>
              <a:ext cx="490538" cy="338127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Segoe Sans Display"/>
                <a:cs typeface="Segoe UI" pitchFamily="34" charset="0"/>
              </a:endParaRPr>
            </a:p>
          </p:txBody>
        </p:sp>
      </p:grpSp>
      <p:sp>
        <p:nvSpPr>
          <p:cNvPr id="27" name="Rectangle: Rounded Corners 26">
            <a:extLst>
              <a:ext uri="{FF2B5EF4-FFF2-40B4-BE49-F238E27FC236}">
                <a16:creationId xmlns:a16="http://schemas.microsoft.com/office/drawing/2014/main" id="{C65C3BA8-9D0F-7FB8-F5C3-DB4A288A1988}"/>
              </a:ext>
              <a:ext uri="{C183D7F6-B498-43B3-948B-1728B52AA6E4}">
                <adec:decorative xmlns:adec="http://schemas.microsoft.com/office/drawing/2017/decorative" val="1"/>
              </a:ext>
            </a:extLst>
          </p:cNvPr>
          <p:cNvSpPr/>
          <p:nvPr/>
        </p:nvSpPr>
        <p:spPr bwMode="auto">
          <a:xfrm rot="16200000" flipH="1">
            <a:off x="5156912" y="-191379"/>
            <a:ext cx="5686424" cy="7240760"/>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8" name="Title 3">
            <a:extLst>
              <a:ext uri="{FF2B5EF4-FFF2-40B4-BE49-F238E27FC236}">
                <a16:creationId xmlns:a16="http://schemas.microsoft.com/office/drawing/2014/main" id="{4826DCDF-9B86-9DDE-C692-C25B8E6478F0}"/>
              </a:ext>
            </a:extLst>
          </p:cNvPr>
          <p:cNvSpPr>
            <a:spLocks noGrp="1"/>
          </p:cNvSpPr>
          <p:nvPr>
            <p:ph type="title"/>
          </p:nvPr>
        </p:nvSpPr>
        <p:spPr>
          <a:xfrm>
            <a:off x="1008796" y="1113978"/>
            <a:ext cx="2933642" cy="498475"/>
          </a:xfrm>
        </p:spPr>
        <p:txBody>
          <a:bodyPr/>
          <a:lstStyle/>
          <a:p>
            <a:pPr algn="ctr"/>
            <a:r>
              <a:rPr lang="en-US"/>
              <a:t>Copilot Chat Adoption Hub</a:t>
            </a:r>
            <a:endParaRPr lang="en-DE"/>
          </a:p>
        </p:txBody>
      </p:sp>
      <p:pic>
        <p:nvPicPr>
          <p:cNvPr id="9" name="Picture 8" descr="QR code for Copilot Chat adaptation Hub ">
            <a:extLst>
              <a:ext uri="{FF2B5EF4-FFF2-40B4-BE49-F238E27FC236}">
                <a16:creationId xmlns:a16="http://schemas.microsoft.com/office/drawing/2014/main" id="{E9EA7AF3-BDD1-F493-F2C3-BFA9091AA13A}"/>
              </a:ext>
            </a:extLst>
          </p:cNvPr>
          <p:cNvPicPr>
            <a:picLocks noChangeAspect="1"/>
          </p:cNvPicPr>
          <p:nvPr/>
        </p:nvPicPr>
        <p:blipFill>
          <a:blip r:embed="rId3" cstate="screen">
            <a:extLst>
              <a:ext uri="{28A0092B-C50C-407E-A947-70E740481C1C}">
                <a14:useLocalDpi xmlns:a14="http://schemas.microsoft.com/office/drawing/2010/main"/>
              </a:ext>
            </a:extLst>
          </a:blip>
          <a:srcRect l="-6874" t="-6875" r="-6874" b="-6875"/>
          <a:stretch>
            <a:fillRect/>
          </a:stretch>
        </p:blipFill>
        <p:spPr>
          <a:xfrm>
            <a:off x="1428629" y="2504901"/>
            <a:ext cx="2093976" cy="2093976"/>
          </a:xfrm>
          <a:prstGeom prst="roundRect">
            <a:avLst>
              <a:gd name="adj" fmla="val 4068"/>
            </a:avLst>
          </a:prstGeom>
          <a:solidFill>
            <a:schemeClr val="bg1"/>
          </a:solidFill>
        </p:spPr>
      </p:pic>
      <p:sp>
        <p:nvSpPr>
          <p:cNvPr id="30" name="TextBox 29">
            <a:extLst>
              <a:ext uri="{FF2B5EF4-FFF2-40B4-BE49-F238E27FC236}">
                <a16:creationId xmlns:a16="http://schemas.microsoft.com/office/drawing/2014/main" id="{0DEA2B79-ADD2-1B53-955B-DC92DEE2E97D}"/>
              </a:ext>
            </a:extLst>
          </p:cNvPr>
          <p:cNvSpPr txBox="1"/>
          <p:nvPr/>
        </p:nvSpPr>
        <p:spPr>
          <a:xfrm>
            <a:off x="1151092" y="5150942"/>
            <a:ext cx="3035939" cy="215444"/>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r>
              <a:rPr lang="en-US" sz="1400">
                <a:solidFill>
                  <a:schemeClr val="accent3"/>
                </a:solidFill>
                <a:hlinkClick r:id="rId4">
                  <a:extLst>
                    <a:ext uri="{A12FA001-AC4F-418D-AE19-62706E023703}">
                      <ahyp:hlinkClr xmlns:ahyp="http://schemas.microsoft.com/office/drawing/2018/hyperlinkcolor" val="tx"/>
                    </a:ext>
                  </a:extLst>
                </a:hlinkClick>
              </a:rPr>
              <a:t>adoption.microsoft.com/copilot-chat/</a:t>
            </a:r>
            <a:endParaRPr lang="en-IN" sz="1400">
              <a:solidFill>
                <a:schemeClr val="accent3"/>
              </a:solidFill>
            </a:endParaRPr>
          </a:p>
        </p:txBody>
      </p:sp>
      <p:pic>
        <p:nvPicPr>
          <p:cNvPr id="32" name="Picture 31" descr="An Image of Microsoft 365 Copilot webpage with product options and resources for Copilot Chat and AI tools.">
            <a:extLst>
              <a:ext uri="{FF2B5EF4-FFF2-40B4-BE49-F238E27FC236}">
                <a16:creationId xmlns:a16="http://schemas.microsoft.com/office/drawing/2014/main" id="{70022657-4C1B-D854-1901-426503CA8258}"/>
              </a:ext>
            </a:extLst>
          </p:cNvPr>
          <p:cNvPicPr>
            <a:picLocks noChangeAspect="1"/>
          </p:cNvPicPr>
          <p:nvPr/>
        </p:nvPicPr>
        <p:blipFill>
          <a:blip r:embed="rId5"/>
          <a:stretch>
            <a:fillRect/>
          </a:stretch>
        </p:blipFill>
        <p:spPr>
          <a:xfrm>
            <a:off x="4600575" y="806622"/>
            <a:ext cx="6781742" cy="5244758"/>
          </a:xfrm>
          <a:prstGeom prst="roundRect">
            <a:avLst>
              <a:gd name="adj" fmla="val 2587"/>
            </a:avLst>
          </a:prstGeom>
        </p:spPr>
      </p:pic>
    </p:spTree>
    <p:extLst>
      <p:ext uri="{BB962C8B-B14F-4D97-AF65-F5344CB8AC3E}">
        <p14:creationId xmlns:p14="http://schemas.microsoft.com/office/powerpoint/2010/main" val="255586233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F002A96-8303-8FB0-C813-7200EB6A5FF3}"/>
              </a:ext>
              <a:ext uri="{C183D7F6-B498-43B3-948B-1728B52AA6E4}">
                <adec:decorative xmlns:adec="http://schemas.microsoft.com/office/drawing/2017/decorative" val="1"/>
              </a:ext>
            </a:extLst>
          </p:cNvPr>
          <p:cNvSpPr/>
          <p:nvPr/>
        </p:nvSpPr>
        <p:spPr bwMode="auto">
          <a:xfrm>
            <a:off x="4038603" y="1003300"/>
            <a:ext cx="7484940" cy="4851400"/>
          </a:xfrm>
          <a:prstGeom prst="roundRect">
            <a:avLst>
              <a:gd name="adj" fmla="val 3140"/>
            </a:avLst>
          </a:prstGeom>
          <a:solidFill>
            <a:schemeClr val="bg1">
              <a:alpha val="70000"/>
            </a:schemeClr>
          </a:solidFill>
          <a:ln w="6350">
            <a:solidFill>
              <a:schemeClr val="tx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1" name="Rectangle: Rounded Corners 20">
            <a:extLst>
              <a:ext uri="{FF2B5EF4-FFF2-40B4-BE49-F238E27FC236}">
                <a16:creationId xmlns:a16="http://schemas.microsoft.com/office/drawing/2014/main" id="{48FFBD6F-11B6-C48D-5A22-97E524822324}"/>
              </a:ext>
              <a:ext uri="{C183D7F6-B498-43B3-948B-1728B52AA6E4}">
                <adec:decorative xmlns:adec="http://schemas.microsoft.com/office/drawing/2017/decorative" val="1"/>
              </a:ext>
            </a:extLst>
          </p:cNvPr>
          <p:cNvSpPr/>
          <p:nvPr/>
        </p:nvSpPr>
        <p:spPr bwMode="auto">
          <a:xfrm>
            <a:off x="8890001" y="583277"/>
            <a:ext cx="2730500" cy="5691446"/>
          </a:xfrm>
          <a:prstGeom prst="roundRect">
            <a:avLst>
              <a:gd name="adj" fmla="val 5584"/>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14" name="Title 13">
            <a:extLst>
              <a:ext uri="{FF2B5EF4-FFF2-40B4-BE49-F238E27FC236}">
                <a16:creationId xmlns:a16="http://schemas.microsoft.com/office/drawing/2014/main" id="{5851D8E9-FF4E-20C8-0EBB-B953AF28F6A9}"/>
              </a:ext>
            </a:extLst>
          </p:cNvPr>
          <p:cNvSpPr>
            <a:spLocks noGrp="1"/>
          </p:cNvSpPr>
          <p:nvPr>
            <p:ph type="title"/>
          </p:nvPr>
        </p:nvSpPr>
        <p:spPr>
          <a:xfrm>
            <a:off x="571500" y="2792413"/>
            <a:ext cx="3467095" cy="1090612"/>
          </a:xfrm>
        </p:spPr>
        <p:txBody>
          <a:bodyPr/>
          <a:lstStyle/>
          <a:p>
            <a:r>
              <a:rPr lang="en-US"/>
              <a:t>Use Copilot Chat on the go</a:t>
            </a:r>
            <a:endParaRPr lang="en-IN"/>
          </a:p>
        </p:txBody>
      </p:sp>
      <p:sp>
        <p:nvSpPr>
          <p:cNvPr id="23" name="TextBox 22">
            <a:extLst>
              <a:ext uri="{FF2B5EF4-FFF2-40B4-BE49-F238E27FC236}">
                <a16:creationId xmlns:a16="http://schemas.microsoft.com/office/drawing/2014/main" id="{3C47AB7B-6E28-0533-72DC-9D7361E79265}"/>
              </a:ext>
            </a:extLst>
          </p:cNvPr>
          <p:cNvSpPr txBox="1"/>
          <p:nvPr/>
        </p:nvSpPr>
        <p:spPr>
          <a:xfrm>
            <a:off x="4339823" y="1627801"/>
            <a:ext cx="4248951" cy="83099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ea typeface="+mn-ea"/>
                <a:cs typeface="Segoe UI" panose="020B0502040204020203" pitchFamily="34" charset="0"/>
              </a:rPr>
              <a:t>Download the Microsoft 365 Copilot mobile app and sign in with your work or school account to access Copilot Chat</a:t>
            </a:r>
          </a:p>
        </p:txBody>
      </p:sp>
      <p:sp>
        <p:nvSpPr>
          <p:cNvPr id="25" name="Graphic 4" descr="arrow pointing to QR code">
            <a:extLst>
              <a:ext uri="{FF2B5EF4-FFF2-40B4-BE49-F238E27FC236}">
                <a16:creationId xmlns:a16="http://schemas.microsoft.com/office/drawing/2014/main" id="{C94C07A0-2BE3-41A6-050A-A92091C29E19}"/>
              </a:ext>
            </a:extLst>
          </p:cNvPr>
          <p:cNvSpPr/>
          <p:nvPr/>
        </p:nvSpPr>
        <p:spPr>
          <a:xfrm rot="5400000">
            <a:off x="6375256" y="2588824"/>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1"/>
          </a:solidFill>
          <a:ln w="15081"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pic>
        <p:nvPicPr>
          <p:cNvPr id="7" name="Picture 2" descr="QR code to download the Microsoft 365 mobile app">
            <a:extLst>
              <a:ext uri="{FF2B5EF4-FFF2-40B4-BE49-F238E27FC236}">
                <a16:creationId xmlns:a16="http://schemas.microsoft.com/office/drawing/2014/main" id="{F75E4830-B9E3-1BE3-6C66-036A968F5B9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747" t="-3747" r="-3747" b="-3747"/>
          <a:stretch>
            <a:fillRect/>
          </a:stretch>
        </p:blipFill>
        <p:spPr bwMode="auto">
          <a:xfrm>
            <a:off x="5366827" y="3035261"/>
            <a:ext cx="2195410" cy="2195410"/>
          </a:xfrm>
          <a:prstGeom prst="roundRect">
            <a:avLst>
              <a:gd name="adj" fmla="val 4704"/>
            </a:avLst>
          </a:prstGeom>
          <a:solidFill>
            <a:schemeClr val="tx1"/>
          </a:solidFill>
        </p:spPr>
      </p:pic>
      <p:pic>
        <p:nvPicPr>
          <p:cNvPr id="22" name="Picture 2" descr="Screenshot of Microsoft 365 Copilot mobile app">
            <a:extLst>
              <a:ext uri="{FF2B5EF4-FFF2-40B4-BE49-F238E27FC236}">
                <a16:creationId xmlns:a16="http://schemas.microsoft.com/office/drawing/2014/main" id="{8521EE95-585E-49C9-8015-9594AB1546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3861" y="679270"/>
            <a:ext cx="2539681" cy="5499459"/>
          </a:xfrm>
          <a:prstGeom prst="roundRect">
            <a:avLst>
              <a:gd name="adj" fmla="val 2603"/>
            </a:avLst>
          </a:prstGeom>
          <a:solidFill>
            <a:srgbClr val="FFFFFF"/>
          </a:solidFill>
        </p:spPr>
      </p:pic>
    </p:spTree>
    <p:extLst>
      <p:ext uri="{BB962C8B-B14F-4D97-AF65-F5344CB8AC3E}">
        <p14:creationId xmlns:p14="http://schemas.microsoft.com/office/powerpoint/2010/main" val="116817875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3DAE-D858-2FF5-75EE-1482441F514D}"/>
              </a:ext>
            </a:extLst>
          </p:cNvPr>
          <p:cNvSpPr>
            <a:spLocks noGrp="1"/>
          </p:cNvSpPr>
          <p:nvPr>
            <p:ph type="title" idx="4294967295"/>
          </p:nvPr>
        </p:nvSpPr>
        <p:spPr>
          <a:xfrm>
            <a:off x="838200" y="-1434646"/>
            <a:ext cx="10515600" cy="1325563"/>
          </a:xfrm>
          <a:prstGeom prst="rect">
            <a:avLst/>
          </a:prstGeom>
        </p:spPr>
        <p:txBody>
          <a:bodyPr/>
          <a:lstStyle/>
          <a:p>
            <a:r>
              <a:rPr lang="en-US"/>
              <a:t>Thankyou !</a:t>
            </a:r>
            <a:endParaRPr lang="en-IN"/>
          </a:p>
        </p:txBody>
      </p:sp>
    </p:spTree>
    <p:extLst>
      <p:ext uri="{BB962C8B-B14F-4D97-AF65-F5344CB8AC3E}">
        <p14:creationId xmlns:p14="http://schemas.microsoft.com/office/powerpoint/2010/main" val="15828887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616EC2E9-701C-F13A-D3C1-FC02DC3CD747}"/>
              </a:ext>
              <a:ext uri="{C183D7F6-B498-43B3-948B-1728B52AA6E4}">
                <adec:decorative xmlns:adec="http://schemas.microsoft.com/office/drawing/2017/decorative" val="1"/>
              </a:ext>
            </a:extLst>
          </p:cNvPr>
          <p:cNvSpPr/>
          <p:nvPr/>
        </p:nvSpPr>
        <p:spPr bwMode="auto">
          <a:xfrm>
            <a:off x="587374" y="1790701"/>
            <a:ext cx="11017254" cy="4455366"/>
          </a:xfrm>
          <a:prstGeom prst="roundRect">
            <a:avLst>
              <a:gd name="adj" fmla="val 265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grpSp>
        <p:nvGrpSpPr>
          <p:cNvPr id="4" name="!!NetworkLines">
            <a:extLst>
              <a:ext uri="{FF2B5EF4-FFF2-40B4-BE49-F238E27FC236}">
                <a16:creationId xmlns:a16="http://schemas.microsoft.com/office/drawing/2014/main" id="{2C9246F3-1B26-F9A9-E760-19DF768D5FE9}"/>
              </a:ext>
              <a:ext uri="{C183D7F6-B498-43B3-948B-1728B52AA6E4}">
                <adec:decorative xmlns:adec="http://schemas.microsoft.com/office/drawing/2017/decorative" val="1"/>
              </a:ext>
            </a:extLst>
          </p:cNvPr>
          <p:cNvGrpSpPr/>
          <p:nvPr/>
        </p:nvGrpSpPr>
        <p:grpSpPr>
          <a:xfrm>
            <a:off x="5993284" y="2758122"/>
            <a:ext cx="4736879" cy="2763883"/>
            <a:chOff x="26278922" y="7127751"/>
            <a:chExt cx="11858735" cy="6919351"/>
          </a:xfrm>
        </p:grpSpPr>
        <p:sp>
          <p:nvSpPr>
            <p:cNvPr id="5" name="Freeform: Shape 4">
              <a:extLst>
                <a:ext uri="{FF2B5EF4-FFF2-40B4-BE49-F238E27FC236}">
                  <a16:creationId xmlns:a16="http://schemas.microsoft.com/office/drawing/2014/main" id="{2A34C577-EFD5-EF61-1807-963F7B2F7962}"/>
                </a:ext>
              </a:extLst>
            </p:cNvPr>
            <p:cNvSpPr/>
            <p:nvPr/>
          </p:nvSpPr>
          <p:spPr>
            <a:xfrm>
              <a:off x="26278925" y="7130935"/>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F1A7C6F9-38BB-45BE-3A01-99F863A8AA30}"/>
                </a:ext>
              </a:extLst>
            </p:cNvPr>
            <p:cNvSpPr/>
            <p:nvPr/>
          </p:nvSpPr>
          <p:spPr>
            <a:xfrm>
              <a:off x="26278925" y="8893797"/>
              <a:ext cx="6723611" cy="170827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001623B0-8115-BD5D-8756-80C442A95A8E}"/>
                </a:ext>
              </a:extLst>
            </p:cNvPr>
            <p:cNvSpPr/>
            <p:nvPr/>
          </p:nvSpPr>
          <p:spPr>
            <a:xfrm>
              <a:off x="26278925" y="10602073"/>
              <a:ext cx="4090584" cy="352769"/>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67AA7E9E-DC61-8733-5E3B-FA193AE83725}"/>
                </a:ext>
              </a:extLst>
            </p:cNvPr>
            <p:cNvSpPr/>
            <p:nvPr/>
          </p:nvSpPr>
          <p:spPr>
            <a:xfrm>
              <a:off x="26278925"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7745AA0B-99C4-D080-74E3-629C2CFCE7D4}"/>
                </a:ext>
              </a:extLst>
            </p:cNvPr>
            <p:cNvSpPr/>
            <p:nvPr/>
          </p:nvSpPr>
          <p:spPr>
            <a:xfrm>
              <a:off x="26278922" y="10602073"/>
              <a:ext cx="6894547" cy="3445029"/>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4A566AA4-0117-C498-84CF-CA6E71CED7F9}"/>
                </a:ext>
              </a:extLst>
            </p:cNvPr>
            <p:cNvSpPr/>
            <p:nvPr/>
          </p:nvSpPr>
          <p:spPr>
            <a:xfrm>
              <a:off x="30391114"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8534D305-695E-6E1D-0517-DBD9C00B88F7}"/>
                </a:ext>
              </a:extLst>
            </p:cNvPr>
            <p:cNvSpPr/>
            <p:nvPr/>
          </p:nvSpPr>
          <p:spPr>
            <a:xfrm>
              <a:off x="30004651" y="10961209"/>
              <a:ext cx="374169" cy="3046301"/>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3E4824CC-7639-CCA2-1F55-FEFE28046825}"/>
                </a:ext>
              </a:extLst>
            </p:cNvPr>
            <p:cNvSpPr/>
            <p:nvPr/>
          </p:nvSpPr>
          <p:spPr>
            <a:xfrm>
              <a:off x="30004648" y="14007509"/>
              <a:ext cx="3168819" cy="3959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5B610A79-3803-2FBF-9E23-F07A7A310144}"/>
                </a:ext>
              </a:extLst>
            </p:cNvPr>
            <p:cNvSpPr/>
            <p:nvPr/>
          </p:nvSpPr>
          <p:spPr>
            <a:xfrm flipH="1">
              <a:off x="30391114" y="7134120"/>
              <a:ext cx="197435"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F14C0809-0EA6-D965-6305-FC0026A45C9D}"/>
                </a:ext>
              </a:extLst>
            </p:cNvPr>
            <p:cNvSpPr/>
            <p:nvPr/>
          </p:nvSpPr>
          <p:spPr>
            <a:xfrm flipV="1">
              <a:off x="30600173" y="7127751"/>
              <a:ext cx="5043463" cy="174466"/>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2E62AED5-1170-691B-D987-F66414F51313}"/>
                </a:ext>
              </a:extLst>
            </p:cNvPr>
            <p:cNvSpPr/>
            <p:nvPr/>
          </p:nvSpPr>
          <p:spPr>
            <a:xfrm>
              <a:off x="33002534" y="7302217"/>
              <a:ext cx="2641103" cy="1591581"/>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664653BB-4ACA-6136-CFE3-29333CCADB9E}"/>
                </a:ext>
              </a:extLst>
            </p:cNvPr>
            <p:cNvSpPr/>
            <p:nvPr/>
          </p:nvSpPr>
          <p:spPr>
            <a:xfrm>
              <a:off x="30578563" y="7127751"/>
              <a:ext cx="2423970"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77B6D2E9-A955-516B-A686-1E9CBAD81EFD}"/>
                </a:ext>
              </a:extLst>
            </p:cNvPr>
            <p:cNvSpPr/>
            <p:nvPr/>
          </p:nvSpPr>
          <p:spPr>
            <a:xfrm>
              <a:off x="33002534" y="8893798"/>
              <a:ext cx="1992852" cy="2493415"/>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DCCCAB37-8034-F6B3-DFE0-114D6FBC0BA7}"/>
                </a:ext>
              </a:extLst>
            </p:cNvPr>
            <p:cNvSpPr/>
            <p:nvPr/>
          </p:nvSpPr>
          <p:spPr>
            <a:xfrm>
              <a:off x="30388731" y="8893798"/>
              <a:ext cx="2613802" cy="2067414"/>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E24C133E-8605-B0B0-F5D8-B880F11CD53B}"/>
                </a:ext>
              </a:extLst>
            </p:cNvPr>
            <p:cNvSpPr/>
            <p:nvPr/>
          </p:nvSpPr>
          <p:spPr>
            <a:xfrm>
              <a:off x="33173469" y="11387213"/>
              <a:ext cx="1821913"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70DA7604-FC18-9A4E-4170-3EDCB5475C35}"/>
                </a:ext>
              </a:extLst>
            </p:cNvPr>
            <p:cNvSpPr/>
            <p:nvPr/>
          </p:nvSpPr>
          <p:spPr>
            <a:xfrm>
              <a:off x="34995385" y="11387213"/>
              <a:ext cx="1456812" cy="2235398"/>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7D6435C7-8404-9A94-31AF-A28A141D404E}"/>
                </a:ext>
              </a:extLst>
            </p:cNvPr>
            <p:cNvSpPr/>
            <p:nvPr/>
          </p:nvSpPr>
          <p:spPr>
            <a:xfrm>
              <a:off x="34995385" y="10450945"/>
              <a:ext cx="3142264" cy="936267"/>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B435DE55-AB57-86FA-D8CB-9F54904AEAA7}"/>
                </a:ext>
              </a:extLst>
            </p:cNvPr>
            <p:cNvSpPr/>
            <p:nvPr/>
          </p:nvSpPr>
          <p:spPr>
            <a:xfrm>
              <a:off x="35643639" y="7302220"/>
              <a:ext cx="2494008" cy="3135277"/>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97571B0B-576E-20AE-A63A-0E2DB5C66C00}"/>
                </a:ext>
              </a:extLst>
            </p:cNvPr>
            <p:cNvSpPr/>
            <p:nvPr/>
          </p:nvSpPr>
          <p:spPr>
            <a:xfrm>
              <a:off x="34995385" y="7302217"/>
              <a:ext cx="648254"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4B5E2CB0-4A15-0A2C-AED1-780AE8F08A5C}"/>
                </a:ext>
              </a:extLst>
            </p:cNvPr>
            <p:cNvSpPr/>
            <p:nvPr/>
          </p:nvSpPr>
          <p:spPr>
            <a:xfrm>
              <a:off x="33002536" y="8893800"/>
              <a:ext cx="5135121" cy="15571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F30B0686-6B53-EBC2-1ADE-EFA4E1E5447A}"/>
                </a:ext>
              </a:extLst>
            </p:cNvPr>
            <p:cNvSpPr/>
            <p:nvPr/>
          </p:nvSpPr>
          <p:spPr>
            <a:xfrm>
              <a:off x="30376857" y="10961212"/>
              <a:ext cx="4618528" cy="48209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244E258E-7A18-C492-8AF7-DB07C221BC87}"/>
                </a:ext>
              </a:extLst>
            </p:cNvPr>
            <p:cNvSpPr/>
            <p:nvPr/>
          </p:nvSpPr>
          <p:spPr>
            <a:xfrm>
              <a:off x="33002534" y="8893798"/>
              <a:ext cx="170936"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A10DAD75-FA09-3927-A7B0-DFA325A294E6}"/>
                </a:ext>
              </a:extLst>
            </p:cNvPr>
            <p:cNvSpPr/>
            <p:nvPr/>
          </p:nvSpPr>
          <p:spPr>
            <a:xfrm>
              <a:off x="36452197" y="10450945"/>
              <a:ext cx="1685448" cy="3165221"/>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8948AA56-A5B8-244B-E820-BFF52021BFC3}"/>
                </a:ext>
              </a:extLst>
            </p:cNvPr>
            <p:cNvSpPr/>
            <p:nvPr/>
          </p:nvSpPr>
          <p:spPr>
            <a:xfrm flipV="1">
              <a:off x="33173468" y="13622613"/>
              <a:ext cx="3278722" cy="42448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BAA9951-93A4-AA5A-B58A-78F6F8117CDC}"/>
                </a:ext>
              </a:extLst>
            </p:cNvPr>
            <p:cNvSpPr/>
            <p:nvPr/>
          </p:nvSpPr>
          <p:spPr>
            <a:xfrm>
              <a:off x="35643637" y="7302220"/>
              <a:ext cx="808560" cy="6313944"/>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649A8C0D-83C2-0767-DFC2-A38391F2C81E}"/>
                </a:ext>
              </a:extLst>
            </p:cNvPr>
            <p:cNvSpPr/>
            <p:nvPr/>
          </p:nvSpPr>
          <p:spPr>
            <a:xfrm>
              <a:off x="33173465" y="10437494"/>
              <a:ext cx="4964177" cy="3609608"/>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1" name="Freeform: Shape 30">
            <a:extLst>
              <a:ext uri="{FF2B5EF4-FFF2-40B4-BE49-F238E27FC236}">
                <a16:creationId xmlns:a16="http://schemas.microsoft.com/office/drawing/2014/main" id="{C3C8E055-441F-4663-A1F5-BF4841FADF41}"/>
              </a:ext>
              <a:ext uri="{C183D7F6-B498-43B3-948B-1728B52AA6E4}">
                <adec:decorative xmlns:adec="http://schemas.microsoft.com/office/drawing/2017/decorative" val="1"/>
              </a:ext>
            </a:extLst>
          </p:cNvPr>
          <p:cNvSpPr>
            <a:spLocks noChangeAspect="1"/>
          </p:cNvSpPr>
          <p:nvPr/>
        </p:nvSpPr>
        <p:spPr bwMode="auto">
          <a:xfrm>
            <a:off x="7273776" y="250786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grpSp>
        <p:nvGrpSpPr>
          <p:cNvPr id="32" name="Group 31">
            <a:extLst>
              <a:ext uri="{FF2B5EF4-FFF2-40B4-BE49-F238E27FC236}">
                <a16:creationId xmlns:a16="http://schemas.microsoft.com/office/drawing/2014/main" id="{8C4FBE78-96C5-C84E-257A-12A340233B08}"/>
              </a:ext>
              <a:ext uri="{C183D7F6-B498-43B3-948B-1728B52AA6E4}">
                <adec:decorative xmlns:adec="http://schemas.microsoft.com/office/drawing/2017/decorative" val="1"/>
              </a:ext>
            </a:extLst>
          </p:cNvPr>
          <p:cNvGrpSpPr/>
          <p:nvPr/>
        </p:nvGrpSpPr>
        <p:grpSpPr>
          <a:xfrm>
            <a:off x="7425702" y="2659080"/>
            <a:ext cx="3434656" cy="2941717"/>
            <a:chOff x="7425702" y="2659080"/>
            <a:chExt cx="3434656" cy="2941717"/>
          </a:xfrm>
        </p:grpSpPr>
        <p:sp>
          <p:nvSpPr>
            <p:cNvPr id="33" name="Graphic 82">
              <a:extLst>
                <a:ext uri="{FF2B5EF4-FFF2-40B4-BE49-F238E27FC236}">
                  <a16:creationId xmlns:a16="http://schemas.microsoft.com/office/drawing/2014/main" id="{E13F3F4E-5666-39BD-66E4-5D12550C6092}"/>
                </a:ext>
              </a:extLst>
            </p:cNvPr>
            <p:cNvSpPr>
              <a:spLocks noChangeAspect="1"/>
            </p:cNvSpPr>
            <p:nvPr/>
          </p:nvSpPr>
          <p:spPr>
            <a:xfrm>
              <a:off x="10599977" y="39366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4" name="Graphic 82">
              <a:extLst>
                <a:ext uri="{FF2B5EF4-FFF2-40B4-BE49-F238E27FC236}">
                  <a16:creationId xmlns:a16="http://schemas.microsoft.com/office/drawing/2014/main" id="{5C02B7AF-B948-45D9-2FB2-49DAF4E770BC}"/>
                </a:ext>
              </a:extLst>
            </p:cNvPr>
            <p:cNvSpPr>
              <a:spLocks noChangeAspect="1"/>
            </p:cNvSpPr>
            <p:nvPr/>
          </p:nvSpPr>
          <p:spPr>
            <a:xfrm>
              <a:off x="7502354" y="414331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5" name="Graphic 82">
              <a:extLst>
                <a:ext uri="{FF2B5EF4-FFF2-40B4-BE49-F238E27FC236}">
                  <a16:creationId xmlns:a16="http://schemas.microsoft.com/office/drawing/2014/main" id="{4C39AFBB-B5EA-D425-D3DA-6F5A59A3B5D9}"/>
                </a:ext>
              </a:extLst>
            </p:cNvPr>
            <p:cNvSpPr>
              <a:spLocks noChangeAspect="1"/>
            </p:cNvSpPr>
            <p:nvPr/>
          </p:nvSpPr>
          <p:spPr>
            <a:xfrm>
              <a:off x="9639566" y="280534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6" name="Graphic 82">
              <a:extLst>
                <a:ext uri="{FF2B5EF4-FFF2-40B4-BE49-F238E27FC236}">
                  <a16:creationId xmlns:a16="http://schemas.microsoft.com/office/drawing/2014/main" id="{5E7DBC71-11B4-43DC-547F-C41E84DBF59A}"/>
                </a:ext>
              </a:extLst>
            </p:cNvPr>
            <p:cNvSpPr>
              <a:spLocks noChangeAspect="1"/>
            </p:cNvSpPr>
            <p:nvPr/>
          </p:nvSpPr>
          <p:spPr>
            <a:xfrm>
              <a:off x="7624430" y="265908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7" name="Graphic 82">
              <a:extLst>
                <a:ext uri="{FF2B5EF4-FFF2-40B4-BE49-F238E27FC236}">
                  <a16:creationId xmlns:a16="http://schemas.microsoft.com/office/drawing/2014/main" id="{25BC28B6-B5C2-CE56-EDFA-9FCAA26913D5}"/>
                </a:ext>
              </a:extLst>
            </p:cNvPr>
            <p:cNvSpPr>
              <a:spLocks noChangeAspect="1"/>
            </p:cNvSpPr>
            <p:nvPr/>
          </p:nvSpPr>
          <p:spPr>
            <a:xfrm>
              <a:off x="8654778" y="540307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8" name="Graphic 82">
              <a:extLst>
                <a:ext uri="{FF2B5EF4-FFF2-40B4-BE49-F238E27FC236}">
                  <a16:creationId xmlns:a16="http://schemas.microsoft.com/office/drawing/2014/main" id="{F78CD198-A1CA-B18D-595E-451718147EAE}"/>
                </a:ext>
              </a:extLst>
            </p:cNvPr>
            <p:cNvSpPr>
              <a:spLocks noChangeAspect="1"/>
            </p:cNvSpPr>
            <p:nvPr/>
          </p:nvSpPr>
          <p:spPr>
            <a:xfrm>
              <a:off x="9415601" y="440213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9" name="Graphic 82">
              <a:extLst>
                <a:ext uri="{FF2B5EF4-FFF2-40B4-BE49-F238E27FC236}">
                  <a16:creationId xmlns:a16="http://schemas.microsoft.com/office/drawing/2014/main" id="{4E54D129-DBEF-DDD3-292C-0E9DB17A6E33}"/>
                </a:ext>
              </a:extLst>
            </p:cNvPr>
            <p:cNvSpPr>
              <a:spLocks noChangeAspect="1"/>
            </p:cNvSpPr>
            <p:nvPr/>
          </p:nvSpPr>
          <p:spPr>
            <a:xfrm>
              <a:off x="8619221" y="340450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0" name="Graphic 82">
              <a:extLst>
                <a:ext uri="{FF2B5EF4-FFF2-40B4-BE49-F238E27FC236}">
                  <a16:creationId xmlns:a16="http://schemas.microsoft.com/office/drawing/2014/main" id="{CFFBEF99-E4E5-AA23-1D49-F6B182C01F51}"/>
                </a:ext>
              </a:extLst>
            </p:cNvPr>
            <p:cNvSpPr>
              <a:spLocks noChangeAspect="1"/>
            </p:cNvSpPr>
            <p:nvPr/>
          </p:nvSpPr>
          <p:spPr>
            <a:xfrm>
              <a:off x="7425702" y="543154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1" name="Graphic 82">
              <a:extLst>
                <a:ext uri="{FF2B5EF4-FFF2-40B4-BE49-F238E27FC236}">
                  <a16:creationId xmlns:a16="http://schemas.microsoft.com/office/drawing/2014/main" id="{71EF73C1-D9D1-2429-32D6-7A1E3A676BFE}"/>
                </a:ext>
              </a:extLst>
            </p:cNvPr>
            <p:cNvSpPr>
              <a:spLocks noChangeAspect="1"/>
            </p:cNvSpPr>
            <p:nvPr/>
          </p:nvSpPr>
          <p:spPr>
            <a:xfrm>
              <a:off x="10002582" y="528856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42" name="Group 41">
            <a:extLst>
              <a:ext uri="{FF2B5EF4-FFF2-40B4-BE49-F238E27FC236}">
                <a16:creationId xmlns:a16="http://schemas.microsoft.com/office/drawing/2014/main" id="{7A918662-5D59-61D7-B111-98C0057FC59D}"/>
              </a:ext>
              <a:ext uri="{C183D7F6-B498-43B3-948B-1728B52AA6E4}">
                <adec:decorative xmlns:adec="http://schemas.microsoft.com/office/drawing/2017/decorative" val="1"/>
              </a:ext>
            </a:extLst>
          </p:cNvPr>
          <p:cNvGrpSpPr/>
          <p:nvPr/>
        </p:nvGrpSpPr>
        <p:grpSpPr>
          <a:xfrm>
            <a:off x="913843" y="3444676"/>
            <a:ext cx="1372158" cy="1374430"/>
            <a:chOff x="773528" y="2842718"/>
            <a:chExt cx="1594048" cy="1596688"/>
          </a:xfrm>
        </p:grpSpPr>
        <p:sp>
          <p:nvSpPr>
            <p:cNvPr id="43" name="Oval 42">
              <a:extLst>
                <a:ext uri="{FF2B5EF4-FFF2-40B4-BE49-F238E27FC236}">
                  <a16:creationId xmlns:a16="http://schemas.microsoft.com/office/drawing/2014/main" id="{249BF5E9-F742-A716-DBCB-3873D7F50B69}"/>
                </a:ext>
                <a:ext uri="{C183D7F6-B498-43B3-948B-1728B52AA6E4}">
                  <adec:decorative xmlns:adec="http://schemas.microsoft.com/office/drawing/2017/decorative" val="1"/>
                </a:ext>
              </a:extLst>
            </p:cNvPr>
            <p:cNvSpPr/>
            <p:nvPr/>
          </p:nvSpPr>
          <p:spPr bwMode="auto">
            <a:xfrm>
              <a:off x="773528" y="2842718"/>
              <a:ext cx="1594048" cy="159668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44" name="Picture 43">
              <a:extLst>
                <a:ext uri="{FF2B5EF4-FFF2-40B4-BE49-F238E27FC236}">
                  <a16:creationId xmlns:a16="http://schemas.microsoft.com/office/drawing/2014/main" id="{ABB248CB-5089-C492-D7C6-FAE844BC42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238" y="2903747"/>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grpSp>
        <p:nvGrpSpPr>
          <p:cNvPr id="47" name="Group 46">
            <a:extLst>
              <a:ext uri="{FF2B5EF4-FFF2-40B4-BE49-F238E27FC236}">
                <a16:creationId xmlns:a16="http://schemas.microsoft.com/office/drawing/2014/main" id="{CE524853-AB81-3C40-726E-331BDCC9206F}"/>
              </a:ext>
              <a:ext uri="{C183D7F6-B498-43B3-948B-1728B52AA6E4}">
                <adec:decorative xmlns:adec="http://schemas.microsoft.com/office/drawing/2017/decorative" val="1"/>
              </a:ext>
            </a:extLst>
          </p:cNvPr>
          <p:cNvGrpSpPr/>
          <p:nvPr/>
        </p:nvGrpSpPr>
        <p:grpSpPr>
          <a:xfrm>
            <a:off x="2857361" y="3889188"/>
            <a:ext cx="683753" cy="229737"/>
            <a:chOff x="2857361" y="3313353"/>
            <a:chExt cx="683753" cy="229737"/>
          </a:xfrm>
        </p:grpSpPr>
        <p:grpSp>
          <p:nvGrpSpPr>
            <p:cNvPr id="48" name="Group 47">
              <a:extLst>
                <a:ext uri="{FF2B5EF4-FFF2-40B4-BE49-F238E27FC236}">
                  <a16:creationId xmlns:a16="http://schemas.microsoft.com/office/drawing/2014/main" id="{D804195F-126D-0EAA-8764-E4B28B1A3479}"/>
                </a:ext>
              </a:extLst>
            </p:cNvPr>
            <p:cNvGrpSpPr>
              <a:grpSpLocks noChangeAspect="1"/>
            </p:cNvGrpSpPr>
            <p:nvPr/>
          </p:nvGrpSpPr>
          <p:grpSpPr>
            <a:xfrm rot="16200000" flipH="1">
              <a:off x="2793723" y="3376991"/>
              <a:ext cx="229737" cy="102462"/>
              <a:chOff x="24942308" y="2917288"/>
              <a:chExt cx="1321816" cy="559246"/>
            </a:xfrm>
          </p:grpSpPr>
          <p:cxnSp>
            <p:nvCxnSpPr>
              <p:cNvPr id="50" name="Straight Connector 49">
                <a:extLst>
                  <a:ext uri="{FF2B5EF4-FFF2-40B4-BE49-F238E27FC236}">
                    <a16:creationId xmlns:a16="http://schemas.microsoft.com/office/drawing/2014/main" id="{6E9856E2-0DCE-62F8-1E3F-94B661E64E7C}"/>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5756D8-CE59-2561-991D-91AABE488909}"/>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BD3E7EBF-4A54-C755-DFC2-C9475AC9A175}"/>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CD64594-BAC9-6E16-A09F-8E056EF16734}"/>
              </a:ext>
              <a:ext uri="{C183D7F6-B498-43B3-948B-1728B52AA6E4}">
                <adec:decorative xmlns:adec="http://schemas.microsoft.com/office/drawing/2017/decorative" val="1"/>
              </a:ext>
            </a:extLst>
          </p:cNvPr>
          <p:cNvGrpSpPr/>
          <p:nvPr/>
        </p:nvGrpSpPr>
        <p:grpSpPr>
          <a:xfrm flipH="1">
            <a:off x="3009761" y="4148557"/>
            <a:ext cx="683753" cy="229737"/>
            <a:chOff x="2857361" y="3313353"/>
            <a:chExt cx="683753" cy="229737"/>
          </a:xfrm>
        </p:grpSpPr>
        <p:grpSp>
          <p:nvGrpSpPr>
            <p:cNvPr id="53" name="Group 52">
              <a:extLst>
                <a:ext uri="{FF2B5EF4-FFF2-40B4-BE49-F238E27FC236}">
                  <a16:creationId xmlns:a16="http://schemas.microsoft.com/office/drawing/2014/main" id="{22574DCE-30E9-0164-740E-DA6E7B7A67D6}"/>
                </a:ext>
              </a:extLst>
            </p:cNvPr>
            <p:cNvGrpSpPr>
              <a:grpSpLocks noChangeAspect="1"/>
            </p:cNvGrpSpPr>
            <p:nvPr/>
          </p:nvGrpSpPr>
          <p:grpSpPr>
            <a:xfrm rot="16200000" flipH="1">
              <a:off x="2793723" y="3376991"/>
              <a:ext cx="229737" cy="102462"/>
              <a:chOff x="24942308" y="2917288"/>
              <a:chExt cx="1321816" cy="559246"/>
            </a:xfrm>
          </p:grpSpPr>
          <p:cxnSp>
            <p:nvCxnSpPr>
              <p:cNvPr id="55" name="Straight Connector 54">
                <a:extLst>
                  <a:ext uri="{FF2B5EF4-FFF2-40B4-BE49-F238E27FC236}">
                    <a16:creationId xmlns:a16="http://schemas.microsoft.com/office/drawing/2014/main" id="{3C713667-FFBB-F0E9-2BC6-82269CF7086E}"/>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EE9E34-9E78-4B34-8527-D67D04D91298}"/>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DA4A9C7-D437-DFEB-E98F-A14CB488553C}"/>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57" name="Copilot Box - replacement">
            <a:extLst>
              <a:ext uri="{FF2B5EF4-FFF2-40B4-BE49-F238E27FC236}">
                <a16:creationId xmlns:a16="http://schemas.microsoft.com/office/drawing/2014/main" id="{6198BB2D-76A2-D4AE-CFB3-47C3461AE4B1}"/>
              </a:ext>
              <a:ext uri="{C183D7F6-B498-43B3-948B-1728B52AA6E4}">
                <adec:decorative xmlns:adec="http://schemas.microsoft.com/office/drawing/2017/decorative" val="1"/>
              </a:ext>
            </a:extLst>
          </p:cNvPr>
          <p:cNvSpPr>
            <a:spLocks noChangeAspect="1"/>
          </p:cNvSpPr>
          <p:nvPr/>
        </p:nvSpPr>
        <p:spPr bwMode="auto">
          <a:xfrm>
            <a:off x="3859993" y="2912741"/>
            <a:ext cx="2438296" cy="2438296"/>
          </a:xfrm>
          <a:prstGeom prst="roundRect">
            <a:avLst>
              <a:gd name="adj" fmla="val 6703"/>
            </a:avLst>
          </a:pr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58" name="Copilot logo - replacement">
            <a:extLst>
              <a:ext uri="{FF2B5EF4-FFF2-40B4-BE49-F238E27FC236}">
                <a16:creationId xmlns:a16="http://schemas.microsoft.com/office/drawing/2014/main" id="{0C74D8B1-FCAF-BB18-70BF-B8EC738F9937}"/>
              </a:ext>
              <a:ext uri="{C183D7F6-B498-43B3-948B-1728B52AA6E4}">
                <adec:decorative xmlns:adec="http://schemas.microsoft.com/office/drawing/2017/decorative" val="1"/>
              </a:ext>
            </a:extLst>
          </p:cNvPr>
          <p:cNvSpPr>
            <a:spLocks noChangeAspect="1"/>
          </p:cNvSpPr>
          <p:nvPr/>
        </p:nvSpPr>
        <p:spPr>
          <a:xfrm>
            <a:off x="4648322" y="3754073"/>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46" name="Rounded Rectangle 62">
            <a:extLst>
              <a:ext uri="{FF2B5EF4-FFF2-40B4-BE49-F238E27FC236}">
                <a16:creationId xmlns:a16="http://schemas.microsoft.com/office/drawing/2014/main" id="{79E2D1F3-331A-8944-4C72-99A80184E142}"/>
              </a:ext>
              <a:ext uri="{C183D7F6-B498-43B3-948B-1728B52AA6E4}">
                <adec:decorative xmlns:adec="http://schemas.microsoft.com/office/drawing/2017/decorative" val="1"/>
              </a:ext>
            </a:extLst>
          </p:cNvPr>
          <p:cNvSpPr/>
          <p:nvPr/>
        </p:nvSpPr>
        <p:spPr bwMode="auto">
          <a:xfrm>
            <a:off x="4586075" y="2118597"/>
            <a:ext cx="9861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chemeClr val="bg1"/>
                </a:solidFill>
                <a:effectLst/>
                <a:uLnTx/>
                <a:uFillTx/>
                <a:latin typeface="+mj-lt"/>
                <a:ea typeface="+mn-ea"/>
                <a:cs typeface="+mn-cs"/>
              </a:rPr>
              <a:t>Copilot</a:t>
            </a:r>
          </a:p>
        </p:txBody>
      </p:sp>
      <p:sp>
        <p:nvSpPr>
          <p:cNvPr id="45" name="Rounded Rectangle 62">
            <a:extLst>
              <a:ext uri="{FF2B5EF4-FFF2-40B4-BE49-F238E27FC236}">
                <a16:creationId xmlns:a16="http://schemas.microsoft.com/office/drawing/2014/main" id="{04F2FA3A-0665-4A95-8C4F-CBE711935BF3}"/>
              </a:ext>
              <a:ext uri="{C183D7F6-B498-43B3-948B-1728B52AA6E4}">
                <adec:decorative xmlns:adec="http://schemas.microsoft.com/office/drawing/2017/decorative" val="1"/>
              </a:ext>
            </a:extLst>
          </p:cNvPr>
          <p:cNvSpPr/>
          <p:nvPr/>
        </p:nvSpPr>
        <p:spPr bwMode="auto">
          <a:xfrm>
            <a:off x="5983366" y="2118597"/>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chemeClr val="bg1"/>
                </a:solidFill>
                <a:effectLst/>
                <a:uLnTx/>
                <a:uFillTx/>
                <a:latin typeface="+mj-lt"/>
                <a:ea typeface="+mn-ea"/>
                <a:cs typeface="+mn-cs"/>
              </a:rPr>
              <a:t>Agents</a:t>
            </a:r>
          </a:p>
        </p:txBody>
      </p:sp>
      <p:sp>
        <p:nvSpPr>
          <p:cNvPr id="61" name="Title 60">
            <a:extLst>
              <a:ext uri="{FF2B5EF4-FFF2-40B4-BE49-F238E27FC236}">
                <a16:creationId xmlns:a16="http://schemas.microsoft.com/office/drawing/2014/main" id="{50336009-E9D6-E329-94AE-533DA2D4D8CD}"/>
              </a:ext>
            </a:extLst>
          </p:cNvPr>
          <p:cNvSpPr>
            <a:spLocks noGrp="1"/>
          </p:cNvSpPr>
          <p:nvPr>
            <p:ph type="title"/>
          </p:nvPr>
        </p:nvSpPr>
        <p:spPr/>
        <p:txBody>
          <a:bodyPr/>
          <a:lstStyle/>
          <a:p>
            <a:r>
              <a:rPr lang="en-US">
                <a:solidFill>
                  <a:schemeClr val="bg1"/>
                </a:solidFill>
              </a:rPr>
              <a:t>Copilot is the </a:t>
            </a:r>
            <a:r>
              <a:rPr lang="en-US"/>
              <a:t>UI for AI</a:t>
            </a:r>
          </a:p>
        </p:txBody>
      </p:sp>
      <p:sp>
        <p:nvSpPr>
          <p:cNvPr id="59" name="Rectangle 58" descr="Diagram showing data flow from a user to Copilot and its agents. On the left, there is an image of a user, connected by arrows to a central Copilot icon. To the right, a network labeled ‘Agents’ displays interconnected nodes, illustrating collaboration between Copilot and multiple agents.">
            <a:extLst>
              <a:ext uri="{FF2B5EF4-FFF2-40B4-BE49-F238E27FC236}">
                <a16:creationId xmlns:a16="http://schemas.microsoft.com/office/drawing/2014/main" id="{3C59DE86-D02A-D1F0-32A6-57DEBBD20A5E}"/>
              </a:ext>
            </a:extLst>
          </p:cNvPr>
          <p:cNvSpPr/>
          <p:nvPr/>
        </p:nvSpPr>
        <p:spPr bwMode="auto">
          <a:xfrm>
            <a:off x="2082800" y="1211409"/>
            <a:ext cx="151803" cy="151803"/>
          </a:xfrm>
          <a:prstGeom prst="rect">
            <a:avLst/>
          </a:prstGeom>
          <a:solidFill>
            <a:srgbClr val="131F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89808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nodeType="withEffect">
                                  <p:stCondLst>
                                    <p:cond delay="0"/>
                                  </p:stCondLst>
                                  <p:childTnLst>
                                    <p:animMotion origin="layout" path="M 0 3.7037E-6 L 0 0.03541 " pathEditMode="relative" rAng="0" ptsTypes="AA">
                                      <p:cBhvr>
                                        <p:cTn id="14" dur="700" spd="-100000" fill="hold"/>
                                        <p:tgtEl>
                                          <p:spTgt spid="42"/>
                                        </p:tgtEl>
                                        <p:attrNameLst>
                                          <p:attrName>ppt_x</p:attrName>
                                          <p:attrName>ppt_y</p:attrName>
                                        </p:attrNameLst>
                                      </p:cBhvr>
                                      <p:rCtr x="0" y="1759"/>
                                    </p:animMotion>
                                  </p:childTnLst>
                                </p:cTn>
                              </p:par>
                              <p:par>
                                <p:cTn id="15" presetID="10" presetClass="entr" presetSubtype="0" fill="hold" nodeType="withEffect">
                                  <p:stCondLst>
                                    <p:cond delay="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nodeType="withEffect">
                                  <p:stCondLst>
                                    <p:cond delay="500"/>
                                  </p:stCondLst>
                                  <p:childTnLst>
                                    <p:animMotion origin="layout" path="M 2.08333E-7 1.48148E-6 L 0.02344 -0.00023 " pathEditMode="relative" rAng="0" ptsTypes="AA">
                                      <p:cBhvr>
                                        <p:cTn id="19" dur="700" spd="-100000" fill="hold"/>
                                        <p:tgtEl>
                                          <p:spTgt spid="47"/>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42" presetClass="path" presetSubtype="0" decel="100000" fill="hold" nodeType="withEffect">
                                  <p:stCondLst>
                                    <p:cond delay="500"/>
                                  </p:stCondLst>
                                  <p:childTnLst>
                                    <p:animMotion origin="layout" path="M 2.08333E-7 1.11022E-16 L 0.02344 -0.00023 " pathEditMode="relative" rAng="0" ptsTypes="AA">
                                      <p:cBhvr>
                                        <p:cTn id="24" dur="700" fill="hold"/>
                                        <p:tgtEl>
                                          <p:spTgt spid="52"/>
                                        </p:tgtEl>
                                        <p:attrNameLst>
                                          <p:attrName>ppt_x</p:attrName>
                                          <p:attrName>ppt_y</p:attrName>
                                        </p:attrNameLst>
                                      </p:cBhvr>
                                      <p:rCtr x="1172" y="-23"/>
                                    </p:animMotion>
                                  </p:childTnLst>
                                </p:cTn>
                              </p:par>
                              <p:par>
                                <p:cTn id="25" presetID="10" presetClass="entr" presetSubtype="0" fill="hold" grpId="0"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42" presetClass="path" presetSubtype="0" decel="100000" fill="hold" grpId="1" nodeType="withEffect">
                                  <p:stCondLst>
                                    <p:cond delay="750"/>
                                  </p:stCondLst>
                                  <p:childTnLst>
                                    <p:animMotion origin="layout" path="M -8.33333E-7 5.55112E-17 L -8.33333E-7 0.03542 " pathEditMode="relative" rAng="0" ptsTypes="AA">
                                      <p:cBhvr>
                                        <p:cTn id="29" dur="700" spd="-100000" fill="hold"/>
                                        <p:tgtEl>
                                          <p:spTgt spid="45"/>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42" presetClass="path" presetSubtype="0" decel="100000" fill="hold" grpId="1" nodeType="withEffect">
                                  <p:stCondLst>
                                    <p:cond delay="750"/>
                                  </p:stCondLst>
                                  <p:childTnLst>
                                    <p:animMotion origin="layout" path="M 3.54167E-6 -2.96296E-6 L 3.54167E-6 0.03542 " pathEditMode="relative" rAng="0" ptsTypes="AA">
                                      <p:cBhvr>
                                        <p:cTn id="34" dur="700" spd="-100000" fill="hold"/>
                                        <p:tgtEl>
                                          <p:spTgt spid="46"/>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42" presetClass="path" presetSubtype="0" decel="100000" fill="hold" grpId="1" nodeType="withEffect">
                                  <p:stCondLst>
                                    <p:cond delay="750"/>
                                  </p:stCondLst>
                                  <p:childTnLst>
                                    <p:animMotion origin="layout" path="M -4.79167E-6 3.7037E-6 L -4.79167E-6 0.03541 " pathEditMode="relative" rAng="0" ptsTypes="AA">
                                      <p:cBhvr>
                                        <p:cTn id="39" dur="700" spd="-100000" fill="hold"/>
                                        <p:tgtEl>
                                          <p:spTgt spid="31"/>
                                        </p:tgtEl>
                                        <p:attrNameLst>
                                          <p:attrName>ppt_x</p:attrName>
                                          <p:attrName>ppt_y</p:attrName>
                                        </p:attrNameLst>
                                      </p:cBhvr>
                                      <p:rCtr x="0" y="1759"/>
                                    </p:animMotion>
                                  </p:childTnLst>
                                </p:cTn>
                              </p:par>
                              <p:par>
                                <p:cTn id="40" presetID="10" presetClass="entr" presetSubtype="0" fill="hold" nodeType="withEffect">
                                  <p:stCondLst>
                                    <p:cond delay="75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42" presetClass="path" presetSubtype="0" decel="100000" fill="hold" nodeType="withEffect">
                                  <p:stCondLst>
                                    <p:cond delay="750"/>
                                  </p:stCondLst>
                                  <p:childTnLst>
                                    <p:animMotion origin="layout" path="M 2.70833E-6 -2.22222E-6 L 2.70833E-6 0.03542 " pathEditMode="relative" rAng="0" ptsTypes="AA">
                                      <p:cBhvr>
                                        <p:cTn id="44" dur="700" spd="-100000" fill="hold"/>
                                        <p:tgtEl>
                                          <p:spTgt spid="4"/>
                                        </p:tgtEl>
                                        <p:attrNameLst>
                                          <p:attrName>ppt_x</p:attrName>
                                          <p:attrName>ppt_y</p:attrName>
                                        </p:attrNameLst>
                                      </p:cBhvr>
                                      <p:rCtr x="0" y="1759"/>
                                    </p:animMotion>
                                  </p:childTnLst>
                                </p:cTn>
                              </p:par>
                              <p:par>
                                <p:cTn id="45" presetID="10" presetClass="entr" presetSubtype="0" fill="hold" grpId="0" nodeType="withEffect">
                                  <p:stCondLst>
                                    <p:cond delay="7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42" presetClass="path" presetSubtype="0" decel="100000" fill="hold" grpId="1" nodeType="withEffect">
                                  <p:stCondLst>
                                    <p:cond delay="750"/>
                                  </p:stCondLst>
                                  <p:childTnLst>
                                    <p:animMotion origin="layout" path="M 3.54167E-6 3.7037E-6 L 3.54167E-6 0.03541 " pathEditMode="relative" rAng="0" ptsTypes="AA">
                                      <p:cBhvr>
                                        <p:cTn id="49" dur="700" spd="-100000" fill="hold"/>
                                        <p:tgtEl>
                                          <p:spTgt spid="57"/>
                                        </p:tgtEl>
                                        <p:attrNameLst>
                                          <p:attrName>ppt_x</p:attrName>
                                          <p:attrName>ppt_y</p:attrName>
                                        </p:attrNameLst>
                                      </p:cBhvr>
                                      <p:rCtr x="0" y="1759"/>
                                    </p:animMotion>
                                  </p:childTnLst>
                                </p:cTn>
                              </p:par>
                              <p:par>
                                <p:cTn id="50" presetID="10" presetClass="entr" presetSubtype="0" fill="hold" grpId="0" nodeType="withEffect">
                                  <p:stCondLst>
                                    <p:cond delay="75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42" presetClass="path" presetSubtype="0" decel="100000" fill="hold" grpId="1" nodeType="withEffect">
                                  <p:stCondLst>
                                    <p:cond delay="750"/>
                                  </p:stCondLst>
                                  <p:childTnLst>
                                    <p:animMotion origin="layout" path="M 3.54167E-6 -2.96296E-6 L 3.54167E-6 0.03542 " pathEditMode="relative" rAng="0" ptsTypes="AA">
                                      <p:cBhvr>
                                        <p:cTn id="54" dur="700" spd="-100000" fill="hold"/>
                                        <p:tgtEl>
                                          <p:spTgt spid="58"/>
                                        </p:tgtEl>
                                        <p:attrNameLst>
                                          <p:attrName>ppt_x</p:attrName>
                                          <p:attrName>ppt_y</p:attrName>
                                        </p:attrNameLst>
                                      </p:cBhvr>
                                      <p:rCtr x="0" y="1759"/>
                                    </p:animMotion>
                                  </p:childTnLst>
                                </p:cTn>
                              </p:par>
                              <p:par>
                                <p:cTn id="55" presetID="10" presetClass="entr" presetSubtype="0" fill="hold" nodeType="withEffect">
                                  <p:stCondLst>
                                    <p:cond delay="75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42" presetClass="path" presetSubtype="0" decel="100000" fill="hold" nodeType="withEffect">
                                  <p:stCondLst>
                                    <p:cond delay="750"/>
                                  </p:stCondLst>
                                  <p:childTnLst>
                                    <p:animMotion origin="layout" path="M 3.54167E-6 -2.96296E-6 L 3.54167E-6 0.03542 " pathEditMode="relative" rAng="0" ptsTypes="AA">
                                      <p:cBhvr>
                                        <p:cTn id="59" dur="700" spd="-100000" fill="hold"/>
                                        <p:tgtEl>
                                          <p:spTgt spid="3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1" grpId="0" animBg="1"/>
      <p:bldP spid="31" grpId="1" animBg="1"/>
      <p:bldP spid="57" grpId="0" animBg="1"/>
      <p:bldP spid="57" grpId="1" animBg="1"/>
      <p:bldP spid="58" grpId="0" animBg="1"/>
      <p:bldP spid="58" grpId="1" animBg="1"/>
      <p:bldP spid="46" grpId="0"/>
      <p:bldP spid="46" grpId="1"/>
      <p:bldP spid="45" grpId="0"/>
      <p:bldP spid="4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31AF6C0-DA41-9505-A199-6CA96F9D636F}"/>
              </a:ext>
              <a:ext uri="{C183D7F6-B498-43B3-948B-1728B52AA6E4}">
                <adec:decorative xmlns:adec="http://schemas.microsoft.com/office/drawing/2017/decorative" val="1"/>
              </a:ext>
            </a:extLst>
          </p:cNvPr>
          <p:cNvSpPr/>
          <p:nvPr/>
        </p:nvSpPr>
        <p:spPr bwMode="auto">
          <a:xfrm>
            <a:off x="4400550" y="1262063"/>
            <a:ext cx="7486650" cy="4333874"/>
          </a:xfrm>
          <a:prstGeom prst="roundRect">
            <a:avLst>
              <a:gd name="adj" fmla="val 31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6" name="Title 5">
            <a:extLst>
              <a:ext uri="{FF2B5EF4-FFF2-40B4-BE49-F238E27FC236}">
                <a16:creationId xmlns:a16="http://schemas.microsoft.com/office/drawing/2014/main" id="{4C3F7D97-CE67-8378-C32F-47AA0384715F}"/>
              </a:ext>
            </a:extLst>
          </p:cNvPr>
          <p:cNvSpPr>
            <a:spLocks noGrp="1"/>
          </p:cNvSpPr>
          <p:nvPr>
            <p:ph type="title"/>
          </p:nvPr>
        </p:nvSpPr>
        <p:spPr>
          <a:xfrm>
            <a:off x="589279" y="605657"/>
            <a:ext cx="3025819" cy="1107996"/>
          </a:xfrm>
        </p:spPr>
        <p:txBody>
          <a:bodyPr>
            <a:spAutoFit/>
          </a:bodyPr>
          <a:lstStyle/>
          <a:p>
            <a:r>
              <a:rPr lang="en-US"/>
              <a:t>Microsoft 365 Copilot Chat</a:t>
            </a:r>
          </a:p>
        </p:txBody>
      </p:sp>
      <p:sp>
        <p:nvSpPr>
          <p:cNvPr id="3" name="Title 25">
            <a:extLst>
              <a:ext uri="{FF2B5EF4-FFF2-40B4-BE49-F238E27FC236}">
                <a16:creationId xmlns:a16="http://schemas.microsoft.com/office/drawing/2014/main" id="{F2844792-5DF7-E0C3-FCCB-AC0ABBDB551F}"/>
              </a:ext>
            </a:extLst>
          </p:cNvPr>
          <p:cNvSpPr txBox="1">
            <a:spLocks/>
          </p:cNvSpPr>
          <p:nvPr/>
        </p:nvSpPr>
        <p:spPr>
          <a:xfrm>
            <a:off x="589279" y="1858879"/>
            <a:ext cx="3365501" cy="61555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lnSpc>
                <a:spcPct val="100000"/>
              </a:lnSpc>
              <a:defRPr/>
            </a:pPr>
            <a:r>
              <a:rPr lang="en-US" sz="2000">
                <a:ln>
                  <a:noFill/>
                </a:ln>
                <a:solidFill>
                  <a:schemeClr val="bg1"/>
                </a:solidFill>
              </a:rPr>
              <a:t>Powered by the </a:t>
            </a:r>
          </a:p>
          <a:p>
            <a:pPr>
              <a:lnSpc>
                <a:spcPct val="100000"/>
              </a:lnSpc>
              <a:defRPr/>
            </a:pPr>
            <a:r>
              <a:rPr lang="en-US" sz="2000">
                <a:ln>
                  <a:noFill/>
                </a:ln>
                <a:solidFill>
                  <a:schemeClr val="bg1"/>
                </a:solidFill>
              </a:rPr>
              <a:t>Latest GPT Model</a:t>
            </a:r>
            <a:endParaRPr lang="en-US" sz="2000" b="0">
              <a:ln>
                <a:noFill/>
              </a:ln>
              <a:solidFill>
                <a:schemeClr val="bg1"/>
              </a:solidFill>
              <a:latin typeface="+mj-lt"/>
              <a:cs typeface="Segoe UI Semibold" panose="020B0702040204020203" pitchFamily="34" charset="0"/>
            </a:endParaRPr>
          </a:p>
        </p:txBody>
      </p:sp>
      <p:sp>
        <p:nvSpPr>
          <p:cNvPr id="10" name="Content Placeholder 26">
            <a:extLst>
              <a:ext uri="{FF2B5EF4-FFF2-40B4-BE49-F238E27FC236}">
                <a16:creationId xmlns:a16="http://schemas.microsoft.com/office/drawing/2014/main" id="{BF2BBD2E-FD3B-2BCC-56F2-4070578DD8BA}"/>
              </a:ext>
            </a:extLst>
          </p:cNvPr>
          <p:cNvSpPr txBox="1">
            <a:spLocks/>
          </p:cNvSpPr>
          <p:nvPr/>
        </p:nvSpPr>
        <p:spPr>
          <a:xfrm>
            <a:off x="588962" y="2983718"/>
            <a:ext cx="3312477" cy="1801006"/>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60"/>
              </a:spcBef>
              <a:spcAft>
                <a:spcPts val="600"/>
              </a:spcAft>
              <a:buClr>
                <a:srgbClr val="000000"/>
              </a:buClr>
              <a:buSzPts val="1000"/>
              <a:buFont typeface="Arial" panose="020B0604020202020204" pitchFamily="34" charset="0"/>
              <a:buNone/>
              <a:tabLst>
                <a:tab pos="457200" algn="l"/>
              </a:tabLst>
              <a:defRPr/>
            </a:pPr>
            <a:r>
              <a:rPr kumimoji="0" lang="en-US" sz="1800" b="0" i="0" u="none" strike="noStrike" kern="1200" cap="none" spc="0" normalizeH="0" baseline="0" noProof="0">
                <a:ln>
                  <a:noFill/>
                </a:ln>
                <a:solidFill>
                  <a:schemeClr val="bg1"/>
                </a:solidFill>
                <a:effectLst/>
                <a:uLnTx/>
                <a:uFillTx/>
                <a:latin typeface="+mn-lt"/>
                <a:ea typeface="Times New Roman" panose="02020603050405020304" pitchFamily="18" charset="0"/>
                <a:cs typeface="Segoe Sans Display"/>
              </a:rPr>
              <a:t>Secure AI chat powered by the latest models, grounded in web data, and context-aware, understanding the content you’re working on and tailoring responses accordingly.</a:t>
            </a:r>
          </a:p>
        </p:txBody>
      </p:sp>
      <p:pic>
        <p:nvPicPr>
          <p:cNvPr id="8" name="Picture 7" descr="Screenshot of a M365 Copilot Chat interface with a welcome message, search bar, and three suggestion cards. Sidebar shows options like Search, Chat, and Agents.">
            <a:extLst>
              <a:ext uri="{FF2B5EF4-FFF2-40B4-BE49-F238E27FC236}">
                <a16:creationId xmlns:a16="http://schemas.microsoft.com/office/drawing/2014/main" id="{729E7E9F-85C3-D60C-0F5D-8C725B4539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5711" y="1405033"/>
            <a:ext cx="7196328" cy="4047934"/>
          </a:xfrm>
          <a:prstGeom prst="roundRect">
            <a:avLst>
              <a:gd name="adj" fmla="val 1726"/>
            </a:avLst>
          </a:prstGeom>
          <a:effectLst>
            <a:outerShdw blurRad="254000" algn="ctr" rotWithShape="0">
              <a:prstClr val="black">
                <a:alpha val="20000"/>
              </a:prstClr>
            </a:outerShdw>
          </a:effectLst>
        </p:spPr>
      </p:pic>
    </p:spTree>
    <p:extLst>
      <p:ext uri="{BB962C8B-B14F-4D97-AF65-F5344CB8AC3E}">
        <p14:creationId xmlns:p14="http://schemas.microsoft.com/office/powerpoint/2010/main" val="1398054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1.875E-6 -2.22222E-6 L 1.875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1.875E-6 -2.22222E-6 L 1.875E-6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0"/>
                                  </p:stCondLst>
                                  <p:childTnLst>
                                    <p:animMotion origin="layout" path="M -4.58333E-6 4.81481E-6 L -4.58333E-6 0.03541 " pathEditMode="relative" rAng="0" ptsTypes="AA">
                                      <p:cBhvr>
                                        <p:cTn id="19" dur="70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BB62D-DC59-296E-26A2-F8BF0F5FFC1B}"/>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29FE35E-C8F1-9FB2-30A2-0EEE08178C95}"/>
              </a:ext>
              <a:ext uri="{C183D7F6-B498-43B3-948B-1728B52AA6E4}">
                <adec:decorative xmlns:adec="http://schemas.microsoft.com/office/drawing/2017/decorative" val="1"/>
              </a:ext>
            </a:extLst>
          </p:cNvPr>
          <p:cNvSpPr/>
          <p:nvPr/>
        </p:nvSpPr>
        <p:spPr bwMode="auto">
          <a:xfrm>
            <a:off x="876300" y="1952626"/>
            <a:ext cx="6189002" cy="4410074"/>
          </a:xfrm>
          <a:prstGeom prst="roundRect">
            <a:avLst>
              <a:gd name="adj" fmla="val 31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7" name="Rectangle: Rounded Corners 26">
            <a:extLst>
              <a:ext uri="{FF2B5EF4-FFF2-40B4-BE49-F238E27FC236}">
                <a16:creationId xmlns:a16="http://schemas.microsoft.com/office/drawing/2014/main" id="{B817C85F-0CD0-2AED-A2EE-D9091D1EFF35}"/>
              </a:ext>
              <a:ext uri="{C183D7F6-B498-43B3-948B-1728B52AA6E4}">
                <adec:decorative xmlns:adec="http://schemas.microsoft.com/office/drawing/2017/decorative" val="1"/>
              </a:ext>
            </a:extLst>
          </p:cNvPr>
          <p:cNvSpPr>
            <a:spLocks/>
          </p:cNvSpPr>
          <p:nvPr/>
        </p:nvSpPr>
        <p:spPr bwMode="auto">
          <a:xfrm>
            <a:off x="7263118" y="1952626"/>
            <a:ext cx="4357381" cy="4410074"/>
          </a:xfrm>
          <a:prstGeom prst="roundRect">
            <a:avLst>
              <a:gd name="adj" fmla="val 318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81" name="Oval 80">
            <a:extLst>
              <a:ext uri="{FF2B5EF4-FFF2-40B4-BE49-F238E27FC236}">
                <a16:creationId xmlns:a16="http://schemas.microsoft.com/office/drawing/2014/main" id="{502EAE7C-D3E2-863B-2136-1E0CC97FE086}"/>
              </a:ext>
              <a:ext uri="{C183D7F6-B498-43B3-948B-1728B52AA6E4}">
                <adec:decorative xmlns:adec="http://schemas.microsoft.com/office/drawing/2017/decorative" val="1"/>
              </a:ext>
            </a:extLst>
          </p:cNvPr>
          <p:cNvSpPr>
            <a:spLocks/>
          </p:cNvSpPr>
          <p:nvPr/>
        </p:nvSpPr>
        <p:spPr bwMode="auto">
          <a:xfrm>
            <a:off x="7657395" y="2373727"/>
            <a:ext cx="960120" cy="960120"/>
          </a:xfrm>
          <a:prstGeom prst="ellipse">
            <a:avLst/>
          </a:prstGeom>
          <a:solidFill>
            <a:schemeClr val="bg1"/>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82" name="Oval 81">
            <a:extLst>
              <a:ext uri="{FF2B5EF4-FFF2-40B4-BE49-F238E27FC236}">
                <a16:creationId xmlns:a16="http://schemas.microsoft.com/office/drawing/2014/main" id="{079CDF7A-FDB0-CA35-AF5D-353668A6F7F5}"/>
              </a:ext>
              <a:ext uri="{C183D7F6-B498-43B3-948B-1728B52AA6E4}">
                <adec:decorative xmlns:adec="http://schemas.microsoft.com/office/drawing/2017/decorative" val="1"/>
              </a:ext>
            </a:extLst>
          </p:cNvPr>
          <p:cNvSpPr>
            <a:spLocks/>
          </p:cNvSpPr>
          <p:nvPr/>
        </p:nvSpPr>
        <p:spPr bwMode="auto">
          <a:xfrm>
            <a:off x="10266101" y="2373727"/>
            <a:ext cx="960120" cy="960120"/>
          </a:xfrm>
          <a:prstGeom prst="ellipse">
            <a:avLst/>
          </a:prstGeom>
          <a:solidFill>
            <a:schemeClr val="bg1"/>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83" name="Oval 82">
            <a:extLst>
              <a:ext uri="{FF2B5EF4-FFF2-40B4-BE49-F238E27FC236}">
                <a16:creationId xmlns:a16="http://schemas.microsoft.com/office/drawing/2014/main" id="{100AC500-288C-31B4-F7AB-058EA47E7FB4}"/>
              </a:ext>
              <a:ext uri="{C183D7F6-B498-43B3-948B-1728B52AA6E4}">
                <adec:decorative xmlns:adec="http://schemas.microsoft.com/office/drawing/2017/decorative" val="1"/>
              </a:ext>
            </a:extLst>
          </p:cNvPr>
          <p:cNvSpPr>
            <a:spLocks/>
          </p:cNvSpPr>
          <p:nvPr/>
        </p:nvSpPr>
        <p:spPr bwMode="auto">
          <a:xfrm>
            <a:off x="8961748" y="2383658"/>
            <a:ext cx="960120" cy="960120"/>
          </a:xfrm>
          <a:prstGeom prst="ellipse">
            <a:avLst/>
          </a:prstGeom>
          <a:solidFill>
            <a:schemeClr val="bg1"/>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84" name="Oval 83">
            <a:extLst>
              <a:ext uri="{FF2B5EF4-FFF2-40B4-BE49-F238E27FC236}">
                <a16:creationId xmlns:a16="http://schemas.microsoft.com/office/drawing/2014/main" id="{C4B9FF94-AEA4-D77E-AAA1-30C7CA91893B}"/>
              </a:ext>
              <a:ext uri="{C183D7F6-B498-43B3-948B-1728B52AA6E4}">
                <adec:decorative xmlns:adec="http://schemas.microsoft.com/office/drawing/2017/decorative" val="1"/>
              </a:ext>
            </a:extLst>
          </p:cNvPr>
          <p:cNvSpPr>
            <a:spLocks/>
          </p:cNvSpPr>
          <p:nvPr/>
        </p:nvSpPr>
        <p:spPr bwMode="auto">
          <a:xfrm>
            <a:off x="7657395" y="3678292"/>
            <a:ext cx="960120" cy="958953"/>
          </a:xfrm>
          <a:prstGeom prst="ellipse">
            <a:avLst/>
          </a:prstGeom>
          <a:solidFill>
            <a:schemeClr val="bg1"/>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85" name="Oval 84">
            <a:extLst>
              <a:ext uri="{FF2B5EF4-FFF2-40B4-BE49-F238E27FC236}">
                <a16:creationId xmlns:a16="http://schemas.microsoft.com/office/drawing/2014/main" id="{45359E0E-2B92-7B9E-9E5D-9D8DB525E799}"/>
              </a:ext>
              <a:ext uri="{C183D7F6-B498-43B3-948B-1728B52AA6E4}">
                <adec:decorative xmlns:adec="http://schemas.microsoft.com/office/drawing/2017/decorative" val="1"/>
              </a:ext>
            </a:extLst>
          </p:cNvPr>
          <p:cNvSpPr>
            <a:spLocks/>
          </p:cNvSpPr>
          <p:nvPr/>
        </p:nvSpPr>
        <p:spPr bwMode="auto">
          <a:xfrm>
            <a:off x="10266101" y="3678081"/>
            <a:ext cx="960120" cy="960120"/>
          </a:xfrm>
          <a:prstGeom prst="ellipse">
            <a:avLst/>
          </a:prstGeom>
          <a:solidFill>
            <a:schemeClr val="bg1"/>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86" name="Oval 85">
            <a:extLst>
              <a:ext uri="{FF2B5EF4-FFF2-40B4-BE49-F238E27FC236}">
                <a16:creationId xmlns:a16="http://schemas.microsoft.com/office/drawing/2014/main" id="{E4AE602C-569C-11BA-77AE-269A7CB923DA}"/>
              </a:ext>
              <a:ext uri="{C183D7F6-B498-43B3-948B-1728B52AA6E4}">
                <adec:decorative xmlns:adec="http://schemas.microsoft.com/office/drawing/2017/decorative" val="1"/>
              </a:ext>
            </a:extLst>
          </p:cNvPr>
          <p:cNvSpPr>
            <a:spLocks/>
          </p:cNvSpPr>
          <p:nvPr/>
        </p:nvSpPr>
        <p:spPr bwMode="auto">
          <a:xfrm>
            <a:off x="8961748" y="3678081"/>
            <a:ext cx="960120" cy="960120"/>
          </a:xfrm>
          <a:prstGeom prst="ellipse">
            <a:avLst/>
          </a:prstGeom>
          <a:solidFill>
            <a:schemeClr val="bg1"/>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88" name="Oval 87">
            <a:extLst>
              <a:ext uri="{FF2B5EF4-FFF2-40B4-BE49-F238E27FC236}">
                <a16:creationId xmlns:a16="http://schemas.microsoft.com/office/drawing/2014/main" id="{149CD2F3-6838-8C15-FF21-32E620BEA83C}"/>
              </a:ext>
              <a:ext uri="{C183D7F6-B498-43B3-948B-1728B52AA6E4}">
                <adec:decorative xmlns:adec="http://schemas.microsoft.com/office/drawing/2017/decorative" val="1"/>
              </a:ext>
            </a:extLst>
          </p:cNvPr>
          <p:cNvSpPr>
            <a:spLocks/>
          </p:cNvSpPr>
          <p:nvPr/>
        </p:nvSpPr>
        <p:spPr bwMode="auto">
          <a:xfrm>
            <a:off x="8961748" y="4981479"/>
            <a:ext cx="960120" cy="960120"/>
          </a:xfrm>
          <a:prstGeom prst="ellipse">
            <a:avLst/>
          </a:prstGeom>
          <a:solidFill>
            <a:schemeClr val="bg1"/>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 name="Title 1">
            <a:extLst>
              <a:ext uri="{FF2B5EF4-FFF2-40B4-BE49-F238E27FC236}">
                <a16:creationId xmlns:a16="http://schemas.microsoft.com/office/drawing/2014/main" id="{4715FBE0-EE23-B70B-B26B-DC1EB33F0007}"/>
              </a:ext>
            </a:extLst>
          </p:cNvPr>
          <p:cNvSpPr>
            <a:spLocks noGrp="1"/>
          </p:cNvSpPr>
          <p:nvPr>
            <p:ph type="title"/>
          </p:nvPr>
        </p:nvSpPr>
        <p:spPr/>
        <p:txBody>
          <a:bodyPr/>
          <a:lstStyle/>
          <a:p>
            <a:r>
              <a:rPr lang="en-US"/>
              <a:t>Available across Microsoft 365 apps</a:t>
            </a:r>
          </a:p>
        </p:txBody>
      </p:sp>
      <p:sp>
        <p:nvSpPr>
          <p:cNvPr id="23" name="Text Placeholder 22">
            <a:extLst>
              <a:ext uri="{FF2B5EF4-FFF2-40B4-BE49-F238E27FC236}">
                <a16:creationId xmlns:a16="http://schemas.microsoft.com/office/drawing/2014/main" id="{AE98BB11-BA9E-7A67-16DA-C71BCF204802}"/>
              </a:ext>
            </a:extLst>
          </p:cNvPr>
          <p:cNvSpPr>
            <a:spLocks noGrp="1"/>
          </p:cNvSpPr>
          <p:nvPr>
            <p:ph type="body" sz="quarter" idx="10"/>
          </p:nvPr>
        </p:nvSpPr>
        <p:spPr>
          <a:xfrm>
            <a:off x="588263" y="1140460"/>
            <a:ext cx="11018520" cy="553998"/>
          </a:xfrm>
        </p:spPr>
        <p:txBody>
          <a:bodyPr/>
          <a:lstStyle/>
          <a:p>
            <a:pPr lvl="0" defTabSz="914367">
              <a:spcBef>
                <a:spcPts val="0"/>
              </a:spcBef>
              <a:buSzTx/>
              <a:defRPr/>
            </a:pPr>
            <a:r>
              <a:rPr lang="en-US" sz="1800">
                <a:solidFill>
                  <a:prstClr val="white"/>
                </a:solidFill>
              </a:rPr>
              <a:t>Microsoft 365 Copilot Chat available as a side-by-side experience in </a:t>
            </a:r>
            <a:r>
              <a:rPr lang="en-US" sz="1800" b="1">
                <a:solidFill>
                  <a:prstClr val="white"/>
                </a:solidFill>
                <a:latin typeface="+mj-lt"/>
              </a:rPr>
              <a:t>Word, Excel, PowerPoint, Outlook, OneNote, and Teams, </a:t>
            </a:r>
            <a:r>
              <a:rPr lang="en-US" sz="1800">
                <a:solidFill>
                  <a:prstClr val="white"/>
                </a:solidFill>
              </a:rPr>
              <a:t>to help users access AI in their flow of work. </a:t>
            </a:r>
          </a:p>
        </p:txBody>
      </p:sp>
      <p:pic>
        <p:nvPicPr>
          <p:cNvPr id="11" name="Picture 10" descr="Screenshot of an email client showing an email about Microsoft 365 features, with a help chat window on the right.">
            <a:extLst>
              <a:ext uri="{FF2B5EF4-FFF2-40B4-BE49-F238E27FC236}">
                <a16:creationId xmlns:a16="http://schemas.microsoft.com/office/drawing/2014/main" id="{F15C6C13-036B-E09A-E895-B2649FDA96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821" y="2098020"/>
            <a:ext cx="5903960" cy="3356386"/>
          </a:xfrm>
          <a:prstGeom prst="roundRect">
            <a:avLst>
              <a:gd name="adj" fmla="val 1726"/>
            </a:avLst>
          </a:prstGeom>
          <a:effectLst>
            <a:outerShdw blurRad="254000" algn="ctr" rotWithShape="0">
              <a:prstClr val="black">
                <a:alpha val="20000"/>
              </a:prstClr>
            </a:outerShdw>
          </a:effectLst>
        </p:spPr>
      </p:pic>
      <p:sp>
        <p:nvSpPr>
          <p:cNvPr id="14" name="TextBox 13">
            <a:extLst>
              <a:ext uri="{FF2B5EF4-FFF2-40B4-BE49-F238E27FC236}">
                <a16:creationId xmlns:a16="http://schemas.microsoft.com/office/drawing/2014/main" id="{6841D117-AF21-8FA0-DB2F-11BDC607A069}"/>
              </a:ext>
            </a:extLst>
          </p:cNvPr>
          <p:cNvSpPr txBox="1"/>
          <p:nvPr/>
        </p:nvSpPr>
        <p:spPr>
          <a:xfrm>
            <a:off x="1074117" y="5611540"/>
            <a:ext cx="5793368" cy="543226"/>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prstClr val="white"/>
                </a:solidFill>
                <a:effectLst/>
                <a:uLnTx/>
                <a:uFillTx/>
                <a:latin typeface="Segoe Sans Display"/>
                <a:ea typeface="+mn-ea"/>
                <a:cs typeface="+mn-cs"/>
              </a:rPr>
              <a:t>Copilot Chat will open in the side pane and users can manage this behavior through their settings in the app.</a:t>
            </a:r>
          </a:p>
        </p:txBody>
      </p:sp>
      <p:pic>
        <p:nvPicPr>
          <p:cNvPr id="93" name="Picture 6" descr="Microsoft Teams">
            <a:extLst>
              <a:ext uri="{FF2B5EF4-FFF2-40B4-BE49-F238E27FC236}">
                <a16:creationId xmlns:a16="http://schemas.microsoft.com/office/drawing/2014/main" id="{DAB494F3-FC8F-A4B4-9BCA-77D318F9E8A7}"/>
              </a:ext>
            </a:extLst>
          </p:cNvPr>
          <p:cNvPicPr/>
          <p:nvPr/>
        </p:nvPicPr>
        <p:blipFill rotWithShape="1">
          <a:blip r:embed="rId4">
            <a:extLst>
              <a:ext uri="{28A0092B-C50C-407E-A947-70E740481C1C}">
                <a14:useLocalDpi xmlns:a14="http://schemas.microsoft.com/office/drawing/2010/main" val="0"/>
              </a:ext>
            </a:extLst>
          </a:blip>
          <a:srcRect l="18743" r="18743"/>
          <a:stretch>
            <a:fillRect/>
          </a:stretch>
        </p:blipFill>
        <p:spPr bwMode="auto">
          <a:xfrm>
            <a:off x="7848458" y="2593593"/>
            <a:ext cx="577992" cy="520388"/>
          </a:xfrm>
          <a:prstGeom prst="rect">
            <a:avLst/>
          </a:prstGeom>
          <a:noFill/>
          <a:extLst>
            <a:ext uri="{909E8E84-426E-40DD-AFC4-6F175D3DCCD1}">
              <a14:hiddenFill xmlns:a14="http://schemas.microsoft.com/office/drawing/2010/main">
                <a:solidFill>
                  <a:srgbClr val="FFFFFF"/>
                </a:solidFill>
              </a14:hiddenFill>
            </a:ext>
          </a:extLst>
        </p:spPr>
      </p:pic>
      <p:pic>
        <p:nvPicPr>
          <p:cNvPr id="96" name="Graphic 95" descr="Microsoft PowerPoint">
            <a:extLst>
              <a:ext uri="{FF2B5EF4-FFF2-40B4-BE49-F238E27FC236}">
                <a16:creationId xmlns:a16="http://schemas.microsoft.com/office/drawing/2014/main" id="{CE64ABC7-0F20-FEEA-A386-7D6ACAEC41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14143" y="2578230"/>
            <a:ext cx="655332" cy="570976"/>
          </a:xfrm>
          <a:prstGeom prst="rect">
            <a:avLst/>
          </a:prstGeom>
        </p:spPr>
      </p:pic>
      <p:pic>
        <p:nvPicPr>
          <p:cNvPr id="97" name="Graphic 96" descr="Microsoft Excel">
            <a:extLst>
              <a:ext uri="{FF2B5EF4-FFF2-40B4-BE49-F238E27FC236}">
                <a16:creationId xmlns:a16="http://schemas.microsoft.com/office/drawing/2014/main" id="{6341F2EF-E0A9-C95C-E170-082A7CAF17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73804" y="2609222"/>
            <a:ext cx="544716" cy="489130"/>
          </a:xfrm>
          <a:prstGeom prst="rect">
            <a:avLst/>
          </a:prstGeom>
        </p:spPr>
      </p:pic>
      <p:pic>
        <p:nvPicPr>
          <p:cNvPr id="95" name="Graphic 94" descr="Microsoft word">
            <a:extLst>
              <a:ext uri="{FF2B5EF4-FFF2-40B4-BE49-F238E27FC236}">
                <a16:creationId xmlns:a16="http://schemas.microsoft.com/office/drawing/2014/main" id="{2A2BEFD0-1D28-A4B4-0055-E952CBE61A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8702" y="3894870"/>
            <a:ext cx="597504" cy="525798"/>
          </a:xfrm>
          <a:prstGeom prst="rect">
            <a:avLst/>
          </a:prstGeom>
        </p:spPr>
      </p:pic>
      <p:pic>
        <p:nvPicPr>
          <p:cNvPr id="8" name="Graphic 7" descr="Microsoft OneNote">
            <a:extLst>
              <a:ext uri="{FF2B5EF4-FFF2-40B4-BE49-F238E27FC236}">
                <a16:creationId xmlns:a16="http://schemas.microsoft.com/office/drawing/2014/main" id="{35125C70-D9A8-24B8-BF5F-AAFF9C5484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41922" y="3860655"/>
            <a:ext cx="599772" cy="594972"/>
          </a:xfrm>
          <a:prstGeom prst="rect">
            <a:avLst/>
          </a:prstGeom>
        </p:spPr>
      </p:pic>
      <p:pic>
        <p:nvPicPr>
          <p:cNvPr id="9" name="Graphic 8" descr="Microsoft Outlook">
            <a:extLst>
              <a:ext uri="{FF2B5EF4-FFF2-40B4-BE49-F238E27FC236}">
                <a16:creationId xmlns:a16="http://schemas.microsoft.com/office/drawing/2014/main" id="{1123E6AF-B138-1336-476B-B716A1B944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46816" y="3898850"/>
            <a:ext cx="598690" cy="518582"/>
          </a:xfrm>
          <a:prstGeom prst="rect">
            <a:avLst/>
          </a:prstGeom>
        </p:spPr>
      </p:pic>
      <p:pic>
        <p:nvPicPr>
          <p:cNvPr id="94" name="Picture 34" descr="Microsoft Edge">
            <a:extLst>
              <a:ext uri="{FF2B5EF4-FFF2-40B4-BE49-F238E27FC236}">
                <a16:creationId xmlns:a16="http://schemas.microsoft.com/office/drawing/2014/main" id="{2D737266-9DD1-308B-3952-B636853A333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52241" y="5171972"/>
            <a:ext cx="579134" cy="57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5028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Tittle video of copilot chat">
            <a:extLst>
              <a:ext uri="{FF2B5EF4-FFF2-40B4-BE49-F238E27FC236}">
                <a16:creationId xmlns:a16="http://schemas.microsoft.com/office/drawing/2014/main" id="{45AEB899-3DBD-E2FC-579D-3CE5516AAF61}"/>
              </a:ext>
              <a:ext uri="{C183D7F6-B498-43B3-948B-1728B52AA6E4}">
                <adec:decorative xmlns:adec="http://schemas.microsoft.com/office/drawing/2017/decorative" val="0"/>
              </a:ext>
            </a:extLst>
          </p:cNvPr>
          <p:cNvSpPr>
            <a:spLocks noGrp="1"/>
          </p:cNvSpPr>
          <p:nvPr>
            <p:ph type="title"/>
          </p:nvPr>
        </p:nvSpPr>
        <p:spPr>
          <a:xfrm>
            <a:off x="571500" y="-601226"/>
            <a:ext cx="11049000" cy="492443"/>
          </a:xfrm>
        </p:spPr>
        <p:txBody>
          <a:bodyPr/>
          <a:lstStyle/>
          <a:p>
            <a:r>
              <a:rPr lang="en-US"/>
              <a:t>Video: Copilot Chat</a:t>
            </a:r>
          </a:p>
        </p:txBody>
      </p:sp>
      <p:pic>
        <p:nvPicPr>
          <p:cNvPr id="3" name="CSAM video v2" descr="Video explaining about of Microsoft 365 Copilot Chat interface">
            <a:hlinkClick r:id="" action="ppaction://media"/>
            <a:extLst>
              <a:ext uri="{FF2B5EF4-FFF2-40B4-BE49-F238E27FC236}">
                <a16:creationId xmlns:a16="http://schemas.microsoft.com/office/drawing/2014/main" id="{FBCA3F58-5079-D6FD-7FE0-FCE1DDB128F3}"/>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7451140-EBD7-43D2-ABA7-CF9F9207BA14}" label="CSAM Chat"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790702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E820-D2B3-DBED-61BB-0EF693422695}"/>
              </a:ext>
              <a:ext uri="{C183D7F6-B498-43B3-948B-1728B52AA6E4}">
                <adec:decorative xmlns:adec="http://schemas.microsoft.com/office/drawing/2017/decorative" val="0"/>
              </a:ext>
            </a:extLst>
          </p:cNvPr>
          <p:cNvSpPr>
            <a:spLocks noGrp="1"/>
          </p:cNvSpPr>
          <p:nvPr>
            <p:ph type="title"/>
          </p:nvPr>
        </p:nvSpPr>
        <p:spPr/>
        <p:txBody>
          <a:bodyPr/>
          <a:lstStyle/>
          <a:p>
            <a:r>
              <a:rPr lang="en-US"/>
              <a:t>Art of Prompting</a:t>
            </a:r>
          </a:p>
        </p:txBody>
      </p:sp>
    </p:spTree>
    <p:extLst>
      <p:ext uri="{BB962C8B-B14F-4D97-AF65-F5344CB8AC3E}">
        <p14:creationId xmlns:p14="http://schemas.microsoft.com/office/powerpoint/2010/main" val="195068307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6">
            <a:extLst>
              <a:ext uri="{FF2B5EF4-FFF2-40B4-BE49-F238E27FC236}">
                <a16:creationId xmlns:a16="http://schemas.microsoft.com/office/drawing/2014/main" id="{5C156F45-0A68-0AC8-BE20-CCAD6A37DDA7}"/>
              </a:ext>
              <a:ext uri="{C183D7F6-B498-43B3-948B-1728B52AA6E4}">
                <adec:decorative xmlns:adec="http://schemas.microsoft.com/office/drawing/2017/decorative" val="1"/>
              </a:ext>
            </a:extLst>
          </p:cNvPr>
          <p:cNvSpPr/>
          <p:nvPr/>
        </p:nvSpPr>
        <p:spPr bwMode="auto">
          <a:xfrm>
            <a:off x="3921108" y="1789869"/>
            <a:ext cx="7699392" cy="4582650"/>
          </a:xfrm>
          <a:prstGeom prst="roundRect">
            <a:avLst>
              <a:gd name="adj" fmla="val 43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35" name="Oval 34">
            <a:extLst>
              <a:ext uri="{FF2B5EF4-FFF2-40B4-BE49-F238E27FC236}">
                <a16:creationId xmlns:a16="http://schemas.microsoft.com/office/drawing/2014/main" id="{E231F5EC-9FDE-D9E4-3E54-545A3847CEED}"/>
              </a:ext>
              <a:ext uri="{C183D7F6-B498-43B3-948B-1728B52AA6E4}">
                <adec:decorative xmlns:adec="http://schemas.microsoft.com/office/drawing/2017/decorative" val="1"/>
              </a:ext>
            </a:extLst>
          </p:cNvPr>
          <p:cNvSpPr/>
          <p:nvPr/>
        </p:nvSpPr>
        <p:spPr bwMode="auto">
          <a:xfrm>
            <a:off x="10927554" y="389813"/>
            <a:ext cx="745334" cy="74533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2" name="Title 11">
            <a:extLst>
              <a:ext uri="{FF2B5EF4-FFF2-40B4-BE49-F238E27FC236}">
                <a16:creationId xmlns:a16="http://schemas.microsoft.com/office/drawing/2014/main" id="{347532DE-F157-4ABD-E5A5-430BFD1E3487}"/>
              </a:ext>
            </a:extLst>
          </p:cNvPr>
          <p:cNvSpPr>
            <a:spLocks noGrp="1"/>
          </p:cNvSpPr>
          <p:nvPr>
            <p:ph type="title"/>
          </p:nvPr>
        </p:nvSpPr>
        <p:spPr>
          <a:xfrm>
            <a:off x="588263" y="485481"/>
            <a:ext cx="11018520" cy="553998"/>
          </a:xfrm>
        </p:spPr>
        <p:txBody>
          <a:bodyPr>
            <a:spAutoFit/>
          </a:bodyPr>
          <a:lstStyle/>
          <a:p>
            <a:r>
              <a:rPr lang="en-US"/>
              <a:t>The Art and Science of Prompting</a:t>
            </a:r>
          </a:p>
        </p:txBody>
      </p:sp>
      <p:pic>
        <p:nvPicPr>
          <p:cNvPr id="36" name="Picture 50" descr="Microsoft copilot logo">
            <a:extLst>
              <a:ext uri="{FF2B5EF4-FFF2-40B4-BE49-F238E27FC236}">
                <a16:creationId xmlns:a16="http://schemas.microsoft.com/office/drawing/2014/main" id="{A9E7C14C-2493-B75B-D78D-5ABBC646C4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026377" y="488637"/>
            <a:ext cx="547688" cy="5476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2DB3627-E241-721B-4239-0BC8E4CFE4DA}"/>
              </a:ext>
            </a:extLst>
          </p:cNvPr>
          <p:cNvSpPr/>
          <p:nvPr/>
        </p:nvSpPr>
        <p:spPr bwMode="auto">
          <a:xfrm>
            <a:off x="571500" y="1788657"/>
            <a:ext cx="3154039" cy="4582650"/>
          </a:xfrm>
          <a:prstGeom prst="roundRect">
            <a:avLst>
              <a:gd name="adj" fmla="val 771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r>
              <a:rPr lang="en-US" sz="1800" b="1" spc="-38">
                <a:ln w="3175">
                  <a:noFill/>
                </a:ln>
                <a:solidFill>
                  <a:schemeClr val="accent1"/>
                </a:solidFill>
                <a:latin typeface="+mj-lt"/>
                <a:cs typeface="Segoe Sans Display" pitchFamily="2" charset="0"/>
              </a:rPr>
              <a:t>Prompts</a:t>
            </a:r>
            <a:r>
              <a:rPr lang="en-US" sz="1800" b="1" spc="-38">
                <a:ln w="3175">
                  <a:noFill/>
                </a:ln>
                <a:gradFill flip="none" rotWithShape="1">
                  <a:gsLst>
                    <a:gs pos="50000">
                      <a:srgbClr val="8661C5"/>
                    </a:gs>
                    <a:gs pos="0">
                      <a:srgbClr val="3E76D4"/>
                    </a:gs>
                    <a:gs pos="100000">
                      <a:srgbClr val="C73ECC"/>
                    </a:gs>
                  </a:gsLst>
                  <a:lin ang="2700000" scaled="1"/>
                  <a:tileRect/>
                </a:gradFill>
                <a:cs typeface="Segoe Sans Display" pitchFamily="2" charset="0"/>
              </a:rPr>
              <a:t> </a:t>
            </a:r>
            <a:r>
              <a:rPr lang="en-US" sz="1800">
                <a:solidFill>
                  <a:prstClr val="white"/>
                </a:solidFill>
                <a:cs typeface="Segoe Sans Display" pitchFamily="2" charset="0"/>
              </a:rPr>
              <a:t>are how you ask Copilot to do something for you — like creating, </a:t>
            </a:r>
            <a:r>
              <a:rPr lang="en-US" sz="1800" spc="-38">
                <a:ln w="3175">
                  <a:noFill/>
                </a:ln>
                <a:solidFill>
                  <a:schemeClr val="accent1"/>
                </a:solidFill>
                <a:cs typeface="Segoe Sans Display" pitchFamily="2" charset="0"/>
              </a:rPr>
              <a:t>summarizing, editing, or transforming</a:t>
            </a:r>
            <a:r>
              <a:rPr lang="en-US" sz="1800">
                <a:solidFill>
                  <a:srgbClr val="1E1E1E"/>
                </a:solidFill>
                <a:cs typeface="Segoe Sans Display" pitchFamily="2" charset="0"/>
              </a:rPr>
              <a:t>.</a:t>
            </a:r>
            <a:endParaRPr lang="en-US" sz="1800">
              <a:solidFill>
                <a:srgbClr val="091F2C"/>
              </a:solidFill>
              <a:cs typeface="Segoe Sans Display" pitchFamily="2" charset="0"/>
            </a:endParaRPr>
          </a:p>
          <a:p>
            <a:pPr lvl="0" defTabSz="932742">
              <a:spcAft>
                <a:spcPts val="800"/>
              </a:spcAft>
              <a:buSzPct val="90000"/>
              <a:defRPr/>
            </a:pPr>
            <a:r>
              <a:rPr lang="en-US" sz="1800">
                <a:solidFill>
                  <a:prstClr val="white"/>
                </a:solidFill>
                <a:cs typeface="Segoe Sans Display" pitchFamily="2" charset="0"/>
              </a:rPr>
              <a:t>Think about prompting like having a conversation, using plain but clear language and providing context like you would with an assistant. </a:t>
            </a:r>
            <a:endParaRPr lang="en-US" sz="1800">
              <a:solidFill>
                <a:srgbClr val="091F2C"/>
              </a:solidFill>
              <a:cs typeface="Segoe Sans Display" pitchFamily="2" charset="0"/>
            </a:endParaRPr>
          </a:p>
        </p:txBody>
      </p:sp>
      <p:pic>
        <p:nvPicPr>
          <p:cNvPr id="24" name="Graphic 23">
            <a:extLst>
              <a:ext uri="{FF2B5EF4-FFF2-40B4-BE49-F238E27FC236}">
                <a16:creationId xmlns:a16="http://schemas.microsoft.com/office/drawing/2014/main" id="{B5F7572F-80CA-7F30-87ED-6006F411954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4741" y="5483413"/>
            <a:ext cx="740798" cy="740798"/>
          </a:xfrm>
          <a:prstGeom prst="rect">
            <a:avLst/>
          </a:prstGeom>
          <a:effectLst>
            <a:outerShdw blurRad="88900" dist="38100" dir="2700000" algn="tl" rotWithShape="0">
              <a:prstClr val="black">
                <a:alpha val="40000"/>
              </a:prstClr>
            </a:outerShdw>
          </a:effectLst>
        </p:spPr>
      </p:pic>
      <p:sp>
        <p:nvSpPr>
          <p:cNvPr id="10" name="Rounded Rectangle 41">
            <a:extLst>
              <a:ext uri="{FF2B5EF4-FFF2-40B4-BE49-F238E27FC236}">
                <a16:creationId xmlns:a16="http://schemas.microsoft.com/office/drawing/2014/main" id="{FD43BA73-2A2A-FD84-4BF1-2A96B045B8A8}"/>
              </a:ext>
            </a:extLst>
          </p:cNvPr>
          <p:cNvSpPr/>
          <p:nvPr/>
        </p:nvSpPr>
        <p:spPr bwMode="auto">
          <a:xfrm>
            <a:off x="5567100" y="1570708"/>
            <a:ext cx="4407408" cy="43832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tx1"/>
                </a:solidFill>
                <a:effectLst/>
                <a:uLnTx/>
                <a:uFillTx/>
                <a:latin typeface="Segoe Sans Display Semibold"/>
                <a:ea typeface="+mn-ea"/>
                <a:cs typeface="Segoe Sans Display Semibold"/>
              </a:rPr>
              <a:t>Tell Copilot </a:t>
            </a:r>
            <a:r>
              <a:rPr kumimoji="0" lang="en-CA" sz="1765" b="1" i="0" u="none" strike="noStrike" kern="1200" cap="none" spc="0" normalizeH="0" baseline="0" noProof="0">
                <a:ln>
                  <a:noFill/>
                </a:ln>
                <a:solidFill>
                  <a:schemeClr val="tx1"/>
                </a:solidFill>
                <a:effectLst/>
                <a:uLnTx/>
                <a:uFillTx/>
                <a:latin typeface="Segoe Sans Display Semibold"/>
                <a:ea typeface="+mn-ea"/>
                <a:cs typeface="Segoe Sans Display Semibold"/>
              </a:rPr>
              <a:t>Chat what</a:t>
            </a:r>
            <a:r>
              <a:rPr kumimoji="0" lang="en-CA" sz="1800" b="1" i="0" u="none" strike="noStrike" kern="1200" cap="none" spc="0" normalizeH="0" baseline="0" noProof="0">
                <a:ln>
                  <a:noFill/>
                </a:ln>
                <a:solidFill>
                  <a:schemeClr val="tx1"/>
                </a:solidFill>
                <a:effectLst/>
                <a:uLnTx/>
                <a:uFillTx/>
                <a:latin typeface="Segoe Sans Display Semibold"/>
                <a:ea typeface="+mn-ea"/>
                <a:cs typeface="Segoe Sans Display Semibold"/>
              </a:rPr>
              <a:t> you need</a:t>
            </a:r>
          </a:p>
        </p:txBody>
      </p:sp>
      <p:sp>
        <p:nvSpPr>
          <p:cNvPr id="6" name="Rectangle: Rounded Corners 5">
            <a:extLst>
              <a:ext uri="{FF2B5EF4-FFF2-40B4-BE49-F238E27FC236}">
                <a16:creationId xmlns:a16="http://schemas.microsoft.com/office/drawing/2014/main" id="{7DF91E86-28B0-7167-1D75-8C375C3376D5}"/>
              </a:ext>
            </a:extLst>
          </p:cNvPr>
          <p:cNvSpPr/>
          <p:nvPr/>
        </p:nvSpPr>
        <p:spPr bwMode="auto">
          <a:xfrm>
            <a:off x="4069415" y="2157338"/>
            <a:ext cx="7402778" cy="4066873"/>
          </a:xfrm>
          <a:prstGeom prst="roundRect">
            <a:avLst>
              <a:gd name="adj" fmla="val 3475"/>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37160" rIns="137160" bIns="137160" numCol="1" spcCol="0" rtlCol="0" fromWordArt="0" anchor="t" anchorCtr="0" forceAA="0" compatLnSpc="1">
            <a:prstTxWarp prst="textNoShape">
              <a:avLst/>
            </a:prstTxWarp>
            <a:noAutofit/>
          </a:bodyPr>
          <a:lstStyle/>
          <a:p>
            <a:pPr lvl="0" defTabSz="932742">
              <a:spcAft>
                <a:spcPts val="300"/>
              </a:spcAft>
              <a:buSzPct val="90000"/>
              <a:defRPr/>
            </a:pPr>
            <a:r>
              <a:rPr lang="en-US" sz="1800" spc="-38">
                <a:ln w="3175">
                  <a:noFill/>
                </a:ln>
                <a:solidFill>
                  <a:schemeClr val="bg1"/>
                </a:solidFill>
                <a:latin typeface="+mj-lt"/>
                <a:cs typeface="Segoe Sans Display" pitchFamily="2" charset="0"/>
              </a:rPr>
              <a:t>Learn</a:t>
            </a:r>
            <a:r>
              <a:rPr lang="en-US" sz="1800" spc="-38">
                <a:ln w="3175">
                  <a:noFill/>
                </a:ln>
                <a:solidFill>
                  <a:schemeClr val="bg1"/>
                </a:solidFill>
                <a:cs typeface="Segoe Sans Display" pitchFamily="2" charset="0"/>
              </a:rPr>
              <a:t> about competing products:</a:t>
            </a:r>
            <a:r>
              <a:rPr lang="en-US" sz="1800">
                <a:solidFill>
                  <a:schemeClr val="bg1"/>
                </a:solidFill>
                <a:cs typeface="Segoe Sans Display" pitchFamily="2" charset="0"/>
              </a:rPr>
              <a:t> </a:t>
            </a:r>
          </a:p>
          <a:p>
            <a:pPr lvl="0" defTabSz="932742">
              <a:spcAft>
                <a:spcPts val="1200"/>
              </a:spcAft>
              <a:buSzPct val="90000"/>
              <a:defRPr/>
            </a:pPr>
            <a:r>
              <a:rPr lang="en-US" sz="1600">
                <a:solidFill>
                  <a:schemeClr val="bg1"/>
                </a:solidFill>
                <a:cs typeface="Segoe Sans Display" pitchFamily="2" charset="0"/>
              </a:rPr>
              <a:t>“What are the top competitors to [Product] and who are the key Companies working on it?”</a:t>
            </a:r>
          </a:p>
          <a:p>
            <a:pPr lvl="0" defTabSz="932742">
              <a:spcAft>
                <a:spcPts val="300"/>
              </a:spcAft>
              <a:buSzPct val="90000"/>
              <a:defRPr/>
            </a:pPr>
            <a:r>
              <a:rPr lang="en-US" sz="1800" spc="-38">
                <a:ln w="3175">
                  <a:noFill/>
                </a:ln>
                <a:solidFill>
                  <a:schemeClr val="bg1"/>
                </a:solidFill>
                <a:latin typeface="+mj-lt"/>
                <a:cs typeface="Segoe Sans Display" pitchFamily="2" charset="0"/>
              </a:rPr>
              <a:t>Edit</a:t>
            </a:r>
            <a:r>
              <a:rPr lang="en-US" sz="1800" b="1" spc="-38">
                <a:ln w="3175">
                  <a:noFill/>
                </a:ln>
                <a:solidFill>
                  <a:schemeClr val="bg1"/>
                </a:solidFill>
                <a:cs typeface="Segoe Sans Display" pitchFamily="2" charset="0"/>
              </a:rPr>
              <a:t> </a:t>
            </a:r>
            <a:r>
              <a:rPr lang="en-US" sz="1800" spc="-38">
                <a:ln w="3175">
                  <a:noFill/>
                </a:ln>
                <a:solidFill>
                  <a:schemeClr val="bg1"/>
                </a:solidFill>
                <a:cs typeface="Segoe Sans Display" pitchFamily="2" charset="0"/>
              </a:rPr>
              <a:t>text: </a:t>
            </a:r>
          </a:p>
          <a:p>
            <a:pPr lvl="0" defTabSz="932742">
              <a:spcAft>
                <a:spcPts val="1200"/>
              </a:spcAft>
              <a:buSzPct val="90000"/>
              <a:defRPr/>
            </a:pPr>
            <a:r>
              <a:rPr lang="en-US" sz="1600">
                <a:solidFill>
                  <a:schemeClr val="bg1"/>
                </a:solidFill>
                <a:cs typeface="Segoe Sans Display" pitchFamily="2" charset="0"/>
              </a:rPr>
              <a:t>“Check this product launch rationale for inconsistencies.”</a:t>
            </a:r>
          </a:p>
          <a:p>
            <a:pPr lvl="0" defTabSz="932742">
              <a:spcAft>
                <a:spcPts val="300"/>
              </a:spcAft>
              <a:buSzPct val="90000"/>
              <a:defRPr/>
            </a:pPr>
            <a:r>
              <a:rPr lang="en-US" sz="1800" spc="-38">
                <a:ln w="3175">
                  <a:noFill/>
                </a:ln>
                <a:solidFill>
                  <a:schemeClr val="bg1"/>
                </a:solidFill>
                <a:latin typeface="+mj-lt"/>
                <a:cs typeface="Segoe Sans Display" pitchFamily="2" charset="0"/>
              </a:rPr>
              <a:t>Transform</a:t>
            </a:r>
            <a:r>
              <a:rPr lang="en-US" sz="1800" spc="-38">
                <a:ln w="3175">
                  <a:noFill/>
                </a:ln>
                <a:solidFill>
                  <a:schemeClr val="bg1"/>
                </a:solidFill>
                <a:cs typeface="Segoe Sans Display" pitchFamily="2" charset="0"/>
              </a:rPr>
              <a:t> documents: </a:t>
            </a:r>
          </a:p>
          <a:p>
            <a:pPr lvl="0" defTabSz="932742">
              <a:spcAft>
                <a:spcPts val="1200"/>
              </a:spcAft>
              <a:buSzPct val="90000"/>
              <a:defRPr/>
            </a:pPr>
            <a:r>
              <a:rPr lang="en-US" sz="1600">
                <a:solidFill>
                  <a:schemeClr val="bg1"/>
                </a:solidFill>
                <a:cs typeface="Segoe Sans Display" pitchFamily="2" charset="0"/>
              </a:rPr>
              <a:t>“Transform this FAQ doc into a 10-slide onboarding guide.” </a:t>
            </a:r>
          </a:p>
          <a:p>
            <a:pPr lvl="0" defTabSz="932742">
              <a:spcAft>
                <a:spcPts val="300"/>
              </a:spcAft>
              <a:buSzPct val="90000"/>
              <a:defRPr/>
            </a:pPr>
            <a:r>
              <a:rPr lang="en-US" sz="1800" spc="-38">
                <a:ln w="3175">
                  <a:noFill/>
                </a:ln>
                <a:solidFill>
                  <a:schemeClr val="bg1"/>
                </a:solidFill>
                <a:latin typeface="+mj-lt"/>
                <a:cs typeface="Segoe Sans Display" pitchFamily="2" charset="0"/>
              </a:rPr>
              <a:t>Summarize</a:t>
            </a:r>
            <a:r>
              <a:rPr lang="en-US" sz="1800" spc="-38">
                <a:ln w="3175">
                  <a:noFill/>
                </a:ln>
                <a:solidFill>
                  <a:schemeClr val="bg1"/>
                </a:solidFill>
                <a:cs typeface="Segoe Sans Display" pitchFamily="2" charset="0"/>
              </a:rPr>
              <a:t> information: </a:t>
            </a:r>
          </a:p>
          <a:p>
            <a:pPr lvl="0" defTabSz="932742">
              <a:spcAft>
                <a:spcPts val="1200"/>
              </a:spcAft>
              <a:buSzPct val="90000"/>
              <a:defRPr/>
            </a:pPr>
            <a:r>
              <a:rPr lang="en-US" sz="1600">
                <a:solidFill>
                  <a:schemeClr val="bg1"/>
                </a:solidFill>
                <a:cs typeface="Segoe Sans Display" pitchFamily="2" charset="0"/>
              </a:rPr>
              <a:t>“Write a session abstract of this [presentation]." </a:t>
            </a:r>
          </a:p>
          <a:p>
            <a:pPr lvl="0" defTabSz="932742">
              <a:spcAft>
                <a:spcPts val="300"/>
              </a:spcAft>
              <a:buSzPct val="90000"/>
              <a:defRPr/>
            </a:pPr>
            <a:r>
              <a:rPr lang="en-US" sz="1800" spc="-38">
                <a:ln w="3175">
                  <a:noFill/>
                </a:ln>
                <a:solidFill>
                  <a:schemeClr val="bg1"/>
                </a:solidFill>
                <a:latin typeface="+mj-lt"/>
                <a:cs typeface="Segoe Sans Display" pitchFamily="2" charset="0"/>
              </a:rPr>
              <a:t>Create</a:t>
            </a:r>
            <a:r>
              <a:rPr lang="en-US" sz="1800" spc="-38">
                <a:ln w="3175">
                  <a:noFill/>
                </a:ln>
                <a:solidFill>
                  <a:schemeClr val="bg1"/>
                </a:solidFill>
                <a:cs typeface="Segoe Sans Display" pitchFamily="2" charset="0"/>
              </a:rPr>
              <a:t> engaging content: </a:t>
            </a:r>
          </a:p>
          <a:p>
            <a:pPr lvl="0" defTabSz="932742">
              <a:spcAft>
                <a:spcPts val="1200"/>
              </a:spcAft>
              <a:buSzPct val="90000"/>
              <a:defRPr/>
            </a:pPr>
            <a:r>
              <a:rPr lang="en-US" sz="1600">
                <a:solidFill>
                  <a:schemeClr val="bg1"/>
                </a:solidFill>
                <a:cs typeface="Segoe Sans Display" pitchFamily="2" charset="0"/>
              </a:rPr>
              <a:t>“Create a value proposition for [Product X.doc].”</a:t>
            </a:r>
          </a:p>
        </p:txBody>
      </p:sp>
    </p:spTree>
    <p:extLst>
      <p:ext uri="{BB962C8B-B14F-4D97-AF65-F5344CB8AC3E}">
        <p14:creationId xmlns:p14="http://schemas.microsoft.com/office/powerpoint/2010/main" val="289052358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EB6069-8521-5BEF-6047-9CA7B93FC824}"/>
              </a:ext>
              <a:ext uri="{C183D7F6-B498-43B3-948B-1728B52AA6E4}">
                <adec:decorative xmlns:adec="http://schemas.microsoft.com/office/drawing/2017/decorative" val="1"/>
              </a:ext>
            </a:extLst>
          </p:cNvPr>
          <p:cNvSpPr/>
          <p:nvPr/>
        </p:nvSpPr>
        <p:spPr bwMode="auto">
          <a:xfrm>
            <a:off x="3921252" y="1789869"/>
            <a:ext cx="7699248" cy="4581144"/>
          </a:xfrm>
          <a:prstGeom prst="roundRect">
            <a:avLst>
              <a:gd name="adj" fmla="val 4396"/>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4" name="Rectangle: Rounded Corners 3">
            <a:extLst>
              <a:ext uri="{FF2B5EF4-FFF2-40B4-BE49-F238E27FC236}">
                <a16:creationId xmlns:a16="http://schemas.microsoft.com/office/drawing/2014/main" id="{9AE31D83-1ED8-B0B3-AB9B-DC99123D0EEB}"/>
              </a:ext>
              <a:ext uri="{C183D7F6-B498-43B3-948B-1728B52AA6E4}">
                <adec:decorative xmlns:adec="http://schemas.microsoft.com/office/drawing/2017/decorative" val="1"/>
              </a:ext>
            </a:extLst>
          </p:cNvPr>
          <p:cNvSpPr/>
          <p:nvPr/>
        </p:nvSpPr>
        <p:spPr bwMode="auto">
          <a:xfrm>
            <a:off x="4069415" y="3792510"/>
            <a:ext cx="7406640" cy="2431701"/>
          </a:xfrm>
          <a:prstGeom prst="roundRect">
            <a:avLst>
              <a:gd name="adj" fmla="val 581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37160" rIns="137160" bIns="137160" numCol="1" spcCol="0" rtlCol="0" fromWordArt="0" anchor="t" anchorCtr="0" forceAA="0" compatLnSpc="1">
            <a:prstTxWarp prst="textNoShape">
              <a:avLst/>
            </a:prstTxWarp>
            <a:noAutofit/>
          </a:bodyPr>
          <a:lstStyle/>
          <a:p>
            <a:pPr defTabSz="932742">
              <a:spcAft>
                <a:spcPts val="300"/>
              </a:spcAft>
              <a:buSzPct val="90000"/>
            </a:pPr>
            <a:endParaRPr lang="en-US" sz="1800" spc="-38" err="1">
              <a:ln w="3175">
                <a:noFill/>
              </a:ln>
              <a:solidFill>
                <a:schemeClr val="bg1"/>
              </a:solidFill>
              <a:latin typeface="+mj-lt"/>
              <a:cs typeface="Segoe Sans Display" pitchFamily="2" charset="0"/>
            </a:endParaRPr>
          </a:p>
        </p:txBody>
      </p:sp>
      <p:sp>
        <p:nvSpPr>
          <p:cNvPr id="7" name="Rounded Rectangle 25">
            <a:extLst>
              <a:ext uri="{FF2B5EF4-FFF2-40B4-BE49-F238E27FC236}">
                <a16:creationId xmlns:a16="http://schemas.microsoft.com/office/drawing/2014/main" id="{9D48F87A-B8FE-7E18-5B48-2C4773192D34}"/>
              </a:ext>
              <a:ext uri="{C183D7F6-B498-43B3-948B-1728B52AA6E4}">
                <adec:decorative xmlns:adec="http://schemas.microsoft.com/office/drawing/2017/decorative" val="1"/>
              </a:ext>
            </a:extLst>
          </p:cNvPr>
          <p:cNvSpPr/>
          <p:nvPr/>
        </p:nvSpPr>
        <p:spPr bwMode="auto">
          <a:xfrm>
            <a:off x="4069415" y="2150656"/>
            <a:ext cx="1750388" cy="1501211"/>
          </a:xfrm>
          <a:prstGeom prst="roundRect">
            <a:avLst>
              <a:gd name="adj" fmla="val 6431"/>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2000" b="1">
                <a:solidFill>
                  <a:srgbClr val="0078D3"/>
                </a:solidFill>
                <a:latin typeface="Segoe UI Semibold"/>
                <a:cs typeface="Segoe UI Semibold" panose="020B0502040204020203" pitchFamily="34" charset="0"/>
              </a:rPr>
              <a:t>Goal</a:t>
            </a:r>
          </a:p>
        </p:txBody>
      </p:sp>
      <p:sp>
        <p:nvSpPr>
          <p:cNvPr id="9" name="Rounded Rectangle 26">
            <a:extLst>
              <a:ext uri="{FF2B5EF4-FFF2-40B4-BE49-F238E27FC236}">
                <a16:creationId xmlns:a16="http://schemas.microsoft.com/office/drawing/2014/main" id="{95960D4D-38EE-A08D-8911-ECF53FFE39A5}"/>
              </a:ext>
              <a:ext uri="{C183D7F6-B498-43B3-948B-1728B52AA6E4}">
                <adec:decorative xmlns:adec="http://schemas.microsoft.com/office/drawing/2017/decorative" val="1"/>
              </a:ext>
            </a:extLst>
          </p:cNvPr>
          <p:cNvSpPr/>
          <p:nvPr/>
        </p:nvSpPr>
        <p:spPr bwMode="auto">
          <a:xfrm>
            <a:off x="5950774" y="2150656"/>
            <a:ext cx="1750388" cy="1501211"/>
          </a:xfrm>
          <a:prstGeom prst="roundRect">
            <a:avLst>
              <a:gd name="adj" fmla="val 6431"/>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2000" b="1">
                <a:solidFill>
                  <a:srgbClr val="07641D"/>
                </a:solidFill>
                <a:latin typeface="Segoe UI Semibold"/>
                <a:cs typeface="Segoe UI Semibold" panose="020B0502040204020203" pitchFamily="34" charset="0"/>
              </a:rPr>
              <a:t>Context</a:t>
            </a:r>
          </a:p>
        </p:txBody>
      </p:sp>
      <p:sp>
        <p:nvSpPr>
          <p:cNvPr id="12" name="Rounded Rectangle 37">
            <a:extLst>
              <a:ext uri="{FF2B5EF4-FFF2-40B4-BE49-F238E27FC236}">
                <a16:creationId xmlns:a16="http://schemas.microsoft.com/office/drawing/2014/main" id="{92BCD71A-2714-3AA0-473A-8938B9ED5774}"/>
              </a:ext>
              <a:ext uri="{C183D7F6-B498-43B3-948B-1728B52AA6E4}">
                <adec:decorative xmlns:adec="http://schemas.microsoft.com/office/drawing/2017/decorative" val="1"/>
              </a:ext>
            </a:extLst>
          </p:cNvPr>
          <p:cNvSpPr/>
          <p:nvPr/>
        </p:nvSpPr>
        <p:spPr bwMode="auto">
          <a:xfrm>
            <a:off x="7832133" y="2157325"/>
            <a:ext cx="1762565" cy="1493640"/>
          </a:xfrm>
          <a:prstGeom prst="roundRect">
            <a:avLst>
              <a:gd name="adj" fmla="val 6464"/>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2000" b="1">
                <a:solidFill>
                  <a:srgbClr val="C03BC4"/>
                </a:solidFill>
                <a:latin typeface="Segoe UI Semibold"/>
                <a:cs typeface="Segoe UI Semibold" panose="020B0502040204020203" pitchFamily="34" charset="0"/>
              </a:rPr>
              <a:t>Source</a:t>
            </a:r>
          </a:p>
        </p:txBody>
      </p:sp>
      <p:sp>
        <p:nvSpPr>
          <p:cNvPr id="14" name="Rounded Rectangle 34">
            <a:extLst>
              <a:ext uri="{FF2B5EF4-FFF2-40B4-BE49-F238E27FC236}">
                <a16:creationId xmlns:a16="http://schemas.microsoft.com/office/drawing/2014/main" id="{F12A367E-EF02-0E04-7287-6B451C334ADC}"/>
              </a:ext>
              <a:ext uri="{C183D7F6-B498-43B3-948B-1728B52AA6E4}">
                <adec:decorative xmlns:adec="http://schemas.microsoft.com/office/drawing/2017/decorative" val="1"/>
              </a:ext>
            </a:extLst>
          </p:cNvPr>
          <p:cNvSpPr/>
          <p:nvPr/>
        </p:nvSpPr>
        <p:spPr bwMode="auto">
          <a:xfrm>
            <a:off x="9725668" y="2151165"/>
            <a:ext cx="1750388" cy="1493640"/>
          </a:xfrm>
          <a:prstGeom prst="roundRect">
            <a:avLst>
              <a:gd name="adj" fmla="val 6464"/>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2000" b="1">
                <a:solidFill>
                  <a:srgbClr val="C52900"/>
                </a:solidFill>
                <a:latin typeface="Segoe UI Semibold"/>
                <a:cs typeface="Segoe UI Semibold" panose="020B0502040204020203" pitchFamily="34" charset="0"/>
              </a:rPr>
              <a:t>Expectations</a:t>
            </a:r>
          </a:p>
        </p:txBody>
      </p:sp>
      <p:cxnSp>
        <p:nvCxnSpPr>
          <p:cNvPr id="43" name="Straight Connector 42">
            <a:extLst>
              <a:ext uri="{FF2B5EF4-FFF2-40B4-BE49-F238E27FC236}">
                <a16:creationId xmlns:a16="http://schemas.microsoft.com/office/drawing/2014/main" id="{08A54F11-BC02-7746-85B1-8FF7832F4651}"/>
              </a:ext>
              <a:ext uri="{C183D7F6-B498-43B3-948B-1728B52AA6E4}">
                <adec:decorative xmlns:adec="http://schemas.microsoft.com/office/drawing/2017/decorative" val="1"/>
              </a:ext>
            </a:extLst>
          </p:cNvPr>
          <p:cNvCxnSpPr/>
          <p:nvPr/>
        </p:nvCxnSpPr>
        <p:spPr>
          <a:xfrm>
            <a:off x="5885288" y="3792510"/>
            <a:ext cx="0" cy="243230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9C6AFC-BB95-FCC0-D58B-E5DB3E8415FD}"/>
              </a:ext>
              <a:ext uri="{C183D7F6-B498-43B3-948B-1728B52AA6E4}">
                <adec:decorative xmlns:adec="http://schemas.microsoft.com/office/drawing/2017/decorative" val="1"/>
              </a:ext>
            </a:extLst>
          </p:cNvPr>
          <p:cNvCxnSpPr/>
          <p:nvPr/>
        </p:nvCxnSpPr>
        <p:spPr>
          <a:xfrm>
            <a:off x="7766648" y="3792510"/>
            <a:ext cx="0" cy="243230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867C9C6-235C-C153-B589-F9D1138E0E7C}"/>
              </a:ext>
              <a:ext uri="{C183D7F6-B498-43B3-948B-1728B52AA6E4}">
                <adec:decorative xmlns:adec="http://schemas.microsoft.com/office/drawing/2017/decorative" val="1"/>
              </a:ext>
            </a:extLst>
          </p:cNvPr>
          <p:cNvCxnSpPr/>
          <p:nvPr/>
        </p:nvCxnSpPr>
        <p:spPr>
          <a:xfrm>
            <a:off x="9660183" y="3792510"/>
            <a:ext cx="0" cy="243230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itle 21">
            <a:extLst>
              <a:ext uri="{FF2B5EF4-FFF2-40B4-BE49-F238E27FC236}">
                <a16:creationId xmlns:a16="http://schemas.microsoft.com/office/drawing/2014/main" id="{ED0A8E90-EDCA-9FD6-D481-0E91F2B67B2F}"/>
              </a:ext>
            </a:extLst>
          </p:cNvPr>
          <p:cNvSpPr>
            <a:spLocks noGrp="1"/>
          </p:cNvSpPr>
          <p:nvPr>
            <p:ph type="title"/>
          </p:nvPr>
        </p:nvSpPr>
        <p:spPr>
          <a:xfrm>
            <a:off x="588263" y="485481"/>
            <a:ext cx="11018520" cy="498598"/>
          </a:xfrm>
        </p:spPr>
        <p:txBody>
          <a:bodyPr/>
          <a:lstStyle/>
          <a:p>
            <a:r>
              <a:rPr lang="en-US"/>
              <a:t>The Art and Science of Prompting </a:t>
            </a:r>
          </a:p>
        </p:txBody>
      </p:sp>
      <p:sp>
        <p:nvSpPr>
          <p:cNvPr id="46" name="Rectangle: Rounded Corners 45">
            <a:extLst>
              <a:ext uri="{FF2B5EF4-FFF2-40B4-BE49-F238E27FC236}">
                <a16:creationId xmlns:a16="http://schemas.microsoft.com/office/drawing/2014/main" id="{5F82010E-B8D3-39C7-67A1-A0181CA6454D}"/>
              </a:ext>
            </a:extLst>
          </p:cNvPr>
          <p:cNvSpPr/>
          <p:nvPr/>
        </p:nvSpPr>
        <p:spPr bwMode="auto">
          <a:xfrm>
            <a:off x="571500" y="1788657"/>
            <a:ext cx="3154039" cy="4582650"/>
          </a:xfrm>
          <a:prstGeom prst="roundRect">
            <a:avLst>
              <a:gd name="adj" fmla="val 7717"/>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r>
              <a:rPr lang="en-US" sz="1800" spc="-38">
                <a:ln w="3175">
                  <a:noFill/>
                </a:ln>
                <a:solidFill>
                  <a:schemeClr val="bg1"/>
                </a:solidFill>
                <a:cs typeface="Segoe Sans Display" pitchFamily="2" charset="0"/>
              </a:rPr>
              <a:t>To get the best response, it’s important to focus on some of the </a:t>
            </a:r>
            <a:r>
              <a:rPr lang="en-US" sz="1800" spc="-38">
                <a:ln w="3175">
                  <a:noFill/>
                </a:ln>
                <a:solidFill>
                  <a:schemeClr val="accent1"/>
                </a:solidFill>
                <a:latin typeface="+mj-lt"/>
                <a:cs typeface="Segoe Sans Display" pitchFamily="2" charset="0"/>
              </a:rPr>
              <a:t>key elements </a:t>
            </a:r>
            <a:r>
              <a:rPr lang="en-US" sz="1800" spc="-38">
                <a:ln w="3175">
                  <a:noFill/>
                </a:ln>
                <a:solidFill>
                  <a:schemeClr val="bg1"/>
                </a:solidFill>
                <a:cs typeface="Segoe Sans Display" pitchFamily="2" charset="0"/>
              </a:rPr>
              <a:t>when phrasing your Copilot prompts.</a:t>
            </a:r>
          </a:p>
        </p:txBody>
      </p:sp>
      <p:pic>
        <p:nvPicPr>
          <p:cNvPr id="47" name="Graphic 46">
            <a:extLst>
              <a:ext uri="{FF2B5EF4-FFF2-40B4-BE49-F238E27FC236}">
                <a16:creationId xmlns:a16="http://schemas.microsoft.com/office/drawing/2014/main" id="{DE79C1CF-DE8F-C652-F48F-704D10A1535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4741" y="5483413"/>
            <a:ext cx="740798" cy="740798"/>
          </a:xfrm>
          <a:prstGeom prst="rect">
            <a:avLst/>
          </a:prstGeom>
          <a:effectLst>
            <a:outerShdw blurRad="88900" dist="38100" dir="2700000" algn="tl" rotWithShape="0">
              <a:prstClr val="black">
                <a:alpha val="40000"/>
              </a:prstClr>
            </a:outerShdw>
          </a:effectLst>
        </p:spPr>
      </p:pic>
      <p:sp>
        <p:nvSpPr>
          <p:cNvPr id="15" name="Rounded Rectangle 41">
            <a:extLst>
              <a:ext uri="{FF2B5EF4-FFF2-40B4-BE49-F238E27FC236}">
                <a16:creationId xmlns:a16="http://schemas.microsoft.com/office/drawing/2014/main" id="{3EF492C7-4DED-28FC-53BB-D98A484B5A92}"/>
              </a:ext>
            </a:extLst>
          </p:cNvPr>
          <p:cNvSpPr/>
          <p:nvPr/>
        </p:nvSpPr>
        <p:spPr bwMode="auto">
          <a:xfrm>
            <a:off x="5568141" y="1570708"/>
            <a:ext cx="4405470" cy="438912"/>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algn="ctr" defTabSz="699354" fontAlgn="base">
              <a:spcBef>
                <a:spcPct val="0"/>
              </a:spcBef>
              <a:spcAft>
                <a:spcPct val="0"/>
              </a:spcAft>
            </a:pPr>
            <a:r>
              <a:rPr lang="en-CA" sz="1800" b="1">
                <a:solidFill>
                  <a:schemeClr val="tx1"/>
                </a:solidFill>
                <a:latin typeface="Segoe Sans Display Semibold"/>
                <a:cs typeface="Segoe Sans Display Semibold"/>
              </a:rPr>
              <a:t>Include the right prompt ingredients</a:t>
            </a:r>
          </a:p>
        </p:txBody>
      </p:sp>
      <p:sp>
        <p:nvSpPr>
          <p:cNvPr id="16" name="Rounded Rectangle 25">
            <a:extLst>
              <a:ext uri="{FF2B5EF4-FFF2-40B4-BE49-F238E27FC236}">
                <a16:creationId xmlns:a16="http://schemas.microsoft.com/office/drawing/2014/main" id="{C1E8A210-CACF-2246-EAEA-36543DB4DD44}"/>
              </a:ext>
            </a:extLst>
          </p:cNvPr>
          <p:cNvSpPr/>
          <p:nvPr/>
        </p:nvSpPr>
        <p:spPr bwMode="auto">
          <a:xfrm>
            <a:off x="4069415" y="2150656"/>
            <a:ext cx="1750388" cy="1501211"/>
          </a:xfrm>
          <a:prstGeom prst="roundRect">
            <a:avLst>
              <a:gd name="adj" fmla="val 6431"/>
            </a:avLst>
          </a:prstGeom>
          <a:solidFill>
            <a:srgbClr val="0078D3"/>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Goal</a:t>
            </a:r>
          </a:p>
        </p:txBody>
      </p:sp>
      <p:sp>
        <p:nvSpPr>
          <p:cNvPr id="8" name="TextBox 8">
            <a:extLst>
              <a:ext uri="{FF2B5EF4-FFF2-40B4-BE49-F238E27FC236}">
                <a16:creationId xmlns:a16="http://schemas.microsoft.com/office/drawing/2014/main" id="{C94EEB5C-AA09-DFDE-5AF8-FC1E59D39409}"/>
              </a:ext>
            </a:extLst>
          </p:cNvPr>
          <p:cNvSpPr txBox="1"/>
          <p:nvPr/>
        </p:nvSpPr>
        <p:spPr>
          <a:xfrm>
            <a:off x="4159336" y="4161975"/>
            <a:ext cx="1636032" cy="1138773"/>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mj-lt"/>
                <a:ea typeface="+mn-ea"/>
                <a:cs typeface="Segoe Sans Display" pitchFamily="2" charset="0"/>
              </a:rPr>
              <a:t>What</a:t>
            </a:r>
            <a: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t> </a:t>
            </a:r>
            <a:br>
              <a:rPr kumimoji="0" lang="en-US" sz="2000" b="0" i="0" u="none" strike="noStrike" kern="1200" cap="none" spc="0" normalizeH="0" baseline="0" noProof="0">
                <a:ln>
                  <a:noFill/>
                </a:ln>
                <a:solidFill>
                  <a:schemeClr val="bg1"/>
                </a:solidFill>
                <a:effectLst/>
                <a:uLnTx/>
                <a:uFillTx/>
                <a:latin typeface="+mj-lt"/>
                <a:ea typeface="+mn-ea"/>
                <a:cs typeface="Segoe Sans Display" pitchFamily="2" charset="0"/>
              </a:rPr>
            </a:br>
            <a:r>
              <a:rPr lang="en-US" sz="1800">
                <a:solidFill>
                  <a:schemeClr val="bg1"/>
                </a:solidFill>
                <a:cs typeface="Segoe Sans Display" pitchFamily="2" charset="0"/>
              </a:rPr>
              <a:t>response do you want from Copilot? </a:t>
            </a:r>
          </a:p>
        </p:txBody>
      </p:sp>
      <p:sp>
        <p:nvSpPr>
          <p:cNvPr id="17" name="Rounded Rectangle 26">
            <a:extLst>
              <a:ext uri="{FF2B5EF4-FFF2-40B4-BE49-F238E27FC236}">
                <a16:creationId xmlns:a16="http://schemas.microsoft.com/office/drawing/2014/main" id="{F2F6635D-3DAE-6433-3F6E-84EB77DC05DF}"/>
              </a:ext>
            </a:extLst>
          </p:cNvPr>
          <p:cNvSpPr/>
          <p:nvPr/>
        </p:nvSpPr>
        <p:spPr bwMode="auto">
          <a:xfrm>
            <a:off x="5950774" y="2150656"/>
            <a:ext cx="1750388" cy="1501211"/>
          </a:xfrm>
          <a:prstGeom prst="roundRect">
            <a:avLst>
              <a:gd name="adj" fmla="val 6431"/>
            </a:avLst>
          </a:prstGeom>
          <a:solidFill>
            <a:srgbClr val="00863D"/>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Context</a:t>
            </a:r>
          </a:p>
        </p:txBody>
      </p:sp>
      <p:sp>
        <p:nvSpPr>
          <p:cNvPr id="10" name="TextBox 9">
            <a:extLst>
              <a:ext uri="{FF2B5EF4-FFF2-40B4-BE49-F238E27FC236}">
                <a16:creationId xmlns:a16="http://schemas.microsoft.com/office/drawing/2014/main" id="{A538614B-E6E3-C7CD-131F-09BA11704720}"/>
              </a:ext>
            </a:extLst>
          </p:cNvPr>
          <p:cNvSpPr txBox="1"/>
          <p:nvPr/>
        </p:nvSpPr>
        <p:spPr>
          <a:xfrm>
            <a:off x="6007952" y="4161975"/>
            <a:ext cx="1636032" cy="1138773"/>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mj-lt"/>
                <a:cs typeface="Segoe Sans Display" pitchFamily="2" charset="0"/>
              </a:rPr>
              <a:t>Why </a:t>
            </a:r>
            <a:br>
              <a:rPr kumimoji="0" lang="en-US" sz="2000" b="0" i="0" u="none" strike="noStrike" kern="1200" cap="none" spc="0" normalizeH="0" baseline="0" noProof="0">
                <a:ln>
                  <a:noFill/>
                </a:ln>
                <a:solidFill>
                  <a:schemeClr val="bg1"/>
                </a:solidFill>
                <a:effectLst/>
                <a:uLnTx/>
                <a:uFillTx/>
                <a:ea typeface="+mn-ea"/>
                <a:cs typeface="Segoe Sans Display" pitchFamily="2" charset="0"/>
              </a:rPr>
            </a:br>
            <a:r>
              <a:rPr lang="en-US" sz="1800">
                <a:solidFill>
                  <a:schemeClr val="bg1"/>
                </a:solidFill>
                <a:cs typeface="Segoe Sans Display" pitchFamily="2" charset="0"/>
              </a:rPr>
              <a:t>do you need it and who is involved?</a:t>
            </a:r>
          </a:p>
        </p:txBody>
      </p:sp>
      <p:sp>
        <p:nvSpPr>
          <p:cNvPr id="18" name="Rounded Rectangle 37">
            <a:extLst>
              <a:ext uri="{FF2B5EF4-FFF2-40B4-BE49-F238E27FC236}">
                <a16:creationId xmlns:a16="http://schemas.microsoft.com/office/drawing/2014/main" id="{4E82CD08-768A-F7A8-4C6E-E42E4B198AF0}"/>
              </a:ext>
            </a:extLst>
          </p:cNvPr>
          <p:cNvSpPr/>
          <p:nvPr/>
        </p:nvSpPr>
        <p:spPr bwMode="auto">
          <a:xfrm>
            <a:off x="7832133" y="2158227"/>
            <a:ext cx="1762565" cy="1493640"/>
          </a:xfrm>
          <a:prstGeom prst="roundRect">
            <a:avLst>
              <a:gd name="adj" fmla="val 6464"/>
            </a:avLst>
          </a:prstGeom>
          <a:solidFill>
            <a:srgbClr val="B4009E"/>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Source</a:t>
            </a:r>
          </a:p>
        </p:txBody>
      </p:sp>
      <p:sp>
        <p:nvSpPr>
          <p:cNvPr id="11" name="TextBox 7">
            <a:extLst>
              <a:ext uri="{FF2B5EF4-FFF2-40B4-BE49-F238E27FC236}">
                <a16:creationId xmlns:a16="http://schemas.microsoft.com/office/drawing/2014/main" id="{5ACB943C-75D0-036B-E4A0-32277D91990C}"/>
              </a:ext>
            </a:extLst>
          </p:cNvPr>
          <p:cNvSpPr txBox="1"/>
          <p:nvPr/>
        </p:nvSpPr>
        <p:spPr>
          <a:xfrm>
            <a:off x="7895400" y="4161975"/>
            <a:ext cx="1636032" cy="1415772"/>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mj-lt"/>
                <a:cs typeface="Segoe Sans Display" pitchFamily="2" charset="0"/>
              </a:rPr>
              <a:t>Which </a:t>
            </a:r>
            <a:r>
              <a:rPr lang="en-US" sz="1800">
                <a:solidFill>
                  <a:schemeClr val="bg1"/>
                </a:solidFill>
                <a:cs typeface="Segoe Sans Display" pitchFamily="2" charset="0"/>
              </a:rPr>
              <a:t>information sources or samples should Copilot use?</a:t>
            </a:r>
          </a:p>
        </p:txBody>
      </p:sp>
      <p:sp>
        <p:nvSpPr>
          <p:cNvPr id="19" name="Rounded Rectangle 34">
            <a:extLst>
              <a:ext uri="{FF2B5EF4-FFF2-40B4-BE49-F238E27FC236}">
                <a16:creationId xmlns:a16="http://schemas.microsoft.com/office/drawing/2014/main" id="{12CDA8B1-1E3D-CB44-AB69-0B54863FC39C}"/>
              </a:ext>
            </a:extLst>
          </p:cNvPr>
          <p:cNvSpPr/>
          <p:nvPr/>
        </p:nvSpPr>
        <p:spPr bwMode="auto">
          <a:xfrm>
            <a:off x="9725668" y="2158227"/>
            <a:ext cx="1750388" cy="1493640"/>
          </a:xfrm>
          <a:prstGeom prst="roundRect">
            <a:avLst>
              <a:gd name="adj" fmla="val 6464"/>
            </a:avLst>
          </a:prstGeom>
          <a:solidFill>
            <a:srgbClr val="C52900"/>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chemeClr val="bg1"/>
                </a:solidFill>
                <a:effectLst/>
                <a:uLnTx/>
                <a:uFillTx/>
                <a:latin typeface="+mj-lt"/>
                <a:ea typeface="+mn-ea"/>
                <a:cs typeface="Segoe UI Semibold" panose="020B0502040204020203" pitchFamily="34" charset="0"/>
              </a:rPr>
              <a:t>Expectations</a:t>
            </a:r>
          </a:p>
        </p:txBody>
      </p:sp>
      <p:sp>
        <p:nvSpPr>
          <p:cNvPr id="13" name="TextBox 6">
            <a:extLst>
              <a:ext uri="{FF2B5EF4-FFF2-40B4-BE49-F238E27FC236}">
                <a16:creationId xmlns:a16="http://schemas.microsoft.com/office/drawing/2014/main" id="{3388506D-D450-C2F5-55F7-44BA6F39B30E}"/>
              </a:ext>
            </a:extLst>
          </p:cNvPr>
          <p:cNvSpPr txBox="1"/>
          <p:nvPr/>
        </p:nvSpPr>
        <p:spPr>
          <a:xfrm>
            <a:off x="9750103" y="4161975"/>
            <a:ext cx="1636032" cy="1692771"/>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mj-lt"/>
                <a:cs typeface="Segoe Sans Display" pitchFamily="2" charset="0"/>
              </a:rPr>
              <a:t>How </a:t>
            </a:r>
            <a:br>
              <a:rPr kumimoji="0" lang="en-US" sz="2000" b="0" i="0" u="none" strike="noStrike" kern="1200" cap="none" spc="0" normalizeH="0" baseline="0" noProof="0">
                <a:ln>
                  <a:noFill/>
                </a:ln>
                <a:solidFill>
                  <a:schemeClr val="bg1"/>
                </a:solidFill>
                <a:effectLst/>
                <a:uLnTx/>
                <a:uFillTx/>
                <a:ea typeface="+mn-ea"/>
                <a:cs typeface="Segoe Sans Display" pitchFamily="2" charset="0"/>
              </a:rPr>
            </a:br>
            <a:r>
              <a:rPr kumimoji="0" lang="en-US" sz="1800" b="0" i="0" u="none" strike="noStrike" kern="1200" cap="none" spc="0" normalizeH="0" baseline="0" noProof="0">
                <a:ln>
                  <a:noFill/>
                </a:ln>
                <a:solidFill>
                  <a:schemeClr val="bg1"/>
                </a:solidFill>
                <a:effectLst/>
                <a:uLnTx/>
                <a:uFillTx/>
                <a:ea typeface="+mn-ea"/>
                <a:cs typeface="Segoe Sans Display" pitchFamily="2" charset="0"/>
              </a:rPr>
              <a:t>should Copilot respond</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ea typeface="+mn-ea"/>
                <a:cs typeface="Segoe Sans Display" pitchFamily="2" charset="0"/>
              </a:rPr>
              <a:t>to best </a:t>
            </a:r>
            <a:br>
              <a:rPr kumimoji="0" lang="en-US" sz="1800" b="0" i="0" u="none" strike="noStrike" kern="1200" cap="none" spc="0" normalizeH="0" baseline="0" noProof="0">
                <a:ln>
                  <a:noFill/>
                </a:ln>
                <a:solidFill>
                  <a:schemeClr val="bg1"/>
                </a:solidFill>
                <a:effectLst/>
                <a:uLnTx/>
                <a:uFillTx/>
                <a:ea typeface="+mn-ea"/>
                <a:cs typeface="Segoe Sans Display" pitchFamily="2" charset="0"/>
              </a:rPr>
            </a:br>
            <a:r>
              <a:rPr kumimoji="0" lang="en-US" sz="1800" b="0" i="0" u="none" strike="noStrike" kern="1200" cap="none" spc="0" normalizeH="0" baseline="0" noProof="0">
                <a:ln>
                  <a:noFill/>
                </a:ln>
                <a:solidFill>
                  <a:schemeClr val="bg1"/>
                </a:solidFill>
                <a:effectLst/>
                <a:uLnTx/>
                <a:uFillTx/>
                <a:ea typeface="+mn-ea"/>
                <a:cs typeface="Segoe Sans Display" pitchFamily="2" charset="0"/>
              </a:rPr>
              <a:t>meet your expectations?</a:t>
            </a:r>
          </a:p>
        </p:txBody>
      </p:sp>
    </p:spTree>
    <p:extLst>
      <p:ext uri="{BB962C8B-B14F-4D97-AF65-F5344CB8AC3E}">
        <p14:creationId xmlns:p14="http://schemas.microsoft.com/office/powerpoint/2010/main" val="4162396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anim calcmode="lin" valueType="num">
                                      <p:cBhvr>
                                        <p:cTn id="18" dur="750" fill="hold"/>
                                        <p:tgtEl>
                                          <p:spTgt spid="12"/>
                                        </p:tgtEl>
                                        <p:attrNameLst>
                                          <p:attrName>ppt_x</p:attrName>
                                        </p:attrNameLst>
                                      </p:cBhvr>
                                      <p:tavLst>
                                        <p:tav tm="0">
                                          <p:val>
                                            <p:strVal val="#ppt_x"/>
                                          </p:val>
                                        </p:tav>
                                        <p:tav tm="100000">
                                          <p:val>
                                            <p:strVal val="#ppt_x"/>
                                          </p:val>
                                        </p:tav>
                                      </p:tavLst>
                                    </p:anim>
                                    <p:anim calcmode="lin" valueType="num">
                                      <p:cBhvr>
                                        <p:cTn id="19" dur="75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par>
                                <p:cTn id="75" presetID="10"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2" grpId="0" animBg="1"/>
      <p:bldP spid="14" grpId="0" animBg="1"/>
      <p:bldP spid="16" grpId="0" animBg="1"/>
      <p:bldP spid="16" grpId="1" animBg="1"/>
      <p:bldP spid="8" grpId="0"/>
      <p:bldP spid="17" grpId="0" animBg="1"/>
      <p:bldP spid="17" grpId="1" animBg="1"/>
      <p:bldP spid="10" grpId="0"/>
      <p:bldP spid="18" grpId="0" animBg="1"/>
      <p:bldP spid="18" grpId="1" animBg="1"/>
      <p:bldP spid="11" grpId="0"/>
      <p:bldP spid="19" grpId="0" animBg="1"/>
      <p:bldP spid="13" grpId="0"/>
    </p:bldLst>
  </p:timing>
</p:sld>
</file>

<file path=ppt/theme/theme1.xml><?xml version="1.0" encoding="utf-8"?>
<a:theme xmlns:a="http://schemas.openxmlformats.org/drawingml/2006/main" name="1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 7">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CBA34F88785244A9D44957A9952D4B" ma:contentTypeVersion="21" ma:contentTypeDescription="Create a new document." ma:contentTypeScope="" ma:versionID="0475b6c3b325ef0003fc2a09642f8873">
  <xsd:schema xmlns:xsd="http://www.w3.org/2001/XMLSchema" xmlns:xs="http://www.w3.org/2001/XMLSchema" xmlns:p="http://schemas.microsoft.com/office/2006/metadata/properties" xmlns:ns2="0ff949b1-9c15-4322-9642-8d24550bf5cc" xmlns:ns3="a824321e-48e8-40ca-9871-15250553b758" targetNamespace="http://schemas.microsoft.com/office/2006/metadata/properties" ma:root="true" ma:fieldsID="97835e150ceffcda7c8a3575a8bd722e" ns2:_="" ns3:_="">
    <xsd:import namespace="0ff949b1-9c15-4322-9642-8d24550bf5cc"/>
    <xsd:import namespace="a824321e-48e8-40ca-9871-15250553b7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949b1-9c15-4322-9642-8d24550bf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d14119-9ae9-4cc6-a406-008d392c1a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24321e-48e8-40ca-9871-15250553b75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f02ba00-ce7d-4fec-913c-46b042464bd8}" ma:internalName="TaxCatchAll" ma:showField="CatchAllData" ma:web="a824321e-48e8-40ca-9871-15250553b7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ff949b1-9c15-4322-9642-8d24550bf5cc">
      <Terms xmlns="http://schemas.microsoft.com/office/infopath/2007/PartnerControls"/>
    </lcf76f155ced4ddcb4097134ff3c332f>
    <TaxCatchAll xmlns="a824321e-48e8-40ca-9871-15250553b7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81FA02-D22E-4FD6-84CD-7E7C957C910C}">
  <ds:schemaRefs>
    <ds:schemaRef ds:uri="0ff949b1-9c15-4322-9642-8d24550bf5cc"/>
    <ds:schemaRef ds:uri="a824321e-48e8-40ca-9871-15250553b7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90F116-B58F-4255-B05B-DA3808E0E5C6}">
  <ds:schemaRefs>
    <ds:schemaRef ds:uri="0ff949b1-9c15-4322-9642-8d24550bf5cc"/>
    <ds:schemaRef ds:uri="a824321e-48e8-40ca-9871-15250553b7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TotalTime>
  <Words>6671</Words>
  <Application>Microsoft Office PowerPoint</Application>
  <PresentationFormat>Widescreen</PresentationFormat>
  <Paragraphs>555</Paragraphs>
  <Slides>24</Slides>
  <Notes>22</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1_Customer Hub Template</vt:lpstr>
      <vt:lpstr>Maximize M365 Copilot Chat value with better prompts</vt:lpstr>
      <vt:lpstr>AGENDA</vt:lpstr>
      <vt:lpstr>Copilot is the UI for AI</vt:lpstr>
      <vt:lpstr>Microsoft 365 Copilot Chat</vt:lpstr>
      <vt:lpstr>Available across Microsoft 365 apps</vt:lpstr>
      <vt:lpstr>Video: Copilot Chat</vt:lpstr>
      <vt:lpstr>Art of Prompting</vt:lpstr>
      <vt:lpstr>The Art and Science of Prompting</vt:lpstr>
      <vt:lpstr>The Art and Science of Prompting </vt:lpstr>
      <vt:lpstr>Include the right prompt ingredients</vt:lpstr>
      <vt:lpstr>The Art and Science of Prompting  </vt:lpstr>
      <vt:lpstr>What makes an effective prompt?</vt:lpstr>
      <vt:lpstr>Prompting Tips</vt:lpstr>
      <vt:lpstr>Be Specific and Clear</vt:lpstr>
      <vt:lpstr>Iterate and Regenerate</vt:lpstr>
      <vt:lpstr>Rich Elaboration </vt:lpstr>
      <vt:lpstr>Contextual Understanding</vt:lpstr>
      <vt:lpstr>Prompts</vt:lpstr>
      <vt:lpstr>Chat prompting demo</vt:lpstr>
      <vt:lpstr>Next Steps and Call to Action</vt:lpstr>
      <vt:lpstr>Customer Hub</vt:lpstr>
      <vt:lpstr>Copilot Chat Adoption Hub</vt:lpstr>
      <vt:lpstr>Use Copilot Chat on the go</vt:lpstr>
      <vt:lpstr>Thankyou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Daryl Schaal (SYNAXIS CORPORATION)</cp:lastModifiedBy>
  <cp:revision>4</cp:revision>
  <cp:lastPrinted>2023-02-15T20:48:24Z</cp:lastPrinted>
  <dcterms:created xsi:type="dcterms:W3CDTF">2025-03-03T10:30:40Z</dcterms:created>
  <dcterms:modified xsi:type="dcterms:W3CDTF">2025-11-20T20:59:56Z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0x010100A7CBA34F88785244A9D44957A9952D4B</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