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Lst>
  <p:notesMasterIdLst>
    <p:notesMasterId r:id="rId37"/>
  </p:notesMasterIdLst>
  <p:handoutMasterIdLst>
    <p:handoutMasterId r:id="rId38"/>
  </p:handoutMasterIdLst>
  <p:sldIdLst>
    <p:sldId id="2147482456" r:id="rId5"/>
    <p:sldId id="2147482459" r:id="rId6"/>
    <p:sldId id="2147482462" r:id="rId7"/>
    <p:sldId id="2147482463" r:id="rId8"/>
    <p:sldId id="2147482464" r:id="rId9"/>
    <p:sldId id="2147482466" r:id="rId10"/>
    <p:sldId id="2147482496" r:id="rId11"/>
    <p:sldId id="2147482486" r:id="rId12"/>
    <p:sldId id="2147482484" r:id="rId13"/>
    <p:sldId id="2147482485" r:id="rId14"/>
    <p:sldId id="2147482490" r:id="rId15"/>
    <p:sldId id="2147482497" r:id="rId16"/>
    <p:sldId id="2147482487" r:id="rId17"/>
    <p:sldId id="2147482489" r:id="rId18"/>
    <p:sldId id="2147482488" r:id="rId19"/>
    <p:sldId id="2147482498" r:id="rId20"/>
    <p:sldId id="2147482479" r:id="rId21"/>
    <p:sldId id="2147482499" r:id="rId22"/>
    <p:sldId id="2147482481" r:id="rId23"/>
    <p:sldId id="2147482492" r:id="rId24"/>
    <p:sldId id="2147482491" r:id="rId25"/>
    <p:sldId id="2147482494" r:id="rId26"/>
    <p:sldId id="2147482495" r:id="rId27"/>
    <p:sldId id="2147482500" r:id="rId28"/>
    <p:sldId id="2147482482" r:id="rId29"/>
    <p:sldId id="2147482483" r:id="rId30"/>
    <p:sldId id="2147482469" r:id="rId31"/>
    <p:sldId id="2147482468" r:id="rId32"/>
    <p:sldId id="2147482472" r:id="rId33"/>
    <p:sldId id="2147482474" r:id="rId34"/>
    <p:sldId id="2147482471" r:id="rId35"/>
    <p:sldId id="2147482470" r:id="rId3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W Customer Hub slides" id="{0CB07BD8-A729-44C3-AF36-735DAE1433D6}">
          <p14:sldIdLst>
            <p14:sldId id="2147482456"/>
            <p14:sldId id="2147482459"/>
            <p14:sldId id="2147482462"/>
            <p14:sldId id="2147482463"/>
            <p14:sldId id="2147482464"/>
            <p14:sldId id="2147482466"/>
            <p14:sldId id="2147482496"/>
            <p14:sldId id="2147482486"/>
            <p14:sldId id="2147482484"/>
            <p14:sldId id="2147482485"/>
            <p14:sldId id="2147482490"/>
            <p14:sldId id="2147482497"/>
            <p14:sldId id="2147482487"/>
            <p14:sldId id="2147482489"/>
            <p14:sldId id="2147482488"/>
            <p14:sldId id="2147482498"/>
            <p14:sldId id="2147482479"/>
            <p14:sldId id="2147482499"/>
            <p14:sldId id="2147482481"/>
            <p14:sldId id="2147482492"/>
            <p14:sldId id="2147482491"/>
            <p14:sldId id="2147482494"/>
            <p14:sldId id="2147482495"/>
            <p14:sldId id="2147482500"/>
            <p14:sldId id="2147482482"/>
            <p14:sldId id="2147482483"/>
            <p14:sldId id="2147482469"/>
            <p14:sldId id="2147482468"/>
            <p14:sldId id="2147482472"/>
            <p14:sldId id="2147482474"/>
            <p14:sldId id="2147482471"/>
            <p14:sldId id="2147482470"/>
          </p14:sldIdLst>
        </p14:section>
        <p14:section name="Template | Master slides" id="{10312391-8366-4E88-9621-E0E74B7E5AA3}">
          <p14:sldIdLst/>
        </p14:section>
        <p14:section name="Design assets" id="{BAF1F95D-6D48-4254-A22E-E4E765D69411}">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1020D55D-8F02-AB39-D728-6BC391172EB4}" name="Sheri Mehmood" initials="SM" userId="S::sherimehmood@microsoft.com::e6562c64-9969-49ad-86e2-b6c85852a7dc" providerId="AD"/>
  <p188:author id="{E45D227C-DD9A-9FCD-CD34-CD50625CD106}" name="Tavo Adame (SIMPLICITY CONSULTING INC)" initials="TA" userId="S::v-tadame@microsoft.com::bfcf9539-9748-450c-a5e5-cd9a8efcfa1a" providerId="AD"/>
  <p188:author id="{F2709498-A04C-E0B7-6180-202D121EF24A}" name="Mike Bennett" initials="MB" userId="S::mibennet@microsoft.com::5407ebdc-0b12-45bd-bd0c-572d036e4581" providerId="AD"/>
  <p188:author id="{55AF939D-306C-F0E7-56D3-E15986F88A63}" name="Elisabeth Laschon" initials="EL" userId="S::elilas@microsoft.com::0b6c7030-3f53-41a5-849b-86871f2417fe"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E62EABB2-7A3F-78FE-B99B-D88983282B42}" name="Eujue Lee (Apex Systems  LLC)" initials="" userId="S::v-eujuelee@microsoft.com::a803fdd9-f861-4397-8404-390a4293053e" providerId="AD"/>
  <p188:author id="{35A683CB-9453-07F1-6D1C-898273843970}" name="Xonatia Lee" initials="XL" userId="S::xolee@microsoft.com::1fc23153-2982-405e-bd6d-7dbf9fbff16f" providerId="AD"/>
  <p188:author id="{4A7A3BD1-DD43-8DBB-6DEC-2ECC8760C411}" name="David Griffith" initials="DG" userId="S::davidg@silverfoxprod.com::d098c8ac-700f-46f0-bf84-2134bdb9d901" providerId="AD"/>
  <p188:author id="{6AFA61D8-796F-555E-A395-B33F90AAF99E}" name="Monica Lueder" initials="ML" userId="S::monical@microsoft.com::75969e72-ba9c-4e32-a4ac-c8f3aeff9ba2" providerId="AD"/>
  <p188:author id="{BA994ADF-42FC-CBE8-2A8F-B35E7FA5DB96}" name="Christian Munden" initials="CM" userId="S::cmunden@microsoft.com::55c686fb-7ae5-4ab9-974f-661eec7879dd" providerId="AD"/>
  <p188:author id="{4921F3FA-C476-60ED-8040-42C3314C3956}" name="Kiki Simpson" initials="KS" userId="S::kasimpso@microsoft.com::7767f98c-601c-44d8-971d-f9f2a6efc8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E47"/>
    <a:srgbClr val="091F2C"/>
    <a:srgbClr val="3F3C3E"/>
    <a:srgbClr val="FEFEFF"/>
    <a:srgbClr val="E9F2F8"/>
    <a:srgbClr val="2A446F"/>
    <a:srgbClr val="94D8FE"/>
    <a:srgbClr val="C03BC4"/>
    <a:srgbClr val="FF5C39"/>
    <a:srgbClr val="FFE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528"/>
        <p:guide orient="horz" pos="960"/>
        <p:guide pos="552"/>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9/17/2025 8:24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9/17/2025 8:24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9/17/2025 8:24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532957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Enables speak in the event</a:t>
            </a:r>
          </a:p>
          <a:p>
            <a:pPr marL="171450" indent="-171450">
              <a:buFontTx/>
              <a:buChar char="-"/>
            </a:pPr>
            <a:r>
              <a:rPr lang="en-US"/>
              <a:t>When you bring an attendee on stage, they get AV capabilities</a:t>
            </a:r>
          </a:p>
          <a:p>
            <a:pPr marL="171450" indent="-171450">
              <a:buFontTx/>
              <a:buChar char="-"/>
            </a:pPr>
            <a:r>
              <a:rPr lang="en-US"/>
              <a:t>They can’t see the streaming attendee chat but not the inner meeting chat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9/17/2025 8:24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229511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Same polls experience. Up to 20k to start, scaling more after</a:t>
            </a:r>
          </a:p>
          <a:p>
            <a:pPr marL="171450" indent="-171450">
              <a:buFontTx/>
              <a:buChar char="-"/>
            </a:pPr>
            <a:r>
              <a:rPr lang="en-US"/>
              <a:t>- no word cloud</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9/17/2025 8:24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125893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Lowering latency to sub-3 sec (target)</a:t>
            </a:r>
          </a:p>
          <a:p>
            <a:pPr marL="171450" indent="-171450">
              <a:buFontTx/>
              <a:buChar char="-"/>
            </a:pPr>
            <a:r>
              <a:rPr lang="en-US"/>
              <a:t>Works OOB</a:t>
            </a:r>
          </a:p>
          <a:p>
            <a:pPr marL="171450" indent="-171450">
              <a:buFontTx/>
              <a:buChar char="-"/>
            </a:pPr>
            <a:r>
              <a:rPr lang="en-US"/>
              <a:t>No set up required</a:t>
            </a:r>
          </a:p>
          <a:p>
            <a:pPr marL="171450" indent="-171450">
              <a:buFontTx/>
              <a:buChar char="-"/>
            </a:pPr>
            <a:r>
              <a:rPr lang="en-US"/>
              <a:t>Still need to have enough </a:t>
            </a:r>
            <a:r>
              <a:rPr lang="en-US" err="1"/>
              <a:t>eCDN</a:t>
            </a:r>
            <a:r>
              <a:rPr lang="en-US"/>
              <a:t> licenses to cover the size of the event (10k event=10k </a:t>
            </a:r>
            <a:r>
              <a:rPr lang="en-US" err="1"/>
              <a:t>eCDN</a:t>
            </a:r>
            <a:r>
              <a:rPr lang="en-US"/>
              <a:t> licenses)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9/17/2025 8:24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713182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7.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0.png"/><Relationship Id="rId4" Type="http://schemas.openxmlformats.org/officeDocument/2006/relationships/image" Target="../media/image29.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45" b="4744"/>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576" b="4818"/>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042" b="4818"/>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983" t="-246" r="24" b="356"/>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r:embed="rId7">
            <a:extLst>
              <a:ext uri="{96DAC541-7B7A-43D3-8B79-37D633B846F1}">
                <asvg:svgBlip xmlns:asvg="http://schemas.microsoft.com/office/drawing/2016/SVG/main" r:embed="rId8"/>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9"/>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2"/>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31.png"/><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aka.ms/CustomerHubSurvey" TargetMode="External"/><Relationship Id="rId2" Type="http://schemas.openxmlformats.org/officeDocument/2006/relationships/image" Target="../media/image65.png"/><Relationship Id="rId1" Type="http://schemas.openxmlformats.org/officeDocument/2006/relationships/slideLayout" Target="../slideLayouts/slideLayout22.xml"/><Relationship Id="rId5" Type="http://schemas.microsoft.com/office/2007/relationships/hdphoto" Target="../media/hdphoto2.wdp"/><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image" Target="../media/image1.emf"/><Relationship Id="rId1" Type="http://schemas.openxmlformats.org/officeDocument/2006/relationships/slideLayout" Target="../slideLayouts/slideLayout21.xml"/><Relationship Id="rId5" Type="http://schemas.openxmlformats.org/officeDocument/2006/relationships/image" Target="../media/image34.sv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31.png"/><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7.svg"/></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DAB78B8C-EFEA-2E5D-EE39-A01559AB7FAC}"/>
              </a:ext>
            </a:extLst>
          </p:cNvPr>
          <p:cNvSpPr>
            <a:spLocks noGrp="1"/>
          </p:cNvSpPr>
          <p:nvPr>
            <p:ph type="title"/>
          </p:nvPr>
        </p:nvSpPr>
        <p:spPr>
          <a:xfrm>
            <a:off x="584199" y="2162063"/>
            <a:ext cx="5957278" cy="1421928"/>
          </a:xfrm>
          <a:prstGeom prst="rect">
            <a:avLst/>
          </a:prstGeom>
        </p:spPr>
        <p:txBody>
          <a:bodyPr wrap="square" lIns="0" tIns="45720" rIns="0" bIns="45720" anchor="t">
            <a:spAutoFit/>
          </a:bodyPr>
          <a:lstStyle/>
          <a:p>
            <a:pPr defTabSz="457200">
              <a:lnSpc>
                <a:spcPct val="90000"/>
              </a:lnSpc>
              <a:spcBef>
                <a:spcPts val="0"/>
              </a:spcBef>
              <a:defRPr/>
            </a:pPr>
            <a:r>
              <a:rPr lang="en-US" sz="4800">
                <a:ln>
                  <a:noFill/>
                </a:ln>
                <a:gradFill flip="none">
                  <a:gsLst>
                    <a:gs pos="0">
                      <a:srgbClr val="94D8FE"/>
                    </a:gs>
                    <a:gs pos="100000">
                      <a:srgbClr val="FFFFFF"/>
                    </a:gs>
                  </a:gsLst>
                  <a:lin ang="16200000" scaled="1"/>
                  <a:tileRect/>
                </a:gradFill>
                <a:latin typeface="Segoe Sans Display Semibold"/>
                <a:cs typeface="Segoe Sans Display Semibold"/>
              </a:rPr>
              <a:t>Hello and welcome to</a:t>
            </a:r>
            <a:r>
              <a:rPr lang="en-US" sz="4800">
                <a:gradFill flip="none">
                  <a:gsLst>
                    <a:gs pos="0">
                      <a:srgbClr val="94D8FE"/>
                    </a:gs>
                    <a:gs pos="100000">
                      <a:srgbClr val="FFFFFF"/>
                    </a:gs>
                  </a:gsLst>
                  <a:lin ang="16200000" scaled="1"/>
                  <a:tileRect/>
                </a:gradFill>
                <a:latin typeface="Segoe Sans Display Semibold"/>
                <a:cs typeface="Segoe Sans Display Semibold"/>
              </a:rPr>
              <a:t> </a:t>
            </a:r>
            <a:r>
              <a:rPr lang="en-US" sz="4800">
                <a:ln>
                  <a:noFill/>
                </a:ln>
                <a:gradFill flip="none">
                  <a:gsLst>
                    <a:gs pos="0">
                      <a:srgbClr val="94D8FE"/>
                    </a:gs>
                    <a:gs pos="100000">
                      <a:srgbClr val="FFFFFF"/>
                    </a:gs>
                  </a:gsLst>
                  <a:lin ang="16200000" scaled="1"/>
                  <a:tileRect/>
                </a:gradFill>
                <a:latin typeface="Segoe Sans Display Semibold"/>
                <a:cs typeface="Segoe Sans Display Semibold"/>
              </a:rPr>
              <a:t>Customer Hub</a:t>
            </a:r>
          </a:p>
        </p:txBody>
      </p:sp>
      <p:sp>
        <p:nvSpPr>
          <p:cNvPr id="6" name="Text Placeholder 16">
            <a:extLst>
              <a:ext uri="{FF2B5EF4-FFF2-40B4-BE49-F238E27FC236}">
                <a16:creationId xmlns:a16="http://schemas.microsoft.com/office/drawing/2014/main" id="{8CB8FEB4-F53C-D2A1-3501-916E64E29296}"/>
              </a:ext>
            </a:extLst>
          </p:cNvPr>
          <p:cNvSpPr txBox="1">
            <a:spLocks/>
          </p:cNvSpPr>
          <p:nvPr/>
        </p:nvSpPr>
        <p:spPr>
          <a:xfrm>
            <a:off x="584200" y="4834378"/>
            <a:ext cx="6858000" cy="276999"/>
          </a:xfrm>
          <a:prstGeom prst="rect">
            <a:avLst/>
          </a:prstGeom>
        </p:spPr>
        <p:txBody>
          <a:bodyPr lIns="0" rIns="0"/>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lnSpc>
                <a:spcPct val="90000"/>
              </a:lnSpc>
              <a:buSzTx/>
              <a:defRPr/>
            </a:pPr>
            <a:r>
              <a:rPr lang="en-US" sz="2000">
                <a:solidFill>
                  <a:prstClr val="white"/>
                </a:solidFill>
                <a:latin typeface="Segoe Sans Display" pitchFamily="2" charset="0"/>
              </a:rPr>
              <a:t>We’ll get started at </a:t>
            </a:r>
            <a:r>
              <a:rPr lang="en-US" sz="2000">
                <a:solidFill>
                  <a:prstClr val="white"/>
                </a:solidFill>
                <a:latin typeface="+mj-lt"/>
              </a:rPr>
              <a:t>2 minutes </a:t>
            </a:r>
            <a:r>
              <a:rPr lang="en-US" sz="2000">
                <a:solidFill>
                  <a:prstClr val="white"/>
                </a:solidFill>
                <a:latin typeface="Segoe Sans Display" pitchFamily="2" charset="0"/>
              </a:rPr>
              <a:t>past the hour</a:t>
            </a:r>
          </a:p>
        </p:txBody>
      </p:sp>
    </p:spTree>
    <p:extLst>
      <p:ext uri="{BB962C8B-B14F-4D97-AF65-F5344CB8AC3E}">
        <p14:creationId xmlns:p14="http://schemas.microsoft.com/office/powerpoint/2010/main" val="216504367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2E0745-0DCF-8E14-ACBA-C733C3C1BFA7}"/>
              </a:ext>
            </a:extLst>
          </p:cNvPr>
          <p:cNvSpPr>
            <a:spLocks noGrp="1"/>
          </p:cNvSpPr>
          <p:nvPr>
            <p:ph type="title"/>
          </p:nvPr>
        </p:nvSpPr>
        <p:spPr>
          <a:xfrm>
            <a:off x="377248" y="149779"/>
            <a:ext cx="11945381" cy="498598"/>
          </a:xfrm>
        </p:spPr>
        <p:txBody>
          <a:bodyPr/>
          <a:lstStyle/>
          <a:p>
            <a:r>
              <a:rPr lang="en-US" sz="3200"/>
              <a:t>End session for attendees &amp; return presenters to Green Room</a:t>
            </a:r>
          </a:p>
        </p:txBody>
      </p:sp>
      <p:pic>
        <p:nvPicPr>
          <p:cNvPr id="5" name="Picture 4">
            <a:extLst>
              <a:ext uri="{FF2B5EF4-FFF2-40B4-BE49-F238E27FC236}">
                <a16:creationId xmlns:a16="http://schemas.microsoft.com/office/drawing/2014/main" id="{1C85E394-7673-55F7-7B8A-CCBFC7501D3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8301" y="2611461"/>
            <a:ext cx="5944115" cy="3365284"/>
          </a:xfrm>
          <a:prstGeom prst="rect">
            <a:avLst/>
          </a:prstGeom>
        </p:spPr>
      </p:pic>
      <p:pic>
        <p:nvPicPr>
          <p:cNvPr id="6" name="Picture 5">
            <a:extLst>
              <a:ext uri="{FF2B5EF4-FFF2-40B4-BE49-F238E27FC236}">
                <a16:creationId xmlns:a16="http://schemas.microsoft.com/office/drawing/2014/main" id="{00A1BBF1-2DD9-CB5F-77CF-EF29D5AE04B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47885" y="2611461"/>
            <a:ext cx="5944115" cy="3365284"/>
          </a:xfrm>
          <a:prstGeom prst="rect">
            <a:avLst/>
          </a:prstGeom>
        </p:spPr>
      </p:pic>
      <p:sp>
        <p:nvSpPr>
          <p:cNvPr id="4" name="Rectangle 3">
            <a:extLst>
              <a:ext uri="{FF2B5EF4-FFF2-40B4-BE49-F238E27FC236}">
                <a16:creationId xmlns:a16="http://schemas.microsoft.com/office/drawing/2014/main" id="{ECB21F01-33CC-0429-A058-12C4CBD81928}"/>
              </a:ext>
            </a:extLst>
          </p:cNvPr>
          <p:cNvSpPr/>
          <p:nvPr/>
        </p:nvSpPr>
        <p:spPr bwMode="auto">
          <a:xfrm>
            <a:off x="2019990" y="6177569"/>
            <a:ext cx="2320735" cy="65816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000">
                <a:solidFill>
                  <a:schemeClr val="accent1">
                    <a:lumMod val="50000"/>
                  </a:schemeClr>
                </a:solidFill>
                <a:ea typeface="Segoe UI" pitchFamily="34" charset="0"/>
                <a:cs typeface="Segoe UI" pitchFamily="34" charset="0"/>
              </a:rPr>
              <a:t>Presenter view</a:t>
            </a:r>
          </a:p>
        </p:txBody>
      </p:sp>
      <p:sp>
        <p:nvSpPr>
          <p:cNvPr id="7" name="Rectangle 6">
            <a:extLst>
              <a:ext uri="{FF2B5EF4-FFF2-40B4-BE49-F238E27FC236}">
                <a16:creationId xmlns:a16="http://schemas.microsoft.com/office/drawing/2014/main" id="{99812DC8-746B-37D8-DB2E-58D81E2DFB6A}"/>
              </a:ext>
            </a:extLst>
          </p:cNvPr>
          <p:cNvSpPr/>
          <p:nvPr/>
        </p:nvSpPr>
        <p:spPr bwMode="auto">
          <a:xfrm>
            <a:off x="8059574" y="6177568"/>
            <a:ext cx="2320735" cy="65816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000">
                <a:solidFill>
                  <a:schemeClr val="accent1">
                    <a:lumMod val="50000"/>
                  </a:schemeClr>
                </a:solidFill>
                <a:ea typeface="Segoe UI" pitchFamily="34" charset="0"/>
                <a:cs typeface="Segoe UI" pitchFamily="34" charset="0"/>
              </a:rPr>
              <a:t>Attendee view</a:t>
            </a:r>
          </a:p>
        </p:txBody>
      </p:sp>
      <p:sp>
        <p:nvSpPr>
          <p:cNvPr id="2" name="Content Placeholder 1">
            <a:extLst>
              <a:ext uri="{FF2B5EF4-FFF2-40B4-BE49-F238E27FC236}">
                <a16:creationId xmlns:a16="http://schemas.microsoft.com/office/drawing/2014/main" id="{7AC09717-6ADB-C06A-CFB1-961F1AC1DC20}"/>
              </a:ext>
            </a:extLst>
          </p:cNvPr>
          <p:cNvSpPr>
            <a:spLocks noGrp="1"/>
          </p:cNvSpPr>
          <p:nvPr>
            <p:ph idx="1"/>
          </p:nvPr>
        </p:nvSpPr>
        <p:spPr>
          <a:xfrm>
            <a:off x="586740" y="845089"/>
            <a:ext cx="11018520" cy="1569660"/>
          </a:xfrm>
        </p:spPr>
        <p:txBody>
          <a:bodyPr/>
          <a:lstStyle/>
          <a:p>
            <a:r>
              <a:rPr lang="en-US" sz="1800"/>
              <a:t>What’s new: </a:t>
            </a:r>
          </a:p>
          <a:p>
            <a:pPr marL="914400" lvl="1" indent="-457200">
              <a:buFont typeface="Arial" panose="020B0604020202020204" pitchFamily="34" charset="0"/>
              <a:buChar char="•"/>
            </a:pPr>
            <a:r>
              <a:rPr lang="en-US" sz="1200"/>
              <a:t>After the session has started, organizers/presenters can select the “End event” button &amp; receive a confirmation that they will end the session </a:t>
            </a:r>
          </a:p>
          <a:p>
            <a:pPr marL="914400" lvl="1" indent="-457200">
              <a:buFont typeface="Arial" panose="020B0604020202020204" pitchFamily="34" charset="0"/>
              <a:buChar char="•"/>
            </a:pPr>
            <a:r>
              <a:rPr lang="en-US" sz="1200"/>
              <a:t>Attendees will receive a message on stage that the session has ended </a:t>
            </a:r>
          </a:p>
          <a:p>
            <a:pPr marL="914400" lvl="1" indent="-457200">
              <a:buFont typeface="Arial" panose="020B0604020202020204" pitchFamily="34" charset="0"/>
              <a:buChar char="•"/>
            </a:pPr>
            <a:r>
              <a:rPr lang="en-US" sz="1200"/>
              <a:t>Organizers/presenters will return to Green Room to debrief. </a:t>
            </a:r>
          </a:p>
          <a:p>
            <a:pPr marL="914400" lvl="1" indent="-457200">
              <a:buFont typeface="Arial" panose="020B0604020202020204" pitchFamily="34" charset="0"/>
              <a:buChar char="•"/>
            </a:pPr>
            <a:r>
              <a:rPr lang="en-US" sz="1200"/>
              <a:t>Tip: to restart the session, all organizers/presenters must leave the session and after 5 minutes and when they rejoin they will return to the Green Room at the beginning of the session. </a:t>
            </a:r>
          </a:p>
          <a:p>
            <a:pPr marL="914400" lvl="1" indent="-457200">
              <a:buFont typeface="Arial" panose="020B0604020202020204" pitchFamily="34" charset="0"/>
              <a:buChar char="•"/>
            </a:pPr>
            <a:r>
              <a:rPr lang="en-US" sz="1200"/>
              <a:t>Tip: use the producer role feature to define who can select “End Event”</a:t>
            </a:r>
          </a:p>
        </p:txBody>
      </p:sp>
    </p:spTree>
    <p:extLst>
      <p:ext uri="{BB962C8B-B14F-4D97-AF65-F5344CB8AC3E}">
        <p14:creationId xmlns:p14="http://schemas.microsoft.com/office/powerpoint/2010/main" val="398489215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34191A-9829-7C1F-9605-A4F38760223B}"/>
              </a:ext>
            </a:extLst>
          </p:cNvPr>
          <p:cNvSpPr>
            <a:spLocks noGrp="1"/>
          </p:cNvSpPr>
          <p:nvPr>
            <p:ph type="title"/>
          </p:nvPr>
        </p:nvSpPr>
        <p:spPr>
          <a:xfrm>
            <a:off x="584200" y="194079"/>
            <a:ext cx="11018520" cy="498598"/>
          </a:xfrm>
        </p:spPr>
        <p:txBody>
          <a:bodyPr/>
          <a:lstStyle/>
          <a:p>
            <a:r>
              <a:rPr lang="en-US"/>
              <a:t>Easily Call in a Presenter or PSTN from the Roster </a:t>
            </a:r>
          </a:p>
        </p:txBody>
      </p:sp>
      <p:pic>
        <p:nvPicPr>
          <p:cNvPr id="5" name="Picture 4">
            <a:extLst>
              <a:ext uri="{FF2B5EF4-FFF2-40B4-BE49-F238E27FC236}">
                <a16:creationId xmlns:a16="http://schemas.microsoft.com/office/drawing/2014/main" id="{646A7A92-7388-03EF-4B00-7A221FE45CFF}"/>
              </a:ext>
              <a:ext uri="{C183D7F6-B498-43B3-948B-1728B52AA6E4}">
                <adec:decorative xmlns:adec="http://schemas.microsoft.com/office/drawing/2017/decorative" val="1"/>
              </a:ext>
            </a:extLst>
          </p:cNvPr>
          <p:cNvPicPr>
            <a:picLocks noChangeAspect="1"/>
          </p:cNvPicPr>
          <p:nvPr/>
        </p:nvPicPr>
        <p:blipFill>
          <a:blip r:embed="rId2"/>
          <a:srcRect l="12363" t="12454" r="7650" b="12234"/>
          <a:stretch>
            <a:fillRect/>
          </a:stretch>
        </p:blipFill>
        <p:spPr>
          <a:xfrm>
            <a:off x="135653" y="2493132"/>
            <a:ext cx="5788637" cy="3065800"/>
          </a:xfrm>
          <a:prstGeom prst="rect">
            <a:avLst/>
          </a:prstGeom>
        </p:spPr>
      </p:pic>
      <p:pic>
        <p:nvPicPr>
          <p:cNvPr id="7" name="Picture 6">
            <a:extLst>
              <a:ext uri="{FF2B5EF4-FFF2-40B4-BE49-F238E27FC236}">
                <a16:creationId xmlns:a16="http://schemas.microsoft.com/office/drawing/2014/main" id="{F5B002B7-2DAF-D988-C380-F6E37CF155E1}"/>
              </a:ext>
              <a:ext uri="{C183D7F6-B498-43B3-948B-1728B52AA6E4}">
                <adec:decorative xmlns:adec="http://schemas.microsoft.com/office/drawing/2017/decorative" val="1"/>
              </a:ext>
            </a:extLst>
          </p:cNvPr>
          <p:cNvPicPr>
            <a:picLocks noChangeAspect="1"/>
          </p:cNvPicPr>
          <p:nvPr/>
        </p:nvPicPr>
        <p:blipFill>
          <a:blip r:embed="rId3"/>
          <a:srcRect l="12404" t="12381" r="12390" b="12235"/>
          <a:stretch>
            <a:fillRect/>
          </a:stretch>
        </p:blipFill>
        <p:spPr>
          <a:xfrm>
            <a:off x="6652009" y="2491944"/>
            <a:ext cx="5439507" cy="3066988"/>
          </a:xfrm>
          <a:prstGeom prst="rect">
            <a:avLst/>
          </a:prstGeom>
        </p:spPr>
      </p:pic>
      <p:sp>
        <p:nvSpPr>
          <p:cNvPr id="8" name="Rectangle 7">
            <a:extLst>
              <a:ext uri="{FF2B5EF4-FFF2-40B4-BE49-F238E27FC236}">
                <a16:creationId xmlns:a16="http://schemas.microsoft.com/office/drawing/2014/main" id="{33A67117-6D53-823A-29DD-21282CAD7CC6}"/>
              </a:ext>
            </a:extLst>
          </p:cNvPr>
          <p:cNvSpPr/>
          <p:nvPr/>
        </p:nvSpPr>
        <p:spPr bwMode="auto">
          <a:xfrm>
            <a:off x="1261339" y="5787547"/>
            <a:ext cx="3546797" cy="8613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000">
                <a:solidFill>
                  <a:schemeClr val="accent2">
                    <a:lumMod val="75000"/>
                  </a:schemeClr>
                </a:solidFill>
                <a:ea typeface="Segoe UI" pitchFamily="34" charset="0"/>
                <a:cs typeface="Segoe UI" pitchFamily="34" charset="0"/>
              </a:rPr>
              <a:t>User is joined the session as an attendee</a:t>
            </a:r>
          </a:p>
        </p:txBody>
      </p:sp>
      <p:sp>
        <p:nvSpPr>
          <p:cNvPr id="9" name="Rectangle 8">
            <a:extLst>
              <a:ext uri="{FF2B5EF4-FFF2-40B4-BE49-F238E27FC236}">
                <a16:creationId xmlns:a16="http://schemas.microsoft.com/office/drawing/2014/main" id="{2982AB34-867A-57F2-367D-834C21A64285}"/>
              </a:ext>
            </a:extLst>
          </p:cNvPr>
          <p:cNvSpPr/>
          <p:nvPr/>
        </p:nvSpPr>
        <p:spPr bwMode="auto">
          <a:xfrm>
            <a:off x="7598363" y="5749028"/>
            <a:ext cx="3546797" cy="8613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000">
                <a:solidFill>
                  <a:schemeClr val="accent2">
                    <a:lumMod val="75000"/>
                  </a:schemeClr>
                </a:solidFill>
                <a:ea typeface="Segoe UI" pitchFamily="34" charset="0"/>
                <a:cs typeface="Segoe UI" pitchFamily="34" charset="0"/>
              </a:rPr>
              <a:t>User has not joined the session </a:t>
            </a:r>
          </a:p>
        </p:txBody>
      </p:sp>
      <p:sp>
        <p:nvSpPr>
          <p:cNvPr id="2" name="Content Placeholder 1">
            <a:extLst>
              <a:ext uri="{FF2B5EF4-FFF2-40B4-BE49-F238E27FC236}">
                <a16:creationId xmlns:a16="http://schemas.microsoft.com/office/drawing/2014/main" id="{89A495DE-A5BB-837F-0AA6-F55972EB11D5}"/>
              </a:ext>
            </a:extLst>
          </p:cNvPr>
          <p:cNvSpPr>
            <a:spLocks noGrp="1"/>
          </p:cNvSpPr>
          <p:nvPr>
            <p:ph idx="1"/>
          </p:nvPr>
        </p:nvSpPr>
        <p:spPr>
          <a:xfrm>
            <a:off x="584200" y="832602"/>
            <a:ext cx="11018520" cy="1421928"/>
          </a:xfrm>
        </p:spPr>
        <p:txBody>
          <a:bodyPr/>
          <a:lstStyle/>
          <a:p>
            <a:r>
              <a:rPr lang="en-US" sz="1800"/>
              <a:t>What’s new: </a:t>
            </a:r>
          </a:p>
          <a:p>
            <a:pPr marL="914400" lvl="1" indent="-457200">
              <a:buFont typeface="Arial" panose="020B0604020202020204" pitchFamily="34" charset="0"/>
              <a:buChar char="•"/>
            </a:pPr>
            <a:r>
              <a:rPr lang="en-US" sz="1200"/>
              <a:t>Organizers/presenters can call in a missing presenter or phone number using the roster for meetings, webinars, and town halls</a:t>
            </a:r>
          </a:p>
          <a:p>
            <a:pPr marL="914400" lvl="1" indent="-457200">
              <a:buFont typeface="Arial" panose="020B0604020202020204" pitchFamily="34" charset="0"/>
              <a:buChar char="•"/>
            </a:pPr>
            <a:r>
              <a:rPr lang="en-US" sz="1200"/>
              <a:t>For users joined as an attendee, organizers can bring them in by Making them a presenter </a:t>
            </a:r>
          </a:p>
          <a:p>
            <a:pPr marL="914400" lvl="1" indent="-457200">
              <a:buFont typeface="Arial" panose="020B0604020202020204" pitchFamily="34" charset="0"/>
              <a:buChar char="•"/>
            </a:pPr>
            <a:r>
              <a:rPr lang="en-US" sz="1200"/>
              <a:t>For users who have not joined the session at all, organizers can request them to join as a presenter or attendee </a:t>
            </a:r>
          </a:p>
          <a:p>
            <a:pPr marL="914400" lvl="1" indent="-457200">
              <a:buFont typeface="Arial" panose="020B0604020202020204" pitchFamily="34" charset="0"/>
              <a:buChar char="•"/>
            </a:pPr>
            <a:r>
              <a:rPr lang="en-US" sz="1200"/>
              <a:t>Phone numbers will join as an attendee and must be promoted to a presenter on the roster</a:t>
            </a:r>
          </a:p>
          <a:p>
            <a:pPr marL="914400" lvl="1" indent="-457200">
              <a:buFont typeface="Arial" panose="020B0604020202020204" pitchFamily="34" charset="0"/>
              <a:buChar char="•"/>
            </a:pPr>
            <a:r>
              <a:rPr lang="en-US" sz="1200"/>
              <a:t>Note: Presenters joining on the web is still not a supported feature</a:t>
            </a:r>
          </a:p>
        </p:txBody>
      </p:sp>
    </p:spTree>
    <p:extLst>
      <p:ext uri="{BB962C8B-B14F-4D97-AF65-F5344CB8AC3E}">
        <p14:creationId xmlns:p14="http://schemas.microsoft.com/office/powerpoint/2010/main" val="106532231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7091A-ABB0-7CC7-4B1E-567C05E05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1C28B8-CCFD-7E2F-B7B5-6D8C9A7B0371}"/>
              </a:ext>
            </a:extLst>
          </p:cNvPr>
          <p:cNvSpPr>
            <a:spLocks noGrp="1"/>
          </p:cNvSpPr>
          <p:nvPr>
            <p:ph type="title"/>
          </p:nvPr>
        </p:nvSpPr>
        <p:spPr>
          <a:xfrm>
            <a:off x="553640" y="2828514"/>
            <a:ext cx="5275659" cy="1200329"/>
          </a:xfrm>
        </p:spPr>
        <p:txBody>
          <a:bodyPr wrap="square" lIns="0" tIns="45720" rIns="0" bIns="45720" anchor="t">
            <a:spAutoFit/>
          </a:bodyPr>
          <a:lstStyle/>
          <a:p>
            <a:r>
              <a:rPr lang="en-US">
                <a:gradFill flip="none">
                  <a:gsLst>
                    <a:gs pos="0">
                      <a:srgbClr val="94D8FE"/>
                    </a:gs>
                    <a:gs pos="100000">
                      <a:srgbClr val="FFFFFF"/>
                    </a:gs>
                  </a:gsLst>
                  <a:lin ang="16200000" scaled="1"/>
                  <a:tileRect/>
                </a:gradFill>
                <a:latin typeface="Segoe Sans Display Semibold"/>
                <a:cs typeface="Segoe Sans Display Semibold"/>
              </a:rPr>
              <a:t>Production Controls/Studio</a:t>
            </a:r>
            <a:endParaRPr lang="en-US"/>
          </a:p>
        </p:txBody>
      </p:sp>
    </p:spTree>
    <p:extLst>
      <p:ext uri="{BB962C8B-B14F-4D97-AF65-F5344CB8AC3E}">
        <p14:creationId xmlns:p14="http://schemas.microsoft.com/office/powerpoint/2010/main" val="258087041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FBADE-AB5C-33D7-E7C3-C87901F79EF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07A080-2E8A-928F-0EC2-320459CC9C8A}"/>
              </a:ext>
              <a:ext uri="{C183D7F6-B498-43B3-948B-1728B52AA6E4}">
                <adec:decorative xmlns:adec="http://schemas.microsoft.com/office/drawing/2017/decorative" val="1"/>
              </a:ext>
            </a:extLst>
          </p:cNvPr>
          <p:cNvSpPr>
            <a:spLocks noGrp="1"/>
          </p:cNvSpPr>
          <p:nvPr>
            <p:ph idx="1"/>
          </p:nvPr>
        </p:nvSpPr>
        <p:spPr>
          <a:xfrm>
            <a:off x="504824" y="1262236"/>
            <a:ext cx="6396719" cy="4284250"/>
          </a:xfrm>
        </p:spPr>
        <p:txBody>
          <a:bodyPr vert="horz" wrap="square" lIns="0" tIns="0" rIns="0" bIns="0" rtlCol="0" anchor="t">
            <a:spAutoFit/>
          </a:bodyPr>
          <a:lstStyle/>
          <a:p>
            <a:pPr marL="285750" indent="-285750">
              <a:buFont typeface="Arial" panose="020B0604020202020204" pitchFamily="34" charset="0"/>
              <a:buChar char="•"/>
            </a:pPr>
            <a:r>
              <a:rPr lang="en-US" sz="1600"/>
              <a:t>Available for Town hall only.</a:t>
            </a:r>
          </a:p>
          <a:p>
            <a:pPr marL="285750" indent="-285750">
              <a:buFont typeface="Arial" panose="020B0604020202020204" pitchFamily="34" charset="0"/>
              <a:buChar char="•"/>
            </a:pPr>
            <a:r>
              <a:rPr lang="en-US" sz="1600"/>
              <a:t>Select </a:t>
            </a:r>
            <a:r>
              <a:rPr lang="en-US" sz="1600" b="1"/>
              <a:t>On with preview </a:t>
            </a:r>
            <a:r>
              <a:rPr lang="en-US" sz="1600"/>
              <a:t>in the Meeting Options to queue up presenters to go on and off screen, before attendees see the changes live. </a:t>
            </a:r>
          </a:p>
          <a:p>
            <a:pPr marL="285750" indent="-285750">
              <a:buFont typeface="Arial" panose="020B0604020202020204" pitchFamily="34" charset="0"/>
              <a:buChar char="•"/>
            </a:pPr>
            <a:r>
              <a:rPr lang="en-US" sz="1600"/>
              <a:t>To manage what attendees, see with preview:</a:t>
            </a:r>
          </a:p>
          <a:p>
            <a:pPr marL="800100" lvl="1" indent="-342900">
              <a:buFont typeface="+mj-lt"/>
              <a:buAutoNum type="arabicPeriod"/>
            </a:pPr>
            <a:r>
              <a:rPr lang="en-US" sz="1600"/>
              <a:t>Toggle presenter videos and shared content on and off under Manage screen to queue them up for the live feed.</a:t>
            </a:r>
          </a:p>
          <a:p>
            <a:pPr marL="800100" lvl="1" indent="-342900">
              <a:buFont typeface="+mj-lt"/>
              <a:buAutoNum type="arabicPeriod"/>
            </a:pPr>
            <a:r>
              <a:rPr lang="en-US" sz="1600"/>
              <a:t>Preview the queued presenters and content in the Preview feed before sending them live. Audio from unmuted presenters in Preview can be heard while they're off screen.</a:t>
            </a:r>
          </a:p>
          <a:p>
            <a:pPr marL="800100" lvl="1" indent="-342900">
              <a:buFont typeface="+mj-lt"/>
              <a:buAutoNum type="arabicPeriod"/>
            </a:pPr>
            <a:r>
              <a:rPr lang="en-US" sz="1600"/>
              <a:t>​When you're ready to move the presenters and content from the Preview feed to the Live feed, select Send live.</a:t>
            </a:r>
          </a:p>
          <a:p>
            <a:pPr marL="800100" lvl="1" indent="-342900">
              <a:buFont typeface="+mj-lt"/>
              <a:buAutoNum type="arabicPeriod"/>
            </a:pPr>
            <a:r>
              <a:rPr lang="en-US" sz="1600"/>
              <a:t>The Live feed will show what the attendees are seeing in the event.</a:t>
            </a:r>
          </a:p>
          <a:p>
            <a:pPr marL="285750" indent="-285750">
              <a:buFont typeface="Arial" panose="020B0604020202020204" pitchFamily="34" charset="0"/>
              <a:buChar char="•"/>
            </a:pPr>
            <a:r>
              <a:rPr lang="en-US" sz="1600"/>
              <a:t>Note: People who control production tools won't see what others are queueing in the Preview feed. </a:t>
            </a:r>
          </a:p>
        </p:txBody>
      </p:sp>
      <p:sp>
        <p:nvSpPr>
          <p:cNvPr id="4" name="Title 3">
            <a:extLst>
              <a:ext uri="{FF2B5EF4-FFF2-40B4-BE49-F238E27FC236}">
                <a16:creationId xmlns:a16="http://schemas.microsoft.com/office/drawing/2014/main" id="{B9B6627F-991A-F4B5-7282-52FCC9405822}"/>
              </a:ext>
              <a:ext uri="{C183D7F6-B498-43B3-948B-1728B52AA6E4}">
                <adec:decorative xmlns:adec="http://schemas.microsoft.com/office/drawing/2017/decorative" val="1"/>
              </a:ext>
            </a:extLst>
          </p:cNvPr>
          <p:cNvSpPr>
            <a:spLocks noGrp="1"/>
          </p:cNvSpPr>
          <p:nvPr>
            <p:ph type="title"/>
          </p:nvPr>
        </p:nvSpPr>
        <p:spPr/>
        <p:txBody>
          <a:bodyPr lIns="0" tIns="45720" rIns="0" bIns="45720" anchor="t"/>
          <a:lstStyle/>
          <a:p>
            <a:r>
              <a:rPr lang="en-US" sz="2800">
                <a:gradFill flip="none">
                  <a:gsLst>
                    <a:gs pos="0">
                      <a:srgbClr val="94D8FE"/>
                    </a:gs>
                    <a:gs pos="100000">
                      <a:srgbClr val="FFFFFF"/>
                    </a:gs>
                  </a:gsLst>
                  <a:lin ang="13500000" scaled="1"/>
                  <a:tileRect/>
                </a:gradFill>
                <a:latin typeface="Segoe Sans Display Semibold"/>
                <a:cs typeface="Segoe Sans Display Semibold"/>
              </a:rPr>
              <a:t>Manage what attendees see – On with preview</a:t>
            </a:r>
            <a:endParaRPr lang="en-US" sz="2800"/>
          </a:p>
        </p:txBody>
      </p:sp>
      <p:pic>
        <p:nvPicPr>
          <p:cNvPr id="6" name="Picture 5">
            <a:extLst>
              <a:ext uri="{FF2B5EF4-FFF2-40B4-BE49-F238E27FC236}">
                <a16:creationId xmlns:a16="http://schemas.microsoft.com/office/drawing/2014/main" id="{0BE49382-A9AC-E0A8-ADA2-6B3E210D1F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84571" y="3134579"/>
            <a:ext cx="4740502" cy="2668306"/>
          </a:xfrm>
          <a:prstGeom prst="rect">
            <a:avLst/>
          </a:prstGeom>
        </p:spPr>
      </p:pic>
      <p:pic>
        <p:nvPicPr>
          <p:cNvPr id="8" name="Picture 7">
            <a:extLst>
              <a:ext uri="{FF2B5EF4-FFF2-40B4-BE49-F238E27FC236}">
                <a16:creationId xmlns:a16="http://schemas.microsoft.com/office/drawing/2014/main" id="{BECA868F-E30F-12DC-E918-2F39DB4C01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13889" y="1495980"/>
            <a:ext cx="3681866" cy="1405209"/>
          </a:xfrm>
          <a:prstGeom prst="rect">
            <a:avLst/>
          </a:prstGeom>
        </p:spPr>
      </p:pic>
    </p:spTree>
    <p:extLst>
      <p:ext uri="{BB962C8B-B14F-4D97-AF65-F5344CB8AC3E}">
        <p14:creationId xmlns:p14="http://schemas.microsoft.com/office/powerpoint/2010/main" val="83113153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3BEF6-51D4-8499-AF2B-C36F85BE48F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A8E96F-4964-7FFA-D8FC-0FBF3A597D2C}"/>
              </a:ext>
              <a:ext uri="{C183D7F6-B498-43B3-948B-1728B52AA6E4}">
                <adec:decorative xmlns:adec="http://schemas.microsoft.com/office/drawing/2017/decorative" val="1"/>
              </a:ext>
            </a:extLst>
          </p:cNvPr>
          <p:cNvSpPr>
            <a:spLocks noGrp="1"/>
          </p:cNvSpPr>
          <p:nvPr>
            <p:ph idx="1"/>
          </p:nvPr>
        </p:nvSpPr>
        <p:spPr>
          <a:xfrm>
            <a:off x="504824" y="1262236"/>
            <a:ext cx="6636205" cy="5503045"/>
          </a:xfrm>
        </p:spPr>
        <p:txBody>
          <a:bodyPr vert="horz" wrap="square" lIns="0" tIns="0" rIns="0" bIns="0" rtlCol="0" anchor="t">
            <a:spAutoFit/>
          </a:bodyPr>
          <a:lstStyle/>
          <a:p>
            <a:pPr marL="285750" indent="-285750">
              <a:buFont typeface="Arial" panose="020B0604020202020204" pitchFamily="34" charset="0"/>
              <a:buChar char="•"/>
            </a:pPr>
            <a:r>
              <a:rPr lang="en-US" sz="1600"/>
              <a:t>Available for Town hall only. </a:t>
            </a:r>
          </a:p>
          <a:p>
            <a:pPr marL="285750" indent="-285750">
              <a:buFont typeface="Arial" panose="020B0604020202020204" pitchFamily="34" charset="0"/>
              <a:buChar char="•"/>
            </a:pPr>
            <a:r>
              <a:rPr lang="en-US" sz="1600"/>
              <a:t>With Teams Premium, users would have the ability to customize their screen with new layouts, backgrounds, name tags, and theme colors. </a:t>
            </a:r>
          </a:p>
          <a:p>
            <a:pPr marL="285750" indent="-285750">
              <a:buFont typeface="Arial" panose="020B0604020202020204" pitchFamily="34" charset="0"/>
              <a:buChar char="•"/>
            </a:pPr>
            <a:r>
              <a:rPr lang="en-US" sz="1600"/>
              <a:t>The “Customize screen” option will be available for both </a:t>
            </a:r>
            <a:r>
              <a:rPr lang="en-US" sz="1600" b="1"/>
              <a:t>On </a:t>
            </a:r>
            <a:r>
              <a:rPr lang="en-US" sz="1600"/>
              <a:t>and </a:t>
            </a:r>
            <a:r>
              <a:rPr lang="en-US" sz="1600" b="1"/>
              <a:t>On with preview</a:t>
            </a:r>
          </a:p>
          <a:p>
            <a:pPr marL="285750" indent="-285750">
              <a:buFont typeface="Arial" panose="020B0604020202020204" pitchFamily="34" charset="0"/>
              <a:buChar char="•"/>
            </a:pPr>
            <a:r>
              <a:rPr lang="en-US" sz="1600" b="1"/>
              <a:t>Layouts:</a:t>
            </a:r>
          </a:p>
          <a:p>
            <a:pPr marL="742950" lvl="1" indent="-285750">
              <a:buFont typeface="Arial" panose="020B0604020202020204" pitchFamily="34" charset="0"/>
              <a:buChar char="•"/>
            </a:pPr>
            <a:endParaRPr lang="en-US" sz="200"/>
          </a:p>
          <a:p>
            <a:pPr marL="742950" lvl="1" indent="-285750">
              <a:buFont typeface="Arial" panose="020B0604020202020204" pitchFamily="34" charset="0"/>
              <a:buChar char="•"/>
            </a:pPr>
            <a:r>
              <a:rPr lang="en-US" sz="1600"/>
              <a:t>Classic – The presenter’s videos on screen are displayed in a fit-to-frame format.</a:t>
            </a:r>
          </a:p>
          <a:p>
            <a:pPr marL="742950" lvl="1" indent="-285750">
              <a:buFont typeface="Arial" panose="020B0604020202020204" pitchFamily="34" charset="0"/>
              <a:buChar char="•"/>
            </a:pPr>
            <a:r>
              <a:rPr lang="en-US" sz="1600"/>
              <a:t>Panelist – The presenter’s videos on screen are displayed in a fill-to-frame format.</a:t>
            </a:r>
          </a:p>
          <a:p>
            <a:pPr marL="742950" lvl="1" indent="-285750">
              <a:buFont typeface="Arial" panose="020B0604020202020204" pitchFamily="34" charset="0"/>
              <a:buChar char="•"/>
            </a:pPr>
            <a:r>
              <a:rPr lang="en-US" sz="1600"/>
              <a:t>Active Speaker – The presenter that is actively speaking is the only one displayed on screen.</a:t>
            </a:r>
          </a:p>
          <a:p>
            <a:pPr marL="742950" lvl="1" indent="-285750">
              <a:buFont typeface="Arial" panose="020B0604020202020204" pitchFamily="34" charset="0"/>
              <a:buChar char="•"/>
            </a:pPr>
            <a:r>
              <a:rPr lang="en-US" sz="1600"/>
              <a:t>Dynamic -  The presenter’s video occupy the full meeting screen. No background is displayed.</a:t>
            </a:r>
          </a:p>
          <a:p>
            <a:pPr marL="285750" indent="-285750">
              <a:buFont typeface="Arial" panose="020B0604020202020204" pitchFamily="34" charset="0"/>
              <a:buChar char="•"/>
            </a:pPr>
            <a:r>
              <a:rPr lang="en-US" sz="1600" b="1"/>
              <a:t>Background: </a:t>
            </a:r>
            <a:r>
              <a:rPr lang="en-US" sz="1600"/>
              <a:t>Microsoft-provided images or Tenant admin images are available. </a:t>
            </a:r>
          </a:p>
          <a:p>
            <a:pPr marL="285750" indent="-285750">
              <a:buFont typeface="Arial" panose="020B0604020202020204" pitchFamily="34" charset="0"/>
              <a:buChar char="•"/>
            </a:pPr>
            <a:r>
              <a:rPr lang="en-US" sz="1600" b="1"/>
              <a:t>Name tag: </a:t>
            </a:r>
            <a:r>
              <a:rPr lang="en-US" sz="1600"/>
              <a:t>Only the presenter’s name is displayed. </a:t>
            </a:r>
          </a:p>
          <a:p>
            <a:pPr marL="285750" indent="-285750">
              <a:buFont typeface="Arial" panose="020B0604020202020204" pitchFamily="34" charset="0"/>
              <a:buChar char="•"/>
            </a:pPr>
            <a:r>
              <a:rPr lang="en-US" sz="1600" b="1"/>
              <a:t>Theme color: </a:t>
            </a:r>
            <a:r>
              <a:rPr lang="en-US" sz="1600"/>
              <a:t>Changes the name tag color. Users can specify a HEX code in a color picker for granular control. </a:t>
            </a:r>
          </a:p>
          <a:p>
            <a:pPr marL="285750" indent="-285750">
              <a:buFont typeface="Arial" panose="020B0604020202020204" pitchFamily="34" charset="0"/>
              <a:buChar char="•"/>
            </a:pPr>
            <a:endParaRPr lang="en-US" sz="1600"/>
          </a:p>
        </p:txBody>
      </p:sp>
      <p:sp>
        <p:nvSpPr>
          <p:cNvPr id="4" name="Title 3">
            <a:extLst>
              <a:ext uri="{FF2B5EF4-FFF2-40B4-BE49-F238E27FC236}">
                <a16:creationId xmlns:a16="http://schemas.microsoft.com/office/drawing/2014/main" id="{CED19813-C696-6F48-DEA4-E288DAAE26E7}"/>
              </a:ext>
              <a:ext uri="{C183D7F6-B498-43B3-948B-1728B52AA6E4}">
                <adec:decorative xmlns:adec="http://schemas.microsoft.com/office/drawing/2017/decorative" val="1"/>
              </a:ext>
            </a:extLst>
          </p:cNvPr>
          <p:cNvSpPr>
            <a:spLocks noGrp="1"/>
          </p:cNvSpPr>
          <p:nvPr>
            <p:ph type="title"/>
          </p:nvPr>
        </p:nvSpPr>
        <p:spPr/>
        <p:txBody>
          <a:bodyPr lIns="0" tIns="45720" rIns="0" bIns="45720" anchor="t"/>
          <a:lstStyle/>
          <a:p>
            <a:r>
              <a:rPr lang="en-US" sz="2800">
                <a:gradFill flip="none">
                  <a:gsLst>
                    <a:gs pos="0">
                      <a:srgbClr val="94D8FE"/>
                    </a:gs>
                    <a:gs pos="100000">
                      <a:srgbClr val="FFFFFF"/>
                    </a:gs>
                  </a:gsLst>
                  <a:lin ang="13500000" scaled="1"/>
                  <a:tileRect/>
                </a:gradFill>
                <a:latin typeface="Segoe Sans Display Semibold"/>
                <a:cs typeface="Segoe Sans Display Semibold"/>
              </a:rPr>
              <a:t>Manage what attendees see – Customize screen (Premium)</a:t>
            </a:r>
            <a:br>
              <a:rPr lang="en-US" sz="2800">
                <a:gradFill flip="none">
                  <a:gsLst>
                    <a:gs pos="0">
                      <a:srgbClr val="94D8FE"/>
                    </a:gs>
                    <a:gs pos="100000">
                      <a:srgbClr val="FFFFFF"/>
                    </a:gs>
                  </a:gsLst>
                  <a:lin ang="13500000" scaled="1"/>
                  <a:tileRect/>
                </a:gradFill>
                <a:latin typeface="Segoe Sans Display Semibold"/>
                <a:cs typeface="Segoe Sans Display Semibold"/>
              </a:rPr>
            </a:br>
            <a:endParaRPr lang="en-US" sz="2800"/>
          </a:p>
        </p:txBody>
      </p:sp>
      <p:pic>
        <p:nvPicPr>
          <p:cNvPr id="3" name="Picture 2">
            <a:extLst>
              <a:ext uri="{FF2B5EF4-FFF2-40B4-BE49-F238E27FC236}">
                <a16:creationId xmlns:a16="http://schemas.microsoft.com/office/drawing/2014/main" id="{109CF81C-3915-AC3C-BA12-F381346420EB}"/>
              </a:ext>
              <a:ext uri="{C183D7F6-B498-43B3-948B-1728B52AA6E4}">
                <adec:decorative xmlns:adec="http://schemas.microsoft.com/office/drawing/2017/decorative" val="1"/>
              </a:ext>
            </a:extLst>
          </p:cNvPr>
          <p:cNvPicPr>
            <a:picLocks noChangeAspect="1"/>
          </p:cNvPicPr>
          <p:nvPr/>
        </p:nvPicPr>
        <p:blipFill>
          <a:blip r:embed="rId3"/>
          <a:srcRect t="892"/>
          <a:stretch>
            <a:fillRect/>
          </a:stretch>
        </p:blipFill>
        <p:spPr>
          <a:xfrm>
            <a:off x="7444528" y="2149929"/>
            <a:ext cx="4584186" cy="2558142"/>
          </a:xfrm>
          <a:prstGeom prst="rect">
            <a:avLst/>
          </a:prstGeom>
        </p:spPr>
      </p:pic>
    </p:spTree>
    <p:extLst>
      <p:ext uri="{BB962C8B-B14F-4D97-AF65-F5344CB8AC3E}">
        <p14:creationId xmlns:p14="http://schemas.microsoft.com/office/powerpoint/2010/main" val="4260149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8EE84-D45D-864C-699D-F13D4A7778D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6721DF4-45E0-4564-ADAF-67E70879F0C3}"/>
              </a:ext>
              <a:ext uri="{C183D7F6-B498-43B3-948B-1728B52AA6E4}">
                <adec:decorative xmlns:adec="http://schemas.microsoft.com/office/drawing/2017/decorative" val="1"/>
              </a:ext>
            </a:extLst>
          </p:cNvPr>
          <p:cNvSpPr>
            <a:spLocks noGrp="1"/>
          </p:cNvSpPr>
          <p:nvPr>
            <p:ph idx="1"/>
          </p:nvPr>
        </p:nvSpPr>
        <p:spPr>
          <a:xfrm>
            <a:off x="504824" y="1262236"/>
            <a:ext cx="6135461" cy="4518160"/>
          </a:xfrm>
        </p:spPr>
        <p:txBody>
          <a:bodyPr vert="horz" wrap="square" lIns="0" tIns="0" rIns="0" bIns="0" rtlCol="0" anchor="t">
            <a:spAutoFit/>
          </a:bodyPr>
          <a:lstStyle/>
          <a:p>
            <a:pPr marL="285750" indent="-285750">
              <a:buFont typeface="Arial" panose="020B0604020202020204" pitchFamily="34" charset="0"/>
              <a:buChar char="•"/>
            </a:pPr>
            <a:r>
              <a:rPr lang="en-US" sz="1600"/>
              <a:t>Before and during a town hall, open the event meeting options to designate which specific roles or people can control the production tools.</a:t>
            </a:r>
          </a:p>
          <a:p>
            <a:pPr marL="285750" indent="-285750">
              <a:buFont typeface="Arial" panose="020B0604020202020204" pitchFamily="34" charset="0"/>
              <a:buChar char="•"/>
            </a:pPr>
            <a:r>
              <a:rPr lang="en-US" sz="1600"/>
              <a:t>Specific organizers, co-organizers, or presenters who can control production tools can start the event, manage what attendees see, and end the event.</a:t>
            </a:r>
          </a:p>
          <a:p>
            <a:pPr marL="285750" indent="-285750">
              <a:buFont typeface="Arial" panose="020B0604020202020204" pitchFamily="34" charset="0"/>
              <a:buChar char="•"/>
            </a:pPr>
            <a:r>
              <a:rPr lang="en-US" sz="1600"/>
              <a:t>Select an option from the </a:t>
            </a:r>
            <a:r>
              <a:rPr lang="en-US" sz="1600" b="1"/>
              <a:t>Who has control of production tools </a:t>
            </a:r>
            <a:r>
              <a:rPr lang="en-US" sz="1600"/>
              <a:t>dropdown menu:</a:t>
            </a:r>
          </a:p>
          <a:p>
            <a:pPr marL="742950" lvl="1" indent="-285750">
              <a:buFont typeface="Arial" panose="020B0604020202020204" pitchFamily="34" charset="0"/>
              <a:buChar char="•"/>
            </a:pPr>
            <a:r>
              <a:rPr lang="en-US" sz="1600" b="1"/>
              <a:t>Organizer and co-organizers</a:t>
            </a:r>
            <a:r>
              <a:rPr lang="en-US" sz="1600"/>
              <a:t>: You and co-organizers you added to the town hall can control production tools.</a:t>
            </a:r>
          </a:p>
          <a:p>
            <a:pPr marL="742950" lvl="1" indent="-285750">
              <a:buFont typeface="Arial" panose="020B0604020202020204" pitchFamily="34" charset="0"/>
              <a:buChar char="•"/>
            </a:pPr>
            <a:r>
              <a:rPr lang="en-US" sz="1600" b="1"/>
              <a:t>Organizer, co-organizers, and presenters</a:t>
            </a:r>
            <a:r>
              <a:rPr lang="en-US" sz="1600"/>
              <a:t>: You, co-organizers, and presenters you added to the town hall can control production tools.</a:t>
            </a:r>
          </a:p>
          <a:p>
            <a:pPr marL="742950" lvl="1" indent="-285750">
              <a:buFont typeface="Arial" panose="020B0604020202020204" pitchFamily="34" charset="0"/>
              <a:buChar char="•"/>
            </a:pPr>
            <a:r>
              <a:rPr lang="en-US" sz="1600" b="1"/>
              <a:t>Specific people</a:t>
            </a:r>
            <a:r>
              <a:rPr lang="en-US" sz="1600"/>
              <a:t>: Only specific people can control production tools. People must already be added to the town hall to appear in the Search for participants field.</a:t>
            </a:r>
          </a:p>
          <a:p>
            <a:pPr marL="742950" lvl="1" indent="-285750">
              <a:buFont typeface="Arial" panose="020B0604020202020204" pitchFamily="34" charset="0"/>
              <a:buChar char="•"/>
            </a:pPr>
            <a:endParaRPr lang="en-US" sz="1600"/>
          </a:p>
          <a:p>
            <a:pPr marL="742950" lvl="1" indent="-285750">
              <a:buFont typeface="Arial" panose="020B0604020202020204" pitchFamily="34" charset="0"/>
              <a:buChar char="•"/>
            </a:pPr>
            <a:endParaRPr lang="en-US" sz="200"/>
          </a:p>
        </p:txBody>
      </p:sp>
      <p:sp>
        <p:nvSpPr>
          <p:cNvPr id="4" name="Title 3">
            <a:extLst>
              <a:ext uri="{FF2B5EF4-FFF2-40B4-BE49-F238E27FC236}">
                <a16:creationId xmlns:a16="http://schemas.microsoft.com/office/drawing/2014/main" id="{1E5D97D8-FE22-EAC6-E23A-95A0FD8DD453}"/>
              </a:ext>
              <a:ext uri="{C183D7F6-B498-43B3-948B-1728B52AA6E4}">
                <adec:decorative xmlns:adec="http://schemas.microsoft.com/office/drawing/2017/decorative" val="1"/>
              </a:ext>
            </a:extLst>
          </p:cNvPr>
          <p:cNvSpPr>
            <a:spLocks noGrp="1"/>
          </p:cNvSpPr>
          <p:nvPr>
            <p:ph type="title"/>
          </p:nvPr>
        </p:nvSpPr>
        <p:spPr/>
        <p:txBody>
          <a:bodyPr lIns="0" tIns="45720" rIns="0" bIns="45720" anchor="t"/>
          <a:lstStyle/>
          <a:p>
            <a:r>
              <a:rPr lang="en-US" sz="2800">
                <a:gradFill flip="none">
                  <a:gsLst>
                    <a:gs pos="0">
                      <a:srgbClr val="94D8FE"/>
                    </a:gs>
                    <a:gs pos="100000">
                      <a:srgbClr val="FFFFFF"/>
                    </a:gs>
                  </a:gsLst>
                  <a:lin ang="13500000" scaled="1"/>
                  <a:tileRect/>
                </a:gradFill>
                <a:latin typeface="Segoe Sans Display Semibold"/>
                <a:cs typeface="Segoe Sans Display Semibold"/>
              </a:rPr>
              <a:t>Who has control of production tools?</a:t>
            </a:r>
            <a:endParaRPr lang="en-US" sz="2800"/>
          </a:p>
        </p:txBody>
      </p:sp>
      <p:pic>
        <p:nvPicPr>
          <p:cNvPr id="3" name="Picture 2">
            <a:extLst>
              <a:ext uri="{FF2B5EF4-FFF2-40B4-BE49-F238E27FC236}">
                <a16:creationId xmlns:a16="http://schemas.microsoft.com/office/drawing/2014/main" id="{E1E76B74-C164-7BB3-83DC-CC55BD8F9BF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05977" y="1580738"/>
            <a:ext cx="4281199" cy="977406"/>
          </a:xfrm>
          <a:prstGeom prst="rect">
            <a:avLst/>
          </a:prstGeom>
        </p:spPr>
      </p:pic>
      <p:pic>
        <p:nvPicPr>
          <p:cNvPr id="13" name="Picture 12">
            <a:extLst>
              <a:ext uri="{FF2B5EF4-FFF2-40B4-BE49-F238E27FC236}">
                <a16:creationId xmlns:a16="http://schemas.microsoft.com/office/drawing/2014/main" id="{F6485377-278A-5526-6B6C-23A7D63BB940}"/>
              </a:ext>
              <a:ext uri="{C183D7F6-B498-43B3-948B-1728B52AA6E4}">
                <adec:decorative xmlns:adec="http://schemas.microsoft.com/office/drawing/2017/decorative" val="1"/>
              </a:ext>
            </a:extLst>
          </p:cNvPr>
          <p:cNvPicPr>
            <a:picLocks noChangeAspect="1"/>
          </p:cNvPicPr>
          <p:nvPr/>
        </p:nvPicPr>
        <p:blipFill>
          <a:blip r:embed="rId3"/>
          <a:srcRect t="13293" r="68169" b="56251"/>
          <a:stretch>
            <a:fillRect/>
          </a:stretch>
        </p:blipFill>
        <p:spPr>
          <a:xfrm>
            <a:off x="7112117" y="2785398"/>
            <a:ext cx="4494666" cy="2491864"/>
          </a:xfrm>
          <a:prstGeom prst="rect">
            <a:avLst/>
          </a:prstGeom>
        </p:spPr>
      </p:pic>
    </p:spTree>
    <p:extLst>
      <p:ext uri="{BB962C8B-B14F-4D97-AF65-F5344CB8AC3E}">
        <p14:creationId xmlns:p14="http://schemas.microsoft.com/office/powerpoint/2010/main" val="291567239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B7E37-94AB-C3C7-969E-193E3F769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D1C464-F2CD-5B22-592A-F7E4C67BC520}"/>
              </a:ext>
            </a:extLst>
          </p:cNvPr>
          <p:cNvSpPr>
            <a:spLocks noGrp="1"/>
          </p:cNvSpPr>
          <p:nvPr>
            <p:ph type="title"/>
          </p:nvPr>
        </p:nvSpPr>
        <p:spPr>
          <a:xfrm>
            <a:off x="553640" y="2828514"/>
            <a:ext cx="5275659" cy="646331"/>
          </a:xfrm>
        </p:spPr>
        <p:txBody>
          <a:bodyPr wrap="square" lIns="0" tIns="45720" rIns="0" bIns="45720" anchor="t">
            <a:spAutoFit/>
          </a:bodyPr>
          <a:lstStyle/>
          <a:p>
            <a:r>
              <a:rPr lang="en-US">
                <a:gradFill flip="none">
                  <a:gsLst>
                    <a:gs pos="0">
                      <a:srgbClr val="94D8FE"/>
                    </a:gs>
                    <a:gs pos="100000">
                      <a:srgbClr val="FFFFFF"/>
                    </a:gs>
                  </a:gsLst>
                  <a:lin ang="16200000" scaled="1"/>
                  <a:tileRect/>
                </a:gradFill>
                <a:latin typeface="Segoe Sans Display Semibold"/>
                <a:cs typeface="Segoe Sans Display Semibold"/>
              </a:rPr>
              <a:t>Shared Slide Control</a:t>
            </a:r>
            <a:endParaRPr lang="en-US"/>
          </a:p>
        </p:txBody>
      </p:sp>
    </p:spTree>
    <p:extLst>
      <p:ext uri="{BB962C8B-B14F-4D97-AF65-F5344CB8AC3E}">
        <p14:creationId xmlns:p14="http://schemas.microsoft.com/office/powerpoint/2010/main" val="35214193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DB0EF-A5F2-9AEA-768A-78217DCC88A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48E9EDA-482D-3949-794E-125C7A81ABEC}"/>
              </a:ext>
              <a:ext uri="{C183D7F6-B498-43B3-948B-1728B52AA6E4}">
                <adec:decorative xmlns:adec="http://schemas.microsoft.com/office/drawing/2017/decorative" val="1"/>
              </a:ext>
            </a:extLst>
          </p:cNvPr>
          <p:cNvSpPr>
            <a:spLocks noGrp="1"/>
          </p:cNvSpPr>
          <p:nvPr>
            <p:ph idx="1"/>
          </p:nvPr>
        </p:nvSpPr>
        <p:spPr>
          <a:xfrm>
            <a:off x="610420" y="1382734"/>
            <a:ext cx="3023992" cy="4924425"/>
          </a:xfrm>
        </p:spPr>
        <p:txBody>
          <a:bodyPr vert="horz" wrap="square" lIns="0" tIns="0" rIns="0" bIns="0" rtlCol="0" anchor="t">
            <a:spAutoFit/>
          </a:bodyPr>
          <a:lstStyle/>
          <a:p>
            <a:r>
              <a:rPr lang="en-US" sz="2000">
                <a:cs typeface="Segoe Sans Display"/>
              </a:rPr>
              <a:t>Share control of PowerPoint presentation slides with up to </a:t>
            </a:r>
            <a:r>
              <a:rPr lang="en-US" sz="2000" b="1">
                <a:cs typeface="Segoe Sans Display"/>
              </a:rPr>
              <a:t>20 other presenters </a:t>
            </a:r>
            <a:r>
              <a:rPr lang="en-US" sz="2000">
                <a:cs typeface="Segoe Sans Display"/>
              </a:rPr>
              <a:t>at a time.</a:t>
            </a:r>
          </a:p>
          <a:p>
            <a:endParaRPr lang="en-US" sz="2000">
              <a:cs typeface="Segoe Sans Display"/>
            </a:endParaRPr>
          </a:p>
          <a:p>
            <a:r>
              <a:rPr lang="en-US" sz="1800">
                <a:cs typeface="Segoe Sans Display"/>
              </a:rPr>
              <a:t>To give a user control of the slides they must </a:t>
            </a:r>
            <a:r>
              <a:rPr lang="en-US" sz="1800" b="1">
                <a:cs typeface="Segoe Sans Display"/>
              </a:rPr>
              <a:t>have the ability to present </a:t>
            </a:r>
            <a:r>
              <a:rPr lang="en-US" sz="1800">
                <a:cs typeface="Segoe Sans Display"/>
              </a:rPr>
              <a:t>content in the meeting or event.</a:t>
            </a:r>
          </a:p>
          <a:p>
            <a:endParaRPr lang="en-US" sz="1800">
              <a:cs typeface="Segoe Sans Display"/>
            </a:endParaRPr>
          </a:p>
          <a:p>
            <a:r>
              <a:rPr lang="en-US" sz="1800">
                <a:cs typeface="Segoe Sans Display"/>
              </a:rPr>
              <a:t>When sharing slides the user must share a PowerPoint Window and enter slideshow mode.</a:t>
            </a:r>
          </a:p>
          <a:p>
            <a:endParaRPr lang="en-US" sz="1800" b="1">
              <a:cs typeface="Segoe Sans Display"/>
            </a:endParaRPr>
          </a:p>
          <a:p>
            <a:r>
              <a:rPr lang="en-US" sz="1800" b="1">
                <a:cs typeface="Segoe Sans Display"/>
              </a:rPr>
              <a:t>Currently available in TAP.</a:t>
            </a:r>
          </a:p>
        </p:txBody>
      </p:sp>
      <p:sp>
        <p:nvSpPr>
          <p:cNvPr id="4" name="Title 3">
            <a:extLst>
              <a:ext uri="{FF2B5EF4-FFF2-40B4-BE49-F238E27FC236}">
                <a16:creationId xmlns:a16="http://schemas.microsoft.com/office/drawing/2014/main" id="{28B0E7F4-1D32-82C8-C9C1-F9D4A3AA90BA}"/>
              </a:ext>
            </a:extLst>
          </p:cNvPr>
          <p:cNvSpPr>
            <a:spLocks noGrp="1"/>
          </p:cNvSpPr>
          <p:nvPr>
            <p:ph type="title"/>
          </p:nvPr>
        </p:nvSpPr>
        <p:spPr/>
        <p:txBody>
          <a:bodyPr lIns="0" tIns="45720" rIns="0" bIns="45720" anchor="t"/>
          <a:lstStyle/>
          <a:p>
            <a:r>
              <a:rPr lang="en-US">
                <a:gradFill flip="none">
                  <a:gsLst>
                    <a:gs pos="0">
                      <a:srgbClr val="94D8FE"/>
                    </a:gs>
                    <a:gs pos="100000">
                      <a:srgbClr val="FFFFFF"/>
                    </a:gs>
                  </a:gsLst>
                  <a:lin ang="13500000" scaled="1"/>
                  <a:tileRect/>
                </a:gradFill>
                <a:latin typeface="Segoe Sans Display Semibold"/>
                <a:cs typeface="Segoe Sans Display Semibold"/>
              </a:rPr>
              <a:t>Slide Control for Meetings and Events</a:t>
            </a:r>
            <a:endParaRPr lang="en-US"/>
          </a:p>
        </p:txBody>
      </p:sp>
      <p:pic>
        <p:nvPicPr>
          <p:cNvPr id="3" name="Picture 2" descr="A screenshot of a computer">
            <a:extLst>
              <a:ext uri="{FF2B5EF4-FFF2-40B4-BE49-F238E27FC236}">
                <a16:creationId xmlns:a16="http://schemas.microsoft.com/office/drawing/2014/main" id="{F9BD762D-2EB3-ED76-5378-CC512D74A90B}"/>
              </a:ext>
            </a:extLst>
          </p:cNvPr>
          <p:cNvPicPr>
            <a:picLocks noChangeAspect="1"/>
          </p:cNvPicPr>
          <p:nvPr/>
        </p:nvPicPr>
        <p:blipFill>
          <a:blip r:embed="rId2"/>
          <a:srcRect l="12348" t="12127" r="12604" b="10934"/>
          <a:stretch>
            <a:fillRect/>
          </a:stretch>
        </p:blipFill>
        <p:spPr>
          <a:xfrm>
            <a:off x="4195820" y="2012702"/>
            <a:ext cx="7409055" cy="4212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887A873D-3E43-A931-6D94-99433BD8C315}"/>
              </a:ext>
              <a:ext uri="{C183D7F6-B498-43B3-948B-1728B52AA6E4}">
                <adec:decorative xmlns:adec="http://schemas.microsoft.com/office/drawing/2017/decorative" val="1"/>
              </a:ext>
            </a:extLst>
          </p:cNvPr>
          <p:cNvPicPr>
            <a:picLocks noChangeAspect="1"/>
          </p:cNvPicPr>
          <p:nvPr/>
        </p:nvPicPr>
        <p:blipFill>
          <a:blip r:embed="rId3"/>
          <a:srcRect l="25696" t="317" r="25446" b="64921"/>
          <a:stretch>
            <a:fillRect/>
          </a:stretch>
        </p:blipFill>
        <p:spPr>
          <a:xfrm>
            <a:off x="6096995" y="1382734"/>
            <a:ext cx="5956695" cy="2383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091994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56294-7C0D-0204-0076-F898F32C98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7EDE8-FB98-40B7-04AA-E4F7AB23680F}"/>
              </a:ext>
            </a:extLst>
          </p:cNvPr>
          <p:cNvSpPr>
            <a:spLocks noGrp="1"/>
          </p:cNvSpPr>
          <p:nvPr>
            <p:ph type="title"/>
          </p:nvPr>
        </p:nvSpPr>
        <p:spPr>
          <a:xfrm>
            <a:off x="553640" y="2828514"/>
            <a:ext cx="5275659" cy="646331"/>
          </a:xfrm>
        </p:spPr>
        <p:txBody>
          <a:bodyPr wrap="square" lIns="0" tIns="45720" rIns="0" bIns="45720" anchor="t">
            <a:spAutoFit/>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Extensibility</a:t>
            </a:r>
            <a:endParaRPr lang="en-US"/>
          </a:p>
        </p:txBody>
      </p:sp>
    </p:spTree>
    <p:extLst>
      <p:ext uri="{BB962C8B-B14F-4D97-AF65-F5344CB8AC3E}">
        <p14:creationId xmlns:p14="http://schemas.microsoft.com/office/powerpoint/2010/main" val="1084340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E7EBC-11F8-5723-DB57-5564B0BB163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D7D368-67E5-BDC3-8A6B-EB159E80AE9B}"/>
              </a:ext>
              <a:ext uri="{C183D7F6-B498-43B3-948B-1728B52AA6E4}">
                <adec:decorative xmlns:adec="http://schemas.microsoft.com/office/drawing/2017/decorative" val="1"/>
              </a:ext>
            </a:extLst>
          </p:cNvPr>
          <p:cNvSpPr>
            <a:spLocks noGrp="1"/>
          </p:cNvSpPr>
          <p:nvPr>
            <p:ph idx="1"/>
          </p:nvPr>
        </p:nvSpPr>
        <p:spPr>
          <a:xfrm>
            <a:off x="504825" y="1181503"/>
            <a:ext cx="5438458" cy="5072158"/>
          </a:xfrm>
        </p:spPr>
        <p:txBody>
          <a:bodyPr vert="horz" wrap="square" lIns="0" tIns="0" rIns="0" bIns="0" rtlCol="0" anchor="t">
            <a:spAutoFit/>
          </a:bodyPr>
          <a:lstStyle/>
          <a:p>
            <a:r>
              <a:rPr lang="en-US" sz="1600">
                <a:cs typeface="Segoe Sans Display"/>
              </a:rPr>
              <a:t>🧱 </a:t>
            </a:r>
            <a:r>
              <a:rPr lang="en-US" sz="1600" b="1">
                <a:cs typeface="Segoe Sans Display"/>
              </a:rPr>
              <a:t>1. Create, Update, Delete</a:t>
            </a:r>
            <a:endParaRPr lang="en-US" sz="1600">
              <a:cs typeface="Segoe Sans Display"/>
            </a:endParaRPr>
          </a:p>
          <a:p>
            <a:pPr marL="285750" indent="-285750">
              <a:buFont typeface="Arial"/>
              <a:buChar char="•"/>
            </a:pPr>
            <a:r>
              <a:rPr lang="en-US" sz="1400">
                <a:ea typeface="+mn-lt"/>
                <a:cs typeface="+mn-lt"/>
              </a:rPr>
              <a:t>Automate scheduling and lifecycle management of Townhalls</a:t>
            </a:r>
            <a:endParaRPr lang="en-US" sz="1400"/>
          </a:p>
          <a:p>
            <a:pPr marL="285750" indent="-285750">
              <a:buFont typeface="Arial"/>
              <a:buChar char="•"/>
            </a:pPr>
            <a:r>
              <a:rPr lang="en-US" sz="1400">
                <a:ea typeface="+mn-lt"/>
                <a:cs typeface="+mn-lt"/>
              </a:rPr>
              <a:t>Enable internal tools to create, modify, or cancel events programmatically</a:t>
            </a:r>
            <a:endParaRPr lang="en-US" sz="1400"/>
          </a:p>
          <a:p>
            <a:endParaRPr lang="en-US" sz="1600"/>
          </a:p>
          <a:p>
            <a:r>
              <a:rPr lang="en-US" sz="1600">
                <a:cs typeface="Segoe Sans Display"/>
              </a:rPr>
              <a:t>📊 </a:t>
            </a:r>
            <a:r>
              <a:rPr lang="en-US" sz="1600" b="1">
                <a:cs typeface="Segoe Sans Display"/>
              </a:rPr>
              <a:t>2. Attendance Reports</a:t>
            </a:r>
            <a:endParaRPr lang="en-US" sz="1600">
              <a:cs typeface="Segoe Sans Display"/>
            </a:endParaRPr>
          </a:p>
          <a:p>
            <a:pPr marL="285750" indent="-285750">
              <a:buFont typeface="Arial"/>
              <a:buChar char="•"/>
            </a:pPr>
            <a:r>
              <a:rPr lang="en-US" sz="1400">
                <a:ea typeface="+mn-lt"/>
                <a:cs typeface="+mn-lt"/>
              </a:rPr>
              <a:t>Access participant join/leave data for each session</a:t>
            </a:r>
            <a:endParaRPr lang="en-US" sz="1400"/>
          </a:p>
          <a:p>
            <a:pPr marL="285750" indent="-285750">
              <a:buFont typeface="Arial"/>
              <a:buChar char="•"/>
            </a:pPr>
            <a:r>
              <a:rPr lang="en-US" sz="1400">
                <a:ea typeface="+mn-lt"/>
                <a:cs typeface="+mn-lt"/>
              </a:rPr>
              <a:t>Use for internal reporting, engagement tracking, and compliance</a:t>
            </a:r>
            <a:endParaRPr lang="en-US" sz="1400"/>
          </a:p>
          <a:p>
            <a:endParaRPr lang="en-US" sz="1600"/>
          </a:p>
          <a:p>
            <a:r>
              <a:rPr lang="en-US" sz="1600">
                <a:cs typeface="Segoe Sans Display"/>
              </a:rPr>
              <a:t>🔔 </a:t>
            </a:r>
            <a:r>
              <a:rPr lang="en-US" sz="1600" b="1">
                <a:cs typeface="Segoe Sans Display"/>
              </a:rPr>
              <a:t>3. Notifications </a:t>
            </a:r>
            <a:endParaRPr lang="en-US" sz="1600">
              <a:cs typeface="Segoe Sans Display"/>
            </a:endParaRPr>
          </a:p>
          <a:p>
            <a:pPr marL="285750" indent="-285750">
              <a:buFont typeface="Arial"/>
              <a:buChar char="•"/>
            </a:pPr>
            <a:r>
              <a:rPr lang="en-US" sz="1400">
                <a:ea typeface="+mn-lt"/>
                <a:cs typeface="+mn-lt"/>
              </a:rPr>
              <a:t>Subscribe to real-time updates on event changes</a:t>
            </a:r>
            <a:endParaRPr lang="en-US" sz="1400"/>
          </a:p>
          <a:p>
            <a:pPr marL="285750" indent="-285750">
              <a:buFont typeface="Arial"/>
              <a:buChar char="•"/>
            </a:pPr>
            <a:r>
              <a:rPr lang="en-US" sz="1400">
                <a:ea typeface="+mn-lt"/>
                <a:cs typeface="+mn-lt"/>
              </a:rPr>
              <a:t>Trigger internal workflows when events are created, updated, published, or canceled</a:t>
            </a:r>
            <a:endParaRPr lang="en-US" sz="1400"/>
          </a:p>
          <a:p>
            <a:endParaRPr lang="en-US" sz="1600"/>
          </a:p>
          <a:p>
            <a:r>
              <a:rPr lang="en-US" sz="1600">
                <a:cs typeface="Segoe Sans Display"/>
              </a:rPr>
              <a:t>🔌 </a:t>
            </a:r>
            <a:r>
              <a:rPr lang="en-US" sz="1600" b="1">
                <a:cs typeface="Segoe Sans Display"/>
              </a:rPr>
              <a:t>Integration Use Cases</a:t>
            </a:r>
            <a:endParaRPr lang="en-US" sz="1600">
              <a:cs typeface="Segoe Sans Display"/>
            </a:endParaRPr>
          </a:p>
          <a:p>
            <a:pPr marL="285750" indent="-285750">
              <a:buFont typeface="Arial"/>
              <a:buChar char="•"/>
            </a:pPr>
            <a:r>
              <a:rPr lang="en-US" sz="1400">
                <a:ea typeface="+mn-lt"/>
                <a:cs typeface="+mn-lt"/>
              </a:rPr>
              <a:t>Power internal dashboards and reporting tools</a:t>
            </a:r>
            <a:endParaRPr lang="en-US" sz="1400"/>
          </a:p>
          <a:p>
            <a:pPr marL="285750" indent="-285750">
              <a:buFont typeface="Arial"/>
              <a:buChar char="•"/>
            </a:pPr>
            <a:r>
              <a:rPr lang="en-US" sz="1400">
                <a:ea typeface="+mn-lt"/>
                <a:cs typeface="+mn-lt"/>
              </a:rPr>
              <a:t>Automate event lifecycle tracking across systems</a:t>
            </a:r>
            <a:endParaRPr lang="en-US" sz="1400"/>
          </a:p>
          <a:p>
            <a:pPr marL="285750" indent="-285750">
              <a:buFont typeface="Arial"/>
              <a:buChar char="•"/>
            </a:pPr>
            <a:r>
              <a:rPr lang="en-US" sz="1400">
                <a:ea typeface="+mn-lt"/>
                <a:cs typeface="+mn-lt"/>
              </a:rPr>
              <a:t>Enhance visibility into Townhall engagement metrics</a:t>
            </a:r>
            <a:endParaRPr lang="en-US" sz="1400"/>
          </a:p>
          <a:p>
            <a:endParaRPr lang="en-US" sz="1600"/>
          </a:p>
        </p:txBody>
      </p:sp>
      <p:sp>
        <p:nvSpPr>
          <p:cNvPr id="4" name="Title 3">
            <a:extLst>
              <a:ext uri="{FF2B5EF4-FFF2-40B4-BE49-F238E27FC236}">
                <a16:creationId xmlns:a16="http://schemas.microsoft.com/office/drawing/2014/main" id="{7C76FD96-8D4B-7FB3-0F5B-B9BEA04C19A6}"/>
              </a:ext>
              <a:ext uri="{C183D7F6-B498-43B3-948B-1728B52AA6E4}">
                <adec:decorative xmlns:adec="http://schemas.microsoft.com/office/drawing/2017/decorative" val="1"/>
              </a:ext>
            </a:extLst>
          </p:cNvPr>
          <p:cNvSpPr>
            <a:spLocks noGrp="1"/>
          </p:cNvSpPr>
          <p:nvPr>
            <p:ph type="title"/>
          </p:nvPr>
        </p:nvSpPr>
        <p:spPr/>
        <p:txBody>
          <a:bodyPr lIns="0" tIns="45720" rIns="0" bIns="45720" anchor="t"/>
          <a:lstStyle/>
          <a:p>
            <a:r>
              <a:rPr lang="en-US">
                <a:gradFill flip="none">
                  <a:gsLst>
                    <a:gs pos="0">
                      <a:srgbClr val="94D8FE"/>
                    </a:gs>
                    <a:gs pos="100000">
                      <a:srgbClr val="FFFFFF"/>
                    </a:gs>
                  </a:gsLst>
                  <a:lin ang="13500000" scaled="1"/>
                  <a:tileRect/>
                </a:gradFill>
                <a:latin typeface="Segoe Sans Display Semibold"/>
                <a:cs typeface="Segoe Sans Display Semibold"/>
              </a:rPr>
              <a:t>Teams Townhall Events Graph APIs GA</a:t>
            </a:r>
            <a:endParaRPr lang="en-US" err="1"/>
          </a:p>
        </p:txBody>
      </p:sp>
      <p:pic>
        <p:nvPicPr>
          <p:cNvPr id="3" name="Picture 2">
            <a:extLst>
              <a:ext uri="{FF2B5EF4-FFF2-40B4-BE49-F238E27FC236}">
                <a16:creationId xmlns:a16="http://schemas.microsoft.com/office/drawing/2014/main" id="{38397228-8161-ADE8-FFB8-EE79E8BE62B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82766" y="1182687"/>
            <a:ext cx="5498656" cy="4937125"/>
          </a:xfrm>
          <a:prstGeom prst="rect">
            <a:avLst/>
          </a:prstGeom>
        </p:spPr>
      </p:pic>
    </p:spTree>
    <p:extLst>
      <p:ext uri="{BB962C8B-B14F-4D97-AF65-F5344CB8AC3E}">
        <p14:creationId xmlns:p14="http://schemas.microsoft.com/office/powerpoint/2010/main" val="415898411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 uri="{C183D7F6-B498-43B3-948B-1728B52AA6E4}">
                <adec:decorative xmlns:adec="http://schemas.microsoft.com/office/drawing/2017/decorative" val="1"/>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a:extLst>
              <a:ext uri="{FF2B5EF4-FFF2-40B4-BE49-F238E27FC236}">
                <a16:creationId xmlns:a16="http://schemas.microsoft.com/office/drawing/2014/main" id="{73434B69-5AE9-898D-CD74-79C32E9492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 uri="{C183D7F6-B498-43B3-948B-1728B52AA6E4}">
                <adec:decorative xmlns:adec="http://schemas.microsoft.com/office/drawing/2017/decorative" val="1"/>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urry image of a blue and orange sky">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4479" y="2"/>
            <a:ext cx="8567520" cy="6646984"/>
          </a:xfrm>
          <a:prstGeom prst="rect">
            <a:avLst/>
          </a:prstGeom>
          <a:effectLst/>
        </p:spPr>
      </p:pic>
      <p:sp>
        <p:nvSpPr>
          <p:cNvPr id="13" name="Title 12">
            <a:extLst>
              <a:ext uri="{FF2B5EF4-FFF2-40B4-BE49-F238E27FC236}">
                <a16:creationId xmlns:a16="http://schemas.microsoft.com/office/drawing/2014/main" id="{C4CABB8F-80F5-8CBA-B0D9-1B0D8B936F4A}"/>
              </a:ext>
            </a:extLst>
          </p:cNvPr>
          <p:cNvSpPr txBox="1">
            <a:spLocks noGrp="1"/>
          </p:cNvSpPr>
          <p:nvPr>
            <p:ph type="title" idx="4294967295"/>
          </p:nvPr>
        </p:nvSpPr>
        <p:spPr>
          <a:xfrm>
            <a:off x="4088315" y="748860"/>
            <a:ext cx="7532185"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 uri="{C183D7F6-B498-43B3-948B-1728B52AA6E4}">
                <adec:decorative xmlns:adec="http://schemas.microsoft.com/office/drawing/2017/decorative" val="1"/>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en-US" sz="1100">
                <a:solidFill>
                  <a:schemeClr val="tx2"/>
                </a:solidFill>
                <a:latin typeface="Segoe Sans Text"/>
              </a:rPr>
              <a:t>​</a:t>
            </a:r>
          </a:p>
        </p:txBody>
      </p:sp>
    </p:spTree>
    <p:extLst>
      <p:ext uri="{BB962C8B-B14F-4D97-AF65-F5344CB8AC3E}">
        <p14:creationId xmlns:p14="http://schemas.microsoft.com/office/powerpoint/2010/main" val="22469142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54E6F-5508-0D72-D633-570515C84457}"/>
              </a:ext>
            </a:extLst>
          </p:cNvPr>
          <p:cNvSpPr>
            <a:spLocks noGrp="1"/>
          </p:cNvSpPr>
          <p:nvPr>
            <p:ph type="title"/>
          </p:nvPr>
        </p:nvSpPr>
        <p:spPr>
          <a:xfrm>
            <a:off x="553641" y="2828514"/>
            <a:ext cx="4179404" cy="1200329"/>
          </a:xfrm>
        </p:spPr>
        <p:txBody>
          <a:bodyPr wrap="square" lIns="0" tIns="45720" rIns="0" bIns="45720" anchor="t">
            <a:spAutoFit/>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Attendee Engagement</a:t>
            </a:r>
            <a:endParaRPr lang="en-US"/>
          </a:p>
        </p:txBody>
      </p:sp>
    </p:spTree>
    <p:extLst>
      <p:ext uri="{BB962C8B-B14F-4D97-AF65-F5344CB8AC3E}">
        <p14:creationId xmlns:p14="http://schemas.microsoft.com/office/powerpoint/2010/main" val="176754522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E3BCAA-913F-942C-6CDE-A20F10A37311}"/>
              </a:ext>
              <a:ext uri="{C183D7F6-B498-43B3-948B-1728B52AA6E4}">
                <adec:decorative xmlns:adec="http://schemas.microsoft.com/office/drawing/2017/decorative" val="1"/>
              </a:ext>
            </a:extLst>
          </p:cNvPr>
          <p:cNvSpPr>
            <a:spLocks noGrp="1"/>
          </p:cNvSpPr>
          <p:nvPr>
            <p:ph idx="1"/>
          </p:nvPr>
        </p:nvSpPr>
        <p:spPr>
          <a:xfrm>
            <a:off x="591004" y="1265414"/>
            <a:ext cx="11018520" cy="1178784"/>
          </a:xfrm>
        </p:spPr>
        <p:txBody>
          <a:bodyPr vert="horz" wrap="square" lIns="0" tIns="0" rIns="0" bIns="0" rtlCol="0" anchor="t">
            <a:spAutoFit/>
          </a:bodyPr>
          <a:lstStyle/>
          <a:p>
            <a:r>
              <a:rPr lang="en-US" sz="2000">
                <a:cs typeface="Segoe Sans Display"/>
              </a:rPr>
              <a:t>With Raise Hands in Town halls, Attendees can now raise their hands in a town hall. Once selected by the organizer, the attendee can share their Mic or Camera during the Event. </a:t>
            </a:r>
          </a:p>
          <a:p>
            <a:endParaRPr lang="en-US" sz="1050">
              <a:cs typeface="Segoe Sans Display"/>
            </a:endParaRPr>
          </a:p>
          <a:p>
            <a:r>
              <a:rPr lang="en-US" sz="2000">
                <a:cs typeface="Segoe Sans Display"/>
              </a:rPr>
              <a:t>Target ETA: October 2025</a:t>
            </a:r>
            <a:endParaRPr lang="en-US" sz="2000"/>
          </a:p>
        </p:txBody>
      </p:sp>
      <p:sp>
        <p:nvSpPr>
          <p:cNvPr id="3" name="Title 2">
            <a:extLst>
              <a:ext uri="{FF2B5EF4-FFF2-40B4-BE49-F238E27FC236}">
                <a16:creationId xmlns:a16="http://schemas.microsoft.com/office/drawing/2014/main" id="{18638DEC-E559-8ED3-8847-94FD00A8537E}"/>
              </a:ext>
              <a:ext uri="{C183D7F6-B498-43B3-948B-1728B52AA6E4}">
                <adec:decorative xmlns:adec="http://schemas.microsoft.com/office/drawing/2017/decorative" val="1"/>
              </a:ext>
            </a:extLst>
          </p:cNvPr>
          <p:cNvSpPr>
            <a:spLocks noGrp="1"/>
          </p:cNvSpPr>
          <p:nvPr>
            <p:ph type="title"/>
          </p:nvPr>
        </p:nvSpPr>
        <p:spPr/>
        <p:txBody>
          <a:bodyPr lIns="0" tIns="45720" rIns="0" bIns="45720" anchor="t"/>
          <a:lstStyle/>
          <a:p>
            <a:r>
              <a:rPr lang="en-US">
                <a:gradFill flip="none">
                  <a:gsLst>
                    <a:gs pos="0">
                      <a:srgbClr val="94D8FE"/>
                    </a:gs>
                    <a:gs pos="100000">
                      <a:srgbClr val="FFFFFF"/>
                    </a:gs>
                  </a:gsLst>
                  <a:lin ang="13500000" scaled="1"/>
                  <a:tileRect/>
                </a:gradFill>
                <a:latin typeface="Segoe Sans Display Semibold"/>
                <a:cs typeface="Segoe Sans Display Semibold"/>
              </a:rPr>
              <a:t>Raise Hands in Town hall (#499889) [Premium]</a:t>
            </a:r>
            <a:endParaRPr lang="en-US"/>
          </a:p>
        </p:txBody>
      </p:sp>
      <p:pic>
        <p:nvPicPr>
          <p:cNvPr id="4" name="Picture 3">
            <a:extLst>
              <a:ext uri="{FF2B5EF4-FFF2-40B4-BE49-F238E27FC236}">
                <a16:creationId xmlns:a16="http://schemas.microsoft.com/office/drawing/2014/main" id="{2EC01B0A-5B58-7D73-A751-7F559EC9FC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79696" y="2796268"/>
            <a:ext cx="5606144" cy="3156858"/>
          </a:xfrm>
          <a:prstGeom prst="rect">
            <a:avLst/>
          </a:prstGeom>
        </p:spPr>
      </p:pic>
      <p:pic>
        <p:nvPicPr>
          <p:cNvPr id="5" name="Picture 4" descr="A screenshot of a video chat">
            <a:extLst>
              <a:ext uri="{FF2B5EF4-FFF2-40B4-BE49-F238E27FC236}">
                <a16:creationId xmlns:a16="http://schemas.microsoft.com/office/drawing/2014/main" id="{8A6787C4-F122-F60D-2C32-3D635E2C1C03}"/>
              </a:ext>
            </a:extLst>
          </p:cNvPr>
          <p:cNvPicPr>
            <a:picLocks noChangeAspect="1"/>
          </p:cNvPicPr>
          <p:nvPr/>
        </p:nvPicPr>
        <p:blipFill>
          <a:blip r:embed="rId4"/>
          <a:stretch>
            <a:fillRect/>
          </a:stretch>
        </p:blipFill>
        <p:spPr>
          <a:xfrm>
            <a:off x="340179" y="2838452"/>
            <a:ext cx="5592536" cy="3154132"/>
          </a:xfrm>
          <a:prstGeom prst="rect">
            <a:avLst/>
          </a:prstGeom>
        </p:spPr>
      </p:pic>
    </p:spTree>
    <p:extLst>
      <p:ext uri="{BB962C8B-B14F-4D97-AF65-F5344CB8AC3E}">
        <p14:creationId xmlns:p14="http://schemas.microsoft.com/office/powerpoint/2010/main" val="178536774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56398-BD59-EFC9-F123-84C24313767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AE6F79-E240-C2DA-BD1E-281B03034076}"/>
              </a:ext>
              <a:ext uri="{C183D7F6-B498-43B3-948B-1728B52AA6E4}">
                <adec:decorative xmlns:adec="http://schemas.microsoft.com/office/drawing/2017/decorative" val="1"/>
              </a:ext>
            </a:extLst>
          </p:cNvPr>
          <p:cNvSpPr>
            <a:spLocks noGrp="1"/>
          </p:cNvSpPr>
          <p:nvPr>
            <p:ph idx="1"/>
          </p:nvPr>
        </p:nvSpPr>
        <p:spPr>
          <a:xfrm>
            <a:off x="591004" y="1265414"/>
            <a:ext cx="11222628" cy="1178784"/>
          </a:xfrm>
        </p:spPr>
        <p:txBody>
          <a:bodyPr vert="horz" wrap="square" lIns="0" tIns="0" rIns="0" bIns="0" rtlCol="0" anchor="t">
            <a:spAutoFit/>
          </a:bodyPr>
          <a:lstStyle/>
          <a:p>
            <a:r>
              <a:rPr lang="en-US" sz="2000">
                <a:cs typeface="Segoe Sans Display"/>
              </a:rPr>
              <a:t>With Polls support in Town halls, organizers and presenters can send polls for attendees to take during the Event including Multiple choice, rating, and ranking (Word Cloud to come in the future).</a:t>
            </a:r>
          </a:p>
          <a:p>
            <a:endParaRPr lang="en-US" sz="1050">
              <a:cs typeface="Segoe Sans Display"/>
            </a:endParaRPr>
          </a:p>
          <a:p>
            <a:r>
              <a:rPr lang="en-US" sz="2000">
                <a:cs typeface="Segoe Sans Display"/>
              </a:rPr>
              <a:t>Target ETA: October 2025</a:t>
            </a:r>
            <a:endParaRPr lang="en-US" sz="2000"/>
          </a:p>
        </p:txBody>
      </p:sp>
      <p:sp>
        <p:nvSpPr>
          <p:cNvPr id="3" name="Title 2">
            <a:extLst>
              <a:ext uri="{FF2B5EF4-FFF2-40B4-BE49-F238E27FC236}">
                <a16:creationId xmlns:a16="http://schemas.microsoft.com/office/drawing/2014/main" id="{08CD9599-5555-3F30-DA12-A605AB50C40C}"/>
              </a:ext>
              <a:ext uri="{C183D7F6-B498-43B3-948B-1728B52AA6E4}">
                <adec:decorative xmlns:adec="http://schemas.microsoft.com/office/drawing/2017/decorative" val="1"/>
              </a:ext>
            </a:extLst>
          </p:cNvPr>
          <p:cNvSpPr>
            <a:spLocks noGrp="1"/>
          </p:cNvSpPr>
          <p:nvPr>
            <p:ph type="title"/>
          </p:nvPr>
        </p:nvSpPr>
        <p:spPr/>
        <p:txBody>
          <a:bodyPr lIns="0" tIns="45720" rIns="0" bIns="45720" anchor="t"/>
          <a:lstStyle/>
          <a:p>
            <a:r>
              <a:rPr lang="en-US">
                <a:gradFill flip="none">
                  <a:gsLst>
                    <a:gs pos="0">
                      <a:srgbClr val="94D8FE"/>
                    </a:gs>
                    <a:gs pos="100000">
                      <a:srgbClr val="FFFFFF"/>
                    </a:gs>
                  </a:gsLst>
                  <a:lin ang="13500000" scaled="1"/>
                  <a:tileRect/>
                </a:gradFill>
                <a:latin typeface="Segoe Sans Display Semibold"/>
                <a:cs typeface="Segoe Sans Display Semibold"/>
              </a:rPr>
              <a:t>Polls in Town hall (#489808) [Premium]</a:t>
            </a:r>
            <a:endParaRPr lang="en-US"/>
          </a:p>
        </p:txBody>
      </p:sp>
      <p:pic>
        <p:nvPicPr>
          <p:cNvPr id="5" name="Picture 4">
            <a:extLst>
              <a:ext uri="{FF2B5EF4-FFF2-40B4-BE49-F238E27FC236}">
                <a16:creationId xmlns:a16="http://schemas.microsoft.com/office/drawing/2014/main" id="{4BA6AEF9-7740-04F5-DE49-48A0E0DF66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13253" y="2526847"/>
            <a:ext cx="6972301" cy="3927022"/>
          </a:xfrm>
          <a:prstGeom prst="rect">
            <a:avLst/>
          </a:prstGeom>
        </p:spPr>
      </p:pic>
    </p:spTree>
    <p:extLst>
      <p:ext uri="{BB962C8B-B14F-4D97-AF65-F5344CB8AC3E}">
        <p14:creationId xmlns:p14="http://schemas.microsoft.com/office/powerpoint/2010/main" val="37021967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7DD58-B430-9B55-D4E5-B1B7116876C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51AE46-A727-75F6-BB69-6F58E89B292D}"/>
              </a:ext>
              <a:ext uri="{C183D7F6-B498-43B3-948B-1728B52AA6E4}">
                <adec:decorative xmlns:adec="http://schemas.microsoft.com/office/drawing/2017/decorative" val="1"/>
              </a:ext>
            </a:extLst>
          </p:cNvPr>
          <p:cNvSpPr>
            <a:spLocks noGrp="1"/>
          </p:cNvSpPr>
          <p:nvPr>
            <p:ph idx="1"/>
          </p:nvPr>
        </p:nvSpPr>
        <p:spPr>
          <a:xfrm>
            <a:off x="591004" y="1265414"/>
            <a:ext cx="11222628" cy="4653582"/>
          </a:xfrm>
        </p:spPr>
        <p:txBody>
          <a:bodyPr vert="horz" wrap="square" lIns="0" tIns="0" rIns="0" bIns="0" rtlCol="0" anchor="t">
            <a:spAutoFit/>
          </a:bodyPr>
          <a:lstStyle/>
          <a:p>
            <a:r>
              <a:rPr lang="en-US">
                <a:cs typeface="Segoe Sans Display"/>
              </a:rPr>
              <a:t>With Ultra-low latency, attendees will now be able to view and participate in a town hall instance at a much lower latency than before, ensuring they are in sync with content being shared by presenters and organizers. </a:t>
            </a:r>
            <a:endParaRPr lang="en-US"/>
          </a:p>
          <a:p>
            <a:endParaRPr lang="en-US">
              <a:cs typeface="Segoe Sans Display"/>
            </a:endParaRPr>
          </a:p>
          <a:p>
            <a:r>
              <a:rPr lang="en-US">
                <a:cs typeface="Segoe Sans Display"/>
              </a:rPr>
              <a:t>This update significantly improves the attendee experience compared to the typical 20-30 second delay experienced in the past. This feature is available for town hall organizers with a Teams Premium license.</a:t>
            </a:r>
            <a:endParaRPr lang="en-US"/>
          </a:p>
          <a:p>
            <a:endParaRPr lang="en-US"/>
          </a:p>
          <a:p>
            <a:r>
              <a:rPr lang="en-US">
                <a:cs typeface="Segoe Sans Display"/>
              </a:rPr>
              <a:t>Target ETA: October 2025</a:t>
            </a:r>
            <a:endParaRPr lang="en-US"/>
          </a:p>
        </p:txBody>
      </p:sp>
      <p:sp>
        <p:nvSpPr>
          <p:cNvPr id="3" name="Title 2">
            <a:extLst>
              <a:ext uri="{FF2B5EF4-FFF2-40B4-BE49-F238E27FC236}">
                <a16:creationId xmlns:a16="http://schemas.microsoft.com/office/drawing/2014/main" id="{E227455A-8730-4916-9621-E91FA5CB7E42}"/>
              </a:ext>
            </a:extLst>
          </p:cNvPr>
          <p:cNvSpPr>
            <a:spLocks noGrp="1"/>
          </p:cNvSpPr>
          <p:nvPr>
            <p:ph type="title"/>
          </p:nvPr>
        </p:nvSpPr>
        <p:spPr/>
        <p:txBody>
          <a:bodyPr lIns="0" tIns="45720" rIns="0" bIns="45720" anchor="t"/>
          <a:lstStyle/>
          <a:p>
            <a:r>
              <a:rPr lang="en-US" sz="3200">
                <a:gradFill flip="none">
                  <a:gsLst>
                    <a:gs pos="0">
                      <a:srgbClr val="94D8FE"/>
                    </a:gs>
                    <a:gs pos="100000">
                      <a:srgbClr val="FFFFFF"/>
                    </a:gs>
                  </a:gsLst>
                  <a:lin ang="13500000" scaled="1"/>
                  <a:tileRect/>
                </a:gradFill>
                <a:latin typeface="Segoe Sans Display Semibold"/>
                <a:cs typeface="Segoe Sans Display Semibold"/>
              </a:rPr>
              <a:t>Ultra Low Latency (ULL) in Town hall (#486535) [Premium]</a:t>
            </a:r>
            <a:endParaRPr lang="en-US" sz="3200">
              <a:gradFill flip="none">
                <a:gsLst>
                  <a:gs pos="0">
                    <a:srgbClr val="94D8FE"/>
                  </a:gs>
                  <a:gs pos="100000">
                    <a:srgbClr val="FFFFFF"/>
                  </a:gs>
                </a:gsLst>
                <a:lin ang="13500000" scaled="1"/>
                <a:tileRect/>
              </a:gradFill>
            </a:endParaRPr>
          </a:p>
        </p:txBody>
      </p:sp>
    </p:spTree>
    <p:extLst>
      <p:ext uri="{BB962C8B-B14F-4D97-AF65-F5344CB8AC3E}">
        <p14:creationId xmlns:p14="http://schemas.microsoft.com/office/powerpoint/2010/main" val="426494897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F92AD-124B-7D3B-DD0B-7D9AF9ABE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AFEF4-A9C2-C9E6-01F2-4F336AF2B8C1}"/>
              </a:ext>
            </a:extLst>
          </p:cNvPr>
          <p:cNvSpPr>
            <a:spLocks noGrp="1"/>
          </p:cNvSpPr>
          <p:nvPr>
            <p:ph type="title"/>
          </p:nvPr>
        </p:nvSpPr>
        <p:spPr>
          <a:xfrm>
            <a:off x="553640" y="2828514"/>
            <a:ext cx="5275659" cy="1200329"/>
          </a:xfrm>
        </p:spPr>
        <p:txBody>
          <a:bodyPr wrap="square" lIns="0" tIns="45720" rIns="0" bIns="45720" anchor="t">
            <a:spAutoFit/>
          </a:bodyPr>
          <a:lstStyle/>
          <a:p>
            <a:r>
              <a:rPr lang="en-US">
                <a:gradFill flip="none">
                  <a:gsLst>
                    <a:gs pos="0">
                      <a:srgbClr val="94D8FE"/>
                    </a:gs>
                    <a:gs pos="100000">
                      <a:srgbClr val="FFFFFF"/>
                    </a:gs>
                  </a:gsLst>
                  <a:lin ang="16200000" scaled="1"/>
                  <a:tileRect/>
                </a:gradFill>
                <a:latin typeface="Segoe Sans Display Semibold"/>
                <a:cs typeface="Segoe Sans Display Semibold"/>
              </a:rPr>
              <a:t>Preview as Attendee +</a:t>
            </a:r>
            <a:br>
              <a:rPr lang="en-US">
                <a:gradFill flip="none">
                  <a:gsLst>
                    <a:gs pos="0">
                      <a:srgbClr val="94D8FE"/>
                    </a:gs>
                    <a:gs pos="100000">
                      <a:srgbClr val="FFFFFF"/>
                    </a:gs>
                  </a:gsLst>
                  <a:lin ang="16200000" scaled="1"/>
                  <a:tileRect/>
                </a:gradFill>
                <a:latin typeface="Segoe Sans Display Semibold"/>
                <a:cs typeface="Segoe Sans Display Semibold"/>
              </a:rPr>
            </a:br>
            <a:r>
              <a:rPr lang="en-US">
                <a:gradFill flip="none">
                  <a:gsLst>
                    <a:gs pos="0">
                      <a:srgbClr val="94D8FE"/>
                    </a:gs>
                    <a:gs pos="100000">
                      <a:srgbClr val="FFFFFF"/>
                    </a:gs>
                  </a:gsLst>
                  <a:lin ang="16200000" scaled="1"/>
                  <a:tileRect/>
                </a:gradFill>
                <a:latin typeface="Segoe Sans Display Semibold"/>
                <a:cs typeface="Segoe Sans Display Semibold"/>
              </a:rPr>
              <a:t>NDI Bandwidth Increase</a:t>
            </a:r>
            <a:endParaRPr lang="en-US"/>
          </a:p>
        </p:txBody>
      </p:sp>
    </p:spTree>
    <p:extLst>
      <p:ext uri="{BB962C8B-B14F-4D97-AF65-F5344CB8AC3E}">
        <p14:creationId xmlns:p14="http://schemas.microsoft.com/office/powerpoint/2010/main" val="378025591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98879-6B75-8CF4-FFCA-CB5E47F0CF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B4572D-17E1-465C-8601-EDC340FE397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30402" t="35267" r="-1"/>
          <a:stretch>
            <a:fillRect/>
          </a:stretch>
        </p:blipFill>
        <p:spPr bwMode="auto">
          <a:xfrm>
            <a:off x="772756" y="848292"/>
            <a:ext cx="2444819" cy="1351217"/>
          </a:xfrm>
          <a:prstGeom prst="rect">
            <a:avLst/>
          </a:prstGeom>
          <a:noFill/>
          <a:ln w="12700">
            <a:solidFill>
              <a:schemeClr val="bg1"/>
            </a:solidFill>
          </a:ln>
        </p:spPr>
      </p:pic>
      <p:sp>
        <p:nvSpPr>
          <p:cNvPr id="6" name="Content Placeholder 4">
            <a:extLst>
              <a:ext uri="{FF2B5EF4-FFF2-40B4-BE49-F238E27FC236}">
                <a16:creationId xmlns:a16="http://schemas.microsoft.com/office/drawing/2014/main" id="{D99ECE72-3249-7224-98AF-94FB138EA397}"/>
              </a:ext>
              <a:ext uri="{C183D7F6-B498-43B3-948B-1728B52AA6E4}">
                <adec:decorative xmlns:adec="http://schemas.microsoft.com/office/drawing/2017/decorative" val="1"/>
              </a:ext>
            </a:extLst>
          </p:cNvPr>
          <p:cNvSpPr txBox="1">
            <a:spLocks/>
          </p:cNvSpPr>
          <p:nvPr/>
        </p:nvSpPr>
        <p:spPr>
          <a:xfrm>
            <a:off x="4146833" y="990107"/>
            <a:ext cx="6591506" cy="2794611"/>
          </a:xfrm>
          <a:prstGeom prst="rect">
            <a:avLst/>
          </a:prstGeom>
          <a:ln>
            <a:noFill/>
          </a:ln>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i="1"/>
              <a:t>Event crew members can join a live Town hall as an Attendee during the event to monitor the experience </a:t>
            </a:r>
          </a:p>
          <a:p>
            <a:pPr marL="285750" indent="-285750">
              <a:buFont typeface="Arial" panose="020B0604020202020204" pitchFamily="34" charset="0"/>
              <a:buChar char="•"/>
            </a:pPr>
            <a:r>
              <a:rPr lang="en-US" sz="1600"/>
              <a:t>Must preview the event from a different endpoint than the organizer experience</a:t>
            </a:r>
          </a:p>
          <a:p>
            <a:pPr marL="285750" indent="-285750">
              <a:buFont typeface="Arial" panose="020B0604020202020204" pitchFamily="34" charset="0"/>
              <a:buChar char="•"/>
            </a:pPr>
            <a:r>
              <a:rPr lang="en-US" sz="1600"/>
              <a:t>Event must be started before the feature will populate</a:t>
            </a:r>
          </a:p>
          <a:p>
            <a:pPr marL="285750" indent="-285750">
              <a:buFont typeface="Arial" panose="020B0604020202020204" pitchFamily="34" charset="0"/>
              <a:buChar char="•"/>
            </a:pPr>
            <a:r>
              <a:rPr lang="en-US" sz="1600"/>
              <a:t>Limited features in the preview experience (no Q&amp;A, raise hands, promotion)</a:t>
            </a:r>
          </a:p>
          <a:p>
            <a:pPr marL="285750" indent="-285750">
              <a:buFont typeface="Arial" panose="020B0604020202020204" pitchFamily="34" charset="0"/>
              <a:buChar char="•"/>
            </a:pPr>
            <a:r>
              <a:rPr lang="en-US" sz="1600"/>
              <a:t>Reporting will only reflect organizer, co-organizer, presenter attendance/engagement </a:t>
            </a:r>
          </a:p>
          <a:p>
            <a:pPr marL="285750" indent="-285750">
              <a:buFont typeface="Arial" panose="020B0604020202020204" pitchFamily="34" charset="0"/>
              <a:buChar char="•"/>
            </a:pPr>
            <a:endParaRPr lang="en-US" sz="1400"/>
          </a:p>
        </p:txBody>
      </p:sp>
      <p:pic>
        <p:nvPicPr>
          <p:cNvPr id="9" name="Picture 8">
            <a:extLst>
              <a:ext uri="{FF2B5EF4-FFF2-40B4-BE49-F238E27FC236}">
                <a16:creationId xmlns:a16="http://schemas.microsoft.com/office/drawing/2014/main" id="{44C7ADB9-6D98-8AA5-ECB0-ECCDADA54759}"/>
              </a:ext>
              <a:ext uri="{C183D7F6-B498-43B3-948B-1728B52AA6E4}">
                <adec:decorative xmlns:adec="http://schemas.microsoft.com/office/drawing/2017/decorative" val="1"/>
              </a:ext>
            </a:extLst>
          </p:cNvPr>
          <p:cNvPicPr>
            <a:picLocks noChangeAspect="1"/>
          </p:cNvPicPr>
          <p:nvPr/>
        </p:nvPicPr>
        <p:blipFill>
          <a:blip r:embed="rId3"/>
          <a:srcRect r="14219"/>
          <a:stretch>
            <a:fillRect/>
          </a:stretch>
        </p:blipFill>
        <p:spPr>
          <a:xfrm>
            <a:off x="772756" y="4890396"/>
            <a:ext cx="2444819" cy="598360"/>
          </a:xfrm>
          <a:prstGeom prst="rect">
            <a:avLst/>
          </a:prstGeom>
          <a:ln>
            <a:solidFill>
              <a:schemeClr val="bg1"/>
            </a:solidFill>
          </a:ln>
        </p:spPr>
      </p:pic>
      <p:pic>
        <p:nvPicPr>
          <p:cNvPr id="12" name="Picture 11">
            <a:extLst>
              <a:ext uri="{FF2B5EF4-FFF2-40B4-BE49-F238E27FC236}">
                <a16:creationId xmlns:a16="http://schemas.microsoft.com/office/drawing/2014/main" id="{9507B2D4-7631-BC40-43D3-BCF459D0D96F}"/>
              </a:ext>
              <a:ext uri="{C183D7F6-B498-43B3-948B-1728B52AA6E4}">
                <adec:decorative xmlns:adec="http://schemas.microsoft.com/office/drawing/2017/decorative" val="1"/>
              </a:ext>
            </a:extLst>
          </p:cNvPr>
          <p:cNvPicPr>
            <a:picLocks noChangeAspect="1"/>
          </p:cNvPicPr>
          <p:nvPr/>
        </p:nvPicPr>
        <p:blipFill>
          <a:blip r:embed="rId4"/>
          <a:srcRect l="9749" t="74527" r="9910" b="11764"/>
          <a:stretch>
            <a:fillRect/>
          </a:stretch>
        </p:blipFill>
        <p:spPr>
          <a:xfrm>
            <a:off x="772756" y="2661457"/>
            <a:ext cx="2444820" cy="903527"/>
          </a:xfrm>
          <a:prstGeom prst="rect">
            <a:avLst/>
          </a:prstGeom>
          <a:ln w="12700">
            <a:solidFill>
              <a:schemeClr val="bg1"/>
            </a:solidFill>
          </a:ln>
        </p:spPr>
      </p:pic>
      <p:sp>
        <p:nvSpPr>
          <p:cNvPr id="13" name="Content Placeholder 4">
            <a:extLst>
              <a:ext uri="{FF2B5EF4-FFF2-40B4-BE49-F238E27FC236}">
                <a16:creationId xmlns:a16="http://schemas.microsoft.com/office/drawing/2014/main" id="{81CE3E61-E527-31D9-30D4-0DA8176C8ECC}"/>
              </a:ext>
              <a:ext uri="{C183D7F6-B498-43B3-948B-1728B52AA6E4}">
                <adec:decorative xmlns:adec="http://schemas.microsoft.com/office/drawing/2017/decorative" val="1"/>
              </a:ext>
            </a:extLst>
          </p:cNvPr>
          <p:cNvSpPr txBox="1">
            <a:spLocks/>
          </p:cNvSpPr>
          <p:nvPr/>
        </p:nvSpPr>
        <p:spPr>
          <a:xfrm>
            <a:off x="772755" y="2284529"/>
            <a:ext cx="2444820" cy="24622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00" i="1"/>
              <a:t>Join from Desktop/Web</a:t>
            </a:r>
          </a:p>
        </p:txBody>
      </p:sp>
      <p:sp>
        <p:nvSpPr>
          <p:cNvPr id="14" name="Content Placeholder 4">
            <a:extLst>
              <a:ext uri="{FF2B5EF4-FFF2-40B4-BE49-F238E27FC236}">
                <a16:creationId xmlns:a16="http://schemas.microsoft.com/office/drawing/2014/main" id="{70596B65-5575-87C6-7FF6-B49659796255}"/>
              </a:ext>
              <a:ext uri="{C183D7F6-B498-43B3-948B-1728B52AA6E4}">
                <adec:decorative xmlns:adec="http://schemas.microsoft.com/office/drawing/2017/decorative" val="1"/>
              </a:ext>
            </a:extLst>
          </p:cNvPr>
          <p:cNvSpPr txBox="1">
            <a:spLocks/>
          </p:cNvSpPr>
          <p:nvPr/>
        </p:nvSpPr>
        <p:spPr>
          <a:xfrm>
            <a:off x="652314" y="3650906"/>
            <a:ext cx="2444820" cy="24622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00" i="1"/>
              <a:t>Join from Mobile</a:t>
            </a:r>
          </a:p>
        </p:txBody>
      </p:sp>
      <p:sp>
        <p:nvSpPr>
          <p:cNvPr id="15" name="Content Placeholder 4">
            <a:extLst>
              <a:ext uri="{FF2B5EF4-FFF2-40B4-BE49-F238E27FC236}">
                <a16:creationId xmlns:a16="http://schemas.microsoft.com/office/drawing/2014/main" id="{59FE2748-9890-C996-67E4-913131B19638}"/>
              </a:ext>
              <a:ext uri="{C183D7F6-B498-43B3-948B-1728B52AA6E4}">
                <adec:decorative xmlns:adec="http://schemas.microsoft.com/office/drawing/2017/decorative" val="1"/>
              </a:ext>
            </a:extLst>
          </p:cNvPr>
          <p:cNvSpPr txBox="1">
            <a:spLocks/>
          </p:cNvSpPr>
          <p:nvPr/>
        </p:nvSpPr>
        <p:spPr>
          <a:xfrm>
            <a:off x="4146833" y="4725310"/>
            <a:ext cx="6743906" cy="171123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i="1"/>
              <a:t>Bandwidth cap increased when NDI is broadcast from a Teams meeting</a:t>
            </a:r>
          </a:p>
          <a:p>
            <a:pPr marL="285750" indent="-285750">
              <a:buFont typeface="Arial" panose="020B0604020202020204" pitchFamily="34" charset="0"/>
              <a:buChar char="•"/>
            </a:pPr>
            <a:r>
              <a:rPr lang="en-US" sz="1600"/>
              <a:t>Increased bandwidth cap will permit up to eight NDI-out 1080p feeds </a:t>
            </a:r>
          </a:p>
          <a:p>
            <a:pPr marL="285750" indent="-285750">
              <a:buFont typeface="Arial" panose="020B0604020202020204" pitchFamily="34" charset="0"/>
              <a:buChar char="•"/>
            </a:pPr>
            <a:r>
              <a:rPr lang="en-US" sz="1600"/>
              <a:t>No manual action or pinning required, NDI feeds are automatically prioritized </a:t>
            </a:r>
          </a:p>
          <a:p>
            <a:pPr marL="285750" indent="-285750">
              <a:buFont typeface="Arial" panose="020B0604020202020204" pitchFamily="34" charset="0"/>
              <a:buChar char="•"/>
            </a:pPr>
            <a:endParaRPr lang="en-US" sz="1400"/>
          </a:p>
        </p:txBody>
      </p:sp>
      <p:sp>
        <p:nvSpPr>
          <p:cNvPr id="16" name="Content Placeholder 4">
            <a:extLst>
              <a:ext uri="{FF2B5EF4-FFF2-40B4-BE49-F238E27FC236}">
                <a16:creationId xmlns:a16="http://schemas.microsoft.com/office/drawing/2014/main" id="{0080BB81-1C30-F9C2-15EA-B7E95348AD82}"/>
              </a:ext>
              <a:ext uri="{C183D7F6-B498-43B3-948B-1728B52AA6E4}">
                <adec:decorative xmlns:adec="http://schemas.microsoft.com/office/drawing/2017/decorative" val="1"/>
              </a:ext>
            </a:extLst>
          </p:cNvPr>
          <p:cNvSpPr txBox="1">
            <a:spLocks/>
          </p:cNvSpPr>
          <p:nvPr/>
        </p:nvSpPr>
        <p:spPr>
          <a:xfrm>
            <a:off x="772755" y="5613625"/>
            <a:ext cx="2444820" cy="24622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00" i="1"/>
              <a:t>Bespoke BW cap increase</a:t>
            </a:r>
          </a:p>
        </p:txBody>
      </p:sp>
      <p:sp>
        <p:nvSpPr>
          <p:cNvPr id="17" name="Rectangle: Rounded Corners 16">
            <a:extLst>
              <a:ext uri="{FF2B5EF4-FFF2-40B4-BE49-F238E27FC236}">
                <a16:creationId xmlns:a16="http://schemas.microsoft.com/office/drawing/2014/main" id="{DFFBE0CF-0D9F-5969-416F-349C0F9E7F18}"/>
              </a:ext>
              <a:ext uri="{C183D7F6-B498-43B3-948B-1728B52AA6E4}">
                <adec:decorative xmlns:adec="http://schemas.microsoft.com/office/drawing/2017/decorative" val="1"/>
              </a:ext>
            </a:extLst>
          </p:cNvPr>
          <p:cNvSpPr/>
          <p:nvPr/>
        </p:nvSpPr>
        <p:spPr bwMode="auto">
          <a:xfrm>
            <a:off x="4146833" y="715415"/>
            <a:ext cx="6591506" cy="2895600"/>
          </a:xfrm>
          <a:prstGeom prst="roundRect">
            <a:avLst>
              <a:gd name="adj" fmla="val 8975"/>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9" name="Rectangle: Rounded Corners 18">
            <a:extLst>
              <a:ext uri="{FF2B5EF4-FFF2-40B4-BE49-F238E27FC236}">
                <a16:creationId xmlns:a16="http://schemas.microsoft.com/office/drawing/2014/main" id="{DD40A6D8-193A-2E88-D59A-C8C8A35C687A}"/>
              </a:ext>
              <a:ext uri="{C183D7F6-B498-43B3-948B-1728B52AA6E4}">
                <adec:decorative xmlns:adec="http://schemas.microsoft.com/office/drawing/2017/decorative" val="1"/>
              </a:ext>
            </a:extLst>
          </p:cNvPr>
          <p:cNvSpPr/>
          <p:nvPr/>
        </p:nvSpPr>
        <p:spPr bwMode="auto">
          <a:xfrm>
            <a:off x="3994433" y="715415"/>
            <a:ext cx="6743906" cy="3138228"/>
          </a:xfrm>
          <a:prstGeom prst="roundRect">
            <a:avLst>
              <a:gd name="adj" fmla="val 6377"/>
            </a:avLst>
          </a:prstGeom>
          <a:noFill/>
          <a:ln>
            <a:solidFill>
              <a:schemeClr val="accent5"/>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 name="Content Placeholder 4">
            <a:extLst>
              <a:ext uri="{FF2B5EF4-FFF2-40B4-BE49-F238E27FC236}">
                <a16:creationId xmlns:a16="http://schemas.microsoft.com/office/drawing/2014/main" id="{7DE97A7D-1BB9-D2CB-8D5E-7509BB7344A2}"/>
              </a:ext>
              <a:ext uri="{C183D7F6-B498-43B3-948B-1728B52AA6E4}">
                <adec:decorative xmlns:adec="http://schemas.microsoft.com/office/drawing/2017/decorative" val="1"/>
              </a:ext>
            </a:extLst>
          </p:cNvPr>
          <p:cNvSpPr>
            <a:spLocks noGrp="1"/>
          </p:cNvSpPr>
          <p:nvPr>
            <p:ph idx="1"/>
          </p:nvPr>
        </p:nvSpPr>
        <p:spPr>
          <a:xfrm>
            <a:off x="4223033" y="554388"/>
            <a:ext cx="3382667" cy="276999"/>
          </a:xfrm>
          <a:solidFill>
            <a:schemeClr val="tx2"/>
          </a:solidFill>
        </p:spPr>
        <p:txBody>
          <a:bodyPr/>
          <a:lstStyle/>
          <a:p>
            <a:r>
              <a:rPr lang="en-US" sz="1800" b="1"/>
              <a:t>Organizer Preview as Attendee</a:t>
            </a:r>
          </a:p>
        </p:txBody>
      </p:sp>
      <p:sp>
        <p:nvSpPr>
          <p:cNvPr id="20" name="Rectangle: Rounded Corners 19">
            <a:extLst>
              <a:ext uri="{FF2B5EF4-FFF2-40B4-BE49-F238E27FC236}">
                <a16:creationId xmlns:a16="http://schemas.microsoft.com/office/drawing/2014/main" id="{2A9139DE-18E3-E754-16DD-FD605B26AC98}"/>
              </a:ext>
              <a:ext uri="{C183D7F6-B498-43B3-948B-1728B52AA6E4}">
                <adec:decorative xmlns:adec="http://schemas.microsoft.com/office/drawing/2017/decorative" val="1"/>
              </a:ext>
            </a:extLst>
          </p:cNvPr>
          <p:cNvSpPr/>
          <p:nvPr/>
        </p:nvSpPr>
        <p:spPr bwMode="auto">
          <a:xfrm>
            <a:off x="3994433" y="4496831"/>
            <a:ext cx="6743906" cy="1759937"/>
          </a:xfrm>
          <a:prstGeom prst="roundRect">
            <a:avLst>
              <a:gd name="adj" fmla="val 6377"/>
            </a:avLst>
          </a:prstGeom>
          <a:noFill/>
          <a:ln>
            <a:solidFill>
              <a:schemeClr val="accent5"/>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0" name="Content Placeholder 4">
            <a:extLst>
              <a:ext uri="{FF2B5EF4-FFF2-40B4-BE49-F238E27FC236}">
                <a16:creationId xmlns:a16="http://schemas.microsoft.com/office/drawing/2014/main" id="{1F596CF0-38F1-FA52-6CBB-A3B1ACD13203}"/>
              </a:ext>
              <a:ext uri="{C183D7F6-B498-43B3-948B-1728B52AA6E4}">
                <adec:decorative xmlns:adec="http://schemas.microsoft.com/office/drawing/2017/decorative" val="1"/>
              </a:ext>
            </a:extLst>
          </p:cNvPr>
          <p:cNvSpPr txBox="1">
            <a:spLocks noGrp="1"/>
          </p:cNvSpPr>
          <p:nvPr>
            <p:ph type="title" idx="4294967295"/>
          </p:nvPr>
        </p:nvSpPr>
        <p:spPr>
          <a:xfrm>
            <a:off x="4340412" y="4372052"/>
            <a:ext cx="2623096" cy="276999"/>
          </a:xfrm>
          <a:prstGeom prst="rect">
            <a:avLst/>
          </a:prstGeom>
          <a:solidFill>
            <a:schemeClr val="tx2"/>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1800" b="1" i="0" u="none" strike="noStrike" kern="1200" cap="none" spc="0" normalizeH="0" baseline="0" noProof="0">
                <a:ln>
                  <a:noFill/>
                </a:ln>
                <a:solidFill>
                  <a:schemeClr val="bg1"/>
                </a:solidFill>
                <a:effectLst/>
                <a:uLnTx/>
                <a:uFillTx/>
                <a:latin typeface="+mn-lt"/>
                <a:ea typeface="+mn-ea"/>
                <a:cs typeface="Segoe Sans Display" pitchFamily="2" charset="0"/>
              </a:rPr>
              <a:t>NDI Bandwidth Increase</a:t>
            </a:r>
          </a:p>
        </p:txBody>
      </p:sp>
    </p:spTree>
    <p:extLst>
      <p:ext uri="{BB962C8B-B14F-4D97-AF65-F5344CB8AC3E}">
        <p14:creationId xmlns:p14="http://schemas.microsoft.com/office/powerpoint/2010/main" val="52621624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DE193-0088-79A3-FB2E-C79FBAEE42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409D17-B0A6-7EA4-F372-79479B58D310}"/>
              </a:ext>
            </a:extLst>
          </p:cNvPr>
          <p:cNvSpPr>
            <a:spLocks noGrp="1"/>
          </p:cNvSpPr>
          <p:nvPr>
            <p:ph type="title"/>
          </p:nvPr>
        </p:nvSpPr>
        <p:spPr>
          <a:xfrm>
            <a:off x="405106" y="342716"/>
            <a:ext cx="11018520" cy="498598"/>
          </a:xfrm>
        </p:spPr>
        <p:txBody>
          <a:bodyPr/>
          <a:lstStyle/>
          <a:p>
            <a:r>
              <a:rPr lang="en-US"/>
              <a:t>Moving from Teams Live Events to Teams Town Hall</a:t>
            </a:r>
          </a:p>
        </p:txBody>
      </p:sp>
      <p:sp>
        <p:nvSpPr>
          <p:cNvPr id="6" name="Content Placeholder 4">
            <a:extLst>
              <a:ext uri="{FF2B5EF4-FFF2-40B4-BE49-F238E27FC236}">
                <a16:creationId xmlns:a16="http://schemas.microsoft.com/office/drawing/2014/main" id="{07E68155-5132-1D9A-306C-FFA9F37AD623}"/>
              </a:ext>
            </a:extLst>
          </p:cNvPr>
          <p:cNvSpPr txBox="1">
            <a:spLocks/>
          </p:cNvSpPr>
          <p:nvPr/>
        </p:nvSpPr>
        <p:spPr>
          <a:xfrm>
            <a:off x="8945366" y="2018714"/>
            <a:ext cx="3146987" cy="2708434"/>
          </a:xfrm>
          <a:prstGeom prst="rect">
            <a:avLst/>
          </a:prstGeom>
          <a:ln>
            <a:noFill/>
          </a:ln>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t>Surpassing TLE in Features…</a:t>
            </a:r>
          </a:p>
          <a:p>
            <a:pPr marL="285750" indent="-285750">
              <a:buFont typeface="Arial" panose="020B0604020202020204" pitchFamily="34" charset="0"/>
              <a:buChar char="•"/>
            </a:pPr>
            <a:r>
              <a:rPr lang="en-US" sz="2000"/>
              <a:t>Streaming Chat</a:t>
            </a:r>
          </a:p>
          <a:p>
            <a:pPr marL="285750" indent="-285750">
              <a:buFont typeface="Arial" panose="020B0604020202020204" pitchFamily="34" charset="0"/>
              <a:buChar char="•"/>
            </a:pPr>
            <a:r>
              <a:rPr lang="en-US" sz="2000"/>
              <a:t>Reactions</a:t>
            </a:r>
          </a:p>
          <a:p>
            <a:pPr marL="285750" indent="-285750">
              <a:buFont typeface="Arial" panose="020B0604020202020204" pitchFamily="34" charset="0"/>
              <a:buChar char="•"/>
            </a:pPr>
            <a:r>
              <a:rPr lang="en-US" sz="2000"/>
              <a:t>Ultra-Low Latency (Q4)</a:t>
            </a:r>
          </a:p>
          <a:p>
            <a:pPr marL="285750" indent="-285750">
              <a:buFont typeface="Arial" panose="020B0604020202020204" pitchFamily="34" charset="0"/>
              <a:buChar char="•"/>
            </a:pPr>
            <a:r>
              <a:rPr lang="en-US" sz="2000"/>
              <a:t>Production Studio (Q4)</a:t>
            </a:r>
          </a:p>
          <a:p>
            <a:pPr marL="285750" indent="-285750">
              <a:buFont typeface="Arial" panose="020B0604020202020204" pitchFamily="34" charset="0"/>
              <a:buChar char="•"/>
            </a:pPr>
            <a:r>
              <a:rPr lang="en-US" sz="2000"/>
              <a:t>And more!</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400"/>
          </a:p>
        </p:txBody>
      </p:sp>
      <p:sp>
        <p:nvSpPr>
          <p:cNvPr id="17" name="Rectangle: Rounded Corners 16">
            <a:extLst>
              <a:ext uri="{FF2B5EF4-FFF2-40B4-BE49-F238E27FC236}">
                <a16:creationId xmlns:a16="http://schemas.microsoft.com/office/drawing/2014/main" id="{829918BC-839A-C04D-EC38-8F0E8303709C}"/>
              </a:ext>
              <a:ext uri="{C183D7F6-B498-43B3-948B-1728B52AA6E4}">
                <adec:decorative xmlns:adec="http://schemas.microsoft.com/office/drawing/2017/decorative" val="1"/>
              </a:ext>
            </a:extLst>
          </p:cNvPr>
          <p:cNvSpPr/>
          <p:nvPr/>
        </p:nvSpPr>
        <p:spPr bwMode="auto">
          <a:xfrm>
            <a:off x="4146833" y="1336431"/>
            <a:ext cx="6591506" cy="2895600"/>
          </a:xfrm>
          <a:prstGeom prst="roundRect">
            <a:avLst>
              <a:gd name="adj" fmla="val 8975"/>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 name="Picture 1">
            <a:extLst>
              <a:ext uri="{FF2B5EF4-FFF2-40B4-BE49-F238E27FC236}">
                <a16:creationId xmlns:a16="http://schemas.microsoft.com/office/drawing/2014/main" id="{3342A610-36B6-71A6-A9D1-88E30E522ED1}"/>
              </a:ext>
              <a:ext uri="{C183D7F6-B498-43B3-948B-1728B52AA6E4}">
                <adec:decorative xmlns:adec="http://schemas.microsoft.com/office/drawing/2017/decorative" val="1"/>
              </a:ext>
            </a:extLst>
          </p:cNvPr>
          <p:cNvPicPr>
            <a:picLocks/>
          </p:cNvPicPr>
          <p:nvPr/>
        </p:nvPicPr>
        <p:blipFill rotWithShape="1">
          <a:blip r:embed="rId2"/>
          <a:srcRect l="2555" t="7414" r="2051" b="4851"/>
          <a:stretch>
            <a:fillRect/>
          </a:stretch>
        </p:blipFill>
        <p:spPr>
          <a:xfrm>
            <a:off x="252706" y="1242646"/>
            <a:ext cx="8557846" cy="4560504"/>
          </a:xfrm>
          <a:prstGeom prst="roundRect">
            <a:avLst>
              <a:gd name="adj" fmla="val 1400"/>
            </a:avLst>
          </a:prstGeom>
          <a:solidFill>
            <a:srgbClr val="1F1F1F"/>
          </a:solidFill>
          <a:ln>
            <a:solidFill>
              <a:schemeClr val="bg1"/>
            </a:solidFill>
          </a:ln>
        </p:spPr>
      </p:pic>
    </p:spTree>
    <p:extLst>
      <p:ext uri="{BB962C8B-B14F-4D97-AF65-F5344CB8AC3E}">
        <p14:creationId xmlns:p14="http://schemas.microsoft.com/office/powerpoint/2010/main" val="95176313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F714-C915-11FF-A855-ABA44A3145C5}"/>
              </a:ext>
            </a:extLst>
          </p:cNvPr>
          <p:cNvSpPr>
            <a:spLocks noGrp="1"/>
          </p:cNvSpPr>
          <p:nvPr>
            <p:ph type="title"/>
          </p:nvPr>
        </p:nvSpPr>
        <p:spPr>
          <a:xfrm>
            <a:off x="571500" y="2792795"/>
            <a:ext cx="5857580" cy="2123658"/>
          </a:xfrm>
        </p:spPr>
        <p:txBody>
          <a:bodyPr/>
          <a:lstStyle/>
          <a:p>
            <a:r>
              <a:rPr lang="en-US" sz="6600"/>
              <a:t>Questions?</a:t>
            </a:r>
          </a:p>
        </p:txBody>
      </p:sp>
    </p:spTree>
    <p:extLst>
      <p:ext uri="{BB962C8B-B14F-4D97-AF65-F5344CB8AC3E}">
        <p14:creationId xmlns:p14="http://schemas.microsoft.com/office/powerpoint/2010/main" val="195436675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D10B10-2C4A-F390-6EFE-3413B3ECCE11}"/>
              </a:ext>
            </a:extLst>
          </p:cNvPr>
          <p:cNvSpPr txBox="1">
            <a:spLocks noGrp="1"/>
          </p:cNvSpPr>
          <p:nvPr>
            <p:ph type="title" idx="4294967295"/>
          </p:nvPr>
        </p:nvSpPr>
        <p:spPr>
          <a:xfrm>
            <a:off x="583952" y="623052"/>
            <a:ext cx="11061948" cy="3819507"/>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96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Thank you!</a:t>
            </a:r>
          </a:p>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54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Next session…</a:t>
            </a:r>
          </a:p>
          <a:p>
            <a:pPr marL="25400" marR="0" lvl="0" indent="0" algn="l" defTabSz="914367" rtl="0" eaLnBrk="1" fontAlgn="auto" latinLnBrk="0" hangingPunct="1">
              <a:lnSpc>
                <a:spcPct val="90000"/>
              </a:lnSpc>
              <a:spcBef>
                <a:spcPts val="0"/>
              </a:spcBef>
              <a:spcAft>
                <a:spcPts val="600"/>
              </a:spcAft>
              <a:buClrTx/>
              <a:buSzTx/>
              <a:buFontTx/>
              <a:buNone/>
              <a:tabLst/>
              <a:defRPr/>
            </a:pPr>
            <a:r>
              <a:rPr kumimoji="0" lang="en-US" sz="54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9/24/25 – Migrating from Teams Live Events to Teams Town Halls</a:t>
            </a:r>
          </a:p>
        </p:txBody>
      </p:sp>
    </p:spTree>
    <p:extLst>
      <p:ext uri="{BB962C8B-B14F-4D97-AF65-F5344CB8AC3E}">
        <p14:creationId xmlns:p14="http://schemas.microsoft.com/office/powerpoint/2010/main" val="131432991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 uri="{C183D7F6-B498-43B3-948B-1728B52AA6E4}">
                <adec:decorative xmlns:adec="http://schemas.microsoft.com/office/drawing/2017/decorative" val="1"/>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a:extLst>
              <a:ext uri="{FF2B5EF4-FFF2-40B4-BE49-F238E27FC236}">
                <a16:creationId xmlns:a16="http://schemas.microsoft.com/office/drawing/2014/main" id="{E0CEA7AE-2C4E-9AEE-E196-A14037070F5A}"/>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 uri="{C183D7F6-B498-43B3-948B-1728B52AA6E4}">
                <adec:decorative xmlns:adec="http://schemas.microsoft.com/office/drawing/2017/decorative" val="1"/>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97A4B4F-8A86-8C8C-C020-6F19A5DEFEAC}"/>
              </a:ext>
              <a:ext uri="{C183D7F6-B498-43B3-948B-1728B52AA6E4}">
                <adec:decorative xmlns:adec="http://schemas.microsoft.com/office/drawing/2017/decorative" val="1"/>
              </a:ext>
            </a:extLst>
          </p:cNvPr>
          <p:cNvSpPr txBox="1"/>
          <p:nvPr/>
        </p:nvSpPr>
        <p:spPr>
          <a:xfrm>
            <a:off x="5614517" y="4424657"/>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noProof="0">
                <a:ln>
                  <a:noFill/>
                </a:ln>
                <a:solidFill>
                  <a:schemeClr val="tx2"/>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noProof="0">
              <a:ln>
                <a:noFill/>
              </a:ln>
              <a:solidFill>
                <a:schemeClr val="tx2"/>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 uri="{C183D7F6-B498-43B3-948B-1728B52AA6E4}">
                <adec:decorative xmlns:adec="http://schemas.microsoft.com/office/drawing/2017/decorative" val="1"/>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aka.ms/</a:t>
            </a:r>
            <a:r>
              <a:rPr kumimoji="0" lang="en-US" sz="1400" b="0" i="0" u="none" strike="noStrike" kern="1200" cap="none" spc="0" normalizeH="0" noProof="0" err="1">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CustomerHubSurvey</a:t>
            </a:r>
            <a:r>
              <a:rPr kumimoji="0" lang="en-US" sz="1400" b="0" i="0" u="none" strike="noStrike" kern="1200" cap="none" spc="0" normalizeH="0" noProof="0">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 </a:t>
            </a:r>
            <a:endParaRPr kumimoji="0" lang="en-US" sz="1400" b="0" i="0" u="none" strike="noStrike" kern="1200" cap="none" spc="0" normalizeH="0" noProof="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B7E56-D4D1-0BDD-6911-15765004285E}"/>
              </a:ext>
              <a:ext uri="{C183D7F6-B498-43B3-948B-1728B52AA6E4}">
                <adec:decorative xmlns:adec="http://schemas.microsoft.com/office/drawing/2017/decorative" val="1"/>
              </a:ext>
            </a:extLst>
          </p:cNvPr>
          <p:cNvSpPr txBox="1"/>
          <p:nvPr/>
        </p:nvSpPr>
        <p:spPr>
          <a:xfrm>
            <a:off x="8631719" y="5204621"/>
            <a:ext cx="2404767" cy="553998"/>
          </a:xfrm>
          <a:prstGeom prst="rect">
            <a:avLst/>
          </a:prstGeom>
          <a:noFill/>
        </p:spPr>
        <p:txBody>
          <a:bodyPr wrap="square" lIns="0" tIns="0" rIns="0" bIns="0" anchor="t">
            <a:spAutoFit/>
          </a:bodyPr>
          <a:lstStyle/>
          <a:p>
            <a:pPr algn="ctr" defTabSz="914400">
              <a:defRPr/>
            </a:pPr>
            <a:r>
              <a:rPr lang="en-US" sz="1800">
                <a:solidFill>
                  <a:schemeClr val="accent1"/>
                </a:solidFill>
                <a:latin typeface="+mj-lt"/>
                <a:cs typeface="Segoe UI Light" panose="020B0502040204020203" pitchFamily="34" charset="0"/>
              </a:rPr>
              <a:t>Select Frontline Friday Series</a:t>
            </a:r>
          </a:p>
        </p:txBody>
      </p: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Scan with your mobile device camera</a:t>
            </a:r>
          </a:p>
        </p:txBody>
      </p:sp>
      <p:sp>
        <p:nvSpPr>
          <p:cNvPr id="13" name="TextBox 12">
            <a:extLst>
              <a:ext uri="{FF2B5EF4-FFF2-40B4-BE49-F238E27FC236}">
                <a16:creationId xmlns:a16="http://schemas.microsoft.com/office/drawing/2014/main" id="{B9DB2F65-825D-538A-E6EA-44804CBDBD3D}"/>
              </a:ext>
              <a:ext uri="{C183D7F6-B498-43B3-948B-1728B52AA6E4}">
                <adec:decorative xmlns:adec="http://schemas.microsoft.com/office/drawing/2017/decorative" val="1"/>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a:ln>
                  <a:noFill/>
                </a:ln>
                <a:solidFill>
                  <a:schemeClr val="bg1"/>
                </a:solidFill>
                <a:effectLst/>
                <a:uLnTx/>
                <a:uFillTx/>
                <a:latin typeface="+mj-lt"/>
                <a:ea typeface="+mn-ea"/>
                <a:cs typeface="+mn-cs"/>
              </a:rPr>
              <a:t>-OR-</a:t>
            </a:r>
          </a:p>
        </p:txBody>
      </p:sp>
      <p:sp>
        <p:nvSpPr>
          <p:cNvPr id="14" name="TextBox 13">
            <a:extLst>
              <a:ext uri="{FF2B5EF4-FFF2-40B4-BE49-F238E27FC236}">
                <a16:creationId xmlns:a16="http://schemas.microsoft.com/office/drawing/2014/main" id="{6C92478C-9060-36A9-FFAF-A9F33635E5BF}"/>
              </a:ext>
              <a:ext uri="{C183D7F6-B498-43B3-948B-1728B52AA6E4}">
                <adec:decorative xmlns:adec="http://schemas.microsoft.com/office/drawing/2017/decorative" val="1"/>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Visit</a:t>
            </a:r>
          </a:p>
        </p:txBody>
      </p:sp>
      <p:pic>
        <p:nvPicPr>
          <p:cNvPr id="15" name="Picture 14" descr="A blurry image of a blue and orange sky">
            <a:extLst>
              <a:ext uri="{FF2B5EF4-FFF2-40B4-BE49-F238E27FC236}">
                <a16:creationId xmlns:a16="http://schemas.microsoft.com/office/drawing/2014/main" id="{0063B506-7055-28E0-DEF9-F8AAC471EEF3}"/>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44582" t="1189" r="13264" b="356"/>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noGrp="1"/>
          </p:cNvSpPr>
          <p:nvPr>
            <p:ph type="title" idx="4294967295"/>
          </p:nvPr>
        </p:nvSpPr>
        <p:spPr>
          <a:xfrm>
            <a:off x="588263" y="457200"/>
            <a:ext cx="4393312" cy="1588127"/>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THANK YOU –</a:t>
            </a:r>
            <a:br>
              <a:rPr kumimoji="0" lang="en-US" sz="36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br>
            <a:r>
              <a:rPr kumimoji="0" lang="en-US" sz="36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Your feedback is critical</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a:rPr>
              <a:t>We’re committed to making your </a:t>
            </a:r>
            <a:r>
              <a:rPr lang="en-US" sz="1800" b="1">
                <a:solidFill>
                  <a:schemeClr val="bg1"/>
                </a:solidFill>
                <a:cs typeface="Segoe UI Light"/>
              </a:rPr>
              <a:t>Customer Hub </a:t>
            </a:r>
            <a:r>
              <a:rPr lang="en-US" sz="1800">
                <a:solidFill>
                  <a:schemeClr val="bg1"/>
                </a:solidFill>
                <a:cs typeface="Segoe UI Light"/>
              </a:rPr>
              <a:t>experience the best it can be – and your feedback is a critical component to that.</a:t>
            </a:r>
          </a:p>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panose="020B0502040204020203" pitchFamily="34" charset="0"/>
              </a:rPr>
              <a:t>Before you scoot, please take a moment to provide some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42348667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 uri="{C183D7F6-B498-43B3-948B-1728B52AA6E4}">
                <adec:decorative xmlns:adec="http://schemas.microsoft.com/office/drawing/2017/decorative" val="1"/>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 uri="{C183D7F6-B498-43B3-948B-1728B52AA6E4}">
                <adec:decorative xmlns:adec="http://schemas.microsoft.com/office/drawing/2017/decorative" val="1"/>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Get more from Copilot and Microsoft 365</a:t>
            </a:r>
          </a:p>
        </p:txBody>
      </p:sp>
      <p:sp>
        <p:nvSpPr>
          <p:cNvPr id="13" name="Text Placeholder 11">
            <a:extLst>
              <a:ext uri="{FF2B5EF4-FFF2-40B4-BE49-F238E27FC236}">
                <a16:creationId xmlns:a16="http://schemas.microsoft.com/office/drawing/2014/main" id="{83645DB9-C3AA-828A-AF3A-C882454D4474}"/>
              </a:ext>
              <a:ext uri="{C183D7F6-B498-43B3-948B-1728B52AA6E4}">
                <adec:decorative xmlns:adec="http://schemas.microsoft.com/office/drawing/2017/decorative" val="1"/>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Help others do the same</a:t>
            </a:r>
          </a:p>
        </p:txBody>
      </p:sp>
      <p:sp>
        <p:nvSpPr>
          <p:cNvPr id="14" name="Text Placeholder 11">
            <a:extLst>
              <a:ext uri="{FF2B5EF4-FFF2-40B4-BE49-F238E27FC236}">
                <a16:creationId xmlns:a16="http://schemas.microsoft.com/office/drawing/2014/main" id="{926B550B-0BE4-8BB9-2A6B-5C4652412844}"/>
              </a:ext>
              <a:ext uri="{C183D7F6-B498-43B3-948B-1728B52AA6E4}">
                <adec:decorative xmlns:adec="http://schemas.microsoft.com/office/drawing/2017/decorative" val="1"/>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Expand your knowledge and enhance your career</a:t>
            </a:r>
          </a:p>
        </p:txBody>
      </p:sp>
      <p:grpSp>
        <p:nvGrpSpPr>
          <p:cNvPr id="2" name="Group 1">
            <a:extLst>
              <a:ext uri="{FF2B5EF4-FFF2-40B4-BE49-F238E27FC236}">
                <a16:creationId xmlns:a16="http://schemas.microsoft.com/office/drawing/2014/main" id="{C3AB5E3B-FCBC-3AB6-0A88-83D37C3F2291}"/>
              </a:ext>
              <a:ext uri="{C183D7F6-B498-43B3-948B-1728B52AA6E4}">
                <adec:decorative xmlns:adec="http://schemas.microsoft.com/office/drawing/2017/decorative" val="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2"/>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 uri="{C183D7F6-B498-43B3-948B-1728B52AA6E4}">
                <adec:decorative xmlns:adec="http://schemas.microsoft.com/office/drawing/2017/decorative" val="1"/>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algn="l"/>
            <a:r>
              <a:rPr lang="en-US" sz="1400">
                <a:solidFill>
                  <a:srgbClr val="454142"/>
                </a:solidFill>
                <a:latin typeface="+mn-lt"/>
                <a:cs typeface="Segoe UI Light" panose="020B0502040204020203" pitchFamily="34" charset="0"/>
              </a:rPr>
              <a:t>Join the free program at </a:t>
            </a:r>
            <a:r>
              <a:rPr lang="en-US" sz="1400">
                <a:solidFill>
                  <a:srgbClr val="454142"/>
                </a:solidFill>
                <a:latin typeface="+mn-lt"/>
                <a:cs typeface="Segoe UI Light" panose="020B0502040204020203" pitchFamily="34" charset="0"/>
                <a:hlinkClick r:id="rId3">
                  <a:extLst>
                    <a:ext uri="{A12FA001-AC4F-418D-AE19-62706E023703}">
                      <ahyp:hlinkClr xmlns:ahyp="http://schemas.microsoft.com/office/drawing/2018/hyperlinkcolor" val="tx"/>
                    </a:ext>
                  </a:extLst>
                </a:hlinkClick>
              </a:rPr>
              <a:t>aka.ms/M365Champions</a:t>
            </a:r>
            <a:endParaRPr lang="en-US" sz="1400">
              <a:solidFill>
                <a:srgbClr val="454142"/>
              </a:solidFill>
              <a:latin typeface="+mn-lt"/>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67746" y="5669679"/>
            <a:ext cx="300404" cy="300400"/>
          </a:xfrm>
          <a:prstGeom prst="rect">
            <a:avLst/>
          </a:prstGeom>
        </p:spPr>
      </p:pic>
      <p:sp>
        <p:nvSpPr>
          <p:cNvPr id="11" name="Text Placeholder 11">
            <a:extLst>
              <a:ext uri="{FF2B5EF4-FFF2-40B4-BE49-F238E27FC236}">
                <a16:creationId xmlns:a16="http://schemas.microsoft.com/office/drawing/2014/main" id="{44C0E704-E7FD-3B7B-5543-6928E83C8734}"/>
              </a:ext>
              <a:ext uri="{C183D7F6-B498-43B3-948B-1728B52AA6E4}">
                <adec:decorative xmlns:adec="http://schemas.microsoft.com/office/drawing/2017/decorative" val="1"/>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500"/>
              </a:spcAft>
              <a:buSzPct val="100000"/>
              <a:buNone/>
            </a:pPr>
            <a:r>
              <a:rPr lang="en-US" sz="1400">
                <a:solidFill>
                  <a:schemeClr val="bg1"/>
                </a:solidFill>
                <a:cs typeface="Segoe UI Light" panose="020B0502040204020203" pitchFamily="34" charset="0"/>
              </a:rPr>
              <a:t>Get more from Copilot and Microsoft 365</a:t>
            </a:r>
          </a:p>
          <a:p>
            <a:pPr marL="0" indent="0">
              <a:spcBef>
                <a:spcPts val="0"/>
              </a:spcBef>
              <a:spcAft>
                <a:spcPts val="500"/>
              </a:spcAft>
              <a:buSzPct val="100000"/>
              <a:buNone/>
            </a:pPr>
            <a:r>
              <a:rPr lang="en-US" sz="1400">
                <a:solidFill>
                  <a:schemeClr val="bg1"/>
                </a:solidFill>
                <a:cs typeface="Segoe UI Light" panose="020B0502040204020203" pitchFamily="34" charset="0"/>
              </a:rPr>
              <a:t>Help others do the same</a:t>
            </a:r>
          </a:p>
          <a:p>
            <a:pPr marL="0" indent="0">
              <a:spcBef>
                <a:spcPts val="0"/>
              </a:spcBef>
              <a:spcAft>
                <a:spcPts val="500"/>
              </a:spcAft>
              <a:buSzPct val="100000"/>
              <a:buNone/>
            </a:pPr>
            <a:r>
              <a:rPr lang="en-US" sz="1400">
                <a:solidFill>
                  <a:schemeClr val="bg1"/>
                </a:solidFill>
                <a:cs typeface="Segoe UI Light" panose="020B0502040204020203" pitchFamily="34" charset="0"/>
              </a:rPr>
              <a:t>Expand your knowledge and enhance your career</a:t>
            </a:r>
          </a:p>
        </p:txBody>
      </p:sp>
      <p:sp>
        <p:nvSpPr>
          <p:cNvPr id="15" name="Title 14">
            <a:extLst>
              <a:ext uri="{FF2B5EF4-FFF2-40B4-BE49-F238E27FC236}">
                <a16:creationId xmlns:a16="http://schemas.microsoft.com/office/drawing/2014/main" id="{69FF5A09-9F9A-5F67-1766-596598E165CF}"/>
              </a:ext>
              <a:ext uri="{C183D7F6-B498-43B3-948B-1728B52AA6E4}">
                <adec:decorative xmlns:adec="http://schemas.microsoft.com/office/drawing/2017/decorative" val="1"/>
              </a:ext>
            </a:extLst>
          </p:cNvPr>
          <p:cNvSpPr txBox="1">
            <a:spLocks noGrp="1"/>
          </p:cNvSpPr>
          <p:nvPr>
            <p:ph type="title" idx="4294967295"/>
          </p:nvPr>
        </p:nvSpPr>
        <p:spPr>
          <a:xfrm>
            <a:off x="455769" y="1153569"/>
            <a:ext cx="6903809" cy="31577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80000"/>
              </a:lnSpc>
              <a:spcBef>
                <a:spcPts val="0"/>
              </a:spcBef>
              <a:spcAft>
                <a:spcPts val="180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Make a difference</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Become a</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Champion</a:t>
            </a:r>
          </a:p>
        </p:txBody>
      </p:sp>
    </p:spTree>
    <p:extLst>
      <p:ext uri="{BB962C8B-B14F-4D97-AF65-F5344CB8AC3E}">
        <p14:creationId xmlns:p14="http://schemas.microsoft.com/office/powerpoint/2010/main" val="418700525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80216-F0E4-1778-CD8F-7E79D7A4B056}"/>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D70FB2E-F7E2-1488-0F5E-715F9BA3CA2F}"/>
              </a:ext>
              <a:ext uri="{C183D7F6-B498-43B3-948B-1728B52AA6E4}">
                <adec:decorative xmlns:adec="http://schemas.microsoft.com/office/drawing/2017/decorative" val="1"/>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a:extLst>
              <a:ext uri="{FF2B5EF4-FFF2-40B4-BE49-F238E27FC236}">
                <a16:creationId xmlns:a16="http://schemas.microsoft.com/office/drawing/2014/main" id="{937935E3-500E-0093-85B3-3F04101CCE5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A2D26CF3-C73B-4FB5-E368-DBB8B209D24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C94305EB-16A1-C7A9-6EEA-0DABA48A2D04}"/>
              </a:ext>
              <a:ext uri="{C183D7F6-B498-43B3-948B-1728B52AA6E4}">
                <adec:decorative xmlns:adec="http://schemas.microsoft.com/office/drawing/2017/decorative" val="1"/>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E5A3DA75-2CAA-3D9E-0C4E-1B8F0C7FC8AA}"/>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8007F348-093D-C277-F7FA-2CF9A65BA74A}"/>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62E296C3-4B15-9102-AB46-73F678BC35FF}"/>
              </a:ext>
              <a:ext uri="{C183D7F6-B498-43B3-948B-1728B52AA6E4}">
                <adec:decorative xmlns:adec="http://schemas.microsoft.com/office/drawing/2017/decorative" val="1"/>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4479" y="2"/>
            <a:ext cx="8567520" cy="6646984"/>
          </a:xfrm>
          <a:prstGeom prst="rect">
            <a:avLst/>
          </a:prstGeom>
          <a:effectLst/>
        </p:spPr>
      </p:pic>
      <p:sp>
        <p:nvSpPr>
          <p:cNvPr id="13" name="Title 12">
            <a:extLst>
              <a:ext uri="{FF2B5EF4-FFF2-40B4-BE49-F238E27FC236}">
                <a16:creationId xmlns:a16="http://schemas.microsoft.com/office/drawing/2014/main" id="{68B11158-53AB-AB5B-9C32-A1A900E1CE6E}"/>
              </a:ext>
              <a:ext uri="{C183D7F6-B498-43B3-948B-1728B52AA6E4}">
                <adec:decorative xmlns:adec="http://schemas.microsoft.com/office/drawing/2017/decorative" val="1"/>
              </a:ext>
            </a:extLst>
          </p:cNvPr>
          <p:cNvSpPr txBox="1">
            <a:spLocks noGrp="1"/>
          </p:cNvSpPr>
          <p:nvPr>
            <p:ph type="title" idx="4294967295"/>
          </p:nvPr>
        </p:nvSpPr>
        <p:spPr>
          <a:xfrm>
            <a:off x="3902597" y="748860"/>
            <a:ext cx="789089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for upcoming sessions, updates, and on demand contents! </a:t>
            </a:r>
          </a:p>
        </p:txBody>
      </p:sp>
      <p:sp>
        <p:nvSpPr>
          <p:cNvPr id="14" name="Rectangle: Rounded Corners 13">
            <a:extLst>
              <a:ext uri="{FF2B5EF4-FFF2-40B4-BE49-F238E27FC236}">
                <a16:creationId xmlns:a16="http://schemas.microsoft.com/office/drawing/2014/main" id="{CD691B6D-A3A6-64F9-20E4-2D87FBF39F67}"/>
              </a:ext>
              <a:ext uri="{C183D7F6-B498-43B3-948B-1728B52AA6E4}">
                <adec:decorative xmlns:adec="http://schemas.microsoft.com/office/drawing/2017/decorative" val="1"/>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39ADE3B9-175D-54AF-69A5-811F2904AE8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F27020F9-0E44-4CA2-EF2B-523C80BBDABB}"/>
              </a:ext>
              <a:ext uri="{C183D7F6-B498-43B3-948B-1728B52AA6E4}">
                <adec:decorative xmlns:adec="http://schemas.microsoft.com/office/drawing/2017/decorative" val="1"/>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en-US" sz="1100">
                <a:solidFill>
                  <a:schemeClr val="tx2"/>
                </a:solidFill>
                <a:latin typeface="Segoe Sans Text"/>
              </a:rPr>
              <a:t>​</a:t>
            </a:r>
          </a:p>
        </p:txBody>
      </p:sp>
    </p:spTree>
    <p:extLst>
      <p:ext uri="{BB962C8B-B14F-4D97-AF65-F5344CB8AC3E}">
        <p14:creationId xmlns:p14="http://schemas.microsoft.com/office/powerpoint/2010/main" val="258201638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53785-7DCD-212A-A12B-62EF604F673E}"/>
              </a:ext>
            </a:extLst>
          </p:cNvPr>
          <p:cNvSpPr txBox="1">
            <a:spLocks noGrp="1"/>
          </p:cNvSpPr>
          <p:nvPr>
            <p:ph type="title" idx="4294967295"/>
          </p:nvPr>
        </p:nvSpPr>
        <p:spPr>
          <a:xfrm>
            <a:off x="583952" y="1624415"/>
            <a:ext cx="3797548" cy="1754326"/>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en-US" sz="72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en-U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Please raise your hand and unmute when called on</a:t>
            </a:r>
          </a:p>
        </p:txBody>
      </p:sp>
      <p:sp>
        <p:nvSpPr>
          <p:cNvPr id="5" name="Rectangle: Rounded Corners 4">
            <a:extLst>
              <a:ext uri="{FF2B5EF4-FFF2-40B4-BE49-F238E27FC236}">
                <a16:creationId xmlns:a16="http://schemas.microsoft.com/office/drawing/2014/main" id="{790C1B4C-D324-4FDC-5CED-9EDCC9C2BD37}"/>
              </a:ext>
              <a:ext uri="{C183D7F6-B498-43B3-948B-1728B52AA6E4}">
                <adec:decorative xmlns:adec="http://schemas.microsoft.com/office/drawing/2017/decorative" val="1"/>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 uri="{C183D7F6-B498-43B3-948B-1728B52AA6E4}">
                <adec:decorative xmlns:adec="http://schemas.microsoft.com/office/drawing/2017/decorative" val="1"/>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 uri="{C183D7F6-B498-43B3-948B-1728B52AA6E4}">
                <adec:decorative xmlns:adec="http://schemas.microsoft.com/office/drawing/2017/decorative" val="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8401728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BA696D-42B1-1C26-548C-08BCEF9B19E0}"/>
              </a:ext>
            </a:extLst>
          </p:cNvPr>
          <p:cNvSpPr>
            <a:spLocks noGrp="1"/>
          </p:cNvSpPr>
          <p:nvPr>
            <p:ph type="title" idx="4294967295"/>
          </p:nvPr>
        </p:nvSpPr>
        <p:spPr>
          <a:xfrm>
            <a:off x="511982" y="-1621842"/>
            <a:ext cx="10515600" cy="1325563"/>
          </a:xfrm>
          <a:prstGeom prst="rect">
            <a:avLst/>
          </a:prstGeom>
        </p:spPr>
        <p:txBody>
          <a:bodyPr/>
          <a:lstStyle/>
          <a:p>
            <a:r>
              <a:rPr lang="en-US"/>
              <a:t>Thank you</a:t>
            </a:r>
          </a:p>
        </p:txBody>
      </p:sp>
    </p:spTree>
    <p:extLst>
      <p:ext uri="{BB962C8B-B14F-4D97-AF65-F5344CB8AC3E}">
        <p14:creationId xmlns:p14="http://schemas.microsoft.com/office/powerpoint/2010/main" val="158288874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 uri="{C183D7F6-B498-43B3-948B-1728B52AA6E4}">
                <adec:decorative xmlns:adec="http://schemas.microsoft.com/office/drawing/2017/decorative" val="1"/>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solidFill>
                  <a:schemeClr val="bg1"/>
                </a:solidFill>
                <a:latin typeface="Segoe Sans Display Semibold" pitchFamily="2" charset="0"/>
                <a:cs typeface="Segoe Sans Display Semibold" pitchFamily="2" charset="0"/>
              </a:rPr>
              <a:t>During the presentation</a:t>
            </a:r>
          </a:p>
        </p:txBody>
      </p:sp>
      <p:sp>
        <p:nvSpPr>
          <p:cNvPr id="7" name="TextBox 6">
            <a:extLst>
              <a:ext uri="{FF2B5EF4-FFF2-40B4-BE49-F238E27FC236}">
                <a16:creationId xmlns:a16="http://schemas.microsoft.com/office/drawing/2014/main" id="{04F19507-F8D1-A92F-0092-3D1FC7B67534}"/>
              </a:ext>
              <a:ext uri="{C183D7F6-B498-43B3-948B-1728B52AA6E4}">
                <adec:decorative xmlns:adec="http://schemas.microsoft.com/office/drawing/2017/decorative" val="1"/>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We will mute your microphone for the first part of today’s call</a:t>
            </a:r>
          </a:p>
        </p:txBody>
      </p:sp>
      <p:sp>
        <p:nvSpPr>
          <p:cNvPr id="8" name="TextBox 7">
            <a:extLst>
              <a:ext uri="{FF2B5EF4-FFF2-40B4-BE49-F238E27FC236}">
                <a16:creationId xmlns:a16="http://schemas.microsoft.com/office/drawing/2014/main" id="{34C57B09-A016-CF69-732F-36AE6C88041B}"/>
              </a:ext>
              <a:ext uri="{C183D7F6-B498-43B3-948B-1728B52AA6E4}">
                <adec:decorative xmlns:adec="http://schemas.microsoft.com/office/drawing/2017/decorative" val="1"/>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Ask your questions via chat, we will get to all of them, live or after. Common questions will get addressed out loud</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noGrp="1"/>
          </p:cNvSpPr>
          <p:nvPr>
            <p:ph type="title" idx="4294967295"/>
          </p:nvPr>
        </p:nvSpPr>
        <p:spPr>
          <a:xfrm>
            <a:off x="6954929" y="898294"/>
            <a:ext cx="4114800" cy="9971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Pct val="90000"/>
              <a:buFont typeface="Wingdings" panose="05000000000000000000" pitchFamily="2" charset="2"/>
              <a:buNone/>
              <a:tabLst/>
              <a:defRPr/>
            </a:pPr>
            <a:r>
              <a:rPr kumimoji="0" lang="en-US" sz="3600" b="0" i="0" u="none" strike="noStrike" kern="1200" cap="none" spc="0" normalizeH="0" baseline="0" noProof="0">
                <a:ln w="3175">
                  <a:noFill/>
                </a:ln>
                <a:gradFill flip="none" rotWithShape="1">
                  <a:gsLst>
                    <a:gs pos="1400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After the presentation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lvl="0" defTabSz="914400">
              <a:lnSpc>
                <a:spcPct val="110000"/>
              </a:lnSpc>
              <a:defRPr/>
            </a:pPr>
            <a:r>
              <a:rPr lang="en-US" sz="2000">
                <a:solidFill>
                  <a:schemeClr val="bg1"/>
                </a:solidFill>
                <a:cs typeface="Segoe UI Light" panose="020B0502040204020203" pitchFamily="34" charset="0"/>
              </a:rPr>
              <a:t>Open mic</a:t>
            </a:r>
            <a:r>
              <a:rPr lang="en-US" sz="2000">
                <a:solidFill>
                  <a:schemeClr val="bg1"/>
                </a:solidFill>
                <a:cs typeface="Segoe UI Light" panose="020B0502040204020203" pitchFamily="34" charset="0"/>
                <a:sym typeface="Symbol" panose="05050102010706020507" pitchFamily="18" charset="2"/>
              </a:rPr>
              <a:t> – c</a:t>
            </a:r>
            <a:r>
              <a:rPr lang="en-US" sz="2000">
                <a:solidFill>
                  <a:schemeClr val="bg1"/>
                </a:solidFill>
                <a:cs typeface="Segoe UI Light" panose="020B0502040204020203" pitchFamily="34" charset="0"/>
              </a:rPr>
              <a:t>ome off mute and ask away!</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Raise your hand and we will</a:t>
            </a:r>
            <a:b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call on you</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F409CF-3CE6-208F-5F1F-72E193B792E0}"/>
              </a:ext>
            </a:extLst>
          </p:cNvPr>
          <p:cNvSpPr>
            <a:spLocks noGrp="1"/>
          </p:cNvSpPr>
          <p:nvPr>
            <p:ph type="title"/>
          </p:nvPr>
        </p:nvSpPr>
        <p:spPr>
          <a:xfrm>
            <a:off x="571500" y="2792795"/>
            <a:ext cx="7862140" cy="1384995"/>
          </a:xfrm>
        </p:spPr>
        <p:txBody>
          <a:bodyPr/>
          <a:lstStyle/>
          <a:p>
            <a:r>
              <a:rPr lang="en-US" sz="4800"/>
              <a:t>Teams Events</a:t>
            </a:r>
            <a:r>
              <a:rPr lang="en-US" sz="4800" spc="0"/>
              <a:t>  </a:t>
            </a:r>
            <a:br>
              <a:rPr lang="en-US" spc="0"/>
            </a:br>
            <a:r>
              <a:rPr lang="en-US" spc="0"/>
              <a:t>What’s New In Town Hall and Webinar</a:t>
            </a:r>
          </a:p>
        </p:txBody>
      </p:sp>
    </p:spTree>
    <p:extLst>
      <p:ext uri="{BB962C8B-B14F-4D97-AF65-F5344CB8AC3E}">
        <p14:creationId xmlns:p14="http://schemas.microsoft.com/office/powerpoint/2010/main" val="38491183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 uri="{C183D7F6-B498-43B3-948B-1728B52AA6E4}">
                <adec:decorative xmlns:adec="http://schemas.microsoft.com/office/drawing/2017/decorative" val="1"/>
              </a:ext>
            </a:extLst>
          </p:cNvPr>
          <p:cNvSpPr>
            <a:spLocks noGrp="1"/>
          </p:cNvSpPr>
          <p:nvPr>
            <p:ph idx="1"/>
          </p:nvPr>
        </p:nvSpPr>
        <p:spPr>
          <a:xfrm>
            <a:off x="6109112" y="1707384"/>
            <a:ext cx="5511388" cy="3508653"/>
          </a:xfrm>
        </p:spPr>
        <p:txBody>
          <a:bodyPr vert="horz" wrap="square" lIns="0" tIns="0" rIns="0" bIns="0" rtlCol="0" anchor="t">
            <a:spAutoFit/>
          </a:bodyPr>
          <a:lstStyle/>
          <a:p>
            <a:pPr marL="514350" indent="-514350">
              <a:spcBef>
                <a:spcPts val="600"/>
              </a:spcBef>
              <a:spcAft>
                <a:spcPts val="600"/>
              </a:spcAft>
              <a:buAutoNum type="arabicPlain"/>
            </a:pPr>
            <a:r>
              <a:rPr lang="en-US" sz="2400">
                <a:cs typeface="Segoe Sans Display"/>
              </a:rPr>
              <a:t>Devices and Host Controls</a:t>
            </a:r>
          </a:p>
          <a:p>
            <a:pPr marL="514350" indent="-514350">
              <a:spcBef>
                <a:spcPts val="600"/>
              </a:spcBef>
              <a:spcAft>
                <a:spcPts val="600"/>
              </a:spcAft>
              <a:buAutoNum type="arabicPlain"/>
            </a:pPr>
            <a:r>
              <a:rPr lang="en-US" sz="2400">
                <a:cs typeface="Segoe Sans Display"/>
              </a:rPr>
              <a:t>Production Controls/Studio</a:t>
            </a:r>
          </a:p>
          <a:p>
            <a:pPr marL="514350" indent="-514350">
              <a:spcBef>
                <a:spcPts val="600"/>
              </a:spcBef>
              <a:spcAft>
                <a:spcPts val="600"/>
              </a:spcAft>
              <a:buAutoNum type="arabicPlain"/>
            </a:pPr>
            <a:r>
              <a:rPr lang="en-US" sz="2400">
                <a:cs typeface="Segoe Sans Display"/>
              </a:rPr>
              <a:t>Shared Slide Controls</a:t>
            </a:r>
          </a:p>
          <a:p>
            <a:pPr marL="514350" indent="-514350">
              <a:spcBef>
                <a:spcPts val="600"/>
              </a:spcBef>
              <a:spcAft>
                <a:spcPts val="600"/>
              </a:spcAft>
              <a:buAutoNum type="arabicPlain"/>
            </a:pPr>
            <a:r>
              <a:rPr lang="en-US" sz="2400">
                <a:cs typeface="Segoe Sans Display"/>
              </a:rPr>
              <a:t>Town Hall Extensibility </a:t>
            </a:r>
          </a:p>
          <a:p>
            <a:pPr marL="514350" indent="-514350">
              <a:spcBef>
                <a:spcPts val="600"/>
              </a:spcBef>
              <a:spcAft>
                <a:spcPts val="600"/>
              </a:spcAft>
              <a:buAutoNum type="arabicPlain"/>
            </a:pPr>
            <a:r>
              <a:rPr lang="en-US" sz="2400">
                <a:cs typeface="Segoe Sans Display"/>
              </a:rPr>
              <a:t>Town Hall Attendance Engagement</a:t>
            </a:r>
          </a:p>
          <a:p>
            <a:pPr marL="514350" indent="-514350">
              <a:spcBef>
                <a:spcPts val="600"/>
              </a:spcBef>
              <a:spcAft>
                <a:spcPts val="600"/>
              </a:spcAft>
              <a:buAutoNum type="arabicPlain"/>
            </a:pPr>
            <a:r>
              <a:rPr lang="en-US" sz="2400">
                <a:cs typeface="Segoe Sans Display"/>
              </a:rPr>
              <a:t>Misc (Preview as Attendee, NDI, TLE)</a:t>
            </a:r>
          </a:p>
          <a:p>
            <a:pPr>
              <a:spcBef>
                <a:spcPts val="600"/>
              </a:spcBef>
              <a:spcAft>
                <a:spcPts val="600"/>
              </a:spcAft>
            </a:pPr>
            <a:r>
              <a:rPr lang="en-US" sz="2400">
                <a:cs typeface="Segoe Sans Display"/>
              </a:rPr>
              <a:t>Next Steps &amp; Call to Action</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577739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4BA1EBAE-1D52-4D45-80BB-BA0E5E112711}"/>
              </a:ext>
              <a:ext uri="{C183D7F6-B498-43B3-948B-1728B52AA6E4}">
                <adec:decorative xmlns:adec="http://schemas.microsoft.com/office/drawing/2017/decorative" val="1"/>
              </a:ext>
            </a:extLst>
          </p:cNvPr>
          <p:cNvSpPr>
            <a:spLocks noGrp="1"/>
          </p:cNvSpPr>
          <p:nvPr>
            <p:ph type="title"/>
          </p:nvPr>
        </p:nvSpPr>
        <p:spPr/>
        <p:txBody>
          <a:bodyPr/>
          <a:lstStyle/>
          <a:p>
            <a:r>
              <a:rPr lang="en-US"/>
              <a:t>Agenda</a:t>
            </a:r>
          </a:p>
        </p:txBody>
      </p:sp>
    </p:spTree>
    <p:extLst>
      <p:ext uri="{BB962C8B-B14F-4D97-AF65-F5344CB8AC3E}">
        <p14:creationId xmlns:p14="http://schemas.microsoft.com/office/powerpoint/2010/main" val="40896729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7F681-991A-7431-7F6A-BAE258871C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2D9627-84C5-F7C2-56D1-15B823FAA7BE}"/>
              </a:ext>
            </a:extLst>
          </p:cNvPr>
          <p:cNvSpPr>
            <a:spLocks noGrp="1"/>
          </p:cNvSpPr>
          <p:nvPr>
            <p:ph type="title"/>
          </p:nvPr>
        </p:nvSpPr>
        <p:spPr>
          <a:xfrm>
            <a:off x="553640" y="2828514"/>
            <a:ext cx="5875440" cy="646331"/>
          </a:xfrm>
        </p:spPr>
        <p:txBody>
          <a:bodyPr wrap="square" lIns="0" tIns="45720" rIns="0" bIns="45720" anchor="t">
            <a:spAutoFit/>
          </a:bodyPr>
          <a:lstStyle/>
          <a:p>
            <a:r>
              <a:rPr lang="en-US">
                <a:gradFill flip="none">
                  <a:gsLst>
                    <a:gs pos="0">
                      <a:srgbClr val="94D8FE"/>
                    </a:gs>
                    <a:gs pos="100000">
                      <a:srgbClr val="FFFFFF"/>
                    </a:gs>
                  </a:gsLst>
                  <a:lin ang="16200000" scaled="1"/>
                  <a:tileRect/>
                </a:gradFill>
                <a:latin typeface="Segoe Sans Display Semibold"/>
                <a:cs typeface="Segoe Sans Display Semibold"/>
              </a:rPr>
              <a:t>Devices and Host Controls</a:t>
            </a:r>
            <a:endParaRPr lang="en-US"/>
          </a:p>
        </p:txBody>
      </p:sp>
    </p:spTree>
    <p:extLst>
      <p:ext uri="{BB962C8B-B14F-4D97-AF65-F5344CB8AC3E}">
        <p14:creationId xmlns:p14="http://schemas.microsoft.com/office/powerpoint/2010/main" val="73394590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4D78D-9B5F-B804-1C7D-826E6BAEF219}"/>
              </a:ext>
              <a:ext uri="{C183D7F6-B498-43B3-948B-1728B52AA6E4}">
                <adec:decorative xmlns:adec="http://schemas.microsoft.com/office/drawing/2017/decorative" val="1"/>
              </a:ext>
            </a:extLst>
          </p:cNvPr>
          <p:cNvSpPr>
            <a:spLocks noGrp="1"/>
          </p:cNvSpPr>
          <p:nvPr>
            <p:ph type="title"/>
          </p:nvPr>
        </p:nvSpPr>
        <p:spPr>
          <a:xfrm>
            <a:off x="588263" y="269442"/>
            <a:ext cx="11603737" cy="498598"/>
          </a:xfrm>
        </p:spPr>
        <p:txBody>
          <a:bodyPr/>
          <a:lstStyle/>
          <a:p>
            <a:r>
              <a:rPr lang="en-US"/>
              <a:t>Events on Microsoft Teams Rooms on Windows Devices</a:t>
            </a:r>
          </a:p>
        </p:txBody>
      </p:sp>
      <p:pic>
        <p:nvPicPr>
          <p:cNvPr id="6" name="drawing">
            <a:extLst>
              <a:ext uri="{FF2B5EF4-FFF2-40B4-BE49-F238E27FC236}">
                <a16:creationId xmlns:a16="http://schemas.microsoft.com/office/drawing/2014/main" id="{B1E61979-8896-35FF-3254-A13F75D7F65B}"/>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60" y="2228664"/>
            <a:ext cx="3979719" cy="3399343"/>
          </a:xfrm>
          <a:prstGeom prst="rect">
            <a:avLst/>
          </a:prstGeom>
        </p:spPr>
      </p:pic>
      <p:pic>
        <p:nvPicPr>
          <p:cNvPr id="11" name="Picture 10">
            <a:extLst>
              <a:ext uri="{FF2B5EF4-FFF2-40B4-BE49-F238E27FC236}">
                <a16:creationId xmlns:a16="http://schemas.microsoft.com/office/drawing/2014/main" id="{D7DF177D-13A5-A9A7-291C-50B1AD6514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03912" y="2228664"/>
            <a:ext cx="3984176" cy="3399343"/>
          </a:xfrm>
          <a:prstGeom prst="rect">
            <a:avLst/>
          </a:prstGeom>
        </p:spPr>
      </p:pic>
      <p:pic>
        <p:nvPicPr>
          <p:cNvPr id="12" name="Picture 11">
            <a:extLst>
              <a:ext uri="{FF2B5EF4-FFF2-40B4-BE49-F238E27FC236}">
                <a16:creationId xmlns:a16="http://schemas.microsoft.com/office/drawing/2014/main" id="{65F87DA1-2A0C-C508-42D5-C5B732BE11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65741" y="2228666"/>
            <a:ext cx="4048430" cy="3399343"/>
          </a:xfrm>
          <a:prstGeom prst="rect">
            <a:avLst/>
          </a:prstGeom>
        </p:spPr>
      </p:pic>
      <p:sp>
        <p:nvSpPr>
          <p:cNvPr id="2" name="Rectangle 1">
            <a:extLst>
              <a:ext uri="{FF2B5EF4-FFF2-40B4-BE49-F238E27FC236}">
                <a16:creationId xmlns:a16="http://schemas.microsoft.com/office/drawing/2014/main" id="{195082FB-4892-95E3-51F0-FB04D46084B3}"/>
              </a:ext>
              <a:ext uri="{C183D7F6-B498-43B3-948B-1728B52AA6E4}">
                <adec:decorative xmlns:adec="http://schemas.microsoft.com/office/drawing/2017/decorative" val="1"/>
              </a:ext>
            </a:extLst>
          </p:cNvPr>
          <p:cNvSpPr/>
          <p:nvPr/>
        </p:nvSpPr>
        <p:spPr bwMode="auto">
          <a:xfrm>
            <a:off x="4935632" y="6011770"/>
            <a:ext cx="2320735" cy="65816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000">
                <a:solidFill>
                  <a:schemeClr val="accent1">
                    <a:lumMod val="50000"/>
                  </a:schemeClr>
                </a:solidFill>
                <a:ea typeface="Segoe UI" pitchFamily="34" charset="0"/>
                <a:cs typeface="Segoe UI" pitchFamily="34" charset="0"/>
              </a:rPr>
              <a:t>Join as presenter</a:t>
            </a:r>
          </a:p>
        </p:txBody>
      </p:sp>
      <p:sp>
        <p:nvSpPr>
          <p:cNvPr id="4" name="Rectangle 3">
            <a:extLst>
              <a:ext uri="{FF2B5EF4-FFF2-40B4-BE49-F238E27FC236}">
                <a16:creationId xmlns:a16="http://schemas.microsoft.com/office/drawing/2014/main" id="{9B36876C-7893-790E-74D7-B83750ACF51B}"/>
              </a:ext>
              <a:ext uri="{C183D7F6-B498-43B3-948B-1728B52AA6E4}">
                <adec:decorative xmlns:adec="http://schemas.microsoft.com/office/drawing/2017/decorative" val="1"/>
              </a:ext>
            </a:extLst>
          </p:cNvPr>
          <p:cNvSpPr/>
          <p:nvPr/>
        </p:nvSpPr>
        <p:spPr bwMode="auto">
          <a:xfrm>
            <a:off x="776031" y="6011769"/>
            <a:ext cx="2320735" cy="65816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000">
                <a:solidFill>
                  <a:schemeClr val="accent2">
                    <a:lumMod val="75000"/>
                  </a:schemeClr>
                </a:solidFill>
                <a:ea typeface="Segoe UI" pitchFamily="34" charset="0"/>
                <a:cs typeface="Segoe UI" pitchFamily="34" charset="0"/>
              </a:rPr>
              <a:t>Join as attendee</a:t>
            </a:r>
          </a:p>
        </p:txBody>
      </p:sp>
      <p:sp>
        <p:nvSpPr>
          <p:cNvPr id="5" name="Rectangle 4">
            <a:extLst>
              <a:ext uri="{FF2B5EF4-FFF2-40B4-BE49-F238E27FC236}">
                <a16:creationId xmlns:a16="http://schemas.microsoft.com/office/drawing/2014/main" id="{3525879D-1FA9-FDAD-297E-A5A19E8432A0}"/>
              </a:ext>
              <a:ext uri="{C183D7F6-B498-43B3-948B-1728B52AA6E4}">
                <adec:decorative xmlns:adec="http://schemas.microsoft.com/office/drawing/2017/decorative" val="1"/>
              </a:ext>
            </a:extLst>
          </p:cNvPr>
          <p:cNvSpPr/>
          <p:nvPr/>
        </p:nvSpPr>
        <p:spPr bwMode="auto">
          <a:xfrm>
            <a:off x="9129588" y="6011768"/>
            <a:ext cx="2320735" cy="65816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a:solidFill>
                  <a:schemeClr val="tx1">
                    <a:lumMod val="90000"/>
                    <a:lumOff val="10000"/>
                  </a:schemeClr>
                </a:solidFill>
                <a:ea typeface="Segoe UI" pitchFamily="34" charset="0"/>
                <a:cs typeface="Segoe UI" pitchFamily="34" charset="0"/>
              </a:rPr>
              <a:t>Presenters &amp; attendees are co-located in a room</a:t>
            </a:r>
          </a:p>
        </p:txBody>
      </p:sp>
      <p:sp>
        <p:nvSpPr>
          <p:cNvPr id="7" name="Wave 6">
            <a:extLst>
              <a:ext uri="{FF2B5EF4-FFF2-40B4-BE49-F238E27FC236}">
                <a16:creationId xmlns:a16="http://schemas.microsoft.com/office/drawing/2014/main" id="{ED9BB3BE-A8DA-CDE2-2AF5-EE602280E46B}"/>
              </a:ext>
              <a:ext uri="{C183D7F6-B498-43B3-948B-1728B52AA6E4}">
                <adec:decorative xmlns:adec="http://schemas.microsoft.com/office/drawing/2017/decorative" val="1"/>
              </a:ext>
            </a:extLst>
          </p:cNvPr>
          <p:cNvSpPr/>
          <p:nvPr/>
        </p:nvSpPr>
        <p:spPr bwMode="auto">
          <a:xfrm>
            <a:off x="11239719" y="1793630"/>
            <a:ext cx="908738" cy="688225"/>
          </a:xfrm>
          <a:prstGeom prst="wav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sp>
        <p:nvSpPr>
          <p:cNvPr id="8" name="TextBox 7">
            <a:extLst>
              <a:ext uri="{FF2B5EF4-FFF2-40B4-BE49-F238E27FC236}">
                <a16:creationId xmlns:a16="http://schemas.microsoft.com/office/drawing/2014/main" id="{7B5E3827-4740-8140-14DD-97556AAD8BB4}"/>
              </a:ext>
              <a:ext uri="{C183D7F6-B498-43B3-948B-1728B52AA6E4}">
                <adec:decorative xmlns:adec="http://schemas.microsoft.com/office/drawing/2017/decorative" val="1"/>
              </a:ext>
            </a:extLst>
          </p:cNvPr>
          <p:cNvSpPr txBox="1"/>
          <p:nvPr/>
        </p:nvSpPr>
        <p:spPr>
          <a:xfrm>
            <a:off x="11427194" y="1999460"/>
            <a:ext cx="919425" cy="492443"/>
          </a:xfrm>
          <a:prstGeom prst="rect">
            <a:avLst/>
          </a:prstGeom>
          <a:noFill/>
        </p:spPr>
        <p:txBody>
          <a:bodyPr wrap="square" lIns="0" tIns="0" rIns="0" bIns="0" rtlCol="0">
            <a:spAutoFit/>
          </a:bodyPr>
          <a:lstStyle/>
          <a:p>
            <a:r>
              <a:rPr lang="en-US" sz="1600">
                <a:solidFill>
                  <a:schemeClr val="bg1"/>
                </a:solidFill>
                <a:ea typeface="Segoe UI" pitchFamily="34" charset="0"/>
                <a:cs typeface="Segoe UI" pitchFamily="34" charset="0"/>
              </a:rPr>
              <a:t>In TAP</a:t>
            </a:r>
          </a:p>
          <a:p>
            <a:pPr algn="l"/>
            <a:endParaRPr lang="en-US" sz="1600"/>
          </a:p>
        </p:txBody>
      </p:sp>
      <p:sp>
        <p:nvSpPr>
          <p:cNvPr id="9" name="Content Placeholder 1">
            <a:extLst>
              <a:ext uri="{FF2B5EF4-FFF2-40B4-BE49-F238E27FC236}">
                <a16:creationId xmlns:a16="http://schemas.microsoft.com/office/drawing/2014/main" id="{777C103E-DDA3-D441-E3A0-053D1E0953ED}"/>
              </a:ext>
            </a:extLst>
          </p:cNvPr>
          <p:cNvSpPr>
            <a:spLocks noGrp="1"/>
          </p:cNvSpPr>
          <p:nvPr>
            <p:ph idx="1"/>
          </p:nvPr>
        </p:nvSpPr>
        <p:spPr>
          <a:xfrm>
            <a:off x="586739" y="871784"/>
            <a:ext cx="11018520" cy="1311128"/>
          </a:xfrm>
        </p:spPr>
        <p:txBody>
          <a:bodyPr/>
          <a:lstStyle/>
          <a:p>
            <a:r>
              <a:rPr lang="en-US" sz="1800"/>
              <a:t>What’s new: </a:t>
            </a:r>
          </a:p>
          <a:p>
            <a:pPr marL="914400" lvl="1" indent="-457200">
              <a:buFont typeface="Arial" panose="020B0604020202020204" pitchFamily="34" charset="0"/>
              <a:buChar char="•"/>
            </a:pPr>
            <a:r>
              <a:rPr lang="en-US" sz="1200"/>
              <a:t>Using the town hall scheduling form, organizers can assign MTR-W devices in the presenter and attendee section. For webinars, it will be presenter section only. </a:t>
            </a:r>
          </a:p>
          <a:p>
            <a:pPr marL="914400" lvl="1" indent="-457200">
              <a:buFont typeface="Arial" panose="020B0604020202020204" pitchFamily="34" charset="0"/>
              <a:buChar char="•"/>
            </a:pPr>
            <a:r>
              <a:rPr lang="en-US" sz="1200"/>
              <a:t>Devices will join in the respective roles with their respective features. </a:t>
            </a:r>
          </a:p>
          <a:p>
            <a:pPr marL="914400" lvl="1" indent="-457200">
              <a:buFont typeface="Arial" panose="020B0604020202020204" pitchFamily="34" charset="0"/>
              <a:buChar char="•"/>
            </a:pPr>
            <a:r>
              <a:rPr lang="en-US" sz="1200"/>
              <a:t>For the co-located experience, there will be a new Location section. This will join the room showing the Attendee view at the Front of Room and presenter view on the console. Organizers can switch to presenter only view on the console. </a:t>
            </a:r>
          </a:p>
        </p:txBody>
      </p:sp>
    </p:spTree>
    <p:extLst>
      <p:ext uri="{BB962C8B-B14F-4D97-AF65-F5344CB8AC3E}">
        <p14:creationId xmlns:p14="http://schemas.microsoft.com/office/powerpoint/2010/main" val="36029858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055A42-9981-93FD-1F1D-64CCFA080727}"/>
              </a:ext>
              <a:ext uri="{C183D7F6-B498-43B3-948B-1728B52AA6E4}">
                <adec:decorative xmlns:adec="http://schemas.microsoft.com/office/drawing/2017/decorative" val="1"/>
              </a:ext>
            </a:extLst>
          </p:cNvPr>
          <p:cNvSpPr>
            <a:spLocks noGrp="1"/>
          </p:cNvSpPr>
          <p:nvPr>
            <p:ph idx="1"/>
          </p:nvPr>
        </p:nvSpPr>
        <p:spPr>
          <a:xfrm>
            <a:off x="584200" y="1435503"/>
            <a:ext cx="11018520" cy="1723549"/>
          </a:xfrm>
        </p:spPr>
        <p:txBody>
          <a:bodyPr/>
          <a:lstStyle/>
          <a:p>
            <a:r>
              <a:rPr lang="en-US"/>
              <a:t>What’s new: </a:t>
            </a:r>
          </a:p>
          <a:p>
            <a:pPr marL="914400" lvl="1" indent="-457200">
              <a:buFont typeface="Arial" panose="020B0604020202020204" pitchFamily="34" charset="0"/>
              <a:buChar char="•"/>
            </a:pPr>
            <a:r>
              <a:rPr lang="en-US"/>
              <a:t>For organizers/presenters only (not attendees)</a:t>
            </a:r>
          </a:p>
          <a:p>
            <a:pPr marL="914400" lvl="1" indent="-457200">
              <a:buFont typeface="Arial" panose="020B0604020202020204" pitchFamily="34" charset="0"/>
              <a:buChar char="•"/>
            </a:pPr>
            <a:r>
              <a:rPr lang="en-US"/>
              <a:t>View CVI coordinates on the Share Dialog</a:t>
            </a:r>
          </a:p>
          <a:p>
            <a:pPr marL="914400" lvl="1" indent="-457200">
              <a:buFont typeface="Arial" panose="020B0604020202020204" pitchFamily="34" charset="0"/>
              <a:buChar char="•"/>
            </a:pPr>
            <a:r>
              <a:rPr lang="en-US"/>
              <a:t>Trusted devices are the only devices that will join</a:t>
            </a:r>
          </a:p>
          <a:p>
            <a:pPr marL="914400" lvl="1" indent="-457200">
              <a:buFont typeface="Arial" panose="020B0604020202020204" pitchFamily="34" charset="0"/>
              <a:buChar char="•"/>
            </a:pPr>
            <a:r>
              <a:rPr lang="en-US"/>
              <a:t>Join as an attendee &amp; must be promoted to a presenter </a:t>
            </a:r>
          </a:p>
          <a:p>
            <a:pPr marL="914400" lvl="1" indent="-457200">
              <a:buFont typeface="Arial" panose="020B0604020202020204" pitchFamily="34" charset="0"/>
              <a:buChar char="•"/>
            </a:pPr>
            <a:r>
              <a:rPr lang="en-US"/>
              <a:t>Will join Green Room </a:t>
            </a:r>
          </a:p>
        </p:txBody>
      </p:sp>
      <p:sp>
        <p:nvSpPr>
          <p:cNvPr id="3" name="Title 2">
            <a:extLst>
              <a:ext uri="{FF2B5EF4-FFF2-40B4-BE49-F238E27FC236}">
                <a16:creationId xmlns:a16="http://schemas.microsoft.com/office/drawing/2014/main" id="{FAC892A0-1746-ADBB-0B11-3D674EE2E4F1}"/>
              </a:ext>
            </a:extLst>
          </p:cNvPr>
          <p:cNvSpPr>
            <a:spLocks noGrp="1"/>
          </p:cNvSpPr>
          <p:nvPr>
            <p:ph type="title"/>
          </p:nvPr>
        </p:nvSpPr>
        <p:spPr/>
        <p:txBody>
          <a:bodyPr/>
          <a:lstStyle/>
          <a:p>
            <a:r>
              <a:rPr lang="en-US"/>
              <a:t>Events on Cloud Video Interop (CVI) for presenters</a:t>
            </a:r>
          </a:p>
        </p:txBody>
      </p:sp>
      <p:pic>
        <p:nvPicPr>
          <p:cNvPr id="6" name="Picture 5">
            <a:extLst>
              <a:ext uri="{FF2B5EF4-FFF2-40B4-BE49-F238E27FC236}">
                <a16:creationId xmlns:a16="http://schemas.microsoft.com/office/drawing/2014/main" id="{B111E194-582E-2DA1-AB27-FDE56347C5C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74930" y="3351943"/>
            <a:ext cx="3596952" cy="2743438"/>
          </a:xfrm>
          <a:prstGeom prst="rect">
            <a:avLst/>
          </a:prstGeom>
        </p:spPr>
      </p:pic>
      <p:pic>
        <p:nvPicPr>
          <p:cNvPr id="4" name="Picture 3" descr="A screenshot of a video conference">
            <a:extLst>
              <a:ext uri="{FF2B5EF4-FFF2-40B4-BE49-F238E27FC236}">
                <a16:creationId xmlns:a16="http://schemas.microsoft.com/office/drawing/2014/main" id="{B91BBF04-F03C-4173-B568-BEF0F134BB19}"/>
              </a:ext>
            </a:extLst>
          </p:cNvPr>
          <p:cNvPicPr>
            <a:picLocks noChangeAspect="1"/>
          </p:cNvPicPr>
          <p:nvPr/>
        </p:nvPicPr>
        <p:blipFill>
          <a:blip r:embed="rId3"/>
          <a:stretch>
            <a:fillRect/>
          </a:stretch>
        </p:blipFill>
        <p:spPr>
          <a:xfrm>
            <a:off x="7084088" y="3353129"/>
            <a:ext cx="2572378" cy="2742252"/>
          </a:xfrm>
          <a:prstGeom prst="rect">
            <a:avLst/>
          </a:prstGeom>
        </p:spPr>
      </p:pic>
    </p:spTree>
    <p:extLst>
      <p:ext uri="{BB962C8B-B14F-4D97-AF65-F5344CB8AC3E}">
        <p14:creationId xmlns:p14="http://schemas.microsoft.com/office/powerpoint/2010/main" val="4242399848"/>
      </p:ext>
    </p:extLst>
  </p:cSld>
  <p:clrMapOvr>
    <a:masterClrMapping/>
  </p:clrMapOvr>
  <p:transition>
    <p:fade/>
  </p:transition>
</p:sld>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8e09b6140fbfd771e83d113f3c1b8681">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7ff5ace4da96d55291c0d2e37a220706"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6adfd4c8-54de-4fa2-b73e-b863698958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F8EDFFD-8C01-4EA2-9C59-FD6F56EC7FE3}">
  <ds:schemaRefs>
    <ds:schemaRef ds:uri="6adfd4c8-54de-4fa2-b73e-b863698958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32</Slides>
  <Notes>4</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Customer Hub Template</vt:lpstr>
      <vt:lpstr>Hello and welcome to Customer Hub</vt:lpstr>
      <vt:lpstr>Visit Customer Hub website for upcoming sessions, updates, and on demand contents!</vt:lpstr>
      <vt:lpstr>Make a difference Become a Champion</vt:lpstr>
      <vt:lpstr>After the presentation</vt:lpstr>
      <vt:lpstr>Teams Events   What’s New In Town Hall and Webinar</vt:lpstr>
      <vt:lpstr>Agenda</vt:lpstr>
      <vt:lpstr>Devices and Host Controls</vt:lpstr>
      <vt:lpstr>Events on Microsoft Teams Rooms on Windows Devices</vt:lpstr>
      <vt:lpstr>Events on Cloud Video Interop (CVI) for presenters</vt:lpstr>
      <vt:lpstr>End session for attendees &amp; return presenters to Green Room</vt:lpstr>
      <vt:lpstr>Easily Call in a Presenter or PSTN from the Roster </vt:lpstr>
      <vt:lpstr>Production Controls/Studio</vt:lpstr>
      <vt:lpstr>Manage what attendees see – On with preview</vt:lpstr>
      <vt:lpstr>Manage what attendees see – Customize screen (Premium) </vt:lpstr>
      <vt:lpstr>Who has control of production tools?</vt:lpstr>
      <vt:lpstr>Shared Slide Control</vt:lpstr>
      <vt:lpstr>Slide Control for Meetings and Events</vt:lpstr>
      <vt:lpstr>Town Hall Extensibility</vt:lpstr>
      <vt:lpstr>Teams Townhall Events Graph APIs GA</vt:lpstr>
      <vt:lpstr>Town hall Attendee Engagement</vt:lpstr>
      <vt:lpstr>Raise Hands in Town hall (#499889) [Premium]</vt:lpstr>
      <vt:lpstr>Polls in Town hall (#489808) [Premium]</vt:lpstr>
      <vt:lpstr>Ultra Low Latency (ULL) in Town hall (#486535) [Premium]</vt:lpstr>
      <vt:lpstr>Preview as Attendee + NDI Bandwidth Increase</vt:lpstr>
      <vt:lpstr>NDI Bandwidth Increase</vt:lpstr>
      <vt:lpstr>Moving from Teams Live Events to Teams Town Hall</vt:lpstr>
      <vt:lpstr>Questions?</vt:lpstr>
      <vt:lpstr>Thank you! Next session… 9/24/25 – Migrating from Teams Live Events to Teams Town Halls</vt:lpstr>
      <vt:lpstr>THANK YOU – Your feedback is critical</vt:lpstr>
      <vt:lpstr>Visit Customer Hub website for upcoming sessions, updates, and on demand contents! </vt:lpstr>
      <vt:lpstr>Q&amp;A</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Jignesh.Thakkar@microsoft.com</dc:creator>
  <cp:keywords/>
  <dc:description/>
  <cp:revision>5</cp:revision>
  <cp:lastPrinted>2023-02-15T20:48:24Z</cp:lastPrinted>
  <dcterms:created xsi:type="dcterms:W3CDTF">2025-03-03T10:30:40Z</dcterms:created>
  <dcterms:modified xsi:type="dcterms:W3CDTF">2025-09-17T15:37:00Z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