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49"/>
  </p:notesMasterIdLst>
  <p:handoutMasterIdLst>
    <p:handoutMasterId r:id="rId50"/>
  </p:handoutMasterIdLst>
  <p:sldIdLst>
    <p:sldId id="2147482453" r:id="rId5"/>
    <p:sldId id="2147482459" r:id="rId6"/>
    <p:sldId id="2147482462" r:id="rId7"/>
    <p:sldId id="2147482463" r:id="rId8"/>
    <p:sldId id="2147482458" r:id="rId9"/>
    <p:sldId id="2147482466" r:id="rId10"/>
    <p:sldId id="2147482464" r:id="rId11"/>
    <p:sldId id="2147483633" r:id="rId12"/>
    <p:sldId id="294" r:id="rId13"/>
    <p:sldId id="2147482483" r:id="rId14"/>
    <p:sldId id="305" r:id="rId15"/>
    <p:sldId id="272" r:id="rId16"/>
    <p:sldId id="310" r:id="rId17"/>
    <p:sldId id="304" r:id="rId18"/>
    <p:sldId id="306" r:id="rId19"/>
    <p:sldId id="2147482484" r:id="rId20"/>
    <p:sldId id="2147482486" r:id="rId21"/>
    <p:sldId id="2147482485" r:id="rId22"/>
    <p:sldId id="2147482487" r:id="rId23"/>
    <p:sldId id="2147482488" r:id="rId24"/>
    <p:sldId id="2147482489" r:id="rId25"/>
    <p:sldId id="2147482490" r:id="rId26"/>
    <p:sldId id="2147482492" r:id="rId27"/>
    <p:sldId id="2147482499" r:id="rId28"/>
    <p:sldId id="278" r:id="rId29"/>
    <p:sldId id="2147482497" r:id="rId30"/>
    <p:sldId id="2147482498" r:id="rId31"/>
    <p:sldId id="2147482493" r:id="rId32"/>
    <p:sldId id="2147482494" r:id="rId33"/>
    <p:sldId id="2147482468" r:id="rId34"/>
    <p:sldId id="275" r:id="rId35"/>
    <p:sldId id="2147482501" r:id="rId36"/>
    <p:sldId id="2147482502" r:id="rId37"/>
    <p:sldId id="2147482472" r:id="rId38"/>
    <p:sldId id="2147482474" r:id="rId39"/>
    <p:sldId id="2147482471" r:id="rId40"/>
    <p:sldId id="2147482470" r:id="rId41"/>
    <p:sldId id="297" r:id="rId42"/>
    <p:sldId id="299" r:id="rId43"/>
    <p:sldId id="300" r:id="rId44"/>
    <p:sldId id="301" r:id="rId45"/>
    <p:sldId id="302" r:id="rId46"/>
    <p:sldId id="309" r:id="rId47"/>
    <p:sldId id="303" r:id="rId4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3"/>
            <p14:sldId id="2147482459"/>
            <p14:sldId id="2147482462"/>
            <p14:sldId id="2147482463"/>
            <p14:sldId id="2147482458"/>
            <p14:sldId id="2147482466"/>
            <p14:sldId id="2147482464"/>
            <p14:sldId id="2147483633"/>
            <p14:sldId id="294"/>
            <p14:sldId id="2147482483"/>
            <p14:sldId id="305"/>
            <p14:sldId id="272"/>
            <p14:sldId id="310"/>
            <p14:sldId id="304"/>
            <p14:sldId id="306"/>
          </p14:sldIdLst>
        </p14:section>
        <p14:section name="Benefits" id="{D1E1A9E1-5E7E-4618-814A-23C128814FEA}">
          <p14:sldIdLst>
            <p14:sldId id="2147482484"/>
          </p14:sldIdLst>
        </p14:section>
        <p14:section name="Art of Prompting" id="{2D16B973-E83C-4B65-882B-AE01EB950768}">
          <p14:sldIdLst>
            <p14:sldId id="2147482486"/>
            <p14:sldId id="2147482485"/>
            <p14:sldId id="2147482487"/>
            <p14:sldId id="2147482488"/>
            <p14:sldId id="2147482489"/>
            <p14:sldId id="2147482490"/>
            <p14:sldId id="2147482492"/>
          </p14:sldIdLst>
        </p14:section>
        <p14:section name="Copilot Chat Use Cases" id="{393D4D88-0E32-4B80-8E0E-32535B11BF34}">
          <p14:sldIdLst>
            <p14:sldId id="2147482499"/>
          </p14:sldIdLst>
        </p14:section>
        <p14:section name="Maximize Copilot Chat" id="{801FA0C0-EE2B-427B-ABD5-E040DBA326CA}">
          <p14:sldIdLst>
            <p14:sldId id="278"/>
            <p14:sldId id="2147482497"/>
            <p14:sldId id="2147482498"/>
            <p14:sldId id="2147482493"/>
            <p14:sldId id="2147482494"/>
          </p14:sldIdLst>
        </p14:section>
        <p14:section name="Deployment Assistance" id="{7D061BC2-BFED-4DF6-840E-35254D0571C0}">
          <p14:sldIdLst>
            <p14:sldId id="2147482468"/>
            <p14:sldId id="275"/>
            <p14:sldId id="2147482501"/>
            <p14:sldId id="2147482502"/>
            <p14:sldId id="2147482472"/>
            <p14:sldId id="2147482474"/>
            <p14:sldId id="2147482471"/>
            <p14:sldId id="2147482470"/>
          </p14:sldIdLst>
        </p14:section>
        <p14:section name="Appendiux" id="{BAF1F95D-6D48-4254-A22E-E4E765D69411}">
          <p14:sldIdLst>
            <p14:sldId id="297"/>
            <p14:sldId id="299"/>
            <p14:sldId id="300"/>
            <p14:sldId id="301"/>
            <p14:sldId id="302"/>
            <p14:sldId id="309"/>
            <p14:sldId id="303"/>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8"/>
    <a:srgbClr val="FBFBFC"/>
    <a:srgbClr val="EEEFF4"/>
    <a:srgbClr val="F2F4FB"/>
    <a:srgbClr val="F0F1F5"/>
    <a:srgbClr val="151E47"/>
    <a:srgbClr val="091F2C"/>
    <a:srgbClr val="3F3C3E"/>
    <a:srgbClr val="FEFEFF"/>
    <a:srgbClr val="E9F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C78AB-1EB5-40E9-86E3-FB53C1A04658}" v="4" dt="2025-09-23T20:16:31.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440" y="112"/>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99AAC-0404-4034-ABF0-A7E440B4BBB0}"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ABE5626F-5621-4116-92C4-D5BF49D032AE}">
      <dgm:prSet custT="1"/>
      <dgm:spPr/>
      <dgm:t>
        <a:bodyPr/>
        <a:lstStyle/>
        <a:p>
          <a:pPr>
            <a:lnSpc>
              <a:spcPct val="100000"/>
            </a:lnSpc>
          </a:pPr>
          <a:r>
            <a:rPr lang="en-US" sz="2000" b="1"/>
            <a:t>Inspiring Creativity</a:t>
          </a:r>
          <a:r>
            <a:rPr lang="en-US" sz="2000"/>
            <a:t>: It inspires creativity by providing insights and suggestions that can help users think outside the box</a:t>
          </a:r>
        </a:p>
      </dgm:t>
    </dgm:pt>
    <dgm:pt modelId="{0E77B7DC-DA3E-48A5-995C-6B75397E4DDE}" type="parTrans" cxnId="{C2E432D3-2DD8-4E67-9C02-27D6DDCD9133}">
      <dgm:prSet/>
      <dgm:spPr/>
      <dgm:t>
        <a:bodyPr/>
        <a:lstStyle/>
        <a:p>
          <a:endParaRPr lang="en-US"/>
        </a:p>
      </dgm:t>
    </dgm:pt>
    <dgm:pt modelId="{52649197-C74A-4067-A1BD-B64531DB94F6}" type="sibTrans" cxnId="{C2E432D3-2DD8-4E67-9C02-27D6DDCD9133}">
      <dgm:prSet/>
      <dgm:spPr/>
      <dgm:t>
        <a:bodyPr/>
        <a:lstStyle/>
        <a:p>
          <a:pPr>
            <a:lnSpc>
              <a:spcPct val="100000"/>
            </a:lnSpc>
          </a:pPr>
          <a:endParaRPr lang="en-US"/>
        </a:p>
      </dgm:t>
    </dgm:pt>
    <dgm:pt modelId="{9E7F2869-701A-43BD-ADA3-38563C9E2EBC}">
      <dgm:prSet custT="1"/>
      <dgm:spPr/>
      <dgm:t>
        <a:bodyPr/>
        <a:lstStyle/>
        <a:p>
          <a:pPr>
            <a:lnSpc>
              <a:spcPct val="100000"/>
            </a:lnSpc>
          </a:pPr>
          <a:r>
            <a:rPr lang="en-US" sz="2000" b="1"/>
            <a:t>Boosting Productivity: </a:t>
          </a:r>
          <a:r>
            <a:rPr lang="en-US" sz="2000"/>
            <a:t>Copilot Chat boosts productivity by allowing users to accomplish more in less time</a:t>
          </a:r>
        </a:p>
      </dgm:t>
    </dgm:pt>
    <dgm:pt modelId="{09158FD9-87F4-4896-8B00-1B4407D9F950}" type="parTrans" cxnId="{B1BB9EB1-36B2-4C49-AA6E-6E09BA545402}">
      <dgm:prSet/>
      <dgm:spPr/>
      <dgm:t>
        <a:bodyPr/>
        <a:lstStyle/>
        <a:p>
          <a:endParaRPr lang="en-US"/>
        </a:p>
      </dgm:t>
    </dgm:pt>
    <dgm:pt modelId="{8CD9F01C-5064-4C14-9B79-282F3CE7CE3E}" type="sibTrans" cxnId="{B1BB9EB1-36B2-4C49-AA6E-6E09BA545402}">
      <dgm:prSet/>
      <dgm:spPr/>
      <dgm:t>
        <a:bodyPr/>
        <a:lstStyle/>
        <a:p>
          <a:pPr>
            <a:lnSpc>
              <a:spcPct val="100000"/>
            </a:lnSpc>
          </a:pPr>
          <a:endParaRPr lang="en-US"/>
        </a:p>
      </dgm:t>
    </dgm:pt>
    <dgm:pt modelId="{E4C70C77-36B7-4D54-BCB8-EC28CF6DAE9B}">
      <dgm:prSet custT="1"/>
      <dgm:spPr/>
      <dgm:t>
        <a:bodyPr/>
        <a:lstStyle/>
        <a:p>
          <a:pPr>
            <a:lnSpc>
              <a:spcPct val="100000"/>
            </a:lnSpc>
          </a:pPr>
          <a:r>
            <a:rPr lang="en-US" sz="2000" b="1"/>
            <a:t>Enabling Focus: </a:t>
          </a:r>
          <a:r>
            <a:rPr lang="en-US" sz="2000"/>
            <a:t>It enables busy teams to focus on what really matters by handling routine tasks</a:t>
          </a:r>
        </a:p>
      </dgm:t>
    </dgm:pt>
    <dgm:pt modelId="{B3ADB1BA-F0B2-43D2-9524-2EEB60FCD638}" type="parTrans" cxnId="{4895453A-7971-4E63-89C9-DBC638B8D861}">
      <dgm:prSet/>
      <dgm:spPr/>
      <dgm:t>
        <a:bodyPr/>
        <a:lstStyle/>
        <a:p>
          <a:endParaRPr lang="en-US"/>
        </a:p>
      </dgm:t>
    </dgm:pt>
    <dgm:pt modelId="{8C412673-FFFA-4565-ADDE-09FD2EF53A25}" type="sibTrans" cxnId="{4895453A-7971-4E63-89C9-DBC638B8D861}">
      <dgm:prSet/>
      <dgm:spPr/>
      <dgm:t>
        <a:bodyPr/>
        <a:lstStyle/>
        <a:p>
          <a:endParaRPr lang="en-US"/>
        </a:p>
      </dgm:t>
    </dgm:pt>
    <dgm:pt modelId="{4301445F-2D0C-453E-8A63-5B16992F2708}" type="pres">
      <dgm:prSet presAssocID="{E5D99AAC-0404-4034-ABF0-A7E440B4BBB0}" presName="root" presStyleCnt="0">
        <dgm:presLayoutVars>
          <dgm:dir/>
          <dgm:resizeHandles val="exact"/>
        </dgm:presLayoutVars>
      </dgm:prSet>
      <dgm:spPr/>
    </dgm:pt>
    <dgm:pt modelId="{148E7BE8-D71E-4FFE-AAF2-481D3A8ACF09}" type="pres">
      <dgm:prSet presAssocID="{ABE5626F-5621-4116-92C4-D5BF49D032AE}" presName="compNode" presStyleCnt="0"/>
      <dgm:spPr/>
    </dgm:pt>
    <dgm:pt modelId="{17E66A36-836B-410D-9AD9-343F2C4301B5}" type="pres">
      <dgm:prSet presAssocID="{ABE5626F-5621-4116-92C4-D5BF49D032AE}" presName="bgRect" presStyleLbl="bgShp" presStyleIdx="0" presStyleCnt="3"/>
      <dgm:spPr/>
    </dgm:pt>
    <dgm:pt modelId="{3DDF01D4-3029-4C16-B063-08A93B8DF9E6}" type="pres">
      <dgm:prSet presAssocID="{ABE5626F-5621-4116-92C4-D5BF49D032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FFA6A599-1EBD-497E-AB08-5A952496B5D0}" type="pres">
      <dgm:prSet presAssocID="{ABE5626F-5621-4116-92C4-D5BF49D032AE}" presName="spaceRect" presStyleCnt="0"/>
      <dgm:spPr/>
    </dgm:pt>
    <dgm:pt modelId="{9BDFE690-4FA1-4C8F-A745-9284038E8D08}" type="pres">
      <dgm:prSet presAssocID="{ABE5626F-5621-4116-92C4-D5BF49D032AE}" presName="parTx" presStyleLbl="revTx" presStyleIdx="0" presStyleCnt="3">
        <dgm:presLayoutVars>
          <dgm:chMax val="0"/>
          <dgm:chPref val="0"/>
        </dgm:presLayoutVars>
      </dgm:prSet>
      <dgm:spPr/>
    </dgm:pt>
    <dgm:pt modelId="{0848612F-4137-40AB-A1F3-F627CFAD8ED1}" type="pres">
      <dgm:prSet presAssocID="{52649197-C74A-4067-A1BD-B64531DB94F6}" presName="sibTrans" presStyleCnt="0"/>
      <dgm:spPr/>
    </dgm:pt>
    <dgm:pt modelId="{92484D88-C603-43CC-8DE1-B4C2D095C27C}" type="pres">
      <dgm:prSet presAssocID="{9E7F2869-701A-43BD-ADA3-38563C9E2EBC}" presName="compNode" presStyleCnt="0"/>
      <dgm:spPr/>
    </dgm:pt>
    <dgm:pt modelId="{C216A242-D984-4697-9961-91C13DEE8E03}" type="pres">
      <dgm:prSet presAssocID="{9E7F2869-701A-43BD-ADA3-38563C9E2EBC}" presName="bgRect" presStyleLbl="bgShp" presStyleIdx="1" presStyleCnt="3"/>
      <dgm:spPr/>
    </dgm:pt>
    <dgm:pt modelId="{03D97F40-E858-4A6A-9FDC-ECB4254BEC5D}" type="pres">
      <dgm:prSet presAssocID="{9E7F2869-701A-43BD-ADA3-38563C9E2E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Bubble"/>
        </a:ext>
      </dgm:extLst>
    </dgm:pt>
    <dgm:pt modelId="{8EC9B912-6300-48F7-91E8-98B295F20EDD}" type="pres">
      <dgm:prSet presAssocID="{9E7F2869-701A-43BD-ADA3-38563C9E2EBC}" presName="spaceRect" presStyleCnt="0"/>
      <dgm:spPr/>
    </dgm:pt>
    <dgm:pt modelId="{6B9297EA-2422-403C-B64F-34F847640879}" type="pres">
      <dgm:prSet presAssocID="{9E7F2869-701A-43BD-ADA3-38563C9E2EBC}" presName="parTx" presStyleLbl="revTx" presStyleIdx="1" presStyleCnt="3">
        <dgm:presLayoutVars>
          <dgm:chMax val="0"/>
          <dgm:chPref val="0"/>
        </dgm:presLayoutVars>
      </dgm:prSet>
      <dgm:spPr/>
    </dgm:pt>
    <dgm:pt modelId="{88329D6B-C1DB-4E70-86DA-8536663B28FE}" type="pres">
      <dgm:prSet presAssocID="{8CD9F01C-5064-4C14-9B79-282F3CE7CE3E}" presName="sibTrans" presStyleCnt="0"/>
      <dgm:spPr/>
    </dgm:pt>
    <dgm:pt modelId="{61EE57D3-B314-4171-8A0E-70B825BF85B4}" type="pres">
      <dgm:prSet presAssocID="{E4C70C77-36B7-4D54-BCB8-EC28CF6DAE9B}" presName="compNode" presStyleCnt="0"/>
      <dgm:spPr/>
    </dgm:pt>
    <dgm:pt modelId="{FDEB6B5E-BBC3-48B4-94F3-A396BDA0CAD6}" type="pres">
      <dgm:prSet presAssocID="{E4C70C77-36B7-4D54-BCB8-EC28CF6DAE9B}" presName="bgRect" presStyleLbl="bgShp" presStyleIdx="2" presStyleCnt="3"/>
      <dgm:spPr/>
    </dgm:pt>
    <dgm:pt modelId="{72DC3516-05B9-42B1-A92F-A1526B8B636A}" type="pres">
      <dgm:prSet presAssocID="{E4C70C77-36B7-4D54-BCB8-EC28CF6DAE9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56ACA716-B444-42E8-BFAF-DFB13C2F0D84}" type="pres">
      <dgm:prSet presAssocID="{E4C70C77-36B7-4D54-BCB8-EC28CF6DAE9B}" presName="spaceRect" presStyleCnt="0"/>
      <dgm:spPr/>
    </dgm:pt>
    <dgm:pt modelId="{1E9563C6-55FA-41E4-832A-5233D9D6C63F}" type="pres">
      <dgm:prSet presAssocID="{E4C70C77-36B7-4D54-BCB8-EC28CF6DAE9B}" presName="parTx" presStyleLbl="revTx" presStyleIdx="2" presStyleCnt="3">
        <dgm:presLayoutVars>
          <dgm:chMax val="0"/>
          <dgm:chPref val="0"/>
        </dgm:presLayoutVars>
      </dgm:prSet>
      <dgm:spPr/>
    </dgm:pt>
  </dgm:ptLst>
  <dgm:cxnLst>
    <dgm:cxn modelId="{4895453A-7971-4E63-89C9-DBC638B8D861}" srcId="{E5D99AAC-0404-4034-ABF0-A7E440B4BBB0}" destId="{E4C70C77-36B7-4D54-BCB8-EC28CF6DAE9B}" srcOrd="2" destOrd="0" parTransId="{B3ADB1BA-F0B2-43D2-9524-2EEB60FCD638}" sibTransId="{8C412673-FFFA-4565-ADDE-09FD2EF53A25}"/>
    <dgm:cxn modelId="{A9DFD46A-EADC-477A-9961-74B1D3DA46C9}" type="presOf" srcId="{9E7F2869-701A-43BD-ADA3-38563C9E2EBC}" destId="{6B9297EA-2422-403C-B64F-34F847640879}" srcOrd="0" destOrd="0" presId="urn:microsoft.com/office/officeart/2018/2/layout/IconVerticalSolidList"/>
    <dgm:cxn modelId="{7365DD6E-B81F-4B22-841A-AA15F7417B08}" type="presOf" srcId="{E4C70C77-36B7-4D54-BCB8-EC28CF6DAE9B}" destId="{1E9563C6-55FA-41E4-832A-5233D9D6C63F}" srcOrd="0" destOrd="0" presId="urn:microsoft.com/office/officeart/2018/2/layout/IconVerticalSolidList"/>
    <dgm:cxn modelId="{4C774F54-798D-4B20-B1C0-160085015E56}" type="presOf" srcId="{E5D99AAC-0404-4034-ABF0-A7E440B4BBB0}" destId="{4301445F-2D0C-453E-8A63-5B16992F2708}" srcOrd="0" destOrd="0" presId="urn:microsoft.com/office/officeart/2018/2/layout/IconVerticalSolidList"/>
    <dgm:cxn modelId="{9247C090-F2AF-42AD-BD58-BEA5E7D6BA1C}" type="presOf" srcId="{ABE5626F-5621-4116-92C4-D5BF49D032AE}" destId="{9BDFE690-4FA1-4C8F-A745-9284038E8D08}" srcOrd="0" destOrd="0" presId="urn:microsoft.com/office/officeart/2018/2/layout/IconVerticalSolidList"/>
    <dgm:cxn modelId="{B1BB9EB1-36B2-4C49-AA6E-6E09BA545402}" srcId="{E5D99AAC-0404-4034-ABF0-A7E440B4BBB0}" destId="{9E7F2869-701A-43BD-ADA3-38563C9E2EBC}" srcOrd="1" destOrd="0" parTransId="{09158FD9-87F4-4896-8B00-1B4407D9F950}" sibTransId="{8CD9F01C-5064-4C14-9B79-282F3CE7CE3E}"/>
    <dgm:cxn modelId="{C2E432D3-2DD8-4E67-9C02-27D6DDCD9133}" srcId="{E5D99AAC-0404-4034-ABF0-A7E440B4BBB0}" destId="{ABE5626F-5621-4116-92C4-D5BF49D032AE}" srcOrd="0" destOrd="0" parTransId="{0E77B7DC-DA3E-48A5-995C-6B75397E4DDE}" sibTransId="{52649197-C74A-4067-A1BD-B64531DB94F6}"/>
    <dgm:cxn modelId="{CDE221F6-69FF-4164-B662-230825457EED}" type="presParOf" srcId="{4301445F-2D0C-453E-8A63-5B16992F2708}" destId="{148E7BE8-D71E-4FFE-AAF2-481D3A8ACF09}" srcOrd="0" destOrd="0" presId="urn:microsoft.com/office/officeart/2018/2/layout/IconVerticalSolidList"/>
    <dgm:cxn modelId="{B9140466-5C22-4DE1-A724-29C3B0FF341F}" type="presParOf" srcId="{148E7BE8-D71E-4FFE-AAF2-481D3A8ACF09}" destId="{17E66A36-836B-410D-9AD9-343F2C4301B5}" srcOrd="0" destOrd="0" presId="urn:microsoft.com/office/officeart/2018/2/layout/IconVerticalSolidList"/>
    <dgm:cxn modelId="{B025ED5D-DCB0-482C-8AD7-80F1842B7F4D}" type="presParOf" srcId="{148E7BE8-D71E-4FFE-AAF2-481D3A8ACF09}" destId="{3DDF01D4-3029-4C16-B063-08A93B8DF9E6}" srcOrd="1" destOrd="0" presId="urn:microsoft.com/office/officeart/2018/2/layout/IconVerticalSolidList"/>
    <dgm:cxn modelId="{F3AA79AA-91FC-4EF4-91EE-0B8041392ADB}" type="presParOf" srcId="{148E7BE8-D71E-4FFE-AAF2-481D3A8ACF09}" destId="{FFA6A599-1EBD-497E-AB08-5A952496B5D0}" srcOrd="2" destOrd="0" presId="urn:microsoft.com/office/officeart/2018/2/layout/IconVerticalSolidList"/>
    <dgm:cxn modelId="{ED139401-8702-4C08-AECF-D04E7812AC30}" type="presParOf" srcId="{148E7BE8-D71E-4FFE-AAF2-481D3A8ACF09}" destId="{9BDFE690-4FA1-4C8F-A745-9284038E8D08}" srcOrd="3" destOrd="0" presId="urn:microsoft.com/office/officeart/2018/2/layout/IconVerticalSolidList"/>
    <dgm:cxn modelId="{248730BD-1049-4E08-9203-5BB20AB1E8EC}" type="presParOf" srcId="{4301445F-2D0C-453E-8A63-5B16992F2708}" destId="{0848612F-4137-40AB-A1F3-F627CFAD8ED1}" srcOrd="1" destOrd="0" presId="urn:microsoft.com/office/officeart/2018/2/layout/IconVerticalSolidList"/>
    <dgm:cxn modelId="{F5028774-0649-4725-B002-42B0C8C98FC8}" type="presParOf" srcId="{4301445F-2D0C-453E-8A63-5B16992F2708}" destId="{92484D88-C603-43CC-8DE1-B4C2D095C27C}" srcOrd="2" destOrd="0" presId="urn:microsoft.com/office/officeart/2018/2/layout/IconVerticalSolidList"/>
    <dgm:cxn modelId="{5278ABF7-90A7-46EB-94B2-D1B6AC751FA7}" type="presParOf" srcId="{92484D88-C603-43CC-8DE1-B4C2D095C27C}" destId="{C216A242-D984-4697-9961-91C13DEE8E03}" srcOrd="0" destOrd="0" presId="urn:microsoft.com/office/officeart/2018/2/layout/IconVerticalSolidList"/>
    <dgm:cxn modelId="{BB86C138-66F1-4914-A587-4F82FD308DC6}" type="presParOf" srcId="{92484D88-C603-43CC-8DE1-B4C2D095C27C}" destId="{03D97F40-E858-4A6A-9FDC-ECB4254BEC5D}" srcOrd="1" destOrd="0" presId="urn:microsoft.com/office/officeart/2018/2/layout/IconVerticalSolidList"/>
    <dgm:cxn modelId="{1CEB89F3-9ED9-4E14-ABF5-3009612F9793}" type="presParOf" srcId="{92484D88-C603-43CC-8DE1-B4C2D095C27C}" destId="{8EC9B912-6300-48F7-91E8-98B295F20EDD}" srcOrd="2" destOrd="0" presId="urn:microsoft.com/office/officeart/2018/2/layout/IconVerticalSolidList"/>
    <dgm:cxn modelId="{8EF42A0A-DD35-4E69-8391-434389F6887E}" type="presParOf" srcId="{92484D88-C603-43CC-8DE1-B4C2D095C27C}" destId="{6B9297EA-2422-403C-B64F-34F847640879}" srcOrd="3" destOrd="0" presId="urn:microsoft.com/office/officeart/2018/2/layout/IconVerticalSolidList"/>
    <dgm:cxn modelId="{ED4C50EB-9340-4B28-A76C-E9DE30D09020}" type="presParOf" srcId="{4301445F-2D0C-453E-8A63-5B16992F2708}" destId="{88329D6B-C1DB-4E70-86DA-8536663B28FE}" srcOrd="3" destOrd="0" presId="urn:microsoft.com/office/officeart/2018/2/layout/IconVerticalSolidList"/>
    <dgm:cxn modelId="{9BF71A27-C16C-4246-9BDB-BE39F60BB516}" type="presParOf" srcId="{4301445F-2D0C-453E-8A63-5B16992F2708}" destId="{61EE57D3-B314-4171-8A0E-70B825BF85B4}" srcOrd="4" destOrd="0" presId="urn:microsoft.com/office/officeart/2018/2/layout/IconVerticalSolidList"/>
    <dgm:cxn modelId="{C2143E58-F323-4CE3-AC3A-819D4C1E7946}" type="presParOf" srcId="{61EE57D3-B314-4171-8A0E-70B825BF85B4}" destId="{FDEB6B5E-BBC3-48B4-94F3-A396BDA0CAD6}" srcOrd="0" destOrd="0" presId="urn:microsoft.com/office/officeart/2018/2/layout/IconVerticalSolidList"/>
    <dgm:cxn modelId="{B5405536-1A1A-4F37-ACEE-7CE05D88EE2A}" type="presParOf" srcId="{61EE57D3-B314-4171-8A0E-70B825BF85B4}" destId="{72DC3516-05B9-42B1-A92F-A1526B8B636A}" srcOrd="1" destOrd="0" presId="urn:microsoft.com/office/officeart/2018/2/layout/IconVerticalSolidList"/>
    <dgm:cxn modelId="{2C58772F-480E-4067-947B-EFA6CE0FD138}" type="presParOf" srcId="{61EE57D3-B314-4171-8A0E-70B825BF85B4}" destId="{56ACA716-B444-42E8-BFAF-DFB13C2F0D84}" srcOrd="2" destOrd="0" presId="urn:microsoft.com/office/officeart/2018/2/layout/IconVerticalSolidList"/>
    <dgm:cxn modelId="{CB432E7A-208F-473D-AF3E-4667A5B826E1}" type="presParOf" srcId="{61EE57D3-B314-4171-8A0E-70B825BF85B4}" destId="{1E9563C6-55FA-41E4-832A-5233D9D6C63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D99AAC-0404-4034-ABF0-A7E440B4BBB0}"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ABE5626F-5621-4116-92C4-D5BF49D032AE}">
      <dgm:prSet/>
      <dgm:spPr/>
      <dgm:t>
        <a:bodyPr/>
        <a:lstStyle/>
        <a:p>
          <a:pPr>
            <a:lnSpc>
              <a:spcPct val="100000"/>
            </a:lnSpc>
          </a:pPr>
          <a:r>
            <a:rPr lang="en-US" b="1"/>
            <a:t>Summarization of Document: </a:t>
          </a:r>
          <a:r>
            <a:rPr lang="en-US"/>
            <a:t>Copilot Chat can help users quickly summarize documents or web pages.</a:t>
          </a:r>
        </a:p>
      </dgm:t>
    </dgm:pt>
    <dgm:pt modelId="{0E77B7DC-DA3E-48A5-995C-6B75397E4DDE}" type="parTrans" cxnId="{C2E432D3-2DD8-4E67-9C02-27D6DDCD9133}">
      <dgm:prSet/>
      <dgm:spPr/>
      <dgm:t>
        <a:bodyPr/>
        <a:lstStyle/>
        <a:p>
          <a:endParaRPr lang="en-US"/>
        </a:p>
      </dgm:t>
    </dgm:pt>
    <dgm:pt modelId="{52649197-C74A-4067-A1BD-B64531DB94F6}" type="sibTrans" cxnId="{C2E432D3-2DD8-4E67-9C02-27D6DDCD9133}">
      <dgm:prSet/>
      <dgm:spPr/>
      <dgm:t>
        <a:bodyPr/>
        <a:lstStyle/>
        <a:p>
          <a:endParaRPr lang="en-US"/>
        </a:p>
      </dgm:t>
    </dgm:pt>
    <dgm:pt modelId="{9E7F2869-701A-43BD-ADA3-38563C9E2EBC}">
      <dgm:prSet/>
      <dgm:spPr/>
      <dgm:t>
        <a:bodyPr/>
        <a:lstStyle/>
        <a:p>
          <a:pPr>
            <a:lnSpc>
              <a:spcPct val="100000"/>
            </a:lnSpc>
          </a:pPr>
          <a:r>
            <a:rPr lang="en-US" b="1"/>
            <a:t>Generating Creative Content: </a:t>
          </a:r>
          <a:r>
            <a:rPr lang="en-US"/>
            <a:t>Users can leverage Copilot Chat to generate creative content such as stories, poems, and other written materials.</a:t>
          </a:r>
        </a:p>
      </dgm:t>
    </dgm:pt>
    <dgm:pt modelId="{09158FD9-87F4-4896-8B00-1B4407D9F950}" type="parTrans" cxnId="{B1BB9EB1-36B2-4C49-AA6E-6E09BA545402}">
      <dgm:prSet/>
      <dgm:spPr/>
      <dgm:t>
        <a:bodyPr/>
        <a:lstStyle/>
        <a:p>
          <a:endParaRPr lang="en-US"/>
        </a:p>
      </dgm:t>
    </dgm:pt>
    <dgm:pt modelId="{8CD9F01C-5064-4C14-9B79-282F3CE7CE3E}" type="sibTrans" cxnId="{B1BB9EB1-36B2-4C49-AA6E-6E09BA545402}">
      <dgm:prSet/>
      <dgm:spPr/>
      <dgm:t>
        <a:bodyPr/>
        <a:lstStyle/>
        <a:p>
          <a:endParaRPr lang="en-US"/>
        </a:p>
      </dgm:t>
    </dgm:pt>
    <dgm:pt modelId="{E4C70C77-36B7-4D54-BCB8-EC28CF6DAE9B}">
      <dgm:prSet/>
      <dgm:spPr/>
      <dgm:t>
        <a:bodyPr/>
        <a:lstStyle/>
        <a:p>
          <a:pPr>
            <a:lnSpc>
              <a:spcPct val="100000"/>
            </a:lnSpc>
          </a:pPr>
          <a:r>
            <a:rPr lang="en-US" b="1"/>
            <a:t>Providing Quick Answers and Explanations: </a:t>
          </a:r>
          <a:r>
            <a:rPr lang="en-US"/>
            <a:t>Copilot Chat can be used to provide quick answers to questions and explanations on various topics, enhancing productivity.</a:t>
          </a:r>
        </a:p>
      </dgm:t>
    </dgm:pt>
    <dgm:pt modelId="{B3ADB1BA-F0B2-43D2-9524-2EEB60FCD638}" type="parTrans" cxnId="{4895453A-7971-4E63-89C9-DBC638B8D861}">
      <dgm:prSet/>
      <dgm:spPr/>
      <dgm:t>
        <a:bodyPr/>
        <a:lstStyle/>
        <a:p>
          <a:endParaRPr lang="en-US"/>
        </a:p>
      </dgm:t>
    </dgm:pt>
    <dgm:pt modelId="{8C412673-FFFA-4565-ADDE-09FD2EF53A25}" type="sibTrans" cxnId="{4895453A-7971-4E63-89C9-DBC638B8D861}">
      <dgm:prSet/>
      <dgm:spPr/>
      <dgm:t>
        <a:bodyPr/>
        <a:lstStyle/>
        <a:p>
          <a:endParaRPr lang="en-US"/>
        </a:p>
      </dgm:t>
    </dgm:pt>
    <dgm:pt modelId="{818951F5-6D64-4271-AEBD-7E53DF66E79A}">
      <dgm:prSet/>
      <dgm:spPr/>
      <dgm:t>
        <a:bodyPr/>
        <a:lstStyle/>
        <a:p>
          <a:pPr>
            <a:lnSpc>
              <a:spcPct val="100000"/>
            </a:lnSpc>
          </a:pPr>
          <a:r>
            <a:rPr lang="en-US" b="1"/>
            <a:t>Helping with Research</a:t>
          </a:r>
          <a:r>
            <a:rPr lang="en-US"/>
            <a:t>: Copilot Chat can help to perform research for industries, markets, competitors, and products.</a:t>
          </a:r>
        </a:p>
      </dgm:t>
    </dgm:pt>
    <dgm:pt modelId="{C120DEFE-4D07-43F1-B72F-CB3EE2F09189}" type="parTrans" cxnId="{91ADDDE3-162E-4414-B664-B065DCF57F94}">
      <dgm:prSet/>
      <dgm:spPr/>
      <dgm:t>
        <a:bodyPr/>
        <a:lstStyle/>
        <a:p>
          <a:endParaRPr lang="en-US"/>
        </a:p>
      </dgm:t>
    </dgm:pt>
    <dgm:pt modelId="{8156DE89-B328-4B29-8ACF-63B4B81E2DC0}" type="sibTrans" cxnId="{91ADDDE3-162E-4414-B664-B065DCF57F94}">
      <dgm:prSet/>
      <dgm:spPr/>
      <dgm:t>
        <a:bodyPr/>
        <a:lstStyle/>
        <a:p>
          <a:endParaRPr lang="en-US"/>
        </a:p>
      </dgm:t>
    </dgm:pt>
    <dgm:pt modelId="{4301445F-2D0C-453E-8A63-5B16992F2708}" type="pres">
      <dgm:prSet presAssocID="{E5D99AAC-0404-4034-ABF0-A7E440B4BBB0}" presName="root" presStyleCnt="0">
        <dgm:presLayoutVars>
          <dgm:dir/>
          <dgm:resizeHandles val="exact"/>
        </dgm:presLayoutVars>
      </dgm:prSet>
      <dgm:spPr/>
    </dgm:pt>
    <dgm:pt modelId="{148E7BE8-D71E-4FFE-AAF2-481D3A8ACF09}" type="pres">
      <dgm:prSet presAssocID="{ABE5626F-5621-4116-92C4-D5BF49D032AE}" presName="compNode" presStyleCnt="0"/>
      <dgm:spPr/>
    </dgm:pt>
    <dgm:pt modelId="{17E66A36-836B-410D-9AD9-343F2C4301B5}" type="pres">
      <dgm:prSet presAssocID="{ABE5626F-5621-4116-92C4-D5BF49D032AE}" presName="bgRect" presStyleLbl="bgShp" presStyleIdx="0" presStyleCnt="4"/>
      <dgm:spPr/>
    </dgm:pt>
    <dgm:pt modelId="{3DDF01D4-3029-4C16-B063-08A93B8DF9E6}" type="pres">
      <dgm:prSet presAssocID="{ABE5626F-5621-4116-92C4-D5BF49D032A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FFA6A599-1EBD-497E-AB08-5A952496B5D0}" type="pres">
      <dgm:prSet presAssocID="{ABE5626F-5621-4116-92C4-D5BF49D032AE}" presName="spaceRect" presStyleCnt="0"/>
      <dgm:spPr/>
    </dgm:pt>
    <dgm:pt modelId="{9BDFE690-4FA1-4C8F-A745-9284038E8D08}" type="pres">
      <dgm:prSet presAssocID="{ABE5626F-5621-4116-92C4-D5BF49D032AE}" presName="parTx" presStyleLbl="revTx" presStyleIdx="0" presStyleCnt="4">
        <dgm:presLayoutVars>
          <dgm:chMax val="0"/>
          <dgm:chPref val="0"/>
        </dgm:presLayoutVars>
      </dgm:prSet>
      <dgm:spPr/>
    </dgm:pt>
    <dgm:pt modelId="{0848612F-4137-40AB-A1F3-F627CFAD8ED1}" type="pres">
      <dgm:prSet presAssocID="{52649197-C74A-4067-A1BD-B64531DB94F6}" presName="sibTrans" presStyleCnt="0"/>
      <dgm:spPr/>
    </dgm:pt>
    <dgm:pt modelId="{92484D88-C603-43CC-8DE1-B4C2D095C27C}" type="pres">
      <dgm:prSet presAssocID="{9E7F2869-701A-43BD-ADA3-38563C9E2EBC}" presName="compNode" presStyleCnt="0"/>
      <dgm:spPr/>
    </dgm:pt>
    <dgm:pt modelId="{C216A242-D984-4697-9961-91C13DEE8E03}" type="pres">
      <dgm:prSet presAssocID="{9E7F2869-701A-43BD-ADA3-38563C9E2EBC}" presName="bgRect" presStyleLbl="bgShp" presStyleIdx="1" presStyleCnt="4"/>
      <dgm:spPr/>
    </dgm:pt>
    <dgm:pt modelId="{03D97F40-E858-4A6A-9FDC-ECB4254BEC5D}" type="pres">
      <dgm:prSet presAssocID="{9E7F2869-701A-43BD-ADA3-38563C9E2EB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Bubble"/>
        </a:ext>
      </dgm:extLst>
    </dgm:pt>
    <dgm:pt modelId="{8EC9B912-6300-48F7-91E8-98B295F20EDD}" type="pres">
      <dgm:prSet presAssocID="{9E7F2869-701A-43BD-ADA3-38563C9E2EBC}" presName="spaceRect" presStyleCnt="0"/>
      <dgm:spPr/>
    </dgm:pt>
    <dgm:pt modelId="{6B9297EA-2422-403C-B64F-34F847640879}" type="pres">
      <dgm:prSet presAssocID="{9E7F2869-701A-43BD-ADA3-38563C9E2EBC}" presName="parTx" presStyleLbl="revTx" presStyleIdx="1" presStyleCnt="4">
        <dgm:presLayoutVars>
          <dgm:chMax val="0"/>
          <dgm:chPref val="0"/>
        </dgm:presLayoutVars>
      </dgm:prSet>
      <dgm:spPr/>
    </dgm:pt>
    <dgm:pt modelId="{88329D6B-C1DB-4E70-86DA-8536663B28FE}" type="pres">
      <dgm:prSet presAssocID="{8CD9F01C-5064-4C14-9B79-282F3CE7CE3E}" presName="sibTrans" presStyleCnt="0"/>
      <dgm:spPr/>
    </dgm:pt>
    <dgm:pt modelId="{61EE57D3-B314-4171-8A0E-70B825BF85B4}" type="pres">
      <dgm:prSet presAssocID="{E4C70C77-36B7-4D54-BCB8-EC28CF6DAE9B}" presName="compNode" presStyleCnt="0"/>
      <dgm:spPr/>
    </dgm:pt>
    <dgm:pt modelId="{FDEB6B5E-BBC3-48B4-94F3-A396BDA0CAD6}" type="pres">
      <dgm:prSet presAssocID="{E4C70C77-36B7-4D54-BCB8-EC28CF6DAE9B}" presName="bgRect" presStyleLbl="bgShp" presStyleIdx="2" presStyleCnt="4"/>
      <dgm:spPr/>
    </dgm:pt>
    <dgm:pt modelId="{72DC3516-05B9-42B1-A92F-A1526B8B636A}" type="pres">
      <dgm:prSet presAssocID="{E4C70C77-36B7-4D54-BCB8-EC28CF6DAE9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56ACA716-B444-42E8-BFAF-DFB13C2F0D84}" type="pres">
      <dgm:prSet presAssocID="{E4C70C77-36B7-4D54-BCB8-EC28CF6DAE9B}" presName="spaceRect" presStyleCnt="0"/>
      <dgm:spPr/>
    </dgm:pt>
    <dgm:pt modelId="{1E9563C6-55FA-41E4-832A-5233D9D6C63F}" type="pres">
      <dgm:prSet presAssocID="{E4C70C77-36B7-4D54-BCB8-EC28CF6DAE9B}" presName="parTx" presStyleLbl="revTx" presStyleIdx="2" presStyleCnt="4">
        <dgm:presLayoutVars>
          <dgm:chMax val="0"/>
          <dgm:chPref val="0"/>
        </dgm:presLayoutVars>
      </dgm:prSet>
      <dgm:spPr/>
    </dgm:pt>
    <dgm:pt modelId="{41CEDD81-D7ED-4943-B9C2-5EFDD6BAF83A}" type="pres">
      <dgm:prSet presAssocID="{8C412673-FFFA-4565-ADDE-09FD2EF53A25}" presName="sibTrans" presStyleCnt="0"/>
      <dgm:spPr/>
    </dgm:pt>
    <dgm:pt modelId="{A2A31808-C531-4EFF-955A-6D5606772630}" type="pres">
      <dgm:prSet presAssocID="{818951F5-6D64-4271-AEBD-7E53DF66E79A}" presName="compNode" presStyleCnt="0"/>
      <dgm:spPr/>
    </dgm:pt>
    <dgm:pt modelId="{524F8B03-A0FB-4C7F-A456-F021D0BE3274}" type="pres">
      <dgm:prSet presAssocID="{818951F5-6D64-4271-AEBD-7E53DF66E79A}" presName="bgRect" presStyleLbl="bgShp" presStyleIdx="3" presStyleCnt="4"/>
      <dgm:spPr/>
    </dgm:pt>
    <dgm:pt modelId="{73A9A871-50B1-40CB-BF90-BAE0EB4CF463}" type="pres">
      <dgm:prSet presAssocID="{818951F5-6D64-4271-AEBD-7E53DF66E79A}"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B59AB126-0D2A-432A-A7F6-E64D1B546E3E}" type="pres">
      <dgm:prSet presAssocID="{818951F5-6D64-4271-AEBD-7E53DF66E79A}" presName="spaceRect" presStyleCnt="0"/>
      <dgm:spPr/>
    </dgm:pt>
    <dgm:pt modelId="{F411DE6A-5F59-4C9F-A5CB-6256C354ACD9}" type="pres">
      <dgm:prSet presAssocID="{818951F5-6D64-4271-AEBD-7E53DF66E79A}" presName="parTx" presStyleLbl="revTx" presStyleIdx="3" presStyleCnt="4">
        <dgm:presLayoutVars>
          <dgm:chMax val="0"/>
          <dgm:chPref val="0"/>
        </dgm:presLayoutVars>
      </dgm:prSet>
      <dgm:spPr/>
    </dgm:pt>
  </dgm:ptLst>
  <dgm:cxnLst>
    <dgm:cxn modelId="{28C7C402-CE1C-429A-A49D-AF88E5FADCDE}" type="presOf" srcId="{E4C70C77-36B7-4D54-BCB8-EC28CF6DAE9B}" destId="{1E9563C6-55FA-41E4-832A-5233D9D6C63F}" srcOrd="0" destOrd="0" presId="urn:microsoft.com/office/officeart/2018/2/layout/IconVerticalSolidList"/>
    <dgm:cxn modelId="{A045A906-ED35-4E97-BCFB-A12BEF04CE70}" type="presOf" srcId="{9E7F2869-701A-43BD-ADA3-38563C9E2EBC}" destId="{6B9297EA-2422-403C-B64F-34F847640879}" srcOrd="0" destOrd="0" presId="urn:microsoft.com/office/officeart/2018/2/layout/IconVerticalSolidList"/>
    <dgm:cxn modelId="{CAF1EF11-713F-41E0-8F7A-71EC90F3106C}" type="presOf" srcId="{ABE5626F-5621-4116-92C4-D5BF49D032AE}" destId="{9BDFE690-4FA1-4C8F-A745-9284038E8D08}" srcOrd="0" destOrd="0" presId="urn:microsoft.com/office/officeart/2018/2/layout/IconVerticalSolidList"/>
    <dgm:cxn modelId="{4895453A-7971-4E63-89C9-DBC638B8D861}" srcId="{E5D99AAC-0404-4034-ABF0-A7E440B4BBB0}" destId="{E4C70C77-36B7-4D54-BCB8-EC28CF6DAE9B}" srcOrd="2" destOrd="0" parTransId="{B3ADB1BA-F0B2-43D2-9524-2EEB60FCD638}" sibTransId="{8C412673-FFFA-4565-ADDE-09FD2EF53A25}"/>
    <dgm:cxn modelId="{B3519E66-B05C-4B15-8A38-87DB2BE95E7E}" type="presOf" srcId="{818951F5-6D64-4271-AEBD-7E53DF66E79A}" destId="{F411DE6A-5F59-4C9F-A5CB-6256C354ACD9}" srcOrd="0" destOrd="0" presId="urn:microsoft.com/office/officeart/2018/2/layout/IconVerticalSolidList"/>
    <dgm:cxn modelId="{BDF75F9C-042E-481F-9755-3CA3DFC3AD3D}" type="presOf" srcId="{E5D99AAC-0404-4034-ABF0-A7E440B4BBB0}" destId="{4301445F-2D0C-453E-8A63-5B16992F2708}" srcOrd="0" destOrd="0" presId="urn:microsoft.com/office/officeart/2018/2/layout/IconVerticalSolidList"/>
    <dgm:cxn modelId="{B1BB9EB1-36B2-4C49-AA6E-6E09BA545402}" srcId="{E5D99AAC-0404-4034-ABF0-A7E440B4BBB0}" destId="{9E7F2869-701A-43BD-ADA3-38563C9E2EBC}" srcOrd="1" destOrd="0" parTransId="{09158FD9-87F4-4896-8B00-1B4407D9F950}" sibTransId="{8CD9F01C-5064-4C14-9B79-282F3CE7CE3E}"/>
    <dgm:cxn modelId="{C2E432D3-2DD8-4E67-9C02-27D6DDCD9133}" srcId="{E5D99AAC-0404-4034-ABF0-A7E440B4BBB0}" destId="{ABE5626F-5621-4116-92C4-D5BF49D032AE}" srcOrd="0" destOrd="0" parTransId="{0E77B7DC-DA3E-48A5-995C-6B75397E4DDE}" sibTransId="{52649197-C74A-4067-A1BD-B64531DB94F6}"/>
    <dgm:cxn modelId="{91ADDDE3-162E-4414-B664-B065DCF57F94}" srcId="{E5D99AAC-0404-4034-ABF0-A7E440B4BBB0}" destId="{818951F5-6D64-4271-AEBD-7E53DF66E79A}" srcOrd="3" destOrd="0" parTransId="{C120DEFE-4D07-43F1-B72F-CB3EE2F09189}" sibTransId="{8156DE89-B328-4B29-8ACF-63B4B81E2DC0}"/>
    <dgm:cxn modelId="{DB1E46D5-70BD-4175-BE3F-D101109A3B72}" type="presParOf" srcId="{4301445F-2D0C-453E-8A63-5B16992F2708}" destId="{148E7BE8-D71E-4FFE-AAF2-481D3A8ACF09}" srcOrd="0" destOrd="0" presId="urn:microsoft.com/office/officeart/2018/2/layout/IconVerticalSolidList"/>
    <dgm:cxn modelId="{5C063205-EF77-41C8-8A62-97D985855B9B}" type="presParOf" srcId="{148E7BE8-D71E-4FFE-AAF2-481D3A8ACF09}" destId="{17E66A36-836B-410D-9AD9-343F2C4301B5}" srcOrd="0" destOrd="0" presId="urn:microsoft.com/office/officeart/2018/2/layout/IconVerticalSolidList"/>
    <dgm:cxn modelId="{AAC01864-4E14-4311-9630-542E77558F32}" type="presParOf" srcId="{148E7BE8-D71E-4FFE-AAF2-481D3A8ACF09}" destId="{3DDF01D4-3029-4C16-B063-08A93B8DF9E6}" srcOrd="1" destOrd="0" presId="urn:microsoft.com/office/officeart/2018/2/layout/IconVerticalSolidList"/>
    <dgm:cxn modelId="{4B58B2CB-3B58-400E-819B-340A827F47BD}" type="presParOf" srcId="{148E7BE8-D71E-4FFE-AAF2-481D3A8ACF09}" destId="{FFA6A599-1EBD-497E-AB08-5A952496B5D0}" srcOrd="2" destOrd="0" presId="urn:microsoft.com/office/officeart/2018/2/layout/IconVerticalSolidList"/>
    <dgm:cxn modelId="{85CECA87-8628-46E3-A675-EC18DFF6D59B}" type="presParOf" srcId="{148E7BE8-D71E-4FFE-AAF2-481D3A8ACF09}" destId="{9BDFE690-4FA1-4C8F-A745-9284038E8D08}" srcOrd="3" destOrd="0" presId="urn:microsoft.com/office/officeart/2018/2/layout/IconVerticalSolidList"/>
    <dgm:cxn modelId="{C072FA33-E17C-460A-8016-B1BA0145F47D}" type="presParOf" srcId="{4301445F-2D0C-453E-8A63-5B16992F2708}" destId="{0848612F-4137-40AB-A1F3-F627CFAD8ED1}" srcOrd="1" destOrd="0" presId="urn:microsoft.com/office/officeart/2018/2/layout/IconVerticalSolidList"/>
    <dgm:cxn modelId="{0827CC06-A0BC-436D-A50E-CB3BD4E5FE16}" type="presParOf" srcId="{4301445F-2D0C-453E-8A63-5B16992F2708}" destId="{92484D88-C603-43CC-8DE1-B4C2D095C27C}" srcOrd="2" destOrd="0" presId="urn:microsoft.com/office/officeart/2018/2/layout/IconVerticalSolidList"/>
    <dgm:cxn modelId="{CB107B81-989D-4AE0-9C69-E0D943DA8421}" type="presParOf" srcId="{92484D88-C603-43CC-8DE1-B4C2D095C27C}" destId="{C216A242-D984-4697-9961-91C13DEE8E03}" srcOrd="0" destOrd="0" presId="urn:microsoft.com/office/officeart/2018/2/layout/IconVerticalSolidList"/>
    <dgm:cxn modelId="{7B9E61DD-96D1-4EBA-BBF3-742DF61DCFD8}" type="presParOf" srcId="{92484D88-C603-43CC-8DE1-B4C2D095C27C}" destId="{03D97F40-E858-4A6A-9FDC-ECB4254BEC5D}" srcOrd="1" destOrd="0" presId="urn:microsoft.com/office/officeart/2018/2/layout/IconVerticalSolidList"/>
    <dgm:cxn modelId="{29CFFA2E-336A-4D7E-9FC9-39DD8C50A4EF}" type="presParOf" srcId="{92484D88-C603-43CC-8DE1-B4C2D095C27C}" destId="{8EC9B912-6300-48F7-91E8-98B295F20EDD}" srcOrd="2" destOrd="0" presId="urn:microsoft.com/office/officeart/2018/2/layout/IconVerticalSolidList"/>
    <dgm:cxn modelId="{8D495C4A-120A-4019-B212-DC658AE936D7}" type="presParOf" srcId="{92484D88-C603-43CC-8DE1-B4C2D095C27C}" destId="{6B9297EA-2422-403C-B64F-34F847640879}" srcOrd="3" destOrd="0" presId="urn:microsoft.com/office/officeart/2018/2/layout/IconVerticalSolidList"/>
    <dgm:cxn modelId="{21391BBE-160E-4E69-A78A-B7D826F2FCAA}" type="presParOf" srcId="{4301445F-2D0C-453E-8A63-5B16992F2708}" destId="{88329D6B-C1DB-4E70-86DA-8536663B28FE}" srcOrd="3" destOrd="0" presId="urn:microsoft.com/office/officeart/2018/2/layout/IconVerticalSolidList"/>
    <dgm:cxn modelId="{0A1701AE-11F0-4E57-926D-A896E94BA5AC}" type="presParOf" srcId="{4301445F-2D0C-453E-8A63-5B16992F2708}" destId="{61EE57D3-B314-4171-8A0E-70B825BF85B4}" srcOrd="4" destOrd="0" presId="urn:microsoft.com/office/officeart/2018/2/layout/IconVerticalSolidList"/>
    <dgm:cxn modelId="{83E75BD5-05F8-49A3-8EE6-EEBC560EC248}" type="presParOf" srcId="{61EE57D3-B314-4171-8A0E-70B825BF85B4}" destId="{FDEB6B5E-BBC3-48B4-94F3-A396BDA0CAD6}" srcOrd="0" destOrd="0" presId="urn:microsoft.com/office/officeart/2018/2/layout/IconVerticalSolidList"/>
    <dgm:cxn modelId="{C889E07C-6568-4FE2-B2CB-65F532952DAB}" type="presParOf" srcId="{61EE57D3-B314-4171-8A0E-70B825BF85B4}" destId="{72DC3516-05B9-42B1-A92F-A1526B8B636A}" srcOrd="1" destOrd="0" presId="urn:microsoft.com/office/officeart/2018/2/layout/IconVerticalSolidList"/>
    <dgm:cxn modelId="{45B2B711-F8EE-4FF8-B9B7-0A62F3B0D273}" type="presParOf" srcId="{61EE57D3-B314-4171-8A0E-70B825BF85B4}" destId="{56ACA716-B444-42E8-BFAF-DFB13C2F0D84}" srcOrd="2" destOrd="0" presId="urn:microsoft.com/office/officeart/2018/2/layout/IconVerticalSolidList"/>
    <dgm:cxn modelId="{5676F0A1-5D2D-4E77-B564-13BD187E8349}" type="presParOf" srcId="{61EE57D3-B314-4171-8A0E-70B825BF85B4}" destId="{1E9563C6-55FA-41E4-832A-5233D9D6C63F}" srcOrd="3" destOrd="0" presId="urn:microsoft.com/office/officeart/2018/2/layout/IconVerticalSolidList"/>
    <dgm:cxn modelId="{2375AC9C-2AA6-4F69-AF18-83BB126410D2}" type="presParOf" srcId="{4301445F-2D0C-453E-8A63-5B16992F2708}" destId="{41CEDD81-D7ED-4943-B9C2-5EFDD6BAF83A}" srcOrd="5" destOrd="0" presId="urn:microsoft.com/office/officeart/2018/2/layout/IconVerticalSolidList"/>
    <dgm:cxn modelId="{57D622D3-B383-4537-B66D-1BB17707CF70}" type="presParOf" srcId="{4301445F-2D0C-453E-8A63-5B16992F2708}" destId="{A2A31808-C531-4EFF-955A-6D5606772630}" srcOrd="6" destOrd="0" presId="urn:microsoft.com/office/officeart/2018/2/layout/IconVerticalSolidList"/>
    <dgm:cxn modelId="{28695012-9291-4176-AC69-977852A9C36C}" type="presParOf" srcId="{A2A31808-C531-4EFF-955A-6D5606772630}" destId="{524F8B03-A0FB-4C7F-A456-F021D0BE3274}" srcOrd="0" destOrd="0" presId="urn:microsoft.com/office/officeart/2018/2/layout/IconVerticalSolidList"/>
    <dgm:cxn modelId="{3CB405D6-3CBC-4A7D-8C90-46C729476E91}" type="presParOf" srcId="{A2A31808-C531-4EFF-955A-6D5606772630}" destId="{73A9A871-50B1-40CB-BF90-BAE0EB4CF463}" srcOrd="1" destOrd="0" presId="urn:microsoft.com/office/officeart/2018/2/layout/IconVerticalSolidList"/>
    <dgm:cxn modelId="{0E3B0E14-A7BB-4AC0-8E2B-1B537C516A54}" type="presParOf" srcId="{A2A31808-C531-4EFF-955A-6D5606772630}" destId="{B59AB126-0D2A-432A-A7F6-E64D1B546E3E}" srcOrd="2" destOrd="0" presId="urn:microsoft.com/office/officeart/2018/2/layout/IconVerticalSolidList"/>
    <dgm:cxn modelId="{4D072C24-6402-489F-91CE-69B4C9FA413E}" type="presParOf" srcId="{A2A31808-C531-4EFF-955A-6D5606772630}" destId="{F411DE6A-5F59-4C9F-A5CB-6256C354AC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6A36-836B-410D-9AD9-343F2C4301B5}">
      <dsp:nvSpPr>
        <dsp:cNvPr id="0" name=""/>
        <dsp:cNvSpPr/>
      </dsp:nvSpPr>
      <dsp:spPr>
        <a:xfrm>
          <a:off x="0" y="531"/>
          <a:ext cx="10515600" cy="1243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F01D4-3029-4C16-B063-08A93B8DF9E6}">
      <dsp:nvSpPr>
        <dsp:cNvPr id="0" name=""/>
        <dsp:cNvSpPr/>
      </dsp:nvSpPr>
      <dsp:spPr>
        <a:xfrm>
          <a:off x="376125" y="280293"/>
          <a:ext cx="683864" cy="6838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DFE690-4FA1-4C8F-A745-9284038E8D08}">
      <dsp:nvSpPr>
        <dsp:cNvPr id="0" name=""/>
        <dsp:cNvSpPr/>
      </dsp:nvSpPr>
      <dsp:spPr>
        <a:xfrm>
          <a:off x="1436114" y="531"/>
          <a:ext cx="9079485" cy="1243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92" tIns="131592" rIns="131592" bIns="131592" numCol="1" spcCol="1270" anchor="ctr" anchorCtr="0">
          <a:noAutofit/>
        </a:bodyPr>
        <a:lstStyle/>
        <a:p>
          <a:pPr marL="0" lvl="0" indent="0" algn="l" defTabSz="889000">
            <a:lnSpc>
              <a:spcPct val="100000"/>
            </a:lnSpc>
            <a:spcBef>
              <a:spcPct val="0"/>
            </a:spcBef>
            <a:spcAft>
              <a:spcPct val="35000"/>
            </a:spcAft>
            <a:buNone/>
          </a:pPr>
          <a:r>
            <a:rPr lang="en-US" sz="2000" b="1" kern="1200"/>
            <a:t>Inspiring Creativity</a:t>
          </a:r>
          <a:r>
            <a:rPr lang="en-US" sz="2000" kern="1200"/>
            <a:t>: It inspires creativity by providing insights and suggestions that can help users think outside the box</a:t>
          </a:r>
        </a:p>
      </dsp:txBody>
      <dsp:txXfrm>
        <a:off x="1436114" y="531"/>
        <a:ext cx="9079485" cy="1243389"/>
      </dsp:txXfrm>
    </dsp:sp>
    <dsp:sp modelId="{C216A242-D984-4697-9961-91C13DEE8E03}">
      <dsp:nvSpPr>
        <dsp:cNvPr id="0" name=""/>
        <dsp:cNvSpPr/>
      </dsp:nvSpPr>
      <dsp:spPr>
        <a:xfrm>
          <a:off x="0" y="1554767"/>
          <a:ext cx="10515600" cy="1243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97F40-E858-4A6A-9FDC-ECB4254BEC5D}">
      <dsp:nvSpPr>
        <dsp:cNvPr id="0" name=""/>
        <dsp:cNvSpPr/>
      </dsp:nvSpPr>
      <dsp:spPr>
        <a:xfrm>
          <a:off x="376125" y="1834530"/>
          <a:ext cx="683864" cy="6838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297EA-2422-403C-B64F-34F847640879}">
      <dsp:nvSpPr>
        <dsp:cNvPr id="0" name=""/>
        <dsp:cNvSpPr/>
      </dsp:nvSpPr>
      <dsp:spPr>
        <a:xfrm>
          <a:off x="1436114" y="1554767"/>
          <a:ext cx="9079485" cy="1243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92" tIns="131592" rIns="131592" bIns="131592" numCol="1" spcCol="1270" anchor="ctr" anchorCtr="0">
          <a:noAutofit/>
        </a:bodyPr>
        <a:lstStyle/>
        <a:p>
          <a:pPr marL="0" lvl="0" indent="0" algn="l" defTabSz="889000">
            <a:lnSpc>
              <a:spcPct val="100000"/>
            </a:lnSpc>
            <a:spcBef>
              <a:spcPct val="0"/>
            </a:spcBef>
            <a:spcAft>
              <a:spcPct val="35000"/>
            </a:spcAft>
            <a:buNone/>
          </a:pPr>
          <a:r>
            <a:rPr lang="en-US" sz="2000" b="1" kern="1200"/>
            <a:t>Boosting Productivity: </a:t>
          </a:r>
          <a:r>
            <a:rPr lang="en-US" sz="2000" kern="1200"/>
            <a:t>Copilot Chat boosts productivity by allowing users to accomplish more in less time</a:t>
          </a:r>
        </a:p>
      </dsp:txBody>
      <dsp:txXfrm>
        <a:off x="1436114" y="1554767"/>
        <a:ext cx="9079485" cy="1243389"/>
      </dsp:txXfrm>
    </dsp:sp>
    <dsp:sp modelId="{FDEB6B5E-BBC3-48B4-94F3-A396BDA0CAD6}">
      <dsp:nvSpPr>
        <dsp:cNvPr id="0" name=""/>
        <dsp:cNvSpPr/>
      </dsp:nvSpPr>
      <dsp:spPr>
        <a:xfrm>
          <a:off x="0" y="3109004"/>
          <a:ext cx="10515600" cy="1243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C3516-05B9-42B1-A92F-A1526B8B636A}">
      <dsp:nvSpPr>
        <dsp:cNvPr id="0" name=""/>
        <dsp:cNvSpPr/>
      </dsp:nvSpPr>
      <dsp:spPr>
        <a:xfrm>
          <a:off x="376125" y="3388766"/>
          <a:ext cx="683864" cy="6838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9563C6-55FA-41E4-832A-5233D9D6C63F}">
      <dsp:nvSpPr>
        <dsp:cNvPr id="0" name=""/>
        <dsp:cNvSpPr/>
      </dsp:nvSpPr>
      <dsp:spPr>
        <a:xfrm>
          <a:off x="1436114" y="3109004"/>
          <a:ext cx="9079485" cy="1243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92" tIns="131592" rIns="131592" bIns="131592" numCol="1" spcCol="1270" anchor="ctr" anchorCtr="0">
          <a:noAutofit/>
        </a:bodyPr>
        <a:lstStyle/>
        <a:p>
          <a:pPr marL="0" lvl="0" indent="0" algn="l" defTabSz="889000">
            <a:lnSpc>
              <a:spcPct val="100000"/>
            </a:lnSpc>
            <a:spcBef>
              <a:spcPct val="0"/>
            </a:spcBef>
            <a:spcAft>
              <a:spcPct val="35000"/>
            </a:spcAft>
            <a:buNone/>
          </a:pPr>
          <a:r>
            <a:rPr lang="en-US" sz="2000" b="1" kern="1200"/>
            <a:t>Enabling Focus: </a:t>
          </a:r>
          <a:r>
            <a:rPr lang="en-US" sz="2000" kern="1200"/>
            <a:t>It enables busy teams to focus on what really matters by handling routine tasks</a:t>
          </a:r>
        </a:p>
      </dsp:txBody>
      <dsp:txXfrm>
        <a:off x="1436114" y="3109004"/>
        <a:ext cx="9079485" cy="1243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6A36-836B-410D-9AD9-343F2C4301B5}">
      <dsp:nvSpPr>
        <dsp:cNvPr id="0" name=""/>
        <dsp:cNvSpPr/>
      </dsp:nvSpPr>
      <dsp:spPr>
        <a:xfrm>
          <a:off x="0" y="22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F01D4-3029-4C16-B063-08A93B8DF9E6}">
      <dsp:nvSpPr>
        <dsp:cNvPr id="0" name=""/>
        <dsp:cNvSpPr/>
      </dsp:nvSpPr>
      <dsp:spPr>
        <a:xfrm>
          <a:off x="350270" y="262816"/>
          <a:ext cx="636855" cy="63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DFE690-4FA1-4C8F-A745-9284038E8D08}">
      <dsp:nvSpPr>
        <dsp:cNvPr id="0" name=""/>
        <dsp:cNvSpPr/>
      </dsp:nvSpPr>
      <dsp:spPr>
        <a:xfrm>
          <a:off x="1337397" y="22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622300">
            <a:lnSpc>
              <a:spcPct val="100000"/>
            </a:lnSpc>
            <a:spcBef>
              <a:spcPct val="0"/>
            </a:spcBef>
            <a:spcAft>
              <a:spcPct val="35000"/>
            </a:spcAft>
            <a:buNone/>
          </a:pPr>
          <a:r>
            <a:rPr lang="en-US" sz="1400" b="1" kern="1200"/>
            <a:t>Summarization of Document: </a:t>
          </a:r>
          <a:r>
            <a:rPr lang="en-US" sz="1400" kern="1200"/>
            <a:t>Copilot Chat can help users quickly summarize documents or web pages.</a:t>
          </a:r>
        </a:p>
      </dsp:txBody>
      <dsp:txXfrm>
        <a:off x="1337397" y="2284"/>
        <a:ext cx="4926242" cy="1157919"/>
      </dsp:txXfrm>
    </dsp:sp>
    <dsp:sp modelId="{C216A242-D984-4697-9961-91C13DEE8E03}">
      <dsp:nvSpPr>
        <dsp:cNvPr id="0" name=""/>
        <dsp:cNvSpPr/>
      </dsp:nvSpPr>
      <dsp:spPr>
        <a:xfrm>
          <a:off x="0" y="14496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97F40-E858-4A6A-9FDC-ECB4254BEC5D}">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297EA-2422-403C-B64F-34F847640879}">
      <dsp:nvSpPr>
        <dsp:cNvPr id="0" name=""/>
        <dsp:cNvSpPr/>
      </dsp:nvSpPr>
      <dsp:spPr>
        <a:xfrm>
          <a:off x="1337397" y="14496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622300">
            <a:lnSpc>
              <a:spcPct val="100000"/>
            </a:lnSpc>
            <a:spcBef>
              <a:spcPct val="0"/>
            </a:spcBef>
            <a:spcAft>
              <a:spcPct val="35000"/>
            </a:spcAft>
            <a:buNone/>
          </a:pPr>
          <a:r>
            <a:rPr lang="en-US" sz="1400" b="1" kern="1200"/>
            <a:t>Generating Creative Content: </a:t>
          </a:r>
          <a:r>
            <a:rPr lang="en-US" sz="1400" kern="1200"/>
            <a:t>Users can leverage Copilot Chat to generate creative content such as stories, poems, and other written materials.</a:t>
          </a:r>
        </a:p>
      </dsp:txBody>
      <dsp:txXfrm>
        <a:off x="1337397" y="1449684"/>
        <a:ext cx="4926242" cy="1157919"/>
      </dsp:txXfrm>
    </dsp:sp>
    <dsp:sp modelId="{FDEB6B5E-BBC3-48B4-94F3-A396BDA0CAD6}">
      <dsp:nvSpPr>
        <dsp:cNvPr id="0" name=""/>
        <dsp:cNvSpPr/>
      </dsp:nvSpPr>
      <dsp:spPr>
        <a:xfrm>
          <a:off x="0" y="28970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C3516-05B9-42B1-A92F-A1526B8B636A}">
      <dsp:nvSpPr>
        <dsp:cNvPr id="0" name=""/>
        <dsp:cNvSpPr/>
      </dsp:nvSpPr>
      <dsp:spPr>
        <a:xfrm>
          <a:off x="350270" y="3157615"/>
          <a:ext cx="636855" cy="63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9563C6-55FA-41E4-832A-5233D9D6C63F}">
      <dsp:nvSpPr>
        <dsp:cNvPr id="0" name=""/>
        <dsp:cNvSpPr/>
      </dsp:nvSpPr>
      <dsp:spPr>
        <a:xfrm>
          <a:off x="1337397" y="28970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622300">
            <a:lnSpc>
              <a:spcPct val="100000"/>
            </a:lnSpc>
            <a:spcBef>
              <a:spcPct val="0"/>
            </a:spcBef>
            <a:spcAft>
              <a:spcPct val="35000"/>
            </a:spcAft>
            <a:buNone/>
          </a:pPr>
          <a:r>
            <a:rPr lang="en-US" sz="1400" b="1" kern="1200"/>
            <a:t>Providing Quick Answers and Explanations: </a:t>
          </a:r>
          <a:r>
            <a:rPr lang="en-US" sz="1400" kern="1200"/>
            <a:t>Copilot Chat can be used to provide quick answers to questions and explanations on various topics, enhancing productivity.</a:t>
          </a:r>
        </a:p>
      </dsp:txBody>
      <dsp:txXfrm>
        <a:off x="1337397" y="2897083"/>
        <a:ext cx="4926242" cy="1157919"/>
      </dsp:txXfrm>
    </dsp:sp>
    <dsp:sp modelId="{524F8B03-A0FB-4C7F-A456-F021D0BE3274}">
      <dsp:nvSpPr>
        <dsp:cNvPr id="0" name=""/>
        <dsp:cNvSpPr/>
      </dsp:nvSpPr>
      <dsp:spPr>
        <a:xfrm>
          <a:off x="0" y="43444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9A871-50B1-40CB-BF90-BAE0EB4CF463}">
      <dsp:nvSpPr>
        <dsp:cNvPr id="0" name=""/>
        <dsp:cNvSpPr/>
      </dsp:nvSpPr>
      <dsp:spPr>
        <a:xfrm>
          <a:off x="350270" y="4605015"/>
          <a:ext cx="636855" cy="63685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1DE6A-5F59-4C9F-A5CB-6256C354ACD9}">
      <dsp:nvSpPr>
        <dsp:cNvPr id="0" name=""/>
        <dsp:cNvSpPr/>
      </dsp:nvSpPr>
      <dsp:spPr>
        <a:xfrm>
          <a:off x="1337397" y="43444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622300">
            <a:lnSpc>
              <a:spcPct val="100000"/>
            </a:lnSpc>
            <a:spcBef>
              <a:spcPct val="0"/>
            </a:spcBef>
            <a:spcAft>
              <a:spcPct val="35000"/>
            </a:spcAft>
            <a:buNone/>
          </a:pPr>
          <a:r>
            <a:rPr lang="en-US" sz="1400" b="1" kern="1200"/>
            <a:t>Helping with Research</a:t>
          </a:r>
          <a:r>
            <a:rPr lang="en-US" sz="1400" kern="1200"/>
            <a:t>: Copilot Chat can help to perform research for industries, markets, competitors, and products.</a:t>
          </a:r>
        </a:p>
      </dsp:txBody>
      <dsp:txXfrm>
        <a:off x="1337397" y="4344483"/>
        <a:ext cx="4926242" cy="11579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9/24/2025 1:52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9/24/2025 1:51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3508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318160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4040008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332689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7BD21-AC1A-D4CA-A6DE-55B9F4F75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2F834-C98E-F301-BBDC-041BE41D4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334DF-C058-074F-CA9F-6CBA4D2F7B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2B49E9-D07E-2B5F-8B9C-F12D89E9DD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7722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EABC5-B1ED-62E0-352E-A23CB04FE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1D4B7-F825-286F-E3A5-46587D538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D0B19-56E2-889F-E9CE-2A7CB0D1FD1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53D705A-DBE9-FD6C-B575-9696085801C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48A8AA44-C27E-D4BF-2C18-EB847E8713C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9C66D32-AE5D-85AE-4213-CAF69FB2CBF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9/24/2025 1:52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B02C42E8-09A5-0676-F237-CD6433F522C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5513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9058F-A8A0-D9BD-4F1C-1BC86F4DD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B9CD4-E1D2-CC19-96F3-D69CFC076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620A1-3954-9FC0-9204-61B950AC63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2F6642E-D660-01C8-AB4B-1D71D21C8D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71E67-20FA-4A17-A6F1-8A248C348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81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BC6C3-F89E-461D-A7DB-3511FBE3060E}" type="slidenum">
              <a:rPr lang="en-US" smtClean="0"/>
              <a:t>41</a:t>
            </a:fld>
            <a:endParaRPr lang="en-US"/>
          </a:p>
        </p:txBody>
      </p:sp>
    </p:spTree>
    <p:extLst>
      <p:ext uri="{BB962C8B-B14F-4D97-AF65-F5344CB8AC3E}">
        <p14:creationId xmlns:p14="http://schemas.microsoft.com/office/powerpoint/2010/main" val="1547915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EB1247-CB30-4CDD-8F71-4709B580E4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7631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9058F-A8A0-D9BD-4F1C-1BC86F4DD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B9CD4-E1D2-CC19-96F3-D69CFC076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620A1-3954-9FC0-9204-61B950AC632D}"/>
              </a:ext>
            </a:extLst>
          </p:cNvPr>
          <p:cNvSpPr>
            <a:spLocks noGrp="1"/>
          </p:cNvSpPr>
          <p:nvPr>
            <p:ph type="body" idx="1"/>
          </p:nvPr>
        </p:nvSpPr>
        <p:spPr/>
        <p:txBody>
          <a:bodyPr/>
          <a:lstStyle/>
          <a:p>
            <a:pPr>
              <a:buNone/>
            </a:pPr>
            <a:endParaRPr lang="en-US"/>
          </a:p>
        </p:txBody>
      </p:sp>
      <p:sp>
        <p:nvSpPr>
          <p:cNvPr id="4" name="Slide Number Placeholder 3">
            <a:extLst>
              <a:ext uri="{FF2B5EF4-FFF2-40B4-BE49-F238E27FC236}">
                <a16:creationId xmlns:a16="http://schemas.microsoft.com/office/drawing/2014/main" id="{E2F6642E-D660-01C8-AB4B-1D71D21C8D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71E67-20FA-4A17-A6F1-8A248C348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81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C0140-65E4-8B6D-AA37-A0DC97A57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15AAE-B10A-3A83-9637-9526D15AC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89E5C-8A70-9991-0863-F2BE921586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1F2B8D-C6A8-D148-FFFF-D01C5DCF25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C08E8-D872-4FE8-B916-856480B431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687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850057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00D-940B-564C-79F9-DDDCA8FD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BB92C-517B-24A1-772D-57F28958AAEE}"/>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577490F-3FC6-A6C1-7E36-79FA7696AE8C}"/>
              </a:ext>
            </a:extLst>
          </p:cNvPr>
          <p:cNvSpPr>
            <a:spLocks noGrp="1"/>
          </p:cNvSpPr>
          <p:nvPr>
            <p:ph type="body" idx="1"/>
          </p:nvPr>
        </p:nvSpPr>
        <p:spPr/>
        <p:txBody>
          <a:bodyPr/>
          <a:lstStyle/>
          <a:p>
            <a:pPr>
              <a:lnSpc>
                <a:spcPct val="107000"/>
              </a:lnSpc>
              <a:spcAft>
                <a:spcPts val="800"/>
              </a:spcAft>
            </a:pPr>
            <a:endParaRPr lang="en-US"/>
          </a:p>
        </p:txBody>
      </p:sp>
      <p:sp>
        <p:nvSpPr>
          <p:cNvPr id="4" name="Slide Number Placeholder 3">
            <a:extLst>
              <a:ext uri="{FF2B5EF4-FFF2-40B4-BE49-F238E27FC236}">
                <a16:creationId xmlns:a16="http://schemas.microsoft.com/office/drawing/2014/main" id="{2C9C736D-12AD-8B02-B808-3BE9DFB003C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02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40257-B145-4286-3B3D-BF1151EA7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D1C6C-B3F5-8B15-E21C-C12A282B4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FF451-BCC8-9FD0-64A3-750E6528463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8020461-6860-DCA7-2521-3602F47B973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4D92851-27B7-4370-F9FC-D30DD74DA06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EA9AFBF-63A2-FAE2-A62E-43F425116004}"/>
              </a:ext>
            </a:extLst>
          </p:cNvPr>
          <p:cNvSpPr>
            <a:spLocks noGrp="1"/>
          </p:cNvSpPr>
          <p:nvPr>
            <p:ph type="dt" idx="1"/>
          </p:nvPr>
        </p:nvSpPr>
        <p:spPr/>
        <p:txBody>
          <a:bodyPr/>
          <a:lstStyle/>
          <a:p>
            <a:fld id="{386CE63F-9E7F-4C04-9D0D-FCA25A8E9E86}" type="datetime8">
              <a:rPr lang="en-US" smtClean="0"/>
              <a:pPr/>
              <a:t>9/24/2025 1:51 PM</a:t>
            </a:fld>
            <a:endParaRPr lang="en-US"/>
          </a:p>
        </p:txBody>
      </p:sp>
      <p:sp>
        <p:nvSpPr>
          <p:cNvPr id="7" name="Slide Number Placeholder 6">
            <a:extLst>
              <a:ext uri="{FF2B5EF4-FFF2-40B4-BE49-F238E27FC236}">
                <a16:creationId xmlns:a16="http://schemas.microsoft.com/office/drawing/2014/main" id="{C44934DA-6D70-4CCA-1470-65D6655F02F7}"/>
              </a:ext>
            </a:extLst>
          </p:cNvPr>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00026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594393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405958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479042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746727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9/24/2025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601365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9.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0617-9D3F-3665-610F-0B0AE5011D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24627-19ED-0650-5700-5CBAC5EF9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58C59-9B25-C47E-4CD3-D4E57C12D479}"/>
              </a:ext>
            </a:extLst>
          </p:cNvPr>
          <p:cNvSpPr>
            <a:spLocks noGrp="1"/>
          </p:cNvSpPr>
          <p:nvPr>
            <p:ph type="dt" sz="half" idx="10"/>
          </p:nvPr>
        </p:nvSpPr>
        <p:spPr/>
        <p:txBody>
          <a:bodyPr/>
          <a:lstStyle/>
          <a:p>
            <a:fld id="{1CD98CCF-8A45-9D46-8D6D-97CA86B0A65B}" type="datetimeFigureOut">
              <a:rPr lang="en-US" smtClean="0"/>
              <a:t>9/24/2025</a:t>
            </a:fld>
            <a:endParaRPr lang="en-US"/>
          </a:p>
        </p:txBody>
      </p:sp>
      <p:sp>
        <p:nvSpPr>
          <p:cNvPr id="5" name="Footer Placeholder 4">
            <a:extLst>
              <a:ext uri="{FF2B5EF4-FFF2-40B4-BE49-F238E27FC236}">
                <a16:creationId xmlns:a16="http://schemas.microsoft.com/office/drawing/2014/main" id="{1E950847-DEE4-C507-2316-32C038F90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26668-A347-1BBF-AD70-03409CE54BA5}"/>
              </a:ext>
            </a:extLst>
          </p:cNvPr>
          <p:cNvSpPr>
            <a:spLocks noGrp="1"/>
          </p:cNvSpPr>
          <p:nvPr>
            <p:ph type="sldNum" sz="quarter" idx="12"/>
          </p:nvPr>
        </p:nvSpPr>
        <p:spPr/>
        <p:txBody>
          <a:bodyPr/>
          <a:lstStyle/>
          <a:p>
            <a:fld id="{A2D99918-CD9C-5F4F-9934-7FE718E6AE37}" type="slidenum">
              <a:rPr lang="en-US" smtClean="0"/>
              <a:t>‹#›</a:t>
            </a:fld>
            <a:endParaRPr lang="en-US"/>
          </a:p>
        </p:txBody>
      </p:sp>
    </p:spTree>
    <p:extLst>
      <p:ext uri="{BB962C8B-B14F-4D97-AF65-F5344CB8AC3E}">
        <p14:creationId xmlns:p14="http://schemas.microsoft.com/office/powerpoint/2010/main" val="479961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33641044"/>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377635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D37B89-BBEE-1D6D-0CB4-2887DAE55BF8}"/>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022A6913-32FA-3175-2B8B-B7DFEEB209C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FA35B21F-3F76-3A2A-3F90-8BF863B82BCA}"/>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6805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8027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7"/>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1" r:id="rId41"/>
    <p:sldLayoutId id="2147485842" r:id="rId42"/>
    <p:sldLayoutId id="2147485843" r:id="rId43"/>
    <p:sldLayoutId id="2147485844" r:id="rId44"/>
    <p:sldLayoutId id="2147485845" r:id="rId4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12"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39.png"/><Relationship Id="rId1" Type="http://schemas.openxmlformats.org/officeDocument/2006/relationships/slideLayout" Target="../slideLayouts/slideLayout26.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1.xml"/><Relationship Id="rId5" Type="http://schemas.openxmlformats.org/officeDocument/2006/relationships/image" Target="../media/image84.sv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15.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dzJaV0UwWldGaU1pMDNNRFE1TFRRNFpUUXRPV1EwTUMwek5qVXdOakZqWlRkbU1ESjhaVzR0ZFhNJTNkIiwic2NlbmFyaW8iOiJzaGFyZUxpbmsiLCJwcm9wZXJ0aWVzIjp7InByb21wdFNvdXJjZSI6Im1pY3Jvc29mdCIsImNsaWNrVGltZXN0YW1wIjoiMjAyNC0xMS0yMlQyMTo0MTo1OS45NTJaIn0sImNoYXRUeXBlIjoid29yayIsInZlcnNpb24iOjEuMX0" TargetMode="External"/><Relationship Id="rId3" Type="http://schemas.openxmlformats.org/officeDocument/2006/relationships/hyperlink" Target="https://www.microsoft365.com/chat/entity1-d870f6cd-4aa5-4d42-9626-ab690c041429/eyJ0eXBlIjoiUGxhaW5UZXh0IiwidGV4dCI6IkhvdyBjYW4gSSBldmFsdWF0ZSBhbiBpbnRlcnZpZXcgY2FuZGlkYXRlJ3Mgc29mdCBza2lsbHM_Iiwic291cmNlIjoiQ29waWxvdExhYiIsInNob3VsZFN1Ym1pdCI6ZmFsc2V9" TargetMode="External"/><Relationship Id="rId7" Type="http://schemas.openxmlformats.org/officeDocument/2006/relationships/hyperlink" Target="https://www.microsoft365.com/chat/entity1-d870f6cd-4aa5-4d42-9626-ab690c041429/eyJ0eXBlIjoiUGxhaW5UZXh0IiwidGV4dCI6IkhvdyBoYXZlIHdvcmxkIGxpdGVyYWN5IHJhdGVzIGNoYW5nZWQgaW4gdGhlIHBhc3QgMzAgeWVhcnM_Iiwic291cmNlIjoiQ29waWxvdExhYiIsInNob3VsZFN1Ym1pdCI6ZmFsc2V9" TargetMode="External"/><Relationship Id="rId12" Type="http://schemas.openxmlformats.org/officeDocument/2006/relationships/hyperlink" Target="https://www.microsoft365.com/chat/entity1-d870f6cd-4aa5-4d42-9626-ab690c041429/eyJpZCI6IlRXbGpjbTl6YjJaMFZqSjhhSFIwY0hNNkx5OXpkV0p6ZEhKaGRHVXRjMlJtTFdsdWRDNXZabVpwWTJVdVkyOXRMM3hrZFcxdGVYdzRaV1pqT1RSbFl5MWpNVGRrTFRSaU1XTXRPR1l4TkMwM05EazROVE01WkRObVpHWjhaVzR0ZFhNJTNkIiwic2NlbmFyaW8iOiJzaGFyZUxpbmsiLCJwcm9wZXJ0aWVzIjp7InByb21wdFNvdXJjZSI6Im1pY3Jvc29mdCIsImNsaWNrVGltZXN0YW1wIjoiMjAyNC0xMS0yMlQyMTozNDoyNy45OTJaIn0sImNoYXRUeXBlIjoid29yayIsInZlcnNpb24iOjEuMX0"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hyperlink" Target="https://www.microsoft365.com/chat/entity1-d870f6cd-4aa5-4d42-9626-ab690c041429/eyJpZCI6IlRXbGpjbTl6YjJaMFZqSjhhSFIwY0hNNkx5OXpkV0p6ZEhKaGRHVXRjMlJtTFdsdWRDNXZabVpwWTJVdVkyOXRMM3hrZFcxdGVYdzJOamc1WXpVM1pTMDFNVEprTFRRMU16VXRPV016WkMxbFpqRXdNMk5rT0dJd1lqRjhaVzR0ZFhNJTNkIiwic2NlbmFyaW8iOiJzaGFyZUxpbmsiLCJwcm9wZXJ0aWVzIjp7InByb21wdFNvdXJjZSI6Im1pY3Jvc29mdCIsImNsaWNrVGltZXN0YW1wIjoiMjAyNC0xMS0yMlQyMTozOToxMC45MTFaIn0sImNoYXRUeXBlIjoid29yayIsInZlcnNpb24iOjEuMX0"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eGlOamd3TUdJMFpTMDFZemRpTFRRd01ETXRPRFV4WlMwMU56QXhaRGszT0RkbU1HTjhaVzR0ZFhNJTNkIiwic2NlbmFyaW8iOiJzaGFyZUxpbmsiLCJwcm9wZXJ0aWVzIjp7InByb21wdFNvdXJjZSI6Im1pY3Jvc29mdCIsImNsaWNrVGltZXN0YW1wIjoiMjAyNC0xMS0yMlQyMTozNzoyMi44MDVaIn0sImNoYXRUeXBlIjoid29yayIsInZlcnNpb24iOjEuMX0" TargetMode="External"/><Relationship Id="rId5" Type="http://schemas.openxmlformats.org/officeDocument/2006/relationships/hyperlink" Target="https://www.microsoft365.com/chat/entity1-d870f6cd-4aa5-4d42-9626-ab690c041429/eyJpZCI6IlRXbGpjbTl6YjJaMFZqSjhhSFIwY0hNNkx5OXpkV0p6ZEhKaGRHVXRjMlJtTFdsdWRDNXZabVpwWTJVdVkyOXRMM3hrZFcxdGVYd3daR1JtTTJKallpMDVOamN6TFRSbFlqVXRZVE5sTUMwMU5HRTNNV1ZqT0RBNVpHSjhaVzR0ZFhNJTNkIiwic2NlbmFyaW8iOiJzaGFyZUxpbmsiLCJwcm9wZXJ0aWVzIjp7InByb21wdFNvdXJjZSI6Im1pY3Jvc29mdCIsImNsaWNrVGltZXN0YW1wIjoiMjAyNC0xMS0yMlQyMTozNzo0MC40NzZaIn0sImNoYXRUeXBlIjoid29yayIsInZlcnNpb24iOjEuM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dzNaRGRpWW1ZNU9TMDROakkyTFRSaU1Ua3RPREZqTUMwNVpHTmhOVE16WXpGak1XUjhaVzR0ZFhNJTNkIiwic2NlbmFyaW8iOiJzaGFyZUxpbmsiLCJwcm9wZXJ0aWVzIjp7InByb21wdFNvdXJjZSI6Im1pY3Jvc29mdCIsImNsaWNrVGltZXN0YW1wIjoiMjAyNC0xMS0yMlQyMTozNzowNS44MzJaIn0sImNoYXRUeXBlIjoid29yayIsInZlcnNpb24iOjEuMX0" TargetMode="External"/><Relationship Id="rId4" Type="http://schemas.openxmlformats.org/officeDocument/2006/relationships/hyperlink" Target="https://www.microsoft365.com/chat/entity1-d870f6cd-4aa5-4d42-9626-ab690c041429/eyJpZCI6IlRXbGpjbTl6YjJaMFZqSjhhSFIwY0hNNkx5OXpkV0p6ZEhKaGRHVXRjMlJtTFdsdWRDNXZabVpwWTJVdVkyOXRMM3hrZFcxdGVYdzJPVFl4WWpabE1TMDBaV0UyTFRSallXWXRPREUzTWkxallqVTVZMk0zTmpRME1qTjhaVzR0ZFhNJTNkIiwic2NlbmFyaW8iOiJzaGFyZUxpbmsiLCJwcm9wZXJ0aWVzIjp7InByb21wdFNvdXJjZSI6Im1pY3Jvc29mdCIsImNsaWNrVGltZXN0YW1wIjoiMjAyNC0xMS0yMlQyMTo0MTowNC4wNzRaIn0sImNoYXRUeXBlIjoid29yayIsInZlcnNpb24iOjEuM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eGtZbUpqWldFNE5pMDNaVGxqTFRRd056a3RZV1V4WlMxbVlqQTFaVEF3TkRaaE56UjhaVzR0ZFhNJTNkIiwic2NlbmFyaW8iOiJzaGFyZUxpbmsiLCJwcm9wZXJ0aWVzIjp7InByb21wdFNvdXJjZSI6Im1pY3Jvc29mdCIsImNsaWNrVGltZXN0YW1wIjoiMjAyNC0xMS0yMlQyMTozNTowOS4zNDNaIn0sImNoYXRUeXBlIjoid29yayIsInZlcnNpb24iOjEuMX0"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eG1ZekpoWW1FMU5pMWtPV05sTFRRM05tUXRPRFV5WkMwd1pHVXhPRFkwTkRFNU56UjhaVzR0ZFhNJTNkIiwic2NlbmFyaW8iOiJzaGFyZUxpbmsiLCJwcm9wZXJ0aWVzIjp7InByb21wdFNvdXJjZSI6Im1pY3Jvc29mdCIsImNsaWNrVGltZXN0YW1wIjoiMjAyNC0xMS0yMlQyMTo0NDozMy4wODlaIn0sImNoYXRUeXBlIjoid29yayIsInZlcnNpb24iOjEuMX0" TargetMode="External"/><Relationship Id="rId13" Type="http://schemas.openxmlformats.org/officeDocument/2006/relationships/hyperlink" Target="https://www.microsoft365.com/chat/entity1-d870f6cd-4aa5-4d42-9626-ab690c041429/eyJpZCI6IlRXbGpjbTl6YjJaMFZqSjhhSFIwY0hNNkx5OXpkV0p6ZEhKaGRHVXRjMlJtTFdsdWRDNXZabVpwWTJVdVkyOXRMM3hrZFcxdGVYd3pPV015WW1Sak15MDJORGMxTFRReVptTXRZVGRpTUMxaE1XTmpPR1JpTmpoa01qWjhaVzR0ZFhNJTNkIiwic2NlbmFyaW8iOiJzaGFyZUxpbmsiLCJwcm9wZXJ0aWVzIjp7InByb21wdFNvdXJjZSI6Im1pY3Jvc29mdCIsImNsaWNrVGltZXN0YW1wIjoiMjAyNC0xMS0yMlQyMTo1MzozMC4wNzlaIn0sImNoYXRUeXBlIjoid29yayIsInZlcnNpb24iOjEuMX0" TargetMode="External"/><Relationship Id="rId3" Type="http://schemas.openxmlformats.org/officeDocument/2006/relationships/hyperlink" Target="https://www.microsoft365.com/chat/entity1-d870f6cd-4aa5-4d42-9626-ab690c041429/eyJpZCI6IlRXbGpjbTl6YjJaMFZqSjhhSFIwY0hNNkx5OXpkV0p6ZEhKaGRHVXRjMlJtTFdsdWRDNXZabVpwWTJVdVkyOXRMM3hrZFcxdGVYdzVObUppTXpjMllTMDVNV1V4TFRSbFl6VXRZVFV3TlMxaFpqZGlNVE16WlRka01HVjhaVzR0ZFhNJTNkIiwic2NlbmFyaW8iOiJzaGFyZUxpbmsiLCJwcm9wZXJ0aWVzIjp7InByb21wdFNvdXJjZSI6Im1pY3Jvc29mdCIsImNsaWNrVGltZXN0YW1wIjoiMjAyNC0xMS0yMlQyMTo0Mzo1OS4xNTNaIn0sImNoYXRUeXBlIjoid29yayIsInZlcnNpb24iOjEuMX0" TargetMode="External"/><Relationship Id="rId7" Type="http://schemas.openxmlformats.org/officeDocument/2006/relationships/hyperlink" Target="https://www.microsoft365.com/chat/entity1-d870f6cd-4aa5-4d42-9626-ab690c041429/eyJ0eXBlIjoiUGxhaW5UZXh0IiwidGV4dCI6IkNyZWF0ZSBhIGxpbmUgY2hhcnQgc2hvd2luZyB0aGUgcmVsYXRpb25zaGlwIGJldHdlZW4gaW5mbGF0aW9uIHJhdGVzIGFuZCBpbnRlcmVzdCByYXRlcyBvdmVyIHRoZSBsYXN0IDIwIHllYXJzLiIsInNvdXJjZSI6IkNvcGlsb3RMYWIiLCJzaG91bGRTdWJtaXQiOmZhbHNlfQ" TargetMode="External"/><Relationship Id="rId12" Type="http://schemas.openxmlformats.org/officeDocument/2006/relationships/hyperlink" Target="https://www.microsoft365.com/chat/entity1-d870f6cd-4aa5-4d42-9626-ab690c041429/eyJpZCI6IlRXbGpjbTl6YjJaMFZqSjhhSFIwY0hNNkx5OXpkV0p6ZEhKaGRHVXRjMlJtTFdsdWRDNXZabVpwWTJVdVkyOXRMM3hrZFcxdGVYeGtNbU5sTXpVeVppMDRaVE5sTFRRd1lUSXRPRFl4Tmkxak9UVXlZbUl4T0RNeU1UQjhaVzR0ZFhNJTNkIiwic2NlbmFyaW8iOiJzaGFyZUxpbmsiLCJwcm9wZXJ0aWVzIjp7InByb21wdFNvdXJjZSI6Im1pY3Jvc29mdCIsImNsaWNrVGltZXN0YW1wIjoiMjAyNC0xMS0yMlQyMTo1MzowMS4xNDhaIn0sImNoYXRUeXBlIjoid29yayIsInZlcnNpb24iOjEuMX0"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hyperlink" Target="https://www.microsoft365.com/chat/entity1-d870f6cd-4aa5-4d42-9626-ab690c041429/eyJpZCI6IlRXbGpjbTl6YjJaMFZqSjhhSFIwY0hNNkx5OXpkV0p6ZEhKaGRHVXRjMlJtTFdsdWRDNXZabVpwWTJVdVkyOXRMM3hrZFcxdGVYeGtaREU0WVRneE5pMHpOREJsTFRSak5tSXRPV1ZrWXkxbU5ETTVPVEExTVRFeE1tRjhaVzR0ZFhNJTNkIiwic2NlbmFyaW8iOiJzaGFyZUxpbmsiLCJwcm9wZXJ0aWVzIjp7InByb21wdFNvdXJjZSI6Im1pY3Jvc29mdCIsImNsaWNrVGltZXN0YW1wIjoiMjAyNC0xMS0yMlQyMTo0NTozNi4wMzBaIn0sImNoYXRUeXBlIjoid29yayIsInZlcnNpb24iOjEuMX0"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dzFObVZpTW1NeE5DMHlPVGc0TFRRMVptVXRZV0V5TkMwNVlqa3daREkwTXpJNFpEaDhaVzR0ZFhNJTNkIiwic2NlbmFyaW8iOiJzaGFyZUxpbmsiLCJwcm9wZXJ0aWVzIjp7InByb21wdFNvdXJjZSI6Im1pY3Jvc29mdCIsImNsaWNrVGltZXN0YW1wIjoiMjAyNC0xMS0yMlQyMTo1MjoxMS4xNDZaIn0sImNoYXRUeXBlIjoid29yayIsInZlcnNpb24iOjEuMX0" TargetMode="External"/><Relationship Id="rId5" Type="http://schemas.openxmlformats.org/officeDocument/2006/relationships/hyperlink" Target="https://www.microsoft365.com/chat/entity1-d870f6cd-4aa5-4d42-9626-ab690c041429/eyJ0eXBlIjoiUGxhaW5UZXh0IiwidGV4dCI6Ik9yZ2FuaXplIHRoZSB3b3JsZCdzIG1vc3QgdmFsdWFibGUgY29tcGFuaWVzIGludG8gYSB0YWJsZS4iLCJzb3VyY2UiOiJDb3BpbG90TGFiIiwic2hvdWxkU3VibWl0IjpmYWxzZ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d3lORFZtTVRBME5TMDROR05oTFRRMVlqWXRZakppWmkxbU5UQmlPRGd5TmpOaE1EaDhaVzR0ZFhNJTNkIiwic2NlbmFyaW8iOiJzaGFyZUxpbmsiLCJwcm9wZXJ0aWVzIjp7InByb21wdFNvdXJjZSI6Im1pY3Jvc29mdCIsImNsaWNrVGltZXN0YW1wIjoiMjAyNC0xMS0yMlQyMTo1MjozMS4xMzZaIn0sImNoYXRUeXBlIjoid29yayIsInZlcnNpb24iOjEuMX0" TargetMode="External"/><Relationship Id="rId4" Type="http://schemas.openxmlformats.org/officeDocument/2006/relationships/hyperlink" Target="https://www.microsoft365.com/chat/entity1-d870f6cd-4aa5-4d42-9626-ab690c041429/eyJ0eXBlIjoiUGxhaW5UZXh0IiwidGV4dCI6IldyaXRlIHNvbWUgZnVubnkgT3V0IG9mIE9mZmljZSBlbWFpbCByZXNwb25zZXMgdG8gdXNlIHdoaWxlIEknbSBvbiB2YWNhdGlvbiBmcm9tIFtEZWMgMTUtIDI3XS4gQWxzbyBpbmNsdWRlIHN0ZXBzIGZvciBob3cgdG8gc2V0IHRoaXMgaW4gT3V0bG9vay4iLCJzb3VyY2UiOiJDb3BpbG90TGFiIiwic2hvdWxkU3VibWl0IjpmYWxzZ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dzJZVEJoT0dJd05pMWxNRGxrTFRRMFlqY3RZVFF5WXkxaVpqSXdOR1EwWm1ZMk1qUjhaVzR0ZFhNJTNkIiwic2NlbmFyaW8iOiJzaGFyZUxpbmsiLCJwcm9wZXJ0aWVzIjp7InByb21wdFNvdXJjZSI6Im1pY3Jvc29mdCIsImNsaWNrVGltZXN0YW1wIjoiMjAyNC0xMS0yMlQyMTo0NDo1NS42NDhaIn0sImNoYXRUeXBlIjoid29yayIsInZlcnNpb24iOjEuMX0" TargetMode="External"/><Relationship Id="rId14" Type="http://schemas.openxmlformats.org/officeDocument/2006/relationships/hyperlink" Target="https://www.microsoft365.com/chat/entity1-d870f6cd-4aa5-4d42-9626-ab690c041429/eyJpZCI6IlRXbGpjbTl6YjJaMFZqSjhhSFIwY0hNNkx5OXpkV0p6ZEhKaGRHVXRjMlJtTFdsdWRDNXZabVpwWTJVdVkyOXRMM3hrZFcxdGVYdzVaR1kzTjJJNU1TMDJNVFpoTFRReVptRXRZbUl3WWkwME9UVmhNREZqT0daaE1EWjhaVzR0ZFhNJTNkIiwic2NlbmFyaW8iOiJzaGFyZUxpbmsiLCJwcm9wZXJ0aWVzIjp7InByb21wdFNvdXJjZSI6Im1pY3Jvc29mdCIsImNsaWNrVGltZXN0YW1wIjoiMjAyNC0xMS0yMlQyMTo1Mjo0Ny4wNzhaIn0sImNoYXRUeXBlIjoid29yayIsInZlcnNpb24iOjEuMX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support.microsoft.com/en-us/topic/meet-copilot-lab-7796a17b-f609-48a8-bdc7-f867c2667379" TargetMode="External"/><Relationship Id="rId2" Type="http://schemas.openxmlformats.org/officeDocument/2006/relationships/image" Target="../media/image96.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image" Target="../media/image1.emf"/><Relationship Id="rId1" Type="http://schemas.openxmlformats.org/officeDocument/2006/relationships/slideLayout" Target="../slideLayouts/slideLayout21.xml"/><Relationship Id="rId5" Type="http://schemas.openxmlformats.org/officeDocument/2006/relationships/image" Target="../media/image43.svg"/><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adoption.microsoft.com/copilot-chat/success-kit"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00.sv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image" Target="../media/image103.png"/><Relationship Id="rId1" Type="http://schemas.openxmlformats.org/officeDocument/2006/relationships/slideLayout" Target="../slideLayouts/slideLayout22.xml"/><Relationship Id="rId5" Type="http://schemas.microsoft.com/office/2007/relationships/hdphoto" Target="../media/hdphoto8.wdp"/><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39.png"/><Relationship Id="rId1" Type="http://schemas.openxmlformats.org/officeDocument/2006/relationships/slideLayout" Target="../slideLayouts/slideLayout26.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hyperlink" Target="https://support.microsoft.com/en-us/topic/standard-versus-priority-access-to-features-in-microsoft-365-copilot-chat-12c8d9f8-db32-4f99-8ebe-d8d85879137f" TargetMode="External"/><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aka.ms/StandardVsPriorityAccess" TargetMode="External"/><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64.png"/><Relationship Id="rId7"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1F78C0C-C764-B989-C29E-97E56818BA26}"/>
              </a:ext>
            </a:extLst>
          </p:cNvPr>
          <p:cNvSpPr>
            <a:spLocks noGrp="1"/>
          </p:cNvSpPr>
          <p:nvPr>
            <p:ph type="title"/>
          </p:nvPr>
        </p:nvSpPr>
        <p:spPr>
          <a:xfrm>
            <a:off x="338404" y="2018007"/>
            <a:ext cx="6066203" cy="3416320"/>
          </a:xfrm>
          <a:prstGeom prst="rect">
            <a:avLst/>
          </a:prstGeom>
        </p:spPr>
        <p:txBody>
          <a:bodyPr/>
          <a:lstStyle/>
          <a:p>
            <a:r>
              <a:rPr lang="en-US"/>
              <a:t>Unlock the Power:  Navigating M365 Copilot Chat</a:t>
            </a:r>
          </a:p>
        </p:txBody>
      </p:sp>
      <p:sp>
        <p:nvSpPr>
          <p:cNvPr id="8" name="object 33">
            <a:extLst>
              <a:ext uri="{FF2B5EF4-FFF2-40B4-BE49-F238E27FC236}">
                <a16:creationId xmlns:a16="http://schemas.microsoft.com/office/drawing/2014/main" id="{76E3A65D-A30A-129D-EC7A-8B7CE1F1DF58}"/>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Microsoft </a:t>
            </a:r>
            <a:r>
              <a:rPr kumimoji="0" lang="en-U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confidential</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grpSp>
        <p:nvGrpSpPr>
          <p:cNvPr id="2" name="Group 1" descr="Portrait of a person smiling">
            <a:extLst>
              <a:ext uri="{FF2B5EF4-FFF2-40B4-BE49-F238E27FC236}">
                <a16:creationId xmlns:a16="http://schemas.microsoft.com/office/drawing/2014/main" id="{9473D0ED-BC5B-EB8B-516D-07B4D543415D}"/>
              </a:ext>
            </a:extLst>
          </p:cNvPr>
          <p:cNvGrpSpPr/>
          <p:nvPr/>
        </p:nvGrpSpPr>
        <p:grpSpPr>
          <a:xfrm>
            <a:off x="6343702" y="980674"/>
            <a:ext cx="5110842" cy="5110842"/>
            <a:chOff x="7086600" y="600530"/>
            <a:chExt cx="4902200" cy="4902200"/>
          </a:xfrm>
        </p:grpSpPr>
        <p:sp>
          <p:nvSpPr>
            <p:cNvPr id="3" name="Oval 2">
              <a:extLst>
                <a:ext uri="{FF2B5EF4-FFF2-40B4-BE49-F238E27FC236}">
                  <a16:creationId xmlns:a16="http://schemas.microsoft.com/office/drawing/2014/main" id="{B3F3C269-56D6-8BD6-618A-75CD0856217C}"/>
                </a:ext>
                <a:ext uri="{C183D7F6-B498-43B3-948B-1728B52AA6E4}">
                  <adec:decorative xmlns:adec="http://schemas.microsoft.com/office/drawing/2017/decorative" val="1"/>
                </a:ext>
              </a:extLst>
            </p:cNvPr>
            <p:cNvSpPr/>
            <p:nvPr/>
          </p:nvSpPr>
          <p:spPr bwMode="auto">
            <a:xfrm>
              <a:off x="7086600" y="600530"/>
              <a:ext cx="4902200" cy="4902200"/>
            </a:xfrm>
            <a:prstGeom prst="ellipse">
              <a:avLst/>
            </a:prstGeom>
            <a:solidFill>
              <a:schemeClr val="bg1"/>
            </a:solidFill>
            <a:ln>
              <a:noFill/>
              <a:headEnd type="none" w="med" len="med"/>
              <a:tailEnd type="none" w="med" len="med"/>
            </a:ln>
            <a:effectLst>
              <a:outerShdw blurRad="330200" dist="152400" algn="l"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4" name="Picture 3">
              <a:extLst>
                <a:ext uri="{FF2B5EF4-FFF2-40B4-BE49-F238E27FC236}">
                  <a16:creationId xmlns:a16="http://schemas.microsoft.com/office/drawing/2014/main" id="{77DA6AF1-2355-56A4-8F4F-BA21F36D81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5019" y="658949"/>
              <a:ext cx="4785362" cy="4785362"/>
            </a:xfrm>
            <a:custGeom>
              <a:avLst/>
              <a:gdLst>
                <a:gd name="connsiteX0" fmla="*/ 2171700 w 4343400"/>
                <a:gd name="connsiteY0" fmla="*/ 0 h 4343400"/>
                <a:gd name="connsiteX1" fmla="*/ 4343400 w 4343400"/>
                <a:gd name="connsiteY1" fmla="*/ 2171700 h 4343400"/>
                <a:gd name="connsiteX2" fmla="*/ 2171700 w 4343400"/>
                <a:gd name="connsiteY2" fmla="*/ 4343400 h 4343400"/>
                <a:gd name="connsiteX3" fmla="*/ 0 w 4343400"/>
                <a:gd name="connsiteY3" fmla="*/ 2171700 h 4343400"/>
                <a:gd name="connsiteX4" fmla="*/ 2171700 w 4343400"/>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343400">
                  <a:moveTo>
                    <a:pt x="2171700" y="0"/>
                  </a:moveTo>
                  <a:cubicBezTo>
                    <a:pt x="3371096" y="0"/>
                    <a:pt x="4343400" y="972304"/>
                    <a:pt x="4343400" y="2171700"/>
                  </a:cubicBezTo>
                  <a:cubicBezTo>
                    <a:pt x="4343400" y="3371098"/>
                    <a:pt x="3371096" y="4343400"/>
                    <a:pt x="2171700" y="4343400"/>
                  </a:cubicBezTo>
                  <a:cubicBezTo>
                    <a:pt x="972303" y="4343400"/>
                    <a:pt x="0" y="3371098"/>
                    <a:pt x="0" y="2171700"/>
                  </a:cubicBezTo>
                  <a:cubicBezTo>
                    <a:pt x="0" y="972304"/>
                    <a:pt x="972303" y="0"/>
                    <a:pt x="2171700" y="0"/>
                  </a:cubicBezTo>
                  <a:close/>
                </a:path>
              </a:pathLst>
            </a:custGeom>
          </p:spPr>
        </p:pic>
      </p:grpSp>
    </p:spTree>
    <p:extLst>
      <p:ext uri="{BB962C8B-B14F-4D97-AF65-F5344CB8AC3E}">
        <p14:creationId xmlns:p14="http://schemas.microsoft.com/office/powerpoint/2010/main" val="19426133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5D86C-3A5E-B6EA-0769-3C522B30D1B6}"/>
              </a:ext>
            </a:extLst>
          </p:cNvPr>
          <p:cNvSpPr txBox="1">
            <a:spLocks/>
          </p:cNvSpPr>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367">
              <a:defRPr/>
            </a:pPr>
            <a:r>
              <a:rPr lang="en-US">
                <a:solidFill>
                  <a:schemeClr val="bg1"/>
                </a:solidFill>
                <a:latin typeface="Segoe Sans Display Semibold"/>
              </a:rPr>
              <a:t>Video: Copilot Chat</a:t>
            </a:r>
          </a:p>
        </p:txBody>
      </p:sp>
      <p:pic>
        <p:nvPicPr>
          <p:cNvPr id="3" name="1178-Scenario1 Finalweb-compressed" descr="Video introducing Copilot Chat and showing how to use web-grounded chat with Copilot Chat.">
            <a:hlinkClick r:id="" action="ppaction://media"/>
            <a:extLst>
              <a:ext uri="{FF2B5EF4-FFF2-40B4-BE49-F238E27FC236}">
                <a16:creationId xmlns:a16="http://schemas.microsoft.com/office/drawing/2014/main" id="{711CA7AE-1C27-C69F-147E-995D661D53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58001"/>
          </a:xfrm>
          <a:prstGeom prst="rect">
            <a:avLst/>
          </a:prstGeom>
          <a:ln>
            <a:noFill/>
          </a:ln>
          <a:effectLst/>
          <a:scene3d>
            <a:camera prst="orthographicFront">
              <a:rot lat="0" lon="0" rev="0"/>
            </a:camera>
            <a:lightRig rig="contrasting" dir="t">
              <a:rot lat="0" lon="0" rev="7800000"/>
            </a:lightRig>
          </a:scene3d>
          <a:sp3d/>
        </p:spPr>
      </p:pic>
    </p:spTree>
    <p:extLst>
      <p:ext uri="{BB962C8B-B14F-4D97-AF65-F5344CB8AC3E}">
        <p14:creationId xmlns:p14="http://schemas.microsoft.com/office/powerpoint/2010/main" val="3790702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7857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531F6-74BC-DEA8-0274-481D51445A3C}"/>
              </a:ext>
            </a:extLst>
          </p:cNvPr>
          <p:cNvSpPr>
            <a:spLocks noGrp="1"/>
          </p:cNvSpPr>
          <p:nvPr>
            <p:ph type="title"/>
          </p:nvPr>
        </p:nvSpPr>
        <p:spPr>
          <a:xfrm>
            <a:off x="529585" y="377542"/>
            <a:ext cx="3150257" cy="498598"/>
          </a:xfrm>
        </p:spPr>
        <p:txBody>
          <a:bodyPr/>
          <a:lstStyle/>
          <a:p>
            <a:r>
              <a:rPr lang="en-US"/>
              <a:t>The UI for AI</a:t>
            </a:r>
          </a:p>
        </p:txBody>
      </p:sp>
      <p:grpSp>
        <p:nvGrpSpPr>
          <p:cNvPr id="8" name="Group 7">
            <a:extLst>
              <a:ext uri="{FF2B5EF4-FFF2-40B4-BE49-F238E27FC236}">
                <a16:creationId xmlns:a16="http://schemas.microsoft.com/office/drawing/2014/main" id="{9A130E67-A8CC-A9D8-CE5E-B4E41FBAAFC5}"/>
              </a:ext>
            </a:extLst>
          </p:cNvPr>
          <p:cNvGrpSpPr/>
          <p:nvPr/>
        </p:nvGrpSpPr>
        <p:grpSpPr>
          <a:xfrm>
            <a:off x="6214685" y="297944"/>
            <a:ext cx="5447730" cy="864160"/>
            <a:chOff x="588263" y="826014"/>
            <a:chExt cx="3641766" cy="1245339"/>
          </a:xfrm>
        </p:grpSpPr>
        <p:sp>
          <p:nvSpPr>
            <p:cNvPr id="9" name="TextBox 8">
              <a:extLst>
                <a:ext uri="{FF2B5EF4-FFF2-40B4-BE49-F238E27FC236}">
                  <a16:creationId xmlns:a16="http://schemas.microsoft.com/office/drawing/2014/main" id="{F061161D-DE16-E62D-898C-DCCDB4D0D5FA}"/>
                </a:ext>
              </a:extLst>
            </p:cNvPr>
            <p:cNvSpPr txBox="1"/>
            <p:nvPr/>
          </p:nvSpPr>
          <p:spPr>
            <a:xfrm>
              <a:off x="588263" y="826014"/>
              <a:ext cx="3641766" cy="948669"/>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10" name="TextBox 9">
              <a:extLst>
                <a:ext uri="{FF2B5EF4-FFF2-40B4-BE49-F238E27FC236}">
                  <a16:creationId xmlns:a16="http://schemas.microsoft.com/office/drawing/2014/main" id="{F317F641-C47D-4991-0C2C-9E9300451D12}"/>
                </a:ext>
              </a:extLst>
            </p:cNvPr>
            <p:cNvSpPr txBox="1"/>
            <p:nvPr/>
          </p:nvSpPr>
          <p:spPr>
            <a:xfrm>
              <a:off x="588263" y="1006866"/>
              <a:ext cx="3641766" cy="1064487"/>
            </a:xfrm>
            <a:prstGeom prst="rect">
              <a:avLst/>
            </a:prstGeom>
            <a:noFill/>
            <a:ln>
              <a:noFill/>
            </a:ln>
          </p:spPr>
          <p:txBody>
            <a:bodyPr wrap="square" lIns="0" tIns="0" rIns="0" bIns="0" rtlCol="0">
              <a:spAutoFit/>
            </a:bodyPr>
            <a:lstStyle/>
            <a:p>
              <a:pPr algn="ctr">
                <a:defRPr/>
              </a:pPr>
              <a:r>
                <a:rPr lang="en-US" sz="2400">
                  <a:solidFill>
                    <a:prstClr val="white"/>
                  </a:solidFill>
                  <a:latin typeface="Aptos" panose="020B0004020202020204" pitchFamily="34" charset="0"/>
                  <a:cs typeface="Segoe UI"/>
                </a:rPr>
                <a:t>https://m365.cloud.microsoft/chat</a:t>
              </a:r>
              <a:endParaRPr lang="en-IN" sz="2400">
                <a:solidFill>
                  <a:prstClr val="white"/>
                </a:solidFill>
                <a:latin typeface="Aptos" panose="020B0004020202020204" pitchFamily="34" charset="0"/>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grpSp>
      <p:pic>
        <p:nvPicPr>
          <p:cNvPr id="7" name="Picture 6">
            <a:extLst>
              <a:ext uri="{FF2B5EF4-FFF2-40B4-BE49-F238E27FC236}">
                <a16:creationId xmlns:a16="http://schemas.microsoft.com/office/drawing/2014/main" id="{55D042CC-270A-4B49-5D1E-6124767DB57D}"/>
              </a:ext>
            </a:extLst>
          </p:cNvPr>
          <p:cNvPicPr>
            <a:picLocks noChangeAspect="1"/>
          </p:cNvPicPr>
          <p:nvPr/>
        </p:nvPicPr>
        <p:blipFill>
          <a:blip r:embed="rId2"/>
          <a:stretch>
            <a:fillRect/>
          </a:stretch>
        </p:blipFill>
        <p:spPr>
          <a:xfrm>
            <a:off x="1989292" y="1162104"/>
            <a:ext cx="8229600" cy="4934185"/>
          </a:xfrm>
          <a:prstGeom prst="rect">
            <a:avLst/>
          </a:prstGeom>
        </p:spPr>
      </p:pic>
      <p:grpSp>
        <p:nvGrpSpPr>
          <p:cNvPr id="49" name="Group 48">
            <a:extLst>
              <a:ext uri="{FF2B5EF4-FFF2-40B4-BE49-F238E27FC236}">
                <a16:creationId xmlns:a16="http://schemas.microsoft.com/office/drawing/2014/main" id="{0041246D-2323-9079-6829-A0F43FFF4237}"/>
              </a:ext>
            </a:extLst>
          </p:cNvPr>
          <p:cNvGrpSpPr/>
          <p:nvPr/>
        </p:nvGrpSpPr>
        <p:grpSpPr>
          <a:xfrm>
            <a:off x="0" y="0"/>
            <a:ext cx="12192000" cy="6858000"/>
            <a:chOff x="-43653" y="0"/>
            <a:chExt cx="12192000" cy="6858000"/>
          </a:xfrm>
        </p:grpSpPr>
        <p:pic>
          <p:nvPicPr>
            <p:cNvPr id="50" name="Picture 49" descr="A screenshot of a chat&#10;&#10;AI-generated content may be incorrect.">
              <a:extLst>
                <a:ext uri="{FF2B5EF4-FFF2-40B4-BE49-F238E27FC236}">
                  <a16:creationId xmlns:a16="http://schemas.microsoft.com/office/drawing/2014/main" id="{C1F329D5-7602-9432-C500-2708849943EE}"/>
                </a:ext>
              </a:extLst>
            </p:cNvPr>
            <p:cNvPicPr>
              <a:picLocks noChangeAspect="1"/>
            </p:cNvPicPr>
            <p:nvPr/>
          </p:nvPicPr>
          <p:blipFill>
            <a:blip r:embed="rId3"/>
            <a:stretch>
              <a:fillRect/>
            </a:stretch>
          </p:blipFill>
          <p:spPr>
            <a:xfrm>
              <a:off x="-43653" y="0"/>
              <a:ext cx="12192000" cy="6858000"/>
            </a:xfrm>
            <a:prstGeom prst="rect">
              <a:avLst/>
            </a:prstGeom>
          </p:spPr>
        </p:pic>
        <p:pic>
          <p:nvPicPr>
            <p:cNvPr id="51" name="Picture 50">
              <a:extLst>
                <a:ext uri="{FF2B5EF4-FFF2-40B4-BE49-F238E27FC236}">
                  <a16:creationId xmlns:a16="http://schemas.microsoft.com/office/drawing/2014/main" id="{FC989DC7-B50C-FA83-1A76-E8EEF9A2CE19}"/>
                </a:ext>
              </a:extLst>
            </p:cNvPr>
            <p:cNvPicPr>
              <a:picLocks noChangeAspect="1"/>
            </p:cNvPicPr>
            <p:nvPr/>
          </p:nvPicPr>
          <p:blipFill>
            <a:blip r:embed="rId4"/>
            <a:stretch>
              <a:fillRect/>
            </a:stretch>
          </p:blipFill>
          <p:spPr>
            <a:xfrm>
              <a:off x="9469657" y="5792001"/>
              <a:ext cx="1304748" cy="274389"/>
            </a:xfrm>
            <a:prstGeom prst="rect">
              <a:avLst/>
            </a:prstGeom>
          </p:spPr>
        </p:pic>
      </p:grpSp>
      <p:grpSp>
        <p:nvGrpSpPr>
          <p:cNvPr id="52" name="Group 51">
            <a:extLst>
              <a:ext uri="{FF2B5EF4-FFF2-40B4-BE49-F238E27FC236}">
                <a16:creationId xmlns:a16="http://schemas.microsoft.com/office/drawing/2014/main" id="{CF78764E-378E-95FE-4B25-6FB1E46CD1E3}"/>
              </a:ext>
            </a:extLst>
          </p:cNvPr>
          <p:cNvGrpSpPr/>
          <p:nvPr/>
        </p:nvGrpSpPr>
        <p:grpSpPr>
          <a:xfrm>
            <a:off x="3261090" y="2434856"/>
            <a:ext cx="8561374" cy="1635438"/>
            <a:chOff x="3261090" y="2434856"/>
            <a:chExt cx="8561374" cy="1635438"/>
          </a:xfrm>
        </p:grpSpPr>
        <p:sp>
          <p:nvSpPr>
            <p:cNvPr id="53" name="Rectangle: Rounded Corners 52">
              <a:extLst>
                <a:ext uri="{FF2B5EF4-FFF2-40B4-BE49-F238E27FC236}">
                  <a16:creationId xmlns:a16="http://schemas.microsoft.com/office/drawing/2014/main" id="{F1F03DFB-3BA5-BE1A-8D7F-6DF637731B32}"/>
                </a:ext>
              </a:extLst>
            </p:cNvPr>
            <p:cNvSpPr/>
            <p:nvPr/>
          </p:nvSpPr>
          <p:spPr bwMode="auto">
            <a:xfrm>
              <a:off x="3261090" y="2872673"/>
              <a:ext cx="8561374" cy="1197621"/>
            </a:xfrm>
            <a:prstGeom prst="roundRect">
              <a:avLst>
                <a:gd name="adj" fmla="val 26606"/>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4" name="TextBox 53">
              <a:extLst>
                <a:ext uri="{FF2B5EF4-FFF2-40B4-BE49-F238E27FC236}">
                  <a16:creationId xmlns:a16="http://schemas.microsoft.com/office/drawing/2014/main" id="{B181E6ED-9F6B-ED8A-4802-8BDDA971063B}"/>
                </a:ext>
              </a:extLst>
            </p:cNvPr>
            <p:cNvSpPr txBox="1"/>
            <p:nvPr/>
          </p:nvSpPr>
          <p:spPr>
            <a:xfrm>
              <a:off x="4107791" y="2434856"/>
              <a:ext cx="6666614" cy="312008"/>
            </a:xfrm>
            <a:prstGeom prst="rect">
              <a:avLst/>
            </a:prstGeom>
            <a:noFill/>
          </p:spPr>
          <p:txBody>
            <a:bodyPr wrap="square" lIns="0" tIns="0" rIns="0" bIns="0" rtlCol="0">
              <a:spAutoFit/>
            </a:bodyPr>
            <a:lstStyle/>
            <a:p>
              <a:pPr lvl="0" algn="ctr"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Secure web-grounded AI chat, included in Microsoft 365</a:t>
              </a:r>
            </a:p>
          </p:txBody>
        </p:sp>
      </p:grpSp>
      <p:grpSp>
        <p:nvGrpSpPr>
          <p:cNvPr id="55" name="Group 54">
            <a:extLst>
              <a:ext uri="{FF2B5EF4-FFF2-40B4-BE49-F238E27FC236}">
                <a16:creationId xmlns:a16="http://schemas.microsoft.com/office/drawing/2014/main" id="{4258162B-4FFA-E3B8-DB52-C98A8A58B5BF}"/>
              </a:ext>
            </a:extLst>
          </p:cNvPr>
          <p:cNvGrpSpPr/>
          <p:nvPr/>
        </p:nvGrpSpPr>
        <p:grpSpPr>
          <a:xfrm>
            <a:off x="3381624" y="3576229"/>
            <a:ext cx="7109245" cy="357621"/>
            <a:chOff x="3388712" y="3576229"/>
            <a:chExt cx="7109245" cy="357621"/>
          </a:xfrm>
        </p:grpSpPr>
        <p:sp>
          <p:nvSpPr>
            <p:cNvPr id="56" name="Oval 55">
              <a:extLst>
                <a:ext uri="{FF2B5EF4-FFF2-40B4-BE49-F238E27FC236}">
                  <a16:creationId xmlns:a16="http://schemas.microsoft.com/office/drawing/2014/main" id="{86A9DFA3-2860-0EE0-7A9C-3D45A05CF413}"/>
                </a:ext>
              </a:extLst>
            </p:cNvPr>
            <p:cNvSpPr/>
            <p:nvPr/>
          </p:nvSpPr>
          <p:spPr bwMode="auto">
            <a:xfrm>
              <a:off x="3388712" y="3576229"/>
              <a:ext cx="382301" cy="357621"/>
            </a:xfrm>
            <a:prstGeom prst="ellipse">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7" name="TextBox 56">
              <a:extLst>
                <a:ext uri="{FF2B5EF4-FFF2-40B4-BE49-F238E27FC236}">
                  <a16:creationId xmlns:a16="http://schemas.microsoft.com/office/drawing/2014/main" id="{BD804969-5958-92E0-ABF6-0FE13D05B9D8}"/>
                </a:ext>
              </a:extLst>
            </p:cNvPr>
            <p:cNvSpPr txBox="1"/>
            <p:nvPr/>
          </p:nvSpPr>
          <p:spPr>
            <a:xfrm>
              <a:off x="4834268" y="3583317"/>
              <a:ext cx="5663689" cy="312008"/>
            </a:xfrm>
            <a:prstGeom prst="rect">
              <a:avLst/>
            </a:prstGeom>
            <a:noFill/>
          </p:spPr>
          <p:txBody>
            <a:bodyPr wrap="square" lIns="0" tIns="0" rIns="0" bIns="0" rtlCol="0">
              <a:spAutoFit/>
            </a:bodyPr>
            <a:lstStyle/>
            <a:p>
              <a:pPr lvl="0"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Manually add content </a:t>
              </a:r>
            </a:p>
          </p:txBody>
        </p:sp>
        <p:cxnSp>
          <p:nvCxnSpPr>
            <p:cNvPr id="58" name="Straight Connector 57">
              <a:extLst>
                <a:ext uri="{FF2B5EF4-FFF2-40B4-BE49-F238E27FC236}">
                  <a16:creationId xmlns:a16="http://schemas.microsoft.com/office/drawing/2014/main" id="{92683F53-8E98-7720-3A00-A3C641470017}"/>
                </a:ext>
              </a:extLst>
            </p:cNvPr>
            <p:cNvCxnSpPr/>
            <p:nvPr/>
          </p:nvCxnSpPr>
          <p:spPr>
            <a:xfrm>
              <a:off x="3769244" y="3755039"/>
              <a:ext cx="981660" cy="0"/>
            </a:xfrm>
            <a:prstGeom prst="line">
              <a:avLst/>
            </a:prstGeom>
            <a:ln w="38100">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D7D40B78-580F-2E5E-3313-B0147063537F}"/>
              </a:ext>
            </a:extLst>
          </p:cNvPr>
          <p:cNvGrpSpPr/>
          <p:nvPr/>
        </p:nvGrpSpPr>
        <p:grpSpPr>
          <a:xfrm>
            <a:off x="7882595" y="776192"/>
            <a:ext cx="2675990" cy="523220"/>
            <a:chOff x="7882595" y="776192"/>
            <a:chExt cx="2675990" cy="523220"/>
          </a:xfrm>
        </p:grpSpPr>
        <p:sp>
          <p:nvSpPr>
            <p:cNvPr id="60" name="Rectangle: Rounded Corners 59">
              <a:extLst>
                <a:ext uri="{FF2B5EF4-FFF2-40B4-BE49-F238E27FC236}">
                  <a16:creationId xmlns:a16="http://schemas.microsoft.com/office/drawing/2014/main" id="{666D0794-36A0-3B0C-4B47-BFF92E29AB74}"/>
                </a:ext>
              </a:extLst>
            </p:cNvPr>
            <p:cNvSpPr/>
            <p:nvPr/>
          </p:nvSpPr>
          <p:spPr bwMode="auto">
            <a:xfrm>
              <a:off x="9563512" y="860213"/>
              <a:ext cx="995073" cy="328715"/>
            </a:xfrm>
            <a:prstGeom prst="roundRect">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61" name="Straight Connector 60">
              <a:extLst>
                <a:ext uri="{FF2B5EF4-FFF2-40B4-BE49-F238E27FC236}">
                  <a16:creationId xmlns:a16="http://schemas.microsoft.com/office/drawing/2014/main" id="{1C9503A5-E5FF-DF65-7A2E-D5CDA951192C}"/>
                </a:ext>
              </a:extLst>
            </p:cNvPr>
            <p:cNvCxnSpPr>
              <a:cxnSpLocks/>
            </p:cNvCxnSpPr>
            <p:nvPr/>
          </p:nvCxnSpPr>
          <p:spPr>
            <a:xfrm flipH="1">
              <a:off x="9054905" y="1024570"/>
              <a:ext cx="499229" cy="0"/>
            </a:xfrm>
            <a:prstGeom prst="line">
              <a:avLst/>
            </a:prstGeom>
            <a:ln w="38100">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A0D4E97-BBEB-FEDC-A43C-D5C37AEEF3C5}"/>
                </a:ext>
              </a:extLst>
            </p:cNvPr>
            <p:cNvSpPr txBox="1"/>
            <p:nvPr/>
          </p:nvSpPr>
          <p:spPr>
            <a:xfrm>
              <a:off x="7882595" y="776192"/>
              <a:ext cx="1367807" cy="523220"/>
            </a:xfrm>
            <a:prstGeom prst="rect">
              <a:avLst/>
            </a:prstGeom>
            <a:noFill/>
          </p:spPr>
          <p:txBody>
            <a:bodyPr wrap="square" lIns="0" tIns="0" rIns="0" bIns="0" rtlCol="0">
              <a:spAutoFit/>
            </a:bodyPr>
            <a:lstStyle/>
            <a:p>
              <a:pPr lvl="0" algn="ctr" defTabSz="932742">
                <a:lnSpc>
                  <a:spcPct val="85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GPT-5 Access</a:t>
              </a:r>
            </a:p>
          </p:txBody>
        </p:sp>
      </p:grpSp>
      <p:grpSp>
        <p:nvGrpSpPr>
          <p:cNvPr id="63" name="Group 62">
            <a:extLst>
              <a:ext uri="{FF2B5EF4-FFF2-40B4-BE49-F238E27FC236}">
                <a16:creationId xmlns:a16="http://schemas.microsoft.com/office/drawing/2014/main" id="{DDE4F0FC-3F96-FC08-8933-C6C309219EEA}"/>
              </a:ext>
            </a:extLst>
          </p:cNvPr>
          <p:cNvGrpSpPr/>
          <p:nvPr/>
        </p:nvGrpSpPr>
        <p:grpSpPr>
          <a:xfrm>
            <a:off x="10356112" y="860213"/>
            <a:ext cx="1785147" cy="1107991"/>
            <a:chOff x="10363200" y="860213"/>
            <a:chExt cx="1785147" cy="1107991"/>
          </a:xfrm>
        </p:grpSpPr>
        <p:sp>
          <p:nvSpPr>
            <p:cNvPr id="64" name="Rectangle: Rounded Corners 63">
              <a:extLst>
                <a:ext uri="{FF2B5EF4-FFF2-40B4-BE49-F238E27FC236}">
                  <a16:creationId xmlns:a16="http://schemas.microsoft.com/office/drawing/2014/main" id="{768AAF00-06DA-965E-E789-95651B71B227}"/>
                </a:ext>
              </a:extLst>
            </p:cNvPr>
            <p:cNvSpPr/>
            <p:nvPr/>
          </p:nvSpPr>
          <p:spPr bwMode="auto">
            <a:xfrm>
              <a:off x="11146302" y="860213"/>
              <a:ext cx="346728" cy="328715"/>
            </a:xfrm>
            <a:prstGeom prst="roundRect">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65" name="Straight Connector 64">
              <a:extLst>
                <a:ext uri="{FF2B5EF4-FFF2-40B4-BE49-F238E27FC236}">
                  <a16:creationId xmlns:a16="http://schemas.microsoft.com/office/drawing/2014/main" id="{9E31042F-0392-E17C-FCE4-0388043FE263}"/>
                </a:ext>
              </a:extLst>
            </p:cNvPr>
            <p:cNvCxnSpPr>
              <a:cxnSpLocks/>
            </p:cNvCxnSpPr>
            <p:nvPr/>
          </p:nvCxnSpPr>
          <p:spPr>
            <a:xfrm flipV="1">
              <a:off x="11323235" y="1188928"/>
              <a:ext cx="0" cy="227220"/>
            </a:xfrm>
            <a:prstGeom prst="line">
              <a:avLst/>
            </a:prstGeom>
            <a:ln w="38100">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9C2F2E7-3AB3-A739-3CE1-8AD603EA4251}"/>
                </a:ext>
              </a:extLst>
            </p:cNvPr>
            <p:cNvSpPr txBox="1"/>
            <p:nvPr/>
          </p:nvSpPr>
          <p:spPr>
            <a:xfrm>
              <a:off x="10363200" y="1444984"/>
              <a:ext cx="1785147" cy="523220"/>
            </a:xfrm>
            <a:prstGeom prst="rect">
              <a:avLst/>
            </a:prstGeom>
            <a:noFill/>
          </p:spPr>
          <p:txBody>
            <a:bodyPr wrap="square" lIns="0" tIns="0" rIns="0" bIns="0" rtlCol="0">
              <a:spAutoFit/>
            </a:bodyPr>
            <a:lstStyle/>
            <a:p>
              <a:pPr lvl="0" algn="ctr" defTabSz="932742">
                <a:lnSpc>
                  <a:spcPct val="85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Enterprise Data Protection</a:t>
              </a:r>
            </a:p>
          </p:txBody>
        </p:sp>
      </p:grpSp>
      <p:grpSp>
        <p:nvGrpSpPr>
          <p:cNvPr id="67" name="Group 66">
            <a:extLst>
              <a:ext uri="{FF2B5EF4-FFF2-40B4-BE49-F238E27FC236}">
                <a16:creationId xmlns:a16="http://schemas.microsoft.com/office/drawing/2014/main" id="{AA9AB654-BDDD-52A4-961A-E44ED8476988}"/>
              </a:ext>
            </a:extLst>
          </p:cNvPr>
          <p:cNvGrpSpPr/>
          <p:nvPr/>
        </p:nvGrpSpPr>
        <p:grpSpPr>
          <a:xfrm>
            <a:off x="1169580" y="2360423"/>
            <a:ext cx="3266821" cy="4288933"/>
            <a:chOff x="1169580" y="2360423"/>
            <a:chExt cx="3266821" cy="4288933"/>
          </a:xfrm>
        </p:grpSpPr>
        <p:cxnSp>
          <p:nvCxnSpPr>
            <p:cNvPr id="68" name="Connector: Elbow 67">
              <a:extLst>
                <a:ext uri="{FF2B5EF4-FFF2-40B4-BE49-F238E27FC236}">
                  <a16:creationId xmlns:a16="http://schemas.microsoft.com/office/drawing/2014/main" id="{E12C382E-737F-42BC-9DC1-C7735022E0A2}"/>
                </a:ext>
              </a:extLst>
            </p:cNvPr>
            <p:cNvCxnSpPr>
              <a:cxnSpLocks/>
            </p:cNvCxnSpPr>
            <p:nvPr/>
          </p:nvCxnSpPr>
          <p:spPr>
            <a:xfrm rot="16200000" flipH="1">
              <a:off x="221945" y="3308058"/>
              <a:ext cx="3568771" cy="1673502"/>
            </a:xfrm>
            <a:prstGeom prst="bentConnector3">
              <a:avLst>
                <a:gd name="adj1" fmla="val 146"/>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30934BA-78FE-B0F8-95FE-D942023C129F}"/>
                </a:ext>
              </a:extLst>
            </p:cNvPr>
            <p:cNvSpPr txBox="1"/>
            <p:nvPr/>
          </p:nvSpPr>
          <p:spPr>
            <a:xfrm>
              <a:off x="1484395" y="5998793"/>
              <a:ext cx="2952006" cy="650563"/>
            </a:xfrm>
            <a:prstGeom prst="rect">
              <a:avLst/>
            </a:prstGeom>
            <a:noFill/>
          </p:spPr>
          <p:txBody>
            <a:bodyPr wrap="square" lIns="0" tIns="0" rIns="0" bIns="0" rtlCol="0">
              <a:spAutoFit/>
            </a:bodyPr>
            <a:lstStyle/>
            <a:p>
              <a:pPr lvl="0" algn="ctr"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AI Agents</a:t>
              </a:r>
              <a:br>
                <a:rPr lang="en-US" sz="2000">
                  <a:ln w="3175">
                    <a:noFill/>
                  </a:ln>
                  <a:solidFill>
                    <a:srgbClr val="EE0000"/>
                  </a:solidFill>
                  <a:latin typeface="Segoe UI Semibold" panose="020B0702040204020203" pitchFamily="34" charset="0"/>
                  <a:cs typeface="Segoe UI Semibold" panose="020B0702040204020203" pitchFamily="34" charset="0"/>
                </a:rPr>
              </a:br>
              <a:r>
                <a:rPr lang="en-US" sz="2000">
                  <a:ln w="3175">
                    <a:noFill/>
                  </a:ln>
                  <a:solidFill>
                    <a:srgbClr val="EE0000"/>
                  </a:solidFill>
                  <a:latin typeface="Segoe UI Semibold" panose="020B0702040204020203" pitchFamily="34" charset="0"/>
                  <a:cs typeface="Segoe UI Semibold" panose="020B0702040204020203" pitchFamily="34" charset="0"/>
                </a:rPr>
                <a:t>(Included and Metered)</a:t>
              </a:r>
            </a:p>
          </p:txBody>
        </p:sp>
      </p:grpSp>
      <p:grpSp>
        <p:nvGrpSpPr>
          <p:cNvPr id="70" name="Group 69">
            <a:extLst>
              <a:ext uri="{FF2B5EF4-FFF2-40B4-BE49-F238E27FC236}">
                <a16:creationId xmlns:a16="http://schemas.microsoft.com/office/drawing/2014/main" id="{C22C70BD-A225-B5BF-4396-3E425D3D09BE}"/>
              </a:ext>
            </a:extLst>
          </p:cNvPr>
          <p:cNvGrpSpPr/>
          <p:nvPr/>
        </p:nvGrpSpPr>
        <p:grpSpPr>
          <a:xfrm>
            <a:off x="843517" y="2746862"/>
            <a:ext cx="2410485" cy="2894155"/>
            <a:chOff x="843517" y="2746862"/>
            <a:chExt cx="2410485" cy="2894155"/>
          </a:xfrm>
        </p:grpSpPr>
        <p:cxnSp>
          <p:nvCxnSpPr>
            <p:cNvPr id="71" name="Connector: Elbow 70">
              <a:extLst>
                <a:ext uri="{FF2B5EF4-FFF2-40B4-BE49-F238E27FC236}">
                  <a16:creationId xmlns:a16="http://schemas.microsoft.com/office/drawing/2014/main" id="{E777636B-E7C8-ECA2-0121-2CEE4FA6CFC5}"/>
                </a:ext>
              </a:extLst>
            </p:cNvPr>
            <p:cNvCxnSpPr>
              <a:cxnSpLocks/>
            </p:cNvCxnSpPr>
            <p:nvPr/>
          </p:nvCxnSpPr>
          <p:spPr>
            <a:xfrm rot="16200000" flipH="1">
              <a:off x="664710" y="3711218"/>
              <a:ext cx="2363853" cy="435142"/>
            </a:xfrm>
            <a:prstGeom prst="bentConnector3">
              <a:avLst>
                <a:gd name="adj1" fmla="val 222"/>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EE5E0A8-1740-014A-3F56-EBFCECCCD222}"/>
                </a:ext>
              </a:extLst>
            </p:cNvPr>
            <p:cNvSpPr txBox="1"/>
            <p:nvPr/>
          </p:nvSpPr>
          <p:spPr>
            <a:xfrm>
              <a:off x="843517" y="5148574"/>
              <a:ext cx="2410485" cy="492443"/>
            </a:xfrm>
            <a:prstGeom prst="rect">
              <a:avLst/>
            </a:prstGeom>
            <a:noFill/>
          </p:spPr>
          <p:txBody>
            <a:bodyPr wrap="square" lIns="0" tIns="0" rIns="0" bIns="0" rtlCol="0">
              <a:spAutoFit/>
            </a:bodyPr>
            <a:lstStyle/>
            <a:p>
              <a:pPr lvl="0" algn="ctr" defTabSz="932742">
                <a:lnSpc>
                  <a:spcPct val="8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Chat</a:t>
              </a:r>
              <a:br>
                <a:rPr lang="en-US" sz="2000">
                  <a:ln w="3175">
                    <a:noFill/>
                  </a:ln>
                  <a:solidFill>
                    <a:srgbClr val="EE0000"/>
                  </a:solidFill>
                  <a:latin typeface="Segoe UI Semibold" panose="020B0702040204020203" pitchFamily="34" charset="0"/>
                  <a:cs typeface="Segoe UI Semibold" panose="020B0702040204020203" pitchFamily="34" charset="0"/>
                </a:rPr>
              </a:br>
              <a:r>
                <a:rPr lang="en-US" sz="2000">
                  <a:ln w="3175">
                    <a:noFill/>
                  </a:ln>
                  <a:solidFill>
                    <a:srgbClr val="EE0000"/>
                  </a:solidFill>
                  <a:latin typeface="Segoe UI Semibold" panose="020B0702040204020203" pitchFamily="34" charset="0"/>
                  <a:cs typeface="Segoe UI Semibold" panose="020B0702040204020203" pitchFamily="34" charset="0"/>
                </a:rPr>
                <a:t>History</a:t>
              </a:r>
            </a:p>
          </p:txBody>
        </p:sp>
      </p:grpSp>
      <p:grpSp>
        <p:nvGrpSpPr>
          <p:cNvPr id="73" name="Group 72">
            <a:extLst>
              <a:ext uri="{FF2B5EF4-FFF2-40B4-BE49-F238E27FC236}">
                <a16:creationId xmlns:a16="http://schemas.microsoft.com/office/drawing/2014/main" id="{F48252AA-2584-B042-0DE6-7DCE706C31E5}"/>
              </a:ext>
            </a:extLst>
          </p:cNvPr>
          <p:cNvGrpSpPr/>
          <p:nvPr/>
        </p:nvGrpSpPr>
        <p:grpSpPr>
          <a:xfrm>
            <a:off x="523486" y="3182141"/>
            <a:ext cx="1532807" cy="1614593"/>
            <a:chOff x="523486" y="3182141"/>
            <a:chExt cx="1532807" cy="1614593"/>
          </a:xfrm>
        </p:grpSpPr>
        <p:cxnSp>
          <p:nvCxnSpPr>
            <p:cNvPr id="74" name="Connector: Elbow 73">
              <a:extLst>
                <a:ext uri="{FF2B5EF4-FFF2-40B4-BE49-F238E27FC236}">
                  <a16:creationId xmlns:a16="http://schemas.microsoft.com/office/drawing/2014/main" id="{49E5C75D-10E3-9899-75E9-5FB98E42D948}"/>
                </a:ext>
              </a:extLst>
            </p:cNvPr>
            <p:cNvCxnSpPr>
              <a:cxnSpLocks/>
            </p:cNvCxnSpPr>
            <p:nvPr/>
          </p:nvCxnSpPr>
          <p:spPr>
            <a:xfrm rot="16200000" flipH="1">
              <a:off x="684841" y="3583514"/>
              <a:ext cx="1000002" cy="197255"/>
            </a:xfrm>
            <a:prstGeom prst="bentConnector3">
              <a:avLst>
                <a:gd name="adj1" fmla="val -327"/>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AD2FE9B8-9653-224A-47AC-AE571A2FC4D6}"/>
                </a:ext>
              </a:extLst>
            </p:cNvPr>
            <p:cNvSpPr txBox="1"/>
            <p:nvPr/>
          </p:nvSpPr>
          <p:spPr>
            <a:xfrm>
              <a:off x="523486" y="4146171"/>
              <a:ext cx="1532807" cy="650563"/>
            </a:xfrm>
            <a:prstGeom prst="rect">
              <a:avLst/>
            </a:prstGeom>
            <a:noFill/>
          </p:spPr>
          <p:txBody>
            <a:bodyPr wrap="square" lIns="0" tIns="0" rIns="0" bIns="0" rtlCol="0">
              <a:spAutoFit/>
            </a:bodyPr>
            <a:lstStyle/>
            <a:p>
              <a:pPr lvl="0" algn="ctr"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Save and </a:t>
              </a:r>
              <a:br>
                <a:rPr lang="en-US" sz="2000">
                  <a:ln w="3175">
                    <a:noFill/>
                  </a:ln>
                  <a:solidFill>
                    <a:srgbClr val="EE0000"/>
                  </a:solidFill>
                  <a:latin typeface="Segoe UI Semibold" panose="020B0702040204020203" pitchFamily="34" charset="0"/>
                  <a:cs typeface="Segoe UI Semibold" panose="020B0702040204020203" pitchFamily="34" charset="0"/>
                </a:rPr>
              </a:br>
              <a:r>
                <a:rPr lang="en-US" sz="2000">
                  <a:ln w="3175">
                    <a:noFill/>
                  </a:ln>
                  <a:solidFill>
                    <a:srgbClr val="EE0000"/>
                  </a:solidFill>
                  <a:latin typeface="Segoe UI Semibold" panose="020B0702040204020203" pitchFamily="34" charset="0"/>
                  <a:cs typeface="Segoe UI Semibold" panose="020B0702040204020203" pitchFamily="34" charset="0"/>
                </a:rPr>
                <a:t>Collaborate</a:t>
              </a:r>
            </a:p>
          </p:txBody>
        </p:sp>
      </p:grpSp>
      <p:grpSp>
        <p:nvGrpSpPr>
          <p:cNvPr id="76" name="Group 75">
            <a:extLst>
              <a:ext uri="{FF2B5EF4-FFF2-40B4-BE49-F238E27FC236}">
                <a16:creationId xmlns:a16="http://schemas.microsoft.com/office/drawing/2014/main" id="{479F04C7-3E16-02EF-2892-8C5D9B317502}"/>
              </a:ext>
            </a:extLst>
          </p:cNvPr>
          <p:cNvGrpSpPr/>
          <p:nvPr/>
        </p:nvGrpSpPr>
        <p:grpSpPr>
          <a:xfrm>
            <a:off x="182579" y="3583318"/>
            <a:ext cx="1532807" cy="2655920"/>
            <a:chOff x="182579" y="3583318"/>
            <a:chExt cx="1532807" cy="2655920"/>
          </a:xfrm>
        </p:grpSpPr>
        <p:cxnSp>
          <p:nvCxnSpPr>
            <p:cNvPr id="77" name="Connector: Elbow 76">
              <a:extLst>
                <a:ext uri="{FF2B5EF4-FFF2-40B4-BE49-F238E27FC236}">
                  <a16:creationId xmlns:a16="http://schemas.microsoft.com/office/drawing/2014/main" id="{F7C6F014-2152-FCDD-3A72-F75F8C803BE4}"/>
                </a:ext>
              </a:extLst>
            </p:cNvPr>
            <p:cNvCxnSpPr>
              <a:cxnSpLocks/>
            </p:cNvCxnSpPr>
            <p:nvPr/>
          </p:nvCxnSpPr>
          <p:spPr>
            <a:xfrm rot="5400000">
              <a:off x="-503396" y="4369321"/>
              <a:ext cx="1811479" cy="239473"/>
            </a:xfrm>
            <a:prstGeom prst="bentConnector3">
              <a:avLst>
                <a:gd name="adj1" fmla="val -478"/>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81CC0E0-F9B9-EA89-68F4-B22609214626}"/>
                </a:ext>
              </a:extLst>
            </p:cNvPr>
            <p:cNvSpPr txBox="1"/>
            <p:nvPr/>
          </p:nvSpPr>
          <p:spPr>
            <a:xfrm>
              <a:off x="182579" y="5500574"/>
              <a:ext cx="1532807" cy="738664"/>
            </a:xfrm>
            <a:prstGeom prst="rect">
              <a:avLst/>
            </a:prstGeom>
            <a:noFill/>
          </p:spPr>
          <p:txBody>
            <a:bodyPr wrap="square" lIns="0" tIns="0" rIns="0" bIns="0" rtlCol="0">
              <a:spAutoFit/>
            </a:bodyPr>
            <a:lstStyle/>
            <a:p>
              <a:pPr lvl="0" defTabSz="932742">
                <a:lnSpc>
                  <a:spcPct val="8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AI Based Content Creation</a:t>
              </a:r>
            </a:p>
          </p:txBody>
        </p:sp>
      </p:grpSp>
      <p:grpSp>
        <p:nvGrpSpPr>
          <p:cNvPr id="79" name="Group 78">
            <a:extLst>
              <a:ext uri="{FF2B5EF4-FFF2-40B4-BE49-F238E27FC236}">
                <a16:creationId xmlns:a16="http://schemas.microsoft.com/office/drawing/2014/main" id="{59E77192-5CE4-7C95-9D73-682385765913}"/>
              </a:ext>
            </a:extLst>
          </p:cNvPr>
          <p:cNvGrpSpPr/>
          <p:nvPr/>
        </p:nvGrpSpPr>
        <p:grpSpPr>
          <a:xfrm>
            <a:off x="1176670" y="1367738"/>
            <a:ext cx="3841897" cy="312008"/>
            <a:chOff x="1176670" y="1367738"/>
            <a:chExt cx="3841897" cy="312008"/>
          </a:xfrm>
        </p:grpSpPr>
        <p:cxnSp>
          <p:nvCxnSpPr>
            <p:cNvPr id="80" name="Straight Connector 79">
              <a:extLst>
                <a:ext uri="{FF2B5EF4-FFF2-40B4-BE49-F238E27FC236}">
                  <a16:creationId xmlns:a16="http://schemas.microsoft.com/office/drawing/2014/main" id="{6D8AB857-955B-59F3-F3B7-34FFBBC9A2D0}"/>
                </a:ext>
              </a:extLst>
            </p:cNvPr>
            <p:cNvCxnSpPr>
              <a:cxnSpLocks/>
            </p:cNvCxnSpPr>
            <p:nvPr/>
          </p:nvCxnSpPr>
          <p:spPr>
            <a:xfrm>
              <a:off x="1176670" y="1538177"/>
              <a:ext cx="1141228" cy="0"/>
            </a:xfrm>
            <a:prstGeom prst="line">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59280EC4-3E27-5C08-D097-028D21D355E1}"/>
                </a:ext>
              </a:extLst>
            </p:cNvPr>
            <p:cNvSpPr txBox="1"/>
            <p:nvPr/>
          </p:nvSpPr>
          <p:spPr>
            <a:xfrm>
              <a:off x="2424225" y="1367738"/>
              <a:ext cx="2594342" cy="312008"/>
            </a:xfrm>
            <a:prstGeom prst="rect">
              <a:avLst/>
            </a:prstGeom>
            <a:noFill/>
          </p:spPr>
          <p:txBody>
            <a:bodyPr wrap="square" lIns="0" tIns="0" rIns="0" bIns="0" rtlCol="0">
              <a:spAutoFit/>
            </a:bodyPr>
            <a:lstStyle/>
            <a:p>
              <a:pPr lvl="0"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Microsoft 365 Search</a:t>
              </a:r>
            </a:p>
          </p:txBody>
        </p:sp>
      </p:grpSp>
      <p:grpSp>
        <p:nvGrpSpPr>
          <p:cNvPr id="82" name="Group 81">
            <a:extLst>
              <a:ext uri="{FF2B5EF4-FFF2-40B4-BE49-F238E27FC236}">
                <a16:creationId xmlns:a16="http://schemas.microsoft.com/office/drawing/2014/main" id="{0E7CA634-CAC4-87D9-C170-C1154B024BA5}"/>
              </a:ext>
            </a:extLst>
          </p:cNvPr>
          <p:cNvGrpSpPr/>
          <p:nvPr/>
        </p:nvGrpSpPr>
        <p:grpSpPr>
          <a:xfrm>
            <a:off x="3466449" y="5514752"/>
            <a:ext cx="7272515" cy="1104194"/>
            <a:chOff x="3466449" y="5514752"/>
            <a:chExt cx="7272515" cy="1104194"/>
          </a:xfrm>
        </p:grpSpPr>
        <p:grpSp>
          <p:nvGrpSpPr>
            <p:cNvPr id="83" name="Group 82">
              <a:extLst>
                <a:ext uri="{FF2B5EF4-FFF2-40B4-BE49-F238E27FC236}">
                  <a16:creationId xmlns:a16="http://schemas.microsoft.com/office/drawing/2014/main" id="{3C8BFC72-7DE8-9F9D-5683-AB9AA82ED330}"/>
                </a:ext>
              </a:extLst>
            </p:cNvPr>
            <p:cNvGrpSpPr/>
            <p:nvPr/>
          </p:nvGrpSpPr>
          <p:grpSpPr>
            <a:xfrm>
              <a:off x="3466449" y="5514752"/>
              <a:ext cx="5497157" cy="1104194"/>
              <a:chOff x="3466449" y="5514752"/>
              <a:chExt cx="5497157" cy="1104194"/>
            </a:xfrm>
          </p:grpSpPr>
          <p:sp>
            <p:nvSpPr>
              <p:cNvPr id="85" name="Left Brace 84">
                <a:extLst>
                  <a:ext uri="{FF2B5EF4-FFF2-40B4-BE49-F238E27FC236}">
                    <a16:creationId xmlns:a16="http://schemas.microsoft.com/office/drawing/2014/main" id="{A7A6B753-7A67-2E22-E13A-CE7BE2061088}"/>
                  </a:ext>
                </a:extLst>
              </p:cNvPr>
              <p:cNvSpPr/>
              <p:nvPr/>
            </p:nvSpPr>
            <p:spPr>
              <a:xfrm rot="16200000">
                <a:off x="5963954" y="3017248"/>
                <a:ext cx="384831" cy="5379839"/>
              </a:xfrm>
              <a:prstGeom prst="leftBrace">
                <a:avLst/>
              </a:prstGeom>
              <a:ln w="38100">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a:extLst>
                  <a:ext uri="{FF2B5EF4-FFF2-40B4-BE49-F238E27FC236}">
                    <a16:creationId xmlns:a16="http://schemas.microsoft.com/office/drawing/2014/main" id="{E6902908-96E5-9594-A04C-C1D2986115D6}"/>
                  </a:ext>
                </a:extLst>
              </p:cNvPr>
              <p:cNvSpPr txBox="1"/>
              <p:nvPr/>
            </p:nvSpPr>
            <p:spPr>
              <a:xfrm>
                <a:off x="3466449" y="5968383"/>
                <a:ext cx="5497157" cy="650563"/>
              </a:xfrm>
              <a:prstGeom prst="rect">
                <a:avLst/>
              </a:prstGeom>
              <a:noFill/>
            </p:spPr>
            <p:txBody>
              <a:bodyPr wrap="square" lIns="0" tIns="0" rIns="0" bIns="0" rtlCol="0">
                <a:spAutoFit/>
              </a:bodyPr>
              <a:lstStyle/>
              <a:p>
                <a:pPr lvl="0" algn="ctr"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Suggested Prompts and </a:t>
                </a:r>
                <a:br>
                  <a:rPr lang="en-US" sz="2000">
                    <a:ln w="3175">
                      <a:noFill/>
                    </a:ln>
                    <a:solidFill>
                      <a:srgbClr val="EE0000"/>
                    </a:solidFill>
                    <a:latin typeface="Segoe UI Semibold" panose="020B0702040204020203" pitchFamily="34" charset="0"/>
                    <a:cs typeface="Segoe UI Semibold" panose="020B0702040204020203" pitchFamily="34" charset="0"/>
                  </a:rPr>
                </a:br>
                <a:r>
                  <a:rPr lang="en-US" sz="2000">
                    <a:ln w="3175">
                      <a:noFill/>
                    </a:ln>
                    <a:solidFill>
                      <a:srgbClr val="EE0000"/>
                    </a:solidFill>
                    <a:latin typeface="Segoe UI Semibold" panose="020B0702040204020203" pitchFamily="34" charset="0"/>
                    <a:cs typeface="Segoe UI Semibold" panose="020B0702040204020203" pitchFamily="34" charset="0"/>
                  </a:rPr>
                  <a:t>Prompt Gallery</a:t>
                </a:r>
              </a:p>
            </p:txBody>
          </p:sp>
        </p:grpSp>
        <p:sp>
          <p:nvSpPr>
            <p:cNvPr id="84" name="Rectangle: Rounded Corners 83">
              <a:extLst>
                <a:ext uri="{FF2B5EF4-FFF2-40B4-BE49-F238E27FC236}">
                  <a16:creationId xmlns:a16="http://schemas.microsoft.com/office/drawing/2014/main" id="{EE6D9B1B-9297-8346-7B59-33686BFB410B}"/>
                </a:ext>
              </a:extLst>
            </p:cNvPr>
            <p:cNvSpPr/>
            <p:nvPr/>
          </p:nvSpPr>
          <p:spPr bwMode="auto">
            <a:xfrm>
              <a:off x="9434216" y="5746795"/>
              <a:ext cx="1304748" cy="384832"/>
            </a:xfrm>
            <a:prstGeom prst="roundRect">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3533267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
                                        </p:tgtEl>
                                      </p:cBhvr>
                                      <p:by x="145000" y="145000"/>
                                    </p:animScale>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6B9F-6772-832F-05E4-91E24C00B899}"/>
            </a:ext>
          </a:extLst>
        </p:cNvPr>
        <p:cNvGrpSpPr/>
        <p:nvPr/>
      </p:nvGrpSpPr>
      <p:grpSpPr>
        <a:xfrm>
          <a:off x="0" y="0"/>
          <a:ext cx="0" cy="0"/>
          <a:chOff x="0" y="0"/>
          <a:chExt cx="0" cy="0"/>
        </a:xfrm>
      </p:grpSpPr>
      <p:sp>
        <p:nvSpPr>
          <p:cNvPr id="46" name="Freeform: Shape 45">
            <a:extLst>
              <a:ext uri="{FF2B5EF4-FFF2-40B4-BE49-F238E27FC236}">
                <a16:creationId xmlns:a16="http://schemas.microsoft.com/office/drawing/2014/main" id="{A90BE13D-67C4-D88C-9B60-2B35646130AA}"/>
              </a:ext>
              <a:ext uri="{C183D7F6-B498-43B3-948B-1728B52AA6E4}">
                <adec:decorative xmlns:adec="http://schemas.microsoft.com/office/drawing/2017/decorative" val="1"/>
              </a:ext>
            </a:extLst>
          </p:cNvPr>
          <p:cNvSpPr/>
          <p:nvPr/>
        </p:nvSpPr>
        <p:spPr bwMode="auto">
          <a:xfrm>
            <a:off x="582612" y="1756229"/>
            <a:ext cx="11026776" cy="4512809"/>
          </a:xfrm>
          <a:custGeom>
            <a:avLst/>
            <a:gdLst>
              <a:gd name="connsiteX0" fmla="*/ 125095 w 11026776"/>
              <a:gd name="connsiteY0" fmla="*/ 0 h 4512809"/>
              <a:gd name="connsiteX1" fmla="*/ 2832100 w 11026776"/>
              <a:gd name="connsiteY1" fmla="*/ 0 h 4512809"/>
              <a:gd name="connsiteX2" fmla="*/ 2832100 w 11026776"/>
              <a:gd name="connsiteY2" fmla="*/ 264619 h 4512809"/>
              <a:gd name="connsiteX3" fmla="*/ 8194676 w 11026776"/>
              <a:gd name="connsiteY3" fmla="*/ 264619 h 4512809"/>
              <a:gd name="connsiteX4" fmla="*/ 8194676 w 11026776"/>
              <a:gd name="connsiteY4" fmla="*/ 0 h 4512809"/>
              <a:gd name="connsiteX5" fmla="*/ 10901681 w 11026776"/>
              <a:gd name="connsiteY5" fmla="*/ 0 h 4512809"/>
              <a:gd name="connsiteX6" fmla="*/ 11026776 w 11026776"/>
              <a:gd name="connsiteY6" fmla="*/ 125095 h 4512809"/>
              <a:gd name="connsiteX7" fmla="*/ 11026776 w 11026776"/>
              <a:gd name="connsiteY7" fmla="*/ 4387714 h 4512809"/>
              <a:gd name="connsiteX8" fmla="*/ 10901681 w 11026776"/>
              <a:gd name="connsiteY8" fmla="*/ 4512809 h 4512809"/>
              <a:gd name="connsiteX9" fmla="*/ 125095 w 11026776"/>
              <a:gd name="connsiteY9" fmla="*/ 4512809 h 4512809"/>
              <a:gd name="connsiteX10" fmla="*/ 0 w 11026776"/>
              <a:gd name="connsiteY10" fmla="*/ 4387714 h 4512809"/>
              <a:gd name="connsiteX11" fmla="*/ 0 w 11026776"/>
              <a:gd name="connsiteY11" fmla="*/ 125095 h 4512809"/>
              <a:gd name="connsiteX12" fmla="*/ 125095 w 11026776"/>
              <a:gd name="connsiteY12" fmla="*/ 0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12" fmla="*/ 2923540 w 11026776"/>
              <a:gd name="connsiteY12" fmla="*/ 356059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0" fmla="*/ 8194676 w 11026776"/>
              <a:gd name="connsiteY0" fmla="*/ 264619 h 4512809"/>
              <a:gd name="connsiteX1" fmla="*/ 8194676 w 11026776"/>
              <a:gd name="connsiteY1" fmla="*/ 0 h 4512809"/>
              <a:gd name="connsiteX2" fmla="*/ 10901681 w 11026776"/>
              <a:gd name="connsiteY2" fmla="*/ 0 h 4512809"/>
              <a:gd name="connsiteX3" fmla="*/ 11026776 w 11026776"/>
              <a:gd name="connsiteY3" fmla="*/ 125095 h 4512809"/>
              <a:gd name="connsiteX4" fmla="*/ 11026776 w 11026776"/>
              <a:gd name="connsiteY4" fmla="*/ 4387714 h 4512809"/>
              <a:gd name="connsiteX5" fmla="*/ 10901681 w 11026776"/>
              <a:gd name="connsiteY5" fmla="*/ 4512809 h 4512809"/>
              <a:gd name="connsiteX6" fmla="*/ 125095 w 11026776"/>
              <a:gd name="connsiteY6" fmla="*/ 4512809 h 4512809"/>
              <a:gd name="connsiteX7" fmla="*/ 0 w 11026776"/>
              <a:gd name="connsiteY7" fmla="*/ 4387714 h 4512809"/>
              <a:gd name="connsiteX8" fmla="*/ 0 w 11026776"/>
              <a:gd name="connsiteY8" fmla="*/ 125095 h 4512809"/>
              <a:gd name="connsiteX9" fmla="*/ 125095 w 11026776"/>
              <a:gd name="connsiteY9" fmla="*/ 0 h 4512809"/>
              <a:gd name="connsiteX10" fmla="*/ 2832100 w 11026776"/>
              <a:gd name="connsiteY10" fmla="*/ 0 h 4512809"/>
              <a:gd name="connsiteX0" fmla="*/ 8194676 w 11026776"/>
              <a:gd name="connsiteY0" fmla="*/ 0 h 4512809"/>
              <a:gd name="connsiteX1" fmla="*/ 10901681 w 11026776"/>
              <a:gd name="connsiteY1" fmla="*/ 0 h 4512809"/>
              <a:gd name="connsiteX2" fmla="*/ 11026776 w 11026776"/>
              <a:gd name="connsiteY2" fmla="*/ 125095 h 4512809"/>
              <a:gd name="connsiteX3" fmla="*/ 11026776 w 11026776"/>
              <a:gd name="connsiteY3" fmla="*/ 4387714 h 4512809"/>
              <a:gd name="connsiteX4" fmla="*/ 10901681 w 11026776"/>
              <a:gd name="connsiteY4" fmla="*/ 4512809 h 4512809"/>
              <a:gd name="connsiteX5" fmla="*/ 125095 w 11026776"/>
              <a:gd name="connsiteY5" fmla="*/ 4512809 h 4512809"/>
              <a:gd name="connsiteX6" fmla="*/ 0 w 11026776"/>
              <a:gd name="connsiteY6" fmla="*/ 4387714 h 4512809"/>
              <a:gd name="connsiteX7" fmla="*/ 0 w 11026776"/>
              <a:gd name="connsiteY7" fmla="*/ 125095 h 4512809"/>
              <a:gd name="connsiteX8" fmla="*/ 125095 w 11026776"/>
              <a:gd name="connsiteY8" fmla="*/ 0 h 4512809"/>
              <a:gd name="connsiteX9" fmla="*/ 2832100 w 11026776"/>
              <a:gd name="connsiteY9" fmla="*/ 0 h 451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6776" h="4512809">
                <a:moveTo>
                  <a:pt x="8194676" y="0"/>
                </a:moveTo>
                <a:lnTo>
                  <a:pt x="10901681" y="0"/>
                </a:lnTo>
                <a:cubicBezTo>
                  <a:pt x="10970769" y="0"/>
                  <a:pt x="11026776" y="56007"/>
                  <a:pt x="11026776" y="125095"/>
                </a:cubicBezTo>
                <a:lnTo>
                  <a:pt x="11026776" y="4387714"/>
                </a:lnTo>
                <a:cubicBezTo>
                  <a:pt x="11026776" y="4456802"/>
                  <a:pt x="10970769" y="4512809"/>
                  <a:pt x="10901681" y="4512809"/>
                </a:cubicBezTo>
                <a:lnTo>
                  <a:pt x="125095" y="4512809"/>
                </a:lnTo>
                <a:cubicBezTo>
                  <a:pt x="56007" y="4512809"/>
                  <a:pt x="0" y="4456802"/>
                  <a:pt x="0" y="4387714"/>
                </a:cubicBezTo>
                <a:lnTo>
                  <a:pt x="0" y="125095"/>
                </a:lnTo>
                <a:cubicBezTo>
                  <a:pt x="0" y="56007"/>
                  <a:pt x="56007" y="0"/>
                  <a:pt x="125095" y="0"/>
                </a:cubicBezTo>
                <a:lnTo>
                  <a:pt x="2832100" y="0"/>
                </a:lnTo>
              </a:path>
            </a:pathLst>
          </a:cu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7" name="TextBox 46">
            <a:extLst>
              <a:ext uri="{FF2B5EF4-FFF2-40B4-BE49-F238E27FC236}">
                <a16:creationId xmlns:a16="http://schemas.microsoft.com/office/drawing/2014/main" id="{7284FF07-D40B-F961-F674-6CEFC66481F3}"/>
              </a:ext>
            </a:extLst>
          </p:cNvPr>
          <p:cNvSpPr txBox="1"/>
          <p:nvPr/>
        </p:nvSpPr>
        <p:spPr>
          <a:xfrm>
            <a:off x="8486360" y="5032681"/>
            <a:ext cx="2468880" cy="276999"/>
          </a:xfrm>
          <a:prstGeom prst="rect">
            <a:avLst/>
          </a:prstGeom>
          <a:noFill/>
        </p:spPr>
        <p:txBody>
          <a:bodyPr wrap="square" lIns="0" tIns="0" rIns="0" bIns="0" rtlCol="0" anchor="t">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IT Controls</a:t>
            </a:r>
          </a:p>
        </p:txBody>
      </p:sp>
      <p:sp>
        <p:nvSpPr>
          <p:cNvPr id="48" name="TextBox 47">
            <a:extLst>
              <a:ext uri="{FF2B5EF4-FFF2-40B4-BE49-F238E27FC236}">
                <a16:creationId xmlns:a16="http://schemas.microsoft.com/office/drawing/2014/main" id="{907EFD3B-3131-4C3F-2ED5-5401D622FA6E}"/>
              </a:ext>
            </a:extLst>
          </p:cNvPr>
          <p:cNvSpPr txBox="1">
            <a:spLocks/>
          </p:cNvSpPr>
          <p:nvPr/>
        </p:nvSpPr>
        <p:spPr>
          <a:xfrm>
            <a:off x="1466950" y="5017228"/>
            <a:ext cx="2011680" cy="276999"/>
          </a:xfrm>
          <a:prstGeom prst="rect">
            <a:avLst/>
          </a:prstGeom>
          <a:noFill/>
          <a:effectLst>
            <a:glow rad="127000">
              <a:schemeClr val="bg1"/>
            </a:glow>
          </a:effec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chemeClr val="bg1"/>
                </a:solidFill>
                <a:effectLst>
                  <a:glow rad="12700">
                    <a:schemeClr val="bg1">
                      <a:alpha val="88964"/>
                    </a:schemeClr>
                  </a:glow>
                </a:effectLst>
                <a:uLnTx/>
                <a:uFillTx/>
                <a:latin typeface="Segoe UI Semibold"/>
                <a:ea typeface="+mn-ea"/>
                <a:cs typeface="+mn-cs"/>
              </a:rPr>
              <a:t>Chat</a:t>
            </a:r>
          </a:p>
        </p:txBody>
      </p:sp>
      <p:sp>
        <p:nvSpPr>
          <p:cNvPr id="49" name="TextBox 48">
            <a:extLst>
              <a:ext uri="{FF2B5EF4-FFF2-40B4-BE49-F238E27FC236}">
                <a16:creationId xmlns:a16="http://schemas.microsoft.com/office/drawing/2014/main" id="{D4C22E42-E5A3-D71E-032B-8E4A6F2E954D}"/>
              </a:ext>
            </a:extLst>
          </p:cNvPr>
          <p:cNvSpPr txBox="1"/>
          <p:nvPr/>
        </p:nvSpPr>
        <p:spPr>
          <a:xfrm>
            <a:off x="4837842" y="5017228"/>
            <a:ext cx="2517906"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Agents</a:t>
            </a:r>
          </a:p>
        </p:txBody>
      </p:sp>
      <p:sp>
        <p:nvSpPr>
          <p:cNvPr id="50" name="TextBox 49">
            <a:extLst>
              <a:ext uri="{FF2B5EF4-FFF2-40B4-BE49-F238E27FC236}">
                <a16:creationId xmlns:a16="http://schemas.microsoft.com/office/drawing/2014/main" id="{5B4CCBDB-149C-F243-F87A-55474339FE7A}"/>
              </a:ext>
            </a:extLst>
          </p:cNvPr>
          <p:cNvSpPr txBox="1"/>
          <p:nvPr/>
        </p:nvSpPr>
        <p:spPr>
          <a:xfrm>
            <a:off x="736601" y="5530254"/>
            <a:ext cx="34723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Free, secure AI chat –</a:t>
            </a:r>
          </a:p>
          <a:p>
            <a:pPr algn="ctr" defTabSz="914400">
              <a:defRPr/>
            </a:pPr>
            <a:r>
              <a:rPr kumimoji="0" lang="en-US" sz="1400" b="0" i="0" u="none" strike="noStrike" kern="1200" cap="none" spc="0" normalizeH="0" baseline="0" noProof="0">
                <a:ln>
                  <a:noFill/>
                </a:ln>
                <a:solidFill>
                  <a:schemeClr val="bg1"/>
                </a:solidFill>
                <a:effectLst/>
                <a:uLnTx/>
                <a:uFillTx/>
                <a:latin typeface="Segoe UI"/>
                <a:ea typeface="+mn-ea"/>
                <a:cs typeface="+mn-cs"/>
              </a:rPr>
              <a:t> powered by </a:t>
            </a:r>
            <a:r>
              <a:rPr lang="en-US" sz="1400">
                <a:solidFill>
                  <a:schemeClr val="bg1"/>
                </a:solidFill>
                <a:latin typeface="Segoe UI"/>
              </a:rPr>
              <a:t>the latest GPT models and</a:t>
            </a:r>
            <a:r>
              <a:rPr kumimoji="0" lang="en-US" sz="1400" b="0" i="0" u="none" strike="noStrike" kern="1200" cap="none" spc="0" normalizeH="0" baseline="0" noProof="0">
                <a:ln>
                  <a:noFill/>
                </a:ln>
                <a:solidFill>
                  <a:schemeClr val="bg1"/>
                </a:solidFill>
                <a:effectLst/>
                <a:uLnTx/>
                <a:uFillTx/>
                <a:latin typeface="Segoe UI"/>
                <a:ea typeface="+mn-ea"/>
                <a:cs typeface="+mn-cs"/>
              </a:rPr>
              <a:t> web grounded </a:t>
            </a:r>
          </a:p>
        </p:txBody>
      </p:sp>
      <p:sp>
        <p:nvSpPr>
          <p:cNvPr id="51" name="TextBox 50">
            <a:extLst>
              <a:ext uri="{FF2B5EF4-FFF2-40B4-BE49-F238E27FC236}">
                <a16:creationId xmlns:a16="http://schemas.microsoft.com/office/drawing/2014/main" id="{B9143BF1-1CF7-6819-437C-E9B310B0C979}"/>
              </a:ext>
            </a:extLst>
          </p:cNvPr>
          <p:cNvSpPr txBox="1"/>
          <p:nvPr/>
        </p:nvSpPr>
        <p:spPr>
          <a:xfrm>
            <a:off x="4559429" y="5530254"/>
            <a:ext cx="3074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Integrated into the chat experience and paid for on a consumption basis</a:t>
            </a:r>
          </a:p>
        </p:txBody>
      </p:sp>
      <p:sp>
        <p:nvSpPr>
          <p:cNvPr id="52" name="TextBox 51">
            <a:extLst>
              <a:ext uri="{FF2B5EF4-FFF2-40B4-BE49-F238E27FC236}">
                <a16:creationId xmlns:a16="http://schemas.microsoft.com/office/drawing/2014/main" id="{CED4511C-5998-DD64-DA9D-775DAA9D3F76}"/>
              </a:ext>
            </a:extLst>
          </p:cNvPr>
          <p:cNvSpPr txBox="1"/>
          <p:nvPr/>
        </p:nvSpPr>
        <p:spPr>
          <a:xfrm>
            <a:off x="8089693" y="5530254"/>
            <a:ext cx="32622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Enterprise Data Protection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and agent management</a:t>
            </a:r>
          </a:p>
        </p:txBody>
      </p:sp>
      <p:sp>
        <p:nvSpPr>
          <p:cNvPr id="53" name="Graphic 43">
            <a:extLst>
              <a:ext uri="{FF2B5EF4-FFF2-40B4-BE49-F238E27FC236}">
                <a16:creationId xmlns:a16="http://schemas.microsoft.com/office/drawing/2014/main" id="{2016786B-579E-8D5B-F57B-B43B4B6A6C11}"/>
              </a:ext>
            </a:extLst>
          </p:cNvPr>
          <p:cNvSpPr/>
          <p:nvPr/>
        </p:nvSpPr>
        <p:spPr>
          <a:xfrm>
            <a:off x="4080899" y="5042599"/>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Rectangle: Rounded Corners 54">
            <a:extLst>
              <a:ext uri="{FF2B5EF4-FFF2-40B4-BE49-F238E27FC236}">
                <a16:creationId xmlns:a16="http://schemas.microsoft.com/office/drawing/2014/main" id="{4FDF069D-29FD-E1FB-F4BA-98611BB4E87D}"/>
              </a:ext>
              <a:ext uri="{C183D7F6-B498-43B3-948B-1728B52AA6E4}">
                <adec:decorative xmlns:adec="http://schemas.microsoft.com/office/drawing/2017/decorative" val="1"/>
              </a:ext>
            </a:extLst>
          </p:cNvPr>
          <p:cNvSpPr/>
          <p:nvPr/>
        </p:nvSpPr>
        <p:spPr bwMode="auto">
          <a:xfrm>
            <a:off x="4360606" y="2465954"/>
            <a:ext cx="3472378" cy="2399093"/>
          </a:xfrm>
          <a:prstGeom prst="roundRect">
            <a:avLst>
              <a:gd name="adj" fmla="val 3326"/>
            </a:avLst>
          </a:prstGeom>
          <a:solidFill>
            <a:srgbClr val="F4F3F5">
              <a:alpha val="90000"/>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56" name="Rectangle: Rounded Corners 55">
            <a:extLst>
              <a:ext uri="{FF2B5EF4-FFF2-40B4-BE49-F238E27FC236}">
                <a16:creationId xmlns:a16="http://schemas.microsoft.com/office/drawing/2014/main" id="{DFEBA76C-7F90-7B3D-115B-ED8E3ED7FDB6}"/>
              </a:ext>
              <a:ext uri="{C183D7F6-B498-43B3-948B-1728B52AA6E4}">
                <adec:decorative xmlns:adec="http://schemas.microsoft.com/office/drawing/2017/decorative" val="1"/>
              </a:ext>
            </a:extLst>
          </p:cNvPr>
          <p:cNvSpPr/>
          <p:nvPr/>
        </p:nvSpPr>
        <p:spPr bwMode="auto">
          <a:xfrm>
            <a:off x="7984612" y="2465954"/>
            <a:ext cx="3472378" cy="2399093"/>
          </a:xfrm>
          <a:prstGeom prst="roundRect">
            <a:avLst>
              <a:gd name="adj" fmla="val 3326"/>
            </a:avLst>
          </a:prstGeom>
          <a:solidFill>
            <a:srgbClr val="F4F3F5">
              <a:alpha val="90000"/>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60" name="Picture 59" descr="A screenshot of a computer&#10;&#10;Description automatically generated">
            <a:extLst>
              <a:ext uri="{FF2B5EF4-FFF2-40B4-BE49-F238E27FC236}">
                <a16:creationId xmlns:a16="http://schemas.microsoft.com/office/drawing/2014/main" id="{CC5C5B45-AF01-C3C4-B118-4A8CA6C374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3387" y="2664766"/>
            <a:ext cx="3013752" cy="2001468"/>
          </a:xfrm>
          <a:prstGeom prst="rect">
            <a:avLst/>
          </a:prstGeom>
          <a:noFill/>
          <a:ln>
            <a:noFill/>
          </a:ln>
          <a:effectLst/>
          <a:extLst>
            <a:ext uri="{53640926-AAD7-44D8-BBD7-CCE9431645EC}">
              <a14:shadowObscured xmlns:a14="http://schemas.microsoft.com/office/drawing/2010/main"/>
            </a:ext>
          </a:extLst>
        </p:spPr>
      </p:pic>
      <p:pic>
        <p:nvPicPr>
          <p:cNvPr id="61" name="Picture 60">
            <a:extLst>
              <a:ext uri="{FF2B5EF4-FFF2-40B4-BE49-F238E27FC236}">
                <a16:creationId xmlns:a16="http://schemas.microsoft.com/office/drawing/2014/main" id="{B96EBA58-2469-EFB6-B4E3-4C7A555EC7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81182" y="2764112"/>
            <a:ext cx="3239030" cy="180277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2" name="Graphic 43">
            <a:extLst>
              <a:ext uri="{FF2B5EF4-FFF2-40B4-BE49-F238E27FC236}">
                <a16:creationId xmlns:a16="http://schemas.microsoft.com/office/drawing/2014/main" id="{C930E8F8-CD3F-4B2C-4967-1231D5380EC5}"/>
              </a:ext>
            </a:extLst>
          </p:cNvPr>
          <p:cNvSpPr/>
          <p:nvPr/>
        </p:nvSpPr>
        <p:spPr>
          <a:xfrm>
            <a:off x="7704904" y="5042599"/>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3" name="Rectangle: Top Corners Rounded 62">
            <a:extLst>
              <a:ext uri="{FF2B5EF4-FFF2-40B4-BE49-F238E27FC236}">
                <a16:creationId xmlns:a16="http://schemas.microsoft.com/office/drawing/2014/main" id="{F2987A45-CA60-1A84-442D-73808DCF5908}"/>
              </a:ext>
              <a:ext uri="{C183D7F6-B498-43B3-948B-1728B52AA6E4}">
                <adec:decorative xmlns:adec="http://schemas.microsoft.com/office/drawing/2017/decorative" val="1"/>
              </a:ext>
            </a:extLst>
          </p:cNvPr>
          <p:cNvSpPr/>
          <p:nvPr/>
        </p:nvSpPr>
        <p:spPr bwMode="auto">
          <a:xfrm>
            <a:off x="2103577" y="5384029"/>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4" name="Rectangle: Top Corners Rounded 63">
            <a:extLst>
              <a:ext uri="{FF2B5EF4-FFF2-40B4-BE49-F238E27FC236}">
                <a16:creationId xmlns:a16="http://schemas.microsoft.com/office/drawing/2014/main" id="{03B38025-64B8-2AE2-BD7B-40A7E957302E}"/>
              </a:ext>
              <a:ext uri="{C183D7F6-B498-43B3-948B-1728B52AA6E4}">
                <adec:decorative xmlns:adec="http://schemas.microsoft.com/office/drawing/2017/decorative" val="1"/>
              </a:ext>
            </a:extLst>
          </p:cNvPr>
          <p:cNvSpPr/>
          <p:nvPr/>
        </p:nvSpPr>
        <p:spPr bwMode="auto">
          <a:xfrm>
            <a:off x="5727582" y="5384029"/>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Rectangle: Top Corners Rounded 64">
            <a:extLst>
              <a:ext uri="{FF2B5EF4-FFF2-40B4-BE49-F238E27FC236}">
                <a16:creationId xmlns:a16="http://schemas.microsoft.com/office/drawing/2014/main" id="{6F0AB894-57F0-DCD1-4653-228FD5878027}"/>
              </a:ext>
              <a:ext uri="{C183D7F6-B498-43B3-948B-1728B52AA6E4}">
                <adec:decorative xmlns:adec="http://schemas.microsoft.com/office/drawing/2017/decorative" val="1"/>
              </a:ext>
            </a:extLst>
          </p:cNvPr>
          <p:cNvSpPr>
            <a:spLocks/>
          </p:cNvSpPr>
          <p:nvPr/>
        </p:nvSpPr>
        <p:spPr bwMode="auto">
          <a:xfrm>
            <a:off x="9351587" y="5384029"/>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6" name="Title 11">
            <a:extLst>
              <a:ext uri="{FF2B5EF4-FFF2-40B4-BE49-F238E27FC236}">
                <a16:creationId xmlns:a16="http://schemas.microsoft.com/office/drawing/2014/main" id="{0BF671E0-DDC7-F9F4-E651-865A74990D41}"/>
              </a:ext>
            </a:extLst>
          </p:cNvPr>
          <p:cNvSpPr txBox="1">
            <a:spLocks/>
          </p:cNvSpPr>
          <p:nvPr/>
        </p:nvSpPr>
        <p:spPr>
          <a:xfrm>
            <a:off x="2294574" y="1347277"/>
            <a:ext cx="7602852" cy="984885"/>
          </a:xfrm>
          <a:prstGeom prst="rect">
            <a:avLst/>
          </a:prstGeom>
          <a:noFill/>
        </p:spPr>
        <p:txBody>
          <a:bodyPr vert="horz" wrap="square" lIns="45720" tIns="0" rIns="45720" bIns="0" rtlCol="0" anchor="t">
            <a:spAutoFit/>
          </a:bodyPr>
          <a:lstStyle>
            <a:lvl1pPr algn="l" defTabSz="932742" rtl="0" eaLnBrk="1" latinLnBrk="0" hangingPunct="1">
              <a:lnSpc>
                <a:spcPct val="100000"/>
              </a:lnSpc>
              <a:spcBef>
                <a:spcPct val="0"/>
              </a:spcBef>
              <a:buNone/>
              <a:defRPr lang="en-US" sz="32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w="3175">
                  <a:noFill/>
                </a:ln>
                <a:solidFill>
                  <a:schemeClr val="bg1"/>
                </a:solidFill>
                <a:effectLst/>
                <a:uLnTx/>
                <a:uFillTx/>
                <a:latin typeface="Segoe UI Semibold"/>
                <a:ea typeface="+mn-ea"/>
                <a:cs typeface="Segoe UI" pitchFamily="34" charset="0"/>
              </a:rPr>
              <a:t>Microsoft 365 Copilot Chat </a:t>
            </a:r>
            <a:br>
              <a:rPr kumimoji="0" lang="en-US" sz="3200" b="0" i="0" u="none" strike="noStrike" kern="1200" cap="none" spc="0" normalizeH="0" baseline="0" noProof="0">
                <a:ln w="3175">
                  <a:noFill/>
                </a:ln>
                <a:solidFill>
                  <a:schemeClr val="bg1"/>
                </a:solidFill>
                <a:effectLst/>
                <a:uLnTx/>
                <a:uFillTx/>
                <a:latin typeface="Segoe UI Semibold"/>
                <a:ea typeface="+mn-ea"/>
                <a:cs typeface="Segoe UI" pitchFamily="34" charset="0"/>
              </a:rPr>
            </a:br>
            <a:r>
              <a:rPr kumimoji="0" lang="en-US" sz="3200" b="0" i="0" u="none" strike="noStrike" kern="1200" cap="none" spc="0" normalizeH="0" baseline="0" noProof="0">
                <a:ln w="3175">
                  <a:noFill/>
                </a:ln>
                <a:solidFill>
                  <a:schemeClr val="bg1"/>
                </a:solidFill>
                <a:effectLst/>
                <a:uLnTx/>
                <a:uFillTx/>
                <a:latin typeface="Segoe UI Semibold"/>
                <a:ea typeface="+mn-ea"/>
                <a:cs typeface="Segoe UI" pitchFamily="34" charset="0"/>
              </a:rPr>
              <a:t>Components</a:t>
            </a:r>
          </a:p>
        </p:txBody>
      </p:sp>
      <p:pic>
        <p:nvPicPr>
          <p:cNvPr id="68" name="Picture 4" descr="A logo with a rainbow colored design&#10;&#10;Description automatically generated">
            <a:extLst>
              <a:ext uri="{FF2B5EF4-FFF2-40B4-BE49-F238E27FC236}">
                <a16:creationId xmlns:a16="http://schemas.microsoft.com/office/drawing/2014/main" id="{9E00E8BF-4CED-C56F-CD42-F4B8CFBBB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902" y="191322"/>
            <a:ext cx="1084196" cy="1097976"/>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Rounded Corners 53">
            <a:extLst>
              <a:ext uri="{FF2B5EF4-FFF2-40B4-BE49-F238E27FC236}">
                <a16:creationId xmlns:a16="http://schemas.microsoft.com/office/drawing/2014/main" id="{8CB21AD0-12F8-8425-3E37-6722D657CA91}"/>
              </a:ext>
              <a:ext uri="{C183D7F6-B498-43B3-948B-1728B52AA6E4}">
                <adec:decorative xmlns:adec="http://schemas.microsoft.com/office/drawing/2017/decorative" val="1"/>
              </a:ext>
            </a:extLst>
          </p:cNvPr>
          <p:cNvSpPr/>
          <p:nvPr/>
        </p:nvSpPr>
        <p:spPr bwMode="auto">
          <a:xfrm>
            <a:off x="736601" y="2465954"/>
            <a:ext cx="3472378" cy="2399093"/>
          </a:xfrm>
          <a:prstGeom prst="roundRect">
            <a:avLst>
              <a:gd name="adj" fmla="val 3326"/>
            </a:avLst>
          </a:prstGeom>
          <a:solidFill>
            <a:srgbClr val="F4F3F5">
              <a:alpha val="90000"/>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2" name="Picture 1">
            <a:extLst>
              <a:ext uri="{FF2B5EF4-FFF2-40B4-BE49-F238E27FC236}">
                <a16:creationId xmlns:a16="http://schemas.microsoft.com/office/drawing/2014/main" id="{F81646E7-BA24-8711-68E6-822D277726CD}"/>
              </a:ext>
            </a:extLst>
          </p:cNvPr>
          <p:cNvPicPr>
            <a:picLocks noChangeAspect="1"/>
          </p:cNvPicPr>
          <p:nvPr/>
        </p:nvPicPr>
        <p:blipFill>
          <a:blip r:embed="rId6"/>
          <a:stretch>
            <a:fillRect/>
          </a:stretch>
        </p:blipFill>
        <p:spPr>
          <a:xfrm>
            <a:off x="890293" y="2692935"/>
            <a:ext cx="2996596" cy="1991689"/>
          </a:xfrm>
          <a:prstGeom prst="rect">
            <a:avLst/>
          </a:prstGeom>
          <a:noFill/>
          <a:ln>
            <a:noFill/>
          </a:ln>
          <a:effectLst/>
        </p:spPr>
      </p:pic>
      <p:pic>
        <p:nvPicPr>
          <p:cNvPr id="59" name="Picture 58">
            <a:extLst>
              <a:ext uri="{FF2B5EF4-FFF2-40B4-BE49-F238E27FC236}">
                <a16:creationId xmlns:a16="http://schemas.microsoft.com/office/drawing/2014/main" id="{17C9A3D0-D6E3-13AE-FD82-08AA102A2BA1}"/>
              </a:ext>
            </a:extLst>
          </p:cNvPr>
          <p:cNvPicPr>
            <a:picLocks noChangeAspect="1"/>
          </p:cNvPicPr>
          <p:nvPr/>
        </p:nvPicPr>
        <p:blipFill>
          <a:blip r:embed="rId7"/>
          <a:srcRect l="911" r="911"/>
          <a:stretch/>
        </p:blipFill>
        <p:spPr>
          <a:xfrm>
            <a:off x="3387346" y="3163127"/>
            <a:ext cx="689032" cy="1521498"/>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spTree>
    <p:extLst>
      <p:ext uri="{BB962C8B-B14F-4D97-AF65-F5344CB8AC3E}">
        <p14:creationId xmlns:p14="http://schemas.microsoft.com/office/powerpoint/2010/main" val="12114430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50"/>
                                        <p:tgtEl>
                                          <p:spTgt spid="66"/>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66"/>
                                        </p:tgtEl>
                                        <p:attrNameLst>
                                          <p:attrName>ppt_x</p:attrName>
                                          <p:attrName>ppt_y</p:attrName>
                                        </p:attrNameLst>
                                      </p:cBhvr>
                                      <p:rCtr x="0" y="1736"/>
                                    </p:animMotion>
                                  </p:childTnLst>
                                </p:cTn>
                              </p:par>
                              <p:par>
                                <p:cTn id="10" presetID="10" presetClass="entr" presetSubtype="0"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250"/>
                                        <p:tgtEl>
                                          <p:spTgt spid="68"/>
                                        </p:tgtEl>
                                      </p:cBhvr>
                                    </p:animEffect>
                                  </p:childTnLst>
                                </p:cTn>
                              </p:par>
                              <p:par>
                                <p:cTn id="13" presetID="42" presetClass="path" presetSubtype="0" decel="100000" fill="hold" nodeType="withEffect">
                                  <p:stCondLst>
                                    <p:cond delay="0"/>
                                  </p:stCondLst>
                                  <p:childTnLst>
                                    <p:animMotion origin="layout" path="M -3.75E-6 -0.03472 L -3.75E-6 1.85185E-6 " pathEditMode="relative" rAng="0" ptsTypes="AA">
                                      <p:cBhvr>
                                        <p:cTn id="14" dur="500" fill="hold"/>
                                        <p:tgtEl>
                                          <p:spTgt spid="68"/>
                                        </p:tgtEl>
                                        <p:attrNameLst>
                                          <p:attrName>ppt_x</p:attrName>
                                          <p:attrName>ppt_y</p:attrName>
                                        </p:attrNameLst>
                                      </p:cBhvr>
                                      <p:rCtr x="0" y="1736"/>
                                    </p:animMotion>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50"/>
                                        <p:tgtEl>
                                          <p:spTgt spid="46"/>
                                        </p:tgtEl>
                                      </p:cBhvr>
                                    </p:animEffect>
                                  </p:childTnLst>
                                </p:cTn>
                              </p:par>
                              <p:par>
                                <p:cTn id="18" presetID="42" presetClass="path" presetSubtype="0" decel="100000" fill="hold" grpId="1" nodeType="withEffect">
                                  <p:stCondLst>
                                    <p:cond delay="0"/>
                                  </p:stCondLst>
                                  <p:childTnLst>
                                    <p:animMotion origin="layout" path="M -3.75E-6 -0.03472 L -3.75E-6 1.85185E-6 " pathEditMode="relative" rAng="0" ptsTypes="AA">
                                      <p:cBhvr>
                                        <p:cTn id="19" dur="500" fill="hold"/>
                                        <p:tgtEl>
                                          <p:spTgt spid="46"/>
                                        </p:tgtEl>
                                        <p:attrNameLst>
                                          <p:attrName>ppt_x</p:attrName>
                                          <p:attrName>ppt_y</p:attrName>
                                        </p:attrNameLst>
                                      </p:cBhvr>
                                      <p:rCtr x="0" y="1736"/>
                                    </p:animMotion>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250"/>
                                        <p:tgtEl>
                                          <p:spTgt spid="48"/>
                                        </p:tgtEl>
                                      </p:cBhvr>
                                    </p:animEffect>
                                  </p:childTnLst>
                                </p:cTn>
                              </p:par>
                              <p:par>
                                <p:cTn id="24" presetID="42" presetClass="path" presetSubtype="0" decel="100000" fill="hold" grpId="1" nodeType="withEffect">
                                  <p:stCondLst>
                                    <p:cond delay="0"/>
                                  </p:stCondLst>
                                  <p:childTnLst>
                                    <p:animMotion origin="layout" path="M -3.75E-6 -0.03472 L -3.75E-6 1.85185E-6 " pathEditMode="relative" rAng="0" ptsTypes="AA">
                                      <p:cBhvr>
                                        <p:cTn id="25" dur="500" fill="hold"/>
                                        <p:tgtEl>
                                          <p:spTgt spid="48"/>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250"/>
                                        <p:tgtEl>
                                          <p:spTgt spid="50"/>
                                        </p:tgtEl>
                                      </p:cBhvr>
                                    </p:animEffect>
                                  </p:childTnLst>
                                </p:cTn>
                              </p:par>
                              <p:par>
                                <p:cTn id="29" presetID="42" presetClass="path" presetSubtype="0" decel="100000" fill="hold" grpId="1" nodeType="withEffect">
                                  <p:stCondLst>
                                    <p:cond delay="0"/>
                                  </p:stCondLst>
                                  <p:childTnLst>
                                    <p:animMotion origin="layout" path="M -3.75E-6 -0.03472 L -3.75E-6 1.85185E-6 " pathEditMode="relative" rAng="0" ptsTypes="AA">
                                      <p:cBhvr>
                                        <p:cTn id="30" dur="500" fill="hold"/>
                                        <p:tgtEl>
                                          <p:spTgt spid="50"/>
                                        </p:tgtEl>
                                        <p:attrNameLst>
                                          <p:attrName>ppt_x</p:attrName>
                                          <p:attrName>ppt_y</p:attrName>
                                        </p:attrNameLst>
                                      </p:cBhvr>
                                      <p:rCtr x="0" y="1736"/>
                                    </p:animMotion>
                                  </p:childTnLst>
                                </p:cTn>
                              </p:par>
                              <p:par>
                                <p:cTn id="31" presetID="10"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250"/>
                                        <p:tgtEl>
                                          <p:spTgt spid="53"/>
                                        </p:tgtEl>
                                      </p:cBhvr>
                                    </p:animEffect>
                                  </p:childTnLst>
                                </p:cTn>
                              </p:par>
                              <p:par>
                                <p:cTn id="34" presetID="42" presetClass="path" presetSubtype="0" decel="100000" fill="hold" grpId="1" nodeType="withEffect">
                                  <p:stCondLst>
                                    <p:cond delay="0"/>
                                  </p:stCondLst>
                                  <p:childTnLst>
                                    <p:animMotion origin="layout" path="M -3.75E-6 -0.03472 L -3.75E-6 1.85185E-6 " pathEditMode="relative" rAng="0" ptsTypes="AA">
                                      <p:cBhvr>
                                        <p:cTn id="35" dur="500" fill="hold"/>
                                        <p:tgtEl>
                                          <p:spTgt spid="53"/>
                                        </p:tgtEl>
                                        <p:attrNameLst>
                                          <p:attrName>ppt_x</p:attrName>
                                          <p:attrName>ppt_y</p:attrName>
                                        </p:attrNameLst>
                                      </p:cBhvr>
                                      <p:rCtr x="0" y="1736"/>
                                    </p:animMotion>
                                  </p:child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250"/>
                                        <p:tgtEl>
                                          <p:spTgt spid="54"/>
                                        </p:tgtEl>
                                      </p:cBhvr>
                                    </p:animEffect>
                                  </p:childTnLst>
                                </p:cTn>
                              </p:par>
                              <p:par>
                                <p:cTn id="39" presetID="42" presetClass="path" presetSubtype="0" decel="100000" fill="hold" grpId="1" nodeType="withEffect">
                                  <p:stCondLst>
                                    <p:cond delay="0"/>
                                  </p:stCondLst>
                                  <p:childTnLst>
                                    <p:animMotion origin="layout" path="M -3.75E-6 -0.03472 L -3.75E-6 1.85185E-6 " pathEditMode="relative" rAng="0" ptsTypes="AA">
                                      <p:cBhvr>
                                        <p:cTn id="40" dur="500" fill="hold"/>
                                        <p:tgtEl>
                                          <p:spTgt spid="54"/>
                                        </p:tgtEl>
                                        <p:attrNameLst>
                                          <p:attrName>ppt_x</p:attrName>
                                          <p:attrName>ppt_y</p:attrName>
                                        </p:attrNameLst>
                                      </p:cBhvr>
                                      <p:rCtr x="0" y="1736"/>
                                    </p:animMotion>
                                  </p:childTnLst>
                                </p:cTn>
                              </p:par>
                              <p:par>
                                <p:cTn id="41" presetID="10"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250"/>
                                        <p:tgtEl>
                                          <p:spTgt spid="63"/>
                                        </p:tgtEl>
                                      </p:cBhvr>
                                    </p:animEffect>
                                  </p:childTnLst>
                                </p:cTn>
                              </p:par>
                              <p:par>
                                <p:cTn id="50" presetID="42" presetClass="path" presetSubtype="0" decel="100000" fill="hold" grpId="1" nodeType="withEffect">
                                  <p:stCondLst>
                                    <p:cond delay="0"/>
                                  </p:stCondLst>
                                  <p:childTnLst>
                                    <p:animMotion origin="layout" path="M -3.75E-6 -0.03472 L -3.75E-6 1.85185E-6 " pathEditMode="relative" rAng="0" ptsTypes="AA">
                                      <p:cBhvr>
                                        <p:cTn id="51" dur="500" fill="hold"/>
                                        <p:tgtEl>
                                          <p:spTgt spid="63"/>
                                        </p:tgtEl>
                                        <p:attrNameLst>
                                          <p:attrName>ppt_x</p:attrName>
                                          <p:attrName>ppt_y</p:attrName>
                                        </p:attrNameLst>
                                      </p:cBhvr>
                                      <p:rCtr x="0" y="1736"/>
                                    </p:animMotion>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50"/>
                                        <p:tgtEl>
                                          <p:spTgt spid="49"/>
                                        </p:tgtEl>
                                      </p:cBhvr>
                                    </p:animEffect>
                                  </p:childTnLst>
                                </p:cTn>
                              </p:par>
                              <p:par>
                                <p:cTn id="56" presetID="42" presetClass="path" presetSubtype="0" decel="100000" fill="hold" grpId="1" nodeType="withEffect">
                                  <p:stCondLst>
                                    <p:cond delay="0"/>
                                  </p:stCondLst>
                                  <p:childTnLst>
                                    <p:animMotion origin="layout" path="M -3.75E-6 -0.03472 L -3.75E-6 1.85185E-6 " pathEditMode="relative" rAng="0" ptsTypes="AA">
                                      <p:cBhvr>
                                        <p:cTn id="57" dur="500" fill="hold"/>
                                        <p:tgtEl>
                                          <p:spTgt spid="49"/>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250"/>
                                        <p:tgtEl>
                                          <p:spTgt spid="51"/>
                                        </p:tgtEl>
                                      </p:cBhvr>
                                    </p:animEffect>
                                  </p:childTnLst>
                                </p:cTn>
                              </p:par>
                              <p:par>
                                <p:cTn id="61" presetID="42" presetClass="path" presetSubtype="0" decel="100000" fill="hold" grpId="1" nodeType="withEffect">
                                  <p:stCondLst>
                                    <p:cond delay="0"/>
                                  </p:stCondLst>
                                  <p:childTnLst>
                                    <p:animMotion origin="layout" path="M -3.75E-6 -0.03472 L -3.75E-6 1.85185E-6 " pathEditMode="relative" rAng="0" ptsTypes="AA">
                                      <p:cBhvr>
                                        <p:cTn id="62" dur="500" fill="hold"/>
                                        <p:tgtEl>
                                          <p:spTgt spid="51"/>
                                        </p:tgtEl>
                                        <p:attrNameLst>
                                          <p:attrName>ppt_x</p:attrName>
                                          <p:attrName>ppt_y</p:attrName>
                                        </p:attrNameLst>
                                      </p:cBhvr>
                                      <p:rCtr x="0" y="1736"/>
                                    </p:animMotion>
                                  </p:childTnLst>
                                </p:cTn>
                              </p:par>
                              <p:par>
                                <p:cTn id="63" presetID="10"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250"/>
                                        <p:tgtEl>
                                          <p:spTgt spid="55"/>
                                        </p:tgtEl>
                                      </p:cBhvr>
                                    </p:animEffect>
                                  </p:childTnLst>
                                </p:cTn>
                              </p:par>
                              <p:par>
                                <p:cTn id="66" presetID="42" presetClass="path" presetSubtype="0" decel="100000" fill="hold" grpId="1" nodeType="withEffect">
                                  <p:stCondLst>
                                    <p:cond delay="0"/>
                                  </p:stCondLst>
                                  <p:childTnLst>
                                    <p:animMotion origin="layout" path="M -3.75E-6 -0.03472 L -3.75E-6 1.85185E-6 " pathEditMode="relative" rAng="0" ptsTypes="AA">
                                      <p:cBhvr>
                                        <p:cTn id="67" dur="500" fill="hold"/>
                                        <p:tgtEl>
                                          <p:spTgt spid="55"/>
                                        </p:tgtEl>
                                        <p:attrNameLst>
                                          <p:attrName>ppt_x</p:attrName>
                                          <p:attrName>ppt_y</p:attrName>
                                        </p:attrNameLst>
                                      </p:cBhvr>
                                      <p:rCtr x="0" y="1736"/>
                                    </p:animMotion>
                                  </p:childTnLst>
                                </p:cTn>
                              </p:par>
                              <p:par>
                                <p:cTn id="68" presetID="10" presetClass="entr" presetSubtype="0"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250"/>
                                        <p:tgtEl>
                                          <p:spTgt spid="61"/>
                                        </p:tgtEl>
                                      </p:cBhvr>
                                    </p:animEffect>
                                  </p:childTnLst>
                                </p:cTn>
                              </p:par>
                              <p:par>
                                <p:cTn id="71" presetID="42" presetClass="path" presetSubtype="0" decel="100000" fill="hold" nodeType="withEffect">
                                  <p:stCondLst>
                                    <p:cond delay="0"/>
                                  </p:stCondLst>
                                  <p:childTnLst>
                                    <p:animMotion origin="layout" path="M -3.75E-6 -0.03472 L -3.75E-6 1.85185E-6 " pathEditMode="relative" rAng="0" ptsTypes="AA">
                                      <p:cBhvr>
                                        <p:cTn id="72" dur="500" fill="hold"/>
                                        <p:tgtEl>
                                          <p:spTgt spid="61"/>
                                        </p:tgtEl>
                                        <p:attrNameLst>
                                          <p:attrName>ppt_x</p:attrName>
                                          <p:attrName>ppt_y</p:attrName>
                                        </p:attrNameLst>
                                      </p:cBhvr>
                                      <p:rCtr x="0" y="1736"/>
                                    </p:animMotion>
                                  </p:childTnLst>
                                </p:cTn>
                              </p:par>
                              <p:par>
                                <p:cTn id="73" presetID="10"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250"/>
                                        <p:tgtEl>
                                          <p:spTgt spid="62"/>
                                        </p:tgtEl>
                                      </p:cBhvr>
                                    </p:animEffect>
                                  </p:childTnLst>
                                </p:cTn>
                              </p:par>
                              <p:par>
                                <p:cTn id="76" presetID="42" presetClass="path" presetSubtype="0" decel="100000" fill="hold" grpId="1" nodeType="withEffect">
                                  <p:stCondLst>
                                    <p:cond delay="0"/>
                                  </p:stCondLst>
                                  <p:childTnLst>
                                    <p:animMotion origin="layout" path="M -3.75E-6 -0.03472 L -3.75E-6 1.85185E-6 " pathEditMode="relative" rAng="0" ptsTypes="AA">
                                      <p:cBhvr>
                                        <p:cTn id="77" dur="500" fill="hold"/>
                                        <p:tgtEl>
                                          <p:spTgt spid="62"/>
                                        </p:tgtEl>
                                        <p:attrNameLst>
                                          <p:attrName>ppt_x</p:attrName>
                                          <p:attrName>ppt_y</p:attrName>
                                        </p:attrNameLst>
                                      </p:cBhvr>
                                      <p:rCtr x="0" y="1736"/>
                                    </p:animMotion>
                                  </p:childTnLst>
                                </p:cTn>
                              </p:par>
                              <p:par>
                                <p:cTn id="78" presetID="10" presetClass="entr" presetSubtype="0"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fade">
                                      <p:cBhvr>
                                        <p:cTn id="80" dur="250"/>
                                        <p:tgtEl>
                                          <p:spTgt spid="64"/>
                                        </p:tgtEl>
                                      </p:cBhvr>
                                    </p:animEffect>
                                  </p:childTnLst>
                                </p:cTn>
                              </p:par>
                              <p:par>
                                <p:cTn id="81" presetID="42" presetClass="path" presetSubtype="0" decel="100000" fill="hold" grpId="1" nodeType="withEffect">
                                  <p:stCondLst>
                                    <p:cond delay="0"/>
                                  </p:stCondLst>
                                  <p:childTnLst>
                                    <p:animMotion origin="layout" path="M -3.75E-6 -0.03472 L -3.75E-6 1.85185E-6 " pathEditMode="relative" rAng="0" ptsTypes="AA">
                                      <p:cBhvr>
                                        <p:cTn id="82" dur="500" fill="hold"/>
                                        <p:tgtEl>
                                          <p:spTgt spid="64"/>
                                        </p:tgtEl>
                                        <p:attrNameLst>
                                          <p:attrName>ppt_x</p:attrName>
                                          <p:attrName>ppt_y</p:attrName>
                                        </p:attrNameLst>
                                      </p:cBhvr>
                                      <p:rCtr x="0" y="1736"/>
                                    </p:animMotion>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250"/>
                                        <p:tgtEl>
                                          <p:spTgt spid="47"/>
                                        </p:tgtEl>
                                      </p:cBhvr>
                                    </p:animEffect>
                                  </p:childTnLst>
                                </p:cTn>
                              </p:par>
                              <p:par>
                                <p:cTn id="87" presetID="42" presetClass="path" presetSubtype="0" decel="100000" fill="hold" grpId="1" nodeType="withEffect">
                                  <p:stCondLst>
                                    <p:cond delay="0"/>
                                  </p:stCondLst>
                                  <p:childTnLst>
                                    <p:animMotion origin="layout" path="M -3.75E-6 -0.03472 L -3.75E-6 1.85185E-6 " pathEditMode="relative" rAng="0" ptsTypes="AA">
                                      <p:cBhvr>
                                        <p:cTn id="88" dur="500" fill="hold"/>
                                        <p:tgtEl>
                                          <p:spTgt spid="47"/>
                                        </p:tgtEl>
                                        <p:attrNameLst>
                                          <p:attrName>ppt_x</p:attrName>
                                          <p:attrName>ppt_y</p:attrName>
                                        </p:attrNameLst>
                                      </p:cBhvr>
                                      <p:rCtr x="0" y="1736"/>
                                    </p:animMotion>
                                  </p:childTnLst>
                                </p:cTn>
                              </p:par>
                              <p:par>
                                <p:cTn id="89" presetID="10"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250"/>
                                        <p:tgtEl>
                                          <p:spTgt spid="52"/>
                                        </p:tgtEl>
                                      </p:cBhvr>
                                    </p:animEffect>
                                  </p:childTnLst>
                                </p:cTn>
                              </p:par>
                              <p:par>
                                <p:cTn id="92" presetID="42" presetClass="path" presetSubtype="0" decel="100000" fill="hold" grpId="1" nodeType="withEffect">
                                  <p:stCondLst>
                                    <p:cond delay="0"/>
                                  </p:stCondLst>
                                  <p:childTnLst>
                                    <p:animMotion origin="layout" path="M -3.75E-6 -0.03472 L -3.75E-6 1.85185E-6 " pathEditMode="relative" rAng="0" ptsTypes="AA">
                                      <p:cBhvr>
                                        <p:cTn id="93" dur="500" fill="hold"/>
                                        <p:tgtEl>
                                          <p:spTgt spid="52"/>
                                        </p:tgtEl>
                                        <p:attrNameLst>
                                          <p:attrName>ppt_x</p:attrName>
                                          <p:attrName>ppt_y</p:attrName>
                                        </p:attrNameLst>
                                      </p:cBhvr>
                                      <p:rCtr x="0" y="1736"/>
                                    </p:animMotion>
                                  </p:childTnLst>
                                </p:cTn>
                              </p:par>
                              <p:par>
                                <p:cTn id="94" presetID="10" presetClass="entr" presetSubtype="0" fill="hold" grpId="0" nodeType="with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fade">
                                      <p:cBhvr>
                                        <p:cTn id="96" dur="250"/>
                                        <p:tgtEl>
                                          <p:spTgt spid="56"/>
                                        </p:tgtEl>
                                      </p:cBhvr>
                                    </p:animEffect>
                                  </p:childTnLst>
                                </p:cTn>
                              </p:par>
                              <p:par>
                                <p:cTn id="97" presetID="42" presetClass="path" presetSubtype="0" decel="100000" fill="hold" grpId="1" nodeType="withEffect">
                                  <p:stCondLst>
                                    <p:cond delay="0"/>
                                  </p:stCondLst>
                                  <p:childTnLst>
                                    <p:animMotion origin="layout" path="M -3.75E-6 -0.03472 L -3.75E-6 1.85185E-6 " pathEditMode="relative" rAng="0" ptsTypes="AA">
                                      <p:cBhvr>
                                        <p:cTn id="98" dur="500" fill="hold"/>
                                        <p:tgtEl>
                                          <p:spTgt spid="56"/>
                                        </p:tgtEl>
                                        <p:attrNameLst>
                                          <p:attrName>ppt_x</p:attrName>
                                          <p:attrName>ppt_y</p:attrName>
                                        </p:attrNameLst>
                                      </p:cBhvr>
                                      <p:rCtr x="0" y="1736"/>
                                    </p:animMotion>
                                  </p:childTnLst>
                                </p:cTn>
                              </p:par>
                              <p:par>
                                <p:cTn id="99" presetID="10" presetClass="entr" presetSubtype="0"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animEffect transition="in" filter="fade">
                                      <p:cBhvr>
                                        <p:cTn id="101" dur="250"/>
                                        <p:tgtEl>
                                          <p:spTgt spid="60"/>
                                        </p:tgtEl>
                                      </p:cBhvr>
                                    </p:animEffect>
                                  </p:childTnLst>
                                </p:cTn>
                              </p:par>
                              <p:par>
                                <p:cTn id="102" presetID="42" presetClass="path" presetSubtype="0" decel="100000" fill="hold" nodeType="withEffect">
                                  <p:stCondLst>
                                    <p:cond delay="0"/>
                                  </p:stCondLst>
                                  <p:childTnLst>
                                    <p:animMotion origin="layout" path="M -3.75E-6 -0.03472 L -3.75E-6 1.85185E-6 " pathEditMode="relative" rAng="0" ptsTypes="AA">
                                      <p:cBhvr>
                                        <p:cTn id="103" dur="500" fill="hold"/>
                                        <p:tgtEl>
                                          <p:spTgt spid="60"/>
                                        </p:tgtEl>
                                        <p:attrNameLst>
                                          <p:attrName>ppt_x</p:attrName>
                                          <p:attrName>ppt_y</p:attrName>
                                        </p:attrNameLst>
                                      </p:cBhvr>
                                      <p:rCtr x="0" y="1736"/>
                                    </p:animMotion>
                                  </p:childTnLst>
                                </p:cTn>
                              </p:par>
                              <p:par>
                                <p:cTn id="104" presetID="10" presetClass="entr" presetSubtype="0" fill="hold" grpId="0"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250"/>
                                        <p:tgtEl>
                                          <p:spTgt spid="65"/>
                                        </p:tgtEl>
                                      </p:cBhvr>
                                    </p:animEffect>
                                  </p:childTnLst>
                                </p:cTn>
                              </p:par>
                              <p:par>
                                <p:cTn id="107" presetID="42" presetClass="path" presetSubtype="0" decel="100000" fill="hold" grpId="1" nodeType="withEffect">
                                  <p:stCondLst>
                                    <p:cond delay="0"/>
                                  </p:stCondLst>
                                  <p:childTnLst>
                                    <p:animMotion origin="layout" path="M -3.75E-6 -0.03472 L -3.75E-6 1.85185E-6 " pathEditMode="relative" rAng="0" ptsTypes="AA">
                                      <p:cBhvr>
                                        <p:cTn id="108" dur="500" fill="hold"/>
                                        <p:tgtEl>
                                          <p:spTgt spid="6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p:bldP spid="47" grpId="1"/>
      <p:bldP spid="48" grpId="0"/>
      <p:bldP spid="48" grpId="1"/>
      <p:bldP spid="49" grpId="0"/>
      <p:bldP spid="49" grpId="1"/>
      <p:bldP spid="50" grpId="0"/>
      <p:bldP spid="50" grpId="1"/>
      <p:bldP spid="51" grpId="0"/>
      <p:bldP spid="51" grpId="1"/>
      <p:bldP spid="52" grpId="0"/>
      <p:bldP spid="52" grpId="1"/>
      <p:bldP spid="53" grpId="0" animBg="1"/>
      <p:bldP spid="53" grpId="1" animBg="1"/>
      <p:bldP spid="55" grpId="0" animBg="1"/>
      <p:bldP spid="55" grpId="1" animBg="1"/>
      <p:bldP spid="56" grpId="0" animBg="1"/>
      <p:bldP spid="56" grpId="1" animBg="1"/>
      <p:bldP spid="62" grpId="0" animBg="1"/>
      <p:bldP spid="62" grpId="1" animBg="1"/>
      <p:bldP spid="63" grpId="0" animBg="1"/>
      <p:bldP spid="63" grpId="1" animBg="1"/>
      <p:bldP spid="64" grpId="0" animBg="1"/>
      <p:bldP spid="64" grpId="1" animBg="1"/>
      <p:bldP spid="65" grpId="0" animBg="1"/>
      <p:bldP spid="65" grpId="1" animBg="1"/>
      <p:bldP spid="66" grpId="0"/>
      <p:bldP spid="66" grpId="1"/>
      <p:bldP spid="54" grpId="0" animBg="1"/>
      <p:bldP spid="5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BB62D-DC59-296E-26A2-F8BF0F5FF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5FBE0-EE23-B70B-B26B-DC1EB33F0007}"/>
              </a:ext>
            </a:extLst>
          </p:cNvPr>
          <p:cNvSpPr>
            <a:spLocks noGrp="1"/>
          </p:cNvSpPr>
          <p:nvPr>
            <p:ph type="title"/>
          </p:nvPr>
        </p:nvSpPr>
        <p:spPr/>
        <p:txBody>
          <a:bodyPr/>
          <a:lstStyle/>
          <a:p>
            <a:r>
              <a:rPr lang="en-US" sz="3200"/>
              <a:t>Available across </a:t>
            </a:r>
            <a:br>
              <a:rPr lang="en-US" sz="3200"/>
            </a:br>
            <a:r>
              <a:rPr lang="en-US" sz="3200"/>
              <a:t>Microsoft 365 apps</a:t>
            </a:r>
          </a:p>
        </p:txBody>
      </p:sp>
      <p:graphicFrame>
        <p:nvGraphicFramePr>
          <p:cNvPr id="3" name="Table 2">
            <a:extLst>
              <a:ext uri="{FF2B5EF4-FFF2-40B4-BE49-F238E27FC236}">
                <a16:creationId xmlns:a16="http://schemas.microsoft.com/office/drawing/2014/main" id="{0BC90D0B-2B41-5BBB-9D84-C5654B3E5AB6}"/>
              </a:ext>
            </a:extLst>
          </p:cNvPr>
          <p:cNvGraphicFramePr>
            <a:graphicFrameLocks noGrp="1"/>
          </p:cNvGraphicFramePr>
          <p:nvPr/>
        </p:nvGraphicFramePr>
        <p:xfrm>
          <a:off x="7913536" y="2227812"/>
          <a:ext cx="2139231" cy="4439690"/>
        </p:xfrm>
        <a:graphic>
          <a:graphicData uri="http://schemas.openxmlformats.org/drawingml/2006/table">
            <a:tbl>
              <a:tblPr firstRow="1" bandRow="1">
                <a:tableStyleId>{2D5ABB26-0587-4C30-8999-92F81FD0307C}</a:tableStyleId>
              </a:tblPr>
              <a:tblGrid>
                <a:gridCol w="2139231">
                  <a:extLst>
                    <a:ext uri="{9D8B030D-6E8A-4147-A177-3AD203B41FA5}">
                      <a16:colId xmlns:a16="http://schemas.microsoft.com/office/drawing/2014/main" val="595003476"/>
                    </a:ext>
                  </a:extLst>
                </a:gridCol>
              </a:tblGrid>
              <a:tr h="2219845">
                <a:tc>
                  <a:txBody>
                    <a:bodyPr/>
                    <a:lstStyle/>
                    <a:p>
                      <a:endParaRPr lang="en-US" noProof="0"/>
                    </a:p>
                  </a:txBody>
                  <a:tcPr>
                    <a:solidFill>
                      <a:srgbClr val="F2F2F2">
                        <a:alpha val="20000"/>
                      </a:srgbClr>
                    </a:solidFill>
                  </a:tcPr>
                </a:tc>
                <a:extLst>
                  <a:ext uri="{0D108BD9-81ED-4DB2-BD59-A6C34878D82A}">
                    <a16:rowId xmlns:a16="http://schemas.microsoft.com/office/drawing/2014/main" val="2015405941"/>
                  </a:ext>
                </a:extLst>
              </a:tr>
              <a:tr h="2219845">
                <a:tc>
                  <a:txBody>
                    <a:bodyPr/>
                    <a:lstStyle/>
                    <a:p>
                      <a:endParaRPr lang="en-US" noProof="0" dirty="0"/>
                    </a:p>
                  </a:txBody>
                  <a:tcPr>
                    <a:solidFill>
                      <a:srgbClr val="F2F2F2">
                        <a:alpha val="50196"/>
                      </a:srgbClr>
                    </a:solidFill>
                  </a:tcPr>
                </a:tc>
                <a:extLst>
                  <a:ext uri="{0D108BD9-81ED-4DB2-BD59-A6C34878D82A}">
                    <a16:rowId xmlns:a16="http://schemas.microsoft.com/office/drawing/2014/main" val="3953433949"/>
                  </a:ext>
                </a:extLst>
              </a:tr>
            </a:tbl>
          </a:graphicData>
        </a:graphic>
      </p:graphicFrame>
      <p:graphicFrame>
        <p:nvGraphicFramePr>
          <p:cNvPr id="4" name="Table 3">
            <a:extLst>
              <a:ext uri="{FF2B5EF4-FFF2-40B4-BE49-F238E27FC236}">
                <a16:creationId xmlns:a16="http://schemas.microsoft.com/office/drawing/2014/main" id="{092F9564-0F24-E303-9FF9-A48A24BC19D6}"/>
              </a:ext>
            </a:extLst>
          </p:cNvPr>
          <p:cNvGraphicFramePr>
            <a:graphicFrameLocks noGrp="1"/>
          </p:cNvGraphicFramePr>
          <p:nvPr/>
        </p:nvGraphicFramePr>
        <p:xfrm>
          <a:off x="10052769" y="-1"/>
          <a:ext cx="2139231" cy="6667500"/>
        </p:xfrm>
        <a:graphic>
          <a:graphicData uri="http://schemas.openxmlformats.org/drawingml/2006/table">
            <a:tbl>
              <a:tblPr firstRow="1" bandRow="1">
                <a:tableStyleId>{2D5ABB26-0587-4C30-8999-92F81FD0307C}</a:tableStyleId>
              </a:tblPr>
              <a:tblGrid>
                <a:gridCol w="2139231">
                  <a:extLst>
                    <a:ext uri="{9D8B030D-6E8A-4147-A177-3AD203B41FA5}">
                      <a16:colId xmlns:a16="http://schemas.microsoft.com/office/drawing/2014/main" val="595003476"/>
                    </a:ext>
                  </a:extLst>
                </a:gridCol>
              </a:tblGrid>
              <a:tr h="2222500">
                <a:tc>
                  <a:txBody>
                    <a:bodyPr/>
                    <a:lstStyle/>
                    <a:p>
                      <a:endParaRPr lang="en-US" noProof="0"/>
                    </a:p>
                  </a:txBody>
                  <a:tcPr>
                    <a:solidFill>
                      <a:srgbClr val="F2F2F2">
                        <a:alpha val="20000"/>
                      </a:srgbClr>
                    </a:solidFill>
                  </a:tcPr>
                </a:tc>
                <a:extLst>
                  <a:ext uri="{0D108BD9-81ED-4DB2-BD59-A6C34878D82A}">
                    <a16:rowId xmlns:a16="http://schemas.microsoft.com/office/drawing/2014/main" val="2015405941"/>
                  </a:ext>
                </a:extLst>
              </a:tr>
              <a:tr h="2222500">
                <a:tc>
                  <a:txBody>
                    <a:bodyPr/>
                    <a:lstStyle/>
                    <a:p>
                      <a:endParaRPr lang="en-US" noProof="0"/>
                    </a:p>
                  </a:txBody>
                  <a:tcPr>
                    <a:solidFill>
                      <a:srgbClr val="F2F2F2">
                        <a:alpha val="50196"/>
                      </a:srgbClr>
                    </a:solidFill>
                  </a:tcPr>
                </a:tc>
                <a:extLst>
                  <a:ext uri="{0D108BD9-81ED-4DB2-BD59-A6C34878D82A}">
                    <a16:rowId xmlns:a16="http://schemas.microsoft.com/office/drawing/2014/main" val="3953433949"/>
                  </a:ext>
                </a:extLst>
              </a:tr>
              <a:tr h="2222500">
                <a:tc>
                  <a:txBody>
                    <a:bodyPr/>
                    <a:lstStyle/>
                    <a:p>
                      <a:endParaRPr lang="en-US" noProof="0" dirty="0"/>
                    </a:p>
                  </a:txBody>
                  <a:tcPr>
                    <a:solidFill>
                      <a:schemeClr val="bg1">
                        <a:lumMod val="95000"/>
                      </a:schemeClr>
                    </a:solidFill>
                  </a:tcPr>
                </a:tc>
                <a:extLst>
                  <a:ext uri="{0D108BD9-81ED-4DB2-BD59-A6C34878D82A}">
                    <a16:rowId xmlns:a16="http://schemas.microsoft.com/office/drawing/2014/main" val="3441008881"/>
                  </a:ext>
                </a:extLst>
              </a:tr>
            </a:tbl>
          </a:graphicData>
        </a:graphic>
      </p:graphicFrame>
      <p:pic>
        <p:nvPicPr>
          <p:cNvPr id="5" name="Picture 4" descr="A green square with white x on it&#10;&#10;Description automatically generated">
            <a:extLst>
              <a:ext uri="{FF2B5EF4-FFF2-40B4-BE49-F238E27FC236}">
                <a16:creationId xmlns:a16="http://schemas.microsoft.com/office/drawing/2014/main" id="{6DB645EB-8D23-36A0-7041-0B0B641C7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006" y="2743628"/>
            <a:ext cx="1453723" cy="1453723"/>
          </a:xfrm>
          <a:prstGeom prst="rect">
            <a:avLst/>
          </a:prstGeom>
        </p:spPr>
      </p:pic>
      <p:pic>
        <p:nvPicPr>
          <p:cNvPr id="6" name="Picture 5" descr="A logo of a company&#10;&#10;Description automatically generated">
            <a:extLst>
              <a:ext uri="{FF2B5EF4-FFF2-40B4-BE49-F238E27FC236}">
                <a16:creationId xmlns:a16="http://schemas.microsoft.com/office/drawing/2014/main" id="{996DD352-8379-754F-6619-5B6EA7D89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9808" y="713860"/>
            <a:ext cx="735330" cy="690079"/>
          </a:xfrm>
          <a:prstGeom prst="rect">
            <a:avLst/>
          </a:prstGeom>
        </p:spPr>
      </p:pic>
      <p:pic>
        <p:nvPicPr>
          <p:cNvPr id="7" name="Picture 6" descr="A blue square with white letters on it&#10;&#10;Description automatically generated">
            <a:extLst>
              <a:ext uri="{FF2B5EF4-FFF2-40B4-BE49-F238E27FC236}">
                <a16:creationId xmlns:a16="http://schemas.microsoft.com/office/drawing/2014/main" id="{F99833D4-3182-5261-16BC-AEFBB8B45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4559" y="2760173"/>
            <a:ext cx="1317187" cy="1317187"/>
          </a:xfrm>
          <a:prstGeom prst="rect">
            <a:avLst/>
          </a:prstGeom>
        </p:spPr>
      </p:pic>
      <p:pic>
        <p:nvPicPr>
          <p:cNvPr id="8" name="Graphic 7">
            <a:extLst>
              <a:ext uri="{FF2B5EF4-FFF2-40B4-BE49-F238E27FC236}">
                <a16:creationId xmlns:a16="http://schemas.microsoft.com/office/drawing/2014/main" id="{35125C70-D9A8-24B8-BF5F-AAFF9C5484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8374" y="5372381"/>
            <a:ext cx="708054" cy="702389"/>
          </a:xfrm>
          <a:prstGeom prst="rect">
            <a:avLst/>
          </a:prstGeom>
        </p:spPr>
      </p:pic>
      <p:pic>
        <p:nvPicPr>
          <p:cNvPr id="9" name="Graphic 8">
            <a:extLst>
              <a:ext uri="{FF2B5EF4-FFF2-40B4-BE49-F238E27FC236}">
                <a16:creationId xmlns:a16="http://schemas.microsoft.com/office/drawing/2014/main" id="{1123E6AF-B138-1336-476B-B716A1B944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36479" y="5316374"/>
            <a:ext cx="706775" cy="612207"/>
          </a:xfrm>
          <a:prstGeom prst="rect">
            <a:avLst/>
          </a:prstGeom>
        </p:spPr>
      </p:pic>
      <p:sp>
        <p:nvSpPr>
          <p:cNvPr id="10" name="TextBox 9">
            <a:extLst>
              <a:ext uri="{FF2B5EF4-FFF2-40B4-BE49-F238E27FC236}">
                <a16:creationId xmlns:a16="http://schemas.microsoft.com/office/drawing/2014/main" id="{12C5682D-D5A0-724E-481B-7206C4E2196D}"/>
              </a:ext>
            </a:extLst>
          </p:cNvPr>
          <p:cNvSpPr txBox="1"/>
          <p:nvPr/>
        </p:nvSpPr>
        <p:spPr>
          <a:xfrm>
            <a:off x="586739" y="1673722"/>
            <a:ext cx="5047579" cy="1077218"/>
          </a:xfrm>
          <a:prstGeom prst="rect">
            <a:avLst/>
          </a:prstGeom>
          <a:noFill/>
        </p:spPr>
        <p:txBody>
          <a:bodyPr wrap="square" lIns="0" tIns="0" rIns="0" bIns="0" rtlCol="0" anchor="t">
            <a:spAutoFit/>
          </a:bodyPr>
          <a:lstStyle/>
          <a:p>
            <a:r>
              <a:rPr lang="en-US" sz="1750">
                <a:solidFill>
                  <a:schemeClr val="bg1"/>
                </a:solidFill>
              </a:rPr>
              <a:t>Microsoft 365 Copilot Chat available as a side-by-side experience in </a:t>
            </a:r>
            <a:r>
              <a:rPr lang="en-US" sz="1750" b="1">
                <a:solidFill>
                  <a:schemeClr val="bg1"/>
                </a:solidFill>
              </a:rPr>
              <a:t>Word, Excel, PowerPoint, Outlook, OneNote, and Teams, </a:t>
            </a:r>
            <a:r>
              <a:rPr lang="en-US" sz="1750">
                <a:solidFill>
                  <a:schemeClr val="bg1"/>
                </a:solidFill>
              </a:rPr>
              <a:t>to help users access AI in their flow of work. </a:t>
            </a:r>
          </a:p>
        </p:txBody>
      </p:sp>
      <p:pic>
        <p:nvPicPr>
          <p:cNvPr id="11" name="Picture 10">
            <a:extLst>
              <a:ext uri="{FF2B5EF4-FFF2-40B4-BE49-F238E27FC236}">
                <a16:creationId xmlns:a16="http://schemas.microsoft.com/office/drawing/2014/main" id="{F15C6C13-036B-E09A-E895-B2649FDA9649}"/>
              </a:ext>
            </a:extLst>
          </p:cNvPr>
          <p:cNvPicPr>
            <a:picLocks noChangeAspect="1"/>
          </p:cNvPicPr>
          <p:nvPr/>
        </p:nvPicPr>
        <p:blipFill>
          <a:blip r:embed="rId10"/>
          <a:stretch>
            <a:fillRect/>
          </a:stretch>
        </p:blipFill>
        <p:spPr>
          <a:xfrm>
            <a:off x="666001" y="3092375"/>
            <a:ext cx="4328348" cy="2460655"/>
          </a:xfrm>
          <a:prstGeom prst="rect">
            <a:avLst/>
          </a:prstGeom>
          <a:effectLst>
            <a:glow rad="88900">
              <a:schemeClr val="bg1">
                <a:lumMod val="50000"/>
              </a:schemeClr>
            </a:glow>
          </a:effectLst>
        </p:spPr>
      </p:pic>
      <p:sp>
        <p:nvSpPr>
          <p:cNvPr id="14" name="TextBox 13">
            <a:extLst>
              <a:ext uri="{FF2B5EF4-FFF2-40B4-BE49-F238E27FC236}">
                <a16:creationId xmlns:a16="http://schemas.microsoft.com/office/drawing/2014/main" id="{6841D117-AF21-8FA0-DB2F-11BDC607A069}"/>
              </a:ext>
            </a:extLst>
          </p:cNvPr>
          <p:cNvSpPr txBox="1"/>
          <p:nvPr/>
        </p:nvSpPr>
        <p:spPr>
          <a:xfrm>
            <a:off x="586739" y="5736960"/>
            <a:ext cx="6711836" cy="635559"/>
          </a:xfrm>
          <a:prstGeom prst="rect">
            <a:avLst/>
          </a:prstGeom>
          <a:noFill/>
        </p:spPr>
        <p:txBody>
          <a:bodyPr wrap="square">
            <a:spAutoFit/>
          </a:bodyPr>
          <a:lstStyle/>
          <a:p>
            <a:r>
              <a:rPr lang="en-US">
                <a:solidFill>
                  <a:schemeClr val="bg1"/>
                </a:solidFill>
              </a:rPr>
              <a:t>Copilot Chat will open in the side pane and users can manage this behavior through their settings in the app.</a:t>
            </a:r>
          </a:p>
        </p:txBody>
      </p:sp>
      <p:sp>
        <p:nvSpPr>
          <p:cNvPr id="13" name="Rectangle 12">
            <a:extLst>
              <a:ext uri="{FF2B5EF4-FFF2-40B4-BE49-F238E27FC236}">
                <a16:creationId xmlns:a16="http://schemas.microsoft.com/office/drawing/2014/main" id="{05C99EC6-49AB-C361-77C2-F4FF20524F51}"/>
              </a:ext>
            </a:extLst>
          </p:cNvPr>
          <p:cNvSpPr/>
          <p:nvPr/>
        </p:nvSpPr>
        <p:spPr bwMode="auto">
          <a:xfrm>
            <a:off x="7913538" y="-58566"/>
            <a:ext cx="2139229" cy="2286375"/>
          </a:xfrm>
          <a:prstGeom prst="rect">
            <a:avLst/>
          </a:prstGeom>
          <a:solidFill>
            <a:schemeClr val="bg1">
              <a:lumMod val="95000"/>
              <a:alpha val="45217"/>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EFACFDC1-2BB3-D078-3E44-1A32346FC575}"/>
              </a:ext>
            </a:extLst>
          </p:cNvPr>
          <p:cNvSpPr/>
          <p:nvPr/>
        </p:nvSpPr>
        <p:spPr bwMode="auto">
          <a:xfrm>
            <a:off x="5774305" y="2253865"/>
            <a:ext cx="2139231" cy="2191135"/>
          </a:xfrm>
          <a:prstGeom prst="rect">
            <a:avLst/>
          </a:prstGeom>
          <a:solidFill>
            <a:schemeClr val="bg1">
              <a:lumMod val="95000"/>
              <a:alpha val="8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A logo of a company&#10;&#10;AI-generated content may be incorrect.">
            <a:extLst>
              <a:ext uri="{FF2B5EF4-FFF2-40B4-BE49-F238E27FC236}">
                <a16:creationId xmlns:a16="http://schemas.microsoft.com/office/drawing/2014/main" id="{A402CC99-7A8A-5733-D786-648635B0E761}"/>
              </a:ext>
            </a:extLst>
          </p:cNvPr>
          <p:cNvPicPr>
            <a:picLocks noChangeAspect="1"/>
          </p:cNvPicPr>
          <p:nvPr/>
        </p:nvPicPr>
        <p:blipFill>
          <a:blip r:embed="rId11"/>
          <a:stretch>
            <a:fillRect/>
          </a:stretch>
        </p:blipFill>
        <p:spPr>
          <a:xfrm>
            <a:off x="8340993" y="375467"/>
            <a:ext cx="1366864" cy="1366864"/>
          </a:xfrm>
          <a:prstGeom prst="rect">
            <a:avLst/>
          </a:prstGeom>
        </p:spPr>
      </p:pic>
      <p:pic>
        <p:nvPicPr>
          <p:cNvPr id="20" name="Picture 19" descr="A blue green and yellow swirl logo&#10;&#10;AI-generated content may be incorrect.">
            <a:extLst>
              <a:ext uri="{FF2B5EF4-FFF2-40B4-BE49-F238E27FC236}">
                <a16:creationId xmlns:a16="http://schemas.microsoft.com/office/drawing/2014/main" id="{507F2797-BE66-3496-72B2-356BBD5A91E6}"/>
              </a:ext>
            </a:extLst>
          </p:cNvPr>
          <p:cNvPicPr>
            <a:picLocks noChangeAspect="1"/>
          </p:cNvPicPr>
          <p:nvPr/>
        </p:nvPicPr>
        <p:blipFill>
          <a:blip r:embed="rId12"/>
          <a:stretch>
            <a:fillRect/>
          </a:stretch>
        </p:blipFill>
        <p:spPr>
          <a:xfrm>
            <a:off x="6517529" y="3092375"/>
            <a:ext cx="616051" cy="616051"/>
          </a:xfrm>
          <a:prstGeom prst="rect">
            <a:avLst/>
          </a:prstGeom>
        </p:spPr>
      </p:pic>
    </p:spTree>
    <p:extLst>
      <p:ext uri="{BB962C8B-B14F-4D97-AF65-F5344CB8AC3E}">
        <p14:creationId xmlns:p14="http://schemas.microsoft.com/office/powerpoint/2010/main" val="23325028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4AF585E4-1766-D6CC-F318-1A95172C9226}"/>
              </a:ext>
            </a:extLst>
          </p:cNvPr>
          <p:cNvPicPr>
            <a:picLocks noGrp="1" noChangeAspect="1"/>
          </p:cNvPicPr>
          <p:nvPr>
            <p:ph idx="1"/>
          </p:nvPr>
        </p:nvPicPr>
        <p:blipFill>
          <a:blip r:embed="rId2"/>
          <a:stretch>
            <a:fillRect/>
          </a:stretch>
        </p:blipFill>
        <p:spPr>
          <a:xfrm>
            <a:off x="-356048" y="0"/>
            <a:ext cx="12622550" cy="6909761"/>
          </a:xfrm>
        </p:spPr>
      </p:pic>
    </p:spTree>
    <p:extLst>
      <p:ext uri="{BB962C8B-B14F-4D97-AF65-F5344CB8AC3E}">
        <p14:creationId xmlns:p14="http://schemas.microsoft.com/office/powerpoint/2010/main" val="148174406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coffee machine&#10;&#10;AI-generated content may be incorrect.">
            <a:extLst>
              <a:ext uri="{FF2B5EF4-FFF2-40B4-BE49-F238E27FC236}">
                <a16:creationId xmlns:a16="http://schemas.microsoft.com/office/drawing/2014/main" id="{82DB4697-EE82-58B9-85C0-CDC975ACEF08}"/>
              </a:ext>
            </a:extLst>
          </p:cNvPr>
          <p:cNvPicPr>
            <a:picLocks noGrp="1" noChangeAspect="1"/>
          </p:cNvPicPr>
          <p:nvPr>
            <p:ph idx="1"/>
          </p:nvPr>
        </p:nvPicPr>
        <p:blipFill>
          <a:blip r:embed="rId2"/>
          <a:stretch>
            <a:fillRect/>
          </a:stretch>
        </p:blipFill>
        <p:spPr>
          <a:xfrm>
            <a:off x="2031101" y="1429887"/>
            <a:ext cx="8441568" cy="4748382"/>
          </a:xfrm>
        </p:spPr>
      </p:pic>
      <p:sp>
        <p:nvSpPr>
          <p:cNvPr id="9" name="Title 1">
            <a:extLst>
              <a:ext uri="{FF2B5EF4-FFF2-40B4-BE49-F238E27FC236}">
                <a16:creationId xmlns:a16="http://schemas.microsoft.com/office/drawing/2014/main" id="{6BE0460B-BFBD-DDE9-60D0-DE9EFDDAAE4B}"/>
              </a:ext>
            </a:extLst>
          </p:cNvPr>
          <p:cNvSpPr>
            <a:spLocks noGrp="1"/>
          </p:cNvSpPr>
          <p:nvPr>
            <p:ph type="title"/>
          </p:nvPr>
        </p:nvSpPr>
        <p:spPr>
          <a:xfrm>
            <a:off x="588963" y="485775"/>
            <a:ext cx="11017250" cy="498475"/>
          </a:xfrm>
        </p:spPr>
        <p:txBody>
          <a:bodyPr/>
          <a:lstStyle/>
          <a:p>
            <a:r>
              <a:rPr lang="en-US" sz="3200"/>
              <a:t>Available across the Microsoft 365 apps</a:t>
            </a:r>
          </a:p>
        </p:txBody>
      </p:sp>
    </p:spTree>
    <p:extLst>
      <p:ext uri="{BB962C8B-B14F-4D97-AF65-F5344CB8AC3E}">
        <p14:creationId xmlns:p14="http://schemas.microsoft.com/office/powerpoint/2010/main" val="249599246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7C62F-78BE-5B8E-55F6-783B0AAF57C6}"/>
              </a:ext>
            </a:extLst>
          </p:cNvPr>
          <p:cNvSpPr txBox="1">
            <a:spLocks/>
          </p:cNvSpPr>
          <p:nvPr/>
        </p:nvSpPr>
        <p:spPr>
          <a:xfrm>
            <a:off x="838200" y="484414"/>
            <a:ext cx="10515600" cy="759959"/>
          </a:xfrm>
          <a:prstGeom prst="rect">
            <a:avLst/>
          </a:prstGeom>
        </p:spPr>
        <p:txBody>
          <a:bodyPr vert="horz" lIns="91440" tIns="45720" rIns="91440" bIns="45720" rtlCol="0" anchor="ctr">
            <a:normAutofit lnSpcReduction="10000"/>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algn="ctr"/>
            <a:r>
              <a:rPr lang="en-US" sz="4400">
                <a:solidFill>
                  <a:schemeClr val="bg1"/>
                </a:solidFill>
                <a:latin typeface="Aptos" panose="020B0004020202020204" pitchFamily="34" charset="0"/>
                <a:ea typeface="+mj-ea"/>
                <a:cs typeface="+mj-cs"/>
              </a:rPr>
              <a:t>Copilot Chat Benefits</a:t>
            </a:r>
          </a:p>
        </p:txBody>
      </p:sp>
      <p:graphicFrame>
        <p:nvGraphicFramePr>
          <p:cNvPr id="3" name="Content Placeholder 3">
            <a:extLst>
              <a:ext uri="{FF2B5EF4-FFF2-40B4-BE49-F238E27FC236}">
                <a16:creationId xmlns:a16="http://schemas.microsoft.com/office/drawing/2014/main" id="{9D32B4D7-F5E0-2833-0248-966764C480C0}"/>
              </a:ext>
            </a:extLst>
          </p:cNvPr>
          <p:cNvGraphicFramePr>
            <a:graphicFrameLocks/>
          </p:cNvGraphicFramePr>
          <p:nvPr>
            <p:extLst>
              <p:ext uri="{D42A27DB-BD31-4B8C-83A1-F6EECF244321}">
                <p14:modId xmlns:p14="http://schemas.microsoft.com/office/powerpoint/2010/main" val="314671028"/>
              </p:ext>
            </p:extLst>
          </p:nvPr>
        </p:nvGraphicFramePr>
        <p:xfrm>
          <a:off x="750712" y="1828800"/>
          <a:ext cx="10515600" cy="4352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utoShape 2" descr="Thumbnail Image Automate repetitive tasks">
            <a:extLst>
              <a:ext uri="{FF2B5EF4-FFF2-40B4-BE49-F238E27FC236}">
                <a16:creationId xmlns:a16="http://schemas.microsoft.com/office/drawing/2014/main" id="{C83C6294-58AE-A373-C89E-4C9D676A911D}"/>
              </a:ext>
            </a:extLst>
          </p:cNvPr>
          <p:cNvSpPr>
            <a:spLocks noChangeAspect="1" noChangeArrowheads="1"/>
          </p:cNvSpPr>
          <p:nvPr/>
        </p:nvSpPr>
        <p:spPr bwMode="auto">
          <a:xfrm>
            <a:off x="669431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schemeClr val="bg1"/>
              </a:solidFill>
              <a:latin typeface="Aptos" panose="020B0004020202020204" pitchFamily="34" charset="0"/>
            </a:endParaRPr>
          </a:p>
        </p:txBody>
      </p:sp>
    </p:spTree>
    <p:extLst>
      <p:ext uri="{BB962C8B-B14F-4D97-AF65-F5344CB8AC3E}">
        <p14:creationId xmlns:p14="http://schemas.microsoft.com/office/powerpoint/2010/main" val="27972744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B271304-60DF-07ED-803B-CCFD2A87E66D}"/>
              </a:ext>
            </a:extLst>
          </p:cNvPr>
          <p:cNvSpPr txBox="1">
            <a:spLocks/>
          </p:cNvSpPr>
          <p:nvPr/>
        </p:nvSpPr>
        <p:spPr>
          <a:xfrm>
            <a:off x="584200" y="2207695"/>
            <a:ext cx="4412673" cy="1354217"/>
          </a:xfrm>
          <a:prstGeom prst="rect">
            <a:avLst/>
          </a:prstGeom>
        </p:spPr>
        <p:txBody>
          <a:bodyPr wrap="square" anchor="b">
            <a:norm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a:lnSpc>
                <a:spcPct val="90000"/>
              </a:lnSpc>
            </a:pPr>
            <a:r>
              <a:rPr lang="en-GB" sz="2800">
                <a:solidFill>
                  <a:srgbClr val="FFE399"/>
                </a:solidFill>
                <a:latin typeface="Segoe UI Semibold"/>
                <a:cs typeface="Segoe UI Semibold"/>
              </a:rPr>
              <a:t>What is Prompting ?</a:t>
            </a:r>
            <a:br>
              <a:rPr lang="en-GB" sz="2800"/>
            </a:br>
            <a:br>
              <a:rPr lang="en-GB" sz="2800"/>
            </a:br>
            <a:endParaRPr lang="en-GB" sz="2800">
              <a:gradFill>
                <a:gsLst>
                  <a:gs pos="21000">
                    <a:srgbClr val="0078D4"/>
                  </a:gs>
                  <a:gs pos="100000">
                    <a:srgbClr val="C03BC4"/>
                  </a:gs>
                </a:gsLst>
                <a:lin ang="2400000" scaled="0"/>
              </a:gradFill>
            </a:endParaRPr>
          </a:p>
        </p:txBody>
      </p:sp>
      <p:sp>
        <p:nvSpPr>
          <p:cNvPr id="4" name="Text Placeholder 2">
            <a:extLst>
              <a:ext uri="{FF2B5EF4-FFF2-40B4-BE49-F238E27FC236}">
                <a16:creationId xmlns:a16="http://schemas.microsoft.com/office/drawing/2014/main" id="{424AF6A2-4BB1-2E8E-CA44-61492BEE1482}"/>
              </a:ext>
            </a:extLst>
          </p:cNvPr>
          <p:cNvSpPr txBox="1">
            <a:spLocks/>
          </p:cNvSpPr>
          <p:nvPr/>
        </p:nvSpPr>
        <p:spPr>
          <a:xfrm>
            <a:off x="360916" y="3223358"/>
            <a:ext cx="6834213" cy="1723549"/>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tx1"/>
                </a:solidFill>
                <a:ea typeface="+mn-lt"/>
                <a:cs typeface="+mn-lt"/>
              </a:rPr>
              <a:t>Prompts are the way you ask Copilot to perform tasks for you. </a:t>
            </a:r>
            <a:r>
              <a:rPr lang="en-US" b="1">
                <a:solidFill>
                  <a:schemeClr val="tx1"/>
                </a:solidFill>
                <a:ea typeface="+mn-lt"/>
                <a:cs typeface="+mn-lt"/>
              </a:rPr>
              <a:t>It’s a unique and emerging skill that differs from traditional web searching.</a:t>
            </a:r>
            <a:endParaRPr lang="en-US" b="1">
              <a:solidFill>
                <a:schemeClr val="tx1"/>
              </a:solidFill>
            </a:endParaRPr>
          </a:p>
        </p:txBody>
      </p:sp>
    </p:spTree>
    <p:extLst>
      <p:ext uri="{BB962C8B-B14F-4D97-AF65-F5344CB8AC3E}">
        <p14:creationId xmlns:p14="http://schemas.microsoft.com/office/powerpoint/2010/main" val="3855273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2AC077-CC20-EAD0-1DBC-0C125CB6317C}"/>
              </a:ext>
            </a:extLst>
          </p:cNvPr>
          <p:cNvSpPr txBox="1">
            <a:spLocks/>
          </p:cNvSpPr>
          <p:nvPr/>
        </p:nvSpPr>
        <p:spPr>
          <a:xfrm>
            <a:off x="526971" y="-19087"/>
            <a:ext cx="10515600" cy="132556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The art and science of prompting</a:t>
            </a:r>
          </a:p>
        </p:txBody>
      </p:sp>
      <p:sp>
        <p:nvSpPr>
          <p:cNvPr id="5" name="Content Placeholder 2">
            <a:extLst>
              <a:ext uri="{FF2B5EF4-FFF2-40B4-BE49-F238E27FC236}">
                <a16:creationId xmlns:a16="http://schemas.microsoft.com/office/drawing/2014/main" id="{17134FBF-D681-05AC-9879-3975FD80B97F}"/>
              </a:ext>
            </a:extLst>
          </p:cNvPr>
          <p:cNvSpPr txBox="1">
            <a:spLocks/>
          </p:cNvSpPr>
          <p:nvPr/>
        </p:nvSpPr>
        <p:spPr>
          <a:xfrm>
            <a:off x="176573" y="2233114"/>
            <a:ext cx="5001218" cy="2954655"/>
          </a:xfrm>
          <a:prstGeom prst="rect">
            <a:avLst/>
          </a:prstGeom>
        </p:spPr>
        <p:txBody>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rPr>
              <a:t>Prompts </a:t>
            </a:r>
            <a:r>
              <a:rPr lang="en-US" sz="2000">
                <a:solidFill>
                  <a:schemeClr val="bg1"/>
                </a:solidFill>
              </a:rPr>
              <a:t>are how you ask Copilot to do something for you — like creating, </a:t>
            </a:r>
            <a:r>
              <a:rPr lang="en-US" sz="2000"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rPr>
              <a:t>summarizing, editing, or transforming</a:t>
            </a:r>
            <a:r>
              <a:rPr lang="en-US" sz="2000">
                <a:solidFill>
                  <a:srgbClr val="1E1E1E"/>
                </a:solidFill>
                <a:latin typeface="Segoe Sans Display" pitchFamily="2" charset="0"/>
              </a:rPr>
              <a:t>.</a:t>
            </a:r>
            <a:endParaRPr lang="en-US" sz="2000"/>
          </a:p>
          <a:p>
            <a:endParaRPr lang="en-US" sz="2000"/>
          </a:p>
          <a:p>
            <a:r>
              <a:rPr lang="en-US" sz="2000">
                <a:solidFill>
                  <a:schemeClr val="bg1"/>
                </a:solidFill>
              </a:rPr>
              <a:t>Think about prompting like having a conversation, using plain but clear language and providing context like you would with an assistant. </a:t>
            </a:r>
          </a:p>
          <a:p>
            <a:endParaRPr lang="en-US" sz="2000"/>
          </a:p>
        </p:txBody>
      </p:sp>
      <p:sp>
        <p:nvSpPr>
          <p:cNvPr id="6" name="Rectangle: Rounded Corners 5">
            <a:extLst>
              <a:ext uri="{FF2B5EF4-FFF2-40B4-BE49-F238E27FC236}">
                <a16:creationId xmlns:a16="http://schemas.microsoft.com/office/drawing/2014/main" id="{7DF91E86-28B0-7167-1D75-8C375C3376D5}"/>
              </a:ext>
            </a:extLst>
          </p:cNvPr>
          <p:cNvSpPr/>
          <p:nvPr/>
        </p:nvSpPr>
        <p:spPr bwMode="auto">
          <a:xfrm>
            <a:off x="5467780" y="1587640"/>
            <a:ext cx="6037583" cy="4731092"/>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id="{EC23D75F-8227-9236-8B3D-94DED071B9EF}"/>
              </a:ext>
              <a:ext uri="{C183D7F6-B498-43B3-948B-1728B52AA6E4}">
                <adec:decorative xmlns:adec="http://schemas.microsoft.com/office/drawing/2017/decorative" val="1"/>
              </a:ext>
            </a:extLst>
          </p:cNvPr>
          <p:cNvSpPr txBox="1">
            <a:spLocks/>
          </p:cNvSpPr>
          <p:nvPr/>
        </p:nvSpPr>
        <p:spPr>
          <a:xfrm>
            <a:off x="5377544" y="1339012"/>
            <a:ext cx="6226193" cy="5061787"/>
          </a:xfrm>
          <a:prstGeom prst="roundRect">
            <a:avLst>
              <a:gd name="adj" fmla="val 3190"/>
            </a:avLst>
          </a:prstGeom>
          <a:solidFill>
            <a:srgbClr val="F7F7F8"/>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8" name="Text Placeholder 2">
            <a:extLst>
              <a:ext uri="{FF2B5EF4-FFF2-40B4-BE49-F238E27FC236}">
                <a16:creationId xmlns:a16="http://schemas.microsoft.com/office/drawing/2014/main" id="{07E779E6-294C-4E3C-4AC5-BD742C7D0231}"/>
              </a:ext>
            </a:extLst>
          </p:cNvPr>
          <p:cNvSpPr txBox="1">
            <a:spLocks/>
          </p:cNvSpPr>
          <p:nvPr/>
        </p:nvSpPr>
        <p:spPr>
          <a:xfrm>
            <a:off x="5699051" y="1733113"/>
            <a:ext cx="5806312" cy="458587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Learn</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about competing products:</a:t>
            </a:r>
            <a:r>
              <a:rPr kumimoji="0" lang="en-US" sz="2000" b="0" i="0" u="none" strike="noStrike" kern="1200" cap="none" spc="0" normalizeH="0" baseline="0" noProof="0">
                <a:ln>
                  <a:noFill/>
                </a:ln>
                <a:solidFill>
                  <a:srgbClr val="4280C2"/>
                </a:solidFill>
                <a:effectLst/>
                <a:uLnTx/>
                <a:uFillTx/>
                <a:latin typeface="Segoe Sans Display" pitchFamily="2" charset="0"/>
                <a:ea typeface="+mn-ea"/>
                <a:cs typeface="Segoe Sans Display" pitchFamily="2" charset="0"/>
              </a:rPr>
              <a: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"What </a:t>
            </a:r>
            <a:r>
              <a:rPr lang="en-US" sz="1800">
                <a:latin typeface="Segoe Sans Display" pitchFamily="2" charset="0"/>
                <a:cs typeface="Segoe Sans Display" pitchFamily="2" charset="0"/>
              </a:rPr>
              <a:t>are the top competitors to </a:t>
            </a: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[Product] and who are the key </a:t>
            </a:r>
            <a:r>
              <a:rPr lang="en-US" sz="1800">
                <a:latin typeface="Segoe Sans Display" pitchFamily="2" charset="0"/>
                <a:cs typeface="Segoe Sans Display" pitchFamily="2" charset="0"/>
              </a:rPr>
              <a:t>Companies</a:t>
            </a: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working on it?"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Edit </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text: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"Check this product launch rationale for inconsistencies."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Transform</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documents: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"Transform this FAQ doc into a 10-slide onboarding guide."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Summarize</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information: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"Write a session abstract of this [presentation]."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Create</a:t>
            </a:r>
            <a:r>
              <a:rPr kumimoji="0" lang="en-US" sz="20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engaging content: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"Create a value proposition for [Product X</a:t>
            </a:r>
            <a:r>
              <a:rPr lang="en-US" sz="1800">
                <a:latin typeface="Segoe Sans Display" pitchFamily="2" charset="0"/>
                <a:cs typeface="Segoe Sans Display" pitchFamily="2" charset="0"/>
              </a:rPr>
              <a:t>.d</a:t>
            </a:r>
            <a:r>
              <a:rPr kumimoji="0" lang="en-US" sz="1800" b="0" i="0" u="none" strike="noStrike" kern="1200" cap="none" spc="0" normalizeH="0" baseline="0" noProof="0" err="1">
                <a:ln>
                  <a:noFill/>
                </a:ln>
                <a:solidFill>
                  <a:srgbClr val="000000"/>
                </a:solidFill>
                <a:effectLst/>
                <a:uLnTx/>
                <a:uFillTx/>
                <a:latin typeface="Segoe Sans Display" pitchFamily="2" charset="0"/>
                <a:ea typeface="+mn-ea"/>
                <a:cs typeface="Segoe Sans Display" pitchFamily="2" charset="0"/>
              </a:rPr>
              <a:t>oc</a:t>
            </a: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a:t>
            </a:r>
          </a:p>
        </p:txBody>
      </p:sp>
      <p:sp>
        <p:nvSpPr>
          <p:cNvPr id="9" name="Rectangle: Rounded Corners 6">
            <a:extLst>
              <a:ext uri="{FF2B5EF4-FFF2-40B4-BE49-F238E27FC236}">
                <a16:creationId xmlns:a16="http://schemas.microsoft.com/office/drawing/2014/main" id="{5C156F45-0A68-0AC8-BE20-CCAD6A37DDA7}"/>
              </a:ext>
              <a:ext uri="{C183D7F6-B498-43B3-948B-1728B52AA6E4}">
                <adec:decorative xmlns:adec="http://schemas.microsoft.com/office/drawing/2017/decorative" val="1"/>
              </a:ext>
            </a:extLst>
          </p:cNvPr>
          <p:cNvSpPr/>
          <p:nvPr/>
        </p:nvSpPr>
        <p:spPr bwMode="auto">
          <a:xfrm>
            <a:off x="5377542" y="1339014"/>
            <a:ext cx="6226193" cy="5061786"/>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ounded Rectangle 41">
            <a:extLst>
              <a:ext uri="{FF2B5EF4-FFF2-40B4-BE49-F238E27FC236}">
                <a16:creationId xmlns:a16="http://schemas.microsoft.com/office/drawing/2014/main" id="{FD43BA73-2A2A-FD84-4BF1-2A96B045B8A8}"/>
              </a:ext>
            </a:extLst>
          </p:cNvPr>
          <p:cNvSpPr/>
          <p:nvPr/>
        </p:nvSpPr>
        <p:spPr bwMode="auto">
          <a:xfrm>
            <a:off x="6752000" y="1155452"/>
            <a:ext cx="3469141"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defRPr/>
            </a:pPr>
            <a:r>
              <a:rPr kumimoji="0" lang="en-CA" sz="1800" b="1" i="0" u="none" strike="noStrike" kern="1200" cap="none" spc="0" normalizeH="0" baseline="0" noProof="0">
                <a:ln>
                  <a:noFill/>
                </a:ln>
                <a:solidFill>
                  <a:srgbClr val="FFFFFF"/>
                </a:solidFill>
                <a:effectLst/>
                <a:uLnTx/>
                <a:uFillTx/>
                <a:latin typeface="Segoe Sans Display Semibold"/>
                <a:cs typeface="Segoe Sans Display Semibold"/>
              </a:rPr>
              <a:t>Tell Copilot </a:t>
            </a:r>
            <a:r>
              <a:rPr lang="en-CA" b="1">
                <a:solidFill>
                  <a:srgbClr val="FFFFFF"/>
                </a:solidFill>
                <a:latin typeface="Segoe Sans Display Semibold"/>
                <a:cs typeface="Segoe Sans Display Semibold"/>
              </a:rPr>
              <a:t>Chat what</a:t>
            </a:r>
            <a:r>
              <a:rPr kumimoji="0" lang="en-CA" sz="1800" b="1" i="0" u="none" strike="noStrike" kern="1200" cap="none" spc="0" normalizeH="0" baseline="0" noProof="0">
                <a:ln>
                  <a:noFill/>
                </a:ln>
                <a:solidFill>
                  <a:srgbClr val="FFFFFF"/>
                </a:solidFill>
                <a:effectLst/>
                <a:uLnTx/>
                <a:uFillTx/>
                <a:latin typeface="Segoe Sans Display Semibold"/>
                <a:cs typeface="Segoe Sans Display Semibold"/>
              </a:rPr>
              <a:t> you need</a:t>
            </a:r>
          </a:p>
        </p:txBody>
      </p:sp>
      <p:pic>
        <p:nvPicPr>
          <p:cNvPr id="11" name="Picture 10" descr="A rainbow colored logo on a black background&#10;&#10;Description automatically generated">
            <a:extLst>
              <a:ext uri="{FF2B5EF4-FFF2-40B4-BE49-F238E27FC236}">
                <a16:creationId xmlns:a16="http://schemas.microsoft.com/office/drawing/2014/main" id="{E361AEBE-D99F-9795-03D3-77C4FEC092BF}"/>
              </a:ext>
            </a:extLst>
          </p:cNvPr>
          <p:cNvPicPr>
            <a:picLocks noChangeAspect="1"/>
          </p:cNvPicPr>
          <p:nvPr/>
        </p:nvPicPr>
        <p:blipFill>
          <a:blip r:embed="rId2"/>
          <a:stretch>
            <a:fillRect/>
          </a:stretch>
        </p:blipFill>
        <p:spPr>
          <a:xfrm>
            <a:off x="11205307" y="156851"/>
            <a:ext cx="796856" cy="854347"/>
          </a:xfrm>
          <a:prstGeom prst="rect">
            <a:avLst/>
          </a:prstGeom>
        </p:spPr>
      </p:pic>
    </p:spTree>
    <p:extLst>
      <p:ext uri="{BB962C8B-B14F-4D97-AF65-F5344CB8AC3E}">
        <p14:creationId xmlns:p14="http://schemas.microsoft.com/office/powerpoint/2010/main" val="288717177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DFC3-E375-7AEA-7366-FD24BE68AC28}"/>
              </a:ext>
            </a:extLst>
          </p:cNvPr>
          <p:cNvSpPr txBox="1">
            <a:spLocks/>
          </p:cNvSpPr>
          <p:nvPr/>
        </p:nvSpPr>
        <p:spPr>
          <a:xfrm>
            <a:off x="838200" y="365125"/>
            <a:ext cx="10515600" cy="132556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The Art and Science of prompting</a:t>
            </a:r>
          </a:p>
        </p:txBody>
      </p:sp>
      <p:sp>
        <p:nvSpPr>
          <p:cNvPr id="3" name="Content Placeholder 2">
            <a:extLst>
              <a:ext uri="{FF2B5EF4-FFF2-40B4-BE49-F238E27FC236}">
                <a16:creationId xmlns:a16="http://schemas.microsoft.com/office/drawing/2014/main" id="{3048B850-69D0-EEAE-C45D-ED43B3BC0048}"/>
              </a:ext>
            </a:extLst>
          </p:cNvPr>
          <p:cNvSpPr txBox="1">
            <a:spLocks/>
          </p:cNvSpPr>
          <p:nvPr/>
        </p:nvSpPr>
        <p:spPr>
          <a:xfrm>
            <a:off x="584790" y="1719244"/>
            <a:ext cx="2975428" cy="3016210"/>
          </a:xfrm>
          <a:prstGeom prst="rect">
            <a:avLst/>
          </a:prstGeom>
        </p:spPr>
        <p:txBody>
          <a:bodyPr>
            <a:normAutofit fontScale="92500"/>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rPr>
              <a:t>To get the best response, it’s important to focus on some of the </a:t>
            </a:r>
            <a:r>
              <a:rPr lang="en-US"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rPr>
              <a:t>key elements</a:t>
            </a:r>
            <a:r>
              <a:rPr lang="en-US"/>
              <a:t> </a:t>
            </a:r>
            <a:r>
              <a:rPr lang="en-US">
                <a:solidFill>
                  <a:schemeClr val="bg1"/>
                </a:solidFill>
              </a:rPr>
              <a:t>when phrasing your Copilot prompts.</a:t>
            </a:r>
          </a:p>
        </p:txBody>
      </p:sp>
      <p:sp>
        <p:nvSpPr>
          <p:cNvPr id="4" name="Rectangle: Rounded Corners 3">
            <a:extLst>
              <a:ext uri="{FF2B5EF4-FFF2-40B4-BE49-F238E27FC236}">
                <a16:creationId xmlns:a16="http://schemas.microsoft.com/office/drawing/2014/main" id="{9AE31D83-1ED8-B0B3-AB9B-DC99123D0EEB}"/>
              </a:ext>
            </a:extLst>
          </p:cNvPr>
          <p:cNvSpPr/>
          <p:nvPr/>
        </p:nvSpPr>
        <p:spPr bwMode="auto">
          <a:xfrm>
            <a:off x="3965942" y="3610893"/>
            <a:ext cx="8009212" cy="2431701"/>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0D882741-7B72-A617-CE3C-1FBF9060B9A7}"/>
              </a:ext>
              <a:ext uri="{C183D7F6-B498-43B3-948B-1728B52AA6E4}">
                <adec:decorative xmlns:adec="http://schemas.microsoft.com/office/drawing/2017/decorative" val="1"/>
              </a:ext>
            </a:extLst>
          </p:cNvPr>
          <p:cNvSpPr txBox="1">
            <a:spLocks/>
          </p:cNvSpPr>
          <p:nvPr/>
        </p:nvSpPr>
        <p:spPr>
          <a:xfrm>
            <a:off x="3820886" y="1435100"/>
            <a:ext cx="8222188"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6" name="Rectangle: Rounded Corners 5">
            <a:extLst>
              <a:ext uri="{FF2B5EF4-FFF2-40B4-BE49-F238E27FC236}">
                <a16:creationId xmlns:a16="http://schemas.microsoft.com/office/drawing/2014/main" id="{6DEB6069-8521-5BEF-6047-9CA7B93FC824}"/>
              </a:ext>
              <a:ext uri="{C183D7F6-B498-43B3-948B-1728B52AA6E4}">
                <adec:decorative xmlns:adec="http://schemas.microsoft.com/office/drawing/2017/decorative" val="1"/>
              </a:ext>
            </a:extLst>
          </p:cNvPr>
          <p:cNvSpPr/>
          <p:nvPr/>
        </p:nvSpPr>
        <p:spPr bwMode="auto">
          <a:xfrm>
            <a:off x="3820886" y="1435099"/>
            <a:ext cx="8225362"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ounded Rectangle 25">
            <a:extLst>
              <a:ext uri="{FF2B5EF4-FFF2-40B4-BE49-F238E27FC236}">
                <a16:creationId xmlns:a16="http://schemas.microsoft.com/office/drawing/2014/main" id="{9D48F87A-B8FE-7E18-5B48-2C4773192D34}"/>
              </a:ext>
            </a:extLst>
          </p:cNvPr>
          <p:cNvSpPr/>
          <p:nvPr/>
        </p:nvSpPr>
        <p:spPr bwMode="auto">
          <a:xfrm>
            <a:off x="4177958" y="2251405"/>
            <a:ext cx="1750388" cy="1221346"/>
          </a:xfrm>
          <a:prstGeom prst="roundRect">
            <a:avLst>
              <a:gd name="adj" fmla="val 14457"/>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8" name="TextBox 8">
            <a:extLst>
              <a:ext uri="{FF2B5EF4-FFF2-40B4-BE49-F238E27FC236}">
                <a16:creationId xmlns:a16="http://schemas.microsoft.com/office/drawing/2014/main" id="{C94EEB5C-AA09-DFDE-5AF8-FC1E59D39409}"/>
              </a:ext>
            </a:extLst>
          </p:cNvPr>
          <p:cNvSpPr txBox="1"/>
          <p:nvPr/>
        </p:nvSpPr>
        <p:spPr>
          <a:xfrm>
            <a:off x="4266979" y="3761387"/>
            <a:ext cx="1569345" cy="1692771"/>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What</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response do you want from Copilot? </a:t>
            </a:r>
          </a:p>
        </p:txBody>
      </p:sp>
      <p:sp>
        <p:nvSpPr>
          <p:cNvPr id="9" name="Rounded Rectangle 26">
            <a:extLst>
              <a:ext uri="{FF2B5EF4-FFF2-40B4-BE49-F238E27FC236}">
                <a16:creationId xmlns:a16="http://schemas.microsoft.com/office/drawing/2014/main" id="{95960D4D-38EE-A08D-8911-ECF53FFE39A5}"/>
              </a:ext>
            </a:extLst>
          </p:cNvPr>
          <p:cNvSpPr/>
          <p:nvPr/>
        </p:nvSpPr>
        <p:spPr bwMode="auto">
          <a:xfrm>
            <a:off x="6177804" y="2251405"/>
            <a:ext cx="1750388" cy="1221346"/>
          </a:xfrm>
          <a:prstGeom prst="roundRect">
            <a:avLst>
              <a:gd name="adj" fmla="val 14536"/>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a:t>
            </a:r>
          </a:p>
        </p:txBody>
      </p:sp>
      <p:sp>
        <p:nvSpPr>
          <p:cNvPr id="10" name="TextBox 9">
            <a:extLst>
              <a:ext uri="{FF2B5EF4-FFF2-40B4-BE49-F238E27FC236}">
                <a16:creationId xmlns:a16="http://schemas.microsoft.com/office/drawing/2014/main" id="{A538614B-E6E3-C7CD-131F-09BA11704720}"/>
              </a:ext>
            </a:extLst>
          </p:cNvPr>
          <p:cNvSpPr txBox="1"/>
          <p:nvPr/>
        </p:nvSpPr>
        <p:spPr>
          <a:xfrm>
            <a:off x="6347455" y="3764338"/>
            <a:ext cx="1422174" cy="135421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Why</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do you need it and who is involved?</a:t>
            </a:r>
          </a:p>
        </p:txBody>
      </p:sp>
      <p:sp>
        <p:nvSpPr>
          <p:cNvPr id="11" name="TextBox 7">
            <a:extLst>
              <a:ext uri="{FF2B5EF4-FFF2-40B4-BE49-F238E27FC236}">
                <a16:creationId xmlns:a16="http://schemas.microsoft.com/office/drawing/2014/main" id="{5ACB943C-75D0-036B-E4A0-32277D91990C}"/>
              </a:ext>
            </a:extLst>
          </p:cNvPr>
          <p:cNvSpPr txBox="1"/>
          <p:nvPr/>
        </p:nvSpPr>
        <p:spPr>
          <a:xfrm>
            <a:off x="8138580" y="3761386"/>
            <a:ext cx="1820304"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Which</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information sources or samples should Copilot use?</a:t>
            </a:r>
          </a:p>
        </p:txBody>
      </p:sp>
      <p:sp>
        <p:nvSpPr>
          <p:cNvPr id="12" name="Rounded Rectangle 37">
            <a:extLst>
              <a:ext uri="{FF2B5EF4-FFF2-40B4-BE49-F238E27FC236}">
                <a16:creationId xmlns:a16="http://schemas.microsoft.com/office/drawing/2014/main" id="{92BCD71A-2714-3AA0-473A-8938B9ED5774}"/>
              </a:ext>
            </a:extLst>
          </p:cNvPr>
          <p:cNvSpPr/>
          <p:nvPr/>
        </p:nvSpPr>
        <p:spPr bwMode="auto">
          <a:xfrm>
            <a:off x="8166971" y="2257565"/>
            <a:ext cx="1762565" cy="1215186"/>
          </a:xfrm>
          <a:prstGeom prst="roundRect">
            <a:avLst>
              <a:gd name="adj" fmla="val 15091"/>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13" name="TextBox 6">
            <a:extLst>
              <a:ext uri="{FF2B5EF4-FFF2-40B4-BE49-F238E27FC236}">
                <a16:creationId xmlns:a16="http://schemas.microsoft.com/office/drawing/2014/main" id="{3388506D-D450-C2F5-55F7-44BA6F39B30E}"/>
              </a:ext>
            </a:extLst>
          </p:cNvPr>
          <p:cNvSpPr txBox="1"/>
          <p:nvPr/>
        </p:nvSpPr>
        <p:spPr>
          <a:xfrm>
            <a:off x="10147238" y="3761385"/>
            <a:ext cx="1750387"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How</a:t>
            </a: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should Copilot respond</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to best meet your expectations?</a:t>
            </a:r>
          </a:p>
        </p:txBody>
      </p:sp>
      <p:sp>
        <p:nvSpPr>
          <p:cNvPr id="14" name="Rounded Rectangle 34">
            <a:extLst>
              <a:ext uri="{FF2B5EF4-FFF2-40B4-BE49-F238E27FC236}">
                <a16:creationId xmlns:a16="http://schemas.microsoft.com/office/drawing/2014/main" id="{F12A367E-EF02-0E04-7287-6B451C334ADC}"/>
              </a:ext>
            </a:extLst>
          </p:cNvPr>
          <p:cNvSpPr/>
          <p:nvPr/>
        </p:nvSpPr>
        <p:spPr bwMode="auto">
          <a:xfrm>
            <a:off x="10135447" y="2251405"/>
            <a:ext cx="1750388" cy="1215186"/>
          </a:xfrm>
          <a:prstGeom prst="roundRect">
            <a:avLst>
              <a:gd name="adj" fmla="val 15867"/>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15" name="Rounded Rectangle 41">
            <a:extLst>
              <a:ext uri="{FF2B5EF4-FFF2-40B4-BE49-F238E27FC236}">
                <a16:creationId xmlns:a16="http://schemas.microsoft.com/office/drawing/2014/main" id="{3EF492C7-4DED-28FC-53BB-D98A484B5A92}"/>
              </a:ext>
            </a:extLst>
          </p:cNvPr>
          <p:cNvSpPr/>
          <p:nvPr/>
        </p:nvSpPr>
        <p:spPr bwMode="auto">
          <a:xfrm>
            <a:off x="5767813" y="1251541"/>
            <a:ext cx="4405470"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Include the right prompt ingredients</a:t>
            </a:r>
          </a:p>
        </p:txBody>
      </p:sp>
      <p:sp>
        <p:nvSpPr>
          <p:cNvPr id="16" name="Rounded Rectangle 25">
            <a:extLst>
              <a:ext uri="{FF2B5EF4-FFF2-40B4-BE49-F238E27FC236}">
                <a16:creationId xmlns:a16="http://schemas.microsoft.com/office/drawing/2014/main" id="{C1E8A210-CACF-2246-EAEA-36543DB4DD44}"/>
              </a:ext>
            </a:extLst>
          </p:cNvPr>
          <p:cNvSpPr/>
          <p:nvPr/>
        </p:nvSpPr>
        <p:spPr bwMode="auto">
          <a:xfrm>
            <a:off x="4177958" y="2245245"/>
            <a:ext cx="1750388" cy="1221346"/>
          </a:xfrm>
          <a:prstGeom prst="roundRect">
            <a:avLst>
              <a:gd name="adj" fmla="val 14457"/>
            </a:avLst>
          </a:prstGeom>
          <a:solidFill>
            <a:srgbClr val="0078D3"/>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Goal</a:t>
            </a:r>
          </a:p>
        </p:txBody>
      </p:sp>
      <p:sp>
        <p:nvSpPr>
          <p:cNvPr id="17" name="Rounded Rectangle 26">
            <a:extLst>
              <a:ext uri="{FF2B5EF4-FFF2-40B4-BE49-F238E27FC236}">
                <a16:creationId xmlns:a16="http://schemas.microsoft.com/office/drawing/2014/main" id="{F2F6635D-3DAE-6433-3F6E-84EB77DC05DF}"/>
              </a:ext>
            </a:extLst>
          </p:cNvPr>
          <p:cNvSpPr/>
          <p:nvPr/>
        </p:nvSpPr>
        <p:spPr bwMode="auto">
          <a:xfrm>
            <a:off x="6177804" y="2245245"/>
            <a:ext cx="1750388" cy="1221346"/>
          </a:xfrm>
          <a:prstGeom prst="roundRect">
            <a:avLst>
              <a:gd name="adj" fmla="val 14536"/>
            </a:avLst>
          </a:prstGeom>
          <a:solidFill>
            <a:srgbClr val="00B050"/>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a:t>
            </a:r>
          </a:p>
        </p:txBody>
      </p:sp>
      <p:sp>
        <p:nvSpPr>
          <p:cNvPr id="18" name="Rounded Rectangle 37">
            <a:extLst>
              <a:ext uri="{FF2B5EF4-FFF2-40B4-BE49-F238E27FC236}">
                <a16:creationId xmlns:a16="http://schemas.microsoft.com/office/drawing/2014/main" id="{4E82CD08-768A-F7A8-4C6E-E42E4B198AF0}"/>
              </a:ext>
            </a:extLst>
          </p:cNvPr>
          <p:cNvSpPr/>
          <p:nvPr/>
        </p:nvSpPr>
        <p:spPr bwMode="auto">
          <a:xfrm>
            <a:off x="8166971" y="2251405"/>
            <a:ext cx="1762565" cy="1215186"/>
          </a:xfrm>
          <a:prstGeom prst="roundRect">
            <a:avLst>
              <a:gd name="adj" fmla="val 15091"/>
            </a:avLst>
          </a:prstGeom>
          <a:solidFill>
            <a:srgbClr val="B4009E"/>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Source</a:t>
            </a:r>
          </a:p>
        </p:txBody>
      </p:sp>
      <p:sp>
        <p:nvSpPr>
          <p:cNvPr id="19" name="Rounded Rectangle 34">
            <a:extLst>
              <a:ext uri="{FF2B5EF4-FFF2-40B4-BE49-F238E27FC236}">
                <a16:creationId xmlns:a16="http://schemas.microsoft.com/office/drawing/2014/main" id="{12CDA8B1-1E3D-CB44-AB69-0B54863FC39C}"/>
              </a:ext>
            </a:extLst>
          </p:cNvPr>
          <p:cNvSpPr/>
          <p:nvPr/>
        </p:nvSpPr>
        <p:spPr bwMode="auto">
          <a:xfrm>
            <a:off x="10135447" y="2245245"/>
            <a:ext cx="1750388" cy="1215186"/>
          </a:xfrm>
          <a:prstGeom prst="roundRect">
            <a:avLst>
              <a:gd name="adj" fmla="val 15867"/>
            </a:avLst>
          </a:prstGeom>
          <a:solidFill>
            <a:srgbClr val="FF0000"/>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Expectations</a:t>
            </a:r>
          </a:p>
        </p:txBody>
      </p:sp>
    </p:spTree>
    <p:extLst>
      <p:ext uri="{BB962C8B-B14F-4D97-AF65-F5344CB8AC3E}">
        <p14:creationId xmlns:p14="http://schemas.microsoft.com/office/powerpoint/2010/main" val="4162396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anim calcmode="lin" valueType="num">
                                      <p:cBhvr>
                                        <p:cTn id="18" dur="750" fill="hold"/>
                                        <p:tgtEl>
                                          <p:spTgt spid="12"/>
                                        </p:tgtEl>
                                        <p:attrNameLst>
                                          <p:attrName>ppt_x</p:attrName>
                                        </p:attrNameLst>
                                      </p:cBhvr>
                                      <p:tavLst>
                                        <p:tav tm="0">
                                          <p:val>
                                            <p:strVal val="#ppt_x"/>
                                          </p:val>
                                        </p:tav>
                                        <p:tav tm="100000">
                                          <p:val>
                                            <p:strVal val="#ppt_x"/>
                                          </p:val>
                                        </p:tav>
                                      </p:tavLst>
                                    </p:anim>
                                    <p:anim calcmode="lin" valueType="num">
                                      <p:cBhvr>
                                        <p:cTn id="19" dur="75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P spid="12" grpId="0" animBg="1"/>
      <p:bldP spid="13" grpId="0"/>
      <p:bldP spid="14" grpId="0" animBg="1"/>
      <p:bldP spid="16" grpId="0" animBg="1"/>
      <p:bldP spid="16" grpId="1" animBg="1"/>
      <p:bldP spid="17" grpId="0" animBg="1"/>
      <p:bldP spid="17" grpId="1" animBg="1"/>
      <p:bldP spid="18" grpId="0" animBg="1"/>
      <p:bldP spid="18" grpId="1"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10;&#10;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782409" y="1110172"/>
            <a:ext cx="8627181"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Rounded Rectangle 25">
            <a:extLst>
              <a:ext uri="{FF2B5EF4-FFF2-40B4-BE49-F238E27FC236}">
                <a16:creationId xmlns:a16="http://schemas.microsoft.com/office/drawing/2014/main" id="{7531F863-6740-6E0D-E2C4-C9BAFB6462CC}"/>
              </a:ext>
            </a:extLst>
          </p:cNvPr>
          <p:cNvSpPr/>
          <p:nvPr/>
        </p:nvSpPr>
        <p:spPr bwMode="auto">
          <a:xfrm>
            <a:off x="3119607" y="1594478"/>
            <a:ext cx="1664517" cy="317873"/>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4" name="TextBox 8">
            <a:extLst>
              <a:ext uri="{FF2B5EF4-FFF2-40B4-BE49-F238E27FC236}">
                <a16:creationId xmlns:a16="http://schemas.microsoft.com/office/drawing/2014/main" id="{F65BD9BC-85BC-02D2-A173-D3482117F7C6}"/>
              </a:ext>
            </a:extLst>
          </p:cNvPr>
          <p:cNvSpPr txBox="1"/>
          <p:nvPr/>
        </p:nvSpPr>
        <p:spPr>
          <a:xfrm>
            <a:off x="3437257" y="2056204"/>
            <a:ext cx="1932206"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response do you want from Copilot? </a:t>
            </a:r>
          </a:p>
        </p:txBody>
      </p:sp>
      <p:grpSp>
        <p:nvGrpSpPr>
          <p:cNvPr id="5" name="Group 4" descr="Arrow pointing to Generate 3-5 bullet points">
            <a:extLst>
              <a:ext uri="{FF2B5EF4-FFF2-40B4-BE49-F238E27FC236}">
                <a16:creationId xmlns:a16="http://schemas.microsoft.com/office/drawing/2014/main" id="{EF681903-37EB-885C-1E4A-7EB29B8EEC35}"/>
              </a:ext>
              <a:ext uri="{C183D7F6-B498-43B3-948B-1728B52AA6E4}">
                <adec:decorative xmlns:adec="http://schemas.microsoft.com/office/drawing/2017/decorative" val="0"/>
              </a:ext>
            </a:extLst>
          </p:cNvPr>
          <p:cNvGrpSpPr/>
          <p:nvPr/>
        </p:nvGrpSpPr>
        <p:grpSpPr>
          <a:xfrm>
            <a:off x="3282942" y="1949591"/>
            <a:ext cx="1818162" cy="817495"/>
            <a:chOff x="3771385" y="5402085"/>
            <a:chExt cx="1671567" cy="831347"/>
          </a:xfrm>
        </p:grpSpPr>
        <p:sp>
          <p:nvSpPr>
            <p:cNvPr id="6" name="Arc 5">
              <a:extLst>
                <a:ext uri="{FF2B5EF4-FFF2-40B4-BE49-F238E27FC236}">
                  <a16:creationId xmlns:a16="http://schemas.microsoft.com/office/drawing/2014/main" id="{E8680FA0-5C27-7FD0-D00B-39F61D07D414}"/>
                </a:ext>
              </a:extLst>
            </p:cNvPr>
            <p:cNvSpPr/>
            <p:nvPr/>
          </p:nvSpPr>
          <p:spPr>
            <a:xfrm>
              <a:off x="5124705" y="5913032"/>
              <a:ext cx="318247" cy="320400"/>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 name="Straight Arrow Connector 6">
              <a:extLst>
                <a:ext uri="{FF2B5EF4-FFF2-40B4-BE49-F238E27FC236}">
                  <a16:creationId xmlns:a16="http://schemas.microsoft.com/office/drawing/2014/main" id="{5DD71873-3B71-B653-9B92-B9BCB9A897A8}"/>
                </a:ext>
              </a:extLst>
            </p:cNvPr>
            <p:cNvCxnSpPr>
              <a:cxnSpLocks/>
            </p:cNvCxnSpPr>
            <p:nvPr/>
          </p:nvCxnSpPr>
          <p:spPr>
            <a:xfrm>
              <a:off x="5442952" y="6052733"/>
              <a:ext cx="0" cy="1696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16B142-9F8E-CB04-9EC6-377B0080AF93}"/>
                </a:ext>
              </a:extLst>
            </p:cNvPr>
            <p:cNvCxnSpPr>
              <a:cxnSpLocks/>
            </p:cNvCxnSpPr>
            <p:nvPr/>
          </p:nvCxnSpPr>
          <p:spPr>
            <a:xfrm flipH="1" flipV="1">
              <a:off x="3923424" y="5912832"/>
              <a:ext cx="1346371" cy="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B1659AAD-B6CC-ED63-169D-DA8DCA00713A}"/>
                </a:ext>
              </a:extLst>
            </p:cNvPr>
            <p:cNvSpPr/>
            <p:nvPr/>
          </p:nvSpPr>
          <p:spPr>
            <a:xfrm rot="10800000">
              <a:off x="3771385" y="5592591"/>
              <a:ext cx="318247" cy="320400"/>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94C4505E-ED39-5616-DADC-B24A651907FA}"/>
                </a:ext>
              </a:extLst>
            </p:cNvPr>
            <p:cNvCxnSpPr>
              <a:cxnSpLocks/>
            </p:cNvCxnSpPr>
            <p:nvPr/>
          </p:nvCxnSpPr>
          <p:spPr>
            <a:xfrm>
              <a:off x="3771526" y="5402085"/>
              <a:ext cx="0" cy="357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ounded Rectangle 26">
            <a:extLst>
              <a:ext uri="{FF2B5EF4-FFF2-40B4-BE49-F238E27FC236}">
                <a16:creationId xmlns:a16="http://schemas.microsoft.com/office/drawing/2014/main" id="{568ABC6C-7F0F-503C-CD8C-2745A35B1CF2}"/>
              </a:ext>
            </a:extLst>
          </p:cNvPr>
          <p:cNvSpPr/>
          <p:nvPr/>
        </p:nvSpPr>
        <p:spPr bwMode="auto">
          <a:xfrm>
            <a:off x="7513799" y="1594478"/>
            <a:ext cx="1664365" cy="317873"/>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Context</a:t>
            </a:r>
          </a:p>
        </p:txBody>
      </p:sp>
      <p:sp>
        <p:nvSpPr>
          <p:cNvPr id="12" name="TextBox 9">
            <a:extLst>
              <a:ext uri="{FF2B5EF4-FFF2-40B4-BE49-F238E27FC236}">
                <a16:creationId xmlns:a16="http://schemas.microsoft.com/office/drawing/2014/main" id="{9000A2B7-301C-81E9-5A0E-60B5F6AC5376}"/>
              </a:ext>
            </a:extLst>
          </p:cNvPr>
          <p:cNvSpPr txBox="1"/>
          <p:nvPr/>
        </p:nvSpPr>
        <p:spPr>
          <a:xfrm>
            <a:off x="7784306" y="2032960"/>
            <a:ext cx="1642680" cy="33172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5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5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50" b="0" i="0" u="none" strike="noStrike" kern="1200" cap="none" spc="0" normalizeH="0" baseline="0" noProof="0">
                <a:ln>
                  <a:noFill/>
                </a:ln>
                <a:solidFill>
                  <a:prstClr val="black"/>
                </a:solidFill>
                <a:effectLst/>
                <a:uLnTx/>
                <a:uFillTx/>
                <a:latin typeface="Segoe UI"/>
                <a:ea typeface="+mn-ea"/>
                <a:cs typeface="Segoe UI"/>
              </a:rPr>
              <a:t> is involved?</a:t>
            </a:r>
          </a:p>
        </p:txBody>
      </p:sp>
      <p:sp>
        <p:nvSpPr>
          <p:cNvPr id="13" name="Arc 12">
            <a:extLst>
              <a:ext uri="{FF2B5EF4-FFF2-40B4-BE49-F238E27FC236}">
                <a16:creationId xmlns:a16="http://schemas.microsoft.com/office/drawing/2014/main" id="{764DAEB2-99FB-4186-3E80-6F6757C86227}"/>
              </a:ext>
            </a:extLst>
          </p:cNvPr>
          <p:cNvSpPr/>
          <p:nvPr/>
        </p:nvSpPr>
        <p:spPr>
          <a:xfrm>
            <a:off x="7616031" y="2428785"/>
            <a:ext cx="346157" cy="315061"/>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4" name="Straight Arrow Connector 13">
            <a:extLst>
              <a:ext uri="{FF2B5EF4-FFF2-40B4-BE49-F238E27FC236}">
                <a16:creationId xmlns:a16="http://schemas.microsoft.com/office/drawing/2014/main" id="{F4BFD19F-5417-A035-6EF2-69EB060060EA}"/>
              </a:ext>
            </a:extLst>
          </p:cNvPr>
          <p:cNvCxnSpPr>
            <a:cxnSpLocks/>
          </p:cNvCxnSpPr>
          <p:nvPr/>
        </p:nvCxnSpPr>
        <p:spPr>
          <a:xfrm flipH="1">
            <a:off x="7954568" y="2562292"/>
            <a:ext cx="8136" cy="10527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20037408-EF02-E612-4024-C18DFE004917}"/>
              </a:ext>
            </a:extLst>
          </p:cNvPr>
          <p:cNvSpPr/>
          <p:nvPr/>
        </p:nvSpPr>
        <p:spPr>
          <a:xfrm rot="10800000">
            <a:off x="7622249" y="2111412"/>
            <a:ext cx="346157" cy="315061"/>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6" name="Straight Connector 15">
            <a:extLst>
              <a:ext uri="{FF2B5EF4-FFF2-40B4-BE49-F238E27FC236}">
                <a16:creationId xmlns:a16="http://schemas.microsoft.com/office/drawing/2014/main" id="{03CE04BF-B1E3-4ED8-2747-AD6544EDAE39}"/>
              </a:ext>
            </a:extLst>
          </p:cNvPr>
          <p:cNvCxnSpPr>
            <a:cxnSpLocks/>
          </p:cNvCxnSpPr>
          <p:nvPr/>
        </p:nvCxnSpPr>
        <p:spPr>
          <a:xfrm>
            <a:off x="7622402" y="1926333"/>
            <a:ext cx="0" cy="351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C9030716-FDD0-E2E9-E4BC-785D394653BD}"/>
              </a:ext>
            </a:extLst>
          </p:cNvPr>
          <p:cNvSpPr/>
          <p:nvPr/>
        </p:nvSpPr>
        <p:spPr>
          <a:xfrm flipH="1" flipV="1">
            <a:off x="2129546" y="4902285"/>
            <a:ext cx="346158" cy="262247"/>
          </a:xfrm>
          <a:prstGeom prst="arc">
            <a:avLst>
              <a:gd name="adj1" fmla="val 15962854"/>
              <a:gd name="adj2" fmla="val 21075271"/>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8" name="Straight Arrow Connector 17">
            <a:extLst>
              <a:ext uri="{FF2B5EF4-FFF2-40B4-BE49-F238E27FC236}">
                <a16:creationId xmlns:a16="http://schemas.microsoft.com/office/drawing/2014/main" id="{E57D67B8-EF98-FCDA-B050-6FD96E96AD80}"/>
              </a:ext>
            </a:extLst>
          </p:cNvPr>
          <p:cNvCxnSpPr>
            <a:cxnSpLocks/>
            <a:stCxn id="17" idx="2"/>
          </p:cNvCxnSpPr>
          <p:nvPr/>
        </p:nvCxnSpPr>
        <p:spPr>
          <a:xfrm flipH="1" flipV="1">
            <a:off x="2108762" y="3615088"/>
            <a:ext cx="24245" cy="1444413"/>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A97E52-7AD0-F99A-6F2B-E0D531B04BA0}"/>
              </a:ext>
            </a:extLst>
          </p:cNvPr>
          <p:cNvCxnSpPr>
            <a:cxnSpLocks/>
            <a:stCxn id="17" idx="0"/>
          </p:cNvCxnSpPr>
          <p:nvPr/>
        </p:nvCxnSpPr>
        <p:spPr>
          <a:xfrm>
            <a:off x="2311672" y="5164353"/>
            <a:ext cx="496052" cy="3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C10E8F58-7620-9C77-020A-20E14936BB8C}"/>
              </a:ext>
            </a:extLst>
          </p:cNvPr>
          <p:cNvSpPr/>
          <p:nvPr/>
        </p:nvSpPr>
        <p:spPr>
          <a:xfrm rot="10800000" flipH="1" flipV="1">
            <a:off x="2650428" y="5167309"/>
            <a:ext cx="346158" cy="262247"/>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A4FE8A56-B5B7-DBA9-57B2-094BF614B2DE}"/>
              </a:ext>
            </a:extLst>
          </p:cNvPr>
          <p:cNvCxnSpPr>
            <a:cxnSpLocks/>
          </p:cNvCxnSpPr>
          <p:nvPr/>
        </p:nvCxnSpPr>
        <p:spPr>
          <a:xfrm flipV="1">
            <a:off x="2996587" y="5292907"/>
            <a:ext cx="0" cy="28970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67FB2BB-6530-0741-7352-2031BA035C8D}"/>
              </a:ext>
            </a:extLst>
          </p:cNvPr>
          <p:cNvCxnSpPr>
            <a:cxnSpLocks/>
          </p:cNvCxnSpPr>
          <p:nvPr/>
        </p:nvCxnSpPr>
        <p:spPr>
          <a:xfrm>
            <a:off x="2243659" y="3511986"/>
            <a:ext cx="348501"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E974B873-CB5B-4570-85AE-4C613AC3A656}"/>
              </a:ext>
            </a:extLst>
          </p:cNvPr>
          <p:cNvSpPr/>
          <p:nvPr/>
        </p:nvSpPr>
        <p:spPr>
          <a:xfrm rot="5400000" flipH="1" flipV="1">
            <a:off x="2152770" y="3472781"/>
            <a:ext cx="260485" cy="348500"/>
          </a:xfrm>
          <a:prstGeom prst="arc">
            <a:avLst>
              <a:gd name="adj1" fmla="val 16277629"/>
              <a:gd name="adj2" fmla="val 2137862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24" name="TextBox 7">
            <a:extLst>
              <a:ext uri="{FF2B5EF4-FFF2-40B4-BE49-F238E27FC236}">
                <a16:creationId xmlns:a16="http://schemas.microsoft.com/office/drawing/2014/main" id="{7D0A9F9B-EB7D-F677-908E-323BDF6219DF}"/>
              </a:ext>
            </a:extLst>
          </p:cNvPr>
          <p:cNvSpPr txBox="1"/>
          <p:nvPr/>
        </p:nvSpPr>
        <p:spPr>
          <a:xfrm>
            <a:off x="3119607" y="5110945"/>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use?</a:t>
            </a:r>
          </a:p>
        </p:txBody>
      </p:sp>
      <p:sp>
        <p:nvSpPr>
          <p:cNvPr id="25" name="Rounded Rectangle 37">
            <a:extLst>
              <a:ext uri="{FF2B5EF4-FFF2-40B4-BE49-F238E27FC236}">
                <a16:creationId xmlns:a16="http://schemas.microsoft.com/office/drawing/2014/main" id="{EF38B272-2D89-8FA2-1DFF-4D982F4534E0}"/>
              </a:ext>
            </a:extLst>
          </p:cNvPr>
          <p:cNvSpPr/>
          <p:nvPr/>
        </p:nvSpPr>
        <p:spPr bwMode="auto">
          <a:xfrm>
            <a:off x="3181902" y="5528934"/>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grpSp>
        <p:nvGrpSpPr>
          <p:cNvPr id="26" name="Group 25" descr="Arrow pointing to Please use simple language so I can get up to speed quickly.">
            <a:extLst>
              <a:ext uri="{FF2B5EF4-FFF2-40B4-BE49-F238E27FC236}">
                <a16:creationId xmlns:a16="http://schemas.microsoft.com/office/drawing/2014/main" id="{A0A47A95-C8A2-1DD9-DC98-32869A71FD98}"/>
              </a:ext>
              <a:ext uri="{C183D7F6-B498-43B3-948B-1728B52AA6E4}">
                <adec:decorative xmlns:adec="http://schemas.microsoft.com/office/drawing/2017/decorative" val="0"/>
              </a:ext>
            </a:extLst>
          </p:cNvPr>
          <p:cNvGrpSpPr/>
          <p:nvPr/>
        </p:nvGrpSpPr>
        <p:grpSpPr>
          <a:xfrm rot="10800000" flipH="1">
            <a:off x="7793298" y="3951678"/>
            <a:ext cx="934662" cy="1551437"/>
            <a:chOff x="3769739" y="7144164"/>
            <a:chExt cx="859302" cy="1601192"/>
          </a:xfrm>
        </p:grpSpPr>
        <p:grpSp>
          <p:nvGrpSpPr>
            <p:cNvPr id="27" name="Group 26">
              <a:extLst>
                <a:ext uri="{FF2B5EF4-FFF2-40B4-BE49-F238E27FC236}">
                  <a16:creationId xmlns:a16="http://schemas.microsoft.com/office/drawing/2014/main" id="{4E194083-CC85-5ED6-CA95-A211644D005D}"/>
                </a:ext>
              </a:extLst>
            </p:cNvPr>
            <p:cNvGrpSpPr/>
            <p:nvPr/>
          </p:nvGrpSpPr>
          <p:grpSpPr>
            <a:xfrm>
              <a:off x="4310794" y="7645759"/>
              <a:ext cx="318247" cy="1099597"/>
              <a:chOff x="4310794" y="7645759"/>
              <a:chExt cx="318247" cy="1099597"/>
            </a:xfrm>
          </p:grpSpPr>
          <p:sp>
            <p:nvSpPr>
              <p:cNvPr id="31" name="Arc 30">
                <a:extLst>
                  <a:ext uri="{FF2B5EF4-FFF2-40B4-BE49-F238E27FC236}">
                    <a16:creationId xmlns:a16="http://schemas.microsoft.com/office/drawing/2014/main" id="{E2087488-ACC8-68C4-C134-05FD7677AC2F}"/>
                  </a:ext>
                </a:extLst>
              </p:cNvPr>
              <p:cNvSpPr/>
              <p:nvPr/>
            </p:nvSpPr>
            <p:spPr>
              <a:xfrm>
                <a:off x="4310794" y="7645759"/>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3260C1F-6AEF-A00D-A810-99C342523BBE}"/>
                  </a:ext>
                </a:extLst>
              </p:cNvPr>
              <p:cNvCxnSpPr>
                <a:cxnSpLocks/>
              </p:cNvCxnSpPr>
              <p:nvPr/>
            </p:nvCxnSpPr>
            <p:spPr>
              <a:xfrm rot="10800000" flipH="1" flipV="1">
                <a:off x="4628900" y="7778586"/>
                <a:ext cx="141" cy="96677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ACA4FCF-2B5B-5B77-5151-01D2A6CAB13E}"/>
                </a:ext>
              </a:extLst>
            </p:cNvPr>
            <p:cNvCxnSpPr>
              <a:cxnSpLocks/>
            </p:cNvCxnSpPr>
            <p:nvPr/>
          </p:nvCxnSpPr>
          <p:spPr>
            <a:xfrm rot="10800000">
              <a:off x="3923719" y="7642338"/>
              <a:ext cx="54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2F5884E9-1D8A-875B-0A8E-6EB2B244CBC8}"/>
                </a:ext>
              </a:extLst>
            </p:cNvPr>
            <p:cNvSpPr/>
            <p:nvPr/>
          </p:nvSpPr>
          <p:spPr>
            <a:xfrm rot="10800000">
              <a:off x="3769739" y="7326927"/>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0" name="Straight Connector 29">
              <a:extLst>
                <a:ext uri="{FF2B5EF4-FFF2-40B4-BE49-F238E27FC236}">
                  <a16:creationId xmlns:a16="http://schemas.microsoft.com/office/drawing/2014/main" id="{77727BE1-9D33-B9F7-E397-1D67BE8D6137}"/>
                </a:ext>
              </a:extLst>
            </p:cNvPr>
            <p:cNvCxnSpPr>
              <a:cxnSpLocks/>
            </p:cNvCxnSpPr>
            <p:nvPr/>
          </p:nvCxnSpPr>
          <p:spPr>
            <a:xfrm>
              <a:off x="3769880" y="7144164"/>
              <a:ext cx="0" cy="3539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6">
            <a:extLst>
              <a:ext uri="{FF2B5EF4-FFF2-40B4-BE49-F238E27FC236}">
                <a16:creationId xmlns:a16="http://schemas.microsoft.com/office/drawing/2014/main" id="{D0DABC2E-8045-C155-10AC-9A3D164FE252}"/>
              </a:ext>
            </a:extLst>
          </p:cNvPr>
          <p:cNvSpPr txBox="1"/>
          <p:nvPr/>
        </p:nvSpPr>
        <p:spPr>
          <a:xfrm>
            <a:off x="7955357" y="5093867"/>
            <a:ext cx="2574078"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How</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 best meet your expectations?</a:t>
            </a:r>
          </a:p>
        </p:txBody>
      </p:sp>
      <p:sp>
        <p:nvSpPr>
          <p:cNvPr id="34" name="Rounded Rectangle 34">
            <a:extLst>
              <a:ext uri="{FF2B5EF4-FFF2-40B4-BE49-F238E27FC236}">
                <a16:creationId xmlns:a16="http://schemas.microsoft.com/office/drawing/2014/main" id="{F6149CEE-184A-E724-E616-52E678456541}"/>
              </a:ext>
            </a:extLst>
          </p:cNvPr>
          <p:cNvSpPr/>
          <p:nvPr/>
        </p:nvSpPr>
        <p:spPr bwMode="auto">
          <a:xfrm>
            <a:off x="7684850" y="5524604"/>
            <a:ext cx="1664365" cy="317873"/>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Expectations</a:t>
            </a:r>
          </a:p>
        </p:txBody>
      </p:sp>
      <p:sp>
        <p:nvSpPr>
          <p:cNvPr id="35" name="TextBox 1">
            <a:extLst>
              <a:ext uri="{FF2B5EF4-FFF2-40B4-BE49-F238E27FC236}">
                <a16:creationId xmlns:a16="http://schemas.microsoft.com/office/drawing/2014/main" id="{035E34C3-9DC3-EC30-56DE-8F4AD91ECC56}"/>
              </a:ext>
            </a:extLst>
          </p:cNvPr>
          <p:cNvSpPr txBox="1"/>
          <p:nvPr/>
        </p:nvSpPr>
        <p:spPr>
          <a:xfrm>
            <a:off x="2719379" y="2750563"/>
            <a:ext cx="7351997" cy="1569660"/>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lvl="0">
              <a:defRPr/>
            </a:pPr>
            <a:r>
              <a:rPr lang="en-US" sz="2400" b="1">
                <a:solidFill>
                  <a:srgbClr val="0070C0"/>
                </a:solidFill>
                <a:latin typeface="Segoe UI Semibold"/>
                <a:cs typeface="Segoe UI Semibold" panose="020B0502040204020203" pitchFamily="34" charset="0"/>
              </a:rPr>
              <a:t>Generate a list of the labor force participation rates </a:t>
            </a:r>
            <a:r>
              <a:rPr lang="en-US" sz="2400" b="1">
                <a:solidFill>
                  <a:srgbClr val="C03BC4"/>
                </a:solidFill>
                <a:latin typeface="Segoe UI Semibold"/>
                <a:cs typeface="Segoe UI Semibold" panose="020B0502040204020203" pitchFamily="34" charset="0"/>
              </a:rPr>
              <a:t>from the Bureau of Labor Statistics over the last 5 years.  </a:t>
            </a:r>
            <a:r>
              <a:rPr lang="en-US" sz="2400" b="1">
                <a:solidFill>
                  <a:srgbClr val="00B050"/>
                </a:solidFill>
                <a:latin typeface="Segoe UI Semibold"/>
                <a:cs typeface="Segoe UI Semibold" panose="020B0502040204020203" pitchFamily="34" charset="0"/>
              </a:rPr>
              <a:t>I’m trying to understand trends.  </a:t>
            </a:r>
            <a:r>
              <a:rPr lang="en-US" sz="2400" b="1">
                <a:solidFill>
                  <a:srgbClr val="FF5C39"/>
                </a:solidFill>
                <a:latin typeface="Segoe UI Semibold"/>
                <a:cs typeface="Segoe UI Semibold" panose="020B0502040204020203" pitchFamily="34" charset="0"/>
              </a:rPr>
              <a:t>Provide the results in an easy to read table.</a:t>
            </a:r>
          </a:p>
        </p:txBody>
      </p:sp>
      <p:sp>
        <p:nvSpPr>
          <p:cNvPr id="37" name="Rounded Rectangle 41">
            <a:extLst>
              <a:ext uri="{FF2B5EF4-FFF2-40B4-BE49-F238E27FC236}">
                <a16:creationId xmlns:a16="http://schemas.microsoft.com/office/drawing/2014/main" id="{5F51460B-E396-6EEE-C7D7-F6C5D8F539C7}"/>
              </a:ext>
            </a:extLst>
          </p:cNvPr>
          <p:cNvSpPr/>
          <p:nvPr/>
        </p:nvSpPr>
        <p:spPr bwMode="auto">
          <a:xfrm>
            <a:off x="3777406" y="926614"/>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r>
              <a:rPr lang="en-CA" sz="1800" b="1">
                <a:solidFill>
                  <a:srgbClr val="FFFFFF"/>
                </a:solidFill>
                <a:latin typeface="Segoe Sans Display Semibold" pitchFamily="2" charset="0"/>
                <a:cs typeface="Segoe Sans Display Semibold" pitchFamily="2" charset="0"/>
              </a:rPr>
              <a:t>Include the right prompt ingredients</a:t>
            </a:r>
          </a:p>
        </p:txBody>
      </p:sp>
      <p:pic>
        <p:nvPicPr>
          <p:cNvPr id="38" name="Picture 37" descr="A rainbow colored logo on a black background&#10;&#10;Description automatically generated">
            <a:extLst>
              <a:ext uri="{FF2B5EF4-FFF2-40B4-BE49-F238E27FC236}">
                <a16:creationId xmlns:a16="http://schemas.microsoft.com/office/drawing/2014/main" id="{9D3EB694-130A-D243-F0FC-82DD4E3E8135}"/>
              </a:ext>
            </a:extLst>
          </p:cNvPr>
          <p:cNvPicPr>
            <a:picLocks noChangeAspect="1"/>
          </p:cNvPicPr>
          <p:nvPr/>
        </p:nvPicPr>
        <p:blipFill>
          <a:blip r:embed="rId3"/>
          <a:stretch>
            <a:fillRect/>
          </a:stretch>
        </p:blipFill>
        <p:spPr>
          <a:xfrm>
            <a:off x="11205307" y="156851"/>
            <a:ext cx="796856" cy="854347"/>
          </a:xfrm>
          <a:prstGeom prst="rect">
            <a:avLst/>
          </a:prstGeom>
        </p:spPr>
      </p:pic>
    </p:spTree>
    <p:extLst>
      <p:ext uri="{BB962C8B-B14F-4D97-AF65-F5344CB8AC3E}">
        <p14:creationId xmlns:p14="http://schemas.microsoft.com/office/powerpoint/2010/main" val="20037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CAC0-1B67-97D9-76B0-17019B514E51}"/>
              </a:ext>
            </a:extLst>
          </p:cNvPr>
          <p:cNvSpPr txBox="1">
            <a:spLocks/>
          </p:cNvSpPr>
          <p:nvPr/>
        </p:nvSpPr>
        <p:spPr>
          <a:xfrm>
            <a:off x="588263" y="457200"/>
            <a:ext cx="9936862" cy="430887"/>
          </a:xfrm>
          <a:prstGeom prst="rect">
            <a:avLst/>
          </a:prstGeom>
        </p:spPr>
        <p:txBody>
          <a:bodyPr vert="horz" wrap="square" lIns="0" tIns="0" rIns="0" bIns="0" rtlCol="0" anchor="t">
            <a:normAutofit fontScale="92500" lnSpcReduction="20000"/>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r>
              <a:rPr lang="en-US"/>
              <a:t>Prompt Examples</a:t>
            </a:r>
          </a:p>
        </p:txBody>
      </p:sp>
      <p:sp>
        <p:nvSpPr>
          <p:cNvPr id="3" name="Text Placeholder 2">
            <a:extLst>
              <a:ext uri="{FF2B5EF4-FFF2-40B4-BE49-F238E27FC236}">
                <a16:creationId xmlns:a16="http://schemas.microsoft.com/office/drawing/2014/main" id="{29824E2D-F1EB-C12E-0BC8-82FC25099E30}"/>
              </a:ext>
            </a:extLst>
          </p:cNvPr>
          <p:cNvSpPr txBox="1">
            <a:spLocks/>
          </p:cNvSpPr>
          <p:nvPr/>
        </p:nvSpPr>
        <p:spPr>
          <a:xfrm>
            <a:off x="588263" y="1213428"/>
            <a:ext cx="11018520" cy="5109091"/>
          </a:xfrm>
          <a:prstGeom prst="rect">
            <a:avLst/>
          </a:prstGeom>
        </p:spPr>
        <p:txBody>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000" b="1">
                <a:solidFill>
                  <a:srgbClr val="FFE399"/>
                </a:solidFill>
              </a:rPr>
              <a:t>Example 1: </a:t>
            </a:r>
          </a:p>
          <a:p>
            <a:pPr marL="228600" lvl="1" indent="0">
              <a:spcBef>
                <a:spcPts val="0"/>
              </a:spcBef>
              <a:buFont typeface="Wingdings" panose="05000000000000000000" pitchFamily="2" charset="2"/>
              <a:buNone/>
            </a:pPr>
            <a:endParaRPr lang="en-US" sz="1600"/>
          </a:p>
          <a:p>
            <a:pPr marL="228600" lvl="1" indent="0">
              <a:spcBef>
                <a:spcPts val="0"/>
              </a:spcBef>
              <a:buFont typeface="Wingdings" panose="05000000000000000000" pitchFamily="2" charset="2"/>
              <a:buNone/>
            </a:pPr>
            <a:r>
              <a:rPr lang="en-US" sz="1600">
                <a:solidFill>
                  <a:srgbClr val="0070C0"/>
                </a:solidFill>
              </a:rPr>
              <a:t>Goal/Intent: </a:t>
            </a:r>
            <a:r>
              <a:rPr lang="en-US" sz="1600">
                <a:solidFill>
                  <a:schemeClr val="bg1"/>
                </a:solidFill>
              </a:rPr>
              <a:t>“Recipe for lasagna" </a:t>
            </a:r>
          </a:p>
          <a:p>
            <a:pPr marL="228600" lvl="1" indent="0">
              <a:spcBef>
                <a:spcPts val="0"/>
              </a:spcBef>
              <a:buFont typeface="Wingdings" panose="05000000000000000000" pitchFamily="2" charset="2"/>
              <a:buNone/>
            </a:pPr>
            <a:r>
              <a:rPr lang="en-US" sz="1600">
                <a:solidFill>
                  <a:srgbClr val="00B050"/>
                </a:solidFill>
              </a:rPr>
              <a:t>Context: </a:t>
            </a:r>
            <a:r>
              <a:rPr lang="en-US" sz="1600">
                <a:solidFill>
                  <a:schemeClr val="bg1"/>
                </a:solidFill>
              </a:rPr>
              <a:t>"I'm a beginner cook trying to make Italian cuisine" </a:t>
            </a:r>
          </a:p>
          <a:p>
            <a:pPr marL="228600" lvl="1" indent="0">
              <a:spcBef>
                <a:spcPts val="0"/>
              </a:spcBef>
              <a:buFont typeface="Wingdings" panose="05000000000000000000" pitchFamily="2" charset="2"/>
              <a:buNone/>
            </a:pPr>
            <a:r>
              <a:rPr lang="en-US" sz="1600">
                <a:solidFill>
                  <a:srgbClr val="B4009E"/>
                </a:solidFill>
              </a:rPr>
              <a:t>Source/Specific Information: </a:t>
            </a:r>
            <a:r>
              <a:rPr lang="en-US" sz="1600">
                <a:solidFill>
                  <a:schemeClr val="bg1"/>
                </a:solidFill>
              </a:rPr>
              <a:t>“Top rated recipes"</a:t>
            </a:r>
          </a:p>
          <a:p>
            <a:pPr marL="228600" lvl="1" indent="0">
              <a:spcBef>
                <a:spcPts val="0"/>
              </a:spcBef>
              <a:buFont typeface="Wingdings" panose="05000000000000000000" pitchFamily="2" charset="2"/>
              <a:buNone/>
            </a:pPr>
            <a:r>
              <a:rPr lang="en-US" sz="1600">
                <a:solidFill>
                  <a:srgbClr val="FF8C00"/>
                </a:solidFill>
              </a:rPr>
              <a:t>Expectations (if needed): </a:t>
            </a:r>
            <a:r>
              <a:rPr lang="en-US" sz="1600">
                <a:solidFill>
                  <a:schemeClr val="bg1"/>
                </a:solidFill>
              </a:rPr>
              <a:t>“Want it in list format, for ease of readability”</a:t>
            </a:r>
          </a:p>
          <a:p>
            <a:pPr marL="228600" lvl="1" indent="0">
              <a:spcBef>
                <a:spcPts val="0"/>
              </a:spcBef>
              <a:buFont typeface="Wingdings" panose="05000000000000000000" pitchFamily="2" charset="2"/>
              <a:buNone/>
            </a:pPr>
            <a:r>
              <a:rPr lang="en-US" sz="1600"/>
              <a:t> </a:t>
            </a:r>
          </a:p>
          <a:p>
            <a:pPr marL="228600" lvl="1" indent="0">
              <a:spcBef>
                <a:spcPts val="0"/>
              </a:spcBef>
              <a:buFont typeface="Wingdings" panose="05000000000000000000" pitchFamily="2" charset="2"/>
              <a:buNone/>
            </a:pPr>
            <a:r>
              <a:rPr lang="en-US" sz="1600" b="1">
                <a:solidFill>
                  <a:schemeClr val="bg1"/>
                </a:solidFill>
              </a:rPr>
              <a:t>PROMPT: </a:t>
            </a:r>
            <a:r>
              <a:rPr lang="en-US" sz="1600">
                <a:solidFill>
                  <a:schemeClr val="bg1"/>
                </a:solidFill>
              </a:rPr>
              <a:t>I'm a beginner cook trying to make Italian cuisine.  Can you provide a simple and easy to follow recipe for lasagna based on top rated recipes from the web?  Write it as a step-by-step list.</a:t>
            </a:r>
          </a:p>
          <a:p>
            <a:pPr marL="228600" lvl="1" indent="0">
              <a:spcBef>
                <a:spcPts val="0"/>
              </a:spcBef>
              <a:buFont typeface="Wingdings" panose="05000000000000000000" pitchFamily="2" charset="2"/>
              <a:buNone/>
            </a:pPr>
            <a:endParaRPr lang="en-US" sz="1600"/>
          </a:p>
          <a:p>
            <a:pPr>
              <a:spcBef>
                <a:spcPts val="0"/>
              </a:spcBef>
            </a:pPr>
            <a:r>
              <a:rPr lang="en-US" sz="2000" b="1">
                <a:solidFill>
                  <a:srgbClr val="FFE399"/>
                </a:solidFill>
              </a:rPr>
              <a:t>Example 2: </a:t>
            </a:r>
          </a:p>
          <a:p>
            <a:pPr>
              <a:spcBef>
                <a:spcPts val="0"/>
              </a:spcBef>
            </a:pPr>
            <a:endParaRPr lang="en-US" sz="2000"/>
          </a:p>
          <a:p>
            <a:pPr marL="228600" lvl="1" indent="0">
              <a:spcBef>
                <a:spcPts val="0"/>
              </a:spcBef>
              <a:buFont typeface="Wingdings" panose="05000000000000000000" pitchFamily="2" charset="2"/>
              <a:buNone/>
            </a:pPr>
            <a:r>
              <a:rPr lang="en-US" sz="1600">
                <a:solidFill>
                  <a:srgbClr val="0070C0"/>
                </a:solidFill>
              </a:rPr>
              <a:t>Goal/Intent: </a:t>
            </a:r>
            <a:r>
              <a:rPr lang="en-US" sz="1600">
                <a:solidFill>
                  <a:schemeClr val="bg1"/>
                </a:solidFill>
              </a:rPr>
              <a:t>“To understand exception handling”</a:t>
            </a:r>
          </a:p>
          <a:p>
            <a:pPr marL="228600" lvl="1" indent="0">
              <a:spcBef>
                <a:spcPts val="0"/>
              </a:spcBef>
              <a:buFont typeface="Wingdings" panose="05000000000000000000" pitchFamily="2" charset="2"/>
              <a:buNone/>
            </a:pPr>
            <a:r>
              <a:rPr lang="en-US" sz="1600">
                <a:solidFill>
                  <a:srgbClr val="00B050"/>
                </a:solidFill>
              </a:rPr>
              <a:t>Context: </a:t>
            </a:r>
            <a:r>
              <a:rPr lang="en-US" sz="1600">
                <a:solidFill>
                  <a:schemeClr val="bg1"/>
                </a:solidFill>
              </a:rPr>
              <a:t>"I’m new to software development" </a:t>
            </a:r>
          </a:p>
          <a:p>
            <a:pPr marL="228600" lvl="1" indent="0">
              <a:spcBef>
                <a:spcPts val="0"/>
              </a:spcBef>
              <a:buFont typeface="Wingdings" panose="05000000000000000000" pitchFamily="2" charset="2"/>
              <a:buNone/>
            </a:pPr>
            <a:r>
              <a:rPr lang="en-US" sz="1600">
                <a:solidFill>
                  <a:srgbClr val="B4009E"/>
                </a:solidFill>
              </a:rPr>
              <a:t>Source/Specific Information: </a:t>
            </a:r>
            <a:r>
              <a:rPr lang="en-US" sz="1600">
                <a:solidFill>
                  <a:schemeClr val="bg1"/>
                </a:solidFill>
              </a:rPr>
              <a:t>“Working on a Python project" </a:t>
            </a:r>
          </a:p>
          <a:p>
            <a:pPr marL="228600" lvl="1" indent="0">
              <a:spcBef>
                <a:spcPts val="0"/>
              </a:spcBef>
              <a:buFont typeface="Wingdings" panose="05000000000000000000" pitchFamily="2" charset="2"/>
              <a:buNone/>
            </a:pPr>
            <a:r>
              <a:rPr lang="en-US" sz="1600">
                <a:solidFill>
                  <a:srgbClr val="FF8C00"/>
                </a:solidFill>
              </a:rPr>
              <a:t>Expectations (if needed): </a:t>
            </a:r>
            <a:r>
              <a:rPr lang="en-US" sz="1600">
                <a:solidFill>
                  <a:schemeClr val="bg1"/>
                </a:solidFill>
              </a:rPr>
              <a:t>“Want the response to be easy to understand, without super technical vocabulary"</a:t>
            </a:r>
          </a:p>
          <a:p>
            <a:pPr marL="228600" lvl="1" indent="0">
              <a:spcBef>
                <a:spcPts val="0"/>
              </a:spcBef>
              <a:buFont typeface="Wingdings" panose="05000000000000000000" pitchFamily="2" charset="2"/>
              <a:buNone/>
            </a:pPr>
            <a:r>
              <a:rPr lang="en-US" sz="1600"/>
              <a:t> </a:t>
            </a:r>
          </a:p>
          <a:p>
            <a:pPr marL="228600" lvl="1" indent="0">
              <a:spcBef>
                <a:spcPts val="0"/>
              </a:spcBef>
              <a:buFont typeface="Wingdings" panose="05000000000000000000" pitchFamily="2" charset="2"/>
              <a:buNone/>
            </a:pPr>
            <a:r>
              <a:rPr lang="en-US" sz="1600" b="1">
                <a:solidFill>
                  <a:schemeClr val="bg1"/>
                </a:solidFill>
              </a:rPr>
              <a:t>PROMPT: </a:t>
            </a:r>
            <a:r>
              <a:rPr lang="en-US" sz="1600">
                <a:solidFill>
                  <a:schemeClr val="bg1"/>
                </a:solidFill>
              </a:rPr>
              <a:t>I'm a new software developer working on a Python project.  Can you explain how to implement exception handling in Python like I’m five years old?</a:t>
            </a:r>
          </a:p>
          <a:p>
            <a:pPr marL="228600" lvl="1" indent="0">
              <a:spcBef>
                <a:spcPts val="0"/>
              </a:spcBef>
              <a:buFont typeface="Wingdings" panose="05000000000000000000" pitchFamily="2" charset="2"/>
              <a:buNone/>
            </a:pPr>
            <a:endParaRPr lang="en-US" sz="1600"/>
          </a:p>
        </p:txBody>
      </p:sp>
      <p:sp>
        <p:nvSpPr>
          <p:cNvPr id="4" name="Rounded Rectangle 25">
            <a:extLst>
              <a:ext uri="{FF2B5EF4-FFF2-40B4-BE49-F238E27FC236}">
                <a16:creationId xmlns:a16="http://schemas.microsoft.com/office/drawing/2014/main" id="{665ABDEF-0984-1194-4404-9E831B1F6DCB}"/>
              </a:ext>
            </a:extLst>
          </p:cNvPr>
          <p:cNvSpPr/>
          <p:nvPr/>
        </p:nvSpPr>
        <p:spPr bwMode="auto">
          <a:xfrm>
            <a:off x="5998504" y="6390000"/>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Goal</a:t>
            </a:r>
          </a:p>
        </p:txBody>
      </p:sp>
      <p:sp>
        <p:nvSpPr>
          <p:cNvPr id="5" name="Rounded Rectangle 26">
            <a:extLst>
              <a:ext uri="{FF2B5EF4-FFF2-40B4-BE49-F238E27FC236}">
                <a16:creationId xmlns:a16="http://schemas.microsoft.com/office/drawing/2014/main" id="{166EAA61-4EA8-0336-C75C-092F7A9447FB}"/>
              </a:ext>
            </a:extLst>
          </p:cNvPr>
          <p:cNvSpPr/>
          <p:nvPr/>
        </p:nvSpPr>
        <p:spPr bwMode="auto">
          <a:xfrm>
            <a:off x="7577096" y="6390000"/>
            <a:ext cx="1297876" cy="294924"/>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B050"/>
                </a:solidFill>
                <a:effectLst/>
                <a:uLnTx/>
                <a:uFillTx/>
                <a:latin typeface="Segoe UI Semibold" panose="020B0502040204020203" pitchFamily="34" charset="0"/>
                <a:ea typeface="+mn-ea"/>
                <a:cs typeface="Segoe UI Semibold" panose="020B0502040204020203" pitchFamily="34" charset="0"/>
              </a:rPr>
              <a:t>Context</a:t>
            </a:r>
          </a:p>
        </p:txBody>
      </p:sp>
      <p:sp>
        <p:nvSpPr>
          <p:cNvPr id="6" name="Rounded Rectangle 37">
            <a:extLst>
              <a:ext uri="{FF2B5EF4-FFF2-40B4-BE49-F238E27FC236}">
                <a16:creationId xmlns:a16="http://schemas.microsoft.com/office/drawing/2014/main" id="{5B4E3E6E-2014-47EB-5175-2D5D1E0DD85D}"/>
              </a:ext>
            </a:extLst>
          </p:cNvPr>
          <p:cNvSpPr/>
          <p:nvPr/>
        </p:nvSpPr>
        <p:spPr bwMode="auto">
          <a:xfrm>
            <a:off x="9155570" y="6400800"/>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Source</a:t>
            </a:r>
          </a:p>
        </p:txBody>
      </p:sp>
      <p:sp>
        <p:nvSpPr>
          <p:cNvPr id="7" name="Rounded Rectangle 34">
            <a:extLst>
              <a:ext uri="{FF2B5EF4-FFF2-40B4-BE49-F238E27FC236}">
                <a16:creationId xmlns:a16="http://schemas.microsoft.com/office/drawing/2014/main" id="{B5720B63-FC3E-0650-B6D4-046A4F0607EA}"/>
              </a:ext>
            </a:extLst>
          </p:cNvPr>
          <p:cNvSpPr/>
          <p:nvPr/>
        </p:nvSpPr>
        <p:spPr bwMode="auto">
          <a:xfrm>
            <a:off x="10734044" y="6400800"/>
            <a:ext cx="1297876" cy="294924"/>
          </a:xfrm>
          <a:prstGeom prst="roundRect">
            <a:avLst>
              <a:gd name="adj" fmla="val 50000"/>
            </a:avLst>
          </a:prstGeom>
          <a:solidFill>
            <a:schemeClr val="bg1"/>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FF5C39"/>
                </a:solidFill>
                <a:effectLst/>
                <a:uLnTx/>
                <a:uFillTx/>
                <a:latin typeface="Segoe UI Semibold" panose="020B0502040204020203" pitchFamily="34" charset="0"/>
                <a:ea typeface="+mn-ea"/>
                <a:cs typeface="Segoe UI Semibold" panose="020B0502040204020203" pitchFamily="34" charset="0"/>
              </a:rPr>
              <a:t>Expectations</a:t>
            </a:r>
          </a:p>
        </p:txBody>
      </p:sp>
    </p:spTree>
    <p:extLst>
      <p:ext uri="{BB962C8B-B14F-4D97-AF65-F5344CB8AC3E}">
        <p14:creationId xmlns:p14="http://schemas.microsoft.com/office/powerpoint/2010/main" val="145125117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BC362BED-173A-4806-D0B4-F67122B23B33}"/>
              </a:ext>
            </a:extLst>
          </p:cNvPr>
          <p:cNvSpPr txBox="1">
            <a:spLocks/>
          </p:cNvSpPr>
          <p:nvPr/>
        </p:nvSpPr>
        <p:spPr>
          <a:xfrm>
            <a:off x="599781" y="531410"/>
            <a:ext cx="11018520" cy="430887"/>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The art and science of prompting</a:t>
            </a:r>
          </a:p>
        </p:txBody>
      </p:sp>
      <p:sp>
        <p:nvSpPr>
          <p:cNvPr id="5" name="Rectangle: Rounded Corners 6">
            <a:extLst>
              <a:ext uri="{FF2B5EF4-FFF2-40B4-BE49-F238E27FC236}">
                <a16:creationId xmlns:a16="http://schemas.microsoft.com/office/drawing/2014/main" id="{3B5564CF-2562-1C40-DFAD-A61A26E6E610}"/>
              </a:ext>
              <a:ext uri="{C183D7F6-B498-43B3-948B-1728B52AA6E4}">
                <adec:decorative xmlns:adec="http://schemas.microsoft.com/office/drawing/2017/decorative" val="1"/>
              </a:ext>
            </a:extLst>
          </p:cNvPr>
          <p:cNvSpPr/>
          <p:nvPr/>
        </p:nvSpPr>
        <p:spPr bwMode="auto">
          <a:xfrm>
            <a:off x="3367748" y="1523843"/>
            <a:ext cx="8127566" cy="4371860"/>
          </a:xfrm>
          <a:prstGeom prst="roundRect">
            <a:avLst>
              <a:gd name="adj" fmla="val 4396"/>
            </a:avLst>
          </a:prstGeom>
          <a:solidFill>
            <a:schemeClr val="bg1">
              <a:lumMod val="85000"/>
            </a:schemeClr>
          </a:solid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ounded Rectangle 12">
            <a:extLst>
              <a:ext uri="{FF2B5EF4-FFF2-40B4-BE49-F238E27FC236}">
                <a16:creationId xmlns:a16="http://schemas.microsoft.com/office/drawing/2014/main" id="{7810EDD5-A5F8-4C3C-03A3-BBBE35F83748}"/>
              </a:ext>
            </a:extLst>
          </p:cNvPr>
          <p:cNvSpPr/>
          <p:nvPr/>
        </p:nvSpPr>
        <p:spPr bwMode="auto">
          <a:xfrm>
            <a:off x="3248297" y="1317800"/>
            <a:ext cx="3682026" cy="366688"/>
          </a:xfrm>
          <a:prstGeom prst="roundRect">
            <a:avLst>
              <a:gd name="adj" fmla="val 50000"/>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Keep the conversation going</a:t>
            </a:r>
          </a:p>
        </p:txBody>
      </p:sp>
      <p:sp>
        <p:nvSpPr>
          <p:cNvPr id="7" name="Rectangle 6">
            <a:extLst>
              <a:ext uri="{FF2B5EF4-FFF2-40B4-BE49-F238E27FC236}">
                <a16:creationId xmlns:a16="http://schemas.microsoft.com/office/drawing/2014/main" id="{2EC2C263-0702-2B98-B9EF-279ECB3AFFF3}"/>
              </a:ext>
            </a:extLst>
          </p:cNvPr>
          <p:cNvSpPr/>
          <p:nvPr/>
        </p:nvSpPr>
        <p:spPr bwMode="auto">
          <a:xfrm>
            <a:off x="4511774" y="2113058"/>
            <a:ext cx="2828000" cy="8875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Generating content ideas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Lead with broader requests, then give specific details about the content.</a:t>
            </a:r>
          </a:p>
        </p:txBody>
      </p:sp>
      <p:sp>
        <p:nvSpPr>
          <p:cNvPr id="8" name="Rectangle 7">
            <a:extLst>
              <a:ext uri="{FF2B5EF4-FFF2-40B4-BE49-F238E27FC236}">
                <a16:creationId xmlns:a16="http://schemas.microsoft.com/office/drawing/2014/main" id="{AC4FAE39-A116-BFBC-C409-1C11529DB8A3}"/>
              </a:ext>
            </a:extLst>
          </p:cNvPr>
          <p:cNvSpPr/>
          <p:nvPr/>
        </p:nvSpPr>
        <p:spPr bwMode="auto">
          <a:xfrm>
            <a:off x="4511774" y="3147045"/>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Storytelling assistance</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Copilot to write a story, then guide it by giving more specific, relevant details​.</a:t>
            </a:r>
          </a:p>
        </p:txBody>
      </p:sp>
      <p:sp>
        <p:nvSpPr>
          <p:cNvPr id="9" name="Rectangle 8">
            <a:extLst>
              <a:ext uri="{FF2B5EF4-FFF2-40B4-BE49-F238E27FC236}">
                <a16:creationId xmlns:a16="http://schemas.microsoft.com/office/drawing/2014/main" id="{78B71D44-D8E4-E539-D6E5-96649D8463C4}"/>
              </a:ext>
            </a:extLst>
          </p:cNvPr>
          <p:cNvSpPr/>
          <p:nvPr/>
        </p:nvSpPr>
        <p:spPr bwMode="auto">
          <a:xfrm flipH="1">
            <a:off x="8388174" y="2062246"/>
            <a:ext cx="2828000" cy="938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Gaining insights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for a summary of a specific file, then ask relevant questions to gain deeper insights.</a:t>
            </a:r>
          </a:p>
        </p:txBody>
      </p:sp>
      <p:sp>
        <p:nvSpPr>
          <p:cNvPr id="10" name="Rectangle 9">
            <a:extLst>
              <a:ext uri="{FF2B5EF4-FFF2-40B4-BE49-F238E27FC236}">
                <a16:creationId xmlns:a16="http://schemas.microsoft.com/office/drawing/2014/main" id="{830FDD2F-3613-B344-F930-EB6A0DF68722}"/>
              </a:ext>
            </a:extLst>
          </p:cNvPr>
          <p:cNvSpPr/>
          <p:nvPr/>
        </p:nvSpPr>
        <p:spPr bwMode="auto">
          <a:xfrm flipH="1">
            <a:off x="8388174" y="3204905"/>
            <a:ext cx="2828000" cy="11473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Translating languages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Copilot to translate a sentence to one of the supported languages, then ask for more context or a regional dialect.</a:t>
            </a:r>
          </a:p>
        </p:txBody>
      </p:sp>
      <p:sp>
        <p:nvSpPr>
          <p:cNvPr id="11" name="Rectangle 10">
            <a:extLst>
              <a:ext uri="{FF2B5EF4-FFF2-40B4-BE49-F238E27FC236}">
                <a16:creationId xmlns:a16="http://schemas.microsoft.com/office/drawing/2014/main" id="{2BA0911B-B091-281F-C605-44E8D98F198C}"/>
              </a:ext>
            </a:extLst>
          </p:cNvPr>
          <p:cNvSpPr/>
          <p:nvPr/>
        </p:nvSpPr>
        <p:spPr bwMode="auto">
          <a:xfrm flipH="1">
            <a:off x="4509505" y="4382422"/>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Solving technical problems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Present a technical problem, then narrow it down, or ask for step-by-step guidance​.</a:t>
            </a:r>
          </a:p>
        </p:txBody>
      </p:sp>
      <p:sp>
        <p:nvSpPr>
          <p:cNvPr id="12" name="Graphic 123">
            <a:extLst>
              <a:ext uri="{FF2B5EF4-FFF2-40B4-BE49-F238E27FC236}">
                <a16:creationId xmlns:a16="http://schemas.microsoft.com/office/drawing/2014/main" id="{C0F2EFAE-4871-072D-15D0-448114B0BADD}"/>
              </a:ext>
              <a:ext uri="{C183D7F6-B498-43B3-948B-1728B52AA6E4}">
                <adec:decorative xmlns:adec="http://schemas.microsoft.com/office/drawing/2017/decorative" val="1"/>
              </a:ext>
            </a:extLst>
          </p:cNvPr>
          <p:cNvSpPr>
            <a:spLocks noChangeAspect="1"/>
          </p:cNvSpPr>
          <p:nvPr/>
        </p:nvSpPr>
        <p:spPr>
          <a:xfrm>
            <a:off x="3939454" y="4478350"/>
            <a:ext cx="311683" cy="353988"/>
          </a:xfrm>
          <a:custGeom>
            <a:avLst/>
            <a:gdLst>
              <a:gd name="connsiteX0" fmla="*/ 235922 w 387153"/>
              <a:gd name="connsiteY0" fmla="*/ 0 h 483941"/>
              <a:gd name="connsiteX1" fmla="*/ 151232 w 387153"/>
              <a:gd name="connsiteY1" fmla="*/ 0 h 483941"/>
              <a:gd name="connsiteX2" fmla="*/ 97127 w 387153"/>
              <a:gd name="connsiteY2" fmla="*/ 48394 h 483941"/>
              <a:gd name="connsiteX3" fmla="*/ 54443 w 387153"/>
              <a:gd name="connsiteY3" fmla="*/ 48394 h 483941"/>
              <a:gd name="connsiteX4" fmla="*/ 0 w 387153"/>
              <a:gd name="connsiteY4" fmla="*/ 102838 h 483941"/>
              <a:gd name="connsiteX5" fmla="*/ 0 w 387153"/>
              <a:gd name="connsiteY5" fmla="*/ 429498 h 483941"/>
              <a:gd name="connsiteX6" fmla="*/ 54443 w 387153"/>
              <a:gd name="connsiteY6" fmla="*/ 483942 h 483941"/>
              <a:gd name="connsiteX7" fmla="*/ 332710 w 387153"/>
              <a:gd name="connsiteY7" fmla="*/ 483942 h 483941"/>
              <a:gd name="connsiteX8" fmla="*/ 387153 w 387153"/>
              <a:gd name="connsiteY8" fmla="*/ 429498 h 483941"/>
              <a:gd name="connsiteX9" fmla="*/ 387153 w 387153"/>
              <a:gd name="connsiteY9" fmla="*/ 102838 h 483941"/>
              <a:gd name="connsiteX10" fmla="*/ 332710 w 387153"/>
              <a:gd name="connsiteY10" fmla="*/ 48394 h 483941"/>
              <a:gd name="connsiteX11" fmla="*/ 290026 w 387153"/>
              <a:gd name="connsiteY11" fmla="*/ 48394 h 483941"/>
              <a:gd name="connsiteX12" fmla="*/ 235922 w 387153"/>
              <a:gd name="connsiteY12" fmla="*/ 0 h 483941"/>
              <a:gd name="connsiteX13" fmla="*/ 151232 w 387153"/>
              <a:gd name="connsiteY13" fmla="*/ 36296 h 483941"/>
              <a:gd name="connsiteX14" fmla="*/ 235922 w 387153"/>
              <a:gd name="connsiteY14" fmla="*/ 36296 h 483941"/>
              <a:gd name="connsiteX15" fmla="*/ 254069 w 387153"/>
              <a:gd name="connsiteY15" fmla="*/ 54443 h 483941"/>
              <a:gd name="connsiteX16" fmla="*/ 235922 w 387153"/>
              <a:gd name="connsiteY16" fmla="*/ 72591 h 483941"/>
              <a:gd name="connsiteX17" fmla="*/ 151232 w 387153"/>
              <a:gd name="connsiteY17" fmla="*/ 72591 h 483941"/>
              <a:gd name="connsiteX18" fmla="*/ 133084 w 387153"/>
              <a:gd name="connsiteY18" fmla="*/ 54443 h 483941"/>
              <a:gd name="connsiteX19" fmla="*/ 151232 w 387153"/>
              <a:gd name="connsiteY19" fmla="*/ 36296 h 483941"/>
              <a:gd name="connsiteX20" fmla="*/ 321337 w 387153"/>
              <a:gd name="connsiteY20" fmla="*/ 162604 h 483941"/>
              <a:gd name="connsiteX21" fmla="*/ 321337 w 387153"/>
              <a:gd name="connsiteY21" fmla="*/ 188253 h 483941"/>
              <a:gd name="connsiteX22" fmla="*/ 272943 w 387153"/>
              <a:gd name="connsiteY22" fmla="*/ 236647 h 483941"/>
              <a:gd name="connsiteX23" fmla="*/ 247294 w 387153"/>
              <a:gd name="connsiteY23" fmla="*/ 236647 h 483941"/>
              <a:gd name="connsiteX24" fmla="*/ 223097 w 387153"/>
              <a:gd name="connsiteY24" fmla="*/ 212450 h 483941"/>
              <a:gd name="connsiteX25" fmla="*/ 222192 w 387153"/>
              <a:gd name="connsiteY25" fmla="*/ 186801 h 483941"/>
              <a:gd name="connsiteX26" fmla="*/ 247841 w 387153"/>
              <a:gd name="connsiteY26" fmla="*/ 185896 h 483941"/>
              <a:gd name="connsiteX27" fmla="*/ 248746 w 387153"/>
              <a:gd name="connsiteY27" fmla="*/ 186801 h 483941"/>
              <a:gd name="connsiteX28" fmla="*/ 260119 w 387153"/>
              <a:gd name="connsiteY28" fmla="*/ 198174 h 483941"/>
              <a:gd name="connsiteX29" fmla="*/ 295688 w 387153"/>
              <a:gd name="connsiteY29" fmla="*/ 162604 h 483941"/>
              <a:gd name="connsiteX30" fmla="*/ 321337 w 387153"/>
              <a:gd name="connsiteY30" fmla="*/ 162604 h 483941"/>
              <a:gd name="connsiteX31" fmla="*/ 321337 w 387153"/>
              <a:gd name="connsiteY31" fmla="*/ 321337 h 483941"/>
              <a:gd name="connsiteX32" fmla="*/ 272943 w 387153"/>
              <a:gd name="connsiteY32" fmla="*/ 369731 h 483941"/>
              <a:gd name="connsiteX33" fmla="*/ 247294 w 387153"/>
              <a:gd name="connsiteY33" fmla="*/ 369731 h 483941"/>
              <a:gd name="connsiteX34" fmla="*/ 223097 w 387153"/>
              <a:gd name="connsiteY34" fmla="*/ 345534 h 483941"/>
              <a:gd name="connsiteX35" fmla="*/ 222192 w 387153"/>
              <a:gd name="connsiteY35" fmla="*/ 319885 h 483941"/>
              <a:gd name="connsiteX36" fmla="*/ 247841 w 387153"/>
              <a:gd name="connsiteY36" fmla="*/ 318980 h 483941"/>
              <a:gd name="connsiteX37" fmla="*/ 248746 w 387153"/>
              <a:gd name="connsiteY37" fmla="*/ 319885 h 483941"/>
              <a:gd name="connsiteX38" fmla="*/ 260119 w 387153"/>
              <a:gd name="connsiteY38" fmla="*/ 331258 h 483941"/>
              <a:gd name="connsiteX39" fmla="*/ 295688 w 387153"/>
              <a:gd name="connsiteY39" fmla="*/ 295688 h 483941"/>
              <a:gd name="connsiteX40" fmla="*/ 321337 w 387153"/>
              <a:gd name="connsiteY40" fmla="*/ 294783 h 483941"/>
              <a:gd name="connsiteX41" fmla="*/ 322242 w 387153"/>
              <a:gd name="connsiteY41" fmla="*/ 320432 h 483941"/>
              <a:gd name="connsiteX42" fmla="*/ 321337 w 387153"/>
              <a:gd name="connsiteY42" fmla="*/ 321337 h 483941"/>
              <a:gd name="connsiteX43" fmla="*/ 72591 w 387153"/>
              <a:gd name="connsiteY43" fmla="*/ 199626 h 483941"/>
              <a:gd name="connsiteX44" fmla="*/ 90739 w 387153"/>
              <a:gd name="connsiteY44" fmla="*/ 181478 h 483941"/>
              <a:gd name="connsiteX45" fmla="*/ 175429 w 387153"/>
              <a:gd name="connsiteY45" fmla="*/ 181478 h 483941"/>
              <a:gd name="connsiteX46" fmla="*/ 193577 w 387153"/>
              <a:gd name="connsiteY46" fmla="*/ 199626 h 483941"/>
              <a:gd name="connsiteX47" fmla="*/ 175429 w 387153"/>
              <a:gd name="connsiteY47" fmla="*/ 217774 h 483941"/>
              <a:gd name="connsiteX48" fmla="*/ 90739 w 387153"/>
              <a:gd name="connsiteY48" fmla="*/ 217774 h 483941"/>
              <a:gd name="connsiteX49" fmla="*/ 72591 w 387153"/>
              <a:gd name="connsiteY49" fmla="*/ 199626 h 483941"/>
              <a:gd name="connsiteX50" fmla="*/ 90739 w 387153"/>
              <a:gd name="connsiteY50" fmla="*/ 314562 h 483941"/>
              <a:gd name="connsiteX51" fmla="*/ 175429 w 387153"/>
              <a:gd name="connsiteY51" fmla="*/ 314562 h 483941"/>
              <a:gd name="connsiteX52" fmla="*/ 193577 w 387153"/>
              <a:gd name="connsiteY52" fmla="*/ 332710 h 483941"/>
              <a:gd name="connsiteX53" fmla="*/ 175429 w 387153"/>
              <a:gd name="connsiteY53" fmla="*/ 350858 h 483941"/>
              <a:gd name="connsiteX54" fmla="*/ 90739 w 387153"/>
              <a:gd name="connsiteY54" fmla="*/ 350858 h 483941"/>
              <a:gd name="connsiteX55" fmla="*/ 72591 w 387153"/>
              <a:gd name="connsiteY55" fmla="*/ 332710 h 483941"/>
              <a:gd name="connsiteX56" fmla="*/ 90739 w 387153"/>
              <a:gd name="connsiteY56" fmla="*/ 314562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7153" h="483941">
                <a:moveTo>
                  <a:pt x="235922" y="0"/>
                </a:moveTo>
                <a:lnTo>
                  <a:pt x="151232" y="0"/>
                </a:lnTo>
                <a:cubicBezTo>
                  <a:pt x="123505" y="1"/>
                  <a:pt x="100208" y="20839"/>
                  <a:pt x="97127" y="48394"/>
                </a:cubicBezTo>
                <a:lnTo>
                  <a:pt x="54443" y="48394"/>
                </a:lnTo>
                <a:cubicBezTo>
                  <a:pt x="24375" y="48394"/>
                  <a:pt x="0" y="72769"/>
                  <a:pt x="0" y="102838"/>
                </a:cubicBezTo>
                <a:lnTo>
                  <a:pt x="0" y="429498"/>
                </a:lnTo>
                <a:cubicBezTo>
                  <a:pt x="0" y="459566"/>
                  <a:pt x="24375" y="483942"/>
                  <a:pt x="54443" y="483942"/>
                </a:cubicBezTo>
                <a:lnTo>
                  <a:pt x="332710" y="483942"/>
                </a:lnTo>
                <a:cubicBezTo>
                  <a:pt x="362777" y="483942"/>
                  <a:pt x="387153" y="459566"/>
                  <a:pt x="387153" y="429498"/>
                </a:cubicBezTo>
                <a:lnTo>
                  <a:pt x="387153" y="102838"/>
                </a:lnTo>
                <a:cubicBezTo>
                  <a:pt x="387153" y="72769"/>
                  <a:pt x="362777" y="48394"/>
                  <a:pt x="332710" y="48394"/>
                </a:cubicBezTo>
                <a:lnTo>
                  <a:pt x="290026" y="48394"/>
                </a:lnTo>
                <a:cubicBezTo>
                  <a:pt x="286946" y="20839"/>
                  <a:pt x="263649" y="1"/>
                  <a:pt x="235922" y="0"/>
                </a:cubicBezTo>
                <a:close/>
                <a:moveTo>
                  <a:pt x="151232" y="36296"/>
                </a:moveTo>
                <a:lnTo>
                  <a:pt x="235922" y="36296"/>
                </a:lnTo>
                <a:cubicBezTo>
                  <a:pt x="245944" y="36296"/>
                  <a:pt x="254069" y="44421"/>
                  <a:pt x="254069" y="54443"/>
                </a:cubicBezTo>
                <a:cubicBezTo>
                  <a:pt x="254069" y="64466"/>
                  <a:pt x="245944" y="72591"/>
                  <a:pt x="235922" y="72591"/>
                </a:cubicBezTo>
                <a:lnTo>
                  <a:pt x="151232" y="72591"/>
                </a:lnTo>
                <a:cubicBezTo>
                  <a:pt x="141209" y="72591"/>
                  <a:pt x="133084" y="64466"/>
                  <a:pt x="133084" y="54443"/>
                </a:cubicBezTo>
                <a:cubicBezTo>
                  <a:pt x="133084" y="44421"/>
                  <a:pt x="141209" y="36296"/>
                  <a:pt x="151232" y="36296"/>
                </a:cubicBezTo>
                <a:close/>
                <a:moveTo>
                  <a:pt x="321337" y="162604"/>
                </a:moveTo>
                <a:cubicBezTo>
                  <a:pt x="328415" y="169690"/>
                  <a:pt x="328415" y="181168"/>
                  <a:pt x="321337" y="188253"/>
                </a:cubicBezTo>
                <a:lnTo>
                  <a:pt x="272943" y="236647"/>
                </a:lnTo>
                <a:cubicBezTo>
                  <a:pt x="265858" y="243725"/>
                  <a:pt x="254379" y="243725"/>
                  <a:pt x="247294" y="236647"/>
                </a:cubicBezTo>
                <a:lnTo>
                  <a:pt x="223097" y="212450"/>
                </a:lnTo>
                <a:cubicBezTo>
                  <a:pt x="215765" y="205617"/>
                  <a:pt x="215359" y="194133"/>
                  <a:pt x="222192" y="186801"/>
                </a:cubicBezTo>
                <a:cubicBezTo>
                  <a:pt x="229025" y="179469"/>
                  <a:pt x="240507" y="179063"/>
                  <a:pt x="247841" y="185896"/>
                </a:cubicBezTo>
                <a:cubicBezTo>
                  <a:pt x="248153" y="186187"/>
                  <a:pt x="248456" y="186489"/>
                  <a:pt x="248746" y="186801"/>
                </a:cubicBezTo>
                <a:lnTo>
                  <a:pt x="260119" y="198174"/>
                </a:lnTo>
                <a:lnTo>
                  <a:pt x="295688" y="162604"/>
                </a:lnTo>
                <a:cubicBezTo>
                  <a:pt x="302773" y="155528"/>
                  <a:pt x="314252" y="155528"/>
                  <a:pt x="321337" y="162604"/>
                </a:cubicBezTo>
                <a:close/>
                <a:moveTo>
                  <a:pt x="321337" y="321337"/>
                </a:moveTo>
                <a:lnTo>
                  <a:pt x="272943" y="369731"/>
                </a:lnTo>
                <a:cubicBezTo>
                  <a:pt x="265858" y="376809"/>
                  <a:pt x="254379" y="376809"/>
                  <a:pt x="247294" y="369731"/>
                </a:cubicBezTo>
                <a:lnTo>
                  <a:pt x="223097" y="345534"/>
                </a:lnTo>
                <a:cubicBezTo>
                  <a:pt x="215765" y="338701"/>
                  <a:pt x="215359" y="327217"/>
                  <a:pt x="222192" y="319885"/>
                </a:cubicBezTo>
                <a:cubicBezTo>
                  <a:pt x="229025" y="312554"/>
                  <a:pt x="240507" y="312147"/>
                  <a:pt x="247841" y="318980"/>
                </a:cubicBezTo>
                <a:cubicBezTo>
                  <a:pt x="248153" y="319271"/>
                  <a:pt x="248456" y="319573"/>
                  <a:pt x="248746" y="319885"/>
                </a:cubicBezTo>
                <a:lnTo>
                  <a:pt x="260119" y="331258"/>
                </a:lnTo>
                <a:lnTo>
                  <a:pt x="295688" y="295688"/>
                </a:lnTo>
                <a:cubicBezTo>
                  <a:pt x="302522" y="288357"/>
                  <a:pt x="314006" y="287950"/>
                  <a:pt x="321337" y="294783"/>
                </a:cubicBezTo>
                <a:cubicBezTo>
                  <a:pt x="328669" y="301617"/>
                  <a:pt x="329076" y="313098"/>
                  <a:pt x="322242" y="320432"/>
                </a:cubicBezTo>
                <a:cubicBezTo>
                  <a:pt x="321952" y="320744"/>
                  <a:pt x="321649" y="321047"/>
                  <a:pt x="321337" y="321337"/>
                </a:cubicBezTo>
                <a:close/>
                <a:moveTo>
                  <a:pt x="72591" y="199626"/>
                </a:moveTo>
                <a:cubicBezTo>
                  <a:pt x="72591" y="189603"/>
                  <a:pt x="80716" y="181478"/>
                  <a:pt x="90739" y="181478"/>
                </a:cubicBezTo>
                <a:lnTo>
                  <a:pt x="175429" y="181478"/>
                </a:lnTo>
                <a:cubicBezTo>
                  <a:pt x="185451" y="181478"/>
                  <a:pt x="193577" y="189603"/>
                  <a:pt x="193577" y="199626"/>
                </a:cubicBezTo>
                <a:cubicBezTo>
                  <a:pt x="193577" y="209648"/>
                  <a:pt x="185451" y="217774"/>
                  <a:pt x="175429" y="217774"/>
                </a:cubicBezTo>
                <a:lnTo>
                  <a:pt x="90739" y="217774"/>
                </a:lnTo>
                <a:cubicBezTo>
                  <a:pt x="80716" y="217774"/>
                  <a:pt x="72591" y="209648"/>
                  <a:pt x="72591" y="199626"/>
                </a:cubicBezTo>
                <a:close/>
                <a:moveTo>
                  <a:pt x="90739" y="314562"/>
                </a:moveTo>
                <a:lnTo>
                  <a:pt x="175429" y="314562"/>
                </a:lnTo>
                <a:cubicBezTo>
                  <a:pt x="185451" y="314562"/>
                  <a:pt x="193577" y="322687"/>
                  <a:pt x="193577" y="332710"/>
                </a:cubicBezTo>
                <a:cubicBezTo>
                  <a:pt x="193577" y="342732"/>
                  <a:pt x="185451" y="350858"/>
                  <a:pt x="175429" y="350858"/>
                </a:cubicBezTo>
                <a:lnTo>
                  <a:pt x="90739" y="350858"/>
                </a:lnTo>
                <a:cubicBezTo>
                  <a:pt x="80716" y="350858"/>
                  <a:pt x="72591" y="342732"/>
                  <a:pt x="72591" y="332710"/>
                </a:cubicBezTo>
                <a:cubicBezTo>
                  <a:pt x="72591" y="322687"/>
                  <a:pt x="80716" y="314562"/>
                  <a:pt x="90739" y="31456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3" name="Graphic 125">
            <a:extLst>
              <a:ext uri="{FF2B5EF4-FFF2-40B4-BE49-F238E27FC236}">
                <a16:creationId xmlns:a16="http://schemas.microsoft.com/office/drawing/2014/main" id="{D5DF8FED-C48E-5F41-BD21-BB98A52D5C59}"/>
              </a:ext>
              <a:ext uri="{C183D7F6-B498-43B3-948B-1728B52AA6E4}">
                <adec:decorative xmlns:adec="http://schemas.microsoft.com/office/drawing/2017/decorative" val="1"/>
              </a:ext>
            </a:extLst>
          </p:cNvPr>
          <p:cNvSpPr>
            <a:spLocks noChangeAspect="1"/>
          </p:cNvSpPr>
          <p:nvPr/>
        </p:nvSpPr>
        <p:spPr>
          <a:xfrm>
            <a:off x="7688239" y="3291329"/>
            <a:ext cx="450874" cy="272593"/>
          </a:xfrm>
          <a:custGeom>
            <a:avLst/>
            <a:gdLst>
              <a:gd name="connsiteX0" fmla="*/ 373922 w 509132"/>
              <a:gd name="connsiteY0" fmla="*/ 31536 h 338787"/>
              <a:gd name="connsiteX1" fmla="*/ 358194 w 509132"/>
              <a:gd name="connsiteY1" fmla="*/ 1144 h 338787"/>
              <a:gd name="connsiteX2" fmla="*/ 327802 w 509132"/>
              <a:gd name="connsiteY2" fmla="*/ 16872 h 338787"/>
              <a:gd name="connsiteX3" fmla="*/ 319962 w 509132"/>
              <a:gd name="connsiteY3" fmla="*/ 49393 h 338787"/>
              <a:gd name="connsiteX4" fmla="*/ 279989 w 509132"/>
              <a:gd name="connsiteY4" fmla="*/ 48473 h 338787"/>
              <a:gd name="connsiteX5" fmla="*/ 254134 w 509132"/>
              <a:gd name="connsiteY5" fmla="*/ 70892 h 338787"/>
              <a:gd name="connsiteX6" fmla="*/ 276553 w 509132"/>
              <a:gd name="connsiteY6" fmla="*/ 96747 h 338787"/>
              <a:gd name="connsiteX7" fmla="*/ 310816 w 509132"/>
              <a:gd name="connsiteY7" fmla="*/ 97884 h 338787"/>
              <a:gd name="connsiteX8" fmla="*/ 305009 w 509132"/>
              <a:gd name="connsiteY8" fmla="*/ 138971 h 338787"/>
              <a:gd name="connsiteX9" fmla="*/ 241225 w 509132"/>
              <a:gd name="connsiteY9" fmla="*/ 204303 h 338787"/>
              <a:gd name="connsiteX10" fmla="*/ 247008 w 509132"/>
              <a:gd name="connsiteY10" fmla="*/ 298260 h 338787"/>
              <a:gd name="connsiteX11" fmla="*/ 307477 w 509132"/>
              <a:gd name="connsiteY11" fmla="*/ 312488 h 338787"/>
              <a:gd name="connsiteX12" fmla="*/ 331383 w 509132"/>
              <a:gd name="connsiteY12" fmla="*/ 304745 h 338787"/>
              <a:gd name="connsiteX13" fmla="*/ 365228 w 509132"/>
              <a:gd name="connsiteY13" fmla="*/ 309802 h 338787"/>
              <a:gd name="connsiteX14" fmla="*/ 373631 w 509132"/>
              <a:gd name="connsiteY14" fmla="*/ 282241 h 338787"/>
              <a:gd name="connsiteX15" fmla="*/ 372639 w 509132"/>
              <a:gd name="connsiteY15" fmla="*/ 279459 h 338787"/>
              <a:gd name="connsiteX16" fmla="*/ 438818 w 509132"/>
              <a:gd name="connsiteY16" fmla="*/ 181219 h 338787"/>
              <a:gd name="connsiteX17" fmla="*/ 454740 w 509132"/>
              <a:gd name="connsiteY17" fmla="*/ 202125 h 338787"/>
              <a:gd name="connsiteX18" fmla="*/ 457136 w 509132"/>
              <a:gd name="connsiteY18" fmla="*/ 248341 h 338787"/>
              <a:gd name="connsiteX19" fmla="*/ 412613 w 509132"/>
              <a:gd name="connsiteY19" fmla="*/ 292937 h 338787"/>
              <a:gd name="connsiteX20" fmla="*/ 401797 w 509132"/>
              <a:gd name="connsiteY20" fmla="*/ 325409 h 338787"/>
              <a:gd name="connsiteX21" fmla="*/ 434269 w 509132"/>
              <a:gd name="connsiteY21" fmla="*/ 336225 h 338787"/>
              <a:gd name="connsiteX22" fmla="*/ 502529 w 509132"/>
              <a:gd name="connsiteY22" fmla="*/ 265086 h 338787"/>
              <a:gd name="connsiteX23" fmla="*/ 498416 w 509132"/>
              <a:gd name="connsiteY23" fmla="*/ 181267 h 338787"/>
              <a:gd name="connsiteX24" fmla="*/ 447505 w 509132"/>
              <a:gd name="connsiteY24" fmla="*/ 128880 h 338787"/>
              <a:gd name="connsiteX25" fmla="*/ 447650 w 509132"/>
              <a:gd name="connsiteY25" fmla="*/ 120992 h 338787"/>
              <a:gd name="connsiteX26" fmla="*/ 423538 w 509132"/>
              <a:gd name="connsiteY26" fmla="*/ 96711 h 338787"/>
              <a:gd name="connsiteX27" fmla="*/ 399885 w 509132"/>
              <a:gd name="connsiteY27" fmla="*/ 115427 h 338787"/>
              <a:gd name="connsiteX28" fmla="*/ 356427 w 509132"/>
              <a:gd name="connsiteY28" fmla="*/ 118766 h 338787"/>
              <a:gd name="connsiteX29" fmla="*/ 360444 w 509132"/>
              <a:gd name="connsiteY29" fmla="*/ 95440 h 338787"/>
              <a:gd name="connsiteX30" fmla="*/ 429212 w 509132"/>
              <a:gd name="connsiteY30" fmla="*/ 83995 h 338787"/>
              <a:gd name="connsiteX31" fmla="*/ 446286 w 509132"/>
              <a:gd name="connsiteY31" fmla="*/ 54338 h 338787"/>
              <a:gd name="connsiteX32" fmla="*/ 417694 w 509132"/>
              <a:gd name="connsiteY32" fmla="*/ 37004 h 338787"/>
              <a:gd name="connsiteX33" fmla="*/ 370171 w 509132"/>
              <a:gd name="connsiteY33" fmla="*/ 45667 h 338787"/>
              <a:gd name="connsiteX34" fmla="*/ 373922 w 509132"/>
              <a:gd name="connsiteY34" fmla="*/ 31536 h 338787"/>
              <a:gd name="connsiteX35" fmla="*/ 284731 w 509132"/>
              <a:gd name="connsiteY35" fmla="*/ 225475 h 338787"/>
              <a:gd name="connsiteX36" fmla="*/ 303073 w 509132"/>
              <a:gd name="connsiteY36" fmla="*/ 200383 h 338787"/>
              <a:gd name="connsiteX37" fmla="*/ 305444 w 509132"/>
              <a:gd name="connsiteY37" fmla="*/ 223927 h 338787"/>
              <a:gd name="connsiteX38" fmla="*/ 313695 w 509132"/>
              <a:gd name="connsiteY38" fmla="*/ 259666 h 338787"/>
              <a:gd name="connsiteX39" fmla="*/ 297386 w 509132"/>
              <a:gd name="connsiteY39" fmla="*/ 265158 h 338787"/>
              <a:gd name="connsiteX40" fmla="*/ 282529 w 509132"/>
              <a:gd name="connsiteY40" fmla="*/ 265304 h 338787"/>
              <a:gd name="connsiteX41" fmla="*/ 282433 w 509132"/>
              <a:gd name="connsiteY41" fmla="*/ 265279 h 338787"/>
              <a:gd name="connsiteX42" fmla="*/ 284731 w 509132"/>
              <a:gd name="connsiteY42" fmla="*/ 225475 h 338787"/>
              <a:gd name="connsiteX43" fmla="*/ 393570 w 509132"/>
              <a:gd name="connsiteY43" fmla="*/ 163482 h 338787"/>
              <a:gd name="connsiteX44" fmla="*/ 355629 w 509132"/>
              <a:gd name="connsiteY44" fmla="*/ 229540 h 338787"/>
              <a:gd name="connsiteX45" fmla="*/ 353330 w 509132"/>
              <a:gd name="connsiteY45" fmla="*/ 216837 h 338787"/>
              <a:gd name="connsiteX46" fmla="*/ 351201 w 509132"/>
              <a:gd name="connsiteY46" fmla="*/ 170766 h 338787"/>
              <a:gd name="connsiteX47" fmla="*/ 353621 w 509132"/>
              <a:gd name="connsiteY47" fmla="*/ 169894 h 338787"/>
              <a:gd name="connsiteX48" fmla="*/ 393570 w 509132"/>
              <a:gd name="connsiteY48" fmla="*/ 163482 h 338787"/>
              <a:gd name="connsiteX49" fmla="*/ 393570 w 509132"/>
              <a:gd name="connsiteY49" fmla="*/ 163482 h 338787"/>
              <a:gd name="connsiteX50" fmla="*/ 353621 w 509132"/>
              <a:gd name="connsiteY50" fmla="*/ 169894 h 338787"/>
              <a:gd name="connsiteX51" fmla="*/ 393570 w 509132"/>
              <a:gd name="connsiteY51" fmla="*/ 163482 h 338787"/>
              <a:gd name="connsiteX52" fmla="*/ 146058 w 509132"/>
              <a:gd name="connsiteY52" fmla="*/ 55418 h 338787"/>
              <a:gd name="connsiteX53" fmla="*/ 38236 w 509132"/>
              <a:gd name="connsiteY53" fmla="*/ 63427 h 338787"/>
              <a:gd name="connsiteX54" fmla="*/ 27136 w 509132"/>
              <a:gd name="connsiteY54" fmla="*/ 95797 h 338787"/>
              <a:gd name="connsiteX55" fmla="*/ 58755 w 509132"/>
              <a:gd name="connsiteY55" fmla="*/ 107248 h 338787"/>
              <a:gd name="connsiteX56" fmla="*/ 132532 w 509132"/>
              <a:gd name="connsiteY56" fmla="*/ 101876 h 338787"/>
              <a:gd name="connsiteX57" fmla="*/ 149228 w 509132"/>
              <a:gd name="connsiteY57" fmla="*/ 110829 h 338787"/>
              <a:gd name="connsiteX58" fmla="*/ 155446 w 509132"/>
              <a:gd name="connsiteY58" fmla="*/ 121815 h 338787"/>
              <a:gd name="connsiteX59" fmla="*/ 157624 w 509132"/>
              <a:gd name="connsiteY59" fmla="*/ 138511 h 338787"/>
              <a:gd name="connsiteX60" fmla="*/ 144195 w 509132"/>
              <a:gd name="connsiteY60" fmla="*/ 135680 h 338787"/>
              <a:gd name="connsiteX61" fmla="*/ 41067 w 509132"/>
              <a:gd name="connsiteY61" fmla="*/ 151166 h 338787"/>
              <a:gd name="connsiteX62" fmla="*/ 367 w 509132"/>
              <a:gd name="connsiteY62" fmla="*/ 234597 h 338787"/>
              <a:gd name="connsiteX63" fmla="*/ 62602 w 509132"/>
              <a:gd name="connsiteY63" fmla="*/ 310479 h 338787"/>
              <a:gd name="connsiteX64" fmla="*/ 156414 w 509132"/>
              <a:gd name="connsiteY64" fmla="*/ 298212 h 338787"/>
              <a:gd name="connsiteX65" fmla="*/ 158350 w 509132"/>
              <a:gd name="connsiteY65" fmla="*/ 297244 h 338787"/>
              <a:gd name="connsiteX66" fmla="*/ 188354 w 509132"/>
              <a:gd name="connsiteY66" fmla="*/ 313698 h 338787"/>
              <a:gd name="connsiteX67" fmla="*/ 205776 w 509132"/>
              <a:gd name="connsiteY67" fmla="*/ 290444 h 338787"/>
              <a:gd name="connsiteX68" fmla="*/ 205776 w 509132"/>
              <a:gd name="connsiteY68" fmla="*/ 157288 h 338787"/>
              <a:gd name="connsiteX69" fmla="*/ 205897 w 509132"/>
              <a:gd name="connsiteY69" fmla="*/ 152448 h 338787"/>
              <a:gd name="connsiteX70" fmla="*/ 201832 w 509132"/>
              <a:gd name="connsiteY70" fmla="*/ 107974 h 338787"/>
              <a:gd name="connsiteX71" fmla="*/ 183563 w 509132"/>
              <a:gd name="connsiteY71" fmla="*/ 76760 h 338787"/>
              <a:gd name="connsiteX72" fmla="*/ 146131 w 509132"/>
              <a:gd name="connsiteY72" fmla="*/ 55442 h 338787"/>
              <a:gd name="connsiteX73" fmla="*/ 146058 w 509132"/>
              <a:gd name="connsiteY73" fmla="*/ 55442 h 338787"/>
              <a:gd name="connsiteX74" fmla="*/ 135919 w 509132"/>
              <a:gd name="connsiteY74" fmla="*/ 183372 h 338787"/>
              <a:gd name="connsiteX75" fmla="*/ 157382 w 509132"/>
              <a:gd name="connsiteY75" fmla="*/ 188744 h 338787"/>
              <a:gd name="connsiteX76" fmla="*/ 157382 w 509132"/>
              <a:gd name="connsiteY76" fmla="*/ 241905 h 338787"/>
              <a:gd name="connsiteX77" fmla="*/ 135484 w 509132"/>
              <a:gd name="connsiteY77" fmla="*/ 254584 h 338787"/>
              <a:gd name="connsiteX78" fmla="*/ 75644 w 509132"/>
              <a:gd name="connsiteY78" fmla="*/ 263876 h 338787"/>
              <a:gd name="connsiteX79" fmla="*/ 48568 w 509132"/>
              <a:gd name="connsiteY79" fmla="*/ 230266 h 338787"/>
              <a:gd name="connsiteX80" fmla="*/ 64707 w 509132"/>
              <a:gd name="connsiteY80" fmla="*/ 193414 h 338787"/>
              <a:gd name="connsiteX81" fmla="*/ 135919 w 509132"/>
              <a:gd name="connsiteY81" fmla="*/ 183372 h 33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9132" h="338787">
                <a:moveTo>
                  <a:pt x="373922" y="31536"/>
                </a:moveTo>
                <a:cubicBezTo>
                  <a:pt x="377970" y="18800"/>
                  <a:pt x="370929" y="5193"/>
                  <a:pt x="358194" y="1144"/>
                </a:cubicBezTo>
                <a:cubicBezTo>
                  <a:pt x="345459" y="-2905"/>
                  <a:pt x="331850" y="4136"/>
                  <a:pt x="327802" y="16872"/>
                </a:cubicBezTo>
                <a:cubicBezTo>
                  <a:pt x="324802" y="26285"/>
                  <a:pt x="322092" y="38625"/>
                  <a:pt x="319962" y="49393"/>
                </a:cubicBezTo>
                <a:cubicBezTo>
                  <a:pt x="306291" y="49683"/>
                  <a:pt x="292862" y="49393"/>
                  <a:pt x="279989" y="48473"/>
                </a:cubicBezTo>
                <a:cubicBezTo>
                  <a:pt x="266659" y="47525"/>
                  <a:pt x="255083" y="57562"/>
                  <a:pt x="254134" y="70892"/>
                </a:cubicBezTo>
                <a:cubicBezTo>
                  <a:pt x="253186" y="84222"/>
                  <a:pt x="263223" y="95798"/>
                  <a:pt x="276553" y="96747"/>
                </a:cubicBezTo>
                <a:cubicBezTo>
                  <a:pt x="287683" y="97521"/>
                  <a:pt x="299153" y="97908"/>
                  <a:pt x="310816" y="97884"/>
                </a:cubicBezTo>
                <a:cubicBezTo>
                  <a:pt x="308423" y="111511"/>
                  <a:pt x="306487" y="125214"/>
                  <a:pt x="305009" y="138971"/>
                </a:cubicBezTo>
                <a:cubicBezTo>
                  <a:pt x="274448" y="156296"/>
                  <a:pt x="253178" y="179718"/>
                  <a:pt x="241225" y="204303"/>
                </a:cubicBezTo>
                <a:cubicBezTo>
                  <a:pt x="226126" y="235348"/>
                  <a:pt x="224287" y="273434"/>
                  <a:pt x="247008" y="298260"/>
                </a:cubicBezTo>
                <a:cubicBezTo>
                  <a:pt x="263341" y="316069"/>
                  <a:pt x="288240" y="316601"/>
                  <a:pt x="307477" y="312488"/>
                </a:cubicBezTo>
                <a:cubicBezTo>
                  <a:pt x="315268" y="310842"/>
                  <a:pt x="323302" y="308229"/>
                  <a:pt x="331383" y="304745"/>
                </a:cubicBezTo>
                <a:cubicBezTo>
                  <a:pt x="339332" y="315486"/>
                  <a:pt x="354484" y="317751"/>
                  <a:pt x="365228" y="309802"/>
                </a:cubicBezTo>
                <a:cubicBezTo>
                  <a:pt x="373789" y="303465"/>
                  <a:pt x="377201" y="292276"/>
                  <a:pt x="373631" y="282241"/>
                </a:cubicBezTo>
                <a:cubicBezTo>
                  <a:pt x="373305" y="281312"/>
                  <a:pt x="372973" y="280386"/>
                  <a:pt x="372639" y="279459"/>
                </a:cubicBezTo>
                <a:cubicBezTo>
                  <a:pt x="403960" y="254006"/>
                  <a:pt x="426996" y="219808"/>
                  <a:pt x="438818" y="181219"/>
                </a:cubicBezTo>
                <a:cubicBezTo>
                  <a:pt x="445739" y="187292"/>
                  <a:pt x="451086" y="194527"/>
                  <a:pt x="454740" y="202125"/>
                </a:cubicBezTo>
                <a:cubicBezTo>
                  <a:pt x="461612" y="216498"/>
                  <a:pt x="462822" y="232879"/>
                  <a:pt x="457136" y="248341"/>
                </a:cubicBezTo>
                <a:cubicBezTo>
                  <a:pt x="451474" y="263658"/>
                  <a:pt x="438262" y="280112"/>
                  <a:pt x="412613" y="292937"/>
                </a:cubicBezTo>
                <a:cubicBezTo>
                  <a:pt x="400660" y="298916"/>
                  <a:pt x="395818" y="313456"/>
                  <a:pt x="401797" y="325409"/>
                </a:cubicBezTo>
                <a:cubicBezTo>
                  <a:pt x="407776" y="337362"/>
                  <a:pt x="422316" y="342204"/>
                  <a:pt x="434269" y="336225"/>
                </a:cubicBezTo>
                <a:cubicBezTo>
                  <a:pt x="469113" y="318803"/>
                  <a:pt x="491979" y="293687"/>
                  <a:pt x="502529" y="265086"/>
                </a:cubicBezTo>
                <a:cubicBezTo>
                  <a:pt x="512591" y="237745"/>
                  <a:pt x="511105" y="207492"/>
                  <a:pt x="498416" y="181267"/>
                </a:cubicBezTo>
                <a:cubicBezTo>
                  <a:pt x="487590" y="158735"/>
                  <a:pt x="469718" y="140344"/>
                  <a:pt x="447505" y="128880"/>
                </a:cubicBezTo>
                <a:cubicBezTo>
                  <a:pt x="447602" y="126315"/>
                  <a:pt x="447650" y="123654"/>
                  <a:pt x="447650" y="120992"/>
                </a:cubicBezTo>
                <a:cubicBezTo>
                  <a:pt x="447696" y="107629"/>
                  <a:pt x="436902" y="96758"/>
                  <a:pt x="423538" y="96711"/>
                </a:cubicBezTo>
                <a:cubicBezTo>
                  <a:pt x="412255" y="96672"/>
                  <a:pt x="402441" y="104436"/>
                  <a:pt x="399885" y="115427"/>
                </a:cubicBezTo>
                <a:cubicBezTo>
                  <a:pt x="385314" y="114341"/>
                  <a:pt x="370663" y="115466"/>
                  <a:pt x="356427" y="118766"/>
                </a:cubicBezTo>
                <a:cubicBezTo>
                  <a:pt x="357565" y="111386"/>
                  <a:pt x="358895" y="103619"/>
                  <a:pt x="360444" y="95440"/>
                </a:cubicBezTo>
                <a:cubicBezTo>
                  <a:pt x="383610" y="93271"/>
                  <a:pt x="406593" y="89446"/>
                  <a:pt x="429212" y="83995"/>
                </a:cubicBezTo>
                <a:cubicBezTo>
                  <a:pt x="442116" y="80520"/>
                  <a:pt x="449760" y="67242"/>
                  <a:pt x="446286" y="54338"/>
                </a:cubicBezTo>
                <a:cubicBezTo>
                  <a:pt x="442920" y="41846"/>
                  <a:pt x="430325" y="34210"/>
                  <a:pt x="417694" y="37004"/>
                </a:cubicBezTo>
                <a:cubicBezTo>
                  <a:pt x="402644" y="40682"/>
                  <a:pt x="386577" y="43586"/>
                  <a:pt x="370171" y="45667"/>
                </a:cubicBezTo>
                <a:cubicBezTo>
                  <a:pt x="371333" y="40634"/>
                  <a:pt x="372591" y="35770"/>
                  <a:pt x="373922" y="31536"/>
                </a:cubicBezTo>
                <a:close/>
                <a:moveTo>
                  <a:pt x="284731" y="225475"/>
                </a:moveTo>
                <a:cubicBezTo>
                  <a:pt x="288748" y="217248"/>
                  <a:pt x="294749" y="208610"/>
                  <a:pt x="303073" y="200383"/>
                </a:cubicBezTo>
                <a:cubicBezTo>
                  <a:pt x="303557" y="208803"/>
                  <a:pt x="304355" y="216595"/>
                  <a:pt x="305444" y="223927"/>
                </a:cubicBezTo>
                <a:cubicBezTo>
                  <a:pt x="307452" y="237477"/>
                  <a:pt x="310453" y="249285"/>
                  <a:pt x="313695" y="259666"/>
                </a:cubicBezTo>
                <a:cubicBezTo>
                  <a:pt x="308466" y="262061"/>
                  <a:pt x="303000" y="263900"/>
                  <a:pt x="297386" y="265158"/>
                </a:cubicBezTo>
                <a:cubicBezTo>
                  <a:pt x="287006" y="267384"/>
                  <a:pt x="283159" y="265618"/>
                  <a:pt x="282529" y="265304"/>
                </a:cubicBezTo>
                <a:lnTo>
                  <a:pt x="282433" y="265279"/>
                </a:lnTo>
                <a:cubicBezTo>
                  <a:pt x="278513" y="260609"/>
                  <a:pt x="274472" y="246551"/>
                  <a:pt x="284731" y="225475"/>
                </a:cubicBezTo>
                <a:close/>
                <a:moveTo>
                  <a:pt x="393570" y="163482"/>
                </a:moveTo>
                <a:cubicBezTo>
                  <a:pt x="386657" y="188333"/>
                  <a:pt x="373610" y="211046"/>
                  <a:pt x="355629" y="229540"/>
                </a:cubicBezTo>
                <a:cubicBezTo>
                  <a:pt x="354717" y="225332"/>
                  <a:pt x="353950" y="221095"/>
                  <a:pt x="353330" y="216837"/>
                </a:cubicBezTo>
                <a:cubicBezTo>
                  <a:pt x="351196" y="201578"/>
                  <a:pt x="350485" y="186155"/>
                  <a:pt x="351201" y="170766"/>
                </a:cubicBezTo>
                <a:cubicBezTo>
                  <a:pt x="351999" y="170451"/>
                  <a:pt x="352822" y="170185"/>
                  <a:pt x="353621" y="169894"/>
                </a:cubicBezTo>
                <a:lnTo>
                  <a:pt x="393570" y="163482"/>
                </a:lnTo>
                <a:close/>
                <a:moveTo>
                  <a:pt x="393570" y="163482"/>
                </a:moveTo>
                <a:lnTo>
                  <a:pt x="353621" y="169894"/>
                </a:lnTo>
                <a:cubicBezTo>
                  <a:pt x="368187" y="164765"/>
                  <a:pt x="381568" y="162877"/>
                  <a:pt x="393570" y="163482"/>
                </a:cubicBezTo>
                <a:close/>
                <a:moveTo>
                  <a:pt x="146058" y="55418"/>
                </a:moveTo>
                <a:cubicBezTo>
                  <a:pt x="110336" y="44919"/>
                  <a:pt x="72015" y="47766"/>
                  <a:pt x="38236" y="63427"/>
                </a:cubicBezTo>
                <a:cubicBezTo>
                  <a:pt x="26232" y="69301"/>
                  <a:pt x="21263" y="83793"/>
                  <a:pt x="27136" y="95797"/>
                </a:cubicBezTo>
                <a:cubicBezTo>
                  <a:pt x="32868" y="107511"/>
                  <a:pt x="46852" y="112575"/>
                  <a:pt x="58755" y="107248"/>
                </a:cubicBezTo>
                <a:cubicBezTo>
                  <a:pt x="81883" y="96573"/>
                  <a:pt x="108101" y="94664"/>
                  <a:pt x="132532" y="101876"/>
                </a:cubicBezTo>
                <a:cubicBezTo>
                  <a:pt x="141339" y="104466"/>
                  <a:pt x="146276" y="107877"/>
                  <a:pt x="149228" y="110829"/>
                </a:cubicBezTo>
                <a:cubicBezTo>
                  <a:pt x="152131" y="113806"/>
                  <a:pt x="154140" y="117363"/>
                  <a:pt x="155446" y="121815"/>
                </a:cubicBezTo>
                <a:cubicBezTo>
                  <a:pt x="157068" y="127259"/>
                  <a:pt x="157552" y="132607"/>
                  <a:pt x="157624" y="138511"/>
                </a:cubicBezTo>
                <a:cubicBezTo>
                  <a:pt x="153182" y="137413"/>
                  <a:pt x="148702" y="136468"/>
                  <a:pt x="144195" y="135680"/>
                </a:cubicBezTo>
                <a:cubicBezTo>
                  <a:pt x="116465" y="130865"/>
                  <a:pt x="78064" y="130477"/>
                  <a:pt x="41067" y="151166"/>
                </a:cubicBezTo>
                <a:cubicBezTo>
                  <a:pt x="10312" y="168418"/>
                  <a:pt x="-2391" y="203625"/>
                  <a:pt x="367" y="234597"/>
                </a:cubicBezTo>
                <a:cubicBezTo>
                  <a:pt x="3271" y="266683"/>
                  <a:pt x="23113" y="299421"/>
                  <a:pt x="62602" y="310479"/>
                </a:cubicBezTo>
                <a:cubicBezTo>
                  <a:pt x="98414" y="320497"/>
                  <a:pt x="133088" y="309391"/>
                  <a:pt x="156414" y="298212"/>
                </a:cubicBezTo>
                <a:lnTo>
                  <a:pt x="158350" y="297244"/>
                </a:lnTo>
                <a:cubicBezTo>
                  <a:pt x="162092" y="310073"/>
                  <a:pt x="175525" y="317439"/>
                  <a:pt x="188354" y="313698"/>
                </a:cubicBezTo>
                <a:cubicBezTo>
                  <a:pt x="198687" y="310685"/>
                  <a:pt x="205786" y="301207"/>
                  <a:pt x="205776" y="290444"/>
                </a:cubicBezTo>
                <a:lnTo>
                  <a:pt x="205776" y="157288"/>
                </a:lnTo>
                <a:cubicBezTo>
                  <a:pt x="205776" y="156005"/>
                  <a:pt x="205825" y="154384"/>
                  <a:pt x="205897" y="152448"/>
                </a:cubicBezTo>
                <a:cubicBezTo>
                  <a:pt x="206188" y="142358"/>
                  <a:pt x="206720" y="124380"/>
                  <a:pt x="201832" y="107974"/>
                </a:cubicBezTo>
                <a:cubicBezTo>
                  <a:pt x="198432" y="96212"/>
                  <a:pt x="192153" y="85484"/>
                  <a:pt x="183563" y="76760"/>
                </a:cubicBezTo>
                <a:cubicBezTo>
                  <a:pt x="174030" y="67129"/>
                  <a:pt x="161544" y="59967"/>
                  <a:pt x="146131" y="55442"/>
                </a:cubicBezTo>
                <a:lnTo>
                  <a:pt x="146058" y="55442"/>
                </a:lnTo>
                <a:close/>
                <a:moveTo>
                  <a:pt x="135919" y="183372"/>
                </a:moveTo>
                <a:cubicBezTo>
                  <a:pt x="144243" y="184824"/>
                  <a:pt x="151575" y="186832"/>
                  <a:pt x="157382" y="188744"/>
                </a:cubicBezTo>
                <a:lnTo>
                  <a:pt x="157382" y="241905"/>
                </a:lnTo>
                <a:cubicBezTo>
                  <a:pt x="150408" y="246669"/>
                  <a:pt x="143088" y="250909"/>
                  <a:pt x="135484" y="254584"/>
                </a:cubicBezTo>
                <a:cubicBezTo>
                  <a:pt x="116320" y="263779"/>
                  <a:pt x="94784" y="269223"/>
                  <a:pt x="75644" y="263876"/>
                </a:cubicBezTo>
                <a:cubicBezTo>
                  <a:pt x="58755" y="259157"/>
                  <a:pt x="49995" y="245922"/>
                  <a:pt x="48568" y="230266"/>
                </a:cubicBezTo>
                <a:cubicBezTo>
                  <a:pt x="47068" y="213498"/>
                  <a:pt x="54448" y="199149"/>
                  <a:pt x="64707" y="193414"/>
                </a:cubicBezTo>
                <a:cubicBezTo>
                  <a:pt x="88590" y="180033"/>
                  <a:pt x="114553" y="179646"/>
                  <a:pt x="135919" y="18337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4" name="Graphic 127">
            <a:extLst>
              <a:ext uri="{FF2B5EF4-FFF2-40B4-BE49-F238E27FC236}">
                <a16:creationId xmlns:a16="http://schemas.microsoft.com/office/drawing/2014/main" id="{173B798F-C9EF-8DA0-1BE6-EAA86D3CE121}"/>
              </a:ext>
              <a:ext uri="{C183D7F6-B498-43B3-948B-1728B52AA6E4}">
                <adec:decorative xmlns:adec="http://schemas.microsoft.com/office/drawing/2017/decorative" val="1"/>
              </a:ext>
            </a:extLst>
          </p:cNvPr>
          <p:cNvSpPr>
            <a:spLocks noChangeAspect="1"/>
          </p:cNvSpPr>
          <p:nvPr/>
        </p:nvSpPr>
        <p:spPr>
          <a:xfrm>
            <a:off x="7728613" y="2185412"/>
            <a:ext cx="370125" cy="353988"/>
          </a:xfrm>
          <a:custGeom>
            <a:avLst/>
            <a:gdLst>
              <a:gd name="connsiteX0" fmla="*/ 338759 w 459744"/>
              <a:gd name="connsiteY0" fmla="*/ 48394 h 483941"/>
              <a:gd name="connsiteX1" fmla="*/ 314562 w 459744"/>
              <a:gd name="connsiteY1" fmla="*/ 24197 h 483941"/>
              <a:gd name="connsiteX2" fmla="*/ 338759 w 459744"/>
              <a:gd name="connsiteY2" fmla="*/ 0 h 483941"/>
              <a:gd name="connsiteX3" fmla="*/ 435548 w 459744"/>
              <a:gd name="connsiteY3" fmla="*/ 0 h 483941"/>
              <a:gd name="connsiteX4" fmla="*/ 459745 w 459744"/>
              <a:gd name="connsiteY4" fmla="*/ 24197 h 483941"/>
              <a:gd name="connsiteX5" fmla="*/ 459745 w 459744"/>
              <a:gd name="connsiteY5" fmla="*/ 120985 h 483941"/>
              <a:gd name="connsiteX6" fmla="*/ 435548 w 459744"/>
              <a:gd name="connsiteY6" fmla="*/ 145183 h 483941"/>
              <a:gd name="connsiteX7" fmla="*/ 411350 w 459744"/>
              <a:gd name="connsiteY7" fmla="*/ 120985 h 483941"/>
              <a:gd name="connsiteX8" fmla="*/ 411350 w 459744"/>
              <a:gd name="connsiteY8" fmla="*/ 82609 h 483941"/>
              <a:gd name="connsiteX9" fmla="*/ 271177 w 459744"/>
              <a:gd name="connsiteY9" fmla="*/ 222783 h 483941"/>
              <a:gd name="connsiteX10" fmla="*/ 236962 w 459744"/>
              <a:gd name="connsiteY10" fmla="*/ 222783 h 483941"/>
              <a:gd name="connsiteX11" fmla="*/ 169380 w 459744"/>
              <a:gd name="connsiteY11" fmla="*/ 155200 h 483941"/>
              <a:gd name="connsiteX12" fmla="*/ 41304 w 459744"/>
              <a:gd name="connsiteY12" fmla="*/ 283275 h 483941"/>
              <a:gd name="connsiteX13" fmla="*/ 7090 w 459744"/>
              <a:gd name="connsiteY13" fmla="*/ 282680 h 483941"/>
              <a:gd name="connsiteX14" fmla="*/ 7090 w 459744"/>
              <a:gd name="connsiteY14" fmla="*/ 249061 h 483941"/>
              <a:gd name="connsiteX15" fmla="*/ 152272 w 459744"/>
              <a:gd name="connsiteY15" fmla="*/ 103878 h 483941"/>
              <a:gd name="connsiteX16" fmla="*/ 186487 w 459744"/>
              <a:gd name="connsiteY16" fmla="*/ 103878 h 483941"/>
              <a:gd name="connsiteX17" fmla="*/ 254069 w 459744"/>
              <a:gd name="connsiteY17" fmla="*/ 171461 h 483941"/>
              <a:gd name="connsiteX18" fmla="*/ 377136 w 459744"/>
              <a:gd name="connsiteY18" fmla="*/ 48394 h 483941"/>
              <a:gd name="connsiteX19" fmla="*/ 338759 w 459744"/>
              <a:gd name="connsiteY19" fmla="*/ 48394 h 483941"/>
              <a:gd name="connsiteX20" fmla="*/ 48394 w 459744"/>
              <a:gd name="connsiteY20" fmla="*/ 387153 h 483941"/>
              <a:gd name="connsiteX21" fmla="*/ 48394 w 459744"/>
              <a:gd name="connsiteY21" fmla="*/ 459745 h 483941"/>
              <a:gd name="connsiteX22" fmla="*/ 24197 w 459744"/>
              <a:gd name="connsiteY22" fmla="*/ 483942 h 483941"/>
              <a:gd name="connsiteX23" fmla="*/ 0 w 459744"/>
              <a:gd name="connsiteY23" fmla="*/ 459745 h 483941"/>
              <a:gd name="connsiteX24" fmla="*/ 0 w 459744"/>
              <a:gd name="connsiteY24" fmla="*/ 387153 h 483941"/>
              <a:gd name="connsiteX25" fmla="*/ 24197 w 459744"/>
              <a:gd name="connsiteY25" fmla="*/ 362956 h 483941"/>
              <a:gd name="connsiteX26" fmla="*/ 48394 w 459744"/>
              <a:gd name="connsiteY26" fmla="*/ 387153 h 483941"/>
              <a:gd name="connsiteX27" fmla="*/ 169380 w 459744"/>
              <a:gd name="connsiteY27" fmla="*/ 290365 h 483941"/>
              <a:gd name="connsiteX28" fmla="*/ 145183 w 459744"/>
              <a:gd name="connsiteY28" fmla="*/ 266168 h 483941"/>
              <a:gd name="connsiteX29" fmla="*/ 120985 w 459744"/>
              <a:gd name="connsiteY29" fmla="*/ 290365 h 483941"/>
              <a:gd name="connsiteX30" fmla="*/ 120985 w 459744"/>
              <a:gd name="connsiteY30" fmla="*/ 459745 h 483941"/>
              <a:gd name="connsiteX31" fmla="*/ 145183 w 459744"/>
              <a:gd name="connsiteY31" fmla="*/ 483942 h 483941"/>
              <a:gd name="connsiteX32" fmla="*/ 169380 w 459744"/>
              <a:gd name="connsiteY32" fmla="*/ 459745 h 483941"/>
              <a:gd name="connsiteX33" fmla="*/ 169380 w 459744"/>
              <a:gd name="connsiteY33" fmla="*/ 290365 h 483941"/>
              <a:gd name="connsiteX34" fmla="*/ 266168 w 459744"/>
              <a:gd name="connsiteY34" fmla="*/ 314562 h 483941"/>
              <a:gd name="connsiteX35" fmla="*/ 290365 w 459744"/>
              <a:gd name="connsiteY35" fmla="*/ 338759 h 483941"/>
              <a:gd name="connsiteX36" fmla="*/ 290365 w 459744"/>
              <a:gd name="connsiteY36" fmla="*/ 459745 h 483941"/>
              <a:gd name="connsiteX37" fmla="*/ 266168 w 459744"/>
              <a:gd name="connsiteY37" fmla="*/ 483942 h 483941"/>
              <a:gd name="connsiteX38" fmla="*/ 241971 w 459744"/>
              <a:gd name="connsiteY38" fmla="*/ 459745 h 483941"/>
              <a:gd name="connsiteX39" fmla="*/ 241971 w 459744"/>
              <a:gd name="connsiteY39" fmla="*/ 338759 h 483941"/>
              <a:gd name="connsiteX40" fmla="*/ 266168 w 459744"/>
              <a:gd name="connsiteY40" fmla="*/ 314562 h 483941"/>
              <a:gd name="connsiteX41" fmla="*/ 411350 w 459744"/>
              <a:gd name="connsiteY41" fmla="*/ 217774 h 483941"/>
              <a:gd name="connsiteX42" fmla="*/ 387153 w 459744"/>
              <a:gd name="connsiteY42" fmla="*/ 193577 h 483941"/>
              <a:gd name="connsiteX43" fmla="*/ 362956 w 459744"/>
              <a:gd name="connsiteY43" fmla="*/ 217774 h 483941"/>
              <a:gd name="connsiteX44" fmla="*/ 362956 w 459744"/>
              <a:gd name="connsiteY44" fmla="*/ 459745 h 483941"/>
              <a:gd name="connsiteX45" fmla="*/ 387153 w 459744"/>
              <a:gd name="connsiteY45" fmla="*/ 483942 h 483941"/>
              <a:gd name="connsiteX46" fmla="*/ 411350 w 459744"/>
              <a:gd name="connsiteY46" fmla="*/ 459745 h 483941"/>
              <a:gd name="connsiteX47" fmla="*/ 411350 w 459744"/>
              <a:gd name="connsiteY47" fmla="*/ 217774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9744" h="483941">
                <a:moveTo>
                  <a:pt x="338759" y="48394"/>
                </a:moveTo>
                <a:cubicBezTo>
                  <a:pt x="325395" y="48394"/>
                  <a:pt x="314562" y="37561"/>
                  <a:pt x="314562" y="24197"/>
                </a:cubicBezTo>
                <a:cubicBezTo>
                  <a:pt x="314562" y="10834"/>
                  <a:pt x="325395" y="0"/>
                  <a:pt x="338759" y="0"/>
                </a:cubicBezTo>
                <a:lnTo>
                  <a:pt x="435548" y="0"/>
                </a:lnTo>
                <a:cubicBezTo>
                  <a:pt x="448912" y="0"/>
                  <a:pt x="459745" y="10834"/>
                  <a:pt x="459745" y="24197"/>
                </a:cubicBezTo>
                <a:lnTo>
                  <a:pt x="459745" y="120985"/>
                </a:lnTo>
                <a:cubicBezTo>
                  <a:pt x="459745" y="134349"/>
                  <a:pt x="448912" y="145183"/>
                  <a:pt x="435548" y="145183"/>
                </a:cubicBezTo>
                <a:cubicBezTo>
                  <a:pt x="422183" y="145183"/>
                  <a:pt x="411350" y="134349"/>
                  <a:pt x="411350" y="120985"/>
                </a:cubicBezTo>
                <a:lnTo>
                  <a:pt x="411350" y="82609"/>
                </a:lnTo>
                <a:lnTo>
                  <a:pt x="271177" y="222783"/>
                </a:lnTo>
                <a:cubicBezTo>
                  <a:pt x="261728" y="232229"/>
                  <a:pt x="246411" y="232229"/>
                  <a:pt x="236962" y="222783"/>
                </a:cubicBezTo>
                <a:lnTo>
                  <a:pt x="169380" y="155200"/>
                </a:lnTo>
                <a:lnTo>
                  <a:pt x="41304" y="283275"/>
                </a:lnTo>
                <a:cubicBezTo>
                  <a:pt x="31692" y="292560"/>
                  <a:pt x="16374" y="292294"/>
                  <a:pt x="7090" y="282680"/>
                </a:cubicBezTo>
                <a:cubicBezTo>
                  <a:pt x="-1967" y="273304"/>
                  <a:pt x="-1967" y="258437"/>
                  <a:pt x="7090" y="249061"/>
                </a:cubicBezTo>
                <a:lnTo>
                  <a:pt x="152272" y="103878"/>
                </a:lnTo>
                <a:cubicBezTo>
                  <a:pt x="161721" y="94432"/>
                  <a:pt x="177038" y="94432"/>
                  <a:pt x="186487" y="103878"/>
                </a:cubicBezTo>
                <a:lnTo>
                  <a:pt x="254069" y="171461"/>
                </a:lnTo>
                <a:lnTo>
                  <a:pt x="377136" y="48394"/>
                </a:lnTo>
                <a:lnTo>
                  <a:pt x="338759" y="48394"/>
                </a:lnTo>
                <a:close/>
                <a:moveTo>
                  <a:pt x="48394" y="387153"/>
                </a:moveTo>
                <a:lnTo>
                  <a:pt x="48394" y="459745"/>
                </a:lnTo>
                <a:cubicBezTo>
                  <a:pt x="48394" y="473109"/>
                  <a:pt x="37561" y="483942"/>
                  <a:pt x="24197" y="483942"/>
                </a:cubicBezTo>
                <a:cubicBezTo>
                  <a:pt x="10834" y="483942"/>
                  <a:pt x="0" y="473109"/>
                  <a:pt x="0" y="459745"/>
                </a:cubicBezTo>
                <a:lnTo>
                  <a:pt x="0" y="387153"/>
                </a:lnTo>
                <a:cubicBezTo>
                  <a:pt x="0" y="373789"/>
                  <a:pt x="10834" y="362956"/>
                  <a:pt x="24197" y="362956"/>
                </a:cubicBezTo>
                <a:cubicBezTo>
                  <a:pt x="37561" y="362956"/>
                  <a:pt x="48394" y="373789"/>
                  <a:pt x="48394" y="387153"/>
                </a:cubicBezTo>
                <a:close/>
                <a:moveTo>
                  <a:pt x="169380" y="290365"/>
                </a:moveTo>
                <a:cubicBezTo>
                  <a:pt x="169380" y="277001"/>
                  <a:pt x="158546" y="266168"/>
                  <a:pt x="145183" y="266168"/>
                </a:cubicBezTo>
                <a:cubicBezTo>
                  <a:pt x="131819" y="266168"/>
                  <a:pt x="120985" y="277001"/>
                  <a:pt x="120985" y="290365"/>
                </a:cubicBezTo>
                <a:lnTo>
                  <a:pt x="120985" y="459745"/>
                </a:lnTo>
                <a:cubicBezTo>
                  <a:pt x="120985" y="473109"/>
                  <a:pt x="131819" y="483942"/>
                  <a:pt x="145183" y="483942"/>
                </a:cubicBezTo>
                <a:cubicBezTo>
                  <a:pt x="158546" y="483942"/>
                  <a:pt x="169380" y="473109"/>
                  <a:pt x="169380" y="459745"/>
                </a:cubicBezTo>
                <a:lnTo>
                  <a:pt x="169380" y="290365"/>
                </a:lnTo>
                <a:close/>
                <a:moveTo>
                  <a:pt x="266168" y="314562"/>
                </a:moveTo>
                <a:cubicBezTo>
                  <a:pt x="279532" y="314562"/>
                  <a:pt x="290365" y="325395"/>
                  <a:pt x="290365" y="338759"/>
                </a:cubicBezTo>
                <a:lnTo>
                  <a:pt x="290365" y="459745"/>
                </a:lnTo>
                <a:cubicBezTo>
                  <a:pt x="290365" y="473109"/>
                  <a:pt x="279532" y="483942"/>
                  <a:pt x="266168" y="483942"/>
                </a:cubicBezTo>
                <a:cubicBezTo>
                  <a:pt x="252804" y="483942"/>
                  <a:pt x="241971" y="473109"/>
                  <a:pt x="241971" y="459745"/>
                </a:cubicBezTo>
                <a:lnTo>
                  <a:pt x="241971" y="338759"/>
                </a:lnTo>
                <a:cubicBezTo>
                  <a:pt x="241971" y="325395"/>
                  <a:pt x="252804" y="314562"/>
                  <a:pt x="266168" y="314562"/>
                </a:cubicBezTo>
                <a:close/>
                <a:moveTo>
                  <a:pt x="411350" y="217774"/>
                </a:moveTo>
                <a:cubicBezTo>
                  <a:pt x="411350" y="204410"/>
                  <a:pt x="400517" y="193577"/>
                  <a:pt x="387153" y="193577"/>
                </a:cubicBezTo>
                <a:cubicBezTo>
                  <a:pt x="373789" y="193577"/>
                  <a:pt x="362956" y="204410"/>
                  <a:pt x="362956" y="217774"/>
                </a:cubicBezTo>
                <a:lnTo>
                  <a:pt x="362956" y="459745"/>
                </a:lnTo>
                <a:cubicBezTo>
                  <a:pt x="362956" y="473109"/>
                  <a:pt x="373789" y="483942"/>
                  <a:pt x="387153" y="483942"/>
                </a:cubicBezTo>
                <a:cubicBezTo>
                  <a:pt x="400517" y="483942"/>
                  <a:pt x="411350" y="473109"/>
                  <a:pt x="411350" y="459745"/>
                </a:cubicBezTo>
                <a:lnTo>
                  <a:pt x="411350" y="217774"/>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5" name="Graphic 129">
            <a:extLst>
              <a:ext uri="{FF2B5EF4-FFF2-40B4-BE49-F238E27FC236}">
                <a16:creationId xmlns:a16="http://schemas.microsoft.com/office/drawing/2014/main" id="{07BD2359-F579-8A65-8FAF-E358629D6B42}"/>
              </a:ext>
              <a:ext uri="{C183D7F6-B498-43B3-948B-1728B52AA6E4}">
                <adec:decorative xmlns:adec="http://schemas.microsoft.com/office/drawing/2017/decorative" val="1"/>
              </a:ext>
            </a:extLst>
          </p:cNvPr>
          <p:cNvSpPr/>
          <p:nvPr/>
        </p:nvSpPr>
        <p:spPr>
          <a:xfrm>
            <a:off x="3966144" y="3247612"/>
            <a:ext cx="257139" cy="385103"/>
          </a:xfrm>
          <a:custGeom>
            <a:avLst/>
            <a:gdLst>
              <a:gd name="connsiteX0" fmla="*/ 36296 w 290365"/>
              <a:gd name="connsiteY0" fmla="*/ 18148 h 478618"/>
              <a:gd name="connsiteX1" fmla="*/ 18148 w 290365"/>
              <a:gd name="connsiteY1" fmla="*/ 0 h 478618"/>
              <a:gd name="connsiteX2" fmla="*/ 0 w 290365"/>
              <a:gd name="connsiteY2" fmla="*/ 18148 h 478618"/>
              <a:gd name="connsiteX3" fmla="*/ 0 w 290365"/>
              <a:gd name="connsiteY3" fmla="*/ 90739 h 478618"/>
              <a:gd name="connsiteX4" fmla="*/ 37336 w 290365"/>
              <a:gd name="connsiteY4" fmla="*/ 132794 h 478618"/>
              <a:gd name="connsiteX5" fmla="*/ 12752 w 290365"/>
              <a:gd name="connsiteY5" fmla="*/ 193407 h 478618"/>
              <a:gd name="connsiteX6" fmla="*/ 15631 w 290365"/>
              <a:gd name="connsiteY6" fmla="*/ 269459 h 478618"/>
              <a:gd name="connsiteX7" fmla="*/ 112178 w 290365"/>
              <a:gd name="connsiteY7" fmla="*/ 461826 h 478618"/>
              <a:gd name="connsiteX8" fmla="*/ 127035 w 290365"/>
              <a:gd name="connsiteY8" fmla="*/ 478594 h 478618"/>
              <a:gd name="connsiteX9" fmla="*/ 127035 w 290365"/>
              <a:gd name="connsiteY9" fmla="*/ 249230 h 478618"/>
              <a:gd name="connsiteX10" fmla="*/ 113750 w 290365"/>
              <a:gd name="connsiteY10" fmla="*/ 199650 h 478618"/>
              <a:gd name="connsiteX11" fmla="*/ 163330 w 290365"/>
              <a:gd name="connsiteY11" fmla="*/ 186364 h 478618"/>
              <a:gd name="connsiteX12" fmla="*/ 176615 w 290365"/>
              <a:gd name="connsiteY12" fmla="*/ 235946 h 478618"/>
              <a:gd name="connsiteX13" fmla="*/ 163330 w 290365"/>
              <a:gd name="connsiteY13" fmla="*/ 249230 h 478618"/>
              <a:gd name="connsiteX14" fmla="*/ 163330 w 290365"/>
              <a:gd name="connsiteY14" fmla="*/ 478618 h 478618"/>
              <a:gd name="connsiteX15" fmla="*/ 178212 w 290365"/>
              <a:gd name="connsiteY15" fmla="*/ 461874 h 478618"/>
              <a:gd name="connsiteX16" fmla="*/ 274758 w 290365"/>
              <a:gd name="connsiteY16" fmla="*/ 269483 h 478618"/>
              <a:gd name="connsiteX17" fmla="*/ 277613 w 290365"/>
              <a:gd name="connsiteY17" fmla="*/ 193432 h 478618"/>
              <a:gd name="connsiteX18" fmla="*/ 253029 w 290365"/>
              <a:gd name="connsiteY18" fmla="*/ 132818 h 478618"/>
              <a:gd name="connsiteX19" fmla="*/ 290365 w 290365"/>
              <a:gd name="connsiteY19" fmla="*/ 90739 h 478618"/>
              <a:gd name="connsiteX20" fmla="*/ 290365 w 290365"/>
              <a:gd name="connsiteY20" fmla="*/ 18148 h 478618"/>
              <a:gd name="connsiteX21" fmla="*/ 272217 w 290365"/>
              <a:gd name="connsiteY21" fmla="*/ 0 h 478618"/>
              <a:gd name="connsiteX22" fmla="*/ 254069 w 290365"/>
              <a:gd name="connsiteY22" fmla="*/ 18148 h 478618"/>
              <a:gd name="connsiteX23" fmla="*/ 254069 w 290365"/>
              <a:gd name="connsiteY23" fmla="*/ 90739 h 478618"/>
              <a:gd name="connsiteX24" fmla="*/ 248020 w 290365"/>
              <a:gd name="connsiteY24" fmla="*/ 96788 h 478618"/>
              <a:gd name="connsiteX25" fmla="*/ 42345 w 290365"/>
              <a:gd name="connsiteY25" fmla="*/ 96788 h 478618"/>
              <a:gd name="connsiteX26" fmla="*/ 36296 w 290365"/>
              <a:gd name="connsiteY26" fmla="*/ 90739 h 478618"/>
              <a:gd name="connsiteX27" fmla="*/ 36296 w 290365"/>
              <a:gd name="connsiteY27" fmla="*/ 18148 h 47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0365" h="478618">
                <a:moveTo>
                  <a:pt x="36296" y="18148"/>
                </a:moveTo>
                <a:cubicBezTo>
                  <a:pt x="36296" y="8125"/>
                  <a:pt x="28170" y="0"/>
                  <a:pt x="18148" y="0"/>
                </a:cubicBezTo>
                <a:cubicBezTo>
                  <a:pt x="8125" y="0"/>
                  <a:pt x="0" y="8125"/>
                  <a:pt x="0" y="18148"/>
                </a:cubicBezTo>
                <a:lnTo>
                  <a:pt x="0" y="90739"/>
                </a:lnTo>
                <a:cubicBezTo>
                  <a:pt x="-3" y="112191"/>
                  <a:pt x="16035" y="130256"/>
                  <a:pt x="37336" y="132794"/>
                </a:cubicBezTo>
                <a:lnTo>
                  <a:pt x="12752" y="193407"/>
                </a:lnTo>
                <a:cubicBezTo>
                  <a:pt x="2896" y="218021"/>
                  <a:pt x="3943" y="245661"/>
                  <a:pt x="15631" y="269459"/>
                </a:cubicBezTo>
                <a:lnTo>
                  <a:pt x="112178" y="461826"/>
                </a:lnTo>
                <a:cubicBezTo>
                  <a:pt x="115783" y="469036"/>
                  <a:pt x="120961" y="474771"/>
                  <a:pt x="127035" y="478594"/>
                </a:cubicBezTo>
                <a:lnTo>
                  <a:pt x="127035" y="249230"/>
                </a:lnTo>
                <a:cubicBezTo>
                  <a:pt x="109676" y="239208"/>
                  <a:pt x="103726" y="217009"/>
                  <a:pt x="113750" y="199650"/>
                </a:cubicBezTo>
                <a:cubicBezTo>
                  <a:pt x="123773" y="182289"/>
                  <a:pt x="145971" y="176341"/>
                  <a:pt x="163330" y="186364"/>
                </a:cubicBezTo>
                <a:cubicBezTo>
                  <a:pt x="180689" y="196386"/>
                  <a:pt x="186639" y="218584"/>
                  <a:pt x="176615" y="235946"/>
                </a:cubicBezTo>
                <a:cubicBezTo>
                  <a:pt x="173430" y="241463"/>
                  <a:pt x="168847" y="246043"/>
                  <a:pt x="163330" y="249230"/>
                </a:cubicBezTo>
                <a:lnTo>
                  <a:pt x="163330" y="478618"/>
                </a:lnTo>
                <a:cubicBezTo>
                  <a:pt x="169404" y="474795"/>
                  <a:pt x="174582" y="469060"/>
                  <a:pt x="178212" y="461874"/>
                </a:cubicBezTo>
                <a:lnTo>
                  <a:pt x="274758" y="269483"/>
                </a:lnTo>
                <a:cubicBezTo>
                  <a:pt x="286397" y="246254"/>
                  <a:pt x="287486" y="217774"/>
                  <a:pt x="277613" y="193432"/>
                </a:cubicBezTo>
                <a:lnTo>
                  <a:pt x="253029" y="132818"/>
                </a:lnTo>
                <a:cubicBezTo>
                  <a:pt x="274339" y="130279"/>
                  <a:pt x="290382" y="112200"/>
                  <a:pt x="290365" y="90739"/>
                </a:cubicBezTo>
                <a:lnTo>
                  <a:pt x="290365" y="18148"/>
                </a:lnTo>
                <a:cubicBezTo>
                  <a:pt x="290365" y="8125"/>
                  <a:pt x="282240" y="0"/>
                  <a:pt x="272217" y="0"/>
                </a:cubicBezTo>
                <a:cubicBezTo>
                  <a:pt x="262195" y="0"/>
                  <a:pt x="254069" y="8125"/>
                  <a:pt x="254069" y="18148"/>
                </a:cubicBezTo>
                <a:lnTo>
                  <a:pt x="254069" y="90739"/>
                </a:lnTo>
                <a:cubicBezTo>
                  <a:pt x="254069" y="94080"/>
                  <a:pt x="251362" y="96788"/>
                  <a:pt x="248020" y="96788"/>
                </a:cubicBezTo>
                <a:lnTo>
                  <a:pt x="42345" y="96788"/>
                </a:lnTo>
                <a:cubicBezTo>
                  <a:pt x="39004" y="96788"/>
                  <a:pt x="36296" y="94080"/>
                  <a:pt x="36296" y="90739"/>
                </a:cubicBezTo>
                <a:lnTo>
                  <a:pt x="36296" y="18148"/>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6" name="Graphic 133">
            <a:extLst>
              <a:ext uri="{FF2B5EF4-FFF2-40B4-BE49-F238E27FC236}">
                <a16:creationId xmlns:a16="http://schemas.microsoft.com/office/drawing/2014/main" id="{0863ABDD-334F-5188-70A7-83D97A4A8B23}"/>
              </a:ext>
              <a:ext uri="{C183D7F6-B498-43B3-948B-1728B52AA6E4}">
                <adec:decorative xmlns:adec="http://schemas.microsoft.com/office/drawing/2017/decorative" val="1"/>
              </a:ext>
            </a:extLst>
          </p:cNvPr>
          <p:cNvSpPr/>
          <p:nvPr/>
        </p:nvSpPr>
        <p:spPr>
          <a:xfrm>
            <a:off x="3953483" y="2217953"/>
            <a:ext cx="282463" cy="353970"/>
          </a:xfrm>
          <a:custGeom>
            <a:avLst/>
            <a:gdLst>
              <a:gd name="connsiteX0" fmla="*/ 261038 w 350857"/>
              <a:gd name="connsiteY0" fmla="*/ 411302 h 483917"/>
              <a:gd name="connsiteX1" fmla="*/ 254021 w 350857"/>
              <a:gd name="connsiteY1" fmla="*/ 441766 h 483917"/>
              <a:gd name="connsiteX2" fmla="*/ 205143 w 350857"/>
              <a:gd name="connsiteY2" fmla="*/ 483748 h 483917"/>
              <a:gd name="connsiteX3" fmla="*/ 200957 w 350857"/>
              <a:gd name="connsiteY3" fmla="*/ 483917 h 483917"/>
              <a:gd name="connsiteX4" fmla="*/ 149877 w 350857"/>
              <a:gd name="connsiteY4" fmla="*/ 483917 h 483917"/>
              <a:gd name="connsiteX5" fmla="*/ 97926 w 350857"/>
              <a:gd name="connsiteY5" fmla="*/ 445759 h 483917"/>
              <a:gd name="connsiteX6" fmla="*/ 96813 w 350857"/>
              <a:gd name="connsiteY6" fmla="*/ 441718 h 483917"/>
              <a:gd name="connsiteX7" fmla="*/ 89795 w 350857"/>
              <a:gd name="connsiteY7" fmla="*/ 411302 h 483917"/>
              <a:gd name="connsiteX8" fmla="*/ 261038 w 350857"/>
              <a:gd name="connsiteY8" fmla="*/ 411302 h 483917"/>
              <a:gd name="connsiteX9" fmla="*/ 175429 w 350857"/>
              <a:gd name="connsiteY9" fmla="*/ 0 h 483917"/>
              <a:gd name="connsiteX10" fmla="*/ 350858 w 350857"/>
              <a:gd name="connsiteY10" fmla="*/ 175429 h 483917"/>
              <a:gd name="connsiteX11" fmla="*/ 283953 w 350857"/>
              <a:gd name="connsiteY11" fmla="*/ 316740 h 483917"/>
              <a:gd name="connsiteX12" fmla="*/ 282235 w 350857"/>
              <a:gd name="connsiteY12" fmla="*/ 319764 h 483917"/>
              <a:gd name="connsiteX13" fmla="*/ 269459 w 350857"/>
              <a:gd name="connsiteY13" fmla="*/ 375006 h 483917"/>
              <a:gd name="connsiteX14" fmla="*/ 81399 w 350857"/>
              <a:gd name="connsiteY14" fmla="*/ 375006 h 483917"/>
              <a:gd name="connsiteX15" fmla="*/ 68671 w 350857"/>
              <a:gd name="connsiteY15" fmla="*/ 319764 h 483917"/>
              <a:gd name="connsiteX16" fmla="*/ 66953 w 350857"/>
              <a:gd name="connsiteY16" fmla="*/ 316764 h 483917"/>
              <a:gd name="connsiteX17" fmla="*/ 0 w 350857"/>
              <a:gd name="connsiteY17" fmla="*/ 175405 h 483917"/>
              <a:gd name="connsiteX18" fmla="*/ 175429 w 350857"/>
              <a:gd name="connsiteY18" fmla="*/ 0 h 48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857" h="483917">
                <a:moveTo>
                  <a:pt x="261038" y="411302"/>
                </a:moveTo>
                <a:lnTo>
                  <a:pt x="254021" y="441766"/>
                </a:lnTo>
                <a:cubicBezTo>
                  <a:pt x="248647" y="464935"/>
                  <a:pt x="228856" y="481931"/>
                  <a:pt x="205143" y="483748"/>
                </a:cubicBezTo>
                <a:lnTo>
                  <a:pt x="200957" y="483917"/>
                </a:lnTo>
                <a:lnTo>
                  <a:pt x="149877" y="483917"/>
                </a:lnTo>
                <a:cubicBezTo>
                  <a:pt x="126082" y="483917"/>
                  <a:pt x="105043" y="468465"/>
                  <a:pt x="97926" y="445759"/>
                </a:cubicBezTo>
                <a:lnTo>
                  <a:pt x="96813" y="441718"/>
                </a:lnTo>
                <a:lnTo>
                  <a:pt x="89795" y="411302"/>
                </a:lnTo>
                <a:lnTo>
                  <a:pt x="261038" y="411302"/>
                </a:lnTo>
                <a:close/>
                <a:moveTo>
                  <a:pt x="175429" y="0"/>
                </a:moveTo>
                <a:cubicBezTo>
                  <a:pt x="272316" y="0"/>
                  <a:pt x="350858" y="78542"/>
                  <a:pt x="350858" y="175429"/>
                </a:cubicBezTo>
                <a:cubicBezTo>
                  <a:pt x="350858" y="227114"/>
                  <a:pt x="328209" y="274468"/>
                  <a:pt x="283953" y="316740"/>
                </a:cubicBezTo>
                <a:cubicBezTo>
                  <a:pt x="283096" y="317558"/>
                  <a:pt x="282499" y="318610"/>
                  <a:pt x="282235" y="319764"/>
                </a:cubicBezTo>
                <a:lnTo>
                  <a:pt x="269459" y="375006"/>
                </a:lnTo>
                <a:lnTo>
                  <a:pt x="81399" y="375006"/>
                </a:lnTo>
                <a:lnTo>
                  <a:pt x="68671" y="319764"/>
                </a:lnTo>
                <a:cubicBezTo>
                  <a:pt x="68403" y="318618"/>
                  <a:pt x="67806" y="317575"/>
                  <a:pt x="66953" y="316764"/>
                </a:cubicBezTo>
                <a:cubicBezTo>
                  <a:pt x="22673" y="274468"/>
                  <a:pt x="0" y="227114"/>
                  <a:pt x="0" y="175405"/>
                </a:cubicBezTo>
                <a:cubicBezTo>
                  <a:pt x="13" y="78528"/>
                  <a:pt x="78552" y="0"/>
                  <a:pt x="175429" y="0"/>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7" name="TextBox 21">
            <a:extLst>
              <a:ext uri="{FF2B5EF4-FFF2-40B4-BE49-F238E27FC236}">
                <a16:creationId xmlns:a16="http://schemas.microsoft.com/office/drawing/2014/main" id="{682CFC03-9376-4A0F-B0EE-08DEE530A88C}"/>
              </a:ext>
            </a:extLst>
          </p:cNvPr>
          <p:cNvSpPr txBox="1"/>
          <p:nvPr/>
        </p:nvSpPr>
        <p:spPr>
          <a:xfrm>
            <a:off x="599781" y="2347809"/>
            <a:ext cx="2386149" cy="2369880"/>
          </a:xfrm>
          <a:prstGeom prst="rect">
            <a:avLst/>
          </a:prstGeom>
          <a:noFill/>
        </p:spPr>
        <p:txBody>
          <a:bodyPr wrap="square" lIns="0" tIns="0" rIns="0" bIns="0" anchor="t"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2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a:ea typeface="+mn-ea"/>
                <a:cs typeface="+mn-cs"/>
              </a:rPr>
              <a:t>Following up </a:t>
            </a:r>
            <a:r>
              <a:rPr kumimoji="0" lang="en-CA" sz="2200" b="0" i="0" u="none" strike="noStrike" kern="1200" cap="none" spc="0" normalizeH="0" baseline="0" noProof="0">
                <a:ln>
                  <a:noFill/>
                </a:ln>
                <a:solidFill>
                  <a:schemeClr val="bg1"/>
                </a:solidFill>
                <a:effectLst/>
                <a:uLnTx/>
                <a:uFillTx/>
                <a:latin typeface="Segoe UI" panose="020B0502040204020203" pitchFamily="34" charset="0"/>
                <a:ea typeface="+mn-ea"/>
                <a:cs typeface="Segoe UI Semilight" panose="020B0402040204020203" pitchFamily="34" charset="0"/>
              </a:rPr>
              <a:t>on your prompts helps you collaborate with Copilot, to gain more useful, tailored responses.</a:t>
            </a:r>
          </a:p>
        </p:txBody>
      </p:sp>
    </p:spTree>
    <p:extLst>
      <p:ext uri="{BB962C8B-B14F-4D97-AF65-F5344CB8AC3E}">
        <p14:creationId xmlns:p14="http://schemas.microsoft.com/office/powerpoint/2010/main" val="40174875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E9C3B30-C8B0-ABE4-1583-9C27ACA91109}"/>
              </a:ext>
              <a:ext uri="{C183D7F6-B498-43B3-948B-1728B52AA6E4}">
                <adec:decorative xmlns:adec="http://schemas.microsoft.com/office/drawing/2017/decorative" val="1"/>
              </a:ext>
            </a:extLst>
          </p:cNvPr>
          <p:cNvSpPr/>
          <p:nvPr/>
        </p:nvSpPr>
        <p:spPr bwMode="auto">
          <a:xfrm>
            <a:off x="352528" y="1495425"/>
            <a:ext cx="5423264" cy="3867150"/>
          </a:xfrm>
          <a:prstGeom prst="roundRect">
            <a:avLst>
              <a:gd name="adj" fmla="val 4127"/>
            </a:avLst>
          </a:prstGeom>
          <a:solidFill>
            <a:srgbClr val="FFFFFF">
              <a:alpha val="72941"/>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A4CE0D87-2478-A8C3-3CEC-36F0C04D4553}"/>
              </a:ext>
              <a:ext uri="{C183D7F6-B498-43B3-948B-1728B52AA6E4}">
                <adec:decorative xmlns:adec="http://schemas.microsoft.com/office/drawing/2017/decorative" val="1"/>
              </a:ext>
            </a:extLst>
          </p:cNvPr>
          <p:cNvSpPr/>
          <p:nvPr/>
        </p:nvSpPr>
        <p:spPr bwMode="auto">
          <a:xfrm>
            <a:off x="5976481" y="1495425"/>
            <a:ext cx="5356260" cy="3867150"/>
          </a:xfrm>
          <a:prstGeom prst="roundRect">
            <a:avLst>
              <a:gd name="adj" fmla="val 4127"/>
            </a:avLst>
          </a:prstGeom>
          <a:solidFill>
            <a:srgbClr val="FFFFFF">
              <a:alpha val="72941"/>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itle 1">
            <a:extLst>
              <a:ext uri="{FF2B5EF4-FFF2-40B4-BE49-F238E27FC236}">
                <a16:creationId xmlns:a16="http://schemas.microsoft.com/office/drawing/2014/main" id="{3834D204-44FF-BFD2-2D7B-A17B49ADBE0F}"/>
              </a:ext>
            </a:extLst>
          </p:cNvPr>
          <p:cNvSpPr txBox="1">
            <a:spLocks/>
          </p:cNvSpPr>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defRPr/>
            </a:pPr>
            <a:r>
              <a:rPr lang="en-U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What makes an effective prompt?</a:t>
            </a:r>
          </a:p>
        </p:txBody>
      </p:sp>
      <p:sp>
        <p:nvSpPr>
          <p:cNvPr id="7" name="Rectangle: Rounded Corners 6">
            <a:extLst>
              <a:ext uri="{FF2B5EF4-FFF2-40B4-BE49-F238E27FC236}">
                <a16:creationId xmlns:a16="http://schemas.microsoft.com/office/drawing/2014/main" id="{FCB791A3-7B98-E57D-1B7A-7E68F5B2BC7C}"/>
              </a:ext>
            </a:extLst>
          </p:cNvPr>
          <p:cNvSpPr/>
          <p:nvPr/>
        </p:nvSpPr>
        <p:spPr bwMode="auto">
          <a:xfrm>
            <a:off x="6401569" y="1778222"/>
            <a:ext cx="4687388" cy="553998"/>
          </a:xfrm>
          <a:prstGeom prst="roundRect">
            <a:avLst/>
          </a:prstGeom>
          <a:solidFill>
            <a:schemeClr val="bg2">
              <a:lumMod val="75000"/>
            </a:scheme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UI Semibold"/>
                <a:ea typeface="+mn-ea"/>
                <a:cs typeface="Segoe UI"/>
              </a:rPr>
              <a:t>      Less Effective</a:t>
            </a:r>
          </a:p>
        </p:txBody>
      </p:sp>
      <p:sp>
        <p:nvSpPr>
          <p:cNvPr id="8" name="TextBox 7">
            <a:extLst>
              <a:ext uri="{FF2B5EF4-FFF2-40B4-BE49-F238E27FC236}">
                <a16:creationId xmlns:a16="http://schemas.microsoft.com/office/drawing/2014/main" id="{F511FC0F-31FC-CC97-92D3-9094D1314728}"/>
              </a:ext>
            </a:extLst>
          </p:cNvPr>
          <p:cNvSpPr txBox="1"/>
          <p:nvPr/>
        </p:nvSpPr>
        <p:spPr>
          <a:xfrm>
            <a:off x="6507730" y="2512646"/>
            <a:ext cx="4293761" cy="261610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Vague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Just a few </a:t>
            </a:r>
            <a:r>
              <a:rPr lang="en-US" sz="1600">
                <a:gradFill>
                  <a:gsLst>
                    <a:gs pos="2917">
                      <a:srgbClr val="000000"/>
                    </a:gs>
                    <a:gs pos="30000">
                      <a:srgbClr val="000000"/>
                    </a:gs>
                  </a:gsLst>
                  <a:lin ang="5400000" scaled="0"/>
                </a:gradFill>
                <a:latin typeface="Segoe UI"/>
                <a:cs typeface="Segoe UI"/>
              </a:rPr>
              <a:t>excels</a:t>
            </a: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No context on preferred output</a:t>
            </a:r>
            <a:br>
              <a:rPr lang="en-US" sz="1600" b="0" i="0" u="none" strike="noStrike" kern="1200" cap="none" spc="0" normalizeH="0" baseline="0" noProof="0">
                <a:ln>
                  <a:noFill/>
                </a:ln>
                <a:effectLst/>
                <a:uLnTx/>
                <a:uFillTx/>
                <a:latin typeface="Segoe UI Variable Display "/>
                <a:cs typeface="Segoe UI"/>
              </a:rPr>
            </a:b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Summarize news about [company name].</a:t>
            </a:r>
          </a:p>
          <a:p>
            <a:pPr marL="0" marR="0" lvl="0" indent="0" algn="l" defTabSz="914400" rtl="0" eaLnBrk="1" fontAlgn="auto" latinLnBrk="0" hangingPunct="1">
              <a:lnSpc>
                <a:spcPct val="100000"/>
              </a:lnSpc>
              <a:spcBef>
                <a:spcPts val="600"/>
              </a:spcBef>
              <a:spcAft>
                <a:spcPts val="0"/>
              </a:spcAft>
              <a:buClrTx/>
              <a:buSzTx/>
              <a:buFontTx/>
              <a:buNone/>
              <a:tabLst/>
              <a:defRPr/>
            </a:pPr>
            <a:br>
              <a:rPr lang="en-US" sz="1600" b="0" i="0" u="none" strike="noStrike" kern="1200" cap="none" spc="0" normalizeH="0" baseline="0" noProof="0">
                <a:ln>
                  <a:noFill/>
                </a:ln>
                <a:effectLst/>
                <a:uLnTx/>
                <a:uFillTx/>
                <a:latin typeface="Segoe UI Variable Display "/>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The recap may be more vague than desired, or in a format that you were not seeking.</a:t>
            </a:r>
          </a:p>
        </p:txBody>
      </p:sp>
      <p:sp>
        <p:nvSpPr>
          <p:cNvPr id="9" name="Rectangle: Rounded Corners 8">
            <a:extLst>
              <a:ext uri="{FF2B5EF4-FFF2-40B4-BE49-F238E27FC236}">
                <a16:creationId xmlns:a16="http://schemas.microsoft.com/office/drawing/2014/main" id="{6666F3E1-80C2-04FC-657D-FE3F3DDC491F}"/>
              </a:ext>
            </a:extLst>
          </p:cNvPr>
          <p:cNvSpPr/>
          <p:nvPr/>
        </p:nvSpPr>
        <p:spPr bwMode="auto">
          <a:xfrm>
            <a:off x="720466" y="1778222"/>
            <a:ext cx="4687388" cy="553998"/>
          </a:xfrm>
          <a:prstGeom prst="roundRect">
            <a:avLst/>
          </a:prstGeom>
          <a:solidFill>
            <a:srgbClr val="00B05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30303"/>
                </a:solidFill>
                <a:effectLst/>
                <a:uLnTx/>
                <a:uFillTx/>
                <a:latin typeface="Segoe UI Semibold"/>
                <a:ea typeface="+mn-ea"/>
                <a:cs typeface="Segoe UI"/>
              </a:rPr>
              <a:t>       More Effective</a:t>
            </a:r>
          </a:p>
        </p:txBody>
      </p:sp>
      <p:sp>
        <p:nvSpPr>
          <p:cNvPr id="10" name="TextBox 9">
            <a:extLst>
              <a:ext uri="{FF2B5EF4-FFF2-40B4-BE49-F238E27FC236}">
                <a16:creationId xmlns:a16="http://schemas.microsoft.com/office/drawing/2014/main" id="{B03835C7-FAB3-A9E1-5496-FA252F3F33E0}"/>
              </a:ext>
            </a:extLst>
          </p:cNvPr>
          <p:cNvSpPr txBox="1"/>
          <p:nvPr/>
        </p:nvSpPr>
        <p:spPr>
          <a:xfrm>
            <a:off x="687809" y="2573624"/>
            <a:ext cx="4752702" cy="278537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Specific and detailed</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In full sentences, with instructions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States the tone, purpose, preferred format, etc.</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 work in marketing and focus on competitor research. Give me a concise summary of recent news about [company name]. Focus on announcements about new product lines. Provide the answer in two to three paragraphs and use a business tone.</a:t>
            </a:r>
          </a:p>
        </p:txBody>
      </p:sp>
      <p:sp>
        <p:nvSpPr>
          <p:cNvPr id="11" name="TextBox 10">
            <a:extLst>
              <a:ext uri="{FF2B5EF4-FFF2-40B4-BE49-F238E27FC236}">
                <a16:creationId xmlns:a16="http://schemas.microsoft.com/office/drawing/2014/main" id="{0E302C6C-A591-AEE2-A68E-28511E469CCA}"/>
              </a:ext>
            </a:extLst>
          </p:cNvPr>
          <p:cNvSpPr txBox="1"/>
          <p:nvPr/>
        </p:nvSpPr>
        <p:spPr>
          <a:xfrm>
            <a:off x="844514" y="5710045"/>
            <a:ext cx="10502972" cy="553998"/>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
                <a:ea typeface="+mn-ea"/>
                <a:cs typeface="Segoe UI"/>
              </a:rPr>
              <a:t>But there are no ‘wrong’ prompts because </a:t>
            </a:r>
            <a:r>
              <a:rPr kumimoji="0" lang="en-US" sz="1800" b="0" i="0" u="none" strike="noStrike" kern="1200" cap="none" spc="0" normalizeH="0" baseline="0" noProof="0">
                <a:ln>
                  <a:noFill/>
                </a:ln>
                <a:solidFill>
                  <a:schemeClr val="bg1"/>
                </a:solidFill>
                <a:effectLst/>
                <a:uLnTx/>
                <a:uFillTx/>
                <a:latin typeface="Segoe UI Semibold"/>
                <a:ea typeface="+mn-ea"/>
                <a:cs typeface="Segoe UI"/>
              </a:rPr>
              <a:t>natural, conversational language is welcome</a:t>
            </a:r>
            <a:r>
              <a:rPr kumimoji="0" lang="en-US" sz="1800" b="0" i="0" u="none" strike="noStrike" kern="1200" cap="none" spc="0" normalizeH="0" baseline="0" noProof="0">
                <a:ln>
                  <a:noFill/>
                </a:ln>
                <a:solidFill>
                  <a:schemeClr val="bg1"/>
                </a:solidFill>
                <a:effectLst/>
                <a:uLnTx/>
                <a:uFillTx/>
                <a:latin typeface="Segoe UI "/>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
                <a:ea typeface="+mn-ea"/>
                <a:cs typeface="Segoe UI"/>
              </a:rPr>
              <a:t>Experiment away!</a:t>
            </a:r>
          </a:p>
        </p:txBody>
      </p:sp>
      <p:pic>
        <p:nvPicPr>
          <p:cNvPr id="12" name="Graphic 11">
            <a:extLst>
              <a:ext uri="{FF2B5EF4-FFF2-40B4-BE49-F238E27FC236}">
                <a16:creationId xmlns:a16="http://schemas.microsoft.com/office/drawing/2014/main" id="{80142D0B-0F57-7B7F-04D2-97A5C20C575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2800" y="1869752"/>
            <a:ext cx="347697" cy="347697"/>
          </a:xfrm>
          <a:prstGeom prst="rect">
            <a:avLst/>
          </a:prstGeom>
        </p:spPr>
      </p:pic>
      <p:pic>
        <p:nvPicPr>
          <p:cNvPr id="13" name="Graphic 12">
            <a:extLst>
              <a:ext uri="{FF2B5EF4-FFF2-40B4-BE49-F238E27FC236}">
                <a16:creationId xmlns:a16="http://schemas.microsoft.com/office/drawing/2014/main" id="{5C9AC0C6-0BB4-0ECB-2E57-38652C787B8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54988" y="1869752"/>
            <a:ext cx="347472" cy="347472"/>
          </a:xfrm>
          <a:prstGeom prst="rect">
            <a:avLst/>
          </a:prstGeom>
        </p:spPr>
      </p:pic>
    </p:spTree>
    <p:extLst>
      <p:ext uri="{BB962C8B-B14F-4D97-AF65-F5344CB8AC3E}">
        <p14:creationId xmlns:p14="http://schemas.microsoft.com/office/powerpoint/2010/main" val="161918425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9190-6F68-1C54-FFDE-009794250718}"/>
              </a:ext>
            </a:extLst>
          </p:cNvPr>
          <p:cNvSpPr txBox="1">
            <a:spLocks/>
          </p:cNvSpPr>
          <p:nvPr/>
        </p:nvSpPr>
        <p:spPr>
          <a:xfrm>
            <a:off x="838200" y="557189"/>
            <a:ext cx="3374136" cy="5567891"/>
          </a:xfrm>
          <a:prstGeom prst="rect">
            <a:avLst/>
          </a:prstGeom>
        </p:spPr>
        <p:txBody>
          <a:bodyPr vert="horz" lIns="91440" tIns="45720" rIns="91440" bIns="45720" rtlCol="0" anchor="ctr">
            <a:norm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sz="3200"/>
              <a:t>Key Use Cases for Copilot Chat</a:t>
            </a:r>
          </a:p>
        </p:txBody>
      </p:sp>
      <p:sp>
        <p:nvSpPr>
          <p:cNvPr id="3" name="AutoShape 2" descr="Thumbnail Image Automate repetitive tasks">
            <a:extLst>
              <a:ext uri="{FF2B5EF4-FFF2-40B4-BE49-F238E27FC236}">
                <a16:creationId xmlns:a16="http://schemas.microsoft.com/office/drawing/2014/main" id="{4EE9C37B-FE44-360C-9C27-6CE03ECDCD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Content Placeholder 3">
            <a:extLst>
              <a:ext uri="{FF2B5EF4-FFF2-40B4-BE49-F238E27FC236}">
                <a16:creationId xmlns:a16="http://schemas.microsoft.com/office/drawing/2014/main" id="{40A79365-D9C8-9350-BB67-532785B65A25}"/>
              </a:ext>
            </a:extLst>
          </p:cNvPr>
          <p:cNvGraphicFramePr>
            <a:graphicFrameLocks/>
          </p:cNvGraphicFramePr>
          <p:nvPr>
            <p:extLst>
              <p:ext uri="{D42A27DB-BD31-4B8C-83A1-F6EECF244321}">
                <p14:modId xmlns:p14="http://schemas.microsoft.com/office/powerpoint/2010/main" val="102832075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910388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4">
            <a:extLst>
              <a:ext uri="{FF2B5EF4-FFF2-40B4-BE49-F238E27FC236}">
                <a16:creationId xmlns:a16="http://schemas.microsoft.com/office/drawing/2014/main" id="{45D4DAE8-59B8-BFDD-B237-DBA39DBE0D39}"/>
              </a:ext>
            </a:extLst>
          </p:cNvPr>
          <p:cNvSpPr>
            <a:spLocks noGrp="1"/>
          </p:cNvSpPr>
          <p:nvPr>
            <p:ph type="title"/>
          </p:nvPr>
        </p:nvSpPr>
        <p:spPr>
          <a:xfrm>
            <a:off x="588263" y="416740"/>
            <a:ext cx="11018520" cy="553998"/>
          </a:xfrm>
        </p:spPr>
        <p:txBody>
          <a:bodyPr>
            <a:noAutofit/>
          </a:bodyPr>
          <a:lstStyle/>
          <a:p>
            <a:pPr algn="ctr"/>
            <a:r>
              <a:rPr lang="en-US" sz="3200"/>
              <a:t>Top 10 to try first with Microsoft 365 Copilot Chat</a:t>
            </a:r>
            <a:br>
              <a:rPr lang="en-US" sz="3200"/>
            </a:br>
            <a:endParaRPr lang="en-US" sz="2000">
              <a:solidFill>
                <a:srgbClr val="0078D4"/>
              </a:solidFill>
            </a:endParaRPr>
          </a:p>
        </p:txBody>
      </p:sp>
      <p:sp useBgFill="1">
        <p:nvSpPr>
          <p:cNvPr id="3" name="Rounded Rectangle 1">
            <a:extLst>
              <a:ext uri="{FF2B5EF4-FFF2-40B4-BE49-F238E27FC236}">
                <a16:creationId xmlns:a16="http://schemas.microsoft.com/office/drawing/2014/main" id="{4A8E42DE-67EE-129B-0515-5CC895AD8AC6}"/>
              </a:ext>
              <a:ext uri="{C183D7F6-B498-43B3-948B-1728B52AA6E4}">
                <adec:decorative xmlns:adec="http://schemas.microsoft.com/office/drawing/2017/decorative" val="1"/>
              </a:ext>
            </a:extLst>
          </p:cNvPr>
          <p:cNvSpPr/>
          <p:nvPr/>
        </p:nvSpPr>
        <p:spPr bwMode="auto">
          <a:xfrm>
            <a:off x="505272"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6" name="TextBox 5">
            <a:extLst>
              <a:ext uri="{FF2B5EF4-FFF2-40B4-BE49-F238E27FC236}">
                <a16:creationId xmlns:a16="http://schemas.microsoft.com/office/drawing/2014/main" id="{8FDFB3FB-32E5-FDF1-4D2A-D0EB53D491EB}"/>
              </a:ext>
            </a:extLst>
          </p:cNvPr>
          <p:cNvSpPr txBox="1"/>
          <p:nvPr/>
        </p:nvSpPr>
        <p:spPr>
          <a:xfrm>
            <a:off x="626192" y="1689478"/>
            <a:ext cx="1922209"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Ask a question</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a:ea typeface="+mn-ea"/>
                <a:cs typeface="+mn-cs"/>
              </a:rPr>
              <a:t>Get insights and answers to your questions.</a:t>
            </a:r>
          </a:p>
        </p:txBody>
      </p:sp>
      <p:sp>
        <p:nvSpPr>
          <p:cNvPr id="7" name="TextBox 6">
            <a:extLst>
              <a:ext uri="{FF2B5EF4-FFF2-40B4-BE49-F238E27FC236}">
                <a16:creationId xmlns:a16="http://schemas.microsoft.com/office/drawing/2014/main" id="{DEA92599-D878-B04A-C0FD-51780F733404}"/>
              </a:ext>
            </a:extLst>
          </p:cNvPr>
          <p:cNvSpPr txBox="1"/>
          <p:nvPr/>
        </p:nvSpPr>
        <p:spPr>
          <a:xfrm>
            <a:off x="2267041"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1</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TextBox 7">
            <a:extLst>
              <a:ext uri="{FF2B5EF4-FFF2-40B4-BE49-F238E27FC236}">
                <a16:creationId xmlns:a16="http://schemas.microsoft.com/office/drawing/2014/main" id="{A38D73C0-43E4-DC0F-9906-5CACA8B9FC7F}"/>
              </a:ext>
            </a:extLst>
          </p:cNvPr>
          <p:cNvSpPr txBox="1"/>
          <p:nvPr/>
        </p:nvSpPr>
        <p:spPr>
          <a:xfrm>
            <a:off x="677266" y="2740426"/>
            <a:ext cx="1981228" cy="707886"/>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How does [product] compare to [competitor product]? Provide the comparison in a table.</a:t>
            </a:r>
          </a:p>
        </p:txBody>
      </p:sp>
      <p:pic>
        <p:nvPicPr>
          <p:cNvPr id="9" name="Graphic 8">
            <a:extLst>
              <a:ext uri="{FF2B5EF4-FFF2-40B4-BE49-F238E27FC236}">
                <a16:creationId xmlns:a16="http://schemas.microsoft.com/office/drawing/2014/main" id="{58E03677-1107-729A-FCF7-ECD4CD09243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441" y="2779229"/>
            <a:ext cx="163426" cy="163426"/>
          </a:xfrm>
          <a:prstGeom prst="rect">
            <a:avLst/>
          </a:prstGeom>
        </p:spPr>
      </p:pic>
      <p:sp useBgFill="1">
        <p:nvSpPr>
          <p:cNvPr id="10" name="Rounded Rectangle 1">
            <a:extLst>
              <a:ext uri="{FF2B5EF4-FFF2-40B4-BE49-F238E27FC236}">
                <a16:creationId xmlns:a16="http://schemas.microsoft.com/office/drawing/2014/main" id="{D9C1465B-1BA6-94ED-3502-EA1A50C7223F}"/>
              </a:ext>
              <a:ext uri="{C183D7F6-B498-43B3-948B-1728B52AA6E4}">
                <adec:decorative xmlns:adec="http://schemas.microsoft.com/office/drawing/2017/decorative" val="1"/>
              </a:ext>
            </a:extLst>
          </p:cNvPr>
          <p:cNvSpPr/>
          <p:nvPr/>
        </p:nvSpPr>
        <p:spPr bwMode="auto">
          <a:xfrm>
            <a:off x="2766319"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1" name="TextBox 10">
            <a:extLst>
              <a:ext uri="{FF2B5EF4-FFF2-40B4-BE49-F238E27FC236}">
                <a16:creationId xmlns:a16="http://schemas.microsoft.com/office/drawing/2014/main" id="{3A2B169D-6135-07C8-E0AD-3CFDEC9AC425}"/>
              </a:ext>
            </a:extLst>
          </p:cNvPr>
          <p:cNvSpPr txBox="1"/>
          <p:nvPr/>
        </p:nvSpPr>
        <p:spPr>
          <a:xfrm>
            <a:off x="2887239" y="1689478"/>
            <a:ext cx="1859859"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Draft an email</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Generate an email draft and personalize the tone and length. </a:t>
            </a:r>
          </a:p>
        </p:txBody>
      </p:sp>
      <p:sp>
        <p:nvSpPr>
          <p:cNvPr id="12" name="TextBox 11">
            <a:extLst>
              <a:ext uri="{FF2B5EF4-FFF2-40B4-BE49-F238E27FC236}">
                <a16:creationId xmlns:a16="http://schemas.microsoft.com/office/drawing/2014/main" id="{2C870879-A78B-7C40-4935-632D90E146FE}"/>
              </a:ext>
            </a:extLst>
          </p:cNvPr>
          <p:cNvSpPr txBox="1"/>
          <p:nvPr/>
        </p:nvSpPr>
        <p:spPr>
          <a:xfrm>
            <a:off x="4528088"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sp>
        <p:nvSpPr>
          <p:cNvPr id="13" name="TextBox 12">
            <a:extLst>
              <a:ext uri="{FF2B5EF4-FFF2-40B4-BE49-F238E27FC236}">
                <a16:creationId xmlns:a16="http://schemas.microsoft.com/office/drawing/2014/main" id="{7489BF84-E0A5-DA99-7906-5B8E3AE79993}"/>
              </a:ext>
            </a:extLst>
          </p:cNvPr>
          <p:cNvSpPr txBox="1"/>
          <p:nvPr/>
        </p:nvSpPr>
        <p:spPr>
          <a:xfrm>
            <a:off x="2935326" y="2601927"/>
            <a:ext cx="1897483" cy="861774"/>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Draft an email to [name] that informs them that Project X is delayed two weeks. Make it short and casual in tone. </a:t>
            </a:r>
          </a:p>
        </p:txBody>
      </p:sp>
      <p:pic>
        <p:nvPicPr>
          <p:cNvPr id="14" name="Graphic 13">
            <a:extLst>
              <a:ext uri="{FF2B5EF4-FFF2-40B4-BE49-F238E27FC236}">
                <a16:creationId xmlns:a16="http://schemas.microsoft.com/office/drawing/2014/main" id="{D511B61F-EAA5-2623-E3E8-14A1057B2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7501" y="2634499"/>
            <a:ext cx="163426" cy="163426"/>
          </a:xfrm>
          <a:prstGeom prst="rect">
            <a:avLst/>
          </a:prstGeom>
        </p:spPr>
      </p:pic>
      <p:sp useBgFill="1">
        <p:nvSpPr>
          <p:cNvPr id="15" name="Rounded Rectangle 1">
            <a:extLst>
              <a:ext uri="{FF2B5EF4-FFF2-40B4-BE49-F238E27FC236}">
                <a16:creationId xmlns:a16="http://schemas.microsoft.com/office/drawing/2014/main" id="{E5C5DE53-E61A-4CE2-6EE8-DF72B691DC74}"/>
              </a:ext>
              <a:ext uri="{C183D7F6-B498-43B3-948B-1728B52AA6E4}">
                <adec:decorative xmlns:adec="http://schemas.microsoft.com/office/drawing/2017/decorative" val="1"/>
              </a:ext>
            </a:extLst>
          </p:cNvPr>
          <p:cNvSpPr/>
          <p:nvPr/>
        </p:nvSpPr>
        <p:spPr bwMode="auto">
          <a:xfrm>
            <a:off x="7288413"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6" name="TextBox 15">
            <a:extLst>
              <a:ext uri="{FF2B5EF4-FFF2-40B4-BE49-F238E27FC236}">
                <a16:creationId xmlns:a16="http://schemas.microsoft.com/office/drawing/2014/main" id="{346814A2-F2F5-0E73-514F-3B84D302E5A2}"/>
              </a:ext>
            </a:extLst>
          </p:cNvPr>
          <p:cNvSpPr txBox="1"/>
          <p:nvPr/>
        </p:nvSpPr>
        <p:spPr>
          <a:xfrm>
            <a:off x="7409333" y="1689478"/>
            <a:ext cx="1814387" cy="97462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Generate new ideas</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Boost your creativity with ideas for your tasks such as agendas, image creation, social media posts, etc.</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7" name="TextBox 16">
            <a:extLst>
              <a:ext uri="{FF2B5EF4-FFF2-40B4-BE49-F238E27FC236}">
                <a16:creationId xmlns:a16="http://schemas.microsoft.com/office/drawing/2014/main" id="{3CB77E26-9D91-A29A-E99C-3A3A5ABACE5B}"/>
              </a:ext>
            </a:extLst>
          </p:cNvPr>
          <p:cNvSpPr txBox="1"/>
          <p:nvPr/>
        </p:nvSpPr>
        <p:spPr>
          <a:xfrm>
            <a:off x="9050182"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sp>
        <p:nvSpPr>
          <p:cNvPr id="18" name="TextBox 17">
            <a:extLst>
              <a:ext uri="{FF2B5EF4-FFF2-40B4-BE49-F238E27FC236}">
                <a16:creationId xmlns:a16="http://schemas.microsoft.com/office/drawing/2014/main" id="{1EB84112-4635-82DF-337A-51A1A9034B3B}"/>
              </a:ext>
            </a:extLst>
          </p:cNvPr>
          <p:cNvSpPr txBox="1"/>
          <p:nvPr/>
        </p:nvSpPr>
        <p:spPr>
          <a:xfrm>
            <a:off x="7451833" y="2878926"/>
            <a:ext cx="1973240" cy="553998"/>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Suggest 10 compelling taglines based on &lt;insert file&gt;.</a:t>
            </a:r>
          </a:p>
        </p:txBody>
      </p:sp>
      <p:pic>
        <p:nvPicPr>
          <p:cNvPr id="19" name="Graphic 18">
            <a:extLst>
              <a:ext uri="{FF2B5EF4-FFF2-40B4-BE49-F238E27FC236}">
                <a16:creationId xmlns:a16="http://schemas.microsoft.com/office/drawing/2014/main" id="{C0E6DFBA-05E8-00B0-3D2C-3CFF713D327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41204" y="2907448"/>
            <a:ext cx="163426" cy="163426"/>
          </a:xfrm>
          <a:prstGeom prst="rect">
            <a:avLst/>
          </a:prstGeom>
        </p:spPr>
      </p:pic>
      <p:sp useBgFill="1">
        <p:nvSpPr>
          <p:cNvPr id="20" name="Rounded Rectangle 1">
            <a:extLst>
              <a:ext uri="{FF2B5EF4-FFF2-40B4-BE49-F238E27FC236}">
                <a16:creationId xmlns:a16="http://schemas.microsoft.com/office/drawing/2014/main" id="{C9C912AE-CD8E-30DC-E779-A095619B3AA4}"/>
              </a:ext>
              <a:ext uri="{C183D7F6-B498-43B3-948B-1728B52AA6E4}">
                <adec:decorative xmlns:adec="http://schemas.microsoft.com/office/drawing/2017/decorative" val="1"/>
              </a:ext>
            </a:extLst>
          </p:cNvPr>
          <p:cNvSpPr/>
          <p:nvPr/>
        </p:nvSpPr>
        <p:spPr bwMode="auto">
          <a:xfrm>
            <a:off x="9549461"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1" name="TextBox 20">
            <a:extLst>
              <a:ext uri="{FF2B5EF4-FFF2-40B4-BE49-F238E27FC236}">
                <a16:creationId xmlns:a16="http://schemas.microsoft.com/office/drawing/2014/main" id="{033530C5-A8DC-B7E3-C6F8-ACA2088321BA}"/>
              </a:ext>
            </a:extLst>
          </p:cNvPr>
          <p:cNvSpPr txBox="1"/>
          <p:nvPr/>
        </p:nvSpPr>
        <p:spPr>
          <a:xfrm>
            <a:off x="9670382" y="1689478"/>
            <a:ext cx="1895426"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Draft a document</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Start from a full draft rather than a blank page.</a:t>
            </a:r>
          </a:p>
        </p:txBody>
      </p:sp>
      <p:sp>
        <p:nvSpPr>
          <p:cNvPr id="22" name="TextBox 21">
            <a:extLst>
              <a:ext uri="{FF2B5EF4-FFF2-40B4-BE49-F238E27FC236}">
                <a16:creationId xmlns:a16="http://schemas.microsoft.com/office/drawing/2014/main" id="{7F130D9E-A13A-E40A-F4F0-0B115724BF0E}"/>
              </a:ext>
            </a:extLst>
          </p:cNvPr>
          <p:cNvSpPr txBox="1"/>
          <p:nvPr/>
        </p:nvSpPr>
        <p:spPr>
          <a:xfrm>
            <a:off x="11311230"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3" name="TextBox 22">
            <a:extLst>
              <a:ext uri="{FF2B5EF4-FFF2-40B4-BE49-F238E27FC236}">
                <a16:creationId xmlns:a16="http://schemas.microsoft.com/office/drawing/2014/main" id="{D5EFF142-EF28-B505-2B8C-F7EB9B2EF008}"/>
              </a:ext>
            </a:extLst>
          </p:cNvPr>
          <p:cNvSpPr txBox="1"/>
          <p:nvPr/>
        </p:nvSpPr>
        <p:spPr>
          <a:xfrm>
            <a:off x="9704765" y="2884587"/>
            <a:ext cx="2103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Write an outline for a creative brief for a video project.</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24" name="Graphic 23">
            <a:extLst>
              <a:ext uri="{FF2B5EF4-FFF2-40B4-BE49-F238E27FC236}">
                <a16:creationId xmlns:a16="http://schemas.microsoft.com/office/drawing/2014/main" id="{78A94574-3BC6-6E9C-287B-2E968614B2C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80673" y="2910957"/>
            <a:ext cx="163426" cy="163426"/>
          </a:xfrm>
          <a:prstGeom prst="rect">
            <a:avLst/>
          </a:prstGeom>
        </p:spPr>
      </p:pic>
      <p:sp useBgFill="1">
        <p:nvSpPr>
          <p:cNvPr id="25" name="Rounded Rectangle 1">
            <a:extLst>
              <a:ext uri="{FF2B5EF4-FFF2-40B4-BE49-F238E27FC236}">
                <a16:creationId xmlns:a16="http://schemas.microsoft.com/office/drawing/2014/main" id="{FE64CB9E-07CF-4590-1A0E-1A2828EB425E}"/>
              </a:ext>
              <a:ext uri="{C183D7F6-B498-43B3-948B-1728B52AA6E4}">
                <adec:decorative xmlns:adec="http://schemas.microsoft.com/office/drawing/2017/decorative" val="1"/>
              </a:ext>
            </a:extLst>
          </p:cNvPr>
          <p:cNvSpPr/>
          <p:nvPr/>
        </p:nvSpPr>
        <p:spPr bwMode="auto">
          <a:xfrm>
            <a:off x="505272" y="3612857"/>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6" name="TextBox 25">
            <a:extLst>
              <a:ext uri="{FF2B5EF4-FFF2-40B4-BE49-F238E27FC236}">
                <a16:creationId xmlns:a16="http://schemas.microsoft.com/office/drawing/2014/main" id="{E2C11034-F5C6-1FFD-F3BD-143491585ADF}"/>
              </a:ext>
            </a:extLst>
          </p:cNvPr>
          <p:cNvSpPr txBox="1"/>
          <p:nvPr/>
        </p:nvSpPr>
        <p:spPr>
          <a:xfrm>
            <a:off x="626191" y="4160700"/>
            <a:ext cx="1922209" cy="51296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Improve your writing</a:t>
            </a:r>
            <a:endParaRPr kumimoji="0" lang="en-US" sz="12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Write and edit like a pro.</a:t>
            </a:r>
          </a:p>
        </p:txBody>
      </p:sp>
      <p:sp>
        <p:nvSpPr>
          <p:cNvPr id="27" name="TextBox 26">
            <a:extLst>
              <a:ext uri="{FF2B5EF4-FFF2-40B4-BE49-F238E27FC236}">
                <a16:creationId xmlns:a16="http://schemas.microsoft.com/office/drawing/2014/main" id="{963F6DE5-64D2-D50F-3A37-3F9A3E0CF536}"/>
              </a:ext>
            </a:extLst>
          </p:cNvPr>
          <p:cNvSpPr txBox="1"/>
          <p:nvPr/>
        </p:nvSpPr>
        <p:spPr>
          <a:xfrm>
            <a:off x="2267041"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28" name="Picture 27">
            <a:extLst>
              <a:ext uri="{FF2B5EF4-FFF2-40B4-BE49-F238E27FC236}">
                <a16:creationId xmlns:a16="http://schemas.microsoft.com/office/drawing/2014/main" id="{F281DBAF-65E0-40C2-AD2F-EF84F21FA64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97685" y="3786975"/>
            <a:ext cx="318387" cy="280446"/>
          </a:xfrm>
          <a:prstGeom prst="rect">
            <a:avLst/>
          </a:prstGeom>
        </p:spPr>
      </p:pic>
      <p:sp>
        <p:nvSpPr>
          <p:cNvPr id="29" name="TextBox 28">
            <a:extLst>
              <a:ext uri="{FF2B5EF4-FFF2-40B4-BE49-F238E27FC236}">
                <a16:creationId xmlns:a16="http://schemas.microsoft.com/office/drawing/2014/main" id="{8D19DBC9-3D90-E49D-3F07-25E602248C4E}"/>
              </a:ext>
            </a:extLst>
          </p:cNvPr>
          <p:cNvSpPr txBox="1"/>
          <p:nvPr/>
        </p:nvSpPr>
        <p:spPr>
          <a:xfrm>
            <a:off x="665690" y="5439823"/>
            <a:ext cx="19154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Generate three ways to say [text].</a:t>
            </a:r>
          </a:p>
        </p:txBody>
      </p:sp>
      <p:pic>
        <p:nvPicPr>
          <p:cNvPr id="30" name="Graphic 29">
            <a:extLst>
              <a:ext uri="{FF2B5EF4-FFF2-40B4-BE49-F238E27FC236}">
                <a16:creationId xmlns:a16="http://schemas.microsoft.com/office/drawing/2014/main" id="{A55E2F54-2CA9-A93C-0A0F-D75B4D6FDE1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865" y="5466617"/>
            <a:ext cx="163426" cy="163426"/>
          </a:xfrm>
          <a:prstGeom prst="rect">
            <a:avLst/>
          </a:prstGeom>
        </p:spPr>
      </p:pic>
      <p:sp useBgFill="1">
        <p:nvSpPr>
          <p:cNvPr id="31" name="Rounded Rectangle 1">
            <a:extLst>
              <a:ext uri="{FF2B5EF4-FFF2-40B4-BE49-F238E27FC236}">
                <a16:creationId xmlns:a16="http://schemas.microsoft.com/office/drawing/2014/main" id="{0FB39F70-93D7-DF78-19CC-30319A327ADA}"/>
              </a:ext>
              <a:ext uri="{C183D7F6-B498-43B3-948B-1728B52AA6E4}">
                <adec:decorative xmlns:adec="http://schemas.microsoft.com/office/drawing/2017/decorative" val="1"/>
              </a:ext>
            </a:extLst>
          </p:cNvPr>
          <p:cNvSpPr/>
          <p:nvPr/>
        </p:nvSpPr>
        <p:spPr bwMode="auto">
          <a:xfrm>
            <a:off x="5027366"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2" name="TextBox 31">
            <a:extLst>
              <a:ext uri="{FF2B5EF4-FFF2-40B4-BE49-F238E27FC236}">
                <a16:creationId xmlns:a16="http://schemas.microsoft.com/office/drawing/2014/main" id="{64A85457-A198-1598-B461-CA513334884C}"/>
              </a:ext>
            </a:extLst>
          </p:cNvPr>
          <p:cNvSpPr txBox="1"/>
          <p:nvPr/>
        </p:nvSpPr>
        <p:spPr>
          <a:xfrm>
            <a:off x="5148286" y="4160700"/>
            <a:ext cx="1932245"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Create an image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Leave behind stock images and text-only reports by creating images easily.</a:t>
            </a:r>
          </a:p>
        </p:txBody>
      </p:sp>
      <p:sp>
        <p:nvSpPr>
          <p:cNvPr id="33" name="TextBox 32">
            <a:extLst>
              <a:ext uri="{FF2B5EF4-FFF2-40B4-BE49-F238E27FC236}">
                <a16:creationId xmlns:a16="http://schemas.microsoft.com/office/drawing/2014/main" id="{40025F11-422A-ACEC-34CA-086A87774B65}"/>
              </a:ext>
            </a:extLst>
          </p:cNvPr>
          <p:cNvSpPr txBox="1"/>
          <p:nvPr/>
        </p:nvSpPr>
        <p:spPr>
          <a:xfrm>
            <a:off x="6789135"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sp>
        <p:nvSpPr>
          <p:cNvPr id="34" name="TextBox 33">
            <a:extLst>
              <a:ext uri="{FF2B5EF4-FFF2-40B4-BE49-F238E27FC236}">
                <a16:creationId xmlns:a16="http://schemas.microsoft.com/office/drawing/2014/main" id="{073F1E5C-D49E-A7FE-A07D-F3571E94A401}"/>
              </a:ext>
            </a:extLst>
          </p:cNvPr>
          <p:cNvSpPr txBox="1"/>
          <p:nvPr/>
        </p:nvSpPr>
        <p:spPr>
          <a:xfrm>
            <a:off x="5176404" y="5197546"/>
            <a:ext cx="202231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Illustrate a romantic pop art image of an office worker experiencing a dramatic coffee crisis.</a:t>
            </a:r>
            <a:endParaRPr kumimoji="0" lang="en-US" sz="1000" b="1" i="0" u="none" strike="noStrike" kern="1200" cap="none" spc="0" normalizeH="0" baseline="0" noProof="0">
              <a:ln>
                <a:noFill/>
              </a:ln>
              <a:solidFill>
                <a:srgbClr val="0078D4"/>
              </a:solidFill>
              <a:effectLst/>
              <a:uLnTx/>
              <a:uFillTx/>
              <a:latin typeface="Segoe UI"/>
              <a:ea typeface="+mn-ea"/>
              <a:cs typeface="+mn-cs"/>
            </a:endParaRPr>
          </a:p>
        </p:txBody>
      </p:sp>
      <p:pic>
        <p:nvPicPr>
          <p:cNvPr id="35" name="Graphic 34">
            <a:extLst>
              <a:ext uri="{FF2B5EF4-FFF2-40B4-BE49-F238E27FC236}">
                <a16:creationId xmlns:a16="http://schemas.microsoft.com/office/drawing/2014/main" id="{C600C180-0A81-3D4E-3BB0-25C07BAC6FE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38559" y="5244301"/>
            <a:ext cx="163426" cy="163426"/>
          </a:xfrm>
          <a:prstGeom prst="rect">
            <a:avLst/>
          </a:prstGeom>
        </p:spPr>
      </p:pic>
      <p:sp useBgFill="1">
        <p:nvSpPr>
          <p:cNvPr id="36" name="Rounded Rectangle 1">
            <a:extLst>
              <a:ext uri="{FF2B5EF4-FFF2-40B4-BE49-F238E27FC236}">
                <a16:creationId xmlns:a16="http://schemas.microsoft.com/office/drawing/2014/main" id="{78C2B0A1-1CC0-79CC-61EC-2A23152DE7DA}"/>
              </a:ext>
              <a:ext uri="{C183D7F6-B498-43B3-948B-1728B52AA6E4}">
                <adec:decorative xmlns:adec="http://schemas.microsoft.com/office/drawing/2017/decorative" val="1"/>
              </a:ext>
            </a:extLst>
          </p:cNvPr>
          <p:cNvSpPr/>
          <p:nvPr/>
        </p:nvSpPr>
        <p:spPr bwMode="auto">
          <a:xfrm>
            <a:off x="9549461" y="3612856"/>
            <a:ext cx="2153223" cy="2325937"/>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7" name="TextBox 36">
            <a:extLst>
              <a:ext uri="{FF2B5EF4-FFF2-40B4-BE49-F238E27FC236}">
                <a16:creationId xmlns:a16="http://schemas.microsoft.com/office/drawing/2014/main" id="{EC4850B5-E2A3-B86C-6753-0DFF4CA333AA}"/>
              </a:ext>
            </a:extLst>
          </p:cNvPr>
          <p:cNvSpPr txBox="1"/>
          <p:nvPr/>
        </p:nvSpPr>
        <p:spPr>
          <a:xfrm>
            <a:off x="9670381" y="4160700"/>
            <a:ext cx="1895427"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Lighten up your work</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Add some fun to your emails, messages, and meetings.</a:t>
            </a:r>
          </a:p>
        </p:txBody>
      </p:sp>
      <p:sp>
        <p:nvSpPr>
          <p:cNvPr id="38" name="TextBox 37">
            <a:extLst>
              <a:ext uri="{FF2B5EF4-FFF2-40B4-BE49-F238E27FC236}">
                <a16:creationId xmlns:a16="http://schemas.microsoft.com/office/drawing/2014/main" id="{C825478E-B519-30E4-17AC-78BABC65F8F1}"/>
              </a:ext>
            </a:extLst>
          </p:cNvPr>
          <p:cNvSpPr txBox="1"/>
          <p:nvPr/>
        </p:nvSpPr>
        <p:spPr>
          <a:xfrm>
            <a:off x="11104442" y="3666646"/>
            <a:ext cx="598242"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sp>
        <p:nvSpPr>
          <p:cNvPr id="39" name="TextBox 38">
            <a:extLst>
              <a:ext uri="{FF2B5EF4-FFF2-40B4-BE49-F238E27FC236}">
                <a16:creationId xmlns:a16="http://schemas.microsoft.com/office/drawing/2014/main" id="{54D04ADA-2C5A-1164-5FE3-BE89F671191E}"/>
              </a:ext>
            </a:extLst>
          </p:cNvPr>
          <p:cNvSpPr txBox="1"/>
          <p:nvPr/>
        </p:nvSpPr>
        <p:spPr>
          <a:xfrm>
            <a:off x="9704765" y="5474545"/>
            <a:ext cx="19979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Suggest 5 office-friendly jokes.</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40" name="Graphic 39">
            <a:extLst>
              <a:ext uri="{FF2B5EF4-FFF2-40B4-BE49-F238E27FC236}">
                <a16:creationId xmlns:a16="http://schemas.microsoft.com/office/drawing/2014/main" id="{9CECA8D0-108E-C8F4-B8B0-63851743527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97812" y="5514316"/>
            <a:ext cx="163426" cy="163426"/>
          </a:xfrm>
          <a:prstGeom prst="rect">
            <a:avLst/>
          </a:prstGeom>
        </p:spPr>
      </p:pic>
      <p:sp useBgFill="1">
        <p:nvSpPr>
          <p:cNvPr id="41" name="Rounded Rectangle 1">
            <a:extLst>
              <a:ext uri="{FF2B5EF4-FFF2-40B4-BE49-F238E27FC236}">
                <a16:creationId xmlns:a16="http://schemas.microsoft.com/office/drawing/2014/main" id="{DC7290CC-2E2A-1FCA-B06A-BAF243CD1C2D}"/>
              </a:ext>
              <a:ext uri="{C183D7F6-B498-43B3-948B-1728B52AA6E4}">
                <adec:decorative xmlns:adec="http://schemas.microsoft.com/office/drawing/2017/decorative" val="1"/>
              </a:ext>
            </a:extLst>
          </p:cNvPr>
          <p:cNvSpPr/>
          <p:nvPr/>
        </p:nvSpPr>
        <p:spPr bwMode="auto">
          <a:xfrm>
            <a:off x="5027366"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2" name="TextBox 41">
            <a:extLst>
              <a:ext uri="{FF2B5EF4-FFF2-40B4-BE49-F238E27FC236}">
                <a16:creationId xmlns:a16="http://schemas.microsoft.com/office/drawing/2014/main" id="{1E96771B-A030-237F-93EE-9E03582445B1}"/>
              </a:ext>
            </a:extLst>
          </p:cNvPr>
          <p:cNvSpPr txBox="1"/>
          <p:nvPr/>
        </p:nvSpPr>
        <p:spPr>
          <a:xfrm>
            <a:off x="5148286" y="1689478"/>
            <a:ext cx="1932245"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Summarize a document</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Simplify a long document, article, or PDF.</a:t>
            </a:r>
          </a:p>
        </p:txBody>
      </p:sp>
      <p:sp>
        <p:nvSpPr>
          <p:cNvPr id="43" name="TextBox 42">
            <a:extLst>
              <a:ext uri="{FF2B5EF4-FFF2-40B4-BE49-F238E27FC236}">
                <a16:creationId xmlns:a16="http://schemas.microsoft.com/office/drawing/2014/main" id="{C0F43274-BC8A-A3E9-93D1-5038E19238D3}"/>
              </a:ext>
            </a:extLst>
          </p:cNvPr>
          <p:cNvSpPr txBox="1"/>
          <p:nvPr/>
        </p:nvSpPr>
        <p:spPr>
          <a:xfrm>
            <a:off x="6789135" y="1195425"/>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4" name="TextBox 43">
            <a:extLst>
              <a:ext uri="{FF2B5EF4-FFF2-40B4-BE49-F238E27FC236}">
                <a16:creationId xmlns:a16="http://schemas.microsoft.com/office/drawing/2014/main" id="{38100CBB-CB8D-0EC2-2494-C5FB81188A2D}"/>
              </a:ext>
            </a:extLst>
          </p:cNvPr>
          <p:cNvSpPr txBox="1"/>
          <p:nvPr/>
        </p:nvSpPr>
        <p:spPr>
          <a:xfrm>
            <a:off x="5187981" y="2878926"/>
            <a:ext cx="19635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Give me a bulleted list of key points from &lt;insert file&gt;.</a:t>
            </a:r>
          </a:p>
        </p:txBody>
      </p:sp>
      <p:pic>
        <p:nvPicPr>
          <p:cNvPr id="45" name="Graphic 44">
            <a:extLst>
              <a:ext uri="{FF2B5EF4-FFF2-40B4-BE49-F238E27FC236}">
                <a16:creationId xmlns:a16="http://schemas.microsoft.com/office/drawing/2014/main" id="{F90F483D-DD7E-D76B-6361-C871F384241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3658" y="2914664"/>
            <a:ext cx="163426" cy="163426"/>
          </a:xfrm>
          <a:prstGeom prst="rect">
            <a:avLst/>
          </a:prstGeom>
        </p:spPr>
      </p:pic>
      <p:sp useBgFill="1">
        <p:nvSpPr>
          <p:cNvPr id="46" name="Rounded Rectangle 1">
            <a:extLst>
              <a:ext uri="{FF2B5EF4-FFF2-40B4-BE49-F238E27FC236}">
                <a16:creationId xmlns:a16="http://schemas.microsoft.com/office/drawing/2014/main" id="{156DEEB7-041F-983A-DF92-B29236C4C1C0}"/>
              </a:ext>
              <a:ext uri="{C183D7F6-B498-43B3-948B-1728B52AA6E4}">
                <adec:decorative xmlns:adec="http://schemas.microsoft.com/office/drawing/2017/decorative" val="1"/>
              </a:ext>
            </a:extLst>
          </p:cNvPr>
          <p:cNvSpPr/>
          <p:nvPr/>
        </p:nvSpPr>
        <p:spPr bwMode="auto">
          <a:xfrm>
            <a:off x="7288413"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7" name="TextBox 46">
            <a:extLst>
              <a:ext uri="{FF2B5EF4-FFF2-40B4-BE49-F238E27FC236}">
                <a16:creationId xmlns:a16="http://schemas.microsoft.com/office/drawing/2014/main" id="{ED9F78E9-9C88-011B-5D52-73A9E67D671B}"/>
              </a:ext>
            </a:extLst>
          </p:cNvPr>
          <p:cNvSpPr txBox="1"/>
          <p:nvPr/>
        </p:nvSpPr>
        <p:spPr>
          <a:xfrm>
            <a:off x="7409333" y="4160700"/>
            <a:ext cx="1895429" cy="666849"/>
          </a:xfrm>
          <a:prstGeom prst="rect">
            <a:avLst/>
          </a:prstGeom>
          <a:noFill/>
        </p:spPr>
        <p:txBody>
          <a:bodyPr wrap="square">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Translate a message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Read and write content in other languages.</a:t>
            </a:r>
          </a:p>
        </p:txBody>
      </p:sp>
      <p:sp>
        <p:nvSpPr>
          <p:cNvPr id="48" name="TextBox 47">
            <a:extLst>
              <a:ext uri="{FF2B5EF4-FFF2-40B4-BE49-F238E27FC236}">
                <a16:creationId xmlns:a16="http://schemas.microsoft.com/office/drawing/2014/main" id="{64B4E477-8677-B58B-4624-CFAC5AABC993}"/>
              </a:ext>
            </a:extLst>
          </p:cNvPr>
          <p:cNvSpPr txBox="1"/>
          <p:nvPr/>
        </p:nvSpPr>
        <p:spPr>
          <a:xfrm>
            <a:off x="9050182"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9" name="TextBox 48">
            <a:extLst>
              <a:ext uri="{FF2B5EF4-FFF2-40B4-BE49-F238E27FC236}">
                <a16:creationId xmlns:a16="http://schemas.microsoft.com/office/drawing/2014/main" id="{B9CD8385-8BAC-D8B4-33E5-B70D8D7669BB}"/>
              </a:ext>
            </a:extLst>
          </p:cNvPr>
          <p:cNvSpPr txBox="1"/>
          <p:nvPr/>
        </p:nvSpPr>
        <p:spPr>
          <a:xfrm>
            <a:off x="7440257" y="5474545"/>
            <a:ext cx="191312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Translate the following text into French: [text].</a:t>
            </a:r>
          </a:p>
        </p:txBody>
      </p:sp>
      <p:pic>
        <p:nvPicPr>
          <p:cNvPr id="50" name="Graphic 49">
            <a:extLst>
              <a:ext uri="{FF2B5EF4-FFF2-40B4-BE49-F238E27FC236}">
                <a16:creationId xmlns:a16="http://schemas.microsoft.com/office/drawing/2014/main" id="{2B8FB4B3-C007-5590-A7B5-CCD769BF2E6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5773" y="5509213"/>
            <a:ext cx="163426" cy="163426"/>
          </a:xfrm>
          <a:prstGeom prst="rect">
            <a:avLst/>
          </a:prstGeom>
        </p:spPr>
      </p:pic>
      <p:sp>
        <p:nvSpPr>
          <p:cNvPr id="51" name="TextBox 50">
            <a:extLst>
              <a:ext uri="{FF2B5EF4-FFF2-40B4-BE49-F238E27FC236}">
                <a16:creationId xmlns:a16="http://schemas.microsoft.com/office/drawing/2014/main" id="{6C8AD4B5-8D46-0CB4-6794-F690413F9E03}"/>
              </a:ext>
            </a:extLst>
          </p:cNvPr>
          <p:cNvSpPr txBox="1"/>
          <p:nvPr/>
        </p:nvSpPr>
        <p:spPr>
          <a:xfrm>
            <a:off x="1082376" y="6032686"/>
            <a:ext cx="10043201" cy="366895"/>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a:ln>
                  <a:noFill/>
                </a:ln>
                <a:solidFill>
                  <a:prstClr val="white"/>
                </a:solidFill>
                <a:effectLst/>
                <a:uLnTx/>
                <a:uFillTx/>
                <a:latin typeface="Segoe UI Semibold"/>
                <a:ea typeface="Aptos" panose="020B0004020202020204" pitchFamily="34" charset="0"/>
                <a:cs typeface="Segoe UI Semibold"/>
              </a:rPr>
              <a:t> For more prompt examples, select “View prompts” </a:t>
            </a:r>
            <a:r>
              <a:rPr lang="en-US" sz="1800" b="1" kern="100">
                <a:solidFill>
                  <a:prstClr val="white"/>
                </a:solidFill>
                <a:latin typeface="Segoe UI Semibold"/>
                <a:ea typeface="Aptos" panose="020B0004020202020204" pitchFamily="34" charset="0"/>
                <a:cs typeface="Segoe UI Semibold"/>
              </a:rPr>
              <a:t>below</a:t>
            </a:r>
            <a:r>
              <a:rPr kumimoji="0" lang="en-US" sz="1800" b="1" i="0" u="none" strike="noStrike" kern="100" cap="none" spc="0" normalizeH="0" baseline="0" noProof="0">
                <a:ln>
                  <a:noFill/>
                </a:ln>
                <a:solidFill>
                  <a:prstClr val="white"/>
                </a:solidFill>
                <a:effectLst/>
                <a:uLnTx/>
                <a:uFillTx/>
                <a:latin typeface="Segoe UI Semibold"/>
                <a:ea typeface="Aptos" panose="020B0004020202020204" pitchFamily="34" charset="0"/>
                <a:cs typeface="Segoe UI Semibold"/>
              </a:rPr>
              <a:t> the Copilot Chat prompt box</a:t>
            </a:r>
            <a:endParaRPr kumimoji="0" lang="en-CA" sz="1800" b="0" i="0" u="none" strike="noStrike" kern="100" cap="none" spc="0" normalizeH="0" baseline="0" noProof="0">
              <a:ln>
                <a:noFill/>
              </a:ln>
              <a:solidFill>
                <a:prstClr val="white"/>
              </a:solidFill>
              <a:effectLst/>
              <a:uLnTx/>
              <a:uFillTx/>
              <a:latin typeface="Segoe UI Semibold"/>
              <a:ea typeface="Aptos" panose="020B0004020202020204" pitchFamily="34" charset="0"/>
              <a:cs typeface="Segoe UI Semibold"/>
            </a:endParaRPr>
          </a:p>
        </p:txBody>
      </p:sp>
      <p:sp useBgFill="1">
        <p:nvSpPr>
          <p:cNvPr id="52" name="Rounded Rectangle 1">
            <a:extLst>
              <a:ext uri="{FF2B5EF4-FFF2-40B4-BE49-F238E27FC236}">
                <a16:creationId xmlns:a16="http://schemas.microsoft.com/office/drawing/2014/main" id="{962ADDE8-8010-B592-E740-8CC0B6DD1494}"/>
              </a:ext>
              <a:ext uri="{C183D7F6-B498-43B3-948B-1728B52AA6E4}">
                <adec:decorative xmlns:adec="http://schemas.microsoft.com/office/drawing/2017/decorative" val="1"/>
              </a:ext>
            </a:extLst>
          </p:cNvPr>
          <p:cNvSpPr/>
          <p:nvPr/>
        </p:nvSpPr>
        <p:spPr bwMode="auto">
          <a:xfrm>
            <a:off x="2766319"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53" name="TextBox 52">
            <a:extLst>
              <a:ext uri="{FF2B5EF4-FFF2-40B4-BE49-F238E27FC236}">
                <a16:creationId xmlns:a16="http://schemas.microsoft.com/office/drawing/2014/main" id="{CB4BC0D0-D620-3EAE-5864-61693A0D5A20}"/>
              </a:ext>
            </a:extLst>
          </p:cNvPr>
          <p:cNvSpPr txBox="1"/>
          <p:nvPr/>
        </p:nvSpPr>
        <p:spPr>
          <a:xfrm>
            <a:off x="2887238" y="4160700"/>
            <a:ext cx="1972597"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2A446F"/>
                </a:solidFill>
                <a:effectLst/>
                <a:uLnTx/>
                <a:uFillTx/>
                <a:latin typeface="Segoe UI Semibold" panose="020B0502040204020203" pitchFamily="34" charset="0"/>
                <a:ea typeface="+mn-ea"/>
                <a:cs typeface="Segoe UI Semibold" panose="020B0502040204020203" pitchFamily="34" charset="0"/>
              </a:rPr>
              <a:t>Learn something new</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Quickly learn new skills and topics.</a:t>
            </a:r>
          </a:p>
        </p:txBody>
      </p:sp>
      <p:sp>
        <p:nvSpPr>
          <p:cNvPr id="54" name="TextBox 53">
            <a:extLst>
              <a:ext uri="{FF2B5EF4-FFF2-40B4-BE49-F238E27FC236}">
                <a16:creationId xmlns:a16="http://schemas.microsoft.com/office/drawing/2014/main" id="{41AA1E28-CAAD-EF89-C269-2BC718298893}"/>
              </a:ext>
            </a:extLst>
          </p:cNvPr>
          <p:cNvSpPr txBox="1"/>
          <p:nvPr/>
        </p:nvSpPr>
        <p:spPr>
          <a:xfrm>
            <a:off x="4528088" y="3666646"/>
            <a:ext cx="391454"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5" name="TextBox 54">
            <a:extLst>
              <a:ext uri="{FF2B5EF4-FFF2-40B4-BE49-F238E27FC236}">
                <a16:creationId xmlns:a16="http://schemas.microsoft.com/office/drawing/2014/main" id="{E32FC149-493B-5235-186D-FCC4B6976A77}"/>
              </a:ext>
            </a:extLst>
          </p:cNvPr>
          <p:cNvSpPr txBox="1"/>
          <p:nvPr/>
        </p:nvSpPr>
        <p:spPr>
          <a:xfrm>
            <a:off x="2923749" y="5434432"/>
            <a:ext cx="20130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Explain how a large language model works in simple terms.</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56" name="Graphic 55">
            <a:extLst>
              <a:ext uri="{FF2B5EF4-FFF2-40B4-BE49-F238E27FC236}">
                <a16:creationId xmlns:a16="http://schemas.microsoft.com/office/drawing/2014/main" id="{F180C370-ADD4-79DB-92C8-EAF9B5863AB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3692" y="5476508"/>
            <a:ext cx="163426" cy="163426"/>
          </a:xfrm>
          <a:prstGeom prst="rect">
            <a:avLst/>
          </a:prstGeom>
        </p:spPr>
      </p:pic>
      <p:pic>
        <p:nvPicPr>
          <p:cNvPr id="57" name="Picture 56">
            <a:extLst>
              <a:ext uri="{FF2B5EF4-FFF2-40B4-BE49-F238E27FC236}">
                <a16:creationId xmlns:a16="http://schemas.microsoft.com/office/drawing/2014/main" id="{7C2925DD-221F-B506-412B-962B568CD9C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68538" y="1305170"/>
            <a:ext cx="318387" cy="280446"/>
          </a:xfrm>
          <a:prstGeom prst="rect">
            <a:avLst/>
          </a:prstGeom>
        </p:spPr>
      </p:pic>
      <p:pic>
        <p:nvPicPr>
          <p:cNvPr id="58" name="Picture 57">
            <a:extLst>
              <a:ext uri="{FF2B5EF4-FFF2-40B4-BE49-F238E27FC236}">
                <a16:creationId xmlns:a16="http://schemas.microsoft.com/office/drawing/2014/main" id="{6684EC7F-7F99-8BE1-355A-9AE3EABA044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26597" y="1305170"/>
            <a:ext cx="318387" cy="280446"/>
          </a:xfrm>
          <a:prstGeom prst="rect">
            <a:avLst/>
          </a:prstGeom>
        </p:spPr>
      </p:pic>
      <p:pic>
        <p:nvPicPr>
          <p:cNvPr id="59" name="Picture 58">
            <a:extLst>
              <a:ext uri="{FF2B5EF4-FFF2-40B4-BE49-F238E27FC236}">
                <a16:creationId xmlns:a16="http://schemas.microsoft.com/office/drawing/2014/main" id="{BA8D0EDA-267F-31C5-C82F-CB74C713B21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192314" y="1305170"/>
            <a:ext cx="318387" cy="280446"/>
          </a:xfrm>
          <a:prstGeom prst="rect">
            <a:avLst/>
          </a:prstGeom>
        </p:spPr>
      </p:pic>
      <p:pic>
        <p:nvPicPr>
          <p:cNvPr id="60" name="Picture 59">
            <a:extLst>
              <a:ext uri="{FF2B5EF4-FFF2-40B4-BE49-F238E27FC236}">
                <a16:creationId xmlns:a16="http://schemas.microsoft.com/office/drawing/2014/main" id="{BEF9B6FE-ABF7-8101-D8FE-39C0239E3F1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92047" y="1305170"/>
            <a:ext cx="318387" cy="280446"/>
          </a:xfrm>
          <a:prstGeom prst="rect">
            <a:avLst/>
          </a:prstGeom>
        </p:spPr>
      </p:pic>
      <p:pic>
        <p:nvPicPr>
          <p:cNvPr id="61" name="Picture 60">
            <a:extLst>
              <a:ext uri="{FF2B5EF4-FFF2-40B4-BE49-F238E27FC236}">
                <a16:creationId xmlns:a16="http://schemas.microsoft.com/office/drawing/2014/main" id="{5E16BCA0-94FF-A8AC-7714-0026DA9E697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07613" y="1305170"/>
            <a:ext cx="318387" cy="280446"/>
          </a:xfrm>
          <a:prstGeom prst="rect">
            <a:avLst/>
          </a:prstGeom>
        </p:spPr>
      </p:pic>
      <p:pic>
        <p:nvPicPr>
          <p:cNvPr id="62" name="Picture 61">
            <a:extLst>
              <a:ext uri="{FF2B5EF4-FFF2-40B4-BE49-F238E27FC236}">
                <a16:creationId xmlns:a16="http://schemas.microsoft.com/office/drawing/2014/main" id="{377A60C5-9584-E4E9-390E-806A284CBA1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65592" y="3786975"/>
            <a:ext cx="318387" cy="280446"/>
          </a:xfrm>
          <a:prstGeom prst="rect">
            <a:avLst/>
          </a:prstGeom>
        </p:spPr>
      </p:pic>
      <p:pic>
        <p:nvPicPr>
          <p:cNvPr id="63" name="Picture 62">
            <a:extLst>
              <a:ext uri="{FF2B5EF4-FFF2-40B4-BE49-F238E27FC236}">
                <a16:creationId xmlns:a16="http://schemas.microsoft.com/office/drawing/2014/main" id="{95B33245-C7C1-CA99-FA97-1E48281FEBE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200601" y="3786975"/>
            <a:ext cx="318387" cy="280446"/>
          </a:xfrm>
          <a:prstGeom prst="rect">
            <a:avLst/>
          </a:prstGeom>
        </p:spPr>
      </p:pic>
      <p:pic>
        <p:nvPicPr>
          <p:cNvPr id="64" name="Picture 63">
            <a:extLst>
              <a:ext uri="{FF2B5EF4-FFF2-40B4-BE49-F238E27FC236}">
                <a16:creationId xmlns:a16="http://schemas.microsoft.com/office/drawing/2014/main" id="{3A919941-DD95-729D-FB35-35469C73CE9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84148" y="3786975"/>
            <a:ext cx="318387" cy="280446"/>
          </a:xfrm>
          <a:prstGeom prst="rect">
            <a:avLst/>
          </a:prstGeom>
        </p:spPr>
      </p:pic>
      <p:pic>
        <p:nvPicPr>
          <p:cNvPr id="65" name="Picture 64">
            <a:extLst>
              <a:ext uri="{FF2B5EF4-FFF2-40B4-BE49-F238E27FC236}">
                <a16:creationId xmlns:a16="http://schemas.microsoft.com/office/drawing/2014/main" id="{EA0400F8-1C4C-2EBB-C429-F4C8A51DBA7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28100" y="3786975"/>
            <a:ext cx="318387" cy="280446"/>
          </a:xfrm>
          <a:prstGeom prst="rect">
            <a:avLst/>
          </a:prstGeom>
        </p:spPr>
      </p:pic>
    </p:spTree>
    <p:extLst>
      <p:ext uri="{BB962C8B-B14F-4D97-AF65-F5344CB8AC3E}">
        <p14:creationId xmlns:p14="http://schemas.microsoft.com/office/powerpoint/2010/main" val="1933987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C2B7-BAFD-ABA1-64BC-0671B9EC43FD}"/>
              </a:ext>
            </a:extLst>
          </p:cNvPr>
          <p:cNvSpPr txBox="1">
            <a:spLocks/>
          </p:cNvSpPr>
          <p:nvPr/>
        </p:nvSpPr>
        <p:spPr>
          <a:xfrm>
            <a:off x="584200" y="329981"/>
            <a:ext cx="971952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lang="en-US" sz="3200">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Get the answers you need to move forward</a:t>
            </a:r>
          </a:p>
        </p:txBody>
      </p:sp>
      <p:sp>
        <p:nvSpPr>
          <p:cNvPr id="3" name="Rounded Rectangle 5">
            <a:extLst>
              <a:ext uri="{FF2B5EF4-FFF2-40B4-BE49-F238E27FC236}">
                <a16:creationId xmlns:a16="http://schemas.microsoft.com/office/drawing/2014/main" id="{05CA9D16-B1E8-A189-8EE9-D5AA436E4884}"/>
              </a:ext>
              <a:ext uri="{C183D7F6-B498-43B3-948B-1728B52AA6E4}">
                <adec:decorative xmlns:adec="http://schemas.microsoft.com/office/drawing/2017/decorative" val="1"/>
              </a:ext>
            </a:extLst>
          </p:cNvPr>
          <p:cNvSpPr/>
          <p:nvPr/>
        </p:nvSpPr>
        <p:spPr>
          <a:xfrm>
            <a:off x="402347" y="1126854"/>
            <a:ext cx="5622579" cy="5474538"/>
          </a:xfrm>
          <a:prstGeom prst="roundRect">
            <a:avLst>
              <a:gd name="adj" fmla="val 2364"/>
            </a:avLst>
          </a:prstGeom>
          <a:solidFill>
            <a:srgbClr val="F0F1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hlinkClick r:id="rId3"/>
            <a:extLst>
              <a:ext uri="{FF2B5EF4-FFF2-40B4-BE49-F238E27FC236}">
                <a16:creationId xmlns:a16="http://schemas.microsoft.com/office/drawing/2014/main" id="{080F1DA0-BACC-7A72-0E73-DEAA884FFE4D}"/>
              </a:ext>
            </a:extLst>
          </p:cNvPr>
          <p:cNvSpPr txBox="1"/>
          <p:nvPr/>
        </p:nvSpPr>
        <p:spPr>
          <a:xfrm>
            <a:off x="588181" y="1534869"/>
            <a:ext cx="5218085"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can I evaluate an interview candidate’s soft skills?</a:t>
            </a:r>
          </a:p>
        </p:txBody>
      </p:sp>
      <p:sp>
        <p:nvSpPr>
          <p:cNvPr id="5" name="TextBox 4">
            <a:extLst>
              <a:ext uri="{FF2B5EF4-FFF2-40B4-BE49-F238E27FC236}">
                <a16:creationId xmlns:a16="http://schemas.microsoft.com/office/drawing/2014/main" id="{17CE3FF8-E32B-B38C-D952-30CEA4A6C75A}"/>
              </a:ext>
            </a:extLst>
          </p:cNvPr>
          <p:cNvSpPr txBox="1"/>
          <p:nvPr/>
        </p:nvSpPr>
        <p:spPr>
          <a:xfrm>
            <a:off x="681995" y="1315413"/>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hiring tips</a:t>
            </a:r>
          </a:p>
        </p:txBody>
      </p:sp>
      <p:sp>
        <p:nvSpPr>
          <p:cNvPr id="6" name="TextBox 5">
            <a:hlinkClick r:id="rId4"/>
            <a:extLst>
              <a:ext uri="{FF2B5EF4-FFF2-40B4-BE49-F238E27FC236}">
                <a16:creationId xmlns:a16="http://schemas.microsoft.com/office/drawing/2014/main" id="{5D74DF22-A555-86B4-5599-616B855E0C17}"/>
              </a:ext>
            </a:extLst>
          </p:cNvPr>
          <p:cNvSpPr txBox="1"/>
          <p:nvPr/>
        </p:nvSpPr>
        <p:spPr>
          <a:xfrm>
            <a:off x="588181" y="2298949"/>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&lt;</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00000"/>
                </a:solidFill>
                <a:effectLst/>
                <a:uLnTx/>
                <a:uFillTx/>
                <a:latin typeface="Segoe UI Semibold"/>
                <a:ea typeface="+mn-ea"/>
                <a:cs typeface="+mn-cs"/>
              </a:rPr>
              <a:t>&gt; Summarize this document in 5 bullet points. </a:t>
            </a:r>
          </a:p>
        </p:txBody>
      </p:sp>
      <p:sp>
        <p:nvSpPr>
          <p:cNvPr id="7" name="TextBox 6">
            <a:extLst>
              <a:ext uri="{FF2B5EF4-FFF2-40B4-BE49-F238E27FC236}">
                <a16:creationId xmlns:a16="http://schemas.microsoft.com/office/drawing/2014/main" id="{ADA4EC9E-B8B9-F710-C172-89EB2109DEC1}"/>
              </a:ext>
            </a:extLst>
          </p:cNvPr>
          <p:cNvSpPr txBox="1"/>
          <p:nvPr/>
        </p:nvSpPr>
        <p:spPr>
          <a:xfrm>
            <a:off x="681995" y="2079493"/>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Summarize a file</a:t>
            </a:r>
          </a:p>
        </p:txBody>
      </p:sp>
      <p:sp>
        <p:nvSpPr>
          <p:cNvPr id="8" name="TextBox 7">
            <a:hlinkClick r:id="rId5"/>
            <a:extLst>
              <a:ext uri="{FF2B5EF4-FFF2-40B4-BE49-F238E27FC236}">
                <a16:creationId xmlns:a16="http://schemas.microsoft.com/office/drawing/2014/main" id="{CD7B928E-55F4-DBA4-6EE7-D3D5C1ACAD94}"/>
              </a:ext>
            </a:extLst>
          </p:cNvPr>
          <p:cNvSpPr txBox="1"/>
          <p:nvPr/>
        </p:nvSpPr>
        <p:spPr>
          <a:xfrm>
            <a:off x="608199" y="4550648"/>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do you say [</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thank you for your time</a:t>
            </a:r>
            <a:r>
              <a:rPr kumimoji="0" lang="en-US" sz="1400" b="0" i="0" u="none" strike="noStrike" kern="1200" cap="none" spc="0" normalizeH="0" baseline="0" noProof="0">
                <a:ln>
                  <a:noFill/>
                </a:ln>
                <a:solidFill>
                  <a:srgbClr val="000000"/>
                </a:solidFill>
                <a:effectLst/>
                <a:uLnTx/>
                <a:uFillTx/>
                <a:latin typeface="Segoe UI Semibold"/>
                <a:ea typeface="+mn-ea"/>
                <a:cs typeface="+mn-cs"/>
              </a:rPr>
              <a:t>] in Japanese?</a:t>
            </a:r>
          </a:p>
        </p:txBody>
      </p:sp>
      <p:sp>
        <p:nvSpPr>
          <p:cNvPr id="9" name="TextBox 8">
            <a:extLst>
              <a:ext uri="{FF2B5EF4-FFF2-40B4-BE49-F238E27FC236}">
                <a16:creationId xmlns:a16="http://schemas.microsoft.com/office/drawing/2014/main" id="{7B659142-8A76-5952-64EA-366C24651958}"/>
              </a:ext>
            </a:extLst>
          </p:cNvPr>
          <p:cNvSpPr txBox="1"/>
          <p:nvPr/>
        </p:nvSpPr>
        <p:spPr>
          <a:xfrm>
            <a:off x="702013" y="4331192"/>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Reach a broader audience</a:t>
            </a:r>
          </a:p>
        </p:txBody>
      </p:sp>
      <p:sp>
        <p:nvSpPr>
          <p:cNvPr id="10" name="TextBox 9">
            <a:hlinkClick r:id="rId6"/>
            <a:extLst>
              <a:ext uri="{FF2B5EF4-FFF2-40B4-BE49-F238E27FC236}">
                <a16:creationId xmlns:a16="http://schemas.microsoft.com/office/drawing/2014/main" id="{321D166C-E2C5-B6C7-7E29-19A27D1937EF}"/>
              </a:ext>
            </a:extLst>
          </p:cNvPr>
          <p:cNvSpPr txBox="1"/>
          <p:nvPr/>
        </p:nvSpPr>
        <p:spPr>
          <a:xfrm>
            <a:off x="608199" y="5323288"/>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What are some other words for [</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exciting</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C0C2D6F7-0575-7064-A599-365BC37DD971}"/>
              </a:ext>
            </a:extLst>
          </p:cNvPr>
          <p:cNvSpPr txBox="1"/>
          <p:nvPr/>
        </p:nvSpPr>
        <p:spPr>
          <a:xfrm>
            <a:off x="702013" y="5103832"/>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Discover synonyms</a:t>
            </a:r>
          </a:p>
        </p:txBody>
      </p:sp>
      <p:sp>
        <p:nvSpPr>
          <p:cNvPr id="12" name="TextBox 11">
            <a:hlinkClick r:id="rId6"/>
            <a:extLst>
              <a:ext uri="{FF2B5EF4-FFF2-40B4-BE49-F238E27FC236}">
                <a16:creationId xmlns:a16="http://schemas.microsoft.com/office/drawing/2014/main" id="{20013BCD-81E7-8ACB-1F4D-056197102384}"/>
              </a:ext>
            </a:extLst>
          </p:cNvPr>
          <p:cNvSpPr txBox="1"/>
          <p:nvPr/>
        </p:nvSpPr>
        <p:spPr>
          <a:xfrm>
            <a:off x="588181" y="6081209"/>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Share some trends in remote work and hybrid offices</a:t>
            </a:r>
          </a:p>
        </p:txBody>
      </p:sp>
      <p:sp>
        <p:nvSpPr>
          <p:cNvPr id="13" name="TextBox 12">
            <a:extLst>
              <a:ext uri="{FF2B5EF4-FFF2-40B4-BE49-F238E27FC236}">
                <a16:creationId xmlns:a16="http://schemas.microsoft.com/office/drawing/2014/main" id="{DA0765D0-650E-3407-C5E8-2E6A94DFE2B1}"/>
              </a:ext>
            </a:extLst>
          </p:cNvPr>
          <p:cNvSpPr txBox="1"/>
          <p:nvPr/>
        </p:nvSpPr>
        <p:spPr>
          <a:xfrm>
            <a:off x="681995" y="5861753"/>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Understand trends</a:t>
            </a:r>
          </a:p>
        </p:txBody>
      </p:sp>
      <p:sp>
        <p:nvSpPr>
          <p:cNvPr id="14" name="TextBox 13">
            <a:hlinkClick r:id="rId7"/>
            <a:extLst>
              <a:ext uri="{FF2B5EF4-FFF2-40B4-BE49-F238E27FC236}">
                <a16:creationId xmlns:a16="http://schemas.microsoft.com/office/drawing/2014/main" id="{64CB7CCC-71DB-2C4D-5D97-31AECA889F49}"/>
              </a:ext>
            </a:extLst>
          </p:cNvPr>
          <p:cNvSpPr txBox="1"/>
          <p:nvPr/>
        </p:nvSpPr>
        <p:spPr>
          <a:xfrm>
            <a:off x="588181" y="3031277"/>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have world literacy rates changed in the past 30 years?</a:t>
            </a:r>
          </a:p>
        </p:txBody>
      </p:sp>
      <p:sp>
        <p:nvSpPr>
          <p:cNvPr id="15" name="TextBox 14">
            <a:extLst>
              <a:ext uri="{FF2B5EF4-FFF2-40B4-BE49-F238E27FC236}">
                <a16:creationId xmlns:a16="http://schemas.microsoft.com/office/drawing/2014/main" id="{B5EF2DF0-766D-595F-44B5-E73B1E942BC3}"/>
              </a:ext>
            </a:extLst>
          </p:cNvPr>
          <p:cNvSpPr txBox="1"/>
          <p:nvPr/>
        </p:nvSpPr>
        <p:spPr>
          <a:xfrm>
            <a:off x="681995" y="2811821"/>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your research</a:t>
            </a:r>
          </a:p>
        </p:txBody>
      </p:sp>
      <p:sp>
        <p:nvSpPr>
          <p:cNvPr id="16" name="TextBox 15">
            <a:hlinkClick r:id="rId8"/>
            <a:extLst>
              <a:ext uri="{FF2B5EF4-FFF2-40B4-BE49-F238E27FC236}">
                <a16:creationId xmlns:a16="http://schemas.microsoft.com/office/drawing/2014/main" id="{CB908499-F0C9-0B25-9220-59DACC906588}"/>
              </a:ext>
            </a:extLst>
          </p:cNvPr>
          <p:cNvSpPr txBox="1"/>
          <p:nvPr/>
        </p:nvSpPr>
        <p:spPr>
          <a:xfrm>
            <a:off x="588181" y="3798077"/>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At $X per unit, how many units to break even if costs are $Y</a:t>
            </a:r>
          </a:p>
        </p:txBody>
      </p:sp>
      <p:sp>
        <p:nvSpPr>
          <p:cNvPr id="17" name="TextBox 16">
            <a:extLst>
              <a:ext uri="{FF2B5EF4-FFF2-40B4-BE49-F238E27FC236}">
                <a16:creationId xmlns:a16="http://schemas.microsoft.com/office/drawing/2014/main" id="{475BA5BD-6238-F8E8-8BD6-A41546B4B0E2}"/>
              </a:ext>
            </a:extLst>
          </p:cNvPr>
          <p:cNvSpPr txBox="1"/>
          <p:nvPr/>
        </p:nvSpPr>
        <p:spPr>
          <a:xfrm>
            <a:off x="681995" y="3578621"/>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Calculate the answer quickly</a:t>
            </a:r>
          </a:p>
        </p:txBody>
      </p:sp>
      <p:sp>
        <p:nvSpPr>
          <p:cNvPr id="18" name="Rounded Rectangle 5">
            <a:extLst>
              <a:ext uri="{FF2B5EF4-FFF2-40B4-BE49-F238E27FC236}">
                <a16:creationId xmlns:a16="http://schemas.microsoft.com/office/drawing/2014/main" id="{874E7ED8-403E-4361-4032-CB6C751A5EB1}"/>
              </a:ext>
              <a:ext uri="{C183D7F6-B498-43B3-948B-1728B52AA6E4}">
                <adec:decorative xmlns:adec="http://schemas.microsoft.com/office/drawing/2017/decorative" val="1"/>
              </a:ext>
            </a:extLst>
          </p:cNvPr>
          <p:cNvSpPr/>
          <p:nvPr/>
        </p:nvSpPr>
        <p:spPr>
          <a:xfrm>
            <a:off x="6210760" y="1126854"/>
            <a:ext cx="5622579" cy="5474538"/>
          </a:xfrm>
          <a:prstGeom prst="roundRect">
            <a:avLst>
              <a:gd name="adj" fmla="val 2364"/>
            </a:avLst>
          </a:prstGeom>
          <a:solidFill>
            <a:srgbClr val="F2F4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TextBox 18">
            <a:extLst>
              <a:ext uri="{FF2B5EF4-FFF2-40B4-BE49-F238E27FC236}">
                <a16:creationId xmlns:a16="http://schemas.microsoft.com/office/drawing/2014/main" id="{A3AE3F89-AFC4-A91E-3939-06531A39813F}"/>
              </a:ext>
            </a:extLst>
          </p:cNvPr>
          <p:cNvSpPr txBox="1"/>
          <p:nvPr/>
        </p:nvSpPr>
        <p:spPr>
          <a:xfrm>
            <a:off x="6376576" y="3032916"/>
            <a:ext cx="5218085" cy="494445"/>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Compare these two paragraphs grouped by differences in formatting, structure, and content: [</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paste content</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20" name="TextBox 19">
            <a:extLst>
              <a:ext uri="{FF2B5EF4-FFF2-40B4-BE49-F238E27FC236}">
                <a16:creationId xmlns:a16="http://schemas.microsoft.com/office/drawing/2014/main" id="{023D3DC1-FC17-28E4-40C3-6E43AE5993F4}"/>
              </a:ext>
            </a:extLst>
          </p:cNvPr>
          <p:cNvSpPr txBox="1"/>
          <p:nvPr/>
        </p:nvSpPr>
        <p:spPr>
          <a:xfrm>
            <a:off x="6470390" y="2813460"/>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Highlight the differences</a:t>
            </a:r>
          </a:p>
        </p:txBody>
      </p:sp>
      <p:sp>
        <p:nvSpPr>
          <p:cNvPr id="21" name="TextBox 20">
            <a:hlinkClick r:id="rId9"/>
            <a:extLst>
              <a:ext uri="{FF2B5EF4-FFF2-40B4-BE49-F238E27FC236}">
                <a16:creationId xmlns:a16="http://schemas.microsoft.com/office/drawing/2014/main" id="{C045E454-D905-4F7A-17A3-C4174487A3ED}"/>
              </a:ext>
            </a:extLst>
          </p:cNvPr>
          <p:cNvSpPr txBox="1"/>
          <p:nvPr/>
        </p:nvSpPr>
        <p:spPr>
          <a:xfrm>
            <a:off x="6376576" y="3796996"/>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Give me a concise summary of recent news about [</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company</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22" name="TextBox 21">
            <a:extLst>
              <a:ext uri="{FF2B5EF4-FFF2-40B4-BE49-F238E27FC236}">
                <a16:creationId xmlns:a16="http://schemas.microsoft.com/office/drawing/2014/main" id="{25170AA7-6AAB-BA60-7F70-060E0B89ACB3}"/>
              </a:ext>
            </a:extLst>
          </p:cNvPr>
          <p:cNvSpPr txBox="1"/>
          <p:nvPr/>
        </p:nvSpPr>
        <p:spPr>
          <a:xfrm>
            <a:off x="6470390" y="3577540"/>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Monitor your PR</a:t>
            </a:r>
          </a:p>
        </p:txBody>
      </p:sp>
      <p:sp>
        <p:nvSpPr>
          <p:cNvPr id="23" name="TextBox 22">
            <a:hlinkClick r:id="rId10"/>
            <a:extLst>
              <a:ext uri="{FF2B5EF4-FFF2-40B4-BE49-F238E27FC236}">
                <a16:creationId xmlns:a16="http://schemas.microsoft.com/office/drawing/2014/main" id="{63252D86-57EA-5C02-5746-6E8DA47EE10B}"/>
              </a:ext>
            </a:extLst>
          </p:cNvPr>
          <p:cNvSpPr txBox="1"/>
          <p:nvPr/>
        </p:nvSpPr>
        <p:spPr>
          <a:xfrm>
            <a:off x="6376576" y="4554917"/>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Summarize the main points of the latest research on AI</a:t>
            </a:r>
          </a:p>
        </p:txBody>
      </p:sp>
      <p:sp>
        <p:nvSpPr>
          <p:cNvPr id="24" name="TextBox 23">
            <a:extLst>
              <a:ext uri="{FF2B5EF4-FFF2-40B4-BE49-F238E27FC236}">
                <a16:creationId xmlns:a16="http://schemas.microsoft.com/office/drawing/2014/main" id="{E05D269E-69D9-E337-1802-70CD058377B3}"/>
              </a:ext>
            </a:extLst>
          </p:cNvPr>
          <p:cNvSpPr txBox="1"/>
          <p:nvPr/>
        </p:nvSpPr>
        <p:spPr>
          <a:xfrm>
            <a:off x="6470390" y="4335461"/>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Stay on top of tech advances</a:t>
            </a:r>
          </a:p>
        </p:txBody>
      </p:sp>
      <p:sp>
        <p:nvSpPr>
          <p:cNvPr id="25" name="TextBox 24">
            <a:hlinkClick r:id="rId11"/>
            <a:extLst>
              <a:ext uri="{FF2B5EF4-FFF2-40B4-BE49-F238E27FC236}">
                <a16:creationId xmlns:a16="http://schemas.microsoft.com/office/drawing/2014/main" id="{9CA91CCF-0FC7-AC2B-0B59-3D5E117F56A3}"/>
              </a:ext>
            </a:extLst>
          </p:cNvPr>
          <p:cNvSpPr txBox="1"/>
          <p:nvPr/>
        </p:nvSpPr>
        <p:spPr>
          <a:xfrm>
            <a:off x="6376576" y="5312838"/>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table that compares top-selling office printers</a:t>
            </a:r>
          </a:p>
        </p:txBody>
      </p:sp>
      <p:sp>
        <p:nvSpPr>
          <p:cNvPr id="26" name="TextBox 25">
            <a:extLst>
              <a:ext uri="{FF2B5EF4-FFF2-40B4-BE49-F238E27FC236}">
                <a16:creationId xmlns:a16="http://schemas.microsoft.com/office/drawing/2014/main" id="{6E8D0A1D-4852-127B-42FF-CD29C9CE35AA}"/>
              </a:ext>
            </a:extLst>
          </p:cNvPr>
          <p:cNvSpPr txBox="1"/>
          <p:nvPr/>
        </p:nvSpPr>
        <p:spPr>
          <a:xfrm>
            <a:off x="6470390" y="5093382"/>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informed decisions</a:t>
            </a:r>
          </a:p>
        </p:txBody>
      </p:sp>
      <p:sp>
        <p:nvSpPr>
          <p:cNvPr id="27" name="TextBox 26">
            <a:hlinkClick r:id="rId5"/>
            <a:extLst>
              <a:ext uri="{FF2B5EF4-FFF2-40B4-BE49-F238E27FC236}">
                <a16:creationId xmlns:a16="http://schemas.microsoft.com/office/drawing/2014/main" id="{F67A566E-4213-0816-DECA-E59DD21A2F0B}"/>
              </a:ext>
            </a:extLst>
          </p:cNvPr>
          <p:cNvSpPr txBox="1"/>
          <p:nvPr/>
        </p:nvSpPr>
        <p:spPr>
          <a:xfrm>
            <a:off x="6376576" y="6077074"/>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Optimize and fix this code: [insert code]</a:t>
            </a:r>
          </a:p>
        </p:txBody>
      </p:sp>
      <p:sp>
        <p:nvSpPr>
          <p:cNvPr id="28" name="TextBox 27">
            <a:hlinkClick r:id="rId12"/>
            <a:extLst>
              <a:ext uri="{FF2B5EF4-FFF2-40B4-BE49-F238E27FC236}">
                <a16:creationId xmlns:a16="http://schemas.microsoft.com/office/drawing/2014/main" id="{D688309B-A291-C44A-20FE-2288A2955BE1}"/>
              </a:ext>
            </a:extLst>
          </p:cNvPr>
          <p:cNvSpPr txBox="1"/>
          <p:nvPr/>
        </p:nvSpPr>
        <p:spPr>
          <a:xfrm>
            <a:off x="6376576" y="1505552"/>
            <a:ext cx="5218085"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&lt;</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00000"/>
                </a:solidFill>
                <a:effectLst/>
                <a:uLnTx/>
                <a:uFillTx/>
                <a:latin typeface="Segoe UI Semibold"/>
                <a:ea typeface="+mn-ea"/>
                <a:cs typeface="+mn-cs"/>
              </a:rPr>
              <a:t>&gt; What are the deadlines mentioned in this file? </a:t>
            </a:r>
          </a:p>
        </p:txBody>
      </p:sp>
      <p:sp>
        <p:nvSpPr>
          <p:cNvPr id="29" name="TextBox 28">
            <a:extLst>
              <a:ext uri="{FF2B5EF4-FFF2-40B4-BE49-F238E27FC236}">
                <a16:creationId xmlns:a16="http://schemas.microsoft.com/office/drawing/2014/main" id="{4EF1035B-18FE-2568-EF79-29987CC6577F}"/>
              </a:ext>
            </a:extLst>
          </p:cNvPr>
          <p:cNvSpPr txBox="1"/>
          <p:nvPr/>
        </p:nvSpPr>
        <p:spPr>
          <a:xfrm>
            <a:off x="6470390" y="1286096"/>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Retrieve buried info</a:t>
            </a:r>
          </a:p>
        </p:txBody>
      </p:sp>
      <p:sp>
        <p:nvSpPr>
          <p:cNvPr id="30" name="TextBox 29">
            <a:hlinkClick r:id="rId9"/>
            <a:extLst>
              <a:ext uri="{FF2B5EF4-FFF2-40B4-BE49-F238E27FC236}">
                <a16:creationId xmlns:a16="http://schemas.microsoft.com/office/drawing/2014/main" id="{F6FD8CA8-B862-37FD-0E65-DCC717912C7D}"/>
              </a:ext>
            </a:extLst>
          </p:cNvPr>
          <p:cNvSpPr txBox="1"/>
          <p:nvPr/>
        </p:nvSpPr>
        <p:spPr>
          <a:xfrm>
            <a:off x="6376576" y="2257861"/>
            <a:ext cx="5218085" cy="494445"/>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Help me learn about [</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topic</a:t>
            </a:r>
            <a:r>
              <a:rPr kumimoji="0" lang="en-US" sz="1400" b="0" i="0" u="none" strike="noStrike" kern="1200" cap="none" spc="0" normalizeH="0" baseline="0" noProof="0">
                <a:ln>
                  <a:noFill/>
                </a:ln>
                <a:solidFill>
                  <a:srgbClr val="000000"/>
                </a:solidFill>
                <a:effectLst/>
                <a:uLnTx/>
                <a:uFillTx/>
                <a:latin typeface="Segoe UI Semibold"/>
                <a:ea typeface="+mn-ea"/>
                <a:cs typeface="+mn-cs"/>
              </a:rPr>
              <a:t>]. Provide 2 analogies to dig in.</a:t>
            </a:r>
          </a:p>
        </p:txBody>
      </p:sp>
      <p:sp>
        <p:nvSpPr>
          <p:cNvPr id="31" name="TextBox 30">
            <a:extLst>
              <a:ext uri="{FF2B5EF4-FFF2-40B4-BE49-F238E27FC236}">
                <a16:creationId xmlns:a16="http://schemas.microsoft.com/office/drawing/2014/main" id="{50933791-26F9-C93A-582A-3E774020A526}"/>
              </a:ext>
            </a:extLst>
          </p:cNvPr>
          <p:cNvSpPr txBox="1"/>
          <p:nvPr/>
        </p:nvSpPr>
        <p:spPr>
          <a:xfrm>
            <a:off x="6470390" y="2038405"/>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Boost your knowledge</a:t>
            </a:r>
          </a:p>
        </p:txBody>
      </p:sp>
      <p:sp>
        <p:nvSpPr>
          <p:cNvPr id="32" name="TextBox 31">
            <a:extLst>
              <a:ext uri="{FF2B5EF4-FFF2-40B4-BE49-F238E27FC236}">
                <a16:creationId xmlns:a16="http://schemas.microsoft.com/office/drawing/2014/main" id="{42B7E438-3E74-377D-9D08-1CB715B2EE77}"/>
              </a:ext>
            </a:extLst>
          </p:cNvPr>
          <p:cNvSpPr txBox="1"/>
          <p:nvPr/>
        </p:nvSpPr>
        <p:spPr>
          <a:xfrm>
            <a:off x="6470390" y="5861752"/>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your code better</a:t>
            </a:r>
          </a:p>
        </p:txBody>
      </p:sp>
    </p:spTree>
    <p:extLst>
      <p:ext uri="{BB962C8B-B14F-4D97-AF65-F5344CB8AC3E}">
        <p14:creationId xmlns:p14="http://schemas.microsoft.com/office/powerpoint/2010/main" val="394028192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5897F4A5-CB49-E844-71A0-185594F9AD04}"/>
              </a:ext>
              <a:ext uri="{C183D7F6-B498-43B3-948B-1728B52AA6E4}">
                <adec:decorative xmlns:adec="http://schemas.microsoft.com/office/drawing/2017/decorative" val="1"/>
              </a:ext>
            </a:extLst>
          </p:cNvPr>
          <p:cNvSpPr/>
          <p:nvPr/>
        </p:nvSpPr>
        <p:spPr>
          <a:xfrm>
            <a:off x="402347" y="1138941"/>
            <a:ext cx="5622579" cy="5474538"/>
          </a:xfrm>
          <a:prstGeom prst="roundRect">
            <a:avLst>
              <a:gd name="adj" fmla="val 2364"/>
            </a:avLst>
          </a:prstGeom>
          <a:solidFill>
            <a:srgbClr val="FBFB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extBox 2">
            <a:hlinkClick r:id="rId3"/>
            <a:extLst>
              <a:ext uri="{FF2B5EF4-FFF2-40B4-BE49-F238E27FC236}">
                <a16:creationId xmlns:a16="http://schemas.microsoft.com/office/drawing/2014/main" id="{8660F091-95C0-DBBE-05E2-78F3F507594E}"/>
              </a:ext>
            </a:extLst>
          </p:cNvPr>
          <p:cNvSpPr txBox="1"/>
          <p:nvPr/>
        </p:nvSpPr>
        <p:spPr>
          <a:xfrm>
            <a:off x="588181" y="1542821"/>
            <a:ext cx="5218085"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Ask me 3 questions to help me draft an email about [</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OKRs</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4" name="TextBox 3">
            <a:extLst>
              <a:ext uri="{FF2B5EF4-FFF2-40B4-BE49-F238E27FC236}">
                <a16:creationId xmlns:a16="http://schemas.microsoft.com/office/drawing/2014/main" id="{5E23C84F-6C08-8389-C1B6-41C723AAC108}"/>
              </a:ext>
            </a:extLst>
          </p:cNvPr>
          <p:cNvSpPr txBox="1"/>
          <p:nvPr/>
        </p:nvSpPr>
        <p:spPr>
          <a:xfrm>
            <a:off x="681995" y="1323365"/>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Co-create with Copilot</a:t>
            </a:r>
          </a:p>
        </p:txBody>
      </p:sp>
      <p:sp>
        <p:nvSpPr>
          <p:cNvPr id="5" name="TextBox 4">
            <a:hlinkClick r:id="rId4"/>
            <a:extLst>
              <a:ext uri="{FF2B5EF4-FFF2-40B4-BE49-F238E27FC236}">
                <a16:creationId xmlns:a16="http://schemas.microsoft.com/office/drawing/2014/main" id="{97AFB805-E04A-5716-0819-A16F99D5EB9E}"/>
              </a:ext>
            </a:extLst>
          </p:cNvPr>
          <p:cNvSpPr txBox="1"/>
          <p:nvPr/>
        </p:nvSpPr>
        <p:spPr>
          <a:xfrm>
            <a:off x="588181" y="2306901"/>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Write some funny Out of Office email responses.</a:t>
            </a:r>
          </a:p>
        </p:txBody>
      </p:sp>
      <p:sp>
        <p:nvSpPr>
          <p:cNvPr id="6" name="TextBox 5">
            <a:extLst>
              <a:ext uri="{FF2B5EF4-FFF2-40B4-BE49-F238E27FC236}">
                <a16:creationId xmlns:a16="http://schemas.microsoft.com/office/drawing/2014/main" id="{10667EFB-8F9B-CC00-F707-85D5030B5EC4}"/>
              </a:ext>
            </a:extLst>
          </p:cNvPr>
          <p:cNvSpPr txBox="1"/>
          <p:nvPr/>
        </p:nvSpPr>
        <p:spPr>
          <a:xfrm>
            <a:off x="681995" y="2087445"/>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Going on holiday?</a:t>
            </a:r>
          </a:p>
        </p:txBody>
      </p:sp>
      <p:sp>
        <p:nvSpPr>
          <p:cNvPr id="7" name="TextBox 6">
            <a:hlinkClick r:id="rId5"/>
            <a:extLst>
              <a:ext uri="{FF2B5EF4-FFF2-40B4-BE49-F238E27FC236}">
                <a16:creationId xmlns:a16="http://schemas.microsoft.com/office/drawing/2014/main" id="{48FD5659-6B4C-A699-9543-F3DC00D31B6E}"/>
              </a:ext>
            </a:extLst>
          </p:cNvPr>
          <p:cNvSpPr txBox="1"/>
          <p:nvPr/>
        </p:nvSpPr>
        <p:spPr>
          <a:xfrm>
            <a:off x="608199" y="4558600"/>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Organize the world’s most valuable companies into a table</a:t>
            </a:r>
          </a:p>
        </p:txBody>
      </p:sp>
      <p:sp>
        <p:nvSpPr>
          <p:cNvPr id="8" name="TextBox 7">
            <a:extLst>
              <a:ext uri="{FF2B5EF4-FFF2-40B4-BE49-F238E27FC236}">
                <a16:creationId xmlns:a16="http://schemas.microsoft.com/office/drawing/2014/main" id="{7EF709B7-8F00-9B0B-0884-BC3AEC264DF9}"/>
              </a:ext>
            </a:extLst>
          </p:cNvPr>
          <p:cNvSpPr txBox="1"/>
          <p:nvPr/>
        </p:nvSpPr>
        <p:spPr>
          <a:xfrm>
            <a:off x="702013" y="4339144"/>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Put info in a table</a:t>
            </a:r>
          </a:p>
        </p:txBody>
      </p:sp>
      <p:sp>
        <p:nvSpPr>
          <p:cNvPr id="9" name="TextBox 8">
            <a:hlinkClick r:id="rId6"/>
            <a:extLst>
              <a:ext uri="{FF2B5EF4-FFF2-40B4-BE49-F238E27FC236}">
                <a16:creationId xmlns:a16="http://schemas.microsoft.com/office/drawing/2014/main" id="{DD015E09-4A03-3879-2796-FF62AB8A8D56}"/>
              </a:ext>
            </a:extLst>
          </p:cNvPr>
          <p:cNvSpPr txBox="1"/>
          <p:nvPr/>
        </p:nvSpPr>
        <p:spPr>
          <a:xfrm>
            <a:off x="608199" y="5331240"/>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an image of a bar chart demonstrating growth</a:t>
            </a:r>
          </a:p>
        </p:txBody>
      </p:sp>
      <p:sp>
        <p:nvSpPr>
          <p:cNvPr id="10" name="TextBox 9">
            <a:extLst>
              <a:ext uri="{FF2B5EF4-FFF2-40B4-BE49-F238E27FC236}">
                <a16:creationId xmlns:a16="http://schemas.microsoft.com/office/drawing/2014/main" id="{4B66D28D-5776-545B-FB04-41ADB3573719}"/>
              </a:ext>
            </a:extLst>
          </p:cNvPr>
          <p:cNvSpPr txBox="1"/>
          <p:nvPr/>
        </p:nvSpPr>
        <p:spPr>
          <a:xfrm>
            <a:off x="702013" y="5111784"/>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Visualize the data</a:t>
            </a:r>
          </a:p>
        </p:txBody>
      </p:sp>
      <p:sp>
        <p:nvSpPr>
          <p:cNvPr id="11" name="TextBox 10">
            <a:hlinkClick r:id="rId7"/>
            <a:extLst>
              <a:ext uri="{FF2B5EF4-FFF2-40B4-BE49-F238E27FC236}">
                <a16:creationId xmlns:a16="http://schemas.microsoft.com/office/drawing/2014/main" id="{44D74DB6-E8B1-60A9-B96B-4C7DED85B49F}"/>
              </a:ext>
            </a:extLst>
          </p:cNvPr>
          <p:cNvSpPr txBox="1"/>
          <p:nvPr/>
        </p:nvSpPr>
        <p:spPr>
          <a:xfrm>
            <a:off x="588181" y="6089161"/>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line chart showing the relationship between…</a:t>
            </a:r>
          </a:p>
        </p:txBody>
      </p:sp>
      <p:sp>
        <p:nvSpPr>
          <p:cNvPr id="12" name="TextBox 11">
            <a:extLst>
              <a:ext uri="{FF2B5EF4-FFF2-40B4-BE49-F238E27FC236}">
                <a16:creationId xmlns:a16="http://schemas.microsoft.com/office/drawing/2014/main" id="{99C6E577-5AFA-EC59-0EFA-DFF77104F719}"/>
              </a:ext>
            </a:extLst>
          </p:cNvPr>
          <p:cNvSpPr txBox="1"/>
          <p:nvPr/>
        </p:nvSpPr>
        <p:spPr>
          <a:xfrm>
            <a:off x="681995" y="5869705"/>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Track changes over time</a:t>
            </a:r>
          </a:p>
        </p:txBody>
      </p:sp>
      <p:sp>
        <p:nvSpPr>
          <p:cNvPr id="13" name="TextBox 12">
            <a:hlinkClick r:id="rId8"/>
            <a:extLst>
              <a:ext uri="{FF2B5EF4-FFF2-40B4-BE49-F238E27FC236}">
                <a16:creationId xmlns:a16="http://schemas.microsoft.com/office/drawing/2014/main" id="{6F9EE427-E6A7-92A4-9892-518231E5519E}"/>
              </a:ext>
            </a:extLst>
          </p:cNvPr>
          <p:cNvSpPr txBox="1"/>
          <p:nvPr/>
        </p:nvSpPr>
        <p:spPr>
          <a:xfrm>
            <a:off x="588181" y="3039229"/>
            <a:ext cx="5238103" cy="458262"/>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Suggest a few email subjects for the following email text: [</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body</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14" name="TextBox 13">
            <a:extLst>
              <a:ext uri="{FF2B5EF4-FFF2-40B4-BE49-F238E27FC236}">
                <a16:creationId xmlns:a16="http://schemas.microsoft.com/office/drawing/2014/main" id="{7BDB75E1-F7B0-4745-C98C-675CF1EC95FF}"/>
              </a:ext>
            </a:extLst>
          </p:cNvPr>
          <p:cNvSpPr txBox="1"/>
          <p:nvPr/>
        </p:nvSpPr>
        <p:spPr>
          <a:xfrm>
            <a:off x="681995" y="2819773"/>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stand out</a:t>
            </a:r>
          </a:p>
        </p:txBody>
      </p:sp>
      <p:sp>
        <p:nvSpPr>
          <p:cNvPr id="15" name="TextBox 14">
            <a:hlinkClick r:id="rId9"/>
            <a:extLst>
              <a:ext uri="{FF2B5EF4-FFF2-40B4-BE49-F238E27FC236}">
                <a16:creationId xmlns:a16="http://schemas.microsoft.com/office/drawing/2014/main" id="{DD75FC8C-5C36-0E97-647E-19E8EEA3EF7C}"/>
              </a:ext>
            </a:extLst>
          </p:cNvPr>
          <p:cNvSpPr txBox="1"/>
          <p:nvPr/>
        </p:nvSpPr>
        <p:spPr>
          <a:xfrm>
            <a:off x="588181" y="3806029"/>
            <a:ext cx="5238103"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List ideas for a fun remote team building event</a:t>
            </a:r>
          </a:p>
        </p:txBody>
      </p:sp>
      <p:sp>
        <p:nvSpPr>
          <p:cNvPr id="16" name="TextBox 15">
            <a:extLst>
              <a:ext uri="{FF2B5EF4-FFF2-40B4-BE49-F238E27FC236}">
                <a16:creationId xmlns:a16="http://schemas.microsoft.com/office/drawing/2014/main" id="{71067656-D5CF-50B2-632B-6BFC78A5A2BC}"/>
              </a:ext>
            </a:extLst>
          </p:cNvPr>
          <p:cNvSpPr txBox="1"/>
          <p:nvPr/>
        </p:nvSpPr>
        <p:spPr>
          <a:xfrm>
            <a:off x="681995" y="3586573"/>
            <a:ext cx="4918510" cy="169277"/>
          </a:xfrm>
          <a:prstGeom prst="rect">
            <a:avLst/>
          </a:prstGeom>
          <a:solidFill>
            <a:srgbClr val="FFFFFF">
              <a:alpha val="74118"/>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Generate ideas</a:t>
            </a:r>
          </a:p>
        </p:txBody>
      </p:sp>
      <p:sp>
        <p:nvSpPr>
          <p:cNvPr id="17" name="Rounded Rectangle 5">
            <a:extLst>
              <a:ext uri="{FF2B5EF4-FFF2-40B4-BE49-F238E27FC236}">
                <a16:creationId xmlns:a16="http://schemas.microsoft.com/office/drawing/2014/main" id="{CA3C6D3C-604F-C960-B8E4-FD5061DC3F97}"/>
              </a:ext>
              <a:ext uri="{C183D7F6-B498-43B3-948B-1728B52AA6E4}">
                <adec:decorative xmlns:adec="http://schemas.microsoft.com/office/drawing/2017/decorative" val="1"/>
              </a:ext>
            </a:extLst>
          </p:cNvPr>
          <p:cNvSpPr/>
          <p:nvPr/>
        </p:nvSpPr>
        <p:spPr>
          <a:xfrm>
            <a:off x="6210760" y="1134806"/>
            <a:ext cx="5739940" cy="5474538"/>
          </a:xfrm>
          <a:prstGeom prst="roundRect">
            <a:avLst>
              <a:gd name="adj" fmla="val 2364"/>
            </a:avLst>
          </a:prstGeom>
          <a:solidFill>
            <a:srgbClr val="FBFB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TextBox 17">
            <a:hlinkClick r:id="rId10"/>
            <a:extLst>
              <a:ext uri="{FF2B5EF4-FFF2-40B4-BE49-F238E27FC236}">
                <a16:creationId xmlns:a16="http://schemas.microsoft.com/office/drawing/2014/main" id="{FD371E45-E846-FC73-77C1-73F54BB48118}"/>
              </a:ext>
            </a:extLst>
          </p:cNvPr>
          <p:cNvSpPr txBox="1"/>
          <p:nvPr/>
        </p:nvSpPr>
        <p:spPr>
          <a:xfrm>
            <a:off x="6375392" y="3069163"/>
            <a:ext cx="5392390" cy="50448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 &lt;</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00000"/>
                </a:solidFill>
                <a:effectLst/>
                <a:uLnTx/>
                <a:uFillTx/>
                <a:latin typeface="Segoe UI Semibold"/>
                <a:ea typeface="+mn-ea"/>
                <a:cs typeface="+mn-cs"/>
              </a:rPr>
              <a:t>&gt;Write a compelling intro paragraph for this speech</a:t>
            </a:r>
          </a:p>
        </p:txBody>
      </p:sp>
      <p:sp>
        <p:nvSpPr>
          <p:cNvPr id="19" name="TextBox 18">
            <a:extLst>
              <a:ext uri="{FF2B5EF4-FFF2-40B4-BE49-F238E27FC236}">
                <a16:creationId xmlns:a16="http://schemas.microsoft.com/office/drawing/2014/main" id="{92F7D1F8-66CA-1C33-2FE4-A128E6386ACF}"/>
              </a:ext>
            </a:extLst>
          </p:cNvPr>
          <p:cNvSpPr txBox="1"/>
          <p:nvPr/>
        </p:nvSpPr>
        <p:spPr>
          <a:xfrm>
            <a:off x="6469206" y="2849707"/>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Draft an introduction</a:t>
            </a:r>
          </a:p>
        </p:txBody>
      </p:sp>
      <p:sp>
        <p:nvSpPr>
          <p:cNvPr id="20" name="TextBox 19">
            <a:hlinkClick r:id="rId11"/>
            <a:extLst>
              <a:ext uri="{FF2B5EF4-FFF2-40B4-BE49-F238E27FC236}">
                <a16:creationId xmlns:a16="http://schemas.microsoft.com/office/drawing/2014/main" id="{2235A528-32E5-EA8C-C966-C9AFAE48C9A0}"/>
              </a:ext>
            </a:extLst>
          </p:cNvPr>
          <p:cNvSpPr txBox="1"/>
          <p:nvPr/>
        </p:nvSpPr>
        <p:spPr>
          <a:xfrm>
            <a:off x="6355374" y="2306901"/>
            <a:ext cx="5392390"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&lt;</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00000"/>
                </a:solidFill>
                <a:effectLst/>
                <a:uLnTx/>
                <a:uFillTx/>
                <a:latin typeface="Segoe UI Semibold"/>
                <a:ea typeface="+mn-ea"/>
                <a:cs typeface="+mn-cs"/>
              </a:rPr>
              <a:t>&gt; Create an FAQ based on this file</a:t>
            </a:r>
          </a:p>
        </p:txBody>
      </p:sp>
      <p:sp>
        <p:nvSpPr>
          <p:cNvPr id="21" name="TextBox 20">
            <a:extLst>
              <a:ext uri="{FF2B5EF4-FFF2-40B4-BE49-F238E27FC236}">
                <a16:creationId xmlns:a16="http://schemas.microsoft.com/office/drawing/2014/main" id="{F9B4127C-AC65-91D0-62FB-4BC5EF8402BF}"/>
              </a:ext>
            </a:extLst>
          </p:cNvPr>
          <p:cNvSpPr txBox="1"/>
          <p:nvPr/>
        </p:nvSpPr>
        <p:spPr>
          <a:xfrm>
            <a:off x="6449188" y="2087445"/>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Jump-start a draft</a:t>
            </a:r>
          </a:p>
        </p:txBody>
      </p:sp>
      <p:sp>
        <p:nvSpPr>
          <p:cNvPr id="22" name="TextBox 21">
            <a:extLst>
              <a:ext uri="{FF2B5EF4-FFF2-40B4-BE49-F238E27FC236}">
                <a16:creationId xmlns:a16="http://schemas.microsoft.com/office/drawing/2014/main" id="{791CC930-2FCB-F463-797C-5D69849D24CC}"/>
              </a:ext>
            </a:extLst>
          </p:cNvPr>
          <p:cNvSpPr txBox="1"/>
          <p:nvPr/>
        </p:nvSpPr>
        <p:spPr>
          <a:xfrm>
            <a:off x="6399871" y="5351123"/>
            <a:ext cx="5413077"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Draft an exciting email … using</a:t>
            </a:r>
          </a:p>
        </p:txBody>
      </p:sp>
      <p:sp>
        <p:nvSpPr>
          <p:cNvPr id="23" name="TextBox 22">
            <a:extLst>
              <a:ext uri="{FF2B5EF4-FFF2-40B4-BE49-F238E27FC236}">
                <a16:creationId xmlns:a16="http://schemas.microsoft.com/office/drawing/2014/main" id="{DE6525CC-BA4E-C4DF-2C7A-D3BCE92C727D}"/>
              </a:ext>
            </a:extLst>
          </p:cNvPr>
          <p:cNvSpPr txBox="1"/>
          <p:nvPr/>
        </p:nvSpPr>
        <p:spPr>
          <a:xfrm>
            <a:off x="6493685" y="5131667"/>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Rally the team</a:t>
            </a:r>
          </a:p>
        </p:txBody>
      </p:sp>
      <p:sp>
        <p:nvSpPr>
          <p:cNvPr id="24" name="TextBox 23">
            <a:hlinkClick r:id="rId12"/>
            <a:extLst>
              <a:ext uri="{FF2B5EF4-FFF2-40B4-BE49-F238E27FC236}">
                <a16:creationId xmlns:a16="http://schemas.microsoft.com/office/drawing/2014/main" id="{15235F78-35CB-E17C-7AC9-AB582C57FF75}"/>
              </a:ext>
            </a:extLst>
          </p:cNvPr>
          <p:cNvSpPr txBox="1"/>
          <p:nvPr/>
        </p:nvSpPr>
        <p:spPr>
          <a:xfrm>
            <a:off x="6375392" y="4607351"/>
            <a:ext cx="5392390" cy="485196"/>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Provide a convincing counterargument to the following: [paste content]</a:t>
            </a:r>
          </a:p>
        </p:txBody>
      </p:sp>
      <p:sp>
        <p:nvSpPr>
          <p:cNvPr id="25" name="TextBox 24">
            <a:extLst>
              <a:ext uri="{FF2B5EF4-FFF2-40B4-BE49-F238E27FC236}">
                <a16:creationId xmlns:a16="http://schemas.microsoft.com/office/drawing/2014/main" id="{EE3CD3B2-0A2D-AB9C-336F-7686C0E6D15F}"/>
              </a:ext>
            </a:extLst>
          </p:cNvPr>
          <p:cNvSpPr txBox="1"/>
          <p:nvPr/>
        </p:nvSpPr>
        <p:spPr>
          <a:xfrm>
            <a:off x="6469206" y="4387895"/>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Disagree gracefully</a:t>
            </a:r>
          </a:p>
        </p:txBody>
      </p:sp>
      <p:sp>
        <p:nvSpPr>
          <p:cNvPr id="26" name="TextBox 25">
            <a:hlinkClick r:id="rId13"/>
            <a:extLst>
              <a:ext uri="{FF2B5EF4-FFF2-40B4-BE49-F238E27FC236}">
                <a16:creationId xmlns:a16="http://schemas.microsoft.com/office/drawing/2014/main" id="{4CADAA2C-DFBD-160C-D83E-6CBBC41FBDD5}"/>
              </a:ext>
            </a:extLst>
          </p:cNvPr>
          <p:cNvSpPr txBox="1"/>
          <p:nvPr/>
        </p:nvSpPr>
        <p:spPr>
          <a:xfrm>
            <a:off x="6375392" y="6129226"/>
            <a:ext cx="5413077"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Draft a business plan based on [</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idea</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27" name="TextBox 26">
            <a:extLst>
              <a:ext uri="{FF2B5EF4-FFF2-40B4-BE49-F238E27FC236}">
                <a16:creationId xmlns:a16="http://schemas.microsoft.com/office/drawing/2014/main" id="{27CB7C06-0573-BFD3-FEEE-C4001B562241}"/>
              </a:ext>
            </a:extLst>
          </p:cNvPr>
          <p:cNvSpPr txBox="1"/>
          <p:nvPr/>
        </p:nvSpPr>
        <p:spPr>
          <a:xfrm>
            <a:off x="6469206" y="5909770"/>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started on a plan</a:t>
            </a:r>
          </a:p>
        </p:txBody>
      </p:sp>
      <p:sp>
        <p:nvSpPr>
          <p:cNvPr id="28" name="TextBox 27">
            <a:hlinkClick r:id="rId14"/>
            <a:extLst>
              <a:ext uri="{FF2B5EF4-FFF2-40B4-BE49-F238E27FC236}">
                <a16:creationId xmlns:a16="http://schemas.microsoft.com/office/drawing/2014/main" id="{3A88C3A8-2B0B-04FC-A605-CE5171B17762}"/>
              </a:ext>
            </a:extLst>
          </p:cNvPr>
          <p:cNvSpPr txBox="1"/>
          <p:nvPr/>
        </p:nvSpPr>
        <p:spPr>
          <a:xfrm>
            <a:off x="6375392" y="3843279"/>
            <a:ext cx="5392390"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&lt;</a:t>
            </a:r>
            <a:r>
              <a:rPr kumimoji="0" lang="en-US" sz="1400" b="0" i="0" u="none" strike="noStrike" kern="1200" cap="none" spc="0" normalizeH="0" baseline="0" noProof="0">
                <a:ln>
                  <a:noFill/>
                </a:ln>
                <a:solidFill>
                  <a:srgbClr val="FFFFFF">
                    <a:lumMod val="50000"/>
                  </a:srgb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00000"/>
                </a:solidFill>
                <a:effectLst/>
                <a:uLnTx/>
                <a:uFillTx/>
                <a:latin typeface="Segoe UI Semibold"/>
                <a:ea typeface="+mn-ea"/>
                <a:cs typeface="+mn-cs"/>
              </a:rPr>
              <a:t>&gt; Improve my writing in:</a:t>
            </a:r>
          </a:p>
        </p:txBody>
      </p:sp>
      <p:sp>
        <p:nvSpPr>
          <p:cNvPr id="29" name="TextBox 28">
            <a:extLst>
              <a:ext uri="{FF2B5EF4-FFF2-40B4-BE49-F238E27FC236}">
                <a16:creationId xmlns:a16="http://schemas.microsoft.com/office/drawing/2014/main" id="{C0C46A5D-DC7C-5413-4F8B-A05A359E3D95}"/>
              </a:ext>
            </a:extLst>
          </p:cNvPr>
          <p:cNvSpPr txBox="1"/>
          <p:nvPr/>
        </p:nvSpPr>
        <p:spPr>
          <a:xfrm>
            <a:off x="6469206" y="3623823"/>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better</a:t>
            </a:r>
          </a:p>
        </p:txBody>
      </p:sp>
      <p:sp>
        <p:nvSpPr>
          <p:cNvPr id="30" name="TextBox 29">
            <a:extLst>
              <a:ext uri="{FF2B5EF4-FFF2-40B4-BE49-F238E27FC236}">
                <a16:creationId xmlns:a16="http://schemas.microsoft.com/office/drawing/2014/main" id="{9E9DD0AC-755C-6345-7E5A-AC06DA1B0DDC}"/>
              </a:ext>
            </a:extLst>
          </p:cNvPr>
          <p:cNvSpPr txBox="1"/>
          <p:nvPr/>
        </p:nvSpPr>
        <p:spPr>
          <a:xfrm>
            <a:off x="6375392" y="1542821"/>
            <a:ext cx="5413077" cy="373611"/>
          </a:xfrm>
          <a:prstGeom prst="roundRect">
            <a:avLst>
              <a:gd name="adj" fmla="val 5000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Suggest ways to break the ice with my new colleague.</a:t>
            </a:r>
          </a:p>
        </p:txBody>
      </p:sp>
      <p:sp>
        <p:nvSpPr>
          <p:cNvPr id="31" name="TextBox 30">
            <a:extLst>
              <a:ext uri="{FF2B5EF4-FFF2-40B4-BE49-F238E27FC236}">
                <a16:creationId xmlns:a16="http://schemas.microsoft.com/office/drawing/2014/main" id="{F4A1C75B-9F77-3AE9-1656-F48EBA10E54D}"/>
              </a:ext>
            </a:extLst>
          </p:cNvPr>
          <p:cNvSpPr txBox="1"/>
          <p:nvPr/>
        </p:nvSpPr>
        <p:spPr>
          <a:xfrm>
            <a:off x="6469206" y="1323365"/>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a conversation</a:t>
            </a:r>
          </a:p>
        </p:txBody>
      </p:sp>
      <p:sp>
        <p:nvSpPr>
          <p:cNvPr id="32" name="Title 1">
            <a:extLst>
              <a:ext uri="{FF2B5EF4-FFF2-40B4-BE49-F238E27FC236}">
                <a16:creationId xmlns:a16="http://schemas.microsoft.com/office/drawing/2014/main" id="{73AB5E82-9C60-7B08-F95E-43E1F1E1DC6E}"/>
              </a:ext>
            </a:extLst>
          </p:cNvPr>
          <p:cNvSpPr txBox="1">
            <a:spLocks/>
          </p:cNvSpPr>
          <p:nvPr/>
        </p:nvSpPr>
        <p:spPr>
          <a:xfrm>
            <a:off x="584200" y="329981"/>
            <a:ext cx="971952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3200">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Brainstorm and draft content quickly</a:t>
            </a:r>
          </a:p>
        </p:txBody>
      </p:sp>
    </p:spTree>
    <p:extLst>
      <p:ext uri="{BB962C8B-B14F-4D97-AF65-F5344CB8AC3E}">
        <p14:creationId xmlns:p14="http://schemas.microsoft.com/office/powerpoint/2010/main" val="36472668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3DEF8-408B-D52A-9033-69B4520985A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73076F0-4F6A-5A9C-4A9C-518ED6A8EE47}"/>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90FB2987-2779-3627-79B4-C14B9375B547}"/>
              </a:ext>
            </a:extLst>
          </p:cNvPr>
          <p:cNvSpPr txBox="1">
            <a:spLocks/>
          </p:cNvSpPr>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lang="en-U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Discover and share Copilot prompts</a:t>
            </a:r>
          </a:p>
        </p:txBody>
      </p:sp>
      <p:sp>
        <p:nvSpPr>
          <p:cNvPr id="4" name="TextBox 3">
            <a:extLst>
              <a:ext uri="{FF2B5EF4-FFF2-40B4-BE49-F238E27FC236}">
                <a16:creationId xmlns:a16="http://schemas.microsoft.com/office/drawing/2014/main" id="{A7869A11-D288-E611-0F96-4FA862FCEE45}"/>
              </a:ext>
            </a:extLst>
          </p:cNvPr>
          <p:cNvSpPr txBox="1"/>
          <p:nvPr/>
        </p:nvSpPr>
        <p:spPr>
          <a:xfrm>
            <a:off x="837882" y="2035508"/>
            <a:ext cx="5061723"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Copilot Prompt Gallery </a:t>
            </a:r>
            <a:r>
              <a:rPr kumimoji="0" lang="en-US" sz="1600" b="0" i="0" u="none" strike="noStrike" kern="1200" cap="none" spc="0" normalizeH="0" baseline="0" noProof="0">
                <a:ln>
                  <a:noFill/>
                </a:ln>
                <a:solidFill>
                  <a:srgbClr val="000000"/>
                </a:solidFill>
                <a:effectLst/>
                <a:uLnTx/>
                <a:uFillTx/>
                <a:latin typeface="Segoe UI"/>
                <a:ea typeface="+mn-ea"/>
                <a:cs typeface="+mn-cs"/>
              </a:rPr>
              <a:t>(formerly known as Copilot Lab) helps you find prompting inspiration so you can take greater advantage of Copilot in your daily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Explore the curated selection of Copilot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Save your favorite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Share your favorite prompts with colleagues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Find prompting inspiration from others</a:t>
            </a:r>
          </a:p>
        </p:txBody>
      </p:sp>
      <p:grpSp>
        <p:nvGrpSpPr>
          <p:cNvPr id="5" name="Group 4" descr="Screenshot of the Copilot Prompt Gallery">
            <a:extLst>
              <a:ext uri="{FF2B5EF4-FFF2-40B4-BE49-F238E27FC236}">
                <a16:creationId xmlns:a16="http://schemas.microsoft.com/office/drawing/2014/main" id="{F1DBE64B-2DE3-3C9F-0618-06EDA7B2B5FB}"/>
              </a:ext>
            </a:extLst>
          </p:cNvPr>
          <p:cNvGrpSpPr/>
          <p:nvPr/>
        </p:nvGrpSpPr>
        <p:grpSpPr>
          <a:xfrm>
            <a:off x="5899605" y="2035508"/>
            <a:ext cx="5377995" cy="3536391"/>
            <a:chOff x="588263" y="2839998"/>
            <a:chExt cx="4930395" cy="3242064"/>
          </a:xfrm>
          <a:effectLst/>
        </p:grpSpPr>
        <p:pic>
          <p:nvPicPr>
            <p:cNvPr id="6" name="Picture 5">
              <a:extLst>
                <a:ext uri="{FF2B5EF4-FFF2-40B4-BE49-F238E27FC236}">
                  <a16:creationId xmlns:a16="http://schemas.microsoft.com/office/drawing/2014/main" id="{5ABB7F41-A53E-5403-0728-10F8CB745A6B}"/>
                </a:ext>
              </a:extLst>
            </p:cNvPr>
            <p:cNvPicPr>
              <a:picLocks noChangeAspect="1"/>
            </p:cNvPicPr>
            <p:nvPr/>
          </p:nvPicPr>
          <p:blipFill>
            <a:blip r:embed="rId2"/>
            <a:stretch>
              <a:fillRect/>
            </a:stretch>
          </p:blipFill>
          <p:spPr>
            <a:xfrm>
              <a:off x="588263" y="2839998"/>
              <a:ext cx="4930395" cy="3242064"/>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7" name="Rectangle 6">
              <a:extLst>
                <a:ext uri="{FF2B5EF4-FFF2-40B4-BE49-F238E27FC236}">
                  <a16:creationId xmlns:a16="http://schemas.microsoft.com/office/drawing/2014/main" id="{28BB5D46-082A-4C83-9449-146E0E9B598A}"/>
                </a:ext>
              </a:extLst>
            </p:cNvPr>
            <p:cNvSpPr/>
            <p:nvPr/>
          </p:nvSpPr>
          <p:spPr bwMode="auto">
            <a:xfrm>
              <a:off x="5375259" y="2850130"/>
              <a:ext cx="137118" cy="126486"/>
            </a:xfrm>
            <a:prstGeom prst="rect">
              <a:avLst/>
            </a:prstGeom>
            <a:solidFill>
              <a:srgbClr val="FAFAFA"/>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 name="TextBox 7">
            <a:extLst>
              <a:ext uri="{FF2B5EF4-FFF2-40B4-BE49-F238E27FC236}">
                <a16:creationId xmlns:a16="http://schemas.microsoft.com/office/drawing/2014/main" id="{53FCF3B8-EF71-823D-E6DD-489C3F4CFACF}"/>
              </a:ext>
            </a:extLst>
          </p:cNvPr>
          <p:cNvSpPr txBox="1"/>
          <p:nvPr/>
        </p:nvSpPr>
        <p:spPr>
          <a:xfrm>
            <a:off x="5995595" y="5385094"/>
            <a:ext cx="3614848" cy="373611"/>
          </a:xfrm>
          <a:prstGeom prst="roundRect">
            <a:avLst>
              <a:gd name="adj" fmla="val 50000"/>
            </a:avLst>
          </a:prstGeom>
          <a:gradFill flip="none" rotWithShape="1">
            <a:gsLst>
              <a:gs pos="3000">
                <a:srgbClr val="0078D4"/>
              </a:gs>
              <a:gs pos="85000">
                <a:srgbClr val="D660FF"/>
              </a:gs>
              <a:gs pos="73000">
                <a:srgbClr val="818EFF"/>
              </a:gs>
              <a:gs pos="97000">
                <a:srgbClr val="FEA87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Watch the video to see it in action</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399403219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9DF770-9198-8E54-B8C7-C391F97A8F2B}"/>
              </a:ext>
            </a:extLst>
          </p:cNvPr>
          <p:cNvSpPr txBox="1">
            <a:spLocks noGrp="1"/>
          </p:cNvSpPr>
          <p:nvPr>
            <p:ph type="title"/>
          </p:nvPr>
        </p:nvSpPr>
        <p:spPr>
          <a:xfrm>
            <a:off x="1209675" y="2173288"/>
            <a:ext cx="4179888" cy="646331"/>
          </a:xfrm>
          <a:prstGeom prst="rect">
            <a:avLst/>
          </a:prstGeom>
          <a:noFill/>
        </p:spPr>
        <p:txBody>
          <a:bodyPr wrap="square">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pc="-50">
                <a:ln w="3175">
                  <a:noFill/>
                </a:ln>
                <a:solidFill>
                  <a:schemeClr val="tx1"/>
                </a:solidFill>
              </a:rPr>
              <a:t>Copilot Chat Demo</a:t>
            </a:r>
          </a:p>
        </p:txBody>
      </p:sp>
    </p:spTree>
    <p:extLst>
      <p:ext uri="{BB962C8B-B14F-4D97-AF65-F5344CB8AC3E}">
        <p14:creationId xmlns:p14="http://schemas.microsoft.com/office/powerpoint/2010/main" val="11921172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2"/>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en-US" sz="1400">
                <a:solidFill>
                  <a:srgbClr val="454142"/>
                </a:solidFill>
                <a:latin typeface="+mn-lt"/>
                <a:cs typeface="Segoe UI Light" panose="020B0502040204020203" pitchFamily="34" charset="0"/>
              </a:rPr>
              <a:t>Join the free program at </a:t>
            </a:r>
            <a:r>
              <a:rPr lang="en-US" sz="1400">
                <a:solidFill>
                  <a:srgbClr val="454142"/>
                </a:solidFill>
                <a:latin typeface="+mn-lt"/>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lang="en-US" sz="140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en-US" sz="1400">
                <a:solidFill>
                  <a:schemeClr val="bg1"/>
                </a:solidFill>
                <a:cs typeface="Segoe UI Light" panose="020B0502040204020203" pitchFamily="34" charset="0"/>
              </a:rPr>
              <a:t>Get more from Copilot and Microsoft 365</a:t>
            </a:r>
          </a:p>
          <a:p>
            <a:pPr marL="0" indent="0">
              <a:spcBef>
                <a:spcPts val="0"/>
              </a:spcBef>
              <a:spcAft>
                <a:spcPts val="500"/>
              </a:spcAft>
              <a:buSzPct val="100000"/>
              <a:buNone/>
            </a:pPr>
            <a:r>
              <a:rPr lang="en-US" sz="1400">
                <a:solidFill>
                  <a:schemeClr val="bg1"/>
                </a:solidFill>
                <a:cs typeface="Segoe UI Light" panose="020B0502040204020203" pitchFamily="34" charset="0"/>
              </a:rPr>
              <a:t>Help others do the same</a:t>
            </a:r>
          </a:p>
          <a:p>
            <a:pPr marL="0" indent="0">
              <a:spcBef>
                <a:spcPts val="0"/>
              </a:spcBef>
              <a:spcAft>
                <a:spcPts val="500"/>
              </a:spcAft>
              <a:buSzPct val="100000"/>
              <a:buNone/>
            </a:pPr>
            <a:r>
              <a:rPr lang="en-US" sz="1400">
                <a:solidFill>
                  <a:schemeClr val="bg1"/>
                </a:solidFill>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a:lnSpc>
                <a:spcPct val="80000"/>
              </a:lnSpc>
              <a:spcAft>
                <a:spcPts val="1800"/>
              </a:spcAft>
            </a:pPr>
            <a:r>
              <a:rPr lang="en-US" sz="36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Make a difference</a:t>
            </a:r>
          </a:p>
          <a:p>
            <a:pPr marL="800100">
              <a:lnSpc>
                <a:spcPct val="80000"/>
              </a:lnSpc>
              <a:spcAft>
                <a:spcPts val="600"/>
              </a:spcAft>
            </a:pPr>
            <a:r>
              <a:rPr lang="en-US"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Become a</a:t>
            </a:r>
          </a:p>
          <a:p>
            <a:pPr marL="800100">
              <a:lnSpc>
                <a:spcPct val="80000"/>
              </a:lnSpc>
              <a:spcAft>
                <a:spcPts val="600"/>
              </a:spcAft>
            </a:pPr>
            <a:r>
              <a:rPr lang="en-US"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Champion</a:t>
            </a: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D10B10-2C4A-F390-6EFE-3413B3ECCE11}"/>
              </a:ext>
            </a:extLst>
          </p:cNvPr>
          <p:cNvSpPr txBox="1"/>
          <p:nvPr/>
        </p:nvSpPr>
        <p:spPr>
          <a:xfrm>
            <a:off x="583952" y="623052"/>
            <a:ext cx="11061948" cy="2385268"/>
          </a:xfrm>
          <a:prstGeom prst="rect">
            <a:avLst/>
          </a:prstGeom>
          <a:noFill/>
          <a:ln>
            <a:noFill/>
            <a:prstDash/>
          </a:ln>
          <a:effectLst/>
        </p:spPr>
        <p:txBody>
          <a:bodyPr wrap="square" lIns="0" rIns="0">
            <a:spAutoFit/>
          </a:bodyPr>
          <a:lstStyle/>
          <a:p>
            <a:pPr>
              <a:lnSpc>
                <a:spcPct val="90000"/>
              </a:lnSpc>
              <a:spcAft>
                <a:spcPts val="600"/>
              </a:spcAft>
            </a:pPr>
            <a:r>
              <a:rPr lang="en-US" sz="80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Next Steps</a:t>
            </a:r>
          </a:p>
          <a:p>
            <a:pPr marL="25400">
              <a:lnSpc>
                <a:spcPct val="90000"/>
              </a:lnSpc>
              <a:spcAft>
                <a:spcPts val="600"/>
              </a:spcAft>
            </a:pPr>
            <a:r>
              <a:rPr lang="en-US" sz="80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and Call to Action</a:t>
            </a:r>
          </a:p>
        </p:txBody>
      </p:sp>
    </p:spTree>
    <p:extLst>
      <p:ext uri="{BB962C8B-B14F-4D97-AF65-F5344CB8AC3E}">
        <p14:creationId xmlns:p14="http://schemas.microsoft.com/office/powerpoint/2010/main" val="131432991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A12F725B-EEA1-7119-D54A-6C32F3BC6213}"/>
              </a:ext>
            </a:extLst>
          </p:cNvPr>
          <p:cNvSpPr>
            <a:spLocks noGrp="1"/>
          </p:cNvSpPr>
          <p:nvPr>
            <p:ph type="title"/>
          </p:nvPr>
        </p:nvSpPr>
        <p:spPr>
          <a:xfrm>
            <a:off x="414329" y="138096"/>
            <a:ext cx="9804730" cy="553998"/>
          </a:xfrm>
        </p:spPr>
        <p:txBody>
          <a:bodyPr/>
          <a:lstStyle/>
          <a:p>
            <a:r>
              <a:rPr lang="en-US"/>
              <a:t>Copilot Chat Success Kit</a:t>
            </a:r>
            <a:br>
              <a:rPr lang="en-US"/>
            </a:br>
            <a:r>
              <a:rPr lang="en-US" sz="1800">
                <a:solidFill>
                  <a:schemeClr val="bg1"/>
                </a:solidFill>
                <a:latin typeface="Segoe Sans Text"/>
                <a:hlinkClick r:id="rId3">
                  <a:extLst>
                    <a:ext uri="{A12FA001-AC4F-418D-AE19-62706E023703}">
                      <ahyp:hlinkClr xmlns:ahyp="http://schemas.microsoft.com/office/drawing/2018/hyperlinkcolor" val="tx"/>
                    </a:ext>
                  </a:extLst>
                </a:hlinkClick>
              </a:rPr>
              <a:t>adoption.microsoft.com/copilot-chat/success-kit</a:t>
            </a:r>
            <a:br>
              <a:rPr lang="LID4096" sz="1800">
                <a:ln>
                  <a:noFill/>
                </a:ln>
                <a:solidFill>
                  <a:schemeClr val="bg1"/>
                </a:solidFill>
                <a:latin typeface="Segoe Sans Text"/>
              </a:rPr>
            </a:br>
            <a:endParaRPr lang="en-DE" sz="1800"/>
          </a:p>
        </p:txBody>
      </p:sp>
      <p:pic>
        <p:nvPicPr>
          <p:cNvPr id="7" name="Picture 6">
            <a:extLst>
              <a:ext uri="{FF2B5EF4-FFF2-40B4-BE49-F238E27FC236}">
                <a16:creationId xmlns:a16="http://schemas.microsoft.com/office/drawing/2014/main" id="{3C77B8B5-33BF-6C1A-64D7-00F4C1FAEE03}"/>
              </a:ext>
            </a:extLst>
          </p:cNvPr>
          <p:cNvPicPr>
            <a:picLocks noChangeAspect="1"/>
          </p:cNvPicPr>
          <p:nvPr/>
        </p:nvPicPr>
        <p:blipFill>
          <a:blip r:embed="rId4"/>
          <a:srcRect l="8085" r="8084" b="14731"/>
          <a:stretch>
            <a:fillRect/>
          </a:stretch>
        </p:blipFill>
        <p:spPr>
          <a:xfrm>
            <a:off x="0" y="1177811"/>
            <a:ext cx="12192000" cy="5680187"/>
          </a:xfrm>
          <a:prstGeom prst="rect">
            <a:avLst/>
          </a:prstGeom>
        </p:spPr>
      </p:pic>
      <p:sp>
        <p:nvSpPr>
          <p:cNvPr id="22" name="Graphic 102">
            <a:extLst>
              <a:ext uri="{FF2B5EF4-FFF2-40B4-BE49-F238E27FC236}">
                <a16:creationId xmlns:a16="http://schemas.microsoft.com/office/drawing/2014/main" id="{EE032B3F-360D-E3E3-EC97-13455191AD60}"/>
              </a:ext>
              <a:ext uri="{C183D7F6-B498-43B3-948B-1728B52AA6E4}">
                <adec:decorative xmlns:adec="http://schemas.microsoft.com/office/drawing/2017/decorative" val="1"/>
              </a:ext>
            </a:extLst>
          </p:cNvPr>
          <p:cNvSpPr/>
          <p:nvPr/>
        </p:nvSpPr>
        <p:spPr>
          <a:xfrm>
            <a:off x="10787287" y="458951"/>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2"/>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cxnSp>
        <p:nvCxnSpPr>
          <p:cNvPr id="21" name="Straight Connector 20">
            <a:extLst>
              <a:ext uri="{FF2B5EF4-FFF2-40B4-BE49-F238E27FC236}">
                <a16:creationId xmlns:a16="http://schemas.microsoft.com/office/drawing/2014/main" id="{E1FFB9D9-892D-617D-5B10-E89265AA686D}"/>
              </a:ext>
              <a:ext uri="{C183D7F6-B498-43B3-948B-1728B52AA6E4}">
                <adec:decorative xmlns:adec="http://schemas.microsoft.com/office/drawing/2017/decorative" val="1"/>
              </a:ext>
            </a:extLst>
          </p:cNvPr>
          <p:cNvCxnSpPr>
            <a:cxnSpLocks/>
          </p:cNvCxnSpPr>
          <p:nvPr/>
        </p:nvCxnSpPr>
        <p:spPr>
          <a:xfrm>
            <a:off x="0" y="1177811"/>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9" name="Picture 8">
            <a:extLst>
              <a:ext uri="{FF2B5EF4-FFF2-40B4-BE49-F238E27FC236}">
                <a16:creationId xmlns:a16="http://schemas.microsoft.com/office/drawing/2014/main" id="{F4679767-EA01-C8B3-AD41-A5BBF3FE11CE}"/>
              </a:ext>
            </a:extLst>
          </p:cNvPr>
          <p:cNvPicPr>
            <a:picLocks noChangeAspect="1"/>
          </p:cNvPicPr>
          <p:nvPr/>
        </p:nvPicPr>
        <p:blipFill>
          <a:blip r:embed="rId5"/>
          <a:stretch>
            <a:fillRect/>
          </a:stretch>
        </p:blipFill>
        <p:spPr>
          <a:xfrm>
            <a:off x="11238807" y="138096"/>
            <a:ext cx="869402" cy="869402"/>
          </a:xfrm>
          <a:prstGeom prst="rect">
            <a:avLst/>
          </a:prstGeom>
        </p:spPr>
      </p:pic>
    </p:spTree>
    <p:extLst>
      <p:ext uri="{BB962C8B-B14F-4D97-AF65-F5344CB8AC3E}">
        <p14:creationId xmlns:p14="http://schemas.microsoft.com/office/powerpoint/2010/main" val="4039279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21"/>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BCA962-73DA-6C59-8EF0-98D4F55C08C6}"/>
              </a:ext>
              <a:ext uri="{C183D7F6-B498-43B3-948B-1728B52AA6E4}">
                <adec:decorative xmlns:adec="http://schemas.microsoft.com/office/drawing/2017/decorative" val="1"/>
              </a:ext>
            </a:extLst>
          </p:cNvPr>
          <p:cNvSpPr>
            <a:spLocks/>
          </p:cNvSpPr>
          <p:nvPr/>
        </p:nvSpPr>
        <p:spPr bwMode="auto">
          <a:xfrm>
            <a:off x="488755" y="1081083"/>
            <a:ext cx="11017250" cy="4695834"/>
          </a:xfrm>
          <a:prstGeom prst="roundRect">
            <a:avLst>
              <a:gd name="adj" fmla="val 4982"/>
            </a:avLst>
          </a:prstGeom>
          <a:solidFill>
            <a:srgbClr val="F7F7F8"/>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 name="Rectangle: Rounded Corners 2">
            <a:extLst>
              <a:ext uri="{FF2B5EF4-FFF2-40B4-BE49-F238E27FC236}">
                <a16:creationId xmlns:a16="http://schemas.microsoft.com/office/drawing/2014/main" id="{72A5F75C-67FE-F8FA-CF2C-CB3A48EE9B81}"/>
              </a:ext>
              <a:ext uri="{C183D7F6-B498-43B3-948B-1728B52AA6E4}">
                <adec:decorative xmlns:adec="http://schemas.microsoft.com/office/drawing/2017/decorative" val="1"/>
              </a:ext>
            </a:extLst>
          </p:cNvPr>
          <p:cNvSpPr/>
          <p:nvPr/>
        </p:nvSpPr>
        <p:spPr bwMode="auto">
          <a:xfrm>
            <a:off x="637724" y="2593254"/>
            <a:ext cx="4200956" cy="1595935"/>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mn-cs"/>
            </a:endParaRPr>
          </a:p>
        </p:txBody>
      </p:sp>
      <p:sp>
        <p:nvSpPr>
          <p:cNvPr id="4" name="Oval 3">
            <a:extLst>
              <a:ext uri="{FF2B5EF4-FFF2-40B4-BE49-F238E27FC236}">
                <a16:creationId xmlns:a16="http://schemas.microsoft.com/office/drawing/2014/main" id="{7116C2FD-ED78-E28A-B31A-54DEAA9A11F7}"/>
              </a:ext>
              <a:ext uri="{C183D7F6-B498-43B3-948B-1728B52AA6E4}">
                <adec:decorative xmlns:adec="http://schemas.microsoft.com/office/drawing/2017/decorative" val="1"/>
              </a:ext>
            </a:extLst>
          </p:cNvPr>
          <p:cNvSpPr/>
          <p:nvPr/>
        </p:nvSpPr>
        <p:spPr bwMode="auto">
          <a:xfrm>
            <a:off x="928012" y="2998000"/>
            <a:ext cx="781388" cy="781388"/>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5" name="Straight Connector 4">
            <a:extLst>
              <a:ext uri="{FF2B5EF4-FFF2-40B4-BE49-F238E27FC236}">
                <a16:creationId xmlns:a16="http://schemas.microsoft.com/office/drawing/2014/main" id="{C85404BB-CCC8-E49C-FF13-973102D8D52C}"/>
              </a:ext>
              <a:ext uri="{C183D7F6-B498-43B3-948B-1728B52AA6E4}">
                <adec:decorative xmlns:adec="http://schemas.microsoft.com/office/drawing/2017/decorative" val="1"/>
              </a:ext>
            </a:extLst>
          </p:cNvPr>
          <p:cNvCxnSpPr>
            <a:cxnSpLocks/>
          </p:cNvCxnSpPr>
          <p:nvPr/>
        </p:nvCxnSpPr>
        <p:spPr>
          <a:xfrm>
            <a:off x="5094092" y="4405338"/>
            <a:ext cx="607060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71F8267-A7FE-99FB-F4C1-BD613051CBD2}"/>
              </a:ext>
              <a:ext uri="{C183D7F6-B498-43B3-948B-1728B52AA6E4}">
                <adec:decorative xmlns:adec="http://schemas.microsoft.com/office/drawing/2017/decorative" val="1"/>
              </a:ext>
            </a:extLst>
          </p:cNvPr>
          <p:cNvCxnSpPr>
            <a:cxnSpLocks/>
          </p:cNvCxnSpPr>
          <p:nvPr/>
        </p:nvCxnSpPr>
        <p:spPr>
          <a:xfrm>
            <a:off x="1942740" y="4130379"/>
            <a:ext cx="2616138" cy="0"/>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7347533-CBDB-6E12-98BA-75E146254C5C}"/>
              </a:ext>
            </a:extLst>
          </p:cNvPr>
          <p:cNvSpPr txBox="1"/>
          <p:nvPr/>
        </p:nvSpPr>
        <p:spPr>
          <a:xfrm>
            <a:off x="1941328" y="3080917"/>
            <a:ext cx="2616138" cy="61555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B5FC7"/>
                </a:solidFill>
                <a:effectLst/>
                <a:uLnTx/>
                <a:uFillTx/>
                <a:latin typeface="Segoe Sans Display Semibold"/>
                <a:ea typeface="+mn-ea"/>
                <a:cs typeface="+mn-cs"/>
              </a:rPr>
              <a:t>Unified Support with Value Based Deliveries</a:t>
            </a:r>
          </a:p>
        </p:txBody>
      </p:sp>
      <p:sp>
        <p:nvSpPr>
          <p:cNvPr id="8" name="TextBox 7">
            <a:extLst>
              <a:ext uri="{FF2B5EF4-FFF2-40B4-BE49-F238E27FC236}">
                <a16:creationId xmlns:a16="http://schemas.microsoft.com/office/drawing/2014/main" id="{41719D71-19FF-A38B-CE41-A6A70F2C435A}"/>
              </a:ext>
            </a:extLst>
          </p:cNvPr>
          <p:cNvSpPr txBox="1"/>
          <p:nvPr/>
        </p:nvSpPr>
        <p:spPr>
          <a:xfrm>
            <a:off x="5094092" y="1636971"/>
            <a:ext cx="6070600" cy="738664"/>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The Microsoft 365 Copilot Chat offerings are designed specifically for our customers, providing comprehensive support and guidance to facilitate and accelerate your AI transformation journey.</a:t>
            </a:r>
            <a:endParaRPr kumimoji="0" lang="LID4096" sz="16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9" name="TextBox 8">
            <a:extLst>
              <a:ext uri="{FF2B5EF4-FFF2-40B4-BE49-F238E27FC236}">
                <a16:creationId xmlns:a16="http://schemas.microsoft.com/office/drawing/2014/main" id="{35C240FD-41F3-DAC9-E583-CACEF159B895}"/>
              </a:ext>
            </a:extLst>
          </p:cNvPr>
          <p:cNvSpPr txBox="1"/>
          <p:nvPr/>
        </p:nvSpPr>
        <p:spPr>
          <a:xfrm>
            <a:off x="5128968" y="2988660"/>
            <a:ext cx="6070600" cy="841256"/>
          </a:xfrm>
          <a:prstGeom prst="rect">
            <a:avLst/>
          </a:prstGeom>
          <a:noFill/>
        </p:spPr>
        <p:txBody>
          <a:bodyPr wrap="square" lIns="0" tIns="0" rIns="0" bIns="0" anchor="ctr">
            <a:spAutoFit/>
          </a:bodyPr>
          <a:lstStyle/>
          <a:p>
            <a:pPr marL="285750" marR="0" lvl="0" indent="-285750" algn="l" defTabSz="914400" rtl="0" eaLnBrk="1" fontAlgn="auto" latinLnBrk="0" hangingPunct="1">
              <a:lnSpc>
                <a:spcPct val="100000"/>
              </a:lnSpc>
              <a:spcBef>
                <a:spcPts val="0"/>
              </a:spcBef>
              <a:spcAft>
                <a:spcPts val="800"/>
              </a:spcAft>
              <a:buClr>
                <a:srgbClr val="9299F7"/>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Microsoft 365 Copilot Enablement Workshop – Fundamentals</a:t>
            </a:r>
          </a:p>
          <a:p>
            <a:pPr marL="285750" marR="0" lvl="0" indent="-285750" algn="l" defTabSz="914400" rtl="0" eaLnBrk="1" fontAlgn="auto" latinLnBrk="0" hangingPunct="1">
              <a:lnSpc>
                <a:spcPct val="100000"/>
              </a:lnSpc>
              <a:spcBef>
                <a:spcPts val="0"/>
              </a:spcBef>
              <a:spcAft>
                <a:spcPts val="800"/>
              </a:spcAft>
              <a:buClr>
                <a:srgbClr val="9299F7"/>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Two new Copilot Chat offerings for IT-Admin and End-User/ BDMs will become </a:t>
            </a:r>
            <a:r>
              <a:rPr kumimoji="0" lang="en-US" sz="1600" b="1" i="1" u="none" strike="noStrike" kern="1200" cap="none" spc="0" normalizeH="0" baseline="0" noProof="0">
                <a:ln>
                  <a:noFill/>
                </a:ln>
                <a:solidFill>
                  <a:srgbClr val="5B5FC7"/>
                </a:solidFill>
                <a:effectLst/>
                <a:uLnTx/>
                <a:uFillTx/>
                <a:latin typeface="Segoe Sans Text"/>
                <a:ea typeface="+mn-ea"/>
                <a:cs typeface="+mn-cs"/>
              </a:rPr>
              <a:t>available soon</a:t>
            </a:r>
            <a:endParaRPr kumimoji="0" lang="en-US" sz="1600" b="0" i="0" u="none" strike="noStrike" kern="1200" cap="none" spc="0" normalizeH="0" baseline="0" noProof="0">
              <a:ln>
                <a:noFill/>
              </a:ln>
              <a:solidFill>
                <a:srgbClr val="5B5FC7"/>
              </a:solidFill>
              <a:effectLst/>
              <a:uLnTx/>
              <a:uFillTx/>
              <a:latin typeface="Segoe Sans Text"/>
              <a:ea typeface="+mn-ea"/>
              <a:cs typeface="+mn-cs"/>
            </a:endParaRPr>
          </a:p>
        </p:txBody>
      </p:sp>
      <p:sp>
        <p:nvSpPr>
          <p:cNvPr id="10" name="TextBox 9">
            <a:extLst>
              <a:ext uri="{FF2B5EF4-FFF2-40B4-BE49-F238E27FC236}">
                <a16:creationId xmlns:a16="http://schemas.microsoft.com/office/drawing/2014/main" id="{820D0C36-1AE5-427C-AC44-3F1102241814}"/>
              </a:ext>
            </a:extLst>
          </p:cNvPr>
          <p:cNvSpPr txBox="1"/>
          <p:nvPr/>
        </p:nvSpPr>
        <p:spPr>
          <a:xfrm>
            <a:off x="5724394" y="4692247"/>
            <a:ext cx="5440297" cy="49244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Contact your Customer Success Account Manager (CSAM) or Account Team for more details</a:t>
            </a:r>
            <a:endParaRPr kumimoji="0" lang="en-US" sz="1600" b="0" i="0" u="none" strike="noStrike" kern="1200" cap="none" spc="0" normalizeH="0" baseline="0" noProof="0">
              <a:ln>
                <a:noFill/>
              </a:ln>
              <a:solidFill>
                <a:srgbClr val="0078D7"/>
              </a:solidFill>
              <a:effectLst/>
              <a:uLnTx/>
              <a:uFillTx/>
              <a:latin typeface="Segoe Sans Text"/>
              <a:ea typeface="+mn-ea"/>
              <a:cs typeface="+mn-cs"/>
            </a:endParaRPr>
          </a:p>
        </p:txBody>
      </p:sp>
      <p:sp>
        <p:nvSpPr>
          <p:cNvPr id="11" name="Graphic 3">
            <a:extLst>
              <a:ext uri="{FF2B5EF4-FFF2-40B4-BE49-F238E27FC236}">
                <a16:creationId xmlns:a16="http://schemas.microsoft.com/office/drawing/2014/main" id="{1EDC1954-0A6A-BE47-511A-EAC146AF8224}"/>
              </a:ext>
              <a:ext uri="{C183D7F6-B498-43B3-948B-1728B52AA6E4}">
                <adec:decorative xmlns:adec="http://schemas.microsoft.com/office/drawing/2017/decorative" val="1"/>
              </a:ext>
            </a:extLst>
          </p:cNvPr>
          <p:cNvSpPr/>
          <p:nvPr/>
        </p:nvSpPr>
        <p:spPr>
          <a:xfrm>
            <a:off x="1118924" y="3207814"/>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accent3"/>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12" name="Graphic 11">
            <a:extLst>
              <a:ext uri="{FF2B5EF4-FFF2-40B4-BE49-F238E27FC236}">
                <a16:creationId xmlns:a16="http://schemas.microsoft.com/office/drawing/2014/main" id="{7F020F83-4503-0AC7-708B-8B0DFA5C54F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8968" y="4692247"/>
            <a:ext cx="399415" cy="399415"/>
          </a:xfrm>
          <a:prstGeom prst="rect">
            <a:avLst/>
          </a:prstGeom>
        </p:spPr>
      </p:pic>
    </p:spTree>
    <p:extLst>
      <p:ext uri="{BB962C8B-B14F-4D97-AF65-F5344CB8AC3E}">
        <p14:creationId xmlns:p14="http://schemas.microsoft.com/office/powerpoint/2010/main" val="419665450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C503876-9975-0685-A99A-81C9C7B9BAFB}"/>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29A71597-C468-5845-1285-EAF3AE2717D6}"/>
              </a:ext>
            </a:extLst>
          </p:cNvPr>
          <p:cNvSpPr txBox="1">
            <a:spLocks/>
          </p:cNvSpPr>
          <p:nvPr/>
        </p:nvSpPr>
        <p:spPr>
          <a:xfrm>
            <a:off x="984965" y="416169"/>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lang="en-US">
                <a:gradFill flip="none" rotWithShape="1">
                  <a:gsLst>
                    <a:gs pos="0">
                      <a:srgbClr val="94D8FE"/>
                    </a:gs>
                    <a:gs pos="100000">
                      <a:schemeClr val="bg1"/>
                    </a:gs>
                  </a:gsLst>
                  <a:lin ang="13500000" scaled="1"/>
                  <a:tileRect/>
                </a:gradFill>
                <a:latin typeface="Segoe Sans Display Semibold" pitchFamily="2" charset="0"/>
                <a:cs typeface="Segoe UI Semibold"/>
              </a:rPr>
              <a:t>Use Copilot Chat on the go</a:t>
            </a:r>
          </a:p>
        </p:txBody>
      </p:sp>
      <p:sp>
        <p:nvSpPr>
          <p:cNvPr id="4" name="Rectangle 3">
            <a:extLst>
              <a:ext uri="{FF2B5EF4-FFF2-40B4-BE49-F238E27FC236}">
                <a16:creationId xmlns:a16="http://schemas.microsoft.com/office/drawing/2014/main" id="{CE31389B-0C10-1295-7D1A-38C8510E69A4}"/>
              </a:ext>
              <a:ext uri="{C183D7F6-B498-43B3-948B-1728B52AA6E4}">
                <adec:decorative xmlns:adec="http://schemas.microsoft.com/office/drawing/2017/decorative" val="1"/>
              </a:ext>
            </a:extLst>
          </p:cNvPr>
          <p:cNvSpPr/>
          <p:nvPr/>
        </p:nvSpPr>
        <p:spPr>
          <a:xfrm>
            <a:off x="2268836" y="2862917"/>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 name="TextBox 4">
            <a:extLst>
              <a:ext uri="{FF2B5EF4-FFF2-40B4-BE49-F238E27FC236}">
                <a16:creationId xmlns:a16="http://schemas.microsoft.com/office/drawing/2014/main" id="{BF422861-EFF6-A830-D71C-431A63CD7BE0}"/>
              </a:ext>
            </a:extLst>
          </p:cNvPr>
          <p:cNvSpPr txBox="1"/>
          <p:nvPr/>
        </p:nvSpPr>
        <p:spPr>
          <a:xfrm>
            <a:off x="1435297" y="1960733"/>
            <a:ext cx="3945869"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Download the Microsoft 365 Copilot mobile app and sign in with your work or school account to access Copilot Chat</a:t>
            </a:r>
          </a:p>
        </p:txBody>
      </p:sp>
      <p:sp>
        <p:nvSpPr>
          <p:cNvPr id="6" name="Freeform: Shape 5">
            <a:extLst>
              <a:ext uri="{FF2B5EF4-FFF2-40B4-BE49-F238E27FC236}">
                <a16:creationId xmlns:a16="http://schemas.microsoft.com/office/drawing/2014/main" id="{570825A2-BA9C-81C7-5FF1-0D0D27E97C30}"/>
              </a:ext>
              <a:ext uri="{C183D7F6-B498-43B3-948B-1728B52AA6E4}">
                <adec:decorative xmlns:adec="http://schemas.microsoft.com/office/drawing/2017/decorative" val="1"/>
              </a:ext>
            </a:extLst>
          </p:cNvPr>
          <p:cNvSpPr/>
          <p:nvPr/>
        </p:nvSpPr>
        <p:spPr bwMode="auto">
          <a:xfrm rot="3229521">
            <a:off x="1050689" y="2668695"/>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7" name="Picture 2" descr="QR code to download the Microsoft 365 mobile app">
            <a:extLst>
              <a:ext uri="{FF2B5EF4-FFF2-40B4-BE49-F238E27FC236}">
                <a16:creationId xmlns:a16="http://schemas.microsoft.com/office/drawing/2014/main" id="{F75E4830-B9E3-1BE3-6C66-036A968F5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938" y="3039565"/>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Image of the Microsoft 365 Copilot mobile app with Copilot Chat open.">
            <a:extLst>
              <a:ext uri="{FF2B5EF4-FFF2-40B4-BE49-F238E27FC236}">
                <a16:creationId xmlns:a16="http://schemas.microsoft.com/office/drawing/2014/main" id="{0D34DD8F-6044-49D1-2632-010E781DB099}"/>
              </a:ext>
            </a:extLst>
          </p:cNvPr>
          <p:cNvGrpSpPr/>
          <p:nvPr/>
        </p:nvGrpSpPr>
        <p:grpSpPr>
          <a:xfrm>
            <a:off x="8634036" y="1456121"/>
            <a:ext cx="2117034" cy="4412740"/>
            <a:chOff x="6967331" y="1456120"/>
            <a:chExt cx="2117034" cy="4412740"/>
          </a:xfrm>
        </p:grpSpPr>
        <p:sp>
          <p:nvSpPr>
            <p:cNvPr id="9" name="Rectangle: Rounded Corners 8">
              <a:extLst>
                <a:ext uri="{FF2B5EF4-FFF2-40B4-BE49-F238E27FC236}">
                  <a16:creationId xmlns:a16="http://schemas.microsoft.com/office/drawing/2014/main" id="{8181CB6F-7217-4479-4550-3780EAAA6A03}"/>
                </a:ext>
              </a:extLst>
            </p:cNvPr>
            <p:cNvSpPr/>
            <p:nvPr/>
          </p:nvSpPr>
          <p:spPr bwMode="auto">
            <a:xfrm>
              <a:off x="6967331" y="1456120"/>
              <a:ext cx="2117034" cy="4412740"/>
            </a:xfrm>
            <a:prstGeom prst="roundRect">
              <a:avLst>
                <a:gd name="adj" fmla="val 5584"/>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0" name="Picture 2">
              <a:extLst>
                <a:ext uri="{FF2B5EF4-FFF2-40B4-BE49-F238E27FC236}">
                  <a16:creationId xmlns:a16="http://schemas.microsoft.com/office/drawing/2014/main" id="{82CB5A52-5662-29DE-70C4-218B3A31B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103" y="1530546"/>
              <a:ext cx="1969087" cy="42638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817875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a:ln>
                  <a:noFill/>
                </a:ln>
                <a:solidFill>
                  <a:schemeClr val="tx2"/>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a:t>
            </a:r>
            <a:r>
              <a:rPr kumimoji="0" lang="en-US" sz="1400" b="0" i="0" u="none" strike="noStrike" kern="1200" cap="none" spc="0" normalizeH="0" noProof="0" err="1">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53998"/>
          </a:xfrm>
          <a:prstGeom prst="rect">
            <a:avLst/>
          </a:prstGeom>
          <a:noFill/>
        </p:spPr>
        <p:txBody>
          <a:bodyPr wrap="square" lIns="0" tIns="0" rIns="0" bIns="0" anchor="t">
            <a:spAutoFit/>
          </a:bodyPr>
          <a:lstStyle/>
          <a:p>
            <a:pPr algn="ctr" defTabSz="914400">
              <a:defRPr/>
            </a:pPr>
            <a:r>
              <a:rPr lang="en-US" sz="1800">
                <a:solidFill>
                  <a:schemeClr val="accent1"/>
                </a:solidFill>
                <a:latin typeface="+mj-lt"/>
                <a:cs typeface="Segoe UI Light" panose="020B0502040204020203" pitchFamily="34" charset="0"/>
              </a:rPr>
              <a:t>Select Frontline Friday 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chemeClr val="bg1"/>
                </a:solidFill>
                <a:effectLst/>
                <a:uLnTx/>
                <a:uFillTx/>
                <a:latin typeface="+mj-lt"/>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Visit</a:t>
            </a:r>
          </a:p>
        </p:txBody>
      </p:sp>
      <p:pic>
        <p:nvPicPr>
          <p:cNvPr id="15" name="Picture 14" descr="A blurry image of a blue and orange sky&#10;&#10;AI-generated content may be incorrect.">
            <a:extLst>
              <a:ext uri="{FF2B5EF4-FFF2-40B4-BE49-F238E27FC236}">
                <a16:creationId xmlns:a16="http://schemas.microsoft.com/office/drawing/2014/main" id="{0063B506-7055-28E0-DEF9-F8AAC471EEF3}"/>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en-US" spc="0"/>
              <a:t>THANK YOU –</a:t>
            </a:r>
            <a:br>
              <a:rPr lang="en-US" spc="0"/>
            </a:br>
            <a:r>
              <a:rPr lang="en-US" spc="0"/>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a:rPr>
              <a:t>We’re committed to making your </a:t>
            </a:r>
            <a:r>
              <a:rPr lang="en-US" sz="1800" b="1">
                <a:solidFill>
                  <a:schemeClr val="bg1"/>
                </a:solidFill>
                <a:cs typeface="Segoe UI Light"/>
              </a:rPr>
              <a:t>Customer Hub </a:t>
            </a:r>
            <a:r>
              <a:rPr lang="en-US" sz="1800">
                <a:solidFill>
                  <a:schemeClr val="bg1"/>
                </a:solidFill>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0216-F0E4-1778-CD8F-7E79D7A4B05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70FB2E-F7E2-1488-0F5E-715F9BA3CA2F}"/>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937935E3-500E-0093-85B3-3F04101CCE5D}"/>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A2D26CF3-C73B-4FB5-E368-DBB8B209D2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C94305EB-16A1-C7A9-6EEA-0DABA48A2D04}"/>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E5A3DA75-2CAA-3D9E-0C4E-1B8F0C7FC8AA}"/>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8007F348-093D-C277-F7FA-2CF9A65BA74A}"/>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10;&#10;AI-generated content may be incorrect.">
            <a:extLst>
              <a:ext uri="{FF2B5EF4-FFF2-40B4-BE49-F238E27FC236}">
                <a16:creationId xmlns:a16="http://schemas.microsoft.com/office/drawing/2014/main" id="{62E296C3-4B15-9102-AB46-73F678BC35FF}"/>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68B11158-53AB-AB5B-9C32-A1A900E1CE6E}"/>
              </a:ext>
            </a:extLst>
          </p:cNvPr>
          <p:cNvSpPr txBox="1"/>
          <p:nvPr/>
        </p:nvSpPr>
        <p:spPr>
          <a:xfrm>
            <a:off x="3902597" y="748860"/>
            <a:ext cx="7890896" cy="867930"/>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CD691B6D-A3A6-64F9-20E4-2D87FBF39F67}"/>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39ADE3B9-175D-54AF-69A5-811F2904AE83}"/>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F27020F9-0E44-4CA2-EF2B-523C80BBDABB}"/>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58201638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2"/>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DD949-597B-D235-C4DD-765EA5FCF5E3}"/>
            </a:ext>
          </a:extLst>
        </p:cNvPr>
        <p:cNvGrpSpPr/>
        <p:nvPr/>
      </p:nvGrpSpPr>
      <p:grpSpPr>
        <a:xfrm>
          <a:off x="0" y="0"/>
          <a:ext cx="0" cy="0"/>
          <a:chOff x="0" y="0"/>
          <a:chExt cx="0" cy="0"/>
        </a:xfrm>
      </p:grpSpPr>
      <p:sp>
        <p:nvSpPr>
          <p:cNvPr id="24" name="Title 2">
            <a:extLst>
              <a:ext uri="{FF2B5EF4-FFF2-40B4-BE49-F238E27FC236}">
                <a16:creationId xmlns:a16="http://schemas.microsoft.com/office/drawing/2014/main" id="{3C151F01-C5ED-FD98-17D0-119A59D99A0A}"/>
              </a:ext>
            </a:extLst>
          </p:cNvPr>
          <p:cNvSpPr txBox="1">
            <a:spLocks/>
          </p:cNvSpPr>
          <p:nvPr/>
        </p:nvSpPr>
        <p:spPr>
          <a:xfrm>
            <a:off x="585787" y="228103"/>
            <a:ext cx="11020425" cy="553998"/>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dirty="0" smtClean="0">
                <a:ln w="3175">
                  <a:noFill/>
                </a:ln>
                <a:gradFill flip="none" rotWithShape="1">
                  <a:gsLst>
                    <a:gs pos="12000">
                      <a:srgbClr val="0078D4"/>
                    </a:gs>
                    <a:gs pos="100000">
                      <a:srgbClr val="C73ECC"/>
                    </a:gs>
                  </a:gsLst>
                  <a:lin ang="0" scaled="1"/>
                  <a:tileRect/>
                </a:gradFill>
                <a:effectLst/>
                <a:latin typeface="Segoe Sans Display Semibold"/>
                <a:cs typeface="Segoe Sans Display Semibold"/>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flip="none" rotWithShape="1">
                  <a:gsLst>
                    <a:gs pos="12000">
                      <a:srgbClr val="0078D4"/>
                    </a:gs>
                    <a:gs pos="100000">
                      <a:srgbClr val="C73ECC"/>
                    </a:gs>
                  </a:gsLst>
                  <a:lin ang="0" scaled="1"/>
                  <a:tileRect/>
                </a:gradFill>
                <a:effectLst/>
                <a:uLnTx/>
                <a:uFillTx/>
                <a:latin typeface="Segoe Sans Display Semibold"/>
                <a:ea typeface="+mn-ea"/>
                <a:cs typeface="Segoe Sans Display Semibold"/>
              </a:rPr>
              <a:t>Copilot Chat powered by GPT-5</a:t>
            </a:r>
          </a:p>
        </p:txBody>
      </p:sp>
      <p:sp>
        <p:nvSpPr>
          <p:cNvPr id="25" name="Text Placeholder 4">
            <a:extLst>
              <a:ext uri="{FF2B5EF4-FFF2-40B4-BE49-F238E27FC236}">
                <a16:creationId xmlns:a16="http://schemas.microsoft.com/office/drawing/2014/main" id="{2A1315A0-A4D4-B9C3-8634-7026D046B854}"/>
              </a:ext>
            </a:extLst>
          </p:cNvPr>
          <p:cNvSpPr txBox="1">
            <a:spLocks/>
          </p:cNvSpPr>
          <p:nvPr/>
        </p:nvSpPr>
        <p:spPr>
          <a:xfrm>
            <a:off x="617317" y="827778"/>
            <a:ext cx="10548088" cy="246221"/>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2200" spc="0" baseline="0">
                <a:solidFill>
                  <a:srgbClr val="2A446F"/>
                </a:solidFill>
                <a:latin typeface="+mj-lt"/>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E2F2E"/>
                </a:solidFill>
                <a:effectLst/>
                <a:uLnTx/>
                <a:uFillTx/>
                <a:latin typeface="Segoe Sans Display" pitchFamily="2" charset="0"/>
                <a:ea typeface="+mj-ea"/>
                <a:cs typeface="Segoe Sans Display" pitchFamily="2" charset="0"/>
              </a:rPr>
              <a:t>Try the latest model from OpenAI today</a:t>
            </a:r>
          </a:p>
        </p:txBody>
      </p:sp>
      <p:grpSp>
        <p:nvGrpSpPr>
          <p:cNvPr id="35" name="Group 34">
            <a:extLst>
              <a:ext uri="{FF2B5EF4-FFF2-40B4-BE49-F238E27FC236}">
                <a16:creationId xmlns:a16="http://schemas.microsoft.com/office/drawing/2014/main" id="{082FA193-3930-0A25-CF23-8AC247DDD69F}"/>
              </a:ext>
            </a:extLst>
          </p:cNvPr>
          <p:cNvGrpSpPr/>
          <p:nvPr/>
        </p:nvGrpSpPr>
        <p:grpSpPr>
          <a:xfrm>
            <a:off x="673229" y="1287675"/>
            <a:ext cx="10872285" cy="4803131"/>
            <a:chOff x="735250" y="1212658"/>
            <a:chExt cx="10872285" cy="4803131"/>
          </a:xfrm>
        </p:grpSpPr>
        <p:sp>
          <p:nvSpPr>
            <p:cNvPr id="28" name="Rectangle: Rounded Corners 27">
              <a:extLst>
                <a:ext uri="{FF2B5EF4-FFF2-40B4-BE49-F238E27FC236}">
                  <a16:creationId xmlns:a16="http://schemas.microsoft.com/office/drawing/2014/main" id="{4C0AAF09-D7BA-BA74-9518-5EEF8DD4B110}"/>
                </a:ext>
              </a:extLst>
            </p:cNvPr>
            <p:cNvSpPr/>
            <p:nvPr/>
          </p:nvSpPr>
          <p:spPr bwMode="auto">
            <a:xfrm>
              <a:off x="735250" y="1212658"/>
              <a:ext cx="10872285" cy="4803131"/>
            </a:xfrm>
            <a:prstGeom prst="roundRect">
              <a:avLst>
                <a:gd name="adj" fmla="val 3196"/>
              </a:avLst>
            </a:prstGeom>
            <a:solidFill>
              <a:schemeClr val="bg1">
                <a:lumMod val="95000"/>
                <a:alpha val="50000"/>
              </a:schemeClr>
            </a:solidFill>
            <a:ln w="15875">
              <a:gradFill flip="none" rotWithShape="1">
                <a:gsLst>
                  <a:gs pos="0">
                    <a:srgbClr val="0078D4"/>
                  </a:gs>
                  <a:gs pos="100000">
                    <a:srgbClr val="C03BC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3" name="Group 2">
              <a:extLst>
                <a:ext uri="{FF2B5EF4-FFF2-40B4-BE49-F238E27FC236}">
                  <a16:creationId xmlns:a16="http://schemas.microsoft.com/office/drawing/2014/main" id="{6E9FF162-2916-E6CD-4D5F-2FDA6F2EBA72}"/>
                </a:ext>
              </a:extLst>
            </p:cNvPr>
            <p:cNvGrpSpPr/>
            <p:nvPr/>
          </p:nvGrpSpPr>
          <p:grpSpPr>
            <a:xfrm>
              <a:off x="1614280" y="1339769"/>
              <a:ext cx="3694176" cy="3483934"/>
              <a:chOff x="1082566" y="2793803"/>
              <a:chExt cx="3694176" cy="3483934"/>
            </a:xfrm>
          </p:grpSpPr>
          <p:sp>
            <p:nvSpPr>
              <p:cNvPr id="16" name="Rectangle 15">
                <a:extLst>
                  <a:ext uri="{FF2B5EF4-FFF2-40B4-BE49-F238E27FC236}">
                    <a16:creationId xmlns:a16="http://schemas.microsoft.com/office/drawing/2014/main" id="{4D6E0730-4D9C-BB35-808B-11E9E4D0BDD4}"/>
                  </a:ext>
                  <a:ext uri="{C183D7F6-B498-43B3-948B-1728B52AA6E4}">
                    <adec:decorative xmlns:adec="http://schemas.microsoft.com/office/drawing/2017/decorative" val="1"/>
                  </a:ext>
                </a:extLst>
              </p:cNvPr>
              <p:cNvSpPr/>
              <p:nvPr/>
            </p:nvSpPr>
            <p:spPr bwMode="auto">
              <a:xfrm>
                <a:off x="1082566" y="3305937"/>
                <a:ext cx="3694176" cy="2971800"/>
              </a:xfrm>
              <a:prstGeom prst="rect">
                <a:avLst/>
              </a:prstGeom>
              <a:solidFill>
                <a:srgbClr val="F2F9FC"/>
              </a:solidFill>
              <a:ln w="6350">
                <a:solidFill>
                  <a:srgbClr val="0070C0">
                    <a:alpha val="50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C2B92E65-98C0-B744-2430-0FF7FE5BE3BF}"/>
                  </a:ext>
                </a:extLst>
              </p:cNvPr>
              <p:cNvCxnSpPr>
                <a:cxnSpLocks/>
              </p:cNvCxnSpPr>
              <p:nvPr/>
            </p:nvCxnSpPr>
            <p:spPr>
              <a:xfrm>
                <a:off x="2972947" y="4445682"/>
                <a:ext cx="0" cy="95699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32F44DF-6DDE-FCAA-F4D2-EA3EF6A20ABA}"/>
                  </a:ext>
                </a:extLst>
              </p:cNvPr>
              <p:cNvPicPr>
                <a:picLocks noChangeAspect="1"/>
              </p:cNvPicPr>
              <p:nvPr/>
            </p:nvPicPr>
            <p:blipFill>
              <a:blip r:embed="rId3"/>
              <a:stretch>
                <a:fillRect/>
              </a:stretch>
            </p:blipFill>
            <p:spPr>
              <a:xfrm>
                <a:off x="1469870" y="3681158"/>
                <a:ext cx="2971465" cy="905589"/>
              </a:xfrm>
              <a:prstGeom prst="roundRect">
                <a:avLst/>
              </a:prstGeom>
              <a:ln>
                <a:solidFill>
                  <a:srgbClr val="0070C0"/>
                </a:solidFill>
              </a:ln>
            </p:spPr>
          </p:pic>
          <p:sp useBgFill="1">
            <p:nvSpPr>
              <p:cNvPr id="18" name="Freeform 8">
                <a:extLst>
                  <a:ext uri="{FF2B5EF4-FFF2-40B4-BE49-F238E27FC236}">
                    <a16:creationId xmlns:a16="http://schemas.microsoft.com/office/drawing/2014/main" id="{FDCA1C4D-B8F3-02D7-D25E-4BB5D87D84EA}"/>
                  </a:ext>
                </a:extLst>
              </p:cNvPr>
              <p:cNvSpPr/>
              <p:nvPr/>
            </p:nvSpPr>
            <p:spPr bwMode="blackWhite">
              <a:xfrm>
                <a:off x="2286833" y="5294065"/>
                <a:ext cx="1371600" cy="570657"/>
              </a:xfrm>
              <a:prstGeom prst="roundRect">
                <a:avLst>
                  <a:gd name="adj" fmla="val 15369"/>
                </a:avLst>
              </a:prstGeom>
              <a:solidFill>
                <a:schemeClr val="bg1"/>
              </a:solidFill>
              <a:ln w="9525">
                <a:solidFill>
                  <a:srgbClr val="0070C0"/>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GPT-4o</a:t>
                </a:r>
              </a:p>
            </p:txBody>
          </p:sp>
          <p:sp>
            <p:nvSpPr>
              <p:cNvPr id="21" name="Title 1">
                <a:extLst>
                  <a:ext uri="{FF2B5EF4-FFF2-40B4-BE49-F238E27FC236}">
                    <a16:creationId xmlns:a16="http://schemas.microsoft.com/office/drawing/2014/main" id="{38196846-1753-3C3E-F942-B6EAEEE337F1}"/>
                  </a:ext>
                </a:extLst>
              </p:cNvPr>
              <p:cNvSpPr txBox="1">
                <a:spLocks/>
              </p:cNvSpPr>
              <p:nvPr/>
            </p:nvSpPr>
            <p:spPr>
              <a:xfrm>
                <a:off x="1217737" y="2793803"/>
                <a:ext cx="3423834" cy="369332"/>
              </a:xfrm>
              <a:prstGeom prst="rect">
                <a:avLst/>
              </a:prstGeom>
            </p:spPr>
            <p:txBody>
              <a:bodyPr vert="horz" wrap="square" lIns="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Semibold"/>
                    <a:ea typeface="+mj-ea"/>
                    <a:cs typeface="Segoe Sans Display Semibold"/>
                  </a:rPr>
                  <a:t>Copilot Chat with GPT-4o</a:t>
                </a:r>
                <a:endParaRPr kumimoji="0" lang="en-US" sz="2000" b="0" i="0" u="none" strike="noStrike" kern="1200" cap="none" spc="0" normalizeH="0" baseline="0" noProof="0">
                  <a:ln>
                    <a:noFill/>
                  </a:ln>
                  <a:solidFill>
                    <a:srgbClr val="091F2C"/>
                  </a:solidFill>
                  <a:effectLst/>
                  <a:uLnTx/>
                  <a:uFillTx/>
                  <a:latin typeface="Segoe Sans Display" pitchFamily="2" charset="0"/>
                  <a:ea typeface="+mj-ea"/>
                  <a:cs typeface="Segoe Sans Display" pitchFamily="2" charset="0"/>
                </a:endParaRPr>
              </a:p>
            </p:txBody>
          </p:sp>
        </p:grpSp>
        <p:grpSp>
          <p:nvGrpSpPr>
            <p:cNvPr id="26" name="Group 25">
              <a:extLst>
                <a:ext uri="{FF2B5EF4-FFF2-40B4-BE49-F238E27FC236}">
                  <a16:creationId xmlns:a16="http://schemas.microsoft.com/office/drawing/2014/main" id="{A6A31452-DE22-0230-67E1-A016DC955D65}"/>
                </a:ext>
              </a:extLst>
            </p:cNvPr>
            <p:cNvGrpSpPr/>
            <p:nvPr/>
          </p:nvGrpSpPr>
          <p:grpSpPr>
            <a:xfrm>
              <a:off x="6945737" y="1363827"/>
              <a:ext cx="3694570" cy="3469532"/>
              <a:chOff x="5760870" y="1709678"/>
              <a:chExt cx="3694570" cy="3469532"/>
            </a:xfrm>
          </p:grpSpPr>
          <p:sp>
            <p:nvSpPr>
              <p:cNvPr id="4" name="Rectangle 3">
                <a:extLst>
                  <a:ext uri="{FF2B5EF4-FFF2-40B4-BE49-F238E27FC236}">
                    <a16:creationId xmlns:a16="http://schemas.microsoft.com/office/drawing/2014/main" id="{7D9C62B4-FFB1-25D4-F1BC-D6C2DC516C12}"/>
                  </a:ext>
                  <a:ext uri="{C183D7F6-B498-43B3-948B-1728B52AA6E4}">
                    <adec:decorative xmlns:adec="http://schemas.microsoft.com/office/drawing/2017/decorative" val="1"/>
                  </a:ext>
                </a:extLst>
              </p:cNvPr>
              <p:cNvSpPr/>
              <p:nvPr/>
            </p:nvSpPr>
            <p:spPr bwMode="auto">
              <a:xfrm>
                <a:off x="5760870" y="2205545"/>
                <a:ext cx="3694570" cy="2973665"/>
              </a:xfrm>
              <a:prstGeom prst="rect">
                <a:avLst/>
              </a:prstGeom>
              <a:solidFill>
                <a:srgbClr val="F2F9FC"/>
              </a:solidFill>
              <a:ln w="6350">
                <a:solidFill>
                  <a:srgbClr val="0070C0">
                    <a:alpha val="50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2C0D7B02-D8DA-B550-BFDB-9431B3791D4E}"/>
                  </a:ext>
                </a:extLst>
              </p:cNvPr>
              <p:cNvCxnSpPr>
                <a:cxnSpLocks/>
              </p:cNvCxnSpPr>
              <p:nvPr/>
            </p:nvCxnSpPr>
            <p:spPr>
              <a:xfrm>
                <a:off x="7612658" y="2751630"/>
                <a:ext cx="0" cy="950718"/>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F814E0-6DD6-9102-16E9-A5074BCD8039}"/>
                  </a:ext>
                </a:extLst>
              </p:cNvPr>
              <p:cNvCxnSpPr>
                <a:cxnSpLocks/>
              </p:cNvCxnSpPr>
              <p:nvPr/>
            </p:nvCxnSpPr>
            <p:spPr>
              <a:xfrm>
                <a:off x="7115926" y="3918829"/>
                <a:ext cx="0" cy="80032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B05511-A632-68E8-9F68-8A05D1427BBB}"/>
                  </a:ext>
                </a:extLst>
              </p:cNvPr>
              <p:cNvCxnSpPr/>
              <p:nvPr/>
            </p:nvCxnSpPr>
            <p:spPr>
              <a:xfrm>
                <a:off x="8137686" y="3699802"/>
                <a:ext cx="0" cy="111116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Freeform 8">
                <a:extLst>
                  <a:ext uri="{FF2B5EF4-FFF2-40B4-BE49-F238E27FC236}">
                    <a16:creationId xmlns:a16="http://schemas.microsoft.com/office/drawing/2014/main" id="{924356D0-AA50-58C6-04BC-BE930C2E5F44}"/>
                  </a:ext>
                </a:extLst>
              </p:cNvPr>
              <p:cNvSpPr/>
              <p:nvPr/>
            </p:nvSpPr>
            <p:spPr bwMode="blackWhite">
              <a:xfrm>
                <a:off x="6924719" y="3470152"/>
                <a:ext cx="1353312" cy="570657"/>
              </a:xfrm>
              <a:prstGeom prst="roundRect">
                <a:avLst>
                  <a:gd name="adj" fmla="val 19711"/>
                </a:avLst>
              </a:prstGeom>
              <a:solidFill>
                <a:schemeClr val="bg1"/>
              </a:solidFill>
              <a:ln w="9525">
                <a:solidFill>
                  <a:srgbClr val="0070C0"/>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GPT-5 real-time router</a:t>
                </a:r>
              </a:p>
            </p:txBody>
          </p:sp>
          <p:pic>
            <p:nvPicPr>
              <p:cNvPr id="7" name="Picture 2">
                <a:extLst>
                  <a:ext uri="{FF2B5EF4-FFF2-40B4-BE49-F238E27FC236}">
                    <a16:creationId xmlns:a16="http://schemas.microsoft.com/office/drawing/2014/main" id="{397384A2-26C6-6051-0248-F9F7C78D3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6413199" y="2349266"/>
                <a:ext cx="2376352" cy="782425"/>
              </a:xfrm>
              <a:prstGeom prst="roundRect">
                <a:avLst>
                  <a:gd name="adj" fmla="val 7876"/>
                </a:avLst>
              </a:prstGeom>
              <a:noFill/>
              <a:ln w="9525">
                <a:solidFill>
                  <a:srgbClr val="0070C0"/>
                </a:solidFill>
              </a:ln>
              <a:extLst>
                <a:ext uri="{909E8E84-426E-40DD-AFC4-6F175D3DCCD1}">
                  <a14:hiddenFill xmlns:a14="http://schemas.microsoft.com/office/drawing/2010/main">
                    <a:solidFill>
                      <a:srgbClr val="FFFFFF"/>
                    </a:solidFill>
                  </a14:hiddenFill>
                </a:ext>
              </a:extLst>
            </p:spPr>
          </p:pic>
          <p:sp useBgFill="1">
            <p:nvSpPr>
              <p:cNvPr id="8" name="Freeform 8">
                <a:extLst>
                  <a:ext uri="{FF2B5EF4-FFF2-40B4-BE49-F238E27FC236}">
                    <a16:creationId xmlns:a16="http://schemas.microsoft.com/office/drawing/2014/main" id="{AB794AA1-AA5E-5813-4DD7-89C3E595BBE4}"/>
                  </a:ext>
                </a:extLst>
              </p:cNvPr>
              <p:cNvSpPr/>
              <p:nvPr/>
            </p:nvSpPr>
            <p:spPr bwMode="blackWhite">
              <a:xfrm>
                <a:off x="5994914" y="4436926"/>
                <a:ext cx="1371600" cy="566928"/>
              </a:xfrm>
              <a:prstGeom prst="roundRect">
                <a:avLst>
                  <a:gd name="adj" fmla="val 19711"/>
                </a:avLst>
              </a:prstGeom>
              <a:solidFill>
                <a:schemeClr val="bg1"/>
              </a:solidFill>
              <a:ln w="9525">
                <a:solidFill>
                  <a:srgbClr val="0070C0"/>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GPT-5 </a:t>
                </a:r>
                <a:b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br>
                <a:r>
                  <a:rPr kumimoji="0" lang="en-US" sz="11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High-throughput</a:t>
                </a:r>
                <a:endParaRPr kumimoji="0" lang="en-US" sz="1100" b="0" i="0" u="none" strike="noStrike" kern="1200" cap="none" spc="0" normalizeH="0" baseline="0" noProof="0">
                  <a:ln>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endParaRPr>
              </a:p>
            </p:txBody>
          </p:sp>
          <p:sp>
            <p:nvSpPr>
              <p:cNvPr id="9" name="Freeform 8">
                <a:extLst>
                  <a:ext uri="{FF2B5EF4-FFF2-40B4-BE49-F238E27FC236}">
                    <a16:creationId xmlns:a16="http://schemas.microsoft.com/office/drawing/2014/main" id="{2345E2C1-C839-FC61-3080-934AC0FE1FE7}"/>
                  </a:ext>
                </a:extLst>
              </p:cNvPr>
              <p:cNvSpPr/>
              <p:nvPr/>
            </p:nvSpPr>
            <p:spPr bwMode="blackWhite">
              <a:xfrm>
                <a:off x="7884077" y="4432975"/>
                <a:ext cx="1371600" cy="566928"/>
              </a:xfrm>
              <a:prstGeom prst="roundRect">
                <a:avLst>
                  <a:gd name="adj" fmla="val 15369"/>
                </a:avLst>
              </a:prstGeom>
              <a:solidFill>
                <a:schemeClr val="bg1"/>
              </a:solidFill>
              <a:ln w="9525">
                <a:solidFill>
                  <a:srgbClr val="0070C0"/>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GPT-5</a:t>
                </a:r>
                <a:b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br>
                <a:r>
                  <a:rPr kumimoji="0" lang="en-US" sz="11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Deeper reasoning</a:t>
                </a:r>
                <a:endPar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endParaRPr>
              </a:p>
            </p:txBody>
          </p:sp>
          <p:sp>
            <p:nvSpPr>
              <p:cNvPr id="22" name="Title 1">
                <a:extLst>
                  <a:ext uri="{FF2B5EF4-FFF2-40B4-BE49-F238E27FC236}">
                    <a16:creationId xmlns:a16="http://schemas.microsoft.com/office/drawing/2014/main" id="{FF7D3CFF-BA65-CB54-A49C-DD768F1B4555}"/>
                  </a:ext>
                </a:extLst>
              </p:cNvPr>
              <p:cNvSpPr txBox="1">
                <a:spLocks/>
              </p:cNvSpPr>
              <p:nvPr/>
            </p:nvSpPr>
            <p:spPr>
              <a:xfrm>
                <a:off x="5891361" y="1709678"/>
                <a:ext cx="3423834" cy="369332"/>
              </a:xfrm>
              <a:prstGeom prst="rect">
                <a:avLst/>
              </a:prstGeom>
            </p:spPr>
            <p:txBody>
              <a:bodyPr vert="horz" wrap="square" lIns="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Semibold"/>
                    <a:ea typeface="+mj-ea"/>
                    <a:cs typeface="Segoe Sans Display Semibold"/>
                  </a:rPr>
                  <a:t>Copilot Chat with GPT-5</a:t>
                </a:r>
                <a:endParaRPr kumimoji="0" lang="en-US" sz="2000" b="0" i="0" u="none" strike="noStrike" kern="1200" cap="none" spc="0" normalizeH="0" baseline="0" noProof="0">
                  <a:ln>
                    <a:noFill/>
                  </a:ln>
                  <a:solidFill>
                    <a:srgbClr val="091F2C"/>
                  </a:solidFill>
                  <a:effectLst/>
                  <a:uLnTx/>
                  <a:uFillTx/>
                  <a:latin typeface="Segoe Sans Display" pitchFamily="2" charset="0"/>
                  <a:ea typeface="+mj-ea"/>
                  <a:cs typeface="Segoe Sans Display" pitchFamily="2" charset="0"/>
                </a:endParaRPr>
              </a:p>
            </p:txBody>
          </p:sp>
        </p:grpSp>
        <p:sp>
          <p:nvSpPr>
            <p:cNvPr id="29" name="Content Placeholder 26">
              <a:extLst>
                <a:ext uri="{FF2B5EF4-FFF2-40B4-BE49-F238E27FC236}">
                  <a16:creationId xmlns:a16="http://schemas.microsoft.com/office/drawing/2014/main" id="{C10AE208-24E5-2DC7-09A7-3A50F1C856CB}"/>
                </a:ext>
              </a:extLst>
            </p:cNvPr>
            <p:cNvSpPr txBox="1">
              <a:spLocks/>
            </p:cNvSpPr>
            <p:nvPr/>
          </p:nvSpPr>
          <p:spPr>
            <a:xfrm>
              <a:off x="1238098" y="5246778"/>
              <a:ext cx="4498436" cy="248530"/>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ctr" defTabSz="914400" rtl="0" eaLnBrk="1" fontAlgn="auto" latinLnBrk="0" hangingPunct="1">
                <a:lnSpc>
                  <a:spcPct val="111000"/>
                </a:lnSpc>
                <a:spcBef>
                  <a:spcPts val="600"/>
                </a:spcBef>
                <a:spcAft>
                  <a:spcPts val="1200"/>
                </a:spcAft>
                <a:buClr>
                  <a:srgbClr val="000000"/>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Prompt sent to GPT-4o</a:t>
              </a:r>
            </a:p>
          </p:txBody>
        </p:sp>
        <p:sp>
          <p:nvSpPr>
            <p:cNvPr id="30" name="Content Placeholder 26">
              <a:extLst>
                <a:ext uri="{FF2B5EF4-FFF2-40B4-BE49-F238E27FC236}">
                  <a16:creationId xmlns:a16="http://schemas.microsoft.com/office/drawing/2014/main" id="{2D38CD17-408D-AFF6-8F80-05A32E5335BB}"/>
                </a:ext>
              </a:extLst>
            </p:cNvPr>
            <p:cNvSpPr txBox="1">
              <a:spLocks/>
            </p:cNvSpPr>
            <p:nvPr/>
          </p:nvSpPr>
          <p:spPr>
            <a:xfrm>
              <a:off x="6443811" y="4996081"/>
              <a:ext cx="4498436" cy="248530"/>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1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 </a:t>
              </a:r>
            </a:p>
          </p:txBody>
        </p:sp>
      </p:grpSp>
      <p:sp>
        <p:nvSpPr>
          <p:cNvPr id="33" name="TextBox 32">
            <a:extLst>
              <a:ext uri="{FF2B5EF4-FFF2-40B4-BE49-F238E27FC236}">
                <a16:creationId xmlns:a16="http://schemas.microsoft.com/office/drawing/2014/main" id="{6C87DE8B-5AF1-09FC-2039-599DC0D4F586}"/>
              </a:ext>
            </a:extLst>
          </p:cNvPr>
          <p:cNvSpPr txBox="1"/>
          <p:nvPr/>
        </p:nvSpPr>
        <p:spPr>
          <a:xfrm>
            <a:off x="1678765" y="6318210"/>
            <a:ext cx="8961542" cy="246221"/>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0" i="0" u="none" strike="noStrike" cap="none" spc="-50" normalizeH="0" baseline="0">
                <a:ln w="3175">
                  <a:noFill/>
                </a:ln>
                <a:gradFill flip="none" rotWithShape="1">
                  <a:gsLst>
                    <a:gs pos="12000">
                      <a:srgbClr val="0078D4"/>
                    </a:gs>
                    <a:gs pos="100000">
                      <a:srgbClr val="C73ECC"/>
                    </a:gs>
                  </a:gsLst>
                  <a:lin ang="0" scaled="1"/>
                  <a:tileRect/>
                </a:gradFill>
                <a:effectLst/>
                <a:uLnTx/>
                <a:uFillTx/>
                <a:latin typeface="Segoe Sans Display Semibold"/>
                <a:cs typeface="Segoe Sans Display Semibold"/>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gradFill flip="none">
                  <a:gsLst>
                    <a:gs pos="12000">
                      <a:srgbClr val="0078D4"/>
                    </a:gs>
                    <a:gs pos="100000">
                      <a:srgbClr val="C73ECC"/>
                    </a:gs>
                  </a:gsLst>
                  <a:lin ang="0" scaled="1"/>
                  <a:tileRect/>
                </a:gradFill>
                <a:effectLst/>
                <a:uLnTx/>
                <a:uFillTx/>
                <a:latin typeface="Segoe Sans Display Semibold"/>
                <a:ea typeface="+mn-ea"/>
                <a:cs typeface="Segoe Sans Display Semibold"/>
              </a:rPr>
              <a:t>Both models are made secure with enterprise data protection and optimized for work</a:t>
            </a:r>
          </a:p>
        </p:txBody>
      </p:sp>
      <p:sp>
        <p:nvSpPr>
          <p:cNvPr id="2" name="Content Placeholder 26">
            <a:extLst>
              <a:ext uri="{FF2B5EF4-FFF2-40B4-BE49-F238E27FC236}">
                <a16:creationId xmlns:a16="http://schemas.microsoft.com/office/drawing/2014/main" id="{0B9881AC-6EDB-7F58-0C58-2CA8E95FA998}"/>
              </a:ext>
            </a:extLst>
          </p:cNvPr>
          <p:cNvSpPr txBox="1">
            <a:spLocks/>
          </p:cNvSpPr>
          <p:nvPr/>
        </p:nvSpPr>
        <p:spPr>
          <a:xfrm>
            <a:off x="6267960" y="5071113"/>
            <a:ext cx="5338252" cy="849784"/>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1000"/>
              </a:lnSpc>
              <a:spcBef>
                <a:spcPts val="600"/>
              </a:spcBef>
              <a:spcAft>
                <a:spcPts val="0"/>
              </a:spcAft>
              <a:buClr>
                <a:srgbClr val="000000"/>
              </a:buClr>
              <a:buSzTx/>
              <a:buFont typeface="Wingdings" panose="05000000000000000000" pitchFamily="2" charset="2"/>
              <a:buChar char="Ø"/>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GPT-5 real-time router analyzes complexity of prompt</a:t>
            </a:r>
          </a:p>
          <a:p>
            <a:pPr marL="285750" marR="0" lvl="0" indent="-285750" algn="l" defTabSz="914400" rtl="0" eaLnBrk="1" fontAlgn="auto" latinLnBrk="0" hangingPunct="1">
              <a:lnSpc>
                <a:spcPct val="111000"/>
              </a:lnSpc>
              <a:spcBef>
                <a:spcPts val="600"/>
              </a:spcBef>
              <a:spcAft>
                <a:spcPts val="0"/>
              </a:spcAft>
              <a:buClr>
                <a:srgbClr val="000000"/>
              </a:buClr>
              <a:buSzTx/>
              <a:buFont typeface="Wingdings" panose="05000000000000000000" pitchFamily="2" charset="2"/>
              <a:buChar char="Ø"/>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Simple prompts routed to GPT-5 high-throughput model</a:t>
            </a:r>
            <a:endParaRPr kumimoji="0" lang="en-US" sz="1400" b="0" i="0" u="none" strike="noStrike" kern="1200" cap="none" spc="0" normalizeH="0" baseline="0" noProof="0">
              <a:ln>
                <a:noFill/>
              </a:ln>
              <a:solidFill>
                <a:srgbClr val="091F2C"/>
              </a:solidFill>
              <a:effectLst/>
              <a:uLnTx/>
              <a:uFillTx/>
              <a:latin typeface="Segoe Pro Display Semibold" panose="020B0702040504020203" pitchFamily="34" charset="0"/>
              <a:ea typeface="+mn-ea"/>
              <a:cs typeface="Segoe Sans Display"/>
            </a:endParaRPr>
          </a:p>
          <a:p>
            <a:pPr marL="285750" marR="0" lvl="0" indent="-285750" algn="l" defTabSz="914400" rtl="0" eaLnBrk="1" fontAlgn="auto" latinLnBrk="0" hangingPunct="1">
              <a:lnSpc>
                <a:spcPct val="111000"/>
              </a:lnSpc>
              <a:spcBef>
                <a:spcPts val="600"/>
              </a:spcBef>
              <a:spcAft>
                <a:spcPts val="0"/>
              </a:spcAft>
              <a:buClr>
                <a:srgbClr val="000000"/>
              </a:buClr>
              <a:buSzTx/>
              <a:buFont typeface="Wingdings" panose="05000000000000000000" pitchFamily="2" charset="2"/>
              <a:buChar char="Ø"/>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Complex prompts routed to GPT-5 deeper reasoning model</a:t>
            </a:r>
          </a:p>
        </p:txBody>
      </p:sp>
      <p:cxnSp>
        <p:nvCxnSpPr>
          <p:cNvPr id="27" name="Straight Connector 26">
            <a:extLst>
              <a:ext uri="{FF2B5EF4-FFF2-40B4-BE49-F238E27FC236}">
                <a16:creationId xmlns:a16="http://schemas.microsoft.com/office/drawing/2014/main" id="{735A6AFF-6295-AB74-B013-AD4C3D537044}"/>
              </a:ext>
              <a:ext uri="{C183D7F6-B498-43B3-948B-1728B52AA6E4}">
                <adec:decorative xmlns:adec="http://schemas.microsoft.com/office/drawing/2017/decorative" val="1"/>
              </a:ext>
            </a:extLst>
          </p:cNvPr>
          <p:cNvCxnSpPr>
            <a:cxnSpLocks/>
          </p:cNvCxnSpPr>
          <p:nvPr/>
        </p:nvCxnSpPr>
        <p:spPr>
          <a:xfrm>
            <a:off x="6096000" y="2041198"/>
            <a:ext cx="0" cy="2775540"/>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9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decel="100000" fill="hold" nodeType="withEffect">
                                  <p:stCondLst>
                                    <p:cond delay="100"/>
                                  </p:stCondLst>
                                  <p:childTnLst>
                                    <p:animMotion origin="layout" path="M -2.08333E-7 -3.7037E-7 L -2.08333E-7 0.03542 " pathEditMode="relative" rAng="0" ptsTypes="AA">
                                      <p:cBhvr>
                                        <p:cTn id="9" dur="700" spd="-100000" fill="hold"/>
                                        <p:tgtEl>
                                          <p:spTgt spid="2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9AE4E-F3FE-AABE-4E98-D6E213D3E957}"/>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07D73AC3-54EF-BE04-F55E-A409A40D68AC}"/>
              </a:ext>
              <a:ext uri="{C183D7F6-B498-43B3-948B-1728B52AA6E4}">
                <adec:decorative xmlns:adec="http://schemas.microsoft.com/office/drawing/2017/decorative" val="1"/>
              </a:ext>
            </a:extLst>
          </p:cNvPr>
          <p:cNvSpPr txBox="1"/>
          <p:nvPr/>
        </p:nvSpPr>
        <p:spPr>
          <a:xfrm>
            <a:off x="425302" y="6519361"/>
            <a:ext cx="11234544" cy="347188"/>
          </a:xfrm>
          <a:prstGeom prst="rect">
            <a:avLst/>
          </a:prstGeom>
          <a:noFill/>
        </p:spPr>
        <p:txBody>
          <a:bodyPr wrap="square" lIns="0" tIns="0" rIns="0" bIns="0" anchor="ctr">
            <a:noAutofit/>
          </a:bodyPr>
          <a:lstStyle/>
          <a:p>
            <a:pPr lvl="0">
              <a:spcBef>
                <a:spcPts val="100"/>
              </a:spcBef>
              <a:defRPr/>
            </a:pPr>
            <a:r>
              <a:rPr kumimoji="0" lang="en-US" sz="700" b="0" i="0" u="none" strike="noStrike" kern="1200" cap="none" spc="0" normalizeH="0" baseline="0" noProof="0">
                <a:ln>
                  <a:noFill/>
                </a:ln>
                <a:solidFill>
                  <a:prstClr val="black"/>
                </a:solidFill>
                <a:effectLst/>
                <a:uLnTx/>
                <a:uFillTx/>
                <a:latin typeface="Segoe Sans Display"/>
                <a:ea typeface="+mn-ea"/>
                <a:cs typeface="+mn-cs"/>
              </a:rPr>
              <a:t>1. Microsoft 365 Copilot licensed users offered priority access. Learn more about </a:t>
            </a:r>
            <a:r>
              <a:rPr kumimoji="0" lang="en-US" sz="700" b="0" i="0" u="none" strike="noStrike" kern="1200" cap="none" spc="0" normalizeH="0" baseline="0" noProof="0">
                <a:ln>
                  <a:noFill/>
                </a:ln>
                <a:solidFill>
                  <a:prstClr val="black"/>
                </a:solidFill>
                <a:effectLst/>
                <a:uLnTx/>
                <a:uFillTx/>
                <a:latin typeface="Segoe Sans Display"/>
                <a:ea typeface="+mn-ea"/>
                <a:cs typeface="+mn-cs"/>
                <a:hlinkClick r:id="rId3"/>
              </a:rPr>
              <a:t>standard and priority access </a:t>
            </a:r>
            <a:r>
              <a:rPr lang="en-US" sz="700">
                <a:solidFill>
                  <a:prstClr val="black"/>
                </a:solidFill>
              </a:rPr>
              <a:t>. </a:t>
            </a:r>
            <a:r>
              <a:rPr lang="en-US" sz="700">
                <a:solidFill>
                  <a:prstClr val="black"/>
                </a:solidFill>
                <a:latin typeface="Segoe Sans Display"/>
              </a:rPr>
              <a:t>2</a:t>
            </a:r>
            <a:r>
              <a:rPr kumimoji="0" lang="en-US" sz="700" b="0" i="0" u="none" strike="noStrike" kern="1200" cap="none" spc="0" normalizeH="0" baseline="0" noProof="0">
                <a:ln>
                  <a:noFill/>
                </a:ln>
                <a:solidFill>
                  <a:prstClr val="black"/>
                </a:solidFill>
                <a:effectLst/>
                <a:uLnTx/>
                <a:uFillTx/>
                <a:latin typeface="Segoe Sans Display"/>
                <a:ea typeface="+mn-ea"/>
                <a:cs typeface="+mn-cs"/>
              </a:rPr>
              <a:t>. For Copilot Chat, applies only to web-grounded agents created with the lite version of Copilot Studio (previously Agent builder). 3. Limits may apply 4. Skills agent coming to Frontier   5</a:t>
            </a:r>
            <a:r>
              <a:rPr lang="en-US" sz="700">
                <a:solidFill>
                  <a:prstClr val="black"/>
                </a:solidFill>
              </a:rPr>
              <a:t>. GA and Public Preview Oct 10, 2025  </a:t>
            </a:r>
            <a:r>
              <a:rPr lang="en-US" sz="700">
                <a:solidFill>
                  <a:prstClr val="black"/>
                </a:solidFill>
                <a:latin typeface="Segoe Sans Display"/>
              </a:rPr>
              <a:t>6.</a:t>
            </a:r>
            <a:r>
              <a:rPr kumimoji="0" lang="en-US" sz="700" b="0" i="0" u="none" strike="noStrike" kern="1200" cap="none" spc="0" normalizeH="0" baseline="0" noProof="0">
                <a:ln>
                  <a:noFill/>
                </a:ln>
                <a:solidFill>
                  <a:prstClr val="black"/>
                </a:solidFill>
                <a:effectLst/>
                <a:uLnTx/>
                <a:uFillTx/>
                <a:latin typeface="Segoe Sans Display"/>
                <a:ea typeface="+mn-ea"/>
                <a:cs typeface="+mn-cs"/>
              </a:rPr>
              <a:t> Basic reporting in Microsoft Admin Center available for Copilot Chat</a:t>
            </a:r>
          </a:p>
        </p:txBody>
      </p:sp>
      <p:sp>
        <p:nvSpPr>
          <p:cNvPr id="24" name="Title 23">
            <a:extLst>
              <a:ext uri="{FF2B5EF4-FFF2-40B4-BE49-F238E27FC236}">
                <a16:creationId xmlns:a16="http://schemas.microsoft.com/office/drawing/2014/main" id="{217B920E-4D40-55E3-FAED-32CB8E446786}"/>
              </a:ext>
            </a:extLst>
          </p:cNvPr>
          <p:cNvSpPr>
            <a:spLocks/>
          </p:cNvSpPr>
          <p:nvPr/>
        </p:nvSpPr>
        <p:spPr>
          <a:xfrm>
            <a:off x="364978" y="51063"/>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Microsoft 365 Copilot</a:t>
            </a:r>
          </a:p>
        </p:txBody>
      </p:sp>
      <p:grpSp>
        <p:nvGrpSpPr>
          <p:cNvPr id="8" name="Group 7">
            <a:extLst>
              <a:ext uri="{FF2B5EF4-FFF2-40B4-BE49-F238E27FC236}">
                <a16:creationId xmlns:a16="http://schemas.microsoft.com/office/drawing/2014/main" id="{B6A82C00-96B3-133E-A5AE-6C287862F76F}"/>
              </a:ext>
            </a:extLst>
          </p:cNvPr>
          <p:cNvGrpSpPr/>
          <p:nvPr/>
        </p:nvGrpSpPr>
        <p:grpSpPr>
          <a:xfrm>
            <a:off x="6960784" y="48085"/>
            <a:ext cx="4587310" cy="495421"/>
            <a:chOff x="6955829" y="297285"/>
            <a:chExt cx="4587310" cy="495421"/>
          </a:xfrm>
        </p:grpSpPr>
        <p:sp>
          <p:nvSpPr>
            <p:cNvPr id="21" name="TextBox 20">
              <a:extLst>
                <a:ext uri="{FF2B5EF4-FFF2-40B4-BE49-F238E27FC236}">
                  <a16:creationId xmlns:a16="http://schemas.microsoft.com/office/drawing/2014/main" id="{7C9B55E0-87CC-3F45-2AC2-5CC541BEB384}"/>
                </a:ext>
              </a:extLst>
            </p:cNvPr>
            <p:cNvSpPr txBox="1"/>
            <p:nvPr/>
          </p:nvSpPr>
          <p:spPr>
            <a:xfrm>
              <a:off x="6955829" y="647149"/>
              <a:ext cx="2462924" cy="124989"/>
            </a:xfrm>
            <a:prstGeom prst="rect">
              <a:avLst/>
            </a:prstGeom>
            <a:noFill/>
          </p:spPr>
          <p:txBody>
            <a:bodyPr wrap="square" lIns="0" tIns="0" rIns="0" bIns="0" anchor="ctr">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78D4">
                      <a:lumMod val="75000"/>
                    </a:srgbClr>
                  </a:solidFill>
                  <a:effectLst/>
                  <a:uLnTx/>
                  <a:uFillTx/>
                  <a:latin typeface="Segoe UI"/>
                  <a:ea typeface="+mn-ea"/>
                  <a:cs typeface="Segoe UI"/>
                  <a:sym typeface="Wingdings" panose="05000000000000000000" pitchFamily="2" charset="2"/>
                </a:rPr>
                <a:t></a:t>
              </a:r>
              <a:r>
                <a:rPr kumimoji="0" lang="en-US" sz="850" b="0" i="0" u="none" strike="noStrike" kern="1200" cap="none" spc="0" normalizeH="0" baseline="0" noProof="0">
                  <a:ln>
                    <a:noFill/>
                  </a:ln>
                  <a:solidFill>
                    <a:srgbClr val="000000"/>
                  </a:solidFill>
                  <a:effectLst/>
                  <a:uLnTx/>
                  <a:uFillTx/>
                  <a:latin typeface="Segoe UI"/>
                  <a:ea typeface="+mn-ea"/>
                  <a:cs typeface="Segoe UI"/>
                  <a:sym typeface="Wingdings" panose="05000000000000000000" pitchFamily="2" charset="2"/>
                </a:rPr>
                <a:t> Included    </a:t>
              </a:r>
              <a:r>
                <a:rPr kumimoji="0" lang="en-US" sz="850" b="0" i="0" u="none" strike="noStrike" kern="1200" cap="none" spc="0" normalizeH="0" baseline="0" noProof="0">
                  <a:ln>
                    <a:noFill/>
                  </a:ln>
                  <a:solidFill>
                    <a:srgbClr val="0078D4"/>
                  </a:solidFill>
                  <a:effectLst/>
                  <a:uLnTx/>
                  <a:uFillTx/>
                  <a:latin typeface="Segoe UI"/>
                  <a:ea typeface="+mn-ea"/>
                  <a:cs typeface="Segoe UI"/>
                  <a:sym typeface="Wingdings" panose="05000000000000000000" pitchFamily="2" charset="2"/>
                </a:rPr>
                <a:t> </a:t>
              </a:r>
              <a:r>
                <a:rPr kumimoji="0" lang="en-US" sz="900" b="0" i="0" u="none" strike="noStrike" kern="1200" cap="none" spc="0" normalizeH="0" baseline="0" noProof="0">
                  <a:ln>
                    <a:noFill/>
                  </a:ln>
                  <a:solidFill>
                    <a:srgbClr val="C03BC4">
                      <a:lumMod val="75000"/>
                    </a:srgbClr>
                  </a:solidFill>
                  <a:effectLst/>
                  <a:uLnTx/>
                  <a:uFillTx/>
                  <a:latin typeface="Segoe Sans Display"/>
                  <a:ea typeface="+mn-ea"/>
                  <a:cs typeface="+mn-cs"/>
                  <a:sym typeface="Wingdings" panose="05000000000000000000" pitchFamily="2" charset="2"/>
                </a:rPr>
                <a:t>▲</a:t>
              </a:r>
              <a:r>
                <a:rPr kumimoji="0" lang="en-US" sz="900" b="0" i="0" u="none" strike="noStrike" kern="1200" cap="none" spc="0" normalizeH="0" baseline="58000" noProof="0">
                  <a:ln>
                    <a:noFill/>
                  </a:ln>
                  <a:solidFill>
                    <a:srgbClr val="C03BC4">
                      <a:lumMod val="75000"/>
                    </a:srgbClr>
                  </a:solidFill>
                  <a:effectLst/>
                  <a:uLnTx/>
                  <a:uFillTx/>
                  <a:latin typeface="Segoe Sans Display"/>
                  <a:ea typeface="+mn-ea"/>
                  <a:cs typeface="+mn-cs"/>
                  <a:sym typeface="Wingdings" panose="05000000000000000000" pitchFamily="2" charset="2"/>
                </a:rPr>
                <a:t> </a:t>
              </a:r>
              <a:r>
                <a:rPr kumimoji="0" lang="en-US" sz="850" b="0" i="0" u="none" strike="noStrike" kern="1200" cap="none" spc="0" normalizeH="0" baseline="0" noProof="0">
                  <a:ln>
                    <a:noFill/>
                  </a:ln>
                  <a:solidFill>
                    <a:srgbClr val="000000"/>
                  </a:solidFill>
                  <a:effectLst/>
                  <a:uLnTx/>
                  <a:uFillTx/>
                  <a:latin typeface="Segoe UI"/>
                  <a:ea typeface="+mn-ea"/>
                  <a:cs typeface="Segoe UI"/>
                  <a:sym typeface="Wingdings" panose="05000000000000000000" pitchFamily="2" charset="2"/>
                </a:rPr>
                <a:t>Included </a:t>
              </a:r>
              <a:r>
                <a:rPr kumimoji="0" lang="en-US" sz="850" b="0" i="0" u="none" strike="noStrike" kern="1200" cap="none" spc="0" normalizeH="0" baseline="0" noProof="0">
                  <a:ln>
                    <a:noFill/>
                  </a:ln>
                  <a:solidFill>
                    <a:srgbClr val="091F2C"/>
                  </a:solidFill>
                  <a:effectLst/>
                  <a:uLnTx/>
                  <a:uFillTx/>
                  <a:latin typeface="Segoe Sans Display"/>
                  <a:ea typeface="+mn-ea"/>
                  <a:cs typeface="+mn-cs"/>
                </a:rPr>
                <a:t>— </a:t>
              </a:r>
              <a:r>
                <a:rPr kumimoji="0" lang="en-US" sz="850" b="0" i="0" u="none" strike="noStrike" kern="1200" cap="none" spc="0" normalizeH="0" baseline="0" noProof="0">
                  <a:ln>
                    <a:noFill/>
                  </a:ln>
                  <a:solidFill>
                    <a:srgbClr val="000000"/>
                  </a:solidFill>
                  <a:effectLst/>
                  <a:uLnTx/>
                  <a:uFillTx/>
                  <a:latin typeface="Segoe UI"/>
                  <a:ea typeface="+mn-ea"/>
                  <a:cs typeface="Segoe UI"/>
                  <a:sym typeface="Wingdings" panose="05000000000000000000" pitchFamily="2" charset="2"/>
                </a:rPr>
                <a:t>Metered</a:t>
              </a:r>
            </a:p>
          </p:txBody>
        </p:sp>
        <p:grpSp>
          <p:nvGrpSpPr>
            <p:cNvPr id="7" name="Group 6">
              <a:extLst>
                <a:ext uri="{FF2B5EF4-FFF2-40B4-BE49-F238E27FC236}">
                  <a16:creationId xmlns:a16="http://schemas.microsoft.com/office/drawing/2014/main" id="{0598BB17-121A-9C40-D694-5E8820150227}"/>
                </a:ext>
              </a:extLst>
            </p:cNvPr>
            <p:cNvGrpSpPr/>
            <p:nvPr/>
          </p:nvGrpSpPr>
          <p:grpSpPr>
            <a:xfrm>
              <a:off x="9894823" y="298089"/>
              <a:ext cx="776772" cy="494617"/>
              <a:chOff x="9760711" y="298089"/>
              <a:chExt cx="776772" cy="494617"/>
            </a:xfrm>
          </p:grpSpPr>
          <p:sp>
            <p:nvSpPr>
              <p:cNvPr id="18" name="TextBox 17">
                <a:extLst>
                  <a:ext uri="{FF2B5EF4-FFF2-40B4-BE49-F238E27FC236}">
                    <a16:creationId xmlns:a16="http://schemas.microsoft.com/office/drawing/2014/main" id="{3EAB61EE-BCDC-76AF-878F-977B0CF42E8A}"/>
                  </a:ext>
                  <a:ext uri="{C183D7F6-B498-43B3-948B-1728B52AA6E4}">
                    <adec:decorative xmlns:adec="http://schemas.microsoft.com/office/drawing/2017/decorative" val="1"/>
                  </a:ext>
                </a:extLst>
              </p:cNvPr>
              <p:cNvSpPr txBox="1"/>
              <p:nvPr/>
            </p:nvSpPr>
            <p:spPr>
              <a:xfrm>
                <a:off x="9760711" y="626581"/>
                <a:ext cx="776772" cy="166125"/>
              </a:xfrm>
              <a:prstGeom prst="roundRect">
                <a:avLst>
                  <a:gd name="adj" fmla="val 50000"/>
                </a:avLst>
              </a:prstGeom>
              <a:gradFill>
                <a:gsLst>
                  <a:gs pos="0">
                    <a:srgbClr val="2A446F"/>
                  </a:gs>
                  <a:gs pos="100000">
                    <a:srgbClr val="0078D4"/>
                  </a:gs>
                </a:gsLst>
                <a:lin ang="0" scaled="0"/>
              </a:gradFill>
              <a:ln w="9525" cap="flat" cmpd="sng" algn="ctr">
                <a:noFill/>
                <a:prstDash val="solid"/>
                <a:headEnd type="none" w="med" len="med"/>
                <a:tailEnd type="none" w="med" len="med"/>
              </a:ln>
              <a:effectLst>
                <a:outerShdw blurRad="50800" dist="38100" dir="2700000" algn="tl" rotWithShape="0">
                  <a:prstClr val="black">
                    <a:alpha val="2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defRPr lang="en-US"/>
                </a:defPPr>
                <a:lvl1pPr algn="ctr">
                  <a:defRPr sz="1200">
                    <a:solidFill>
                      <a:prstClr val="white"/>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rgbClr val="FFFFFF"/>
                    </a:solidFill>
                    <a:latin typeface="Segoe Sans Display Semibold"/>
                    <a:cs typeface="Segoe UI"/>
                  </a:rPr>
                  <a:t>w/o Copilot license</a:t>
                </a:r>
                <a:endParaRPr kumimoji="0" lang="en-US" sz="600" b="0" i="0" u="none" strike="noStrike" kern="1200" cap="none" spc="0" normalizeH="0" baseline="0" noProof="0">
                  <a:ln>
                    <a:noFill/>
                  </a:ln>
                  <a:solidFill>
                    <a:srgbClr val="FFFFFF"/>
                  </a:solidFill>
                  <a:effectLst/>
                  <a:uLnTx/>
                  <a:uFillTx/>
                  <a:latin typeface="Segoe Sans Display Semibold"/>
                  <a:ea typeface="+mn-ea"/>
                  <a:cs typeface="Segoe UI"/>
                </a:endParaRPr>
              </a:p>
            </p:txBody>
          </p:sp>
          <p:sp>
            <p:nvSpPr>
              <p:cNvPr id="2" name="TextBox 1">
                <a:extLst>
                  <a:ext uri="{FF2B5EF4-FFF2-40B4-BE49-F238E27FC236}">
                    <a16:creationId xmlns:a16="http://schemas.microsoft.com/office/drawing/2014/main" id="{B8B4CBE5-3ED6-BA34-B6B0-90241B8C1F03}"/>
                  </a:ext>
                </a:extLst>
              </p:cNvPr>
              <p:cNvSpPr txBox="1"/>
              <p:nvPr/>
            </p:nvSpPr>
            <p:spPr>
              <a:xfrm>
                <a:off x="9767583" y="298089"/>
                <a:ext cx="763029"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Semibold"/>
                    <a:ea typeface="+mn-ea"/>
                    <a:cs typeface="Segoe Sans Display"/>
                  </a:rPr>
                  <a:t>Microsoft 365 </a:t>
                </a:r>
                <a:br>
                  <a:rPr kumimoji="0" lang="en-US" sz="900" b="0" i="0" u="none" strike="noStrike" kern="1200" cap="none" spc="0" normalizeH="0" baseline="0" noProof="0">
                    <a:ln w="3175">
                      <a:noFill/>
                    </a:ln>
                    <a:solidFill>
                      <a:srgbClr val="091F2C"/>
                    </a:solidFill>
                    <a:effectLst/>
                    <a:uLnTx/>
                    <a:uFillTx/>
                    <a:latin typeface="Segoe Sans Display Semibold"/>
                    <a:ea typeface="+mn-ea"/>
                    <a:cs typeface="Segoe Sans Display"/>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Segoe Sans Display"/>
                  </a:rPr>
                  <a:t>Copilot Chat</a:t>
                </a:r>
              </a:p>
            </p:txBody>
          </p:sp>
        </p:grpSp>
        <p:grpSp>
          <p:nvGrpSpPr>
            <p:cNvPr id="6" name="Group 5">
              <a:extLst>
                <a:ext uri="{FF2B5EF4-FFF2-40B4-BE49-F238E27FC236}">
                  <a16:creationId xmlns:a16="http://schemas.microsoft.com/office/drawing/2014/main" id="{A14ECB41-B1ED-BE91-10E4-00E2BD35BE1A}"/>
                </a:ext>
              </a:extLst>
            </p:cNvPr>
            <p:cNvGrpSpPr/>
            <p:nvPr/>
          </p:nvGrpSpPr>
          <p:grpSpPr>
            <a:xfrm>
              <a:off x="10766367" y="297285"/>
              <a:ext cx="776772" cy="495421"/>
              <a:chOff x="10766367" y="297285"/>
              <a:chExt cx="776772" cy="495421"/>
            </a:xfrm>
          </p:grpSpPr>
          <p:sp>
            <p:nvSpPr>
              <p:cNvPr id="19" name="TextBox 18">
                <a:extLst>
                  <a:ext uri="{FF2B5EF4-FFF2-40B4-BE49-F238E27FC236}">
                    <a16:creationId xmlns:a16="http://schemas.microsoft.com/office/drawing/2014/main" id="{554E61E9-8A46-5F18-B10B-369644B17059}"/>
                  </a:ext>
                  <a:ext uri="{C183D7F6-B498-43B3-948B-1728B52AA6E4}">
                    <adec:decorative xmlns:adec="http://schemas.microsoft.com/office/drawing/2017/decorative" val="1"/>
                  </a:ext>
                </a:extLst>
              </p:cNvPr>
              <p:cNvSpPr txBox="1"/>
              <p:nvPr/>
            </p:nvSpPr>
            <p:spPr>
              <a:xfrm>
                <a:off x="10766367" y="626581"/>
                <a:ext cx="776772" cy="166125"/>
              </a:xfrm>
              <a:prstGeom prst="roundRect">
                <a:avLst>
                  <a:gd name="adj" fmla="val 50000"/>
                </a:avLst>
              </a:prstGeom>
              <a:gradFill>
                <a:gsLst>
                  <a:gs pos="0">
                    <a:srgbClr val="2A446F"/>
                  </a:gs>
                  <a:gs pos="100000">
                    <a:srgbClr val="0078D4"/>
                  </a:gs>
                </a:gsLst>
                <a:lin ang="0" scaled="0"/>
              </a:gradFill>
              <a:ln w="9525" cap="flat" cmpd="sng" algn="ctr">
                <a:noFill/>
                <a:prstDash val="solid"/>
                <a:headEnd type="none" w="med" len="med"/>
                <a:tailEnd type="none" w="med" len="med"/>
              </a:ln>
              <a:effectLst>
                <a:outerShdw blurRad="50800" dist="38100" dir="2700000" algn="tl" rotWithShape="0">
                  <a:prstClr val="black">
                    <a:alpha val="20000"/>
                  </a:prst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defRPr lang="en-US"/>
                </a:defPPr>
                <a:lvl1pPr algn="ctr">
                  <a:defRPr sz="1200">
                    <a:solidFill>
                      <a:prstClr val="white"/>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Sans Display Semibold"/>
                    <a:ea typeface="+mn-ea"/>
                    <a:cs typeface="Segoe UI"/>
                  </a:rPr>
                  <a:t>$30 </a:t>
                </a:r>
                <a:r>
                  <a:rPr kumimoji="0" lang="en-US" sz="600" b="0" i="0" u="none" strike="noStrike" kern="1200" cap="none" spc="0" normalizeH="0" baseline="0" noProof="0" err="1">
                    <a:ln>
                      <a:noFill/>
                    </a:ln>
                    <a:solidFill>
                      <a:srgbClr val="FFFFFF"/>
                    </a:solidFill>
                    <a:effectLst/>
                    <a:uLnTx/>
                    <a:uFillTx/>
                    <a:latin typeface="Segoe Sans Display Semibold"/>
                    <a:ea typeface="+mn-ea"/>
                    <a:cs typeface="Segoe UI"/>
                  </a:rPr>
                  <a:t>pu</a:t>
                </a:r>
                <a:r>
                  <a:rPr lang="en-US" sz="600">
                    <a:solidFill>
                      <a:srgbClr val="FFFFFF"/>
                    </a:solidFill>
                    <a:latin typeface="Segoe Sans Display Semibold"/>
                    <a:cs typeface="Segoe UI"/>
                  </a:rPr>
                  <a:t>p</a:t>
                </a:r>
                <a:r>
                  <a:rPr kumimoji="0" lang="en-US" sz="600" b="0" i="0" u="none" strike="noStrike" kern="1200" cap="none" spc="0" normalizeH="0" baseline="0" noProof="0">
                    <a:ln>
                      <a:noFill/>
                    </a:ln>
                    <a:solidFill>
                      <a:srgbClr val="FFFFFF"/>
                    </a:solidFill>
                    <a:effectLst/>
                    <a:uLnTx/>
                    <a:uFillTx/>
                    <a:latin typeface="Segoe Sans Display Semibold"/>
                    <a:ea typeface="+mn-ea"/>
                    <a:cs typeface="Segoe UI"/>
                  </a:rPr>
                  <a:t>m</a:t>
                </a:r>
              </a:p>
            </p:txBody>
          </p:sp>
          <p:sp>
            <p:nvSpPr>
              <p:cNvPr id="3" name="TextBox 2">
                <a:extLst>
                  <a:ext uri="{FF2B5EF4-FFF2-40B4-BE49-F238E27FC236}">
                    <a16:creationId xmlns:a16="http://schemas.microsoft.com/office/drawing/2014/main" id="{DCA01A89-68CC-A0C2-538D-CBA83603DAEE}"/>
                  </a:ext>
                </a:extLst>
              </p:cNvPr>
              <p:cNvSpPr txBox="1"/>
              <p:nvPr/>
            </p:nvSpPr>
            <p:spPr>
              <a:xfrm>
                <a:off x="10773239" y="297285"/>
                <a:ext cx="763029"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Semibold"/>
                    <a:ea typeface="+mn-ea"/>
                    <a:cs typeface="Segoe Sans Display"/>
                  </a:rPr>
                  <a:t>Microsoft 365 </a:t>
                </a:r>
                <a:br>
                  <a:rPr kumimoji="0" lang="en-US" sz="900" b="0" i="0" u="none" strike="noStrike" kern="1200" cap="none" spc="0" normalizeH="0" baseline="0" noProof="0">
                    <a:ln w="3175">
                      <a:noFill/>
                    </a:ln>
                    <a:solidFill>
                      <a:srgbClr val="091F2C"/>
                    </a:solidFill>
                    <a:effectLst/>
                    <a:uLnTx/>
                    <a:uFillTx/>
                    <a:latin typeface="Segoe Sans Display Semibold"/>
                    <a:ea typeface="+mn-ea"/>
                    <a:cs typeface="Segoe Sans Display"/>
                  </a:rPr>
                </a:br>
                <a:r>
                  <a:rPr kumimoji="0" lang="en-US" sz="900" b="0" i="0" u="none" strike="noStrike" kern="1200" cap="none" spc="0" normalizeH="0" baseline="0" noProof="0">
                    <a:ln w="3175">
                      <a:noFill/>
                    </a:ln>
                    <a:solidFill>
                      <a:srgbClr val="091F2C"/>
                    </a:solidFill>
                    <a:effectLst/>
                    <a:uLnTx/>
                    <a:uFillTx/>
                    <a:latin typeface="Segoe Sans Display Semibold"/>
                    <a:ea typeface="+mn-ea"/>
                    <a:cs typeface="Segoe Sans Display"/>
                  </a:rPr>
                  <a:t>Copilot</a:t>
                </a:r>
              </a:p>
            </p:txBody>
          </p:sp>
        </p:grpSp>
      </p:grpSp>
      <p:graphicFrame>
        <p:nvGraphicFramePr>
          <p:cNvPr id="4" name="Table 3">
            <a:extLst>
              <a:ext uri="{FF2B5EF4-FFF2-40B4-BE49-F238E27FC236}">
                <a16:creationId xmlns:a16="http://schemas.microsoft.com/office/drawing/2014/main" id="{51182A20-D0C8-BB70-5623-CFF555D86445}"/>
              </a:ext>
            </a:extLst>
          </p:cNvPr>
          <p:cNvGraphicFramePr>
            <a:graphicFrameLocks noGrp="1"/>
          </p:cNvGraphicFramePr>
          <p:nvPr/>
        </p:nvGraphicFramePr>
        <p:xfrm>
          <a:off x="425302" y="594999"/>
          <a:ext cx="11122792" cy="5924362"/>
        </p:xfrm>
        <a:graphic>
          <a:graphicData uri="http://schemas.openxmlformats.org/drawingml/2006/table">
            <a:tbl>
              <a:tblPr firstRow="1" bandRow="1">
                <a:tableStyleId>{5FD0F851-EC5A-4D38-B0AD-8093EC10F338}</a:tableStyleId>
              </a:tblPr>
              <a:tblGrid>
                <a:gridCol w="1426498">
                  <a:extLst>
                    <a:ext uri="{9D8B030D-6E8A-4147-A177-3AD203B41FA5}">
                      <a16:colId xmlns:a16="http://schemas.microsoft.com/office/drawing/2014/main" val="3734049049"/>
                    </a:ext>
                  </a:extLst>
                </a:gridCol>
                <a:gridCol w="8004581">
                  <a:extLst>
                    <a:ext uri="{9D8B030D-6E8A-4147-A177-3AD203B41FA5}">
                      <a16:colId xmlns:a16="http://schemas.microsoft.com/office/drawing/2014/main" val="988279223"/>
                    </a:ext>
                  </a:extLst>
                </a:gridCol>
                <a:gridCol w="914400">
                  <a:extLst>
                    <a:ext uri="{9D8B030D-6E8A-4147-A177-3AD203B41FA5}">
                      <a16:colId xmlns:a16="http://schemas.microsoft.com/office/drawing/2014/main" val="2355761270"/>
                    </a:ext>
                  </a:extLst>
                </a:gridCol>
                <a:gridCol w="777313">
                  <a:extLst>
                    <a:ext uri="{9D8B030D-6E8A-4147-A177-3AD203B41FA5}">
                      <a16:colId xmlns:a16="http://schemas.microsoft.com/office/drawing/2014/main" val="3522548404"/>
                    </a:ext>
                  </a:extLst>
                </a:gridCol>
              </a:tblGrid>
              <a:tr h="146304">
                <a:tc rowSpan="8">
                  <a:txBody>
                    <a:bodyPr/>
                    <a:lstStyle/>
                    <a:p>
                      <a:r>
                        <a:rPr lang="en-US" sz="1050" b="0">
                          <a:solidFill>
                            <a:schemeClr val="tx2"/>
                          </a:solidFill>
                          <a:latin typeface="+mj-lt"/>
                        </a:rPr>
                        <a:t>Copilot Chat</a:t>
                      </a:r>
                    </a:p>
                  </a:txBody>
                  <a:tcPr marT="9144" marB="914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b="0">
                          <a:solidFill>
                            <a:schemeClr val="tx2"/>
                          </a:solidFill>
                        </a:rPr>
                        <a:t>Grounded in the web (powered by GPT-5</a:t>
                      </a:r>
                      <a:r>
                        <a:rPr lang="en-US" sz="900" b="0" baseline="30000">
                          <a:solidFill>
                            <a:schemeClr val="tx2"/>
                          </a:solidFill>
                        </a:rPr>
                        <a:t>1</a:t>
                      </a:r>
                      <a:r>
                        <a:rPr lang="en-US" sz="900" b="0">
                          <a:solidFill>
                            <a:schemeClr val="tx2"/>
                          </a:solidFill>
                        </a:rPr>
                        <a:t>)</a:t>
                      </a:r>
                      <a:endParaRPr lang="en-US" sz="900" b="0">
                        <a:solidFill>
                          <a:schemeClr val="tx2"/>
                        </a:solidFill>
                        <a:latin typeface="+mn-lt"/>
                      </a:endParaRPr>
                    </a:p>
                  </a:txBody>
                  <a:tcPr marT="9144" marB="9144"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0353456"/>
                  </a:ext>
                </a:extLst>
              </a:tr>
              <a:tr h="146304">
                <a:tc vMerge="1">
                  <a:txBody>
                    <a:bodyPr/>
                    <a:lstStyle/>
                    <a:p>
                      <a:endParaRPr lang="en-US" sz="900" b="0" strike="noStrike">
                        <a:solidFill>
                          <a:schemeClr val="tx2"/>
                        </a:solidFill>
                        <a:latin typeface="+mn-lt"/>
                      </a:endParaRPr>
                    </a:p>
                  </a:txBody>
                  <a:tcPr marT="9144" marB="9144" anchor="ctr">
                    <a:lnL w="12700" cap="flat" cmpd="sng" algn="ctr">
                      <a:solidFill>
                        <a:schemeClr val="tx1"/>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tcPr>
                </a:tc>
                <a:tc>
                  <a:txBody>
                    <a:bodyPr/>
                    <a:lstStyle/>
                    <a:p>
                      <a:r>
                        <a:rPr lang="en-US" sz="900" b="0" strike="noStrike">
                          <a:solidFill>
                            <a:schemeClr val="tx2"/>
                          </a:solidFill>
                        </a:rPr>
                        <a:t>Grounded in personal and organizational work data in your tenant’s Graph, including 3rd party data via Copilot connectors</a:t>
                      </a:r>
                      <a:endParaRPr lang="en-US" sz="900" b="0" strike="noStrike">
                        <a:solidFill>
                          <a:schemeClr val="tx2"/>
                        </a:solidFill>
                        <a:latin typeface="+mn-lt"/>
                      </a:endParaRPr>
                    </a:p>
                  </a:txBody>
                  <a:tcPr marT="9144" marB="9144"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rgbClr val="005A9F"/>
                          </a:solidFill>
                          <a:effectLst/>
                          <a:uLnTx/>
                          <a:uFillTx/>
                          <a:sym typeface="Wingdings" panose="05000000000000000000" pitchFamily="2" charset="2"/>
                        </a:rPr>
                        <a:t></a:t>
                      </a: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5933378"/>
                  </a:ext>
                </a:extLst>
              </a:tr>
              <a:tr h="146304">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a:solidFill>
                          <a:schemeClr val="tx2"/>
                        </a:solidFill>
                        <a:latin typeface="+mn-l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a:solidFill>
                            <a:schemeClr val="tx2"/>
                          </a:solidFill>
                        </a:rPr>
                        <a:t>Memory and personalization: Copilot draws </a:t>
                      </a:r>
                      <a:r>
                        <a:rPr kumimoji="0" lang="en-US" sz="900" b="0" u="none" strike="noStrike" kern="1200" cap="none" spc="0" normalizeH="0" baseline="0" noProof="0">
                          <a:ln>
                            <a:noFill/>
                          </a:ln>
                          <a:solidFill>
                            <a:srgbClr val="000000"/>
                          </a:solidFill>
                          <a:effectLst/>
                          <a:uLnTx/>
                          <a:uFillTx/>
                        </a:rPr>
                        <a:t>on previous chats, work profiles, and custom instructions</a:t>
                      </a:r>
                      <a:endParaRPr lang="en-US" sz="900" b="0">
                        <a:solidFill>
                          <a:schemeClr val="tx2"/>
                        </a:solidFill>
                        <a:latin typeface="+mn-lt"/>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rgbClr val="005A9F"/>
                          </a:solidFill>
                          <a:effectLst/>
                          <a:uLnTx/>
                          <a:uFillTx/>
                          <a:sym typeface="Wingdings" panose="05000000000000000000" pitchFamily="2" charset="2"/>
                        </a:rPr>
                        <a:t></a:t>
                      </a: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rgbClr val="005A9F"/>
                          </a:solidFill>
                          <a:effectLst/>
                          <a:uLnTx/>
                          <a:uFillTx/>
                          <a:sym typeface="Wingdings" panose="05000000000000000000" pitchFamily="2" charset="2"/>
                        </a:rPr>
                        <a:t></a:t>
                      </a: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64544299"/>
                  </a:ext>
                </a:extLst>
              </a:tr>
              <a:tr h="146304">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a:solidFill>
                          <a:schemeClr val="tx2"/>
                        </a:solidFill>
                        <a:latin typeface="+mn-l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a:solidFill>
                            <a:schemeClr val="tx2"/>
                          </a:solidFill>
                          <a:latin typeface="+mn-lt"/>
                        </a:rPr>
                        <a:t>Persistent Chat conversations that follow the user wherever they work</a:t>
                      </a: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rgbClr val="005A9F"/>
                          </a:solidFill>
                          <a:effectLst/>
                          <a:uLnTx/>
                          <a:uFillTx/>
                          <a:sym typeface="Wingdings" panose="05000000000000000000" pitchFamily="2" charset="2"/>
                        </a:rPr>
                        <a:t></a:t>
                      </a: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57548643"/>
                  </a:ext>
                </a:extLst>
              </a:tr>
              <a:tr h="146304">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a:solidFill>
                          <a:schemeClr val="tx2"/>
                        </a:solidFill>
                        <a:latin typeface="+mn-l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a:solidFill>
                            <a:schemeClr val="tx2"/>
                          </a:solidFill>
                          <a:latin typeface="+mn-lt"/>
                        </a:rPr>
                        <a:t>Copilot Chat embedded in Microsoft 365 apps for AI assistance in open file (grounded on open file and the web)</a:t>
                      </a: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rgbClr val="005A9F"/>
                          </a:solidFill>
                          <a:effectLst/>
                          <a:uLnTx/>
                          <a:uFillTx/>
                          <a:sym typeface="Wingdings" panose="05000000000000000000" pitchFamily="2" charset="2"/>
                        </a:rPr>
                        <a:t></a:t>
                      </a: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6018067"/>
                  </a:ext>
                </a:extLst>
              </a:tr>
              <a:tr h="146304">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a:solidFill>
                          <a:schemeClr val="tx2"/>
                        </a:solidFill>
                        <a:latin typeface="+mn-l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a:solidFill>
                            <a:schemeClr val="tx2"/>
                          </a:solidFill>
                          <a:latin typeface="+mn-lt"/>
                        </a:rPr>
                        <a:t>Copilot Chat embedded in Microsoft 365 apps for AI assistance in open file (grounded on open file, all work data, and the web)</a:t>
                      </a: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98850821"/>
                  </a:ext>
                </a:extLst>
              </a:tr>
              <a:tr h="146304">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a:solidFill>
                          <a:schemeClr val="tx2"/>
                        </a:solidFill>
                        <a:latin typeface="+mn-l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de-DE" sz="900" b="0">
                          <a:solidFill>
                            <a:schemeClr val="tx2"/>
                          </a:solidFill>
                        </a:rPr>
                        <a:t>File upload and image generation</a:t>
                      </a:r>
                      <a:r>
                        <a:rPr lang="de-DE" sz="900" b="0" baseline="30000">
                          <a:solidFill>
                            <a:schemeClr val="tx2"/>
                          </a:solidFill>
                        </a:rPr>
                        <a:t>1</a:t>
                      </a:r>
                      <a:endParaRPr lang="en-US" sz="900" b="0">
                        <a:solidFill>
                          <a:schemeClr val="tx2"/>
                        </a:solidFill>
                        <a:latin typeface="+mn-lt"/>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rgbClr val="005A9F"/>
                          </a:solidFill>
                          <a:effectLst/>
                          <a:uLnTx/>
                          <a:uFillTx/>
                          <a:sym typeface="Wingdings" panose="05000000000000000000" pitchFamily="2" charset="2"/>
                        </a:rPr>
                        <a:t></a:t>
                      </a:r>
                      <a:endParaRPr kumimoji="0" lang="en-US" sz="900" b="0" i="0" u="none" strike="noStrike" kern="1200" cap="none" spc="0" normalizeH="0" baseline="0" noProof="0">
                        <a:ln>
                          <a:noFill/>
                        </a:ln>
                        <a:solidFill>
                          <a:srgbClr val="005A9F"/>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40047915"/>
                  </a:ext>
                </a:extLst>
              </a:tr>
              <a:tr h="146304">
                <a:tc vMerge="1">
                  <a:txBody>
                    <a:bodyPr/>
                    <a:lstStyle/>
                    <a:p>
                      <a:endParaRPr lang="en-US" sz="900" b="0">
                        <a:solidFill>
                          <a:schemeClr val="tx2"/>
                        </a:solidFill>
                        <a:latin typeface="+mn-l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900">
                          <a:solidFill>
                            <a:schemeClr val="tx1"/>
                          </a:solidFill>
                        </a:rPr>
                        <a:t>Use Copilot Pages to convert AI outputs into durable content designed for dynamic collaboration </a:t>
                      </a:r>
                      <a:endParaRPr lang="en-US" sz="900" b="0">
                        <a:solidFill>
                          <a:schemeClr val="tx2"/>
                        </a:solidFill>
                        <a:latin typeface="+mn-lt"/>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7064480"/>
                  </a:ext>
                </a:extLst>
              </a:tr>
              <a:tr h="146304">
                <a:tc rowSpan="3">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j-lt"/>
                          <a:ea typeface="+mn-ea"/>
                          <a:cs typeface="+mn-cs"/>
                        </a:rPr>
                        <a:t>Search</a:t>
                      </a:r>
                    </a:p>
                  </a:txBody>
                  <a:tcPr marT="9144" marB="9144" anchor="ctr">
                    <a:lnL w="12700" cap="flat" cmpd="sng" algn="ctr">
                      <a:solidFill>
                        <a:schemeClr val="tx1"/>
                      </a:solidFill>
                      <a:prstDash val="solid"/>
                      <a:round/>
                      <a:headEnd type="none" w="med" len="med"/>
                      <a:tailEnd type="none" w="med" len="med"/>
                    </a:lnL>
                    <a:lnR>
                      <a:noFill/>
                    </a:lnR>
                    <a:lnT w="19050" cap="flat" cmpd="sng" algn="ctr">
                      <a:solidFill>
                        <a:srgbClr val="2A446F"/>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kern="1200">
                          <a:solidFill>
                            <a:schemeClr val="tx2"/>
                          </a:solidFill>
                        </a:rPr>
                        <a:t>Natural language understanding + semantic search to </a:t>
                      </a:r>
                      <a:r>
                        <a:rPr lang="en-US" sz="900">
                          <a:solidFill>
                            <a:schemeClr val="tx2"/>
                          </a:solidFill>
                        </a:rPr>
                        <a:t>interpret context, relationships, and meaning</a:t>
                      </a:r>
                      <a:endParaRPr lang="en-US" sz="900" b="0" kern="1200">
                        <a:solidFill>
                          <a:schemeClr val="tx2"/>
                        </a:solidFill>
                        <a:latin typeface="Segoe Sans Text"/>
                        <a:ea typeface="+mn-ea"/>
                        <a:cs typeface="+mn-cs"/>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3227008"/>
                  </a:ext>
                </a:extLst>
              </a:tr>
              <a:tr h="146304">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kern="120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kern="1200">
                          <a:solidFill>
                            <a:schemeClr val="tx2"/>
                          </a:solidFill>
                        </a:rPr>
                        <a:t>100+ connector ecosystem across M365 apps and services and 3P line of business apps, both on-premises and cloud</a:t>
                      </a:r>
                      <a:endParaRPr lang="en-US" sz="900" b="0" kern="1200">
                        <a:solidFill>
                          <a:schemeClr val="tx2"/>
                        </a:solidFill>
                        <a:latin typeface="Segoe Sans Text"/>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2041546"/>
                  </a:ext>
                </a:extLst>
              </a:tr>
              <a:tr h="146304">
                <a:tc vMerge="1">
                  <a:txBody>
                    <a:bodyPr/>
                    <a:lstStyle/>
                    <a:p>
                      <a:pPr marL="0" algn="l" defTabSz="932742" rtl="0" eaLnBrk="1" latinLnBrk="0" hangingPunct="1"/>
                      <a:endParaRPr lang="en-US" sz="900" b="0" kern="120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algn="l" defTabSz="932742" rtl="0" eaLnBrk="1" latinLnBrk="0" hangingPunct="1"/>
                      <a:r>
                        <a:rPr lang="en-US" sz="900" b="0" kern="1200">
                          <a:solidFill>
                            <a:schemeClr val="tx2"/>
                          </a:solidFill>
                        </a:rPr>
                        <a:t>Admins can curate answers that provide concise, authoritative results</a:t>
                      </a:r>
                      <a:endParaRPr lang="en-US" sz="900" b="0" kern="1200">
                        <a:solidFill>
                          <a:schemeClr val="tx2"/>
                        </a:solidFill>
                        <a:latin typeface="Segoe Sans Text"/>
                        <a:ea typeface="+mn-ea"/>
                        <a:cs typeface="+mn-cs"/>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7838806"/>
                  </a:ext>
                </a:extLst>
              </a:tr>
              <a:tr h="146304">
                <a:tc rowSpan="10">
                  <a:txBody>
                    <a:bodyPr/>
                    <a:lstStyle/>
                    <a:p>
                      <a:pPr marL="0" algn="l" defTabSz="932742" rtl="0" eaLnBrk="1" latinLnBrk="0" hangingPunct="1"/>
                      <a:r>
                        <a:rPr lang="en-US" sz="1050" b="0" kern="1200">
                          <a:solidFill>
                            <a:schemeClr val="tx2"/>
                          </a:solidFill>
                          <a:latin typeface="+mj-lt"/>
                          <a:ea typeface="+mn-ea"/>
                          <a:cs typeface="+mn-cs"/>
                        </a:rPr>
                        <a:t>Agents</a:t>
                      </a:r>
                    </a:p>
                  </a:txBody>
                  <a:tcPr marT="9144" marB="9144" anchor="ctr">
                    <a:lnL w="12700" cap="flat" cmpd="sng" algn="ctr">
                      <a:solidFill>
                        <a:schemeClr val="tx1"/>
                      </a:solidFill>
                      <a:prstDash val="solid"/>
                      <a:round/>
                      <a:headEnd type="none" w="med" len="med"/>
                      <a:tailEnd type="none" w="med" len="med"/>
                    </a:lnL>
                    <a:lnR>
                      <a:noFill/>
                    </a:lnR>
                    <a:lnT w="19050" cap="flat" cmpd="sng" algn="ctr">
                      <a:solidFill>
                        <a:srgbClr val="2A446F"/>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r>
                        <a:rPr lang="en-US" sz="900" b="0" kern="1200">
                          <a:solidFill>
                            <a:schemeClr val="tx2"/>
                          </a:solidFill>
                        </a:rPr>
                        <a:t>Discover pre-built agents from Microsoft and trusted partners or your organizations custom agents in the Agent Store</a:t>
                      </a:r>
                      <a:endParaRPr lang="en-US" sz="900" b="0" kern="1200">
                        <a:solidFill>
                          <a:schemeClr val="tx1"/>
                        </a:solidFill>
                        <a:latin typeface="Segoe Sans Text"/>
                        <a:ea typeface="+mn-ea"/>
                        <a:cs typeface="+mn-cs"/>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158959281"/>
                  </a:ext>
                </a:extLst>
              </a:tr>
              <a:tr h="146304">
                <a:tc vMerge="1">
                  <a:txBody>
                    <a:bodyPr/>
                    <a:lstStyle/>
                    <a:p>
                      <a:pPr marL="0" algn="l" defTabSz="932742" rtl="0" eaLnBrk="1" latinLnBrk="0" hangingPunct="1"/>
                      <a:endParaRPr lang="en-US" sz="900" b="0" kern="1200">
                        <a:solidFill>
                          <a:schemeClr val="tx1"/>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algn="l" defTabSz="932742" rtl="0" eaLnBrk="1" latinLnBrk="0" hangingPunct="1"/>
                      <a:r>
                        <a:rPr lang="en-US" sz="900" b="0" kern="1200">
                          <a:solidFill>
                            <a:schemeClr val="tx2"/>
                          </a:solidFill>
                        </a:rPr>
                        <a:t>Use agents grounded in Web data</a:t>
                      </a:r>
                      <a:r>
                        <a:rPr lang="en-US" sz="900" b="0" kern="1200" baseline="30000">
                          <a:solidFill>
                            <a:schemeClr val="tx2"/>
                          </a:solidFill>
                        </a:rPr>
                        <a:t>2</a:t>
                      </a:r>
                      <a:endParaRPr lang="en-US" sz="900" b="0" kern="1200">
                        <a:solidFill>
                          <a:schemeClr val="tx1"/>
                        </a:solidFill>
                        <a:latin typeface="Segoe Sans Text"/>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80621706"/>
                  </a:ext>
                </a:extLst>
              </a:tr>
              <a:tr h="146304">
                <a:tc vMerge="1">
                  <a:txBody>
                    <a:bodyPr/>
                    <a:lstStyle/>
                    <a:p>
                      <a:pPr marL="0" lvl="0" algn="l" defTabSz="932742" rtl="0" eaLnBrk="1" latinLnBrk="0" hangingPunct="1">
                        <a:buNone/>
                      </a:pPr>
                      <a:endParaRPr lang="en-US" sz="900" b="0" kern="1200" baseline="3000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lvl="0" algn="l" defTabSz="932742" rtl="0" eaLnBrk="1" latinLnBrk="0" hangingPunct="1">
                        <a:buNone/>
                      </a:pPr>
                      <a:r>
                        <a:rPr lang="en-US" sz="900" b="0" kern="1200">
                          <a:solidFill>
                            <a:schemeClr val="tx2"/>
                          </a:solidFill>
                        </a:rPr>
                        <a:t>Use agents grounded in work data and SharePoint agents (work data in your tenant’s Microsoft Graph and 3rd party data via Copilot connectors)</a:t>
                      </a:r>
                      <a:endParaRPr lang="en-US" sz="900" b="0" kern="1200" baseline="30000">
                        <a:solidFill>
                          <a:schemeClr val="tx2"/>
                        </a:solidFill>
                        <a:latin typeface="Segoe Sans Text"/>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2">
                              <a:lumMod val="75000"/>
                            </a:schemeClr>
                          </a:solidFill>
                          <a:effectLst/>
                          <a:uLnTx/>
                          <a:uFillTx/>
                          <a:sym typeface="Wingdings" panose="05000000000000000000" pitchFamily="2" charset="2"/>
                        </a:rPr>
                        <a:t>▲</a:t>
                      </a:r>
                      <a:endParaRPr lang="en-US" sz="900" b="0" kern="1200" baseline="58000" noProof="0">
                        <a:solidFill>
                          <a:schemeClr val="accent2">
                            <a:lumMod val="75000"/>
                          </a:schemeClr>
                        </a:solidFill>
                        <a:latin typeface="+mn-lt"/>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45098038"/>
                  </a:ext>
                </a:extLst>
              </a:tr>
              <a:tr h="146304">
                <a:tc vMerge="1">
                  <a:txBody>
                    <a:bodyPr/>
                    <a:lstStyle/>
                    <a:p>
                      <a:pPr marL="0" lvl="0" algn="l" defTabSz="932742" rtl="0" eaLnBrk="1" latinLnBrk="0" hangingPunct="1">
                        <a:buNone/>
                      </a:pPr>
                      <a:endParaRPr lang="en-US" sz="900" b="0" kern="1200" baseline="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lvl="0" algn="l" defTabSz="932742" rtl="0" eaLnBrk="1" latinLnBrk="0" hangingPunct="1">
                        <a:buNone/>
                      </a:pPr>
                      <a:r>
                        <a:rPr lang="en-US" sz="900" b="0" kern="1200" baseline="0">
                          <a:solidFill>
                            <a:schemeClr val="tx2"/>
                          </a:solidFill>
                          <a:latin typeface="Segoe Sans Text"/>
                          <a:ea typeface="+mn-ea"/>
                          <a:cs typeface="+mn-cs"/>
                        </a:rPr>
                        <a:t>Agent automation where agent acts on behalf of a Copilot licensed user, including autonomous actions</a:t>
                      </a:r>
                    </a:p>
                  </a:txBody>
                  <a:tcPr marT="9144" marB="9144"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2">
                              <a:lumMod val="75000"/>
                            </a:schemeClr>
                          </a:solidFill>
                          <a:effectLst/>
                          <a:uLnTx/>
                          <a:uFillTx/>
                          <a:sym typeface="Wingdings" panose="05000000000000000000" pitchFamily="2" charset="2"/>
                        </a:rPr>
                        <a:t>▲</a:t>
                      </a:r>
                      <a:endParaRPr kumimoji="0" lang="en-US" sz="900" b="0" i="0" u="none" strike="noStrike" kern="1200" cap="none" spc="0" normalizeH="0" baseline="58000" noProof="0">
                        <a:ln>
                          <a:noFill/>
                        </a:ln>
                        <a:solidFill>
                          <a:schemeClr val="accent2">
                            <a:lumMod val="75000"/>
                          </a:schemeClr>
                        </a:solidFill>
                        <a:effectLst/>
                        <a:uLnTx/>
                        <a:uFillTx/>
                        <a:latin typeface="Segoe Sans Display"/>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16987749"/>
                  </a:ext>
                </a:extLst>
              </a:tr>
              <a:tr h="0">
                <a:tc vMerge="1">
                  <a:txBody>
                    <a:bodyPr/>
                    <a:lstStyle/>
                    <a:p>
                      <a:pPr marL="0" lvl="0" algn="l" defTabSz="932742" rtl="0" eaLnBrk="1" latinLnBrk="0" hangingPunct="1">
                        <a:buNone/>
                      </a:pPr>
                      <a:endParaRPr lang="en-US" sz="900" b="0" kern="1200" baseline="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lvl="0" algn="l" defTabSz="932742" rtl="0" eaLnBrk="1" latinLnBrk="0" hangingPunct="1">
                        <a:buNone/>
                      </a:pPr>
                      <a:r>
                        <a:rPr lang="en-US" sz="900" b="0" kern="1200" baseline="0">
                          <a:solidFill>
                            <a:schemeClr val="tx2"/>
                          </a:solidFill>
                          <a:latin typeface="Segoe Sans Text"/>
                          <a:ea typeface="+mn-ea"/>
                          <a:cs typeface="+mn-cs"/>
                        </a:rPr>
                        <a:t>Business process automation where Copilot uses system/service identity (e.g. agent initiates onboarding via HR system, uses emp ID for tailored setup)</a:t>
                      </a:r>
                    </a:p>
                  </a:txBody>
                  <a:tcPr marT="9144" marB="9144"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2">
                              <a:lumMod val="75000"/>
                            </a:schemeClr>
                          </a:solidFill>
                          <a:effectLst/>
                          <a:uLnTx/>
                          <a:uFillTx/>
                          <a:sym typeface="Wingdings" panose="05000000000000000000" pitchFamily="2" charset="2"/>
                        </a:rPr>
                        <a:t>▲</a:t>
                      </a:r>
                      <a:endParaRPr kumimoji="0" lang="en-US" sz="900" b="0" i="0" u="none" strike="noStrike" kern="1200" cap="none" spc="0" normalizeH="0" baseline="58000" noProof="0">
                        <a:ln>
                          <a:noFill/>
                        </a:ln>
                        <a:solidFill>
                          <a:schemeClr val="accent2">
                            <a:lumMod val="75000"/>
                          </a:schemeClr>
                        </a:solidFill>
                        <a:effectLst/>
                        <a:uLnTx/>
                        <a:uFillTx/>
                        <a:latin typeface="Segoe Sans Display"/>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2">
                              <a:lumMod val="75000"/>
                            </a:schemeClr>
                          </a:solidFill>
                          <a:effectLst/>
                          <a:uLnTx/>
                          <a:uFillTx/>
                          <a:latin typeface="+mn-lt"/>
                          <a:ea typeface="+mn-ea"/>
                          <a:cs typeface="+mn-cs"/>
                          <a:sym typeface="Wingdings" panose="05000000000000000000" pitchFamily="2" charset="2"/>
                        </a:rPr>
                        <a:t>▲</a:t>
                      </a:r>
                      <a:endParaRPr lang="en-US" sz="900" b="0" kern="1200" baseline="58000" noProof="0">
                        <a:solidFill>
                          <a:schemeClr val="accent2">
                            <a:lumMod val="75000"/>
                          </a:schemeClr>
                        </a:solidFill>
                        <a:latin typeface="+mn-lt"/>
                        <a:ea typeface="+mn-ea"/>
                        <a:cs typeface="+mn-cs"/>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38170589"/>
                  </a:ext>
                </a:extLst>
              </a:tr>
              <a:tr h="146304">
                <a:tc vMerge="1">
                  <a:txBody>
                    <a:bodyPr/>
                    <a:lstStyle/>
                    <a:p>
                      <a:pPr marL="0" lvl="0" algn="l" defTabSz="932742" rtl="0" eaLnBrk="1" latinLnBrk="0" hangingPunct="1">
                        <a:buNone/>
                      </a:pPr>
                      <a:endParaRPr lang="en-US" sz="900" b="0" kern="1200" baseline="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lvl="0" algn="l" defTabSz="932742" rtl="0" eaLnBrk="1" latinLnBrk="0" hangingPunct="1">
                        <a:buNone/>
                      </a:pPr>
                      <a:r>
                        <a:rPr lang="en-US" sz="900" b="0" kern="1200" baseline="0">
                          <a:solidFill>
                            <a:schemeClr val="tx2"/>
                          </a:solidFill>
                        </a:rPr>
                        <a:t>Use agents </a:t>
                      </a:r>
                      <a:r>
                        <a:rPr lang="en-US" sz="900" b="0" strike="noStrike" kern="1200">
                          <a:solidFill>
                            <a:schemeClr val="tx2"/>
                          </a:solidFill>
                        </a:rPr>
                        <a:t>on non-Microsoft 365 surfaces (e.g. websites, enterprise apps)</a:t>
                      </a:r>
                      <a:endParaRPr lang="en-US" sz="900" b="0" kern="1200" baseline="0">
                        <a:solidFill>
                          <a:schemeClr val="tx2"/>
                        </a:solidFill>
                        <a:latin typeface="Segoe Sans Text"/>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2">
                              <a:lumMod val="75000"/>
                            </a:schemeClr>
                          </a:solidFill>
                          <a:effectLst/>
                          <a:uLnTx/>
                          <a:uFillTx/>
                          <a:sym typeface="Wingdings" panose="05000000000000000000" pitchFamily="2" charset="2"/>
                        </a:rPr>
                        <a:t>▲</a:t>
                      </a:r>
                      <a:endParaRPr kumimoji="0" lang="en-US" sz="900" b="0" i="0" u="none" strike="noStrike" kern="1200" cap="none" spc="0" normalizeH="0" baseline="58000" noProof="0">
                        <a:ln>
                          <a:noFill/>
                        </a:ln>
                        <a:solidFill>
                          <a:schemeClr val="accent2">
                            <a:lumMod val="75000"/>
                          </a:schemeClr>
                        </a:solidFill>
                        <a:effectLst/>
                        <a:uLnTx/>
                        <a:uFillTx/>
                        <a:latin typeface="Segoe Sans Display"/>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2">
                              <a:lumMod val="75000"/>
                            </a:schemeClr>
                          </a:solidFill>
                          <a:effectLst/>
                          <a:uLnTx/>
                          <a:uFillTx/>
                          <a:sym typeface="Wingdings" panose="05000000000000000000" pitchFamily="2" charset="2"/>
                        </a:rPr>
                        <a:t>▲</a:t>
                      </a:r>
                      <a:endParaRPr kumimoji="0" lang="en-US" sz="900" b="0" i="0" u="none" strike="noStrike" kern="1200" cap="none" spc="0" normalizeH="0" baseline="58000" noProof="0">
                        <a:ln>
                          <a:noFill/>
                        </a:ln>
                        <a:solidFill>
                          <a:schemeClr val="accent2">
                            <a:lumMod val="75000"/>
                          </a:schemeClr>
                        </a:solidFill>
                        <a:effectLst/>
                        <a:uLnTx/>
                        <a:uFillTx/>
                        <a:latin typeface="Segoe Sans Display"/>
                        <a:ea typeface="+mn-ea"/>
                        <a:cs typeface="+mn-cs"/>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66701054"/>
                  </a:ext>
                </a:extLst>
              </a:tr>
              <a:tr h="146304">
                <a:tc vMerge="1">
                  <a:txBody>
                    <a:bodyPr/>
                    <a:lstStyle/>
                    <a:p>
                      <a:pPr marL="0" lvl="0" algn="l" defTabSz="932742" rtl="0" eaLnBrk="1" latinLnBrk="0" hangingPunct="1">
                        <a:buNone/>
                      </a:pPr>
                      <a:endParaRPr lang="en-US" sz="900" b="0" kern="1200" baseline="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lvl="0" algn="l" defTabSz="932742" rtl="0" eaLnBrk="1" latinLnBrk="0" hangingPunct="1">
                        <a:buNone/>
                      </a:pPr>
                      <a:r>
                        <a:rPr lang="en-US" sz="900" b="0" kern="1200" baseline="0">
                          <a:solidFill>
                            <a:schemeClr val="tx2"/>
                          </a:solidFill>
                        </a:rPr>
                        <a:t>Use the pre-built Employee Self-Service Agent</a:t>
                      </a:r>
                      <a:endParaRPr lang="en-US" sz="900" b="0" kern="1200" baseline="0">
                        <a:solidFill>
                          <a:schemeClr val="tx2"/>
                        </a:solidFill>
                        <a:latin typeface="Segoe Sans Text"/>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2">
                              <a:lumMod val="75000"/>
                            </a:schemeClr>
                          </a:solidFill>
                          <a:effectLst/>
                          <a:uLnTx/>
                          <a:uFillTx/>
                          <a:sym typeface="Wingdings" panose="05000000000000000000" pitchFamily="2" charset="2"/>
                        </a:rPr>
                        <a:t>▲</a:t>
                      </a:r>
                      <a:endParaRPr kumimoji="0" lang="en-US" sz="900" b="0" i="0" u="none" strike="noStrike" kern="1200" cap="none" spc="0" normalizeH="0" baseline="58000" noProof="0">
                        <a:ln>
                          <a:noFill/>
                        </a:ln>
                        <a:solidFill>
                          <a:schemeClr val="accent2">
                            <a:lumMod val="75000"/>
                          </a:schemeClr>
                        </a:solidFill>
                        <a:effectLst/>
                        <a:uLnTx/>
                        <a:uFillTx/>
                        <a:latin typeface="Segoe Sans Display"/>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78875919"/>
                  </a:ext>
                </a:extLst>
              </a:tr>
              <a:tr h="172786">
                <a:tc vMerge="1">
                  <a:txBody>
                    <a:bodyPr/>
                    <a:lstStyle/>
                    <a:p>
                      <a:pPr marL="0" lvl="0" algn="l" defTabSz="932742" rtl="0" eaLnBrk="1" latinLnBrk="0" hangingPunct="1"/>
                      <a:endParaRPr lang="en-US" sz="900" b="0" kern="120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lvl="0" algn="l" defTabSz="932742" rtl="0" eaLnBrk="1" latinLnBrk="0" hangingPunct="1"/>
                      <a:r>
                        <a:rPr lang="en-US" sz="900" b="0" kern="1200">
                          <a:solidFill>
                            <a:schemeClr val="tx2"/>
                          </a:solidFill>
                        </a:rPr>
                        <a:t>Use pre-built Microsoft 365 agents: Facilitator, Interpreter</a:t>
                      </a:r>
                      <a:r>
                        <a:rPr lang="en-US" sz="900" b="0" kern="1200" baseline="30000">
                          <a:solidFill>
                            <a:schemeClr val="tx2"/>
                          </a:solidFill>
                        </a:rPr>
                        <a:t>3</a:t>
                      </a:r>
                      <a:r>
                        <a:rPr lang="en-US" sz="900" b="0" kern="1200">
                          <a:solidFill>
                            <a:schemeClr val="tx2"/>
                          </a:solidFill>
                        </a:rPr>
                        <a:t>, Project Manager</a:t>
                      </a:r>
                      <a:r>
                        <a:rPr lang="en-US" sz="900" b="0" kern="1200" baseline="30000">
                          <a:solidFill>
                            <a:schemeClr val="tx2"/>
                          </a:solidFill>
                        </a:rPr>
                        <a:t>3</a:t>
                      </a:r>
                      <a:r>
                        <a:rPr lang="en-US" sz="900" b="0" kern="1200">
                          <a:solidFill>
                            <a:schemeClr val="tx2"/>
                          </a:solidFill>
                        </a:rPr>
                        <a:t>, Skills</a:t>
                      </a:r>
                      <a:r>
                        <a:rPr lang="en-US" sz="900" b="0" kern="1200" baseline="30000">
                          <a:solidFill>
                            <a:schemeClr val="tx2"/>
                          </a:solidFill>
                        </a:rPr>
                        <a:t>4</a:t>
                      </a:r>
                      <a:endParaRPr lang="en-US" sz="900" b="0" kern="1200">
                        <a:solidFill>
                          <a:schemeClr val="tx2"/>
                        </a:solidFill>
                        <a:latin typeface="Segoe Sans Text"/>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14006327"/>
                  </a:ext>
                </a:extLst>
              </a:tr>
              <a:tr h="146304">
                <a:tc vMerge="1">
                  <a:txBody>
                    <a:bodyPr/>
                    <a:lstStyle/>
                    <a:p>
                      <a:endParaRPr lang="en-US"/>
                    </a:p>
                  </a:txBody>
                  <a:tcPr/>
                </a:tc>
                <a:tc>
                  <a:txBody>
                    <a:bodyPr/>
                    <a:lstStyle/>
                    <a:p>
                      <a:pPr marL="0" lvl="0" algn="l" defTabSz="932742" rtl="0" eaLnBrk="1" latinLnBrk="0" hangingPunct="1"/>
                      <a:r>
                        <a:rPr lang="en-US" sz="900" b="0" kern="1200">
                          <a:solidFill>
                            <a:schemeClr val="tx2"/>
                          </a:solidFill>
                          <a:latin typeface="Segoe Sans Text"/>
                          <a:ea typeface="+mn-ea"/>
                          <a:cs typeface="+mn-cs"/>
                        </a:rPr>
                        <a:t>Use advanced reasoning agents: Researcher and Analyst</a:t>
                      </a:r>
                      <a:r>
                        <a:rPr lang="en-US" sz="900" b="0" kern="1200" baseline="30000">
                          <a:solidFill>
                            <a:schemeClr val="tx2"/>
                          </a:solidFill>
                          <a:latin typeface="Segoe Sans Text"/>
                          <a:ea typeface="+mn-ea"/>
                          <a:cs typeface="+mn-cs"/>
                        </a:rPr>
                        <a:t>3</a:t>
                      </a:r>
                      <a:endParaRPr lang="en-US" sz="900" b="0" kern="1200">
                        <a:solidFill>
                          <a:schemeClr val="tx2"/>
                        </a:solidFill>
                        <a:latin typeface="Segoe Sans Text"/>
                        <a:ea typeface="+mn-ea"/>
                        <a:cs typeface="+mn-cs"/>
                      </a:endParaRPr>
                    </a:p>
                  </a:txBody>
                  <a:tcPr marT="9144" marB="9144"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78D4"/>
                        </a:solidFill>
                        <a:effectLst/>
                        <a:highlight>
                          <a:srgbClr val="00FF00"/>
                        </a:highlight>
                        <a:uLnTx/>
                        <a:uFillTx/>
                        <a:latin typeface="Segoe UI"/>
                        <a:ea typeface="+mn-ea"/>
                        <a:cs typeface="Segoe UI"/>
                      </a:endParaRPr>
                    </a:p>
                  </a:txBody>
                  <a:tcPr marT="9144" marB="9144"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717124"/>
                  </a:ext>
                </a:extLst>
              </a:tr>
              <a:tr h="146304">
                <a:tc vMerge="1">
                  <a:txBody>
                    <a:bodyPr/>
                    <a:lstStyle/>
                    <a:p>
                      <a:pPr marL="0" lvl="0" algn="l" defTabSz="932742" rtl="0" eaLnBrk="1" latinLnBrk="0" hangingPunct="1"/>
                      <a:endParaRPr lang="en-US" sz="900" b="0" kern="120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lvl="0" algn="l" defTabSz="932742" rtl="0" eaLnBrk="1" latinLnBrk="0" hangingPunct="1"/>
                      <a:r>
                        <a:rPr lang="en-US" sz="900" b="0" kern="1200">
                          <a:solidFill>
                            <a:schemeClr val="tx2"/>
                          </a:solidFill>
                          <a:latin typeface="Segoe Sans Text"/>
                          <a:ea typeface="+mn-ea"/>
                          <a:cs typeface="+mn-cs"/>
                        </a:rPr>
                        <a:t>Role-based AI solutions: Sales, Service, Finance</a:t>
                      </a:r>
                      <a:r>
                        <a:rPr lang="en-US" sz="900" b="0" kern="1200" baseline="30000">
                          <a:solidFill>
                            <a:schemeClr val="tx2"/>
                          </a:solidFill>
                          <a:latin typeface="Segoe Sans Text"/>
                          <a:ea typeface="+mn-ea"/>
                          <a:cs typeface="+mn-cs"/>
                        </a:rPr>
                        <a:t>5</a:t>
                      </a:r>
                      <a:endParaRPr lang="en-US" sz="900" b="0" kern="1200">
                        <a:solidFill>
                          <a:schemeClr val="tx2"/>
                        </a:solidFill>
                        <a:latin typeface="Segoe Sans Text"/>
                        <a:ea typeface="+mn-ea"/>
                        <a:cs typeface="+mn-cs"/>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78D4"/>
                        </a:solidFill>
                        <a:effectLst/>
                        <a:highlight>
                          <a:srgbClr val="00FF00"/>
                        </a:highlight>
                        <a:uLnTx/>
                        <a:uFillTx/>
                        <a:latin typeface="Segoe UI"/>
                        <a:ea typeface="+mn-ea"/>
                        <a:cs typeface="Segoe UI"/>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2006000"/>
                  </a:ext>
                </a:extLst>
              </a:tr>
              <a:tr h="146304">
                <a:tc rowSpan="4">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b="0" kern="1200">
                          <a:solidFill>
                            <a:schemeClr val="tx2"/>
                          </a:solidFill>
                          <a:latin typeface="+mj-lt"/>
                          <a:ea typeface="+mn-ea"/>
                          <a:cs typeface="+mn-cs"/>
                        </a:rPr>
                        <a:t>Create</a:t>
                      </a:r>
                    </a:p>
                  </a:txBody>
                  <a:tcPr marT="9144" marB="9144" anchor="ctr">
                    <a:lnL w="12700" cap="flat" cmpd="sng" algn="ctr">
                      <a:solidFill>
                        <a:schemeClr val="tx1"/>
                      </a:solidFill>
                      <a:prstDash val="solid"/>
                      <a:round/>
                      <a:headEnd type="none" w="med" len="med"/>
                      <a:tailEnd type="none" w="med" len="med"/>
                    </a:lnL>
                    <a:lnR>
                      <a:noFill/>
                    </a:lnR>
                    <a:lnT w="19050" cap="flat" cmpd="sng" algn="ctr">
                      <a:solidFill>
                        <a:srgbClr val="2A446F"/>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kern="1200">
                          <a:solidFill>
                            <a:schemeClr val="tx2"/>
                          </a:solidFill>
                        </a:rPr>
                        <a:t>Use AI to generate images, infographics, posters, banners, stories, and multiple types of documents</a:t>
                      </a:r>
                      <a:r>
                        <a:rPr lang="en-US" sz="900" b="0" kern="1200" baseline="30000">
                          <a:solidFill>
                            <a:schemeClr val="tx2"/>
                          </a:solidFill>
                        </a:rPr>
                        <a:t>1</a:t>
                      </a:r>
                      <a:endParaRPr lang="en-US" sz="900" b="0" kern="1200" baseline="30000">
                        <a:solidFill>
                          <a:schemeClr val="tx2"/>
                        </a:solidFill>
                        <a:latin typeface="Segoe Sans Text"/>
                        <a:ea typeface="+mn-ea"/>
                        <a:cs typeface="+mn-cs"/>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928914597"/>
                  </a:ext>
                </a:extLst>
              </a:tr>
              <a:tr h="0">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kern="120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kern="1200">
                          <a:solidFill>
                            <a:schemeClr val="tx2"/>
                          </a:solidFill>
                        </a:rPr>
                        <a:t>Use AI to generate videos and forms</a:t>
                      </a:r>
                      <a:endParaRPr lang="en-US" sz="900" b="0" kern="1200">
                        <a:solidFill>
                          <a:schemeClr val="tx2"/>
                        </a:solidFill>
                        <a:latin typeface="Segoe Sans Text"/>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55074739"/>
                  </a:ext>
                </a:extLst>
              </a:tr>
              <a:tr h="146304">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kern="120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kern="1200">
                          <a:solidFill>
                            <a:schemeClr val="tx2"/>
                          </a:solidFill>
                        </a:rPr>
                        <a:t>Leverage templates, AI-generated suggestions, GPT-4o for image generation, and AI-powered plus standard editing tools</a:t>
                      </a:r>
                      <a:r>
                        <a:rPr lang="en-US" sz="900" b="0" kern="1200" baseline="30000">
                          <a:solidFill>
                            <a:schemeClr val="tx2"/>
                          </a:solidFill>
                        </a:rPr>
                        <a:t>1</a:t>
                      </a:r>
                      <a:endParaRPr lang="en-US" sz="900" b="0" kern="1200">
                        <a:solidFill>
                          <a:schemeClr val="tx2"/>
                        </a:solidFill>
                        <a:latin typeface="Segoe Sans Text"/>
                        <a:ea typeface="+mn-ea"/>
                        <a:cs typeface="+mn-cs"/>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56470772"/>
                  </a:ext>
                </a:extLst>
              </a:tr>
              <a:tr h="146304">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kern="1200">
                        <a:solidFill>
                          <a:schemeClr val="tx2"/>
                        </a:solidFill>
                        <a:latin typeface="Segoe Sans Text"/>
                        <a:ea typeface="+mn-ea"/>
                        <a:cs typeface="+mn-cs"/>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kern="1200">
                          <a:solidFill>
                            <a:schemeClr val="tx2"/>
                          </a:solidFill>
                        </a:rPr>
                        <a:t>Create brand kits that include your company’s logos, color palettes, fonts, and more</a:t>
                      </a:r>
                      <a:endParaRPr lang="en-US" sz="900" b="0" kern="1200">
                        <a:solidFill>
                          <a:schemeClr val="tx2"/>
                        </a:solidFill>
                        <a:latin typeface="Segoe Sans Text"/>
                        <a:ea typeface="+mn-ea"/>
                        <a:cs typeface="+mn-cs"/>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75083"/>
                  </a:ext>
                </a:extLst>
              </a:tr>
              <a:tr h="146304">
                <a:tc rowSpan="2">
                  <a:txBody>
                    <a:bodyPr/>
                    <a:lstStyle/>
                    <a:p>
                      <a:r>
                        <a:rPr lang="en-US" sz="1050" b="0" kern="1200">
                          <a:solidFill>
                            <a:schemeClr val="tx2"/>
                          </a:solidFill>
                          <a:latin typeface="+mj-lt"/>
                          <a:ea typeface="+mn-ea"/>
                          <a:cs typeface="+mn-cs"/>
                        </a:rPr>
                        <a:t>Notebooks</a:t>
                      </a:r>
                    </a:p>
                  </a:txBody>
                  <a:tcPr marT="9144" marB="9144" anchor="ctr">
                    <a:lnL w="12700" cap="flat" cmpd="sng" algn="ctr">
                      <a:solidFill>
                        <a:schemeClr val="tx1"/>
                      </a:solidFill>
                      <a:prstDash val="solid"/>
                      <a:round/>
                      <a:headEnd type="none" w="med" len="med"/>
                      <a:tailEnd type="none" w="med" len="med"/>
                    </a:lnL>
                    <a:lnR>
                      <a:noFill/>
                    </a:lnR>
                    <a:lnT w="19050" cap="flat" cmpd="sng" algn="ctr">
                      <a:solidFill>
                        <a:srgbClr val="2A446F"/>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0">
                          <a:solidFill>
                            <a:schemeClr val="tx2"/>
                          </a:solidFill>
                        </a:rPr>
                        <a:t>Integrated workspace for centralizing broad range of content types for collaboration</a:t>
                      </a:r>
                      <a:endParaRPr lang="en-US" sz="900" b="0">
                        <a:solidFill>
                          <a:schemeClr val="tx2"/>
                        </a:solidFill>
                        <a:latin typeface="Segoe Sans Text"/>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138802477"/>
                  </a:ext>
                </a:extLst>
              </a:tr>
              <a:tr h="146304">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900" b="0">
                          <a:solidFill>
                            <a:schemeClr val="tx2"/>
                          </a:solidFill>
                        </a:rPr>
                        <a:t>AI assistance grounded in Notebook content, including intelligent suggestions and audio overviews</a:t>
                      </a:r>
                      <a:endParaRPr lang="en-US" sz="900" b="0">
                        <a:solidFill>
                          <a:schemeClr val="tx2"/>
                        </a:solidFill>
                        <a:latin typeface="Segoe Sans Text"/>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1059589"/>
                  </a:ext>
                </a:extLst>
              </a:tr>
              <a:tr h="146304">
                <a:tc rowSpan="5">
                  <a:txBody>
                    <a:bodyPr/>
                    <a:lstStyle/>
                    <a:p>
                      <a:r>
                        <a:rPr lang="en-US" sz="1050" b="0" kern="1200">
                          <a:solidFill>
                            <a:schemeClr val="tx2"/>
                          </a:solidFill>
                          <a:latin typeface="+mj-lt"/>
                          <a:ea typeface="+mn-ea"/>
                          <a:cs typeface="+mn-cs"/>
                        </a:rPr>
                        <a:t>Copilot in Teams and Microsoft 365 apps</a:t>
                      </a:r>
                    </a:p>
                  </a:txBody>
                  <a:tcPr marT="9144" marB="9144" anchor="ctr">
                    <a:lnL w="12700" cap="flat" cmpd="sng" algn="ctr">
                      <a:solidFill>
                        <a:schemeClr val="tx1"/>
                      </a:solidFill>
                      <a:prstDash val="solid"/>
                      <a:round/>
                      <a:headEnd type="none" w="med" len="med"/>
                      <a:tailEnd type="none" w="med" len="med"/>
                    </a:lnL>
                    <a:lnR>
                      <a:noFill/>
                    </a:lnR>
                    <a:lnT w="19050" cap="flat" cmpd="sng" algn="ctr">
                      <a:solidFill>
                        <a:srgbClr val="2A446F"/>
                      </a:solidFill>
                      <a:prstDash val="solid"/>
                      <a:round/>
                      <a:headEnd type="none" w="med" len="med"/>
                      <a:tailEnd type="none" w="med" len="med"/>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0">
                          <a:solidFill>
                            <a:schemeClr val="tx2"/>
                          </a:solidFill>
                        </a:rPr>
                        <a:t>Copilot in Teams (Copilot in Meetings and Meeting Recap (insights from screen-shared content coming soon)</a:t>
                      </a:r>
                      <a:endParaRPr lang="en-US" sz="900" b="0">
                        <a:solidFill>
                          <a:schemeClr val="tx2"/>
                        </a:solidFill>
                        <a:latin typeface="+mn-lt"/>
                        <a:cs typeface="Segoe Sans Display"/>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814756139"/>
                  </a:ext>
                </a:extLst>
              </a:tr>
              <a:tr h="146304">
                <a:tc vMerge="1">
                  <a:txBody>
                    <a:bodyPr/>
                    <a:lstStyle/>
                    <a:p>
                      <a:endParaRPr lang="en-US" sz="900" b="0">
                        <a:solidFill>
                          <a:schemeClr val="tx2"/>
                        </a:solidFill>
                        <a:latin typeface="+mn-lt"/>
                        <a:cs typeface="Segoe Sans Display"/>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900" b="0">
                          <a:solidFill>
                            <a:schemeClr val="tx2"/>
                          </a:solidFill>
                        </a:rPr>
                        <a:t>Copilot in Outlook (Prioritize my inbox, schedule focus time and 1:1 meetings, draft agendas, summarize message threads)</a:t>
                      </a:r>
                      <a:endParaRPr lang="en-US" sz="900" b="0">
                        <a:solidFill>
                          <a:schemeClr val="tx2"/>
                        </a:solidFill>
                        <a:latin typeface="+mn-lt"/>
                        <a:cs typeface="Segoe Sans Display"/>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94082291"/>
                  </a:ext>
                </a:extLst>
              </a:tr>
              <a:tr h="146304">
                <a:tc vMerge="1">
                  <a:txBody>
                    <a:bodyPr/>
                    <a:lstStyle/>
                    <a:p>
                      <a:endParaRPr lang="en-US" sz="900" b="0">
                        <a:solidFill>
                          <a:schemeClr val="tx2"/>
                        </a:solidFill>
                        <a:latin typeface="+mn-lt"/>
                        <a:cs typeface="Segoe Sans Display"/>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900" b="0">
                          <a:solidFill>
                            <a:schemeClr val="tx2"/>
                          </a:solidFill>
                        </a:rPr>
                        <a:t>Copilot in Word (Suggestions for structure, flow, and tone, draft and summarize documents)</a:t>
                      </a:r>
                      <a:endParaRPr lang="en-US" sz="900" b="0">
                        <a:solidFill>
                          <a:schemeClr val="tx2"/>
                        </a:solidFill>
                        <a:latin typeface="+mn-lt"/>
                        <a:cs typeface="Segoe Sans Display"/>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806281"/>
                  </a:ext>
                </a:extLst>
              </a:tr>
              <a:tr h="146304">
                <a:tc vMerge="1">
                  <a:txBody>
                    <a:bodyPr/>
                    <a:lstStyle/>
                    <a:p>
                      <a:endParaRPr lang="en-US" sz="900" b="0">
                        <a:solidFill>
                          <a:schemeClr val="tx2"/>
                        </a:solidFill>
                        <a:latin typeface="+mn-lt"/>
                        <a:cs typeface="Segoe Sans Display"/>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900" b="0">
                          <a:solidFill>
                            <a:schemeClr val="tx2"/>
                          </a:solidFill>
                        </a:rPr>
                        <a:t>Copilot in Excel (Python, getting started experience, create formulas and visualizations using natural language)</a:t>
                      </a:r>
                      <a:endParaRPr lang="en-US" sz="900" b="0">
                        <a:solidFill>
                          <a:schemeClr val="tx2"/>
                        </a:solidFill>
                        <a:latin typeface="+mn-lt"/>
                        <a:cs typeface="Segoe Sans Display"/>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11561882"/>
                  </a:ext>
                </a:extLst>
              </a:tr>
              <a:tr h="146304">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0">
                        <a:solidFill>
                          <a:schemeClr val="tx2"/>
                        </a:solidFill>
                        <a:latin typeface="+mn-lt"/>
                        <a:cs typeface="Segoe Sans Display"/>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a:solidFill>
                            <a:schemeClr val="tx2"/>
                          </a:solidFill>
                        </a:rPr>
                        <a:t>Copilot in PowerPoint (Narrative builder, presentation translation, generate slides or images aligned to company branding)</a:t>
                      </a:r>
                      <a:endParaRPr lang="en-US" sz="900" b="0">
                        <a:solidFill>
                          <a:schemeClr val="tx2"/>
                        </a:solidFill>
                        <a:latin typeface="+mn-lt"/>
                        <a:cs typeface="Segoe Sans Display"/>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w="1905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8348757"/>
                  </a:ext>
                </a:extLst>
              </a:tr>
              <a:tr h="146304">
                <a:tc rowSpan="6">
                  <a:txBody>
                    <a:bodyPr/>
                    <a:lstStyle/>
                    <a:p>
                      <a:pPr marL="0" algn="l" defTabSz="932742" rtl="0" eaLnBrk="1" latinLnBrk="0" hangingPunct="1"/>
                      <a:r>
                        <a:rPr lang="en-US" sz="1050" b="0" kern="1200">
                          <a:solidFill>
                            <a:schemeClr val="tx2"/>
                          </a:solidFill>
                          <a:latin typeface="+mj-lt"/>
                          <a:ea typeface="+mn-ea"/>
                          <a:cs typeface="+mn-cs"/>
                        </a:rPr>
                        <a:t>Copilot Control System</a:t>
                      </a:r>
                    </a:p>
                  </a:txBody>
                  <a:tcPr marT="9144" marB="9144" anchor="ctr">
                    <a:lnL w="12700" cap="flat" cmpd="sng" algn="ctr">
                      <a:solidFill>
                        <a:schemeClr val="tx1"/>
                      </a:solidFill>
                      <a:prstDash val="solid"/>
                      <a:round/>
                      <a:headEnd type="none" w="med" len="med"/>
                      <a:tailEnd type="none" w="med" len="med"/>
                    </a:lnL>
                    <a:lnR>
                      <a:noFill/>
                    </a:lnR>
                    <a:lnT w="19050" cap="flat" cmpd="sng" algn="ctr">
                      <a:solidFill>
                        <a:srgbClr val="2A446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b="0">
                          <a:solidFill>
                            <a:schemeClr val="tx2"/>
                          </a:solidFill>
                        </a:rPr>
                        <a:t>Enterprise Data Protection (EDP): H</a:t>
                      </a:r>
                      <a:r>
                        <a:rPr kumimoji="0" lang="en-US" sz="900" b="0" u="none" strike="noStrike" kern="1200" cap="none" spc="0" normalizeH="0" baseline="0" noProof="0" err="1">
                          <a:ln>
                            <a:noFill/>
                          </a:ln>
                          <a:solidFill>
                            <a:srgbClr val="000000"/>
                          </a:solidFill>
                          <a:effectLst/>
                          <a:uLnTx/>
                          <a:uFillTx/>
                        </a:rPr>
                        <a:t>elp</a:t>
                      </a:r>
                      <a:r>
                        <a:rPr kumimoji="0" lang="en-US" sz="900" b="0" u="none" strike="noStrike" kern="1200" cap="none" spc="0" normalizeH="0" baseline="0" noProof="0">
                          <a:ln>
                            <a:noFill/>
                          </a:ln>
                          <a:solidFill>
                            <a:srgbClr val="000000"/>
                          </a:solidFill>
                          <a:effectLst/>
                          <a:uLnTx/>
                          <a:uFillTx/>
                        </a:rPr>
                        <a:t> security, governance, and other policies stay intact</a:t>
                      </a:r>
                      <a:endParaRPr lang="en-US" sz="900" b="0">
                        <a:solidFill>
                          <a:schemeClr val="tx2"/>
                        </a:solidFill>
                        <a:latin typeface="Segoe Sans Text"/>
                        <a:cs typeface="Segoe Sans Display"/>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w="19050" cap="flat" cmpd="sng" algn="ctr">
                      <a:solidFill>
                        <a:srgbClr val="2A446F"/>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87789597"/>
                  </a:ext>
                </a:extLst>
              </a:tr>
              <a:tr h="146304">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900" b="0">
                          <a:solidFill>
                            <a:schemeClr val="tx2"/>
                          </a:solidFill>
                        </a:rPr>
                        <a:t>IT management controls, license management, settings and configuration</a:t>
                      </a:r>
                      <a:endParaRPr lang="en-US" sz="900" b="0">
                        <a:solidFill>
                          <a:schemeClr val="tx2"/>
                        </a:solidFill>
                        <a:latin typeface="Segoe Sans Text"/>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63460185"/>
                  </a:ext>
                </a:extLst>
              </a:tr>
              <a:tr h="146304">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900" b="0">
                          <a:solidFill>
                            <a:schemeClr val="tx2"/>
                          </a:solidFill>
                        </a:rPr>
                        <a:t>Agent lifecycle management</a:t>
                      </a:r>
                      <a:endParaRPr lang="en-US" sz="900" b="0">
                        <a:solidFill>
                          <a:schemeClr val="tx2"/>
                        </a:solidFill>
                        <a:latin typeface="Segoe Sans Text"/>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25947929"/>
                  </a:ext>
                </a:extLst>
              </a:tr>
              <a:tr h="146304">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900" b="0">
                          <a:solidFill>
                            <a:schemeClr val="tx2"/>
                          </a:solidFill>
                        </a:rPr>
                        <a:t>SharePoint Advanced Management (e.g. Restricted Access Controls and Restricted Content Discovery)</a:t>
                      </a:r>
                      <a:endParaRPr lang="en-US" sz="900" b="0">
                        <a:solidFill>
                          <a:schemeClr val="tx2"/>
                        </a:solidFill>
                        <a:latin typeface="Segoe Sans Text"/>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73621935"/>
                  </a:ext>
                </a:extLst>
              </a:tr>
              <a:tr h="146304">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US" sz="900" b="0">
                          <a:solidFill>
                            <a:schemeClr val="tx2"/>
                          </a:solidFill>
                        </a:rPr>
                        <a:t>Copilot Analytics to measure usage and adoption</a:t>
                      </a:r>
                      <a:r>
                        <a:rPr lang="en-US" sz="900" b="0" baseline="30000">
                          <a:solidFill>
                            <a:schemeClr val="tx2"/>
                          </a:solidFill>
                        </a:rPr>
                        <a:t>6</a:t>
                      </a:r>
                      <a:endParaRPr lang="en-US" sz="900" b="0">
                        <a:solidFill>
                          <a:schemeClr val="tx2"/>
                        </a:solidFill>
                        <a:latin typeface="Segoe Sans Text"/>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00367047"/>
                  </a:ext>
                </a:extLst>
              </a:tr>
              <a:tr h="146304">
                <a:tc vMerge="1">
                  <a:txBody>
                    <a:bodyPr/>
                    <a:lstStyle/>
                    <a:p>
                      <a:endParaRPr lang="en-US" sz="900" b="0">
                        <a:solidFill>
                          <a:schemeClr val="tx2"/>
                        </a:solidFill>
                        <a:latin typeface="Segoe Sans Text"/>
                      </a:endParaRPr>
                    </a:p>
                  </a:txBody>
                  <a:tcPr marT="9144" marB="9144"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b="0">
                          <a:solidFill>
                            <a:schemeClr val="tx2"/>
                          </a:solidFill>
                        </a:rPr>
                        <a:t>Pre-built reports and advanced analytics to measure ROI</a:t>
                      </a:r>
                      <a:endParaRPr lang="en-US" sz="900" b="0">
                        <a:solidFill>
                          <a:schemeClr val="tx2"/>
                        </a:solidFill>
                        <a:latin typeface="Segoe Sans Text"/>
                      </a:endParaRPr>
                    </a:p>
                  </a:txBody>
                  <a:tcPr marT="9144" marB="9144"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dirty="0">
                          <a:ln>
                            <a:noFill/>
                          </a:ln>
                          <a:solidFill>
                            <a:schemeClr val="accent1">
                              <a:lumMod val="75000"/>
                            </a:schemeClr>
                          </a:solidFill>
                          <a:effectLst/>
                          <a:uLnTx/>
                          <a:uFillTx/>
                          <a:sym typeface="Wingdings" panose="05000000000000000000" pitchFamily="2" charset="2"/>
                        </a:rPr>
                        <a:t></a:t>
                      </a:r>
                      <a:endParaRPr kumimoji="0" lang="en-US" sz="900" b="0" i="0" u="none" strike="noStrike" kern="1200" cap="none" spc="0" normalizeH="0" baseline="0" noProof="0" dirty="0">
                        <a:ln>
                          <a:noFill/>
                        </a:ln>
                        <a:solidFill>
                          <a:schemeClr val="accent1">
                            <a:lumMod val="75000"/>
                          </a:schemeClr>
                        </a:solidFill>
                        <a:effectLst/>
                        <a:uLnTx/>
                        <a:uFillTx/>
                        <a:latin typeface="Segoe UI"/>
                        <a:ea typeface="+mn-ea"/>
                        <a:cs typeface="Segoe UI"/>
                      </a:endParaRPr>
                    </a:p>
                  </a:txBody>
                  <a:tcPr marT="9144" marB="9144"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4120500"/>
                  </a:ext>
                </a:extLst>
              </a:tr>
            </a:tbl>
          </a:graphicData>
        </a:graphic>
      </p:graphicFrame>
    </p:spTree>
    <p:extLst>
      <p:ext uri="{BB962C8B-B14F-4D97-AF65-F5344CB8AC3E}">
        <p14:creationId xmlns:p14="http://schemas.microsoft.com/office/powerpoint/2010/main" val="35915847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BC131-6B9E-18E3-C3F4-222C03DFE446}"/>
            </a:ext>
          </a:extLst>
        </p:cNvPr>
        <p:cNvGrpSpPr/>
        <p:nvPr/>
      </p:nvGrpSpPr>
      <p:grpSpPr>
        <a:xfrm>
          <a:off x="0" y="0"/>
          <a:ext cx="0" cy="0"/>
          <a:chOff x="0" y="0"/>
          <a:chExt cx="0" cy="0"/>
        </a:xfrm>
      </p:grpSpPr>
      <p:sp>
        <p:nvSpPr>
          <p:cNvPr id="13" name="Rectangle: Single Corner Rounded 12">
            <a:extLst>
              <a:ext uri="{FF2B5EF4-FFF2-40B4-BE49-F238E27FC236}">
                <a16:creationId xmlns:a16="http://schemas.microsoft.com/office/drawing/2014/main" id="{606D7058-5FB3-58DE-C185-6475D0F973A3}"/>
              </a:ext>
              <a:ext uri="{C183D7F6-B498-43B3-948B-1728B52AA6E4}">
                <adec:decorative xmlns:adec="http://schemas.microsoft.com/office/drawing/2017/decorative" val="1"/>
              </a:ext>
            </a:extLst>
          </p:cNvPr>
          <p:cNvSpPr/>
          <p:nvPr/>
        </p:nvSpPr>
        <p:spPr bwMode="auto">
          <a:xfrm>
            <a:off x="8973617" y="1186812"/>
            <a:ext cx="2625912" cy="913333"/>
          </a:xfrm>
          <a:prstGeom prst="round1Rect">
            <a:avLst/>
          </a:prstGeom>
          <a:gradFill>
            <a:gsLst>
              <a:gs pos="0">
                <a:srgbClr val="463668"/>
              </a:gs>
              <a:gs pos="96321">
                <a:srgbClr val="C03BC4"/>
              </a:gs>
              <a:gs pos="71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18" name="Rectangle: Single Corner Rounded 17">
            <a:extLst>
              <a:ext uri="{FF2B5EF4-FFF2-40B4-BE49-F238E27FC236}">
                <a16:creationId xmlns:a16="http://schemas.microsoft.com/office/drawing/2014/main" id="{FF8D7B34-FE5A-8E3D-18F6-EA6BABD0DC67}"/>
              </a:ext>
              <a:ext uri="{C183D7F6-B498-43B3-948B-1728B52AA6E4}">
                <adec:decorative xmlns:adec="http://schemas.microsoft.com/office/drawing/2017/decorative" val="1"/>
              </a:ext>
            </a:extLst>
          </p:cNvPr>
          <p:cNvSpPr/>
          <p:nvPr/>
        </p:nvSpPr>
        <p:spPr bwMode="auto">
          <a:xfrm flipH="1">
            <a:off x="6059424" y="1183170"/>
            <a:ext cx="2909098" cy="913333"/>
          </a:xfrm>
          <a:prstGeom prst="round1Rect">
            <a:avLst/>
          </a:prstGeom>
          <a:gradFill>
            <a:gsLst>
              <a:gs pos="7000">
                <a:srgbClr val="2A446F"/>
              </a:gs>
              <a:gs pos="100000">
                <a:srgbClr val="0078D4"/>
              </a:gs>
            </a:gsLst>
            <a:lin ang="6000000" scaled="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graphicFrame>
        <p:nvGraphicFramePr>
          <p:cNvPr id="9" name="Table 8">
            <a:extLst>
              <a:ext uri="{FF2B5EF4-FFF2-40B4-BE49-F238E27FC236}">
                <a16:creationId xmlns:a16="http://schemas.microsoft.com/office/drawing/2014/main" id="{2F4BAE88-7AA5-092D-06E4-7679DA4C7FD6}"/>
              </a:ext>
            </a:extLst>
          </p:cNvPr>
          <p:cNvGraphicFramePr>
            <a:graphicFrameLocks noGrp="1"/>
          </p:cNvGraphicFramePr>
          <p:nvPr/>
        </p:nvGraphicFramePr>
        <p:xfrm>
          <a:off x="938784" y="1183170"/>
          <a:ext cx="10665840" cy="5077710"/>
        </p:xfrm>
        <a:graphic>
          <a:graphicData uri="http://schemas.openxmlformats.org/drawingml/2006/table">
            <a:tbl>
              <a:tblPr firstRow="1" bandRow="1">
                <a:tableStyleId>{2D5ABB26-0587-4C30-8999-92F81FD0307C}</a:tableStyleId>
              </a:tblPr>
              <a:tblGrid>
                <a:gridCol w="5120640">
                  <a:extLst>
                    <a:ext uri="{9D8B030D-6E8A-4147-A177-3AD203B41FA5}">
                      <a16:colId xmlns:a16="http://schemas.microsoft.com/office/drawing/2014/main" val="1540688298"/>
                    </a:ext>
                  </a:extLst>
                </a:gridCol>
                <a:gridCol w="2920078">
                  <a:extLst>
                    <a:ext uri="{9D8B030D-6E8A-4147-A177-3AD203B41FA5}">
                      <a16:colId xmlns:a16="http://schemas.microsoft.com/office/drawing/2014/main" val="2877377341"/>
                    </a:ext>
                  </a:extLst>
                </a:gridCol>
                <a:gridCol w="2625122">
                  <a:extLst>
                    <a:ext uri="{9D8B030D-6E8A-4147-A177-3AD203B41FA5}">
                      <a16:colId xmlns:a16="http://schemas.microsoft.com/office/drawing/2014/main" val="2036094059"/>
                    </a:ext>
                  </a:extLst>
                </a:gridCol>
              </a:tblGrid>
              <a:tr h="764892">
                <a:tc>
                  <a:txBody>
                    <a:bodyPr/>
                    <a:lstStyle/>
                    <a:p>
                      <a:endParaRPr lang="en-US" sz="1600"/>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u="none" strike="noStrike" kern="1200" cap="none" spc="0" normalizeH="0" baseline="0" noProof="0">
                          <a:ln>
                            <a:noFill/>
                          </a:ln>
                          <a:solidFill>
                            <a:srgbClr val="FFFFFF"/>
                          </a:solidFill>
                          <a:effectLst/>
                          <a:uLnTx/>
                          <a:uFillTx/>
                          <a:latin typeface="Segoe Sans Display Semibold"/>
                          <a:ea typeface="+mn-ea"/>
                          <a:cs typeface="+mn-cs"/>
                        </a:rPr>
                        <a:t>Microsoft 365 </a:t>
                      </a:r>
                      <a:br>
                        <a:rPr lang="en-US" sz="1200" b="0" i="0" u="none" strike="noStrike" kern="1200" cap="none" spc="0" normalizeH="0" baseline="0" noProof="0">
                          <a:ln>
                            <a:noFill/>
                          </a:ln>
                          <a:solidFill>
                            <a:srgbClr val="FFFFFF"/>
                          </a:solidFill>
                          <a:effectLst/>
                          <a:uLnTx/>
                          <a:uFillTx/>
                          <a:latin typeface="Segoe Sans Display Semibold"/>
                          <a:ea typeface="+mn-ea"/>
                          <a:cs typeface="+mn-cs"/>
                        </a:rPr>
                      </a:br>
                      <a:r>
                        <a:rPr lang="en-US" sz="1200" b="0" i="0" u="none" strike="noStrike" kern="1200" cap="none" spc="0" normalizeH="0" baseline="0" noProof="0">
                          <a:ln>
                            <a:noFill/>
                          </a:ln>
                          <a:solidFill>
                            <a:srgbClr val="FFFFFF"/>
                          </a:solidFill>
                          <a:effectLst/>
                          <a:uLnTx/>
                          <a:uFillTx/>
                          <a:latin typeface="Segoe Sans Display Semibold"/>
                          <a:ea typeface="+mn-ea"/>
                          <a:cs typeface="+mn-cs"/>
                        </a:rPr>
                        <a:t>Copilot</a:t>
                      </a:r>
                      <a: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t> Chat</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t>Microsoft 365 </a:t>
                      </a:r>
                      <a:b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br>
                      <a: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t>Copilot</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1902711"/>
                  </a:ext>
                </a:extLst>
              </a:tr>
              <a:tr h="343552">
                <a:tc>
                  <a:txBody>
                    <a:bodyPr/>
                    <a:lstStyle/>
                    <a:p>
                      <a:pPr lvl="0">
                        <a:buNone/>
                      </a:pPr>
                      <a:r>
                        <a:rPr lang="en-US" sz="1600" b="1"/>
                        <a:t>GPT-5:</a:t>
                      </a:r>
                    </a:p>
                  </a:txBody>
                  <a:tcPr anchor="ctr">
                    <a:lnL w="12700">
                      <a:solidFill>
                        <a:schemeClr val="tx2"/>
                      </a:solidFill>
                    </a:lnL>
                    <a:lnR w="12700">
                      <a:solidFill>
                        <a:schemeClr val="tx2"/>
                      </a:solidFill>
                    </a:lnR>
                    <a:lnT w="12700">
                      <a:solidFill>
                        <a:schemeClr val="tx2"/>
                      </a:solidFill>
                    </a:lnT>
                    <a:lnB w="12700">
                      <a:solidFill>
                        <a:schemeClr val="tx2"/>
                      </a:solidFill>
                    </a:lnB>
                  </a:tcPr>
                </a:tc>
                <a:tc>
                  <a:txBody>
                    <a:bodyPr/>
                    <a:lstStyle/>
                    <a:p>
                      <a:pPr marL="0" lvl="0" indent="0" algn="ctr" defTabSz="932742">
                        <a:lnSpc>
                          <a:spcPct val="100000"/>
                        </a:lnSpc>
                        <a:spcBef>
                          <a:spcPts val="0"/>
                        </a:spcBef>
                        <a:spcAft>
                          <a:spcPts val="0"/>
                        </a:spcAft>
                        <a:buNone/>
                        <a:tabLst/>
                        <a:defRPr/>
                      </a:pPr>
                      <a:endParaRPr kumimoji="0" lang="en-US" sz="1400" b="1" i="0" u="none" strike="noStrike" kern="1200" cap="none" spc="0" normalizeH="0" baseline="0">
                        <a:ln>
                          <a:noFill/>
                        </a:ln>
                        <a:solidFill>
                          <a:schemeClr val="accent1"/>
                        </a:solidFill>
                        <a:effectLst/>
                        <a:uLnTx/>
                        <a:uFillTx/>
                        <a:latin typeface="Segoe Sans Display"/>
                        <a:ea typeface="+mn-ea"/>
                        <a:cs typeface="+mn-cs"/>
                      </a:endParaRPr>
                    </a:p>
                  </a:txBody>
                  <a:tcPr marL="0" marR="0" marT="0" marB="0" anchor="ctr">
                    <a:lnL w="12700">
                      <a:solidFill>
                        <a:schemeClr val="tx2"/>
                      </a:solidFill>
                    </a:lnL>
                    <a:lnR w="12700">
                      <a:solidFill>
                        <a:schemeClr val="tx2"/>
                      </a:solidFill>
                    </a:lnR>
                    <a:lnT w="12700">
                      <a:solidFill>
                        <a:schemeClr val="tx2"/>
                      </a:solidFill>
                    </a:lnT>
                    <a:lnB w="12700">
                      <a:solidFill>
                        <a:schemeClr val="tx2"/>
                      </a:solidFill>
                    </a:lnB>
                    <a:solidFill>
                      <a:schemeClr val="bg1">
                        <a:lumMod val="95000"/>
                      </a:schemeClr>
                    </a:solidFill>
                  </a:tcPr>
                </a:tc>
                <a:tc>
                  <a:txBody>
                    <a:bodyPr/>
                    <a:lstStyle/>
                    <a:p>
                      <a:pPr marL="0" lvl="0" indent="0" algn="ctr" defTabSz="932742">
                        <a:lnSpc>
                          <a:spcPct val="100000"/>
                        </a:lnSpc>
                        <a:spcBef>
                          <a:spcPts val="0"/>
                        </a:spcBef>
                        <a:spcAft>
                          <a:spcPts val="0"/>
                        </a:spcAft>
                        <a:buNone/>
                        <a:tabLst/>
                        <a:defRPr/>
                      </a:pPr>
                      <a:endParaRPr kumimoji="0" lang="en-US" sz="1400" b="1" i="0" u="none" strike="noStrike" kern="1200" cap="none" spc="0" normalizeH="0" baseline="0">
                        <a:ln>
                          <a:noFill/>
                        </a:ln>
                        <a:solidFill>
                          <a:srgbClr val="C638CB"/>
                        </a:solidFill>
                        <a:effectLst/>
                        <a:uLnTx/>
                        <a:uFillTx/>
                        <a:latin typeface="Segoe Sans Display"/>
                        <a:ea typeface="+mn-ea"/>
                        <a:cs typeface="+mn-cs"/>
                      </a:endParaRPr>
                    </a:p>
                  </a:txBody>
                  <a:tcPr marL="0" marR="0" marT="0" marB="0" anchor="ctr">
                    <a:lnL w="12700">
                      <a:solidFill>
                        <a:schemeClr val="tx2"/>
                      </a:solidFill>
                    </a:lnL>
                    <a:lnR w="12700">
                      <a:solidFill>
                        <a:schemeClr val="tx2"/>
                      </a:solidFill>
                    </a:lnR>
                    <a:lnT w="12700">
                      <a:solidFill>
                        <a:schemeClr val="tx2"/>
                      </a:solidFill>
                    </a:lnT>
                    <a:lnB w="12700">
                      <a:solidFill>
                        <a:schemeClr val="tx2"/>
                      </a:solidFill>
                    </a:lnB>
                    <a:solidFill>
                      <a:schemeClr val="bg1"/>
                    </a:solidFill>
                  </a:tcPr>
                </a:tc>
                <a:extLst>
                  <a:ext uri="{0D108BD9-81ED-4DB2-BD59-A6C34878D82A}">
                    <a16:rowId xmlns:a16="http://schemas.microsoft.com/office/drawing/2014/main" val="1465522175"/>
                  </a:ext>
                </a:extLst>
              </a:tr>
              <a:tr h="343552">
                <a:tc>
                  <a:txBody>
                    <a:bodyPr/>
                    <a:lstStyle/>
                    <a:p>
                      <a:pPr marL="228600" lvl="1"/>
                      <a:r>
                        <a:rPr lang="en-US" sz="1600"/>
                        <a:t>Availability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chemeClr val="accent1"/>
                          </a:solidFill>
                          <a:effectLst/>
                          <a:uLnTx/>
                          <a:uFillTx/>
                          <a:latin typeface="Segoe Sans Display"/>
                          <a:ea typeface="+mn-ea"/>
                          <a:cs typeface="+mn-cs"/>
                        </a:rPr>
                        <a:t>Rolling out, available WW 9/15</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C638CB"/>
                          </a:solidFill>
                          <a:effectLst/>
                          <a:uLnTx/>
                          <a:uFillTx/>
                          <a:latin typeface="Segoe Sans Display"/>
                          <a:ea typeface="+mn-ea"/>
                          <a:cs typeface="+mn-cs"/>
                        </a:rPr>
                        <a:t>Available now</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993217891"/>
                  </a:ext>
                </a:extLst>
              </a:tr>
              <a:tr h="343552">
                <a:tc>
                  <a:txBody>
                    <a:bodyPr/>
                    <a:lstStyle/>
                    <a:p>
                      <a:pPr marL="228600" lvl="1"/>
                      <a:r>
                        <a:rPr lang="en-US" sz="1600"/>
                        <a:t>Access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chemeClr val="accent1"/>
                          </a:solidFill>
                          <a:effectLst/>
                          <a:uLnTx/>
                          <a:uFillTx/>
                          <a:latin typeface="Segoe Sans Display"/>
                          <a:ea typeface="+mn-ea"/>
                          <a:cs typeface="+mn-cs"/>
                        </a:rPr>
                        <a:t>Standard</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C638CB"/>
                          </a:solidFill>
                          <a:effectLst/>
                          <a:uLnTx/>
                          <a:uFillTx/>
                          <a:latin typeface="Segoe Sans Display"/>
                          <a:ea typeface="+mn-ea"/>
                          <a:cs typeface="+mn-cs"/>
                        </a:rPr>
                        <a:t>Priority</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579791005"/>
                  </a:ext>
                </a:extLst>
              </a:tr>
              <a:tr h="538016">
                <a:tc>
                  <a:txBody>
                    <a:bodyPr/>
                    <a:lstStyle/>
                    <a:p>
                      <a:pPr marL="228600" lvl="1"/>
                      <a:r>
                        <a:rPr lang="en-US" sz="1600"/>
                        <a:t>Copilot automatically selects high-throughput or deeper reasoning model based on the prompt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mn-lt"/>
                          <a:ea typeface="+mn-ea"/>
                          <a:cs typeface="+mn-cs"/>
                        </a:rPr>
                        <a:t>●</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332605206"/>
                  </a:ext>
                </a:extLst>
              </a:tr>
              <a:tr h="343552">
                <a:tc>
                  <a:txBody>
                    <a:bodyPr/>
                    <a:lstStyle/>
                    <a:p>
                      <a:pPr marL="228600" lvl="1"/>
                      <a:r>
                        <a:rPr lang="en-US" sz="1600"/>
                        <a:t>Reasons over web data and uploaded files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mn-lt"/>
                          <a:ea typeface="+mn-ea"/>
                          <a:cs typeface="+mn-cs"/>
                        </a:rPr>
                        <a:t>●</a:t>
                      </a:r>
                      <a:endParaRPr kumimoji="0" lang="en-US" sz="2000" b="0" i="0" u="none" strike="noStrike" kern="1200" cap="none" spc="0" normalizeH="0" baseline="0">
                        <a:ln>
                          <a:noFill/>
                        </a:ln>
                        <a:solidFill>
                          <a:schemeClr val="accent1"/>
                        </a:solidFill>
                        <a:effectLst/>
                        <a:uLnTx/>
                        <a:uFillTx/>
                        <a:latin typeface="Segoe Sans Display"/>
                        <a:ea typeface="+mn-ea"/>
                        <a:cs typeface="+mn-cs"/>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638CB"/>
                          </a:solidFill>
                          <a:effectLst/>
                          <a:uLnTx/>
                          <a:uFillTx/>
                          <a:latin typeface="+mn-lt"/>
                          <a:ea typeface="+mn-ea"/>
                          <a:cs typeface="+mn-cs"/>
                        </a:rPr>
                        <a:t>●</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417058101"/>
                  </a:ext>
                </a:extLst>
              </a:tr>
              <a:tr h="602837">
                <a:tc>
                  <a:txBody>
                    <a:bodyPr/>
                    <a:lstStyle/>
                    <a:p>
                      <a:pPr marL="228600" lvl="1"/>
                      <a:r>
                        <a:rPr lang="en-US" sz="1600"/>
                        <a:t>Reasons over tenant Graph data including 3P data via Copilot Connectors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a:ln>
                          <a:noFill/>
                        </a:ln>
                        <a:solidFill>
                          <a:schemeClr val="accent1"/>
                        </a:solidFill>
                        <a:effectLst/>
                        <a:uLnTx/>
                        <a:uFillTx/>
                        <a:latin typeface="Segoe Sans Display"/>
                        <a:ea typeface="+mn-ea"/>
                        <a:cs typeface="+mn-cs"/>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244902231"/>
                  </a:ext>
                </a:extLst>
              </a:tr>
              <a:tr h="602837">
                <a:tc>
                  <a:txBody>
                    <a:bodyPr/>
                    <a:lstStyle/>
                    <a:p>
                      <a:r>
                        <a:rPr lang="en-US" sz="1600"/>
                        <a:t>Access to Researcher and Analyst advanced reasoning agents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1100">
                        <a:latin typeface="+mj-lt"/>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4165952475"/>
                  </a:ext>
                </a:extLst>
              </a:tr>
              <a:tr h="576908">
                <a:tc>
                  <a:txBody>
                    <a:bodyPr/>
                    <a:lstStyle/>
                    <a:p>
                      <a:r>
                        <a:rPr lang="en-US" sz="1600"/>
                        <a:t>Access to other pre-built Microsoft agents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1600"/>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963013340"/>
                  </a:ext>
                </a:extLst>
              </a:tr>
              <a:tr h="576908">
                <a:tc>
                  <a:txBody>
                    <a:bodyPr/>
                    <a:lstStyle/>
                    <a:p>
                      <a:r>
                        <a:rPr lang="en-US" sz="1600"/>
                        <a:t>Access to custom agents grounded in work data</a:t>
                      </a:r>
                      <a:r>
                        <a:rPr lang="en-US" sz="1600" baseline="30000"/>
                        <a:t>1</a:t>
                      </a:r>
                      <a:endParaRPr lang="en-US" sz="160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1600"/>
                        <a:t>PAYGO</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C638CB"/>
                          </a:solidFill>
                          <a:effectLst/>
                          <a:uLnTx/>
                          <a:uFillTx/>
                          <a:latin typeface="+mn-lt"/>
                          <a:ea typeface="+mn-ea"/>
                          <a:cs typeface="+mn-cs"/>
                        </a:rPr>
                        <a:t>●</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626454472"/>
                  </a:ext>
                </a:extLst>
              </a:tr>
            </a:tbl>
          </a:graphicData>
        </a:graphic>
      </p:graphicFrame>
      <p:sp>
        <p:nvSpPr>
          <p:cNvPr id="15" name="Rectangle: Rounded Corners 14">
            <a:extLst>
              <a:ext uri="{FF2B5EF4-FFF2-40B4-BE49-F238E27FC236}">
                <a16:creationId xmlns:a16="http://schemas.microsoft.com/office/drawing/2014/main" id="{1D8E5277-BD5B-3A65-CB05-101090591C72}"/>
              </a:ext>
            </a:extLst>
          </p:cNvPr>
          <p:cNvSpPr/>
          <p:nvPr/>
        </p:nvSpPr>
        <p:spPr bwMode="auto">
          <a:xfrm>
            <a:off x="6793701" y="1734571"/>
            <a:ext cx="1440543" cy="227409"/>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Segoe Sans Display Semibold"/>
              </a:rPr>
              <a:t>w/o Copilot license</a:t>
            </a:r>
          </a:p>
        </p:txBody>
      </p:sp>
      <p:sp>
        <p:nvSpPr>
          <p:cNvPr id="16" name="Rectangle: Rounded Corners 15">
            <a:extLst>
              <a:ext uri="{FF2B5EF4-FFF2-40B4-BE49-F238E27FC236}">
                <a16:creationId xmlns:a16="http://schemas.microsoft.com/office/drawing/2014/main" id="{1FD74488-D595-1B60-1C03-F6D259E892BA}"/>
              </a:ext>
            </a:extLst>
          </p:cNvPr>
          <p:cNvSpPr/>
          <p:nvPr/>
        </p:nvSpPr>
        <p:spPr bwMode="auto">
          <a:xfrm>
            <a:off x="9528316" y="1747098"/>
            <a:ext cx="1440543" cy="227409"/>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mn-cs"/>
              </a:rPr>
              <a:t>$30 </a:t>
            </a:r>
            <a:r>
              <a:rPr kumimoji="0" lang="en-US" sz="1050" b="0" i="0" u="none" strike="noStrike" kern="1200" cap="none" spc="0" normalizeH="0" baseline="0" noProof="0" err="1">
                <a:ln>
                  <a:noFill/>
                </a:ln>
                <a:solidFill>
                  <a:srgbClr val="091F2C"/>
                </a:solidFill>
                <a:effectLst/>
                <a:uLnTx/>
                <a:uFillTx/>
                <a:latin typeface="Segoe Sans Display Semibold"/>
                <a:ea typeface="+mn-ea"/>
                <a:cs typeface="+mn-cs"/>
              </a:rPr>
              <a:t>pupm</a:t>
            </a:r>
            <a:endParaRPr kumimoji="0" lang="en-US" sz="1050" b="0" i="0" u="none" strike="noStrike" kern="1200" cap="none" spc="0" normalizeH="0" baseline="0" noProof="0">
              <a:ln>
                <a:noFill/>
              </a:ln>
              <a:solidFill>
                <a:srgbClr val="091F2C"/>
              </a:solidFill>
              <a:effectLst/>
              <a:uLnTx/>
              <a:uFillTx/>
              <a:latin typeface="Segoe Sans Display Semibold"/>
              <a:ea typeface="+mn-ea"/>
              <a:cs typeface="Segoe Sans Display Semibold"/>
            </a:endParaRPr>
          </a:p>
        </p:txBody>
      </p:sp>
      <p:sp>
        <p:nvSpPr>
          <p:cNvPr id="11" name="TextBox 10">
            <a:extLst>
              <a:ext uri="{FF2B5EF4-FFF2-40B4-BE49-F238E27FC236}">
                <a16:creationId xmlns:a16="http://schemas.microsoft.com/office/drawing/2014/main" id="{2A2DFF41-828E-0C80-7286-569243AEA6C8}"/>
              </a:ext>
            </a:extLst>
          </p:cNvPr>
          <p:cNvSpPr txBox="1"/>
          <p:nvPr/>
        </p:nvSpPr>
        <p:spPr>
          <a:xfrm>
            <a:off x="841248" y="6412171"/>
            <a:ext cx="112532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Sans Display"/>
                <a:ea typeface="+mn-ea"/>
                <a:cs typeface="+mn-cs"/>
              </a:rPr>
              <a:t>1. Applies to agent automation where agent acts on behalf of a Copilot licensed user, including autonomous actions,  built by you on the Microsoft 365 Copilot agent platform deployed on Microsoft 365 surfaces . Web grounded agents included for both licensed and unlicensed users.</a:t>
            </a:r>
            <a:endParaRPr kumimoji="0" lang="en-US" sz="10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Title 25">
            <a:extLst>
              <a:ext uri="{FF2B5EF4-FFF2-40B4-BE49-F238E27FC236}">
                <a16:creationId xmlns:a16="http://schemas.microsoft.com/office/drawing/2014/main" id="{FD4E0139-FE90-9EC8-0980-D93205043E6E}"/>
              </a:ext>
            </a:extLst>
          </p:cNvPr>
          <p:cNvSpPr txBox="1">
            <a:spLocks/>
          </p:cNvSpPr>
          <p:nvPr/>
        </p:nvSpPr>
        <p:spPr>
          <a:xfrm>
            <a:off x="2224714" y="320203"/>
            <a:ext cx="7742571" cy="5909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a:ea typeface="+mj-ea"/>
                <a:cs typeface="Segoe Sans Display Semibold"/>
              </a:rPr>
              <a:t>Copilot Chat powered by GPT-5</a:t>
            </a:r>
          </a:p>
        </p:txBody>
      </p:sp>
    </p:spTree>
    <p:extLst>
      <p:ext uri="{BB962C8B-B14F-4D97-AF65-F5344CB8AC3E}">
        <p14:creationId xmlns:p14="http://schemas.microsoft.com/office/powerpoint/2010/main" val="1973220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25E-6 0.03703 L 1.25E-6 4.07407E-6 " pathEditMode="relative" rAng="0" ptsTypes="AA">
                                      <p:cBhvr>
                                        <p:cTn id="8" dur="500" fill="hold"/>
                                        <p:tgtEl>
                                          <p:spTgt spid="4"/>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A0E5F-421B-B3E7-672C-C5022F92D7C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345ED4F-0EFC-F4F2-7FCA-3EFC48CEB193}"/>
              </a:ext>
              <a:ext uri="{C183D7F6-B498-43B3-948B-1728B52AA6E4}">
                <adec:decorative xmlns:adec="http://schemas.microsoft.com/office/drawing/2017/decorative" val="1"/>
              </a:ext>
            </a:extLst>
          </p:cNvPr>
          <p:cNvSpPr/>
          <p:nvPr/>
        </p:nvSpPr>
        <p:spPr bwMode="auto">
          <a:xfrm>
            <a:off x="1" y="1608667"/>
            <a:ext cx="12192000" cy="5249334"/>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Segoe UI" pitchFamily="34" charset="0"/>
              <a:cs typeface="Segoe UI" pitchFamily="34" charset="0"/>
            </a:endParaRPr>
          </a:p>
        </p:txBody>
      </p:sp>
      <p:sp>
        <p:nvSpPr>
          <p:cNvPr id="7" name="Rectangle: Rounded Corners 11">
            <a:extLst>
              <a:ext uri="{FF2B5EF4-FFF2-40B4-BE49-F238E27FC236}">
                <a16:creationId xmlns:a16="http://schemas.microsoft.com/office/drawing/2014/main" id="{84070E5A-C33D-FD59-041D-6C5D6BF26392}"/>
              </a:ext>
            </a:extLst>
          </p:cNvPr>
          <p:cNvSpPr/>
          <p:nvPr/>
        </p:nvSpPr>
        <p:spPr bwMode="auto">
          <a:xfrm>
            <a:off x="826566" y="2375438"/>
            <a:ext cx="5104980" cy="3699911"/>
          </a:xfrm>
          <a:prstGeom prst="roundRect">
            <a:avLst>
              <a:gd name="adj" fmla="val 5726"/>
            </a:avLst>
          </a:prstGeom>
          <a:solidFill>
            <a:schemeClr val="bg1"/>
          </a:solidFill>
          <a:ln w="15875">
            <a:gradFill>
              <a:gsLst>
                <a:gs pos="0">
                  <a:srgbClr val="0078D4"/>
                </a:gs>
                <a:gs pos="100000">
                  <a:srgbClr val="BE41CC"/>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Segoe UI" pitchFamily="34" charset="0"/>
              <a:cs typeface="Segoe UI" pitchFamily="34" charset="0"/>
            </a:endParaRPr>
          </a:p>
        </p:txBody>
      </p:sp>
      <p:sp>
        <p:nvSpPr>
          <p:cNvPr id="3" name="TextBox 2">
            <a:extLst>
              <a:ext uri="{FF2B5EF4-FFF2-40B4-BE49-F238E27FC236}">
                <a16:creationId xmlns:a16="http://schemas.microsoft.com/office/drawing/2014/main" id="{11CF449B-2E66-FFDC-A637-2898D1271BD0}"/>
              </a:ext>
            </a:extLst>
          </p:cNvPr>
          <p:cNvSpPr txBox="1"/>
          <p:nvPr/>
        </p:nvSpPr>
        <p:spPr>
          <a:xfrm>
            <a:off x="2654967" y="861177"/>
            <a:ext cx="6882066"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solidFill>
                  <a:schemeClr val="accent6">
                    <a:lumMod val="10000"/>
                  </a:schemeClr>
                </a:solidFill>
                <a:latin typeface="Segoe Sans Display"/>
                <a:cs typeface="Segoe UI"/>
              </a:rPr>
              <a:t>Microsoft has moved to a capacity-based model in order to provide more flexible and scalable experience for our users. </a:t>
            </a:r>
            <a:endParaRPr lang="en-US" sz="1600">
              <a:solidFill>
                <a:schemeClr val="accent6">
                  <a:lumMod val="10000"/>
                </a:schemeClr>
              </a:solidFill>
              <a:cs typeface="Segoe UI"/>
            </a:endParaRPr>
          </a:p>
        </p:txBody>
      </p:sp>
      <p:sp>
        <p:nvSpPr>
          <p:cNvPr id="6" name="Rectangle: Rounded Corners 9">
            <a:extLst>
              <a:ext uri="{FF2B5EF4-FFF2-40B4-BE49-F238E27FC236}">
                <a16:creationId xmlns:a16="http://schemas.microsoft.com/office/drawing/2014/main" id="{66F9F14B-888B-4A14-6890-457CDBB520CA}"/>
              </a:ext>
            </a:extLst>
          </p:cNvPr>
          <p:cNvSpPr/>
          <p:nvPr/>
        </p:nvSpPr>
        <p:spPr bwMode="auto">
          <a:xfrm>
            <a:off x="945377" y="2934887"/>
            <a:ext cx="5043685" cy="1360681"/>
          </a:xfrm>
          <a:prstGeom prst="roundRect">
            <a:avLst>
              <a:gd name="adj" fmla="val 8111"/>
            </a:avLst>
          </a:prstGeom>
          <a:noFill/>
          <a:ln>
            <a:noFill/>
            <a:headEnd type="none" w="med" len="med"/>
            <a:tailEnd type="none" w="med" len="med"/>
          </a:ln>
          <a:effectLst>
            <a:outerShdw blurRad="2286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274320" bIns="146304" numCol="1" spcCol="0" rtlCol="0" fromWordArt="0" anchor="t" anchorCtr="0" forceAA="0" compatLnSpc="1">
            <a:prstTxWarp prst="textNoShape">
              <a:avLst/>
            </a:prstTxWarp>
            <a:noAutofit/>
          </a:bodyPr>
          <a:lstStyle/>
          <a:p>
            <a:r>
              <a:rPr lang="en-US" sz="2400" b="1">
                <a:ln w="3175">
                  <a:noFill/>
                </a:ln>
                <a:gradFill>
                  <a:gsLst>
                    <a:gs pos="21000">
                      <a:srgbClr val="0078D4"/>
                    </a:gs>
                    <a:gs pos="100000">
                      <a:srgbClr val="C73ECC"/>
                    </a:gs>
                  </a:gsLst>
                  <a:lin ang="2400000" scaled="0"/>
                </a:gradFill>
                <a:latin typeface="Segoe Sans Display"/>
                <a:cs typeface="Segoe Sans Display"/>
              </a:rPr>
              <a:t>Microsoft 365 Copilot</a:t>
            </a:r>
            <a:r>
              <a:rPr kumimoji="0" lang="en-US" sz="2400" b="1"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 Chat </a:t>
            </a:r>
            <a:br>
              <a:rPr lang="en-US" sz="2400" b="1" u="none" strike="noStrike" kern="1200" cap="none" spc="0" normalizeH="0" baseline="0" noProof="0">
                <a:ln w="3175">
                  <a:noFill/>
                </a:ln>
                <a:effectLst/>
                <a:uLnTx/>
                <a:uFillTx/>
                <a:latin typeface="Segoe Sans Display" pitchFamily="2" charset="0"/>
                <a:cs typeface="Segoe Sans Display" pitchFamily="2" charset="0"/>
              </a:rPr>
            </a:br>
            <a:r>
              <a:rPr lang="en-US">
                <a:ln w="3175">
                  <a:noFill/>
                </a:ln>
                <a:gradFill>
                  <a:gsLst>
                    <a:gs pos="21000">
                      <a:srgbClr val="0078D4"/>
                    </a:gs>
                    <a:gs pos="100000">
                      <a:srgbClr val="C73ECC"/>
                    </a:gs>
                  </a:gsLst>
                  <a:lin ang="2400000" scaled="0"/>
                </a:gradFill>
                <a:latin typeface="Segoe Sans Display"/>
                <a:cs typeface="Segoe Sans Display"/>
              </a:rPr>
              <a:t>users without</a:t>
            </a:r>
            <a:r>
              <a:rPr kumimoji="0" lang="en-US"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 Microsoft 365 Copilot license</a:t>
            </a: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r>
              <a:rPr lang="en-US" sz="1400" b="1">
                <a:solidFill>
                  <a:schemeClr val="accent6">
                    <a:lumMod val="10000"/>
                  </a:schemeClr>
                </a:solidFill>
              </a:rPr>
              <a:t>Standard access:</a:t>
            </a:r>
            <a:r>
              <a:rPr lang="en-US" sz="1400">
                <a:solidFill>
                  <a:schemeClr val="accent6">
                    <a:lumMod val="10000"/>
                  </a:schemeClr>
                </a:solidFill>
              </a:rPr>
              <a:t> subject to service capacity, which may vary throughout the day. If capacity isn't available, users are notified in-product, but any task already in progress continues uninterrupted. This standard capacity applies to:</a:t>
            </a:r>
            <a:br>
              <a:rPr lang="en-US" sz="1400"/>
            </a:br>
            <a:endParaRPr lang="en-US" sz="1400">
              <a:solidFill>
                <a:schemeClr val="accent6">
                  <a:lumMod val="10000"/>
                </a:schemeClr>
              </a:solidFill>
              <a:cs typeface="Segoe Sans Display"/>
            </a:endParaRPr>
          </a:p>
          <a:p>
            <a:pPr marL="285750" indent="-285750">
              <a:buFont typeface="Arial" panose="020B0604020202020204" pitchFamily="34" charset="0"/>
              <a:buChar char="•"/>
            </a:pPr>
            <a:r>
              <a:rPr lang="en-US" sz="1400">
                <a:solidFill>
                  <a:schemeClr val="accent6">
                    <a:lumMod val="10000"/>
                  </a:schemeClr>
                </a:solidFill>
                <a:cs typeface="Segoe Sans Display"/>
              </a:rPr>
              <a:t>Image generation</a:t>
            </a:r>
          </a:p>
          <a:p>
            <a:pPr marL="285750" indent="-285750">
              <a:buFont typeface="Arial" panose="020B0604020202020204" pitchFamily="34" charset="0"/>
              <a:buChar char="•"/>
            </a:pPr>
            <a:r>
              <a:rPr lang="en-US" sz="1400">
                <a:solidFill>
                  <a:schemeClr val="accent6">
                    <a:lumMod val="10000"/>
                  </a:schemeClr>
                </a:solidFill>
                <a:cs typeface="Segoe Sans Display"/>
              </a:rPr>
              <a:t>File upload</a:t>
            </a:r>
          </a:p>
          <a:p>
            <a:pPr marL="285750" indent="-285750">
              <a:buFont typeface="Arial" panose="020B0604020202020204" pitchFamily="34" charset="0"/>
              <a:buChar char="•"/>
            </a:pPr>
            <a:r>
              <a:rPr lang="en-US" sz="1400">
                <a:solidFill>
                  <a:schemeClr val="accent6">
                    <a:lumMod val="10000"/>
                  </a:schemeClr>
                </a:solidFill>
                <a:cs typeface="Segoe Sans Display"/>
              </a:rPr>
              <a:t>GPT-5</a:t>
            </a:r>
          </a:p>
          <a:p>
            <a:pPr>
              <a:defRPr/>
            </a:pPr>
            <a:endParaRPr lang="en-US" sz="1400">
              <a:solidFill>
                <a:schemeClr val="accent6">
                  <a:lumMod val="10000"/>
                </a:schemeClr>
              </a:solidFill>
              <a:cs typeface="Segoe Sans Display"/>
            </a:endParaRPr>
          </a:p>
        </p:txBody>
      </p:sp>
      <p:sp>
        <p:nvSpPr>
          <p:cNvPr id="11" name="Oval 10">
            <a:extLst>
              <a:ext uri="{FF2B5EF4-FFF2-40B4-BE49-F238E27FC236}">
                <a16:creationId xmlns:a16="http://schemas.microsoft.com/office/drawing/2014/main" id="{C7B06E2F-C215-4D7E-4624-F9E42BD3CB84}"/>
              </a:ext>
            </a:extLst>
          </p:cNvPr>
          <p:cNvSpPr/>
          <p:nvPr/>
        </p:nvSpPr>
        <p:spPr>
          <a:xfrm>
            <a:off x="2827052" y="1834088"/>
            <a:ext cx="1106424" cy="1104488"/>
          </a:xfrm>
          <a:prstGeom prst="ellipse">
            <a:avLst/>
          </a:prstGeom>
          <a:gradFill>
            <a:gsLst>
              <a:gs pos="49400">
                <a:srgbClr val="7360C6"/>
              </a:gs>
              <a:gs pos="0">
                <a:srgbClr val="356FD2"/>
              </a:gs>
              <a:gs pos="100000">
                <a:srgbClr val="C638CB"/>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9" name="Graphic 8" descr="Single gear outline">
            <a:extLst>
              <a:ext uri="{FF2B5EF4-FFF2-40B4-BE49-F238E27FC236}">
                <a16:creationId xmlns:a16="http://schemas.microsoft.com/office/drawing/2014/main" id="{68E198C0-47F7-EBE4-C861-8333B1DA07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7344" y="1884212"/>
            <a:ext cx="1005840" cy="1005840"/>
          </a:xfrm>
          <a:prstGeom prst="rect">
            <a:avLst/>
          </a:prstGeom>
        </p:spPr>
      </p:pic>
      <p:sp>
        <p:nvSpPr>
          <p:cNvPr id="24" name="Title 25">
            <a:extLst>
              <a:ext uri="{FF2B5EF4-FFF2-40B4-BE49-F238E27FC236}">
                <a16:creationId xmlns:a16="http://schemas.microsoft.com/office/drawing/2014/main" id="{7DD8ED59-F289-8301-DA46-031378473E82}"/>
              </a:ext>
            </a:extLst>
          </p:cNvPr>
          <p:cNvSpPr txBox="1">
            <a:spLocks/>
          </p:cNvSpPr>
          <p:nvPr/>
        </p:nvSpPr>
        <p:spPr>
          <a:xfrm>
            <a:off x="2224714" y="306255"/>
            <a:ext cx="7742571" cy="5909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lgn="ctr">
              <a:defRPr/>
            </a:pPr>
            <a:r>
              <a:rPr lang="en-US" sz="3600">
                <a:ln>
                  <a:noFill/>
                </a:ln>
                <a:gradFill>
                  <a:gsLst>
                    <a:gs pos="0">
                      <a:srgbClr val="0078D4"/>
                    </a:gs>
                    <a:gs pos="94000">
                      <a:srgbClr val="C73ECC"/>
                    </a:gs>
                  </a:gsLst>
                  <a:lin ang="0" scaled="1"/>
                </a:gradFill>
                <a:latin typeface="Segoe Sans Display Semibold"/>
                <a:cs typeface="Segoe Sans Display Semibold"/>
              </a:rPr>
              <a:t>Standard and Priority access</a:t>
            </a:r>
          </a:p>
        </p:txBody>
      </p:sp>
      <p:sp>
        <p:nvSpPr>
          <p:cNvPr id="27" name="Rectangle: Rounded Corners 11">
            <a:extLst>
              <a:ext uri="{FF2B5EF4-FFF2-40B4-BE49-F238E27FC236}">
                <a16:creationId xmlns:a16="http://schemas.microsoft.com/office/drawing/2014/main" id="{B02090BB-0ECE-901C-8900-8C7789851D26}"/>
              </a:ext>
            </a:extLst>
          </p:cNvPr>
          <p:cNvSpPr/>
          <p:nvPr/>
        </p:nvSpPr>
        <p:spPr bwMode="auto">
          <a:xfrm>
            <a:off x="6217925" y="2375438"/>
            <a:ext cx="5104980" cy="3699911"/>
          </a:xfrm>
          <a:prstGeom prst="roundRect">
            <a:avLst>
              <a:gd name="adj" fmla="val 5726"/>
            </a:avLst>
          </a:prstGeom>
          <a:solidFill>
            <a:schemeClr val="bg1"/>
          </a:solidFill>
          <a:ln w="15875">
            <a:gradFill>
              <a:gsLst>
                <a:gs pos="0">
                  <a:srgbClr val="0078D4"/>
                </a:gs>
                <a:gs pos="100000">
                  <a:srgbClr val="BE41CC"/>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Segoe UI" pitchFamily="34" charset="0"/>
              <a:cs typeface="Segoe UI" pitchFamily="34" charset="0"/>
            </a:endParaRPr>
          </a:p>
        </p:txBody>
      </p:sp>
      <p:sp>
        <p:nvSpPr>
          <p:cNvPr id="28" name="Rectangle: Rounded Corners 9">
            <a:extLst>
              <a:ext uri="{FF2B5EF4-FFF2-40B4-BE49-F238E27FC236}">
                <a16:creationId xmlns:a16="http://schemas.microsoft.com/office/drawing/2014/main" id="{89C7F1FA-48A9-C7BB-98AE-FD6B57D0E0B2}"/>
              </a:ext>
            </a:extLst>
          </p:cNvPr>
          <p:cNvSpPr/>
          <p:nvPr/>
        </p:nvSpPr>
        <p:spPr bwMode="auto">
          <a:xfrm>
            <a:off x="6466834" y="2941082"/>
            <a:ext cx="4786414" cy="1354486"/>
          </a:xfrm>
          <a:prstGeom prst="roundRect">
            <a:avLst>
              <a:gd name="adj" fmla="val 8111"/>
            </a:avLst>
          </a:prstGeom>
          <a:noFill/>
          <a:ln>
            <a:noFill/>
            <a:headEnd type="none" w="med" len="med"/>
            <a:tailEnd type="none" w="med" len="med"/>
          </a:ln>
          <a:effectLst>
            <a:outerShdw blurRad="2286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274320" bIns="146304" numCol="1" spcCol="0" rtlCol="0" fromWordArt="0" anchor="t" anchorCtr="0" forceAA="0" compatLnSpc="1">
            <a:prstTxWarp prst="textNoShape">
              <a:avLst/>
            </a:prstTxWarp>
            <a:noAutofit/>
          </a:bodyPr>
          <a:lstStyle/>
          <a:p>
            <a:r>
              <a:rPr lang="en-US" sz="2400" b="1">
                <a:ln w="3175">
                  <a:noFill/>
                </a:ln>
                <a:gradFill>
                  <a:gsLst>
                    <a:gs pos="21000">
                      <a:srgbClr val="0078D4"/>
                    </a:gs>
                    <a:gs pos="100000">
                      <a:srgbClr val="C73ECC"/>
                    </a:gs>
                  </a:gsLst>
                  <a:lin ang="2400000" scaled="0"/>
                </a:gradFill>
                <a:latin typeface="Segoe Sans Display"/>
                <a:cs typeface="Segoe Sans Display"/>
              </a:rPr>
              <a:t>Microsoft 365</a:t>
            </a:r>
            <a:r>
              <a:rPr kumimoji="0" lang="en-US" sz="2400" b="1"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 Copilot </a:t>
            </a:r>
            <a:br>
              <a:rPr lang="en-US" sz="2400" b="1" u="none" strike="noStrike" kern="1200" cap="none" spc="0" normalizeH="0" baseline="0" noProof="0">
                <a:ln w="3175">
                  <a:noFill/>
                </a:ln>
                <a:effectLst/>
                <a:uLnTx/>
                <a:uFillTx/>
                <a:latin typeface="Segoe Sans Display" pitchFamily="2" charset="0"/>
                <a:cs typeface="Segoe Sans Display" pitchFamily="2" charset="0"/>
              </a:rPr>
            </a:br>
            <a:r>
              <a:rPr lang="en-US">
                <a:ln w="3175">
                  <a:noFill/>
                </a:ln>
                <a:gradFill>
                  <a:gsLst>
                    <a:gs pos="21000">
                      <a:srgbClr val="0078D4"/>
                    </a:gs>
                    <a:gs pos="100000">
                      <a:srgbClr val="C73ECC"/>
                    </a:gs>
                  </a:gsLst>
                  <a:lin ang="2400000" scaled="0"/>
                </a:gradFill>
                <a:latin typeface="Segoe Sans Display"/>
                <a:cs typeface="Segoe Sans Display"/>
              </a:rPr>
              <a:t>users </a:t>
            </a:r>
            <a:r>
              <a:rPr kumimoji="0" lang="en-US" u="none" strike="noStrike" kern="1200" cap="none" spc="0" normalizeH="0" baseline="0" noProof="0">
                <a:ln w="3175">
                  <a:noFill/>
                </a:ln>
                <a:gradFill>
                  <a:gsLst>
                    <a:gs pos="21000">
                      <a:srgbClr val="0078D4"/>
                    </a:gs>
                    <a:gs pos="100000">
                      <a:srgbClr val="C73ECC"/>
                    </a:gs>
                  </a:gsLst>
                  <a:lin ang="2400000" scaled="0"/>
                </a:gradFill>
                <a:effectLst/>
                <a:uLnTx/>
                <a:uFillTx/>
                <a:latin typeface="Segoe Sans Display"/>
                <a:cs typeface="Segoe Sans Display"/>
              </a:rPr>
              <a:t>with Microsoft 365 Copilot license </a:t>
            </a: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br>
              <a:rPr lang="en-US" sz="2000" b="0" i="0" u="none" strike="noStrike" kern="1200" cap="none" spc="0" normalizeH="0" baseline="0" noProof="0">
                <a:ln w="3175">
                  <a:noFill/>
                </a:ln>
                <a:effectLst/>
                <a:uLnTx/>
                <a:uFillTx/>
                <a:latin typeface="Segoe Sans Display Semibold" pitchFamily="2" charset="0"/>
                <a:cs typeface="Segoe Sans Display Semibold" pitchFamily="2" charset="0"/>
              </a:rPr>
            </a:br>
            <a:r>
              <a:rPr lang="en-US" sz="1400" b="1">
                <a:solidFill>
                  <a:schemeClr val="accent6">
                    <a:lumMod val="10000"/>
                  </a:schemeClr>
                </a:solidFill>
              </a:rPr>
              <a:t>Priority access:</a:t>
            </a:r>
            <a:r>
              <a:rPr lang="en-US" sz="1400">
                <a:solidFill>
                  <a:schemeClr val="accent6">
                    <a:lumMod val="10000"/>
                  </a:schemeClr>
                </a:solidFill>
              </a:rPr>
              <a:t> faster response times and more consistent availability, including peak periods.​ This priority capacity applies to:</a:t>
            </a:r>
          </a:p>
          <a:p>
            <a:endParaRPr lang="en-US" sz="1400">
              <a:solidFill>
                <a:schemeClr val="accent6">
                  <a:lumMod val="10000"/>
                </a:schemeClr>
              </a:solidFill>
              <a:cs typeface="Segoe Sans Display"/>
            </a:endParaRPr>
          </a:p>
          <a:p>
            <a:endParaRPr lang="en-US" sz="1400">
              <a:solidFill>
                <a:schemeClr val="accent6">
                  <a:lumMod val="10000"/>
                </a:schemeClr>
              </a:solidFill>
              <a:cs typeface="Segoe Sans Display"/>
            </a:endParaRPr>
          </a:p>
          <a:p>
            <a:endParaRPr lang="en-US" sz="1400">
              <a:solidFill>
                <a:schemeClr val="accent6">
                  <a:lumMod val="10000"/>
                </a:schemeClr>
              </a:solidFill>
              <a:cs typeface="Segoe Sans Display"/>
            </a:endParaRPr>
          </a:p>
          <a:p>
            <a:pPr marL="285750" indent="-285750">
              <a:buFont typeface="Arial" panose="020B0604020202020204" pitchFamily="34" charset="0"/>
              <a:buChar char="•"/>
            </a:pPr>
            <a:r>
              <a:rPr lang="en-US" sz="1400">
                <a:solidFill>
                  <a:schemeClr val="accent6">
                    <a:lumMod val="10000"/>
                  </a:schemeClr>
                </a:solidFill>
                <a:cs typeface="Segoe Sans Display"/>
              </a:rPr>
              <a:t>Image generation</a:t>
            </a:r>
          </a:p>
          <a:p>
            <a:pPr marL="285750" indent="-285750">
              <a:buFont typeface="Arial" panose="020B0604020202020204" pitchFamily="34" charset="0"/>
              <a:buChar char="•"/>
            </a:pPr>
            <a:r>
              <a:rPr lang="en-US" sz="1400">
                <a:solidFill>
                  <a:schemeClr val="accent6">
                    <a:lumMod val="10000"/>
                  </a:schemeClr>
                </a:solidFill>
                <a:cs typeface="Segoe Sans Display"/>
              </a:rPr>
              <a:t>File upload</a:t>
            </a:r>
          </a:p>
          <a:p>
            <a:pPr marL="285750" indent="-285750">
              <a:buFont typeface="Arial" panose="020B0604020202020204" pitchFamily="34" charset="0"/>
              <a:buChar char="•"/>
            </a:pPr>
            <a:r>
              <a:rPr lang="en-US" sz="1400">
                <a:solidFill>
                  <a:schemeClr val="accent6">
                    <a:lumMod val="10000"/>
                  </a:schemeClr>
                </a:solidFill>
                <a:cs typeface="Segoe Sans Display"/>
              </a:rPr>
              <a:t>GPT-5</a:t>
            </a:r>
          </a:p>
          <a:p>
            <a:pPr marL="285750" indent="-285750">
              <a:buFont typeface="Arial" panose="020B0604020202020204" pitchFamily="34" charset="0"/>
              <a:buChar char="•"/>
            </a:pPr>
            <a:endParaRPr lang="en-US" sz="1400">
              <a:solidFill>
                <a:schemeClr val="accent6">
                  <a:lumMod val="10000"/>
                </a:schemeClr>
              </a:solidFill>
              <a:cs typeface="Segoe Sans Display"/>
            </a:endParaRPr>
          </a:p>
          <a:p>
            <a:endParaRPr lang="en-US" sz="2000">
              <a:solidFill>
                <a:srgbClr val="000000"/>
              </a:solidFill>
              <a:cs typeface="Segoe UI" pitchFamily="34" charset="0"/>
            </a:endParaRPr>
          </a:p>
        </p:txBody>
      </p:sp>
      <p:sp>
        <p:nvSpPr>
          <p:cNvPr id="29" name="Oval 28">
            <a:extLst>
              <a:ext uri="{FF2B5EF4-FFF2-40B4-BE49-F238E27FC236}">
                <a16:creationId xmlns:a16="http://schemas.microsoft.com/office/drawing/2014/main" id="{E4FBC7E7-17EC-B5CB-0B65-404DA1D869BD}"/>
              </a:ext>
            </a:extLst>
          </p:cNvPr>
          <p:cNvSpPr/>
          <p:nvPr/>
        </p:nvSpPr>
        <p:spPr>
          <a:xfrm>
            <a:off x="8218411" y="1834088"/>
            <a:ext cx="1106424" cy="1104488"/>
          </a:xfrm>
          <a:prstGeom prst="ellipse">
            <a:avLst/>
          </a:prstGeom>
          <a:gradFill>
            <a:gsLst>
              <a:gs pos="49400">
                <a:srgbClr val="7360C6"/>
              </a:gs>
              <a:gs pos="0">
                <a:srgbClr val="356FD2"/>
              </a:gs>
              <a:gs pos="100000">
                <a:srgbClr val="C638CB"/>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30" name="Graphic 29">
            <a:extLst>
              <a:ext uri="{FF2B5EF4-FFF2-40B4-BE49-F238E27FC236}">
                <a16:creationId xmlns:a16="http://schemas.microsoft.com/office/drawing/2014/main" id="{98B269A9-F15E-F655-2C07-48C244F0D4E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268703" y="1884212"/>
            <a:ext cx="1005840" cy="1005840"/>
          </a:xfrm>
          <a:prstGeom prst="rect">
            <a:avLst/>
          </a:prstGeom>
        </p:spPr>
      </p:pic>
      <p:sp>
        <p:nvSpPr>
          <p:cNvPr id="4" name="TextBox 3">
            <a:extLst>
              <a:ext uri="{FF2B5EF4-FFF2-40B4-BE49-F238E27FC236}">
                <a16:creationId xmlns:a16="http://schemas.microsoft.com/office/drawing/2014/main" id="{806E1628-190E-E8AD-A46B-711610E597B7}"/>
              </a:ext>
            </a:extLst>
          </p:cNvPr>
          <p:cNvSpPr txBox="1"/>
          <p:nvPr/>
        </p:nvSpPr>
        <p:spPr>
          <a:xfrm>
            <a:off x="0" y="6292129"/>
            <a:ext cx="12191999" cy="369332"/>
          </a:xfrm>
          <a:prstGeom prst="rect">
            <a:avLst/>
          </a:prstGeom>
          <a:noFill/>
        </p:spPr>
        <p:txBody>
          <a:bodyPr wrap="square" lIns="91440" tIns="45720" rIns="91440" bIns="45720" anchor="t">
            <a:spAutoFit/>
          </a:bodyPr>
          <a:lstStyle/>
          <a:p>
            <a:pPr algn="ctr"/>
            <a:r>
              <a:rPr lang="en-US" u="sng">
                <a:solidFill>
                  <a:srgbClr val="0563C1"/>
                </a:solidFill>
                <a:latin typeface="Segoe UI"/>
                <a:ea typeface="Times New Roman" panose="02020603050405020304" pitchFamily="18" charset="0"/>
                <a:cs typeface="Arial"/>
                <a:hlinkClick r:id="rId7"/>
              </a:rPr>
              <a:t>Learn</a:t>
            </a:r>
            <a:r>
              <a:rPr lang="en-US" u="sng">
                <a:solidFill>
                  <a:srgbClr val="0563C1"/>
                </a:solidFill>
                <a:latin typeface="Segoe UI"/>
                <a:ea typeface="Times New Roman" panose="02020603050405020304" pitchFamily="18" charset="0"/>
                <a:cs typeface="Arial"/>
                <a:hlinkClick r:id="rId7">
                  <a:extLst>
                    <a:ext uri="{A12FA001-AC4F-418D-AE19-62706E023703}">
                      <ahyp:hlinkClr xmlns:ahyp="http://schemas.microsoft.com/office/drawing/2018/hyperlinkcolor" val="tx"/>
                    </a:ext>
                  </a:extLst>
                </a:hlinkClick>
              </a:rPr>
              <a:t> more</a:t>
            </a:r>
            <a:r>
              <a:rPr lang="en-US" sz="1800" u="sng">
                <a:solidFill>
                  <a:srgbClr val="0563C1"/>
                </a:solidFill>
                <a:effectLst/>
                <a:latin typeface="Segoe UI"/>
                <a:ea typeface="Times New Roman" panose="02020603050405020304" pitchFamily="18" charset="0"/>
                <a:cs typeface="Arial"/>
                <a:hlinkClick r:id="rId7">
                  <a:extLst>
                    <a:ext uri="{A12FA001-AC4F-418D-AE19-62706E023703}">
                      <ahyp:hlinkClr xmlns:ahyp="http://schemas.microsoft.com/office/drawing/2018/hyperlinkcolor" val="tx"/>
                    </a:ext>
                  </a:extLst>
                </a:hlinkClick>
              </a:rPr>
              <a:t> on Microsoft Support</a:t>
            </a:r>
            <a:endParaRPr lang="en-US">
              <a:latin typeface="Segoe UI"/>
              <a:cs typeface="Arial"/>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761935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25E-6 0.03703 L 1.25E-6 4.07407E-6 " pathEditMode="relative" rAng="0" ptsTypes="AA">
                                      <p:cBhvr>
                                        <p:cTn id="8" dur="500" fill="hold"/>
                                        <p:tgtEl>
                                          <p:spTgt spid="24"/>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A84C704-7244-2403-67BF-DFAB9439C16F}"/>
              </a:ext>
            </a:extLst>
          </p:cNvPr>
          <p:cNvGraphicFramePr>
            <a:graphicFrameLocks noGrp="1"/>
          </p:cNvGraphicFramePr>
          <p:nvPr/>
        </p:nvGraphicFramePr>
        <p:xfrm>
          <a:off x="648531" y="1906486"/>
          <a:ext cx="10894936" cy="4124960"/>
        </p:xfrm>
        <a:graphic>
          <a:graphicData uri="http://schemas.openxmlformats.org/drawingml/2006/table">
            <a:tbl>
              <a:tblPr bandRow="1">
                <a:effectLst>
                  <a:outerShdw blurRad="280676" dist="38100" dir="2700000" algn="tl" rotWithShape="0">
                    <a:prstClr val="black">
                      <a:alpha val="10000"/>
                    </a:prstClr>
                  </a:outerShdw>
                </a:effectLst>
                <a:tableStyleId>{5C22544A-7EE6-4342-B048-85BDC9FD1C3A}</a:tableStyleId>
              </a:tblPr>
              <a:tblGrid>
                <a:gridCol w="1402255">
                  <a:extLst>
                    <a:ext uri="{9D8B030D-6E8A-4147-A177-3AD203B41FA5}">
                      <a16:colId xmlns:a16="http://schemas.microsoft.com/office/drawing/2014/main" val="3501197684"/>
                    </a:ext>
                  </a:extLst>
                </a:gridCol>
                <a:gridCol w="3164227">
                  <a:extLst>
                    <a:ext uri="{9D8B030D-6E8A-4147-A177-3AD203B41FA5}">
                      <a16:colId xmlns:a16="http://schemas.microsoft.com/office/drawing/2014/main" val="3274316963"/>
                    </a:ext>
                  </a:extLst>
                </a:gridCol>
                <a:gridCol w="3164227">
                  <a:extLst>
                    <a:ext uri="{9D8B030D-6E8A-4147-A177-3AD203B41FA5}">
                      <a16:colId xmlns:a16="http://schemas.microsoft.com/office/drawing/2014/main" val="2979400887"/>
                    </a:ext>
                  </a:extLst>
                </a:gridCol>
                <a:gridCol w="3164227">
                  <a:extLst>
                    <a:ext uri="{9D8B030D-6E8A-4147-A177-3AD203B41FA5}">
                      <a16:colId xmlns:a16="http://schemas.microsoft.com/office/drawing/2014/main" val="1494398954"/>
                    </a:ext>
                  </a:extLst>
                </a:gridCol>
              </a:tblGrid>
              <a:tr h="0">
                <a:tc>
                  <a:txBody>
                    <a:bodyPr/>
                    <a:lstStyle/>
                    <a:p>
                      <a:pPr lvl="0" algn="ctr">
                        <a:lnSpc>
                          <a:spcPts val="1200"/>
                        </a:lnSpc>
                        <a:buNone/>
                      </a:pPr>
                      <a:endParaRPr lang="en-US" sz="1200" b="0" i="0">
                        <a:solidFill>
                          <a:srgbClr val="091F2C"/>
                        </a:solidFill>
                        <a:effectLst/>
                      </a:endParaRPr>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lvl="0" algn="ctr">
                        <a:lnSpc>
                          <a:spcPts val="1200"/>
                        </a:lnSpc>
                        <a:buNone/>
                      </a:pPr>
                      <a:r>
                        <a:rPr lang="en-US" sz="1200" b="0" i="0">
                          <a:solidFill>
                            <a:srgbClr val="FFFFFF"/>
                          </a:solidFill>
                          <a:effectLst/>
                          <a:latin typeface="Segoe Sans Display Semibold"/>
                        </a:rPr>
                        <a:t>GPT-5 Chat</a:t>
                      </a:r>
                      <a:endParaRPr lang="en-US" sz="1200" b="0" i="0">
                        <a:solidFill>
                          <a:srgbClr val="091F2C"/>
                        </a:solidFill>
                        <a:effectLst/>
                      </a:endParaRPr>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lvl="0" indent="0" algn="ctr" defTabSz="932742"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t> GPT-5 Reasoning</a:t>
                      </a:r>
                      <a:endParaRPr kumimoji="0" lang="en-US" sz="1200" b="0" i="0" u="none" strike="noStrike" kern="1200" cap="none" spc="0" normalizeH="0" baseline="0" noProof="0">
                        <a:ln>
                          <a:noFill/>
                        </a:ln>
                        <a:solidFill>
                          <a:srgbClr val="091F2C"/>
                        </a:solidFill>
                        <a:effectLst/>
                        <a:uLnTx/>
                        <a:uFillTx/>
                        <a:latin typeface="+mn-lt"/>
                        <a:ea typeface="+mn-ea"/>
                        <a:cs typeface="+mn-cs"/>
                      </a:endParaRPr>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lvl="0" algn="ctr">
                        <a:lnSpc>
                          <a:spcPts val="1200"/>
                        </a:lnSpc>
                        <a:buNone/>
                      </a:pPr>
                      <a:r>
                        <a:rPr lang="en-US" sz="1200" b="0" i="0">
                          <a:solidFill>
                            <a:srgbClr val="FFFFFF"/>
                          </a:solidFill>
                          <a:effectLst/>
                          <a:latin typeface="Segoe Sans Display Semibold"/>
                        </a:rPr>
                        <a:t>Researcher</a:t>
                      </a:r>
                      <a:endParaRPr lang="en-US" sz="1200"/>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2317950140"/>
                  </a:ext>
                </a:extLst>
              </a:tr>
              <a:tr h="308421">
                <a:tc>
                  <a:txBody>
                    <a:bodyPr/>
                    <a:lstStyle/>
                    <a:p>
                      <a:pPr marL="0" lvl="0" indent="0" algn="ctr" defTabSz="932742" rtl="0" eaLnBrk="1" fontAlgn="base" latinLnBrk="0" hangingPunct="1">
                        <a:lnSpc>
                          <a:spcPts val="975"/>
                        </a:lnSpc>
                        <a:spcBef>
                          <a:spcPts val="1000"/>
                        </a:spcBef>
                        <a:buFont typeface="Arial"/>
                        <a:buNone/>
                      </a:pPr>
                      <a:r>
                        <a:rPr lang="en-US" sz="1000" b="1" i="0" kern="1200">
                          <a:solidFill>
                            <a:srgbClr val="091F2C"/>
                          </a:solidFill>
                          <a:effectLst/>
                          <a:latin typeface="Segoe Sans Display"/>
                          <a:ea typeface="+mn-ea"/>
                          <a:cs typeface="Segoe UI Semibold"/>
                        </a:rPr>
                        <a:t>Type of task</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Quick and straightforward:</a:t>
                      </a:r>
                      <a:r>
                        <a:rPr lang="en-US" sz="1000" b="0" i="0" kern="1200">
                          <a:solidFill>
                            <a:srgbClr val="091F2C"/>
                          </a:solidFill>
                          <a:effectLst/>
                          <a:latin typeface="Segoe Sans Display"/>
                          <a:ea typeface="+mn-ea"/>
                          <a:cs typeface="+mn-cs"/>
                        </a:rPr>
                        <a:t> Simple Q&amp;A, summaries, or creative brainstorming</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Logical analysis and problem-solving: </a:t>
                      </a:r>
                      <a:r>
                        <a:rPr lang="en-US" sz="1000" b="0" i="0" kern="1200">
                          <a:solidFill>
                            <a:srgbClr val="091F2C"/>
                          </a:solidFill>
                          <a:effectLst/>
                          <a:latin typeface="Segoe Sans Display"/>
                          <a:ea typeface="+mn-ea"/>
                          <a:cs typeface="+mn-cs"/>
                        </a:rPr>
                        <a:t>Complex questions that benefit from deliberate thought, reasoning through scenarios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Thorough investigations or reports: </a:t>
                      </a:r>
                      <a:r>
                        <a:rPr lang="en-US" sz="1000" b="0" i="0" kern="1200">
                          <a:solidFill>
                            <a:srgbClr val="091F2C"/>
                          </a:solidFill>
                          <a:effectLst/>
                          <a:latin typeface="Segoe Sans Display"/>
                          <a:ea typeface="+mn-ea"/>
                          <a:cs typeface="+mn-cs"/>
                        </a:rPr>
                        <a:t>Comprehensive tasks requiring gathering and synthesizing information from lots of sources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0168203"/>
                  </a:ext>
                </a:extLst>
              </a:tr>
              <a:tr h="308421">
                <a:tc>
                  <a:txBody>
                    <a:bodyPr/>
                    <a:lstStyle/>
                    <a:p>
                      <a:pPr marL="0" lvl="0" indent="0" algn="ctr" defTabSz="932742" rtl="0" eaLnBrk="1" fontAlgn="base" latinLnBrk="0" hangingPunct="1">
                        <a:lnSpc>
                          <a:spcPts val="975"/>
                        </a:lnSpc>
                        <a:spcBef>
                          <a:spcPts val="1000"/>
                        </a:spcBef>
                        <a:buFont typeface="Arial"/>
                        <a:buNone/>
                      </a:pPr>
                      <a:r>
                        <a:rPr lang="en-US" sz="1000" b="1" i="0" kern="1200">
                          <a:solidFill>
                            <a:srgbClr val="091F2C"/>
                          </a:solidFill>
                          <a:effectLst/>
                          <a:latin typeface="Segoe Sans Display"/>
                          <a:ea typeface="+mn-ea"/>
                          <a:cs typeface="Segoe UI Semibold"/>
                        </a:rPr>
                        <a:t>Depth of reasoning</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Direct and rapid answers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Multi-step logical reasoning </a:t>
                      </a:r>
                      <a:r>
                        <a:rPr lang="en-US" sz="1000" b="0" i="0" kern="1200">
                          <a:solidFill>
                            <a:srgbClr val="091F2C"/>
                          </a:solidFill>
                          <a:effectLst/>
                          <a:latin typeface="Segoe Sans Display"/>
                          <a:ea typeface="+mn-ea"/>
                          <a:cs typeface="+mn-cs"/>
                        </a:rPr>
                        <a:t>for “think this through”-type prompts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Recursive, “exhaustive” reasoning </a:t>
                      </a:r>
                      <a:r>
                        <a:rPr lang="en-US" sz="1000" b="0" i="0" kern="1200">
                          <a:solidFill>
                            <a:srgbClr val="091F2C"/>
                          </a:solidFill>
                          <a:effectLst/>
                          <a:latin typeface="Segoe Sans Display"/>
                          <a:ea typeface="+mn-ea"/>
                          <a:cs typeface="+mn-cs"/>
                        </a:rPr>
                        <a:t>for deep inferences and synthesis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930192"/>
                  </a:ext>
                </a:extLst>
              </a:tr>
              <a:tr h="0">
                <a:tc>
                  <a:txBody>
                    <a:bodyPr/>
                    <a:lstStyle/>
                    <a:p>
                      <a:pPr marL="0" lvl="0" indent="0" algn="ctr" defTabSz="932742" rtl="0" eaLnBrk="1" fontAlgn="base" latinLnBrk="0" hangingPunct="1">
                        <a:lnSpc>
                          <a:spcPts val="975"/>
                        </a:lnSpc>
                        <a:spcBef>
                          <a:spcPts val="1200"/>
                        </a:spcBef>
                        <a:buFont typeface="Arial"/>
                        <a:buNone/>
                      </a:pPr>
                      <a:r>
                        <a:rPr lang="en-US" sz="1000" b="1" i="0" kern="1200">
                          <a:solidFill>
                            <a:srgbClr val="091F2C"/>
                          </a:solidFill>
                          <a:effectLst/>
                          <a:latin typeface="Segoe Sans Display"/>
                          <a:ea typeface="+mn-ea"/>
                          <a:cs typeface="Segoe UI Semibold"/>
                        </a:rPr>
                        <a:t>Output format</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Brief, concise responses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Structured, well-organized responses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Comprehensive, detailed reports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5806084"/>
                  </a:ext>
                </a:extLst>
              </a:tr>
              <a:tr h="0">
                <a:tc>
                  <a:txBody>
                    <a:bodyPr/>
                    <a:lstStyle/>
                    <a:p>
                      <a:pPr marL="0" lvl="0" indent="0" algn="ctr" defTabSz="932742" rtl="0" eaLnBrk="1" fontAlgn="base" latinLnBrk="0" hangingPunct="1">
                        <a:lnSpc>
                          <a:spcPts val="975"/>
                        </a:lnSpc>
                        <a:spcBef>
                          <a:spcPts val="1200"/>
                        </a:spcBef>
                        <a:buFont typeface="Arial"/>
                        <a:buNone/>
                      </a:pPr>
                      <a:r>
                        <a:rPr lang="en-US" sz="1000" b="1" i="0" kern="1200">
                          <a:solidFill>
                            <a:srgbClr val="091F2C"/>
                          </a:solidFill>
                          <a:effectLst/>
                          <a:latin typeface="Segoe Sans Display"/>
                          <a:ea typeface="+mn-ea"/>
                          <a:cs typeface="Segoe UI Semibold"/>
                        </a:rPr>
                        <a:t>Ideal use case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Everyday queries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Analytical and structured reasoning</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In-depth research, cross-source synthesis, deep dives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7433607"/>
                  </a:ext>
                </a:extLst>
              </a:tr>
              <a:tr h="0">
                <a:tc>
                  <a:txBody>
                    <a:bodyPr/>
                    <a:lstStyle/>
                    <a:p>
                      <a:pPr marL="0" lvl="0" indent="0" algn="ctr" defTabSz="932742" rtl="0" eaLnBrk="1" fontAlgn="base" latinLnBrk="0" hangingPunct="1">
                        <a:lnSpc>
                          <a:spcPts val="975"/>
                        </a:lnSpc>
                        <a:spcBef>
                          <a:spcPts val="1200"/>
                        </a:spcBef>
                        <a:buFont typeface="Arial"/>
                        <a:buNone/>
                      </a:pPr>
                      <a:r>
                        <a:rPr lang="en-US" sz="1000" b="1" i="0" kern="1200">
                          <a:solidFill>
                            <a:srgbClr val="091F2C"/>
                          </a:solidFill>
                          <a:effectLst/>
                          <a:latin typeface="Segoe Sans Display"/>
                          <a:ea typeface="+mn-ea"/>
                          <a:cs typeface="Segoe UI Semibold"/>
                        </a:rPr>
                        <a:t>Example use cases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What does this acronym mean?</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Draft a 2-sentence reply thanking the team</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Summarize this document</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Plan a 5-step project timeline from kickoff to launch</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List the decisions made yesterday on Project X and identify open questions</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Let’s walk through this problem together</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Compile a competitive analysis on…</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Summarize the new research on x and compare it to our internal strategy</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Create a detailed brief before a large meeting</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01862"/>
                  </a:ext>
                </a:extLst>
              </a:tr>
              <a:tr h="0">
                <a:tc>
                  <a:txBody>
                    <a:bodyPr/>
                    <a:lstStyle/>
                    <a:p>
                      <a:pPr marL="0" lvl="0" indent="0" algn="ctr" defTabSz="932742" rtl="0" eaLnBrk="1" fontAlgn="base" latinLnBrk="0" hangingPunct="1">
                        <a:lnSpc>
                          <a:spcPts val="975"/>
                        </a:lnSpc>
                        <a:spcBef>
                          <a:spcPts val="1200"/>
                        </a:spcBef>
                        <a:buFont typeface="Arial"/>
                        <a:buNone/>
                      </a:pPr>
                      <a:r>
                        <a:rPr lang="en-US" sz="1000" b="1" i="0" kern="1200">
                          <a:solidFill>
                            <a:srgbClr val="091F2C"/>
                          </a:solidFill>
                          <a:effectLst/>
                          <a:latin typeface="Segoe Sans Display"/>
                          <a:ea typeface="+mn-ea"/>
                          <a:cs typeface="Segoe UI Semibold"/>
                        </a:rPr>
                        <a:t>Sample prompts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“Write a short announcement for [product x].’</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“Look back at last week’s activity on [product x], and write a detailed newsletter to share with all stakeholders identifying current status, key decisions, and open items.”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dirty="0">
                          <a:solidFill>
                            <a:srgbClr val="091F2C"/>
                          </a:solidFill>
                          <a:effectLst/>
                          <a:latin typeface="Segoe Sans Display"/>
                          <a:ea typeface="+mn-ea"/>
                          <a:cs typeface="+mn-cs"/>
                        </a:rPr>
                        <a:t>“Build a full go-to-market strategy for [product x]. Include competitive positioning, internal readiness, lessons learned from past launches, and external trends.”	</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085781"/>
                  </a:ext>
                </a:extLst>
              </a:tr>
            </a:tbl>
          </a:graphicData>
        </a:graphic>
      </p:graphicFrame>
      <p:grpSp>
        <p:nvGrpSpPr>
          <p:cNvPr id="15" name="Group 14">
            <a:extLst>
              <a:ext uri="{FF2B5EF4-FFF2-40B4-BE49-F238E27FC236}">
                <a16:creationId xmlns:a16="http://schemas.microsoft.com/office/drawing/2014/main" id="{3B6A13AB-7A54-495A-2309-19C48CA6BFB3}"/>
              </a:ext>
            </a:extLst>
          </p:cNvPr>
          <p:cNvGrpSpPr/>
          <p:nvPr/>
        </p:nvGrpSpPr>
        <p:grpSpPr>
          <a:xfrm>
            <a:off x="2048716" y="1529399"/>
            <a:ext cx="6354618" cy="307777"/>
            <a:chOff x="2110509" y="1530988"/>
            <a:chExt cx="6354618" cy="307777"/>
          </a:xfrm>
        </p:grpSpPr>
        <p:grpSp>
          <p:nvGrpSpPr>
            <p:cNvPr id="14" name="Group 13">
              <a:extLst>
                <a:ext uri="{FF2B5EF4-FFF2-40B4-BE49-F238E27FC236}">
                  <a16:creationId xmlns:a16="http://schemas.microsoft.com/office/drawing/2014/main" id="{324C3191-4663-3366-DC55-D885CD2ACEF1}"/>
                </a:ext>
              </a:extLst>
            </p:cNvPr>
            <p:cNvGrpSpPr/>
            <p:nvPr/>
          </p:nvGrpSpPr>
          <p:grpSpPr>
            <a:xfrm>
              <a:off x="2110509" y="1610985"/>
              <a:ext cx="6354618" cy="147782"/>
              <a:chOff x="2110509" y="1646384"/>
              <a:chExt cx="6354618" cy="147782"/>
            </a:xfrm>
          </p:grpSpPr>
          <p:cxnSp>
            <p:nvCxnSpPr>
              <p:cNvPr id="7" name="Straight Connector 6">
                <a:extLst>
                  <a:ext uri="{FF2B5EF4-FFF2-40B4-BE49-F238E27FC236}">
                    <a16:creationId xmlns:a16="http://schemas.microsoft.com/office/drawing/2014/main" id="{B8C6141B-0D0E-6437-B7E1-1C9A9A6A03F1}"/>
                  </a:ext>
                </a:extLst>
              </p:cNvPr>
              <p:cNvCxnSpPr>
                <a:cxnSpLocks/>
              </p:cNvCxnSpPr>
              <p:nvPr/>
            </p:nvCxnSpPr>
            <p:spPr>
              <a:xfrm>
                <a:off x="2110509" y="1720275"/>
                <a:ext cx="6354618" cy="0"/>
              </a:xfrm>
              <a:prstGeom prst="line">
                <a:avLst/>
              </a:prstGeom>
              <a:ln>
                <a:solidFill>
                  <a:schemeClr val="tx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4D7D38-66D9-A12C-F87E-0D3360F0420D}"/>
                  </a:ext>
                </a:extLst>
              </p:cNvPr>
              <p:cNvCxnSpPr>
                <a:cxnSpLocks/>
              </p:cNvCxnSpPr>
              <p:nvPr/>
            </p:nvCxnSpPr>
            <p:spPr>
              <a:xfrm>
                <a:off x="8465127" y="1646384"/>
                <a:ext cx="0" cy="14778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D12034-4AF9-1ACD-8198-6CD51F2B48D4}"/>
                  </a:ext>
                </a:extLst>
              </p:cNvPr>
              <p:cNvCxnSpPr>
                <a:cxnSpLocks/>
              </p:cNvCxnSpPr>
              <p:nvPr/>
            </p:nvCxnSpPr>
            <p:spPr>
              <a:xfrm>
                <a:off x="2110509" y="1646384"/>
                <a:ext cx="0" cy="14778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B8182C40-860A-FD77-55EA-20DC180BDBEF}"/>
                </a:ext>
              </a:extLst>
            </p:cNvPr>
            <p:cNvSpPr txBox="1"/>
            <p:nvPr/>
          </p:nvSpPr>
          <p:spPr>
            <a:xfrm>
              <a:off x="3337100" y="1530988"/>
              <a:ext cx="3901437"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91F2C"/>
                  </a:solidFill>
                  <a:effectLst/>
                  <a:uLnTx/>
                  <a:uFillTx/>
                  <a:latin typeface="Segoe UI Semibold"/>
                  <a:ea typeface="+mn-ea"/>
                  <a:cs typeface="+mn-cs"/>
                </a:rPr>
                <a:t>Copilot Chat with GPT-5 chooses which to use</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grpSp>
      <p:sp>
        <p:nvSpPr>
          <p:cNvPr id="3" name="Title 25">
            <a:extLst>
              <a:ext uri="{FF2B5EF4-FFF2-40B4-BE49-F238E27FC236}">
                <a16:creationId xmlns:a16="http://schemas.microsoft.com/office/drawing/2014/main" id="{1323E5E2-68C5-4197-8548-74569EB5BD3C}"/>
              </a:ext>
            </a:extLst>
          </p:cNvPr>
          <p:cNvSpPr txBox="1">
            <a:spLocks/>
          </p:cNvSpPr>
          <p:nvPr/>
        </p:nvSpPr>
        <p:spPr>
          <a:xfrm>
            <a:off x="1837585" y="295492"/>
            <a:ext cx="8516828" cy="1089529"/>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a:ea typeface="+mj-ea"/>
                <a:cs typeface="Segoe Sans Display Semibold"/>
              </a:rPr>
              <a:t>Copilot Chat with GPT-5 vs. Researcher</a:t>
            </a:r>
          </a:p>
        </p:txBody>
      </p:sp>
    </p:spTree>
    <p:extLst>
      <p:ext uri="{BB962C8B-B14F-4D97-AF65-F5344CB8AC3E}">
        <p14:creationId xmlns:p14="http://schemas.microsoft.com/office/powerpoint/2010/main" val="1315517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25E-6 0.03703 L 1.25E-6 4.07407E-6 " pathEditMode="relative" rAng="0" ptsTypes="AA">
                                      <p:cBhvr>
                                        <p:cTn id="8" dur="500" fill="hold"/>
                                        <p:tgtEl>
                                          <p:spTgt spid="3"/>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BC131-6B9E-18E3-C3F4-222C03DFE446}"/>
            </a:ext>
          </a:extLst>
        </p:cNvPr>
        <p:cNvGrpSpPr/>
        <p:nvPr/>
      </p:nvGrpSpPr>
      <p:grpSpPr>
        <a:xfrm>
          <a:off x="0" y="0"/>
          <a:ext cx="0" cy="0"/>
          <a:chOff x="0" y="0"/>
          <a:chExt cx="0" cy="0"/>
        </a:xfrm>
      </p:grpSpPr>
      <p:sp>
        <p:nvSpPr>
          <p:cNvPr id="13" name="Rectangle: Single Corner Rounded 12">
            <a:extLst>
              <a:ext uri="{FF2B5EF4-FFF2-40B4-BE49-F238E27FC236}">
                <a16:creationId xmlns:a16="http://schemas.microsoft.com/office/drawing/2014/main" id="{606D7058-5FB3-58DE-C185-6475D0F973A3}"/>
              </a:ext>
              <a:ext uri="{C183D7F6-B498-43B3-948B-1728B52AA6E4}">
                <adec:decorative xmlns:adec="http://schemas.microsoft.com/office/drawing/2017/decorative" val="1"/>
              </a:ext>
            </a:extLst>
          </p:cNvPr>
          <p:cNvSpPr/>
          <p:nvPr/>
        </p:nvSpPr>
        <p:spPr bwMode="auto">
          <a:xfrm>
            <a:off x="9722427" y="1292899"/>
            <a:ext cx="1882198" cy="913333"/>
          </a:xfrm>
          <a:prstGeom prst="round1Rect">
            <a:avLst/>
          </a:prstGeom>
          <a:gradFill>
            <a:gsLst>
              <a:gs pos="0">
                <a:srgbClr val="463668"/>
              </a:gs>
              <a:gs pos="96321">
                <a:srgbClr val="C03BC4"/>
              </a:gs>
              <a:gs pos="71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18" name="Rectangle: Single Corner Rounded 17">
            <a:extLst>
              <a:ext uri="{FF2B5EF4-FFF2-40B4-BE49-F238E27FC236}">
                <a16:creationId xmlns:a16="http://schemas.microsoft.com/office/drawing/2014/main" id="{FF8D7B34-FE5A-8E3D-18F6-EA6BABD0DC67}"/>
              </a:ext>
              <a:ext uri="{C183D7F6-B498-43B3-948B-1728B52AA6E4}">
                <adec:decorative xmlns:adec="http://schemas.microsoft.com/office/drawing/2017/decorative" val="1"/>
              </a:ext>
            </a:extLst>
          </p:cNvPr>
          <p:cNvSpPr/>
          <p:nvPr/>
        </p:nvSpPr>
        <p:spPr bwMode="auto">
          <a:xfrm flipH="1">
            <a:off x="7824926" y="1292899"/>
            <a:ext cx="1874987" cy="913333"/>
          </a:xfrm>
          <a:prstGeom prst="round1Rect">
            <a:avLst/>
          </a:prstGeom>
          <a:gradFill>
            <a:gsLst>
              <a:gs pos="7000">
                <a:srgbClr val="2A446F"/>
              </a:gs>
              <a:gs pos="100000">
                <a:srgbClr val="0078D4"/>
              </a:gs>
            </a:gsLst>
            <a:lin ang="6000000" scaled="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2" name="Title 1">
            <a:extLst>
              <a:ext uri="{FF2B5EF4-FFF2-40B4-BE49-F238E27FC236}">
                <a16:creationId xmlns:a16="http://schemas.microsoft.com/office/drawing/2014/main" id="{553E9968-FAE0-4455-199A-4A24792C8CB3}"/>
              </a:ext>
            </a:extLst>
          </p:cNvPr>
          <p:cNvSpPr>
            <a:spLocks/>
          </p:cNvSpPr>
          <p:nvPr/>
        </p:nvSpPr>
        <p:spPr>
          <a:xfrm>
            <a:off x="587375" y="45720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Sans Display" pitchFamily="2" charset="0"/>
              </a:rPr>
              <a:t>Copilot Chat in Microsoft 365 apps</a:t>
            </a:r>
          </a:p>
        </p:txBody>
      </p:sp>
      <p:graphicFrame>
        <p:nvGraphicFramePr>
          <p:cNvPr id="9" name="Table 8">
            <a:extLst>
              <a:ext uri="{FF2B5EF4-FFF2-40B4-BE49-F238E27FC236}">
                <a16:creationId xmlns:a16="http://schemas.microsoft.com/office/drawing/2014/main" id="{2F4BAE88-7AA5-092D-06E4-7679DA4C7FD6}"/>
              </a:ext>
            </a:extLst>
          </p:cNvPr>
          <p:cNvGraphicFramePr>
            <a:graphicFrameLocks noGrp="1"/>
          </p:cNvGraphicFramePr>
          <p:nvPr/>
        </p:nvGraphicFramePr>
        <p:xfrm>
          <a:off x="587374" y="1298142"/>
          <a:ext cx="11027664" cy="4957798"/>
        </p:xfrm>
        <a:graphic>
          <a:graphicData uri="http://schemas.openxmlformats.org/drawingml/2006/table">
            <a:tbl>
              <a:tblPr firstRow="1" bandRow="1">
                <a:tableStyleId>{2D5ABB26-0587-4C30-8999-92F81FD0307C}</a:tableStyleId>
              </a:tblPr>
              <a:tblGrid>
                <a:gridCol w="1901952">
                  <a:extLst>
                    <a:ext uri="{9D8B030D-6E8A-4147-A177-3AD203B41FA5}">
                      <a16:colId xmlns:a16="http://schemas.microsoft.com/office/drawing/2014/main" val="3052595564"/>
                    </a:ext>
                  </a:extLst>
                </a:gridCol>
                <a:gridCol w="5340096">
                  <a:extLst>
                    <a:ext uri="{9D8B030D-6E8A-4147-A177-3AD203B41FA5}">
                      <a16:colId xmlns:a16="http://schemas.microsoft.com/office/drawing/2014/main" val="1540688298"/>
                    </a:ext>
                  </a:extLst>
                </a:gridCol>
                <a:gridCol w="1892808">
                  <a:extLst>
                    <a:ext uri="{9D8B030D-6E8A-4147-A177-3AD203B41FA5}">
                      <a16:colId xmlns:a16="http://schemas.microsoft.com/office/drawing/2014/main" val="2877377341"/>
                    </a:ext>
                  </a:extLst>
                </a:gridCol>
                <a:gridCol w="1892808">
                  <a:extLst>
                    <a:ext uri="{9D8B030D-6E8A-4147-A177-3AD203B41FA5}">
                      <a16:colId xmlns:a16="http://schemas.microsoft.com/office/drawing/2014/main" val="2036094059"/>
                    </a:ext>
                  </a:extLst>
                </a:gridCol>
              </a:tblGrid>
              <a:tr h="914400">
                <a:tc>
                  <a:txBody>
                    <a:bodyPr/>
                    <a:lstStyle/>
                    <a:p>
                      <a:endParaRPr lang="en-US"/>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0" i="0" u="none" strike="noStrike" kern="1200" cap="none" spc="0" normalizeH="0" baseline="0" noProof="0">
                          <a:ln>
                            <a:noFill/>
                          </a:ln>
                          <a:solidFill>
                            <a:srgbClr val="FFFFFF"/>
                          </a:solidFill>
                          <a:effectLst/>
                          <a:uLnTx/>
                          <a:uFillTx/>
                          <a:latin typeface="Segoe Sans Display Semibold"/>
                          <a:ea typeface="+mn-ea"/>
                          <a:cs typeface="+mn-cs"/>
                        </a:rPr>
                        <a:t>Microsoft 365 Copilot</a:t>
                      </a: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 Chat</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Microsoft 365 Copilot</a:t>
                      </a:r>
                    </a:p>
                  </a:txBody>
                  <a:tcPr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1902711"/>
                  </a:ext>
                </a:extLst>
              </a:tr>
              <a:tr h="394478">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a:t>Web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chemeClr val="accent1"/>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3217891"/>
                  </a:ext>
                </a:extLst>
              </a:tr>
              <a:tr h="394478">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a:t>Work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a:ln>
                          <a:noFill/>
                        </a:ln>
                        <a:solidFill>
                          <a:srgbClr val="C638CB"/>
                        </a:solidFill>
                        <a:effectLst/>
                        <a:uLnTx/>
                        <a:uFillTx/>
                        <a:latin typeface="Segoe Sans Display"/>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959307"/>
                  </a:ext>
                </a:extLst>
              </a:tr>
              <a:tr h="394478">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a:t>Secure AI chat interface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chemeClr val="accent1"/>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9791005"/>
                  </a:ext>
                </a:extLst>
              </a:tr>
              <a:tr h="394478">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a:t>Unified chat with global history across select apps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chemeClr val="accent1"/>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058101"/>
                  </a:ext>
                </a:extLst>
              </a:tr>
              <a:tr h="69033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a:lnSpc>
                          <a:spcPct val="100000"/>
                        </a:lnSpc>
                        <a:buNone/>
                      </a:pPr>
                      <a:r>
                        <a:rPr lang="en-US" sz="1800" b="0" i="0" u="none" strike="noStrike" baseline="0" noProof="0">
                          <a:solidFill>
                            <a:srgbClr val="091F2C"/>
                          </a:solidFill>
                          <a:latin typeface="Segoe Sans Display"/>
                        </a:rPr>
                        <a:t>Copilot can reason over the currently open file, uploaded files, or files added using “/”*</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chemeClr val="accent1"/>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4902231"/>
                  </a:ext>
                </a:extLst>
              </a:tr>
              <a:tr h="69033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a:t>Advanced Copilot features to create, edit, and </a:t>
                      </a:r>
                      <a:br>
                        <a:rPr lang="en-US"/>
                      </a:br>
                      <a:r>
                        <a:rPr lang="en-US"/>
                        <a:t>command your files from chat and in-app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3339696"/>
                  </a:ext>
                </a:extLst>
              </a:tr>
              <a:tr h="394478">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a:t>Access to agents for deeper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mj-lt"/>
                        </a:rPr>
                        <a:t>Metered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952475"/>
                  </a:ext>
                </a:extLst>
              </a:tr>
              <a:tr h="69033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Access to reasoning AI like Researcher and </a:t>
                      </a:r>
                      <a:br>
                        <a:rPr lang="en-US"/>
                      </a:br>
                      <a:r>
                        <a:rPr lang="en-US"/>
                        <a:t>Analyst to handle complex workflows and tasks​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rgbClr val="C638CB"/>
                          </a:solidFill>
                          <a:effectLst/>
                          <a:uLnTx/>
                          <a:uFillTx/>
                          <a:latin typeface="Segoe Sans Display"/>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3013340"/>
                  </a:ext>
                </a:extLst>
              </a:tr>
            </a:tbl>
          </a:graphicData>
        </a:graphic>
      </p:graphicFrame>
      <p:sp>
        <p:nvSpPr>
          <p:cNvPr id="15" name="Rectangle: Rounded Corners 14">
            <a:extLst>
              <a:ext uri="{FF2B5EF4-FFF2-40B4-BE49-F238E27FC236}">
                <a16:creationId xmlns:a16="http://schemas.microsoft.com/office/drawing/2014/main" id="{1D8E5277-BD5B-3A65-CB05-101090591C72}"/>
              </a:ext>
            </a:extLst>
          </p:cNvPr>
          <p:cNvSpPr/>
          <p:nvPr/>
        </p:nvSpPr>
        <p:spPr bwMode="auto">
          <a:xfrm>
            <a:off x="8042148" y="1905595"/>
            <a:ext cx="1440543" cy="227409"/>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mn-cs"/>
              </a:rPr>
              <a:t>w/o a Copilot license</a:t>
            </a:r>
            <a:endParaRPr kumimoji="0" lang="en-US" sz="1050" b="0" i="0" u="none" strike="noStrike" kern="1200" cap="none" spc="0" normalizeH="0" baseline="0" noProof="0">
              <a:ln>
                <a:noFill/>
              </a:ln>
              <a:solidFill>
                <a:srgbClr val="091F2C"/>
              </a:solidFill>
              <a:effectLst/>
              <a:uLnTx/>
              <a:uFillTx/>
              <a:latin typeface="Segoe Sans Display Semibold"/>
              <a:ea typeface="+mn-ea"/>
              <a:cs typeface="Segoe Sans Display Semibold"/>
            </a:endParaRPr>
          </a:p>
        </p:txBody>
      </p:sp>
      <p:sp>
        <p:nvSpPr>
          <p:cNvPr id="16" name="Rectangle: Rounded Corners 15">
            <a:extLst>
              <a:ext uri="{FF2B5EF4-FFF2-40B4-BE49-F238E27FC236}">
                <a16:creationId xmlns:a16="http://schemas.microsoft.com/office/drawing/2014/main" id="{1FD74488-D595-1B60-1C03-F6D259E892BA}"/>
              </a:ext>
            </a:extLst>
          </p:cNvPr>
          <p:cNvSpPr/>
          <p:nvPr/>
        </p:nvSpPr>
        <p:spPr bwMode="auto">
          <a:xfrm>
            <a:off x="9943255" y="1905595"/>
            <a:ext cx="1440543" cy="227409"/>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mn-cs"/>
              </a:rPr>
              <a:t>$30 </a:t>
            </a:r>
            <a:r>
              <a:rPr kumimoji="0" lang="en-US" sz="1050" b="0" i="0" u="none" strike="noStrike" kern="1200" cap="none" spc="0" normalizeH="0" baseline="0" noProof="0" err="1">
                <a:ln>
                  <a:noFill/>
                </a:ln>
                <a:solidFill>
                  <a:srgbClr val="091F2C"/>
                </a:solidFill>
                <a:effectLst/>
                <a:uLnTx/>
                <a:uFillTx/>
                <a:latin typeface="Segoe Sans Display Semibold"/>
                <a:ea typeface="+mn-ea"/>
                <a:cs typeface="+mn-cs"/>
              </a:rPr>
              <a:t>pupm</a:t>
            </a:r>
            <a:endParaRPr kumimoji="0" lang="en-US" sz="1050" b="0" i="0" u="none" strike="noStrike" kern="1200" cap="none" spc="0" normalizeH="0" baseline="0" noProof="0">
              <a:ln>
                <a:noFill/>
              </a:ln>
              <a:solidFill>
                <a:srgbClr val="091F2C"/>
              </a:solidFill>
              <a:effectLst/>
              <a:uLnTx/>
              <a:uFillTx/>
              <a:latin typeface="Segoe Sans Display Semibold"/>
              <a:ea typeface="+mn-ea"/>
              <a:cs typeface="Segoe Sans Display Semibold"/>
            </a:endParaRPr>
          </a:p>
        </p:txBody>
      </p:sp>
      <p:sp>
        <p:nvSpPr>
          <p:cNvPr id="4" name="TextBox 3">
            <a:extLst>
              <a:ext uri="{FF2B5EF4-FFF2-40B4-BE49-F238E27FC236}">
                <a16:creationId xmlns:a16="http://schemas.microsoft.com/office/drawing/2014/main" id="{4A7311C5-1408-D8F0-B4FB-3EF252F71B31}"/>
              </a:ext>
            </a:extLst>
          </p:cNvPr>
          <p:cNvSpPr txBox="1"/>
          <p:nvPr/>
        </p:nvSpPr>
        <p:spPr>
          <a:xfrm>
            <a:off x="658905" y="2285680"/>
            <a:ext cx="843757" cy="640080"/>
          </a:xfrm>
          <a:prstGeom prst="rect">
            <a:avLst/>
          </a:prstGeom>
          <a:noFill/>
        </p:spPr>
        <p:txBody>
          <a:bodyPr wrap="none" lIns="0" tIns="0" rIns="0" bIns="0" rtlCol="0" anchor="ctr">
            <a:noAutofit/>
          </a:bodyPr>
          <a:lstStyle/>
          <a:p>
            <a:r>
              <a:rPr lang="en-US">
                <a:latin typeface="+mj-lt"/>
              </a:rPr>
              <a:t>Sources</a:t>
            </a:r>
          </a:p>
        </p:txBody>
      </p:sp>
      <p:sp>
        <p:nvSpPr>
          <p:cNvPr id="5" name="TextBox 4">
            <a:extLst>
              <a:ext uri="{FF2B5EF4-FFF2-40B4-BE49-F238E27FC236}">
                <a16:creationId xmlns:a16="http://schemas.microsoft.com/office/drawing/2014/main" id="{4AA33E9D-A05F-DF16-F622-4A1CD8DD65CF}"/>
              </a:ext>
            </a:extLst>
          </p:cNvPr>
          <p:cNvSpPr txBox="1"/>
          <p:nvPr/>
        </p:nvSpPr>
        <p:spPr>
          <a:xfrm>
            <a:off x="658905" y="3003030"/>
            <a:ext cx="1761565" cy="3252910"/>
          </a:xfrm>
          <a:prstGeom prst="rect">
            <a:avLst/>
          </a:prstGeom>
          <a:noFill/>
        </p:spPr>
        <p:txBody>
          <a:bodyPr wrap="square" lIns="0" tIns="0" rIns="0" bIns="0" rtlCol="0" anchor="ctr">
            <a:noAutofit/>
          </a:bodyPr>
          <a:lstStyle/>
          <a:p>
            <a:r>
              <a:rPr lang="en-US">
                <a:latin typeface="+mj-lt"/>
              </a:rPr>
              <a:t>Functionality</a:t>
            </a:r>
            <a:br>
              <a:rPr lang="en-US">
                <a:latin typeface="+mj-lt"/>
              </a:rPr>
            </a:br>
            <a:r>
              <a:rPr lang="en-US">
                <a:latin typeface="+mj-lt"/>
              </a:rPr>
              <a:t>in Microsoft 365 apps</a:t>
            </a:r>
          </a:p>
        </p:txBody>
      </p:sp>
      <p:sp>
        <p:nvSpPr>
          <p:cNvPr id="3" name="TextBox 2">
            <a:extLst>
              <a:ext uri="{FF2B5EF4-FFF2-40B4-BE49-F238E27FC236}">
                <a16:creationId xmlns:a16="http://schemas.microsoft.com/office/drawing/2014/main" id="{8C8DB091-276C-68B0-692E-B6547EE41B01}"/>
              </a:ext>
            </a:extLst>
          </p:cNvPr>
          <p:cNvSpPr txBox="1"/>
          <p:nvPr/>
        </p:nvSpPr>
        <p:spPr>
          <a:xfrm>
            <a:off x="658905" y="6400800"/>
            <a:ext cx="11083528" cy="276999"/>
          </a:xfrm>
          <a:prstGeom prst="rect">
            <a:avLst/>
          </a:prstGeom>
          <a:noFill/>
        </p:spPr>
        <p:txBody>
          <a:bodyPr rot="0" spcFirstLastPara="0" vert="horz" wrap="square" lIns="0" tIns="0" rIns="0" bIns="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1200"/>
              </a:spcAft>
              <a:defRPr/>
            </a:pPr>
            <a:r>
              <a:rPr lang="en-US" sz="900">
                <a:cs typeface="Segoe Sans Display"/>
              </a:rPr>
              <a:t>*For users without a Microsoft 365 Copilot license: Copilot in Outlook can reason over individual open emails, email threads, or attachments only, it cannot reason over your full inbox or calendar. Users will have standard access to file upload and “/” search based on service capacity. Accessible enterprise content via “/” search only includes files, and does not include chats, meetings, or emails.</a:t>
            </a:r>
            <a:endParaRPr lang="en-US"/>
          </a:p>
        </p:txBody>
      </p:sp>
    </p:spTree>
    <p:extLst>
      <p:ext uri="{BB962C8B-B14F-4D97-AF65-F5344CB8AC3E}">
        <p14:creationId xmlns:p14="http://schemas.microsoft.com/office/powerpoint/2010/main" val="153018256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77443-6FA3-9155-29D7-6E73E4CB65BA}"/>
            </a:ext>
          </a:extLst>
        </p:cNvPr>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6CB202CE-036D-116D-24F2-354C7D1E8793}"/>
              </a:ext>
              <a:ext uri="{C183D7F6-B498-43B3-948B-1728B52AA6E4}">
                <adec:decorative xmlns:adec="http://schemas.microsoft.com/office/drawing/2017/decorative" val="1"/>
              </a:ext>
            </a:extLst>
          </p:cNvPr>
          <p:cNvSpPr/>
          <p:nvPr/>
        </p:nvSpPr>
        <p:spPr bwMode="auto">
          <a:xfrm>
            <a:off x="9965300" y="585787"/>
            <a:ext cx="1874211" cy="827599"/>
          </a:xfrm>
          <a:prstGeom prst="round1Rect">
            <a:avLst/>
          </a:prstGeom>
          <a:gradFill>
            <a:gsLst>
              <a:gs pos="0">
                <a:srgbClr val="463668"/>
              </a:gs>
              <a:gs pos="96321">
                <a:srgbClr val="C03BC4"/>
              </a:gs>
              <a:gs pos="71000">
                <a:srgbClr val="8661C5"/>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kern="0">
              <a:solidFill>
                <a:srgbClr val="FFFFFF"/>
              </a:solidFill>
              <a:latin typeface="Segoe Sans Display Semibold"/>
              <a:cs typeface="Segoe UI" panose="020B0502040204020203" pitchFamily="34" charset="0"/>
            </a:endParaRPr>
          </a:p>
        </p:txBody>
      </p:sp>
      <p:sp>
        <p:nvSpPr>
          <p:cNvPr id="5" name="Rectangle: Single Corner Rounded 4">
            <a:extLst>
              <a:ext uri="{FF2B5EF4-FFF2-40B4-BE49-F238E27FC236}">
                <a16:creationId xmlns:a16="http://schemas.microsoft.com/office/drawing/2014/main" id="{A6FF4EDC-4CEA-D4FE-4C8F-E60C90727A34}"/>
              </a:ext>
              <a:ext uri="{C183D7F6-B498-43B3-948B-1728B52AA6E4}">
                <adec:decorative xmlns:adec="http://schemas.microsoft.com/office/drawing/2017/decorative" val="1"/>
              </a:ext>
            </a:extLst>
          </p:cNvPr>
          <p:cNvSpPr/>
          <p:nvPr/>
        </p:nvSpPr>
        <p:spPr bwMode="auto">
          <a:xfrm flipH="1">
            <a:off x="8059815" y="585787"/>
            <a:ext cx="1889414" cy="827599"/>
          </a:xfrm>
          <a:prstGeom prst="round1Rect">
            <a:avLst/>
          </a:prstGeom>
          <a:gradFill>
            <a:gsLst>
              <a:gs pos="7000">
                <a:srgbClr val="2A446F"/>
              </a:gs>
              <a:gs pos="100000">
                <a:srgbClr val="0078D4"/>
              </a:gs>
            </a:gsLst>
            <a:lin ang="6000000" scaled="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58" name="Title 22">
            <a:extLst>
              <a:ext uri="{FF2B5EF4-FFF2-40B4-BE49-F238E27FC236}">
                <a16:creationId xmlns:a16="http://schemas.microsoft.com/office/drawing/2014/main" id="{E6382EE0-E767-2025-0418-3E477A332A3A}"/>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a:t>Click to edit Master title style</a:t>
            </a:r>
            <a:endParaRPr kumimoji="0" lang="en-CA" sz="3200" b="0" i="0" u="none" strike="noStrike" kern="1200" cap="none" spc="-100" normalizeH="0" baseline="0" noProof="0">
              <a:ln>
                <a:noFill/>
              </a:ln>
              <a:solidFill>
                <a:prstClr val="black"/>
              </a:solidFill>
              <a:effectLst/>
              <a:uLnTx/>
              <a:uFillTx/>
              <a:latin typeface="+mj-lt"/>
              <a:ea typeface="+mn-ea"/>
              <a:cs typeface="Segoe UI Semibold"/>
            </a:endParaRPr>
          </a:p>
        </p:txBody>
      </p:sp>
      <p:sp>
        <p:nvSpPr>
          <p:cNvPr id="44" name="TextBox 43">
            <a:extLst>
              <a:ext uri="{FF2B5EF4-FFF2-40B4-BE49-F238E27FC236}">
                <a16:creationId xmlns:a16="http://schemas.microsoft.com/office/drawing/2014/main" id="{7667D07C-A52C-3D3E-E301-4E829925C625}"/>
              </a:ext>
            </a:extLst>
          </p:cNvPr>
          <p:cNvSpPr txBox="1"/>
          <p:nvPr/>
        </p:nvSpPr>
        <p:spPr>
          <a:xfrm>
            <a:off x="8079698" y="665884"/>
            <a:ext cx="1825726" cy="369332"/>
          </a:xfrm>
          <a:prstGeom prst="rect">
            <a:avLst/>
          </a:prstGeom>
          <a:noFill/>
        </p:spPr>
        <p:txBody>
          <a:bodyPr wrap="square" lIns="0" tIns="0" rIns="0" bIns="0" rtlCol="0" anchor="t">
            <a:spAutoFit/>
          </a:bodyPr>
          <a:lstStyle/>
          <a:p>
            <a:pPr algn="ctr"/>
            <a:r>
              <a:rPr lang="en-US" sz="1200">
                <a:solidFill>
                  <a:schemeClr val="bg1"/>
                </a:solidFill>
                <a:latin typeface="+mj-lt"/>
              </a:rPr>
              <a:t>Microsoft 365 </a:t>
            </a:r>
          </a:p>
          <a:p>
            <a:pPr algn="ctr"/>
            <a:r>
              <a:rPr lang="en-US" sz="1200">
                <a:solidFill>
                  <a:schemeClr val="bg1"/>
                </a:solidFill>
                <a:latin typeface="+mj-lt"/>
              </a:rPr>
              <a:t>Copilot Chat</a:t>
            </a:r>
            <a:endParaRPr lang="en-US" sz="1200">
              <a:solidFill>
                <a:schemeClr val="bg1"/>
              </a:solidFill>
              <a:latin typeface="+mj-lt"/>
              <a:cs typeface="Segoe Sans Display Semibold"/>
            </a:endParaRPr>
          </a:p>
        </p:txBody>
      </p:sp>
      <p:sp>
        <p:nvSpPr>
          <p:cNvPr id="2" name="Rectangle: Rounded Corners 1">
            <a:extLst>
              <a:ext uri="{FF2B5EF4-FFF2-40B4-BE49-F238E27FC236}">
                <a16:creationId xmlns:a16="http://schemas.microsoft.com/office/drawing/2014/main" id="{F30B419D-F1FD-1C30-5211-61D9E41251A2}"/>
              </a:ext>
            </a:extLst>
          </p:cNvPr>
          <p:cNvSpPr/>
          <p:nvPr/>
        </p:nvSpPr>
        <p:spPr bwMode="auto">
          <a:xfrm>
            <a:off x="8296626" y="1103974"/>
            <a:ext cx="1440543" cy="227409"/>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mn-cs"/>
              </a:rPr>
              <a:t>w/o a Copilot license</a:t>
            </a:r>
            <a:endParaRPr kumimoji="0" lang="en-US" sz="1050" b="0" i="0" u="none" strike="noStrike" kern="1200" cap="none" spc="0" normalizeH="0" baseline="0" noProof="0">
              <a:ln>
                <a:noFill/>
              </a:ln>
              <a:solidFill>
                <a:srgbClr val="091F2C"/>
              </a:solidFill>
              <a:effectLst/>
              <a:uLnTx/>
              <a:uFillTx/>
              <a:latin typeface="Segoe Sans Display Semibold"/>
              <a:ea typeface="+mn-ea"/>
              <a:cs typeface="Segoe Sans Display Semibold"/>
            </a:endParaRPr>
          </a:p>
        </p:txBody>
      </p:sp>
      <p:sp>
        <p:nvSpPr>
          <p:cNvPr id="45" name="TextBox 44">
            <a:extLst>
              <a:ext uri="{FF2B5EF4-FFF2-40B4-BE49-F238E27FC236}">
                <a16:creationId xmlns:a16="http://schemas.microsoft.com/office/drawing/2014/main" id="{A8E090CF-8767-1823-D6CF-436E3D7C799D}"/>
              </a:ext>
            </a:extLst>
          </p:cNvPr>
          <p:cNvSpPr txBox="1"/>
          <p:nvPr/>
        </p:nvSpPr>
        <p:spPr>
          <a:xfrm>
            <a:off x="9975224" y="758217"/>
            <a:ext cx="1845608" cy="184666"/>
          </a:xfrm>
          <a:prstGeom prst="rect">
            <a:avLst/>
          </a:prstGeom>
          <a:noFill/>
        </p:spPr>
        <p:txBody>
          <a:bodyPr wrap="square" lIns="0" tIns="0" rIns="0" bIns="0" rtlCol="0" anchor="t">
            <a:spAutoFit/>
          </a:bodyPr>
          <a:lstStyle/>
          <a:p>
            <a:pPr algn="ctr"/>
            <a:r>
              <a:rPr lang="en-US" sz="1200">
                <a:solidFill>
                  <a:schemeClr val="bg1"/>
                </a:solidFill>
                <a:latin typeface="+mj-lt"/>
              </a:rPr>
              <a:t>Microsoft 365 Copilot</a:t>
            </a:r>
            <a:endParaRPr lang="en-US" sz="1200">
              <a:solidFill>
                <a:schemeClr val="bg1"/>
              </a:solidFill>
              <a:latin typeface="Segoe Sans Display Semibold"/>
              <a:cs typeface="Segoe Sans Display Semibold"/>
            </a:endParaRPr>
          </a:p>
        </p:txBody>
      </p:sp>
      <p:sp>
        <p:nvSpPr>
          <p:cNvPr id="3" name="Rectangle: Rounded Corners 2">
            <a:extLst>
              <a:ext uri="{FF2B5EF4-FFF2-40B4-BE49-F238E27FC236}">
                <a16:creationId xmlns:a16="http://schemas.microsoft.com/office/drawing/2014/main" id="{B814C34E-2BAC-31F4-600B-FB0A191A1DAD}"/>
              </a:ext>
            </a:extLst>
          </p:cNvPr>
          <p:cNvSpPr/>
          <p:nvPr/>
        </p:nvSpPr>
        <p:spPr bwMode="auto">
          <a:xfrm>
            <a:off x="10217099" y="1103974"/>
            <a:ext cx="1440543" cy="227409"/>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mn-cs"/>
              </a:rPr>
              <a:t>$30 </a:t>
            </a:r>
            <a:r>
              <a:rPr kumimoji="0" lang="en-US" sz="1050" b="0" i="0" u="none" strike="noStrike" kern="1200" cap="none" spc="0" normalizeH="0" baseline="0" noProof="0" err="1">
                <a:ln>
                  <a:noFill/>
                </a:ln>
                <a:solidFill>
                  <a:srgbClr val="091F2C"/>
                </a:solidFill>
                <a:effectLst/>
                <a:uLnTx/>
                <a:uFillTx/>
                <a:latin typeface="Segoe Sans Display Semibold"/>
                <a:ea typeface="+mn-ea"/>
                <a:cs typeface="+mn-cs"/>
              </a:rPr>
              <a:t>pupm</a:t>
            </a:r>
            <a:endParaRPr kumimoji="0" lang="en-US" sz="1050" b="0" i="0" u="none" strike="noStrike" kern="1200" cap="none" spc="0" normalizeH="0" baseline="0" noProof="0">
              <a:ln>
                <a:noFill/>
              </a:ln>
              <a:solidFill>
                <a:srgbClr val="091F2C"/>
              </a:solidFill>
              <a:effectLst/>
              <a:uLnTx/>
              <a:uFillTx/>
              <a:latin typeface="Segoe Sans Display Semibold"/>
              <a:ea typeface="+mn-ea"/>
              <a:cs typeface="Segoe Sans Display Semibold"/>
            </a:endParaRPr>
          </a:p>
        </p:txBody>
      </p:sp>
      <p:graphicFrame>
        <p:nvGraphicFramePr>
          <p:cNvPr id="38" name="Table 37">
            <a:extLst>
              <a:ext uri="{FF2B5EF4-FFF2-40B4-BE49-F238E27FC236}">
                <a16:creationId xmlns:a16="http://schemas.microsoft.com/office/drawing/2014/main" id="{0F6ECD11-D859-EAA0-53AE-68EA3AE9CD05}"/>
              </a:ext>
            </a:extLst>
          </p:cNvPr>
          <p:cNvGraphicFramePr>
            <a:graphicFrameLocks noGrp="1"/>
          </p:cNvGraphicFramePr>
          <p:nvPr/>
        </p:nvGraphicFramePr>
        <p:xfrm>
          <a:off x="422560" y="1413768"/>
          <a:ext cx="11399949" cy="5020790"/>
        </p:xfrm>
        <a:graphic>
          <a:graphicData uri="http://schemas.openxmlformats.org/drawingml/2006/table">
            <a:tbl>
              <a:tblPr firstRow="1" bandRow="1">
                <a:tableStyleId>{0E3FDE45-AF77-4B5C-9715-49D594BDF05E}</a:tableStyleId>
              </a:tblPr>
              <a:tblGrid>
                <a:gridCol w="7663391">
                  <a:extLst>
                    <a:ext uri="{9D8B030D-6E8A-4147-A177-3AD203B41FA5}">
                      <a16:colId xmlns:a16="http://schemas.microsoft.com/office/drawing/2014/main" val="1540688298"/>
                    </a:ext>
                  </a:extLst>
                </a:gridCol>
                <a:gridCol w="1916097">
                  <a:extLst>
                    <a:ext uri="{9D8B030D-6E8A-4147-A177-3AD203B41FA5}">
                      <a16:colId xmlns:a16="http://schemas.microsoft.com/office/drawing/2014/main" val="2877377341"/>
                    </a:ext>
                  </a:extLst>
                </a:gridCol>
                <a:gridCol w="1820461">
                  <a:extLst>
                    <a:ext uri="{9D8B030D-6E8A-4147-A177-3AD203B41FA5}">
                      <a16:colId xmlns:a16="http://schemas.microsoft.com/office/drawing/2014/main" val="2036094059"/>
                    </a:ext>
                  </a:extLst>
                </a:gridCol>
              </a:tblGrid>
              <a:tr h="50207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effectLst/>
                          <a:uLnTx/>
                          <a:uFillTx/>
                          <a:latin typeface="Segoe Sans Display Semibold"/>
                          <a:cs typeface="Segoe Sans Display Semibold"/>
                        </a:rPr>
                        <a:t>Write an intro paragraph</a:t>
                      </a:r>
                      <a:br>
                        <a:rPr kumimoji="0" lang="en-US" sz="2400" b="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rPr>
                      </a:br>
                      <a:r>
                        <a:rPr lang="en-US" sz="1200" b="0">
                          <a:solidFill>
                            <a:srgbClr val="000000"/>
                          </a:solidFill>
                        </a:rPr>
                        <a:t>Copilot can understand the open file you’re working on and help quickly write a strong introduction.</a:t>
                      </a:r>
                      <a:endParaRPr kumimoji="0" lang="en-US" sz="12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Sans Display Semibold"/>
                        <a:ea typeface="+mn-ea"/>
                        <a:cs typeface="Segoe Sans Display" pitchFamily="2" charset="0"/>
                      </a:endParaRPr>
                    </a:p>
                  </a:txBody>
                  <a:tcPr marL="457200" marR="45720">
                    <a:lnB w="12700" cap="flat" cmpd="sng" algn="ctr">
                      <a:no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chemeClr val="tx1"/>
                          </a:solidFill>
                          <a:effectLst/>
                          <a:uLnTx/>
                          <a:uFillTx/>
                          <a:latin typeface="Webdings"/>
                          <a:ea typeface="+mn-ea"/>
                          <a:cs typeface="+mn-cs"/>
                          <a:sym typeface="Webdings"/>
                        </a:rPr>
                        <a:t>a</a:t>
                      </a:r>
                    </a:p>
                  </a:txBody>
                  <a:tcPr anchor="ctr">
                    <a:lnB w="12700" cap="flat" cmpd="sng" algn="ctr">
                      <a:no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638CB"/>
                          </a:solidFill>
                          <a:effectLst/>
                          <a:uLnTx/>
                          <a:uFillTx/>
                          <a:latin typeface="Webdings"/>
                          <a:ea typeface="+mn-ea"/>
                          <a:cs typeface="+mn-cs"/>
                          <a:sym typeface="Webdings"/>
                        </a:rPr>
                        <a:t>a</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1963013340"/>
                  </a:ext>
                </a:extLst>
              </a:tr>
              <a:tr h="50207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91F2C"/>
                          </a:solidFill>
                          <a:effectLst/>
                          <a:uLnTx/>
                          <a:uFillTx/>
                          <a:latin typeface="Segoe Sans Display Semibold"/>
                          <a:cs typeface="Segoe Sans Display Semibold"/>
                        </a:rPr>
                        <a:t>Visualize top insights and trends</a:t>
                      </a:r>
                      <a:br>
                        <a:rPr kumimoji="0" lang="en-US" sz="2400" b="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rPr>
                      </a:br>
                      <a:r>
                        <a:rPr kumimoji="0" lang="en-US" sz="1200" b="0" u="none" strike="noStrike" kern="1200" cap="none" spc="0" normalizeH="0" baseline="0" noProof="0">
                          <a:ln>
                            <a:noFill/>
                          </a:ln>
                          <a:solidFill>
                            <a:srgbClr val="000000"/>
                          </a:solidFill>
                          <a:effectLst/>
                          <a:uLnTx/>
                          <a:uFillTx/>
                        </a:rPr>
                        <a:t>Copilot can pull top insights and data trends from your open spreadsheet and create a data visualization.</a:t>
                      </a:r>
                      <a:endParaRPr kumimoji="0" lang="en-US" sz="12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Sans Display Semibold"/>
                        <a:ea typeface="+mn-ea"/>
                        <a:cs typeface="Segoe Sans Display" pitchFamily="2" charset="0"/>
                      </a:endParaRPr>
                    </a:p>
                  </a:txBody>
                  <a:tcPr marL="457200" marR="45720">
                    <a:lnT w="12700" cap="flat" cmpd="sng" algn="ctr">
                      <a:noFill/>
                      <a:prstDash val="solid"/>
                      <a:round/>
                      <a:headEnd type="none" w="med" len="med"/>
                      <a:tailEnd type="none" w="med" len="med"/>
                    </a:lnT>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chemeClr val="tx1"/>
                          </a:solidFill>
                          <a:effectLst/>
                          <a:uLnTx/>
                          <a:uFillTx/>
                          <a:latin typeface="Webdings"/>
                          <a:ea typeface="+mn-ea"/>
                          <a:cs typeface="+mn-cs"/>
                          <a:sym typeface="Webdings"/>
                        </a:rPr>
                        <a:t>a</a:t>
                      </a:r>
                    </a:p>
                  </a:txBody>
                  <a:tcPr anchor="ctr">
                    <a:lnT w="12700" cap="flat" cmpd="sng" algn="ctr">
                      <a:noFill/>
                      <a:prstDash val="solid"/>
                      <a:round/>
                      <a:headEnd type="none" w="med" len="med"/>
                      <a:tailEnd type="none" w="med" len="med"/>
                    </a:lnT>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638CB"/>
                          </a:solidFill>
                          <a:effectLst/>
                          <a:uLnTx/>
                          <a:uFillTx/>
                          <a:latin typeface="Webdings"/>
                          <a:ea typeface="+mn-ea"/>
                          <a:cs typeface="+mn-cs"/>
                          <a:sym typeface="Webdings"/>
                        </a:rPr>
                        <a:t>a</a:t>
                      </a:r>
                    </a:p>
                  </a:txBody>
                  <a:tcPr anchor="ctr">
                    <a:lnT w="127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675126482"/>
                  </a:ext>
                </a:extLst>
              </a:tr>
              <a:tr h="502079">
                <a:tc>
                  <a:txBody>
                    <a:bodyPr/>
                    <a:lstStyle/>
                    <a:p>
                      <a:pPr marL="0" marR="0" lvl="0" indent="0" algn="l">
                        <a:lnSpc>
                          <a:spcPct val="100000"/>
                        </a:lnSpc>
                        <a:spcBef>
                          <a:spcPts val="0"/>
                        </a:spcBef>
                        <a:spcAft>
                          <a:spcPts val="0"/>
                        </a:spcAft>
                        <a:buNone/>
                      </a:pPr>
                      <a:r>
                        <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Semibold"/>
                        </a:rPr>
                        <a:t>Create images for your slides</a:t>
                      </a:r>
                      <a:br>
                        <a:rPr lang="en-US" sz="2400" b="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rPr>
                      </a:br>
                      <a:r>
                        <a:rPr kumimoji="0" lang="en-US" sz="1200" b="0" u="none" strike="noStrike" kern="1200" cap="none" spc="0" normalizeH="0" baseline="0" noProof="0">
                          <a:ln>
                            <a:noFill/>
                          </a:ln>
                          <a:solidFill>
                            <a:srgbClr val="000000"/>
                          </a:solidFill>
                          <a:effectLst/>
                          <a:uLnTx/>
                          <a:uFillTx/>
                        </a:rPr>
                        <a:t>Copilot can </a:t>
                      </a:r>
                      <a:r>
                        <a:rPr lang="en-US" sz="1200" b="0" u="none" strike="noStrike" kern="1200" cap="none" spc="0" normalizeH="0" baseline="0" noProof="0">
                          <a:ln>
                            <a:noFill/>
                          </a:ln>
                          <a:solidFill>
                            <a:srgbClr val="000000"/>
                          </a:solidFill>
                          <a:effectLst/>
                          <a:uLnTx/>
                          <a:uFillTx/>
                        </a:rPr>
                        <a:t>generate images from a prompt </a:t>
                      </a:r>
                      <a:r>
                        <a:rPr kumimoji="0" lang="en-US" sz="1200" b="0" u="none" strike="noStrike" kern="1200" cap="none" spc="0" normalizeH="0" baseline="0" noProof="0">
                          <a:ln>
                            <a:noFill/>
                          </a:ln>
                          <a:solidFill>
                            <a:srgbClr val="000000"/>
                          </a:solidFill>
                          <a:effectLst/>
                          <a:uLnTx/>
                          <a:uFillTx/>
                        </a:rPr>
                        <a:t>to </a:t>
                      </a:r>
                      <a:r>
                        <a:rPr lang="en-US" sz="1200" b="0" u="none" strike="noStrike" kern="1200" cap="none" spc="0" normalizeH="0" baseline="0" noProof="0">
                          <a:ln>
                            <a:noFill/>
                          </a:ln>
                          <a:solidFill>
                            <a:srgbClr val="000000"/>
                          </a:solidFill>
                          <a:effectLst/>
                          <a:uLnTx/>
                          <a:uFillTx/>
                        </a:rPr>
                        <a:t>use in the design of </a:t>
                      </a:r>
                      <a:r>
                        <a:rPr kumimoji="0" lang="en-US" sz="1200" b="0" u="none" strike="noStrike" kern="1200" cap="none" spc="0" normalizeH="0" baseline="0" noProof="0">
                          <a:ln>
                            <a:noFill/>
                          </a:ln>
                          <a:solidFill>
                            <a:srgbClr val="000000"/>
                          </a:solidFill>
                          <a:effectLst/>
                          <a:uLnTx/>
                          <a:uFillTx/>
                        </a:rPr>
                        <a:t>your presentation</a:t>
                      </a:r>
                      <a:r>
                        <a:rPr lang="en-US" sz="1200" b="0" u="none" strike="noStrike" kern="1200" cap="none" spc="0" normalizeH="0" baseline="0" noProof="0">
                          <a:ln>
                            <a:noFill/>
                          </a:ln>
                          <a:solidFill>
                            <a:srgbClr val="000000"/>
                          </a:solidFill>
                          <a:effectLst/>
                          <a:uLnTx/>
                          <a:uFillTx/>
                        </a:rPr>
                        <a:t> deck</a:t>
                      </a:r>
                      <a:r>
                        <a:rPr kumimoji="0" lang="en-US" sz="1200" b="0" u="none" strike="noStrike" kern="1200" cap="none" spc="0" normalizeH="0" baseline="0" noProof="0">
                          <a:ln>
                            <a:noFill/>
                          </a:ln>
                          <a:solidFill>
                            <a:srgbClr val="000000"/>
                          </a:solidFill>
                          <a:effectLst/>
                          <a:uLnTx/>
                          <a:uFillTx/>
                        </a:rPr>
                        <a:t>.</a:t>
                      </a:r>
                      <a:endParaRPr lang="en-US" sz="1200" b="0" u="none" strike="noStrike" kern="1200" cap="none" spc="0" normalizeH="0" baseline="0" noProof="0">
                        <a:ln>
                          <a:noFill/>
                        </a:ln>
                        <a:solidFill>
                          <a:srgbClr val="000000"/>
                        </a:solidFill>
                        <a:effectLst/>
                        <a:uLnTx/>
                        <a:uFillTx/>
                      </a:endParaRPr>
                    </a:p>
                  </a:txBody>
                  <a:tcPr marL="457200" marR="45720"/>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chemeClr val="tx1"/>
                          </a:solidFill>
                          <a:effectLst/>
                          <a:uLnTx/>
                          <a:uFillTx/>
                          <a:latin typeface="Webdings"/>
                          <a:ea typeface="+mn-ea"/>
                          <a:cs typeface="+mn-cs"/>
                          <a:sym typeface="Webdings"/>
                        </a:rPr>
                        <a:t>a</a:t>
                      </a:r>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638CB"/>
                          </a:solidFill>
                          <a:effectLst/>
                          <a:uLnTx/>
                          <a:uFillTx/>
                          <a:latin typeface="Webdings"/>
                          <a:ea typeface="+mn-ea"/>
                          <a:cs typeface="+mn-cs"/>
                          <a:sym typeface="Webdings"/>
                        </a:rPr>
                        <a:t>a</a:t>
                      </a:r>
                    </a:p>
                  </a:txBody>
                  <a:tcPr anchor="ctr"/>
                </a:tc>
                <a:extLst>
                  <a:ext uri="{0D108BD9-81ED-4DB2-BD59-A6C34878D82A}">
                    <a16:rowId xmlns:a16="http://schemas.microsoft.com/office/drawing/2014/main" val="321454949"/>
                  </a:ext>
                </a:extLst>
              </a:tr>
              <a:tr h="502079">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kern="1200" cap="none" spc="0" normalizeH="0" baseline="0" noProof="0">
                          <a:ln w="3175">
                            <a:noFill/>
                          </a:ln>
                          <a:solidFill>
                            <a:srgbClr val="091F2C"/>
                          </a:solidFill>
                          <a:effectLst/>
                          <a:uLnTx/>
                          <a:uFillTx/>
                          <a:latin typeface="Segoe Sans Display Semibold"/>
                          <a:cs typeface="Segoe Sans Display Semibold"/>
                        </a:rPr>
                        <a:t>Draft a</a:t>
                      </a:r>
                      <a:r>
                        <a:rPr kumimoji="0" lang="en-US" sz="1400" b="0" i="0" u="none" strike="noStrike" kern="1200" cap="none" spc="0" normalizeH="0" baseline="0" noProof="0">
                          <a:ln w="3175">
                            <a:noFill/>
                          </a:ln>
                          <a:solidFill>
                            <a:srgbClr val="091F2C"/>
                          </a:solidFill>
                          <a:effectLst/>
                          <a:uLnTx/>
                          <a:uFillTx/>
                          <a:latin typeface="Segoe Sans Display Semibold"/>
                          <a:cs typeface="Segoe Sans Display Semibold"/>
                        </a:rPr>
                        <a:t> recap email</a:t>
                      </a:r>
                      <a:br>
                        <a:rPr kumimoji="0" lang="en-US" sz="2400" b="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rPr>
                      </a:br>
                      <a:r>
                        <a:rPr kumimoji="0" lang="en-US" sz="1200" b="0" u="none" strike="noStrike" kern="1200" cap="none" spc="0" normalizeH="0" baseline="0" noProof="0">
                          <a:ln>
                            <a:noFill/>
                          </a:ln>
                          <a:solidFill>
                            <a:srgbClr val="000000"/>
                          </a:solidFill>
                          <a:effectLst/>
                          <a:uLnTx/>
                          <a:uFillTx/>
                        </a:rPr>
                        <a:t>Copilot can draft a recap email based on an open email thread, which you can send to update your team.</a:t>
                      </a:r>
                      <a:endParaRPr kumimoji="0" lang="en-US" sz="12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Sans Display Semibold"/>
                        <a:ea typeface="+mn-ea"/>
                        <a:cs typeface="Segoe Sans Display" pitchFamily="2" charset="0"/>
                      </a:endParaRPr>
                    </a:p>
                  </a:txBody>
                  <a:tcPr marL="457200" marR="45720">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chemeClr val="tx1"/>
                          </a:solidFill>
                          <a:effectLst/>
                          <a:uLnTx/>
                          <a:uFillTx/>
                          <a:latin typeface="Webdings"/>
                          <a:ea typeface="+mn-ea"/>
                          <a:cs typeface="+mn-cs"/>
                          <a:sym typeface="Webdings"/>
                        </a:rPr>
                        <a:t>a</a:t>
                      </a:r>
                    </a:p>
                  </a:txBody>
                  <a:tcPr anchor="ctr">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638CB"/>
                          </a:solidFill>
                          <a:effectLst/>
                          <a:uLnTx/>
                          <a:uFillTx/>
                          <a:latin typeface="Webdings"/>
                          <a:ea typeface="+mn-ea"/>
                          <a:cs typeface="+mn-cs"/>
                          <a:sym typeface="Webdings"/>
                        </a:rPr>
                        <a:t>a</a:t>
                      </a:r>
                    </a:p>
                  </a:txBody>
                  <a:tcPr anchor="ctr">
                    <a:lnB w="63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12952455"/>
                  </a:ext>
                </a:extLst>
              </a:tr>
              <a:tr h="50207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91F2C"/>
                          </a:solidFill>
                          <a:effectLst/>
                          <a:uLnTx/>
                          <a:uFillTx/>
                          <a:latin typeface="Segoe Sans Display Semibold"/>
                          <a:cs typeface="Segoe Sans Display Semibold"/>
                        </a:rPr>
                        <a:t>Organize your content</a:t>
                      </a:r>
                      <a:br>
                        <a:rPr kumimoji="0" lang="en-US" sz="2400" b="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rPr>
                      </a:br>
                      <a:r>
                        <a:rPr kumimoji="0" lang="en-US" sz="1200" b="0" u="none" strike="noStrike" kern="1200" cap="none" spc="0" normalizeH="0" baseline="0" noProof="0">
                          <a:ln>
                            <a:noFill/>
                          </a:ln>
                          <a:solidFill>
                            <a:srgbClr val="000000"/>
                          </a:solidFill>
                          <a:effectLst/>
                          <a:uLnTx/>
                          <a:uFillTx/>
                        </a:rPr>
                        <a:t>Copilot can convert a paragraph of specifications into a table directly in your document.</a:t>
                      </a:r>
                      <a:endPar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txBody>
                  <a:tcPr marL="457200" marR="45720">
                    <a:lnT w="6350" cap="flat" cmpd="sng" algn="ctr">
                      <a:solidFill>
                        <a:schemeClr val="accent2"/>
                      </a:solidFill>
                      <a:prstDash val="solid"/>
                      <a:round/>
                      <a:headEnd type="none" w="med" len="med"/>
                      <a:tailEnd type="none" w="med" len="med"/>
                    </a:lnT>
                    <a:solidFill>
                      <a:srgbClr val="FBF3FB">
                        <a:alpha val="69804"/>
                      </a:srgbClr>
                    </a:solidFill>
                  </a:tcPr>
                </a:tc>
                <a:tc>
                  <a:txBody>
                    <a:bodyPr/>
                    <a:lstStyle/>
                    <a:p>
                      <a:pPr algn="ctr"/>
                      <a:endParaRPr lang="en-US"/>
                    </a:p>
                  </a:txBody>
                  <a:tcPr anchor="ctr">
                    <a:lnT w="6350" cap="flat" cmpd="sng" algn="ctr">
                      <a:solidFill>
                        <a:schemeClr val="accent2"/>
                      </a:solidFill>
                      <a:prstDash val="solid"/>
                      <a:round/>
                      <a:headEnd type="none" w="med" len="med"/>
                      <a:tailEnd type="none" w="med" len="med"/>
                    </a:lnT>
                    <a:solidFill>
                      <a:srgbClr val="FBF3FB">
                        <a:alpha val="69804"/>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638CB"/>
                          </a:solidFill>
                          <a:effectLst/>
                          <a:uLnTx/>
                          <a:uFillTx/>
                          <a:latin typeface="Webdings"/>
                          <a:ea typeface="+mn-ea"/>
                          <a:cs typeface="+mn-cs"/>
                          <a:sym typeface="Webdings"/>
                        </a:rPr>
                        <a:t>a</a:t>
                      </a:r>
                    </a:p>
                  </a:txBody>
                  <a:tcPr anchor="ctr">
                    <a:lnT w="6350" cap="flat" cmpd="sng" algn="ctr">
                      <a:solidFill>
                        <a:schemeClr val="accent2"/>
                      </a:solidFill>
                      <a:prstDash val="solid"/>
                      <a:round/>
                      <a:headEnd type="none" w="med" len="med"/>
                      <a:tailEnd type="none" w="med" len="med"/>
                    </a:lnT>
                    <a:solidFill>
                      <a:srgbClr val="FBF3FB">
                        <a:alpha val="69804"/>
                      </a:srgbClr>
                    </a:solidFill>
                  </a:tcPr>
                </a:tc>
                <a:extLst>
                  <a:ext uri="{0D108BD9-81ED-4DB2-BD59-A6C34878D82A}">
                    <a16:rowId xmlns:a16="http://schemas.microsoft.com/office/drawing/2014/main" val="3547562544"/>
                  </a:ext>
                </a:extLst>
              </a:tr>
              <a:tr h="50207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91F2C"/>
                          </a:solidFill>
                          <a:effectLst/>
                          <a:uLnTx/>
                          <a:uFillTx/>
                          <a:latin typeface="Segoe Sans Display Semibold"/>
                          <a:cs typeface="Segoe Sans Display Semibold"/>
                        </a:rPr>
                        <a:t>Forecast sales data</a:t>
                      </a:r>
                      <a:br>
                        <a:rPr kumimoji="0" lang="en-US" sz="2400" b="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rPr>
                      </a:br>
                      <a:r>
                        <a:rPr kumimoji="0" lang="en-US" sz="1200" b="0" u="none" strike="noStrike" kern="1200" cap="none" spc="0" normalizeH="0" baseline="0" noProof="0">
                          <a:ln>
                            <a:noFill/>
                          </a:ln>
                          <a:solidFill>
                            <a:srgbClr val="000000"/>
                          </a:solidFill>
                          <a:effectLst/>
                          <a:uLnTx/>
                          <a:uFillTx/>
                        </a:rPr>
                        <a:t>Copilot can create a visual of next year’s sales data by using Analyst to forecast from past data.</a:t>
                      </a:r>
                      <a:endPar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txBody>
                  <a:tcPr marL="457200" marR="45720">
                    <a:solidFill>
                      <a:srgbClr val="F8EDF9"/>
                    </a:solidFill>
                  </a:tcPr>
                </a:tc>
                <a:tc>
                  <a:txBody>
                    <a:bodyPr/>
                    <a:lstStyle/>
                    <a:p>
                      <a:pPr algn="ctr"/>
                      <a:endParaRPr lang="en-US"/>
                    </a:p>
                  </a:txBody>
                  <a:tcPr anchor="ctr">
                    <a:solidFill>
                      <a:srgbClr val="F8EDF9"/>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638CB"/>
                          </a:solidFill>
                          <a:effectLst/>
                          <a:uLnTx/>
                          <a:uFillTx/>
                          <a:latin typeface="Webdings"/>
                          <a:ea typeface="+mn-ea"/>
                          <a:cs typeface="+mn-cs"/>
                          <a:sym typeface="Webdings"/>
                        </a:rPr>
                        <a:t>a</a:t>
                      </a:r>
                    </a:p>
                  </a:txBody>
                  <a:tcPr anchor="ctr">
                    <a:solidFill>
                      <a:srgbClr val="F8EDF9"/>
                    </a:solidFill>
                  </a:tcPr>
                </a:tc>
                <a:extLst>
                  <a:ext uri="{0D108BD9-81ED-4DB2-BD59-A6C34878D82A}">
                    <a16:rowId xmlns:a16="http://schemas.microsoft.com/office/drawing/2014/main" val="2358600125"/>
                  </a:ext>
                </a:extLst>
              </a:tr>
              <a:tr h="502079">
                <a:tc>
                  <a:txBody>
                    <a:bodyPr/>
                    <a:lstStyle/>
                    <a:p>
                      <a:pPr marL="0" marR="0" lvl="0" indent="0" algn="l">
                        <a:lnSpc>
                          <a:spcPct val="100000"/>
                        </a:lnSpc>
                        <a:spcBef>
                          <a:spcPts val="0"/>
                        </a:spcBef>
                        <a:spcAft>
                          <a:spcPts val="0"/>
                        </a:spcAft>
                        <a:buNone/>
                      </a:pPr>
                      <a:r>
                        <a:rPr lang="en-US" sz="1400" b="0" i="0" u="none" strike="noStrike" kern="1200" cap="none" spc="0" normalizeH="0" baseline="0" noProof="0">
                          <a:ln w="3175">
                            <a:noFill/>
                          </a:ln>
                          <a:solidFill>
                            <a:srgbClr val="091F2C"/>
                          </a:solidFill>
                          <a:effectLst/>
                          <a:uLnTx/>
                          <a:uFillTx/>
                          <a:latin typeface="Segoe Sans Display Semibold"/>
                          <a:cs typeface="Segoe Sans Display Semibold"/>
                        </a:rPr>
                        <a:t>Generate bullet points</a:t>
                      </a:r>
                      <a:endParaRPr lang="en-US" sz="1200" b="0" i="0" u="none" strike="noStrike" kern="1200" cap="none" spc="0" normalizeH="0" baseline="0" noProof="0">
                        <a:ln>
                          <a:noFill/>
                        </a:ln>
                        <a:solidFill>
                          <a:srgbClr val="000000"/>
                        </a:solidFill>
                        <a:effectLst/>
                        <a:uLnTx/>
                        <a:uFillTx/>
                        <a:latin typeface="Segoe Sans Display"/>
                        <a:ea typeface="+mn-ea"/>
                        <a:cs typeface="Segoe Sans Display"/>
                      </a:endParaRPr>
                    </a:p>
                    <a:p>
                      <a:pPr marL="0" marR="0" lvl="0" indent="0" algn="l">
                        <a:lnSpc>
                          <a:spcPct val="100000"/>
                        </a:lnSpc>
                        <a:spcBef>
                          <a:spcPts val="0"/>
                        </a:spcBef>
                        <a:spcAft>
                          <a:spcPts val="0"/>
                        </a:spcAft>
                        <a:buNone/>
                      </a:pPr>
                      <a:r>
                        <a:rPr lang="en-US" sz="1200" b="0" u="none" strike="noStrike" kern="1200" cap="none" spc="0" normalizeH="0" baseline="0" noProof="0">
                          <a:ln>
                            <a:noFill/>
                          </a:ln>
                          <a:solidFill>
                            <a:srgbClr val="000000"/>
                          </a:solidFill>
                          <a:effectLst/>
                          <a:uLnTx/>
                          <a:uFillTx/>
                        </a:rPr>
                        <a:t>Copilot </a:t>
                      </a:r>
                      <a:r>
                        <a:rPr kumimoji="0" lang="en-US" sz="1200" b="0" u="none" strike="noStrike" kern="1200" cap="none" spc="0" normalizeH="0" baseline="0" noProof="0">
                          <a:ln>
                            <a:noFill/>
                          </a:ln>
                          <a:solidFill>
                            <a:srgbClr val="000000"/>
                          </a:solidFill>
                          <a:effectLst/>
                          <a:uLnTx/>
                          <a:uFillTx/>
                        </a:rPr>
                        <a:t>can </a:t>
                      </a:r>
                      <a:r>
                        <a:rPr lang="en-US" sz="1200" b="0" u="none" strike="noStrike" kern="1200" cap="none" spc="0" normalizeH="0" baseline="0" noProof="0">
                          <a:ln>
                            <a:noFill/>
                          </a:ln>
                          <a:solidFill>
                            <a:srgbClr val="000000"/>
                          </a:solidFill>
                          <a:effectLst/>
                          <a:uLnTx/>
                          <a:uFillTx/>
                        </a:rPr>
                        <a:t>extract key points </a:t>
                      </a:r>
                      <a:r>
                        <a:rPr kumimoji="0" lang="en-US" sz="1200" b="0" u="none" strike="noStrike" kern="1200" cap="none" spc="0" normalizeH="0" baseline="0" noProof="0">
                          <a:ln>
                            <a:noFill/>
                          </a:ln>
                          <a:solidFill>
                            <a:srgbClr val="000000"/>
                          </a:solidFill>
                          <a:effectLst/>
                          <a:uLnTx/>
                          <a:uFillTx/>
                        </a:rPr>
                        <a:t>from </a:t>
                      </a:r>
                      <a:r>
                        <a:rPr lang="en-US" sz="1200" b="0" u="none" strike="noStrike" kern="1200" cap="none" spc="0" normalizeH="0" baseline="0" noProof="0">
                          <a:ln>
                            <a:noFill/>
                          </a:ln>
                          <a:solidFill>
                            <a:srgbClr val="000000"/>
                          </a:solidFill>
                          <a:effectLst/>
                          <a:uLnTx/>
                          <a:uFillTx/>
                        </a:rPr>
                        <a:t>your work document </a:t>
                      </a:r>
                      <a:r>
                        <a:rPr kumimoji="0" lang="en-US" sz="1200" b="0" u="none" strike="noStrike" kern="1200" cap="none" spc="0" normalizeH="0" baseline="0" noProof="0">
                          <a:ln>
                            <a:noFill/>
                          </a:ln>
                          <a:solidFill>
                            <a:srgbClr val="000000"/>
                          </a:solidFill>
                          <a:effectLst/>
                          <a:uLnTx/>
                          <a:uFillTx/>
                        </a:rPr>
                        <a:t>to </a:t>
                      </a:r>
                      <a:r>
                        <a:rPr lang="en-US" sz="1200" b="0" u="none" strike="noStrike" kern="1200" cap="none" spc="0" normalizeH="0" baseline="0" noProof="0">
                          <a:ln>
                            <a:noFill/>
                          </a:ln>
                          <a:solidFill>
                            <a:srgbClr val="000000"/>
                          </a:solidFill>
                          <a:effectLst/>
                          <a:uLnTx/>
                          <a:uFillTx/>
                        </a:rPr>
                        <a:t>generate bullet points for </a:t>
                      </a:r>
                      <a:r>
                        <a:rPr kumimoji="0" lang="en-US" sz="1200" b="0" u="none" strike="noStrike" kern="1200" cap="none" spc="0" normalizeH="0" baseline="0" noProof="0">
                          <a:ln>
                            <a:noFill/>
                          </a:ln>
                          <a:solidFill>
                            <a:srgbClr val="000000"/>
                          </a:solidFill>
                          <a:effectLst/>
                          <a:uLnTx/>
                          <a:uFillTx/>
                        </a:rPr>
                        <a:t>your presentation.</a:t>
                      </a:r>
                      <a:endParaRPr kumimoji="0" lang="en-US" sz="1200" b="0" i="0" u="none" strike="noStrike" kern="1200" cap="none" spc="0" normalizeH="0" baseline="0" noProof="0">
                        <a:ln>
                          <a:noFill/>
                        </a:ln>
                        <a:solidFill>
                          <a:srgbClr val="000000"/>
                        </a:solidFill>
                        <a:effectLst/>
                        <a:uLnTx/>
                        <a:uFillTx/>
                        <a:latin typeface="Segoe Sans Display"/>
                        <a:ea typeface="+mn-ea"/>
                        <a:cs typeface="Segoe Sans Display"/>
                      </a:endParaRPr>
                    </a:p>
                  </a:txBody>
                  <a:tcPr marL="457200" marR="45720">
                    <a:solidFill>
                      <a:srgbClr val="FBF3FB">
                        <a:alpha val="69804"/>
                      </a:srgbClr>
                    </a:solidFill>
                  </a:tcPr>
                </a:tc>
                <a:tc>
                  <a:txBody>
                    <a:bodyPr/>
                    <a:lstStyle/>
                    <a:p>
                      <a:pPr algn="ctr"/>
                      <a:endParaRPr lang="en-US"/>
                    </a:p>
                  </a:txBody>
                  <a:tcPr anchor="ctr">
                    <a:solidFill>
                      <a:srgbClr val="FBF3FB">
                        <a:alpha val="69804"/>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638CB"/>
                          </a:solidFill>
                          <a:effectLst/>
                          <a:uLnTx/>
                          <a:uFillTx/>
                          <a:latin typeface="Webdings"/>
                          <a:ea typeface="+mn-ea"/>
                          <a:cs typeface="+mn-cs"/>
                          <a:sym typeface="Webdings"/>
                        </a:rPr>
                        <a:t>a</a:t>
                      </a:r>
                    </a:p>
                  </a:txBody>
                  <a:tcPr anchor="ctr">
                    <a:solidFill>
                      <a:srgbClr val="FBF3FB">
                        <a:alpha val="69804"/>
                      </a:srgbClr>
                    </a:solidFill>
                  </a:tcPr>
                </a:tc>
                <a:extLst>
                  <a:ext uri="{0D108BD9-81ED-4DB2-BD59-A6C34878D82A}">
                    <a16:rowId xmlns:a16="http://schemas.microsoft.com/office/drawing/2014/main" val="1454921160"/>
                  </a:ext>
                </a:extLst>
              </a:tr>
              <a:tr h="50207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91F2C"/>
                          </a:solidFill>
                          <a:effectLst/>
                          <a:uLnTx/>
                          <a:uFillTx/>
                          <a:latin typeface="Segoe Sans Display Semibold"/>
                          <a:cs typeface="Segoe Sans Display Semibold"/>
                        </a:rPr>
                        <a:t>Summarize unread emails</a:t>
                      </a:r>
                      <a:br>
                        <a:rPr kumimoji="0" lang="en-US" sz="2400" b="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rPr>
                      </a:br>
                      <a:r>
                        <a:rPr kumimoji="0" lang="en-US" sz="1200" b="0" u="none" strike="noStrike" kern="1200" cap="none" spc="0" normalizeH="0" baseline="0" noProof="0">
                          <a:ln>
                            <a:noFill/>
                          </a:ln>
                          <a:solidFill>
                            <a:srgbClr val="000000"/>
                          </a:solidFill>
                          <a:effectLst/>
                          <a:uLnTx/>
                          <a:uFillTx/>
                        </a:rPr>
                        <a:t>Copilot can analyze your entire inbox and create a summary of high priority unread emails.</a:t>
                      </a:r>
                      <a:endPar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txBody>
                  <a:tcPr marL="457200" marR="45720">
                    <a:solidFill>
                      <a:srgbClr val="F8EDF9"/>
                    </a:solidFill>
                  </a:tcPr>
                </a:tc>
                <a:tc>
                  <a:txBody>
                    <a:bodyPr/>
                    <a:lstStyle/>
                    <a:p>
                      <a:pPr algn="ctr"/>
                      <a:endParaRPr lang="en-US"/>
                    </a:p>
                  </a:txBody>
                  <a:tcPr anchor="ctr">
                    <a:solidFill>
                      <a:srgbClr val="F8EDF9"/>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638CB"/>
                          </a:solidFill>
                          <a:effectLst/>
                          <a:uLnTx/>
                          <a:uFillTx/>
                          <a:latin typeface="Webdings"/>
                          <a:ea typeface="+mn-ea"/>
                          <a:cs typeface="+mn-cs"/>
                          <a:sym typeface="Webdings"/>
                        </a:rPr>
                        <a:t>a</a:t>
                      </a:r>
                    </a:p>
                  </a:txBody>
                  <a:tcPr anchor="ctr">
                    <a:solidFill>
                      <a:srgbClr val="F8EDF9"/>
                    </a:solidFill>
                  </a:tcPr>
                </a:tc>
                <a:extLst>
                  <a:ext uri="{0D108BD9-81ED-4DB2-BD59-A6C34878D82A}">
                    <a16:rowId xmlns:a16="http://schemas.microsoft.com/office/drawing/2014/main" val="595679514"/>
                  </a:ext>
                </a:extLst>
              </a:tr>
              <a:tr h="502079">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kern="1200" cap="none" spc="0" normalizeH="0" baseline="0" noProof="0">
                          <a:ln w="3175">
                            <a:noFill/>
                          </a:ln>
                          <a:solidFill>
                            <a:srgbClr val="091F2C"/>
                          </a:solidFill>
                          <a:effectLst/>
                          <a:uLnTx/>
                          <a:uFillTx/>
                          <a:latin typeface="Segoe Sans Display Semibold"/>
                          <a:cs typeface="Segoe Sans Display Semibold"/>
                        </a:rPr>
                        <a:t>Build an</a:t>
                      </a:r>
                      <a:r>
                        <a:rPr kumimoji="0" lang="en-US" sz="1400" b="0" i="0" u="none" strike="noStrike" kern="1200" cap="none" spc="0" normalizeH="0" baseline="0" noProof="0">
                          <a:ln w="3175">
                            <a:noFill/>
                          </a:ln>
                          <a:solidFill>
                            <a:srgbClr val="091F2C"/>
                          </a:solidFill>
                          <a:effectLst/>
                          <a:uLnTx/>
                          <a:uFillTx/>
                          <a:latin typeface="Segoe Sans Display Semibold"/>
                          <a:cs typeface="Segoe Sans Display Semibold"/>
                        </a:rPr>
                        <a:t> industry report</a:t>
                      </a:r>
                      <a:br>
                        <a:rPr kumimoji="0" lang="en-US" sz="2400" b="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rPr>
                      </a:br>
                      <a:r>
                        <a:rPr kumimoji="0" lang="en-US" sz="1200" b="0" u="none" strike="noStrike" kern="1200" cap="none" spc="0" normalizeH="0" baseline="0" noProof="0">
                          <a:ln>
                            <a:noFill/>
                          </a:ln>
                          <a:solidFill>
                            <a:srgbClr val="000000"/>
                          </a:solidFill>
                          <a:effectLst/>
                          <a:uLnTx/>
                          <a:uFillTx/>
                        </a:rPr>
                        <a:t>Researcher agent can build a report including trends, competitors, and strategic recommendations.</a:t>
                      </a:r>
                      <a:endPar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txBody>
                  <a:tcPr marL="457200" marR="45720">
                    <a:solidFill>
                      <a:srgbClr val="FBF3FB">
                        <a:alpha val="69804"/>
                      </a:srgbClr>
                    </a:solidFill>
                  </a:tcPr>
                </a:tc>
                <a:tc>
                  <a:txBody>
                    <a:bodyPr/>
                    <a:lstStyle/>
                    <a:p>
                      <a:pPr algn="ctr"/>
                      <a:endParaRPr lang="en-US"/>
                    </a:p>
                  </a:txBody>
                  <a:tcPr anchor="ctr">
                    <a:solidFill>
                      <a:srgbClr val="FBF3FB">
                        <a:alpha val="69804"/>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638CB"/>
                          </a:solidFill>
                          <a:effectLst/>
                          <a:uLnTx/>
                          <a:uFillTx/>
                          <a:latin typeface="Webdings"/>
                          <a:ea typeface="+mn-ea"/>
                          <a:cs typeface="+mn-cs"/>
                          <a:sym typeface="Webdings"/>
                        </a:rPr>
                        <a:t>a</a:t>
                      </a:r>
                    </a:p>
                  </a:txBody>
                  <a:tcPr anchor="ctr">
                    <a:solidFill>
                      <a:srgbClr val="FBF3FB">
                        <a:alpha val="69804"/>
                      </a:srgbClr>
                    </a:solidFill>
                  </a:tcPr>
                </a:tc>
                <a:extLst>
                  <a:ext uri="{0D108BD9-81ED-4DB2-BD59-A6C34878D82A}">
                    <a16:rowId xmlns:a16="http://schemas.microsoft.com/office/drawing/2014/main" val="2856002077"/>
                  </a:ext>
                </a:extLst>
              </a:tr>
              <a:tr h="50207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91F2C"/>
                          </a:solidFill>
                          <a:effectLst/>
                          <a:uLnTx/>
                          <a:uFillTx/>
                          <a:latin typeface="Segoe Sans Display Semibold"/>
                          <a:cs typeface="Segoe Sans Display Semibold"/>
                        </a:rPr>
                        <a:t>Analyze customer data</a:t>
                      </a:r>
                      <a:br>
                        <a:rPr kumimoji="0" lang="en-US" sz="2400" b="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rPr>
                      </a:br>
                      <a:r>
                        <a:rPr kumimoji="0" lang="en-US" sz="1200" b="0" u="none" strike="noStrike" kern="1200" cap="none" spc="0" normalizeH="0" baseline="0" noProof="0">
                          <a:ln>
                            <a:noFill/>
                          </a:ln>
                          <a:solidFill>
                            <a:srgbClr val="000000"/>
                          </a:solidFill>
                          <a:effectLst/>
                          <a:uLnTx/>
                          <a:uFillTx/>
                        </a:rPr>
                        <a:t>Analyst agent can analyze customer reviews data and share trend sentiments in a visualization.</a:t>
                      </a:r>
                      <a:endPar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txBody>
                  <a:tcPr marL="457200" marR="45720">
                    <a:solidFill>
                      <a:srgbClr val="F8EDF9"/>
                    </a:solidFill>
                  </a:tcPr>
                </a:tc>
                <a:tc>
                  <a:txBody>
                    <a:bodyPr/>
                    <a:lstStyle/>
                    <a:p>
                      <a:pPr algn="ctr"/>
                      <a:endParaRPr lang="en-US"/>
                    </a:p>
                  </a:txBody>
                  <a:tcPr anchor="ctr">
                    <a:solidFill>
                      <a:srgbClr val="F8EDF9"/>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C638CB"/>
                          </a:solidFill>
                          <a:effectLst/>
                          <a:uLnTx/>
                          <a:uFillTx/>
                          <a:latin typeface="Webdings"/>
                          <a:ea typeface="+mn-ea"/>
                          <a:cs typeface="+mn-cs"/>
                          <a:sym typeface="Webdings"/>
                        </a:rPr>
                        <a:t>a</a:t>
                      </a:r>
                    </a:p>
                  </a:txBody>
                  <a:tcPr anchor="ctr">
                    <a:solidFill>
                      <a:srgbClr val="F8EDF9"/>
                    </a:solidFill>
                  </a:tcPr>
                </a:tc>
                <a:extLst>
                  <a:ext uri="{0D108BD9-81ED-4DB2-BD59-A6C34878D82A}">
                    <a16:rowId xmlns:a16="http://schemas.microsoft.com/office/drawing/2014/main" val="1445904838"/>
                  </a:ext>
                </a:extLst>
              </a:tr>
            </a:tbl>
          </a:graphicData>
        </a:graphic>
      </p:graphicFrame>
      <p:pic>
        <p:nvPicPr>
          <p:cNvPr id="46" name="Picture 45">
            <a:extLst>
              <a:ext uri="{FF2B5EF4-FFF2-40B4-BE49-F238E27FC236}">
                <a16:creationId xmlns:a16="http://schemas.microsoft.com/office/drawing/2014/main" id="{1287236A-79DE-CF58-8DB7-C2584FAF3C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4092" y="3417634"/>
            <a:ext cx="514204" cy="514204"/>
          </a:xfrm>
          <a:prstGeom prst="rect">
            <a:avLst/>
          </a:prstGeom>
        </p:spPr>
      </p:pic>
      <p:pic>
        <p:nvPicPr>
          <p:cNvPr id="47" name="Picture 46">
            <a:extLst>
              <a:ext uri="{FF2B5EF4-FFF2-40B4-BE49-F238E27FC236}">
                <a16:creationId xmlns:a16="http://schemas.microsoft.com/office/drawing/2014/main" id="{E350A648-6122-ECA9-B0D7-4B8BABBBB8F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57306" y="3922960"/>
            <a:ext cx="507775" cy="514204"/>
          </a:xfrm>
          <a:prstGeom prst="rect">
            <a:avLst/>
          </a:prstGeom>
        </p:spPr>
      </p:pic>
      <p:pic>
        <p:nvPicPr>
          <p:cNvPr id="48" name="Picture 2">
            <a:extLst>
              <a:ext uri="{FF2B5EF4-FFF2-40B4-BE49-F238E27FC236}">
                <a16:creationId xmlns:a16="http://schemas.microsoft.com/office/drawing/2014/main" id="{ABC4DAF8-FDF6-293B-CF3F-CEC294719B8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44" y="6049331"/>
            <a:ext cx="258444" cy="25844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295865B4-8140-16F7-32A7-276930C4708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061" y="5544304"/>
            <a:ext cx="284288" cy="2842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E802C472-3960-3C87-894B-48B717F13360}"/>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352517" y="4913560"/>
            <a:ext cx="504681" cy="514204"/>
          </a:xfrm>
          <a:prstGeom prst="rect">
            <a:avLst/>
          </a:prstGeom>
        </p:spPr>
      </p:pic>
      <p:pic>
        <p:nvPicPr>
          <p:cNvPr id="51" name="Picture 50">
            <a:extLst>
              <a:ext uri="{FF2B5EF4-FFF2-40B4-BE49-F238E27FC236}">
                <a16:creationId xmlns:a16="http://schemas.microsoft.com/office/drawing/2014/main" id="{5D3762B7-71AC-8F6C-9FA0-3A64026885B6}"/>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486077" y="4561717"/>
            <a:ext cx="290255" cy="262611"/>
          </a:xfrm>
          <a:prstGeom prst="rect">
            <a:avLst/>
          </a:prstGeom>
        </p:spPr>
      </p:pic>
      <p:sp>
        <p:nvSpPr>
          <p:cNvPr id="52" name="Rectangle 51">
            <a:extLst>
              <a:ext uri="{FF2B5EF4-FFF2-40B4-BE49-F238E27FC236}">
                <a16:creationId xmlns:a16="http://schemas.microsoft.com/office/drawing/2014/main" id="{3030552F-7241-F054-F7E9-238996B574B3}"/>
              </a:ext>
              <a:ext uri="{C183D7F6-B498-43B3-948B-1728B52AA6E4}">
                <adec:decorative xmlns:adec="http://schemas.microsoft.com/office/drawing/2017/decorative" val="1"/>
              </a:ext>
            </a:extLst>
          </p:cNvPr>
          <p:cNvSpPr/>
          <p:nvPr/>
        </p:nvSpPr>
        <p:spPr bwMode="auto">
          <a:xfrm>
            <a:off x="9965301" y="1420392"/>
            <a:ext cx="27432" cy="50041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3" name="Rectangle 52">
            <a:extLst>
              <a:ext uri="{FF2B5EF4-FFF2-40B4-BE49-F238E27FC236}">
                <a16:creationId xmlns:a16="http://schemas.microsoft.com/office/drawing/2014/main" id="{7961AE1C-5C43-2CD5-2AA2-3D43BEFEBA0A}"/>
              </a:ext>
              <a:ext uri="{C183D7F6-B498-43B3-948B-1728B52AA6E4}">
                <adec:decorative xmlns:adec="http://schemas.microsoft.com/office/drawing/2017/decorative" val="1"/>
              </a:ext>
            </a:extLst>
          </p:cNvPr>
          <p:cNvSpPr/>
          <p:nvPr/>
        </p:nvSpPr>
        <p:spPr bwMode="auto">
          <a:xfrm>
            <a:off x="8045225" y="1420392"/>
            <a:ext cx="27432" cy="50041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4" name="Picture 53">
            <a:extLst>
              <a:ext uri="{FF2B5EF4-FFF2-40B4-BE49-F238E27FC236}">
                <a16:creationId xmlns:a16="http://schemas.microsoft.com/office/drawing/2014/main" id="{071C49A2-C796-DA21-43C6-89AD1671C9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4094" y="1420392"/>
            <a:ext cx="514204" cy="514204"/>
          </a:xfrm>
          <a:prstGeom prst="rect">
            <a:avLst/>
          </a:prstGeom>
        </p:spPr>
      </p:pic>
      <p:pic>
        <p:nvPicPr>
          <p:cNvPr id="55" name="Picture 54">
            <a:extLst>
              <a:ext uri="{FF2B5EF4-FFF2-40B4-BE49-F238E27FC236}">
                <a16:creationId xmlns:a16="http://schemas.microsoft.com/office/drawing/2014/main" id="{3B2DA87B-66A0-9A47-2113-DF8830BE3D7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57308" y="1909676"/>
            <a:ext cx="507775" cy="514204"/>
          </a:xfrm>
          <a:prstGeom prst="rect">
            <a:avLst/>
          </a:prstGeom>
        </p:spPr>
      </p:pic>
      <p:pic>
        <p:nvPicPr>
          <p:cNvPr id="56" name="Picture 55">
            <a:extLst>
              <a:ext uri="{FF2B5EF4-FFF2-40B4-BE49-F238E27FC236}">
                <a16:creationId xmlns:a16="http://schemas.microsoft.com/office/drawing/2014/main" id="{EB06578B-12DB-A5DB-F4FF-946047F203E5}"/>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357347" y="2916318"/>
            <a:ext cx="507695" cy="514204"/>
          </a:xfrm>
          <a:prstGeom prst="rect">
            <a:avLst/>
          </a:prstGeom>
        </p:spPr>
      </p:pic>
      <p:pic>
        <p:nvPicPr>
          <p:cNvPr id="57" name="Picture 56">
            <a:extLst>
              <a:ext uri="{FF2B5EF4-FFF2-40B4-BE49-F238E27FC236}">
                <a16:creationId xmlns:a16="http://schemas.microsoft.com/office/drawing/2014/main" id="{3B473E74-BD14-EC5D-CC8B-1454B59D84D7}"/>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482107" y="2565229"/>
            <a:ext cx="290255" cy="262611"/>
          </a:xfrm>
          <a:prstGeom prst="rect">
            <a:avLst/>
          </a:prstGeom>
        </p:spPr>
      </p:pic>
      <p:cxnSp>
        <p:nvCxnSpPr>
          <p:cNvPr id="60" name="Straight Connector 59">
            <a:extLst>
              <a:ext uri="{FF2B5EF4-FFF2-40B4-BE49-F238E27FC236}">
                <a16:creationId xmlns:a16="http://schemas.microsoft.com/office/drawing/2014/main" id="{C5473110-3BED-2ADA-F33A-0CBA3DDB6F49}"/>
              </a:ext>
              <a:ext uri="{C183D7F6-B498-43B3-948B-1728B52AA6E4}">
                <adec:decorative xmlns:adec="http://schemas.microsoft.com/office/drawing/2017/decorative" val="1"/>
              </a:ext>
            </a:extLst>
          </p:cNvPr>
          <p:cNvCxnSpPr>
            <a:cxnSpLocks/>
          </p:cNvCxnSpPr>
          <p:nvPr/>
        </p:nvCxnSpPr>
        <p:spPr>
          <a:xfrm>
            <a:off x="422560" y="3417634"/>
            <a:ext cx="11399949" cy="11366"/>
          </a:xfrm>
          <a:prstGeom prst="line">
            <a:avLst/>
          </a:prstGeom>
          <a:ln w="12700">
            <a:solidFill>
              <a:srgbClr val="C638CB">
                <a:alpha val="25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87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35EB-A140-C502-FB5E-014C6849EC42}"/>
              </a:ext>
            </a:extLst>
          </p:cNvPr>
          <p:cNvSpPr>
            <a:spLocks noGrp="1"/>
          </p:cNvSpPr>
          <p:nvPr>
            <p:ph type="title"/>
          </p:nvPr>
        </p:nvSpPr>
        <p:spPr>
          <a:xfrm>
            <a:off x="571500" y="2792795"/>
            <a:ext cx="4179404" cy="1200329"/>
          </a:xfrm>
          <a:prstGeom prst="rect">
            <a:avLst/>
          </a:prstGeom>
        </p:spPr>
        <p:txBody>
          <a:bodyPr/>
          <a:lstStyle/>
          <a:p>
            <a:r>
              <a:rPr lang="en-US" spc="0"/>
              <a:t>Microsoft Copilot Customer Hub</a:t>
            </a:r>
          </a:p>
        </p:txBody>
      </p:sp>
    </p:spTree>
    <p:extLst>
      <p:ext uri="{BB962C8B-B14F-4D97-AF65-F5344CB8AC3E}">
        <p14:creationId xmlns:p14="http://schemas.microsoft.com/office/powerpoint/2010/main" val="193459793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6109112" y="1707384"/>
            <a:ext cx="5511388" cy="4216539"/>
          </a:xfrm>
        </p:spPr>
        <p:txBody>
          <a:bodyPr/>
          <a:lstStyle/>
          <a:p>
            <a:pPr marL="514350" indent="-514350">
              <a:spcBef>
                <a:spcPts val="600"/>
              </a:spcBef>
              <a:spcAft>
                <a:spcPts val="600"/>
              </a:spcAft>
              <a:buAutoNum type="arabicPlain"/>
            </a:pPr>
            <a:r>
              <a:rPr lang="en-US"/>
              <a:t>Introducing Copilot Chat</a:t>
            </a:r>
          </a:p>
          <a:p>
            <a:pPr marL="514350" indent="-514350">
              <a:spcBef>
                <a:spcPts val="600"/>
              </a:spcBef>
              <a:spcAft>
                <a:spcPts val="600"/>
              </a:spcAft>
              <a:buAutoNum type="arabicPlain"/>
            </a:pPr>
            <a:r>
              <a:rPr lang="en-US"/>
              <a:t>What are the benefits</a:t>
            </a:r>
          </a:p>
          <a:p>
            <a:pPr marL="514350" indent="-514350">
              <a:spcBef>
                <a:spcPts val="600"/>
              </a:spcBef>
              <a:spcAft>
                <a:spcPts val="600"/>
              </a:spcAft>
              <a:buAutoNum type="arabicPlain"/>
            </a:pPr>
            <a:r>
              <a:rPr lang="en-US"/>
              <a:t>The art of the prompt – key prompting guidance</a:t>
            </a:r>
          </a:p>
          <a:p>
            <a:pPr marL="514350" indent="-514350">
              <a:spcBef>
                <a:spcPts val="600"/>
              </a:spcBef>
              <a:spcAft>
                <a:spcPts val="600"/>
              </a:spcAft>
              <a:buAutoNum type="arabicPlain"/>
            </a:pPr>
            <a:r>
              <a:rPr lang="en-US"/>
              <a:t>How to make the most of Copilot Chat with key use cases</a:t>
            </a:r>
          </a:p>
          <a:p>
            <a:pPr marL="514350" indent="-514350">
              <a:spcBef>
                <a:spcPts val="600"/>
              </a:spcBef>
              <a:spcAft>
                <a:spcPts val="600"/>
              </a:spcAft>
              <a:buAutoNum type="arabicPlain"/>
            </a:pPr>
            <a:r>
              <a:rPr lang="en-US"/>
              <a:t>Demo</a:t>
            </a:r>
          </a:p>
          <a:p>
            <a:pPr>
              <a:spcBef>
                <a:spcPts val="600"/>
              </a:spcBef>
              <a:spcAft>
                <a:spcPts val="600"/>
              </a:spcAft>
            </a:pPr>
            <a:r>
              <a:rPr lang="en-US"/>
              <a:t>Next Steps &amp; Call to Action</a:t>
            </a: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6729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F409CF-3CE6-208F-5F1F-72E193B792E0}"/>
              </a:ext>
            </a:extLst>
          </p:cNvPr>
          <p:cNvSpPr>
            <a:spLocks noGrp="1"/>
          </p:cNvSpPr>
          <p:nvPr>
            <p:ph type="title"/>
          </p:nvPr>
        </p:nvSpPr>
        <p:spPr>
          <a:xfrm>
            <a:off x="571500" y="2792795"/>
            <a:ext cx="5524500" cy="1200329"/>
          </a:xfrm>
        </p:spPr>
        <p:txBody>
          <a:bodyPr/>
          <a:lstStyle/>
          <a:p>
            <a:r>
              <a:rPr lang="en-US" spc="0"/>
              <a:t>Introducing Microsoft 365 Copilot Chat</a:t>
            </a:r>
          </a:p>
        </p:txBody>
      </p:sp>
    </p:spTree>
    <p:extLst>
      <p:ext uri="{BB962C8B-B14F-4D97-AF65-F5344CB8AC3E}">
        <p14:creationId xmlns:p14="http://schemas.microsoft.com/office/powerpoint/2010/main" val="38491183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5">
            <a:extLst>
              <a:ext uri="{FF2B5EF4-FFF2-40B4-BE49-F238E27FC236}">
                <a16:creationId xmlns:a16="http://schemas.microsoft.com/office/drawing/2014/main" id="{F75EFF40-1EBF-D796-2E29-7DE7B16F6E4E}"/>
              </a:ext>
            </a:extLst>
          </p:cNvPr>
          <p:cNvSpPr txBox="1">
            <a:spLocks/>
          </p:cNvSpPr>
          <p:nvPr/>
        </p:nvSpPr>
        <p:spPr>
          <a:xfrm>
            <a:off x="587375" y="790871"/>
            <a:ext cx="11017250" cy="49244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prstClr val="white"/>
                </a:solidFill>
                <a:effectLst/>
                <a:uLnTx/>
                <a:uFillTx/>
                <a:latin typeface="Segoe Sans Display"/>
                <a:ea typeface="+mn-ea"/>
                <a:cs typeface="Segoe UI" pitchFamily="34" charset="0"/>
              </a:rPr>
              <a:t>Copilot is the </a:t>
            </a:r>
            <a:r>
              <a:rPr kumimoji="0" lang="en-US" sz="3200" b="0" i="0" u="none" strike="noStrike" kern="1200" cap="none" spc="-50" normalizeH="0" baseline="0" noProof="0">
                <a:ln w="3175">
                  <a:noFill/>
                </a:ln>
                <a:solidFill>
                  <a:srgbClr val="8DC8E8"/>
                </a:solidFill>
                <a:effectLst/>
                <a:uLnTx/>
                <a:uFillTx/>
                <a:latin typeface="Segoe Sans Display"/>
                <a:ea typeface="+mn-ea"/>
                <a:cs typeface="Segoe UI" pitchFamily="34" charset="0"/>
              </a:rPr>
              <a:t>UI for AI</a:t>
            </a:r>
          </a:p>
        </p:txBody>
      </p:sp>
      <p:pic>
        <p:nvPicPr>
          <p:cNvPr id="3" name="Picture 2">
            <a:extLst>
              <a:ext uri="{FF2B5EF4-FFF2-40B4-BE49-F238E27FC236}">
                <a16:creationId xmlns:a16="http://schemas.microsoft.com/office/drawing/2014/main" id="{65B74E21-7A9F-912C-B766-3C9E43CF2B79}"/>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4" y="1790701"/>
            <a:ext cx="11017254" cy="4455366"/>
          </a:xfrm>
          <a:prstGeom prst="roundRect">
            <a:avLst>
              <a:gd name="adj" fmla="val 282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grpSp>
        <p:nvGrpSpPr>
          <p:cNvPr id="4" name="!!NetworkLines">
            <a:extLst>
              <a:ext uri="{FF2B5EF4-FFF2-40B4-BE49-F238E27FC236}">
                <a16:creationId xmlns:a16="http://schemas.microsoft.com/office/drawing/2014/main" id="{2C9246F3-1B26-F9A9-E760-19DF768D5FE9}"/>
              </a:ext>
            </a:extLst>
          </p:cNvPr>
          <p:cNvGrpSpPr/>
          <p:nvPr/>
        </p:nvGrpSpPr>
        <p:grpSpPr>
          <a:xfrm>
            <a:off x="5993284" y="2758122"/>
            <a:ext cx="4736879" cy="2763883"/>
            <a:chOff x="26278922" y="7127751"/>
            <a:chExt cx="11858735" cy="6919351"/>
          </a:xfrm>
        </p:grpSpPr>
        <p:sp>
          <p:nvSpPr>
            <p:cNvPr id="5" name="Freeform: Shape 4">
              <a:extLst>
                <a:ext uri="{FF2B5EF4-FFF2-40B4-BE49-F238E27FC236}">
                  <a16:creationId xmlns:a16="http://schemas.microsoft.com/office/drawing/2014/main" id="{2A34C577-EFD5-EF61-1807-963F7B2F7962}"/>
                </a:ext>
              </a:extLst>
            </p:cNvPr>
            <p:cNvSpPr/>
            <p:nvPr/>
          </p:nvSpPr>
          <p:spPr>
            <a:xfrm>
              <a:off x="26278925" y="7130935"/>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F1A7C6F9-38BB-45BE-3A01-99F863A8AA30}"/>
                </a:ext>
              </a:extLst>
            </p:cNvPr>
            <p:cNvSpPr/>
            <p:nvPr/>
          </p:nvSpPr>
          <p:spPr>
            <a:xfrm>
              <a:off x="26278925" y="8893797"/>
              <a:ext cx="6723611" cy="170827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001623B0-8115-BD5D-8756-80C442A95A8E}"/>
                </a:ext>
              </a:extLst>
            </p:cNvPr>
            <p:cNvSpPr/>
            <p:nvPr/>
          </p:nvSpPr>
          <p:spPr>
            <a:xfrm>
              <a:off x="26278925" y="10602073"/>
              <a:ext cx="4090584" cy="352769"/>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67AA7E9E-DC61-8733-5E3B-FA193AE83725}"/>
                </a:ext>
              </a:extLst>
            </p:cNvPr>
            <p:cNvSpPr/>
            <p:nvPr/>
          </p:nvSpPr>
          <p:spPr>
            <a:xfrm>
              <a:off x="26278925"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7745AA0B-99C4-D080-74E3-629C2CFCE7D4}"/>
                </a:ext>
              </a:extLst>
            </p:cNvPr>
            <p:cNvSpPr/>
            <p:nvPr/>
          </p:nvSpPr>
          <p:spPr>
            <a:xfrm>
              <a:off x="26278922" y="10602073"/>
              <a:ext cx="6894547" cy="3445029"/>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4A566AA4-0117-C498-84CF-CA6E71CED7F9}"/>
                </a:ext>
              </a:extLst>
            </p:cNvPr>
            <p:cNvSpPr/>
            <p:nvPr/>
          </p:nvSpPr>
          <p:spPr>
            <a:xfrm>
              <a:off x="30391114"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8534D305-695E-6E1D-0517-DBD9C00B88F7}"/>
                </a:ext>
              </a:extLst>
            </p:cNvPr>
            <p:cNvSpPr/>
            <p:nvPr/>
          </p:nvSpPr>
          <p:spPr>
            <a:xfrm>
              <a:off x="30004651" y="10961209"/>
              <a:ext cx="374169" cy="3046301"/>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3E4824CC-7639-CCA2-1F55-FEFE28046825}"/>
                </a:ext>
              </a:extLst>
            </p:cNvPr>
            <p:cNvSpPr/>
            <p:nvPr/>
          </p:nvSpPr>
          <p:spPr>
            <a:xfrm>
              <a:off x="30004648" y="14007509"/>
              <a:ext cx="3168819" cy="3959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5B610A79-3803-2FBF-9E23-F07A7A310144}"/>
                </a:ext>
              </a:extLst>
            </p:cNvPr>
            <p:cNvSpPr/>
            <p:nvPr/>
          </p:nvSpPr>
          <p:spPr>
            <a:xfrm flipH="1">
              <a:off x="30391114" y="7134120"/>
              <a:ext cx="197435"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F14C0809-0EA6-D965-6305-FC0026A45C9D}"/>
                </a:ext>
              </a:extLst>
            </p:cNvPr>
            <p:cNvSpPr/>
            <p:nvPr/>
          </p:nvSpPr>
          <p:spPr>
            <a:xfrm flipV="1">
              <a:off x="30600173" y="7127751"/>
              <a:ext cx="5043463" cy="174466"/>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2E62AED5-1170-691B-D987-F66414F51313}"/>
                </a:ext>
              </a:extLst>
            </p:cNvPr>
            <p:cNvSpPr/>
            <p:nvPr/>
          </p:nvSpPr>
          <p:spPr>
            <a:xfrm>
              <a:off x="33002534" y="7302217"/>
              <a:ext cx="2641103" cy="1591581"/>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664653BB-4ACA-6136-CFE3-29333CCADB9E}"/>
                </a:ext>
              </a:extLst>
            </p:cNvPr>
            <p:cNvSpPr/>
            <p:nvPr/>
          </p:nvSpPr>
          <p:spPr>
            <a:xfrm>
              <a:off x="30578563" y="7127751"/>
              <a:ext cx="2423970"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77B6D2E9-A955-516B-A686-1E9CBAD81EFD}"/>
                </a:ext>
              </a:extLst>
            </p:cNvPr>
            <p:cNvSpPr/>
            <p:nvPr/>
          </p:nvSpPr>
          <p:spPr>
            <a:xfrm>
              <a:off x="33002534" y="8893798"/>
              <a:ext cx="1992852" cy="2493415"/>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DCCCAB37-8034-F6B3-DFE0-114D6FBC0BA7}"/>
                </a:ext>
              </a:extLst>
            </p:cNvPr>
            <p:cNvSpPr/>
            <p:nvPr/>
          </p:nvSpPr>
          <p:spPr>
            <a:xfrm>
              <a:off x="30388731" y="8893798"/>
              <a:ext cx="2613802" cy="2067414"/>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E24C133E-8605-B0B0-F5D8-B880F11CD53B}"/>
                </a:ext>
              </a:extLst>
            </p:cNvPr>
            <p:cNvSpPr/>
            <p:nvPr/>
          </p:nvSpPr>
          <p:spPr>
            <a:xfrm>
              <a:off x="33173469" y="11387213"/>
              <a:ext cx="1821913"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70DA7604-FC18-9A4E-4170-3EDCB5475C35}"/>
                </a:ext>
              </a:extLst>
            </p:cNvPr>
            <p:cNvSpPr/>
            <p:nvPr/>
          </p:nvSpPr>
          <p:spPr>
            <a:xfrm>
              <a:off x="34995385" y="11387213"/>
              <a:ext cx="1456812" cy="2235398"/>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7D6435C7-8404-9A94-31AF-A28A141D404E}"/>
                </a:ext>
              </a:extLst>
            </p:cNvPr>
            <p:cNvSpPr/>
            <p:nvPr/>
          </p:nvSpPr>
          <p:spPr>
            <a:xfrm>
              <a:off x="34995385" y="10450945"/>
              <a:ext cx="3142264" cy="936267"/>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B435DE55-AB57-86FA-D8CB-9F54904AEAA7}"/>
                </a:ext>
              </a:extLst>
            </p:cNvPr>
            <p:cNvSpPr/>
            <p:nvPr/>
          </p:nvSpPr>
          <p:spPr>
            <a:xfrm>
              <a:off x="35643639" y="7302220"/>
              <a:ext cx="2494008" cy="3135277"/>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97571B0B-576E-20AE-A63A-0E2DB5C66C00}"/>
                </a:ext>
              </a:extLst>
            </p:cNvPr>
            <p:cNvSpPr/>
            <p:nvPr/>
          </p:nvSpPr>
          <p:spPr>
            <a:xfrm>
              <a:off x="34995385" y="7302217"/>
              <a:ext cx="648254"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4B5E2CB0-4A15-0A2C-AED1-780AE8F08A5C}"/>
                </a:ext>
              </a:extLst>
            </p:cNvPr>
            <p:cNvSpPr/>
            <p:nvPr/>
          </p:nvSpPr>
          <p:spPr>
            <a:xfrm>
              <a:off x="33002536" y="8893800"/>
              <a:ext cx="5135121" cy="15571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F30B0686-6B53-EBC2-1ADE-EFA4E1E5447A}"/>
                </a:ext>
              </a:extLst>
            </p:cNvPr>
            <p:cNvSpPr/>
            <p:nvPr/>
          </p:nvSpPr>
          <p:spPr>
            <a:xfrm>
              <a:off x="30376857" y="10961212"/>
              <a:ext cx="4618528" cy="48209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244E258E-7A18-C492-8AF7-DB07C221BC87}"/>
                </a:ext>
              </a:extLst>
            </p:cNvPr>
            <p:cNvSpPr/>
            <p:nvPr/>
          </p:nvSpPr>
          <p:spPr>
            <a:xfrm>
              <a:off x="33002534" y="8893798"/>
              <a:ext cx="170936"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A10DAD75-FA09-3927-A7B0-DFA325A294E6}"/>
                </a:ext>
              </a:extLst>
            </p:cNvPr>
            <p:cNvSpPr/>
            <p:nvPr/>
          </p:nvSpPr>
          <p:spPr>
            <a:xfrm>
              <a:off x="36452197" y="10450945"/>
              <a:ext cx="1685448" cy="3165221"/>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8948AA56-A5B8-244B-E820-BFF52021BFC3}"/>
                </a:ext>
              </a:extLst>
            </p:cNvPr>
            <p:cNvSpPr/>
            <p:nvPr/>
          </p:nvSpPr>
          <p:spPr>
            <a:xfrm flipV="1">
              <a:off x="33173468" y="13622613"/>
              <a:ext cx="3278722" cy="42448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BAA9951-93A4-AA5A-B58A-78F6F8117CDC}"/>
                </a:ext>
              </a:extLst>
            </p:cNvPr>
            <p:cNvSpPr/>
            <p:nvPr/>
          </p:nvSpPr>
          <p:spPr>
            <a:xfrm>
              <a:off x="35643637" y="7302220"/>
              <a:ext cx="808560" cy="6313944"/>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649A8C0D-83C2-0767-DFC2-A38391F2C81E}"/>
                </a:ext>
              </a:extLst>
            </p:cNvPr>
            <p:cNvSpPr/>
            <p:nvPr/>
          </p:nvSpPr>
          <p:spPr>
            <a:xfrm>
              <a:off x="33173465" y="10437494"/>
              <a:ext cx="4964177" cy="3609608"/>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1" name="Freeform: Shape 30">
            <a:extLst>
              <a:ext uri="{FF2B5EF4-FFF2-40B4-BE49-F238E27FC236}">
                <a16:creationId xmlns:a16="http://schemas.microsoft.com/office/drawing/2014/main" id="{C3C8E055-441F-4663-A1F5-BF4841FADF41}"/>
              </a:ext>
            </a:extLst>
          </p:cNvPr>
          <p:cNvSpPr>
            <a:spLocks noChangeAspect="1"/>
          </p:cNvSpPr>
          <p:nvPr/>
        </p:nvSpPr>
        <p:spPr bwMode="auto">
          <a:xfrm>
            <a:off x="7273776" y="250786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grpSp>
        <p:nvGrpSpPr>
          <p:cNvPr id="32" name="Group 31">
            <a:extLst>
              <a:ext uri="{FF2B5EF4-FFF2-40B4-BE49-F238E27FC236}">
                <a16:creationId xmlns:a16="http://schemas.microsoft.com/office/drawing/2014/main" id="{8C4FBE78-96C5-C84E-257A-12A340233B08}"/>
              </a:ext>
            </a:extLst>
          </p:cNvPr>
          <p:cNvGrpSpPr/>
          <p:nvPr/>
        </p:nvGrpSpPr>
        <p:grpSpPr>
          <a:xfrm>
            <a:off x="7425702" y="2659080"/>
            <a:ext cx="3434656" cy="2941717"/>
            <a:chOff x="7425702" y="2659080"/>
            <a:chExt cx="3434656" cy="2941717"/>
          </a:xfrm>
        </p:grpSpPr>
        <p:sp>
          <p:nvSpPr>
            <p:cNvPr id="33" name="Graphic 82">
              <a:extLst>
                <a:ext uri="{FF2B5EF4-FFF2-40B4-BE49-F238E27FC236}">
                  <a16:creationId xmlns:a16="http://schemas.microsoft.com/office/drawing/2014/main" id="{E13F3F4E-5666-39BD-66E4-5D12550C6092}"/>
                </a:ext>
              </a:extLst>
            </p:cNvPr>
            <p:cNvSpPr>
              <a:spLocks noChangeAspect="1"/>
            </p:cNvSpPr>
            <p:nvPr/>
          </p:nvSpPr>
          <p:spPr>
            <a:xfrm>
              <a:off x="10599977" y="39366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4" name="Graphic 82">
              <a:extLst>
                <a:ext uri="{FF2B5EF4-FFF2-40B4-BE49-F238E27FC236}">
                  <a16:creationId xmlns:a16="http://schemas.microsoft.com/office/drawing/2014/main" id="{5C02B7AF-B948-45D9-2FB2-49DAF4E770BC}"/>
                </a:ext>
              </a:extLst>
            </p:cNvPr>
            <p:cNvSpPr>
              <a:spLocks noChangeAspect="1"/>
            </p:cNvSpPr>
            <p:nvPr/>
          </p:nvSpPr>
          <p:spPr>
            <a:xfrm>
              <a:off x="7502354" y="414331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5" name="Graphic 82">
              <a:extLst>
                <a:ext uri="{FF2B5EF4-FFF2-40B4-BE49-F238E27FC236}">
                  <a16:creationId xmlns:a16="http://schemas.microsoft.com/office/drawing/2014/main" id="{4C39AFBB-B5EA-D425-D3DA-6F5A59A3B5D9}"/>
                </a:ext>
              </a:extLst>
            </p:cNvPr>
            <p:cNvSpPr>
              <a:spLocks noChangeAspect="1"/>
            </p:cNvSpPr>
            <p:nvPr/>
          </p:nvSpPr>
          <p:spPr>
            <a:xfrm>
              <a:off x="9639566" y="280534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6" name="Graphic 82">
              <a:extLst>
                <a:ext uri="{FF2B5EF4-FFF2-40B4-BE49-F238E27FC236}">
                  <a16:creationId xmlns:a16="http://schemas.microsoft.com/office/drawing/2014/main" id="{5E7DBC71-11B4-43DC-547F-C41E84DBF59A}"/>
                </a:ext>
              </a:extLst>
            </p:cNvPr>
            <p:cNvSpPr>
              <a:spLocks noChangeAspect="1"/>
            </p:cNvSpPr>
            <p:nvPr/>
          </p:nvSpPr>
          <p:spPr>
            <a:xfrm>
              <a:off x="7624430" y="265908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7" name="Graphic 82">
              <a:extLst>
                <a:ext uri="{FF2B5EF4-FFF2-40B4-BE49-F238E27FC236}">
                  <a16:creationId xmlns:a16="http://schemas.microsoft.com/office/drawing/2014/main" id="{25BC28B6-B5C2-CE56-EDFA-9FCAA26913D5}"/>
                </a:ext>
              </a:extLst>
            </p:cNvPr>
            <p:cNvSpPr>
              <a:spLocks noChangeAspect="1"/>
            </p:cNvSpPr>
            <p:nvPr/>
          </p:nvSpPr>
          <p:spPr>
            <a:xfrm>
              <a:off x="8654778" y="540307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8" name="Graphic 82">
              <a:extLst>
                <a:ext uri="{FF2B5EF4-FFF2-40B4-BE49-F238E27FC236}">
                  <a16:creationId xmlns:a16="http://schemas.microsoft.com/office/drawing/2014/main" id="{F78CD198-A1CA-B18D-595E-451718147EAE}"/>
                </a:ext>
              </a:extLst>
            </p:cNvPr>
            <p:cNvSpPr>
              <a:spLocks noChangeAspect="1"/>
            </p:cNvSpPr>
            <p:nvPr/>
          </p:nvSpPr>
          <p:spPr>
            <a:xfrm>
              <a:off x="9415601" y="440213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9" name="Graphic 82">
              <a:extLst>
                <a:ext uri="{FF2B5EF4-FFF2-40B4-BE49-F238E27FC236}">
                  <a16:creationId xmlns:a16="http://schemas.microsoft.com/office/drawing/2014/main" id="{4E54D129-DBEF-DDD3-292C-0E9DB17A6E33}"/>
                </a:ext>
              </a:extLst>
            </p:cNvPr>
            <p:cNvSpPr>
              <a:spLocks noChangeAspect="1"/>
            </p:cNvSpPr>
            <p:nvPr/>
          </p:nvSpPr>
          <p:spPr>
            <a:xfrm>
              <a:off x="8619221" y="340450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0" name="Graphic 82">
              <a:extLst>
                <a:ext uri="{FF2B5EF4-FFF2-40B4-BE49-F238E27FC236}">
                  <a16:creationId xmlns:a16="http://schemas.microsoft.com/office/drawing/2014/main" id="{CFFBEF99-E4E5-AA23-1D49-F6B182C01F51}"/>
                </a:ext>
              </a:extLst>
            </p:cNvPr>
            <p:cNvSpPr>
              <a:spLocks noChangeAspect="1"/>
            </p:cNvSpPr>
            <p:nvPr/>
          </p:nvSpPr>
          <p:spPr>
            <a:xfrm>
              <a:off x="7425702" y="543154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1" name="Graphic 82">
              <a:extLst>
                <a:ext uri="{FF2B5EF4-FFF2-40B4-BE49-F238E27FC236}">
                  <a16:creationId xmlns:a16="http://schemas.microsoft.com/office/drawing/2014/main" id="{71EF73C1-D9D1-2429-32D6-7A1E3A676BFE}"/>
                </a:ext>
              </a:extLst>
            </p:cNvPr>
            <p:cNvSpPr>
              <a:spLocks noChangeAspect="1"/>
            </p:cNvSpPr>
            <p:nvPr/>
          </p:nvSpPr>
          <p:spPr>
            <a:xfrm>
              <a:off x="10002582" y="528856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42" name="Group 41">
            <a:extLst>
              <a:ext uri="{FF2B5EF4-FFF2-40B4-BE49-F238E27FC236}">
                <a16:creationId xmlns:a16="http://schemas.microsoft.com/office/drawing/2014/main" id="{7A918662-5D59-61D7-B111-98C0057FC59D}"/>
              </a:ext>
            </a:extLst>
          </p:cNvPr>
          <p:cNvGrpSpPr/>
          <p:nvPr/>
        </p:nvGrpSpPr>
        <p:grpSpPr>
          <a:xfrm>
            <a:off x="965241" y="3497209"/>
            <a:ext cx="1269362" cy="1269361"/>
            <a:chOff x="833238" y="2903746"/>
            <a:chExt cx="1474629" cy="1474628"/>
          </a:xfrm>
        </p:grpSpPr>
        <p:sp>
          <p:nvSpPr>
            <p:cNvPr id="43" name="Oval 42">
              <a:extLst>
                <a:ext uri="{FF2B5EF4-FFF2-40B4-BE49-F238E27FC236}">
                  <a16:creationId xmlns:a16="http://schemas.microsoft.com/office/drawing/2014/main" id="{249BF5E9-F742-A716-DBCB-3873D7F50B69}"/>
                </a:ext>
                <a:ext uri="{C183D7F6-B498-43B3-948B-1728B52AA6E4}">
                  <adec:decorative xmlns:adec="http://schemas.microsoft.com/office/drawing/2017/decorative" val="1"/>
                </a:ext>
              </a:extLst>
            </p:cNvPr>
            <p:cNvSpPr/>
            <p:nvPr/>
          </p:nvSpPr>
          <p:spPr bwMode="auto">
            <a:xfrm>
              <a:off x="834460" y="2903749"/>
              <a:ext cx="1472184" cy="1474623"/>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44" name="Picture 43">
              <a:extLst>
                <a:ext uri="{FF2B5EF4-FFF2-40B4-BE49-F238E27FC236}">
                  <a16:creationId xmlns:a16="http://schemas.microsoft.com/office/drawing/2014/main" id="{ABB248CB-5089-C492-D7C6-FAE844BC42E3}"/>
                </a:ext>
              </a:extLst>
            </p:cNvPr>
            <p:cNvPicPr>
              <a:picLocks noChangeAspect="1"/>
            </p:cNvPicPr>
            <p:nvPr/>
          </p:nvPicPr>
          <p:blipFill rotWithShape="1">
            <a:blip r:embed="rId4"/>
            <a:srcRect l="7986" t="12923" r="24479" b="42054"/>
            <a:stretch/>
          </p:blipFill>
          <p:spPr>
            <a:xfrm>
              <a:off x="833238" y="2903746"/>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sp>
        <p:nvSpPr>
          <p:cNvPr id="45" name="Rounded Rectangle 62">
            <a:extLst>
              <a:ext uri="{FF2B5EF4-FFF2-40B4-BE49-F238E27FC236}">
                <a16:creationId xmlns:a16="http://schemas.microsoft.com/office/drawing/2014/main" id="{04F2FA3A-0665-4A95-8C4F-CBE711935BF3}"/>
              </a:ext>
              <a:ext uri="{C183D7F6-B498-43B3-948B-1728B52AA6E4}">
                <adec:decorative xmlns:adec="http://schemas.microsoft.com/office/drawing/2017/decorative" val="1"/>
              </a:ext>
            </a:extLst>
          </p:cNvPr>
          <p:cNvSpPr/>
          <p:nvPr/>
        </p:nvSpPr>
        <p:spPr bwMode="auto">
          <a:xfrm>
            <a:off x="5983366" y="2118597"/>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rgbClr val="000000"/>
                </a:solidFill>
                <a:effectLst/>
                <a:uLnTx/>
                <a:uFillTx/>
                <a:latin typeface="Segoe UI Semibold"/>
                <a:ea typeface="+mn-ea"/>
                <a:cs typeface="+mn-cs"/>
              </a:rPr>
              <a:t>Agents</a:t>
            </a:r>
          </a:p>
        </p:txBody>
      </p:sp>
      <p:sp>
        <p:nvSpPr>
          <p:cNvPr id="46" name="Rounded Rectangle 62">
            <a:extLst>
              <a:ext uri="{FF2B5EF4-FFF2-40B4-BE49-F238E27FC236}">
                <a16:creationId xmlns:a16="http://schemas.microsoft.com/office/drawing/2014/main" id="{79E2D1F3-331A-8944-4C72-99A80184E142}"/>
              </a:ext>
              <a:ext uri="{C183D7F6-B498-43B3-948B-1728B52AA6E4}">
                <adec:decorative xmlns:adec="http://schemas.microsoft.com/office/drawing/2017/decorative" val="1"/>
              </a:ext>
            </a:extLst>
          </p:cNvPr>
          <p:cNvSpPr/>
          <p:nvPr/>
        </p:nvSpPr>
        <p:spPr bwMode="auto">
          <a:xfrm>
            <a:off x="4586075" y="2118597"/>
            <a:ext cx="9861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rgbClr val="000000"/>
                </a:solidFill>
                <a:effectLst/>
                <a:uLnTx/>
                <a:uFillTx/>
                <a:latin typeface="Segoe UI Semibold"/>
                <a:ea typeface="+mn-ea"/>
                <a:cs typeface="+mn-cs"/>
              </a:rPr>
              <a:t>Copilot</a:t>
            </a:r>
          </a:p>
        </p:txBody>
      </p:sp>
      <p:grpSp>
        <p:nvGrpSpPr>
          <p:cNvPr id="47" name="Group 46">
            <a:extLst>
              <a:ext uri="{FF2B5EF4-FFF2-40B4-BE49-F238E27FC236}">
                <a16:creationId xmlns:a16="http://schemas.microsoft.com/office/drawing/2014/main" id="{CE524853-AB81-3C40-726E-331BDCC9206F}"/>
              </a:ext>
            </a:extLst>
          </p:cNvPr>
          <p:cNvGrpSpPr/>
          <p:nvPr/>
        </p:nvGrpSpPr>
        <p:grpSpPr>
          <a:xfrm>
            <a:off x="2857361" y="3889188"/>
            <a:ext cx="683753" cy="229737"/>
            <a:chOff x="2857361" y="3313353"/>
            <a:chExt cx="683753" cy="229737"/>
          </a:xfrm>
        </p:grpSpPr>
        <p:grpSp>
          <p:nvGrpSpPr>
            <p:cNvPr id="48" name="Group 47">
              <a:extLst>
                <a:ext uri="{FF2B5EF4-FFF2-40B4-BE49-F238E27FC236}">
                  <a16:creationId xmlns:a16="http://schemas.microsoft.com/office/drawing/2014/main" id="{D804195F-126D-0EAA-8764-E4B28B1A3479}"/>
                </a:ext>
              </a:extLst>
            </p:cNvPr>
            <p:cNvGrpSpPr>
              <a:grpSpLocks noChangeAspect="1"/>
            </p:cNvGrpSpPr>
            <p:nvPr/>
          </p:nvGrpSpPr>
          <p:grpSpPr>
            <a:xfrm rot="16200000" flipH="1">
              <a:off x="2793723" y="3376991"/>
              <a:ext cx="229737" cy="102462"/>
              <a:chOff x="24942308" y="2917288"/>
              <a:chExt cx="1321816" cy="559246"/>
            </a:xfrm>
          </p:grpSpPr>
          <p:cxnSp>
            <p:nvCxnSpPr>
              <p:cNvPr id="50" name="Straight Connector 49">
                <a:extLst>
                  <a:ext uri="{FF2B5EF4-FFF2-40B4-BE49-F238E27FC236}">
                    <a16:creationId xmlns:a16="http://schemas.microsoft.com/office/drawing/2014/main" id="{6E9856E2-0DCE-62F8-1E3F-94B661E64E7C}"/>
                  </a:ext>
                </a:extLst>
              </p:cNvPr>
              <p:cNvCxnSpPr>
                <a:cxnSpLocks/>
              </p:cNvCxnSpPr>
              <p:nvPr/>
            </p:nvCxnSpPr>
            <p:spPr>
              <a:xfrm rot="10800000">
                <a:off x="25603203" y="2917288"/>
                <a:ext cx="660921" cy="559239"/>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5756D8-CE59-2561-991D-91AABE488909}"/>
                  </a:ext>
                </a:extLst>
              </p:cNvPr>
              <p:cNvCxnSpPr>
                <a:cxnSpLocks/>
              </p:cNvCxnSpPr>
              <p:nvPr/>
            </p:nvCxnSpPr>
            <p:spPr>
              <a:xfrm rot="10800000" flipH="1">
                <a:off x="24942308" y="2917292"/>
                <a:ext cx="660917" cy="559242"/>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BD3E7EBF-4A54-C755-DFC2-C9475AC9A175}"/>
                </a:ext>
              </a:extLst>
            </p:cNvPr>
            <p:cNvCxnSpPr>
              <a:cxnSpLocks/>
            </p:cNvCxnSpPr>
            <p:nvPr/>
          </p:nvCxnSpPr>
          <p:spPr>
            <a:xfrm>
              <a:off x="2865327" y="3428206"/>
              <a:ext cx="675787" cy="0"/>
            </a:xfrm>
            <a:prstGeom prst="line">
              <a:avLst/>
            </a:prstGeom>
            <a:ln w="25400" cap="rnd">
              <a:solidFill>
                <a:schemeClr val="bg1">
                  <a:lumMod val="75000"/>
                </a:schemeClr>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CD64594-BAC9-6E16-A09F-8E056EF16734}"/>
              </a:ext>
            </a:extLst>
          </p:cNvPr>
          <p:cNvGrpSpPr/>
          <p:nvPr/>
        </p:nvGrpSpPr>
        <p:grpSpPr>
          <a:xfrm flipH="1">
            <a:off x="3009761" y="4148557"/>
            <a:ext cx="683753" cy="229737"/>
            <a:chOff x="2857361" y="3313353"/>
            <a:chExt cx="683753" cy="229737"/>
          </a:xfrm>
        </p:grpSpPr>
        <p:grpSp>
          <p:nvGrpSpPr>
            <p:cNvPr id="53" name="Group 52">
              <a:extLst>
                <a:ext uri="{FF2B5EF4-FFF2-40B4-BE49-F238E27FC236}">
                  <a16:creationId xmlns:a16="http://schemas.microsoft.com/office/drawing/2014/main" id="{22574DCE-30E9-0164-740E-DA6E7B7A67D6}"/>
                </a:ext>
              </a:extLst>
            </p:cNvPr>
            <p:cNvGrpSpPr>
              <a:grpSpLocks noChangeAspect="1"/>
            </p:cNvGrpSpPr>
            <p:nvPr/>
          </p:nvGrpSpPr>
          <p:grpSpPr>
            <a:xfrm rot="16200000" flipH="1">
              <a:off x="2793723" y="3376991"/>
              <a:ext cx="229737" cy="102462"/>
              <a:chOff x="24942308" y="2917288"/>
              <a:chExt cx="1321816" cy="559246"/>
            </a:xfrm>
          </p:grpSpPr>
          <p:cxnSp>
            <p:nvCxnSpPr>
              <p:cNvPr id="55" name="Straight Connector 54">
                <a:extLst>
                  <a:ext uri="{FF2B5EF4-FFF2-40B4-BE49-F238E27FC236}">
                    <a16:creationId xmlns:a16="http://schemas.microsoft.com/office/drawing/2014/main" id="{3C713667-FFBB-F0E9-2BC6-82269CF7086E}"/>
                  </a:ext>
                </a:extLst>
              </p:cNvPr>
              <p:cNvCxnSpPr>
                <a:cxnSpLocks/>
              </p:cNvCxnSpPr>
              <p:nvPr/>
            </p:nvCxnSpPr>
            <p:spPr>
              <a:xfrm rot="10800000">
                <a:off x="25603203" y="2917288"/>
                <a:ext cx="660921" cy="559239"/>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EE9E34-9E78-4B34-8527-D67D04D91298}"/>
                  </a:ext>
                </a:extLst>
              </p:cNvPr>
              <p:cNvCxnSpPr>
                <a:cxnSpLocks/>
              </p:cNvCxnSpPr>
              <p:nvPr/>
            </p:nvCxnSpPr>
            <p:spPr>
              <a:xfrm rot="10800000" flipH="1">
                <a:off x="24942308" y="2917292"/>
                <a:ext cx="660917" cy="559242"/>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DA4A9C7-D437-DFEB-E98F-A14CB488553C}"/>
                </a:ext>
              </a:extLst>
            </p:cNvPr>
            <p:cNvCxnSpPr>
              <a:cxnSpLocks/>
            </p:cNvCxnSpPr>
            <p:nvPr/>
          </p:nvCxnSpPr>
          <p:spPr>
            <a:xfrm>
              <a:off x="2865327" y="3428206"/>
              <a:ext cx="675787" cy="0"/>
            </a:xfrm>
            <a:prstGeom prst="line">
              <a:avLst/>
            </a:prstGeom>
            <a:ln w="25400" cap="rnd">
              <a:solidFill>
                <a:schemeClr val="bg1">
                  <a:lumMod val="75000"/>
                </a:schemeClr>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57" name="Copilot Box - replacement">
            <a:extLst>
              <a:ext uri="{FF2B5EF4-FFF2-40B4-BE49-F238E27FC236}">
                <a16:creationId xmlns:a16="http://schemas.microsoft.com/office/drawing/2014/main" id="{6198BB2D-76A2-D4AE-CFB3-47C3461AE4B1}"/>
              </a:ext>
            </a:extLst>
          </p:cNvPr>
          <p:cNvSpPr>
            <a:spLocks noChangeAspect="1"/>
          </p:cNvSpPr>
          <p:nvPr/>
        </p:nvSpPr>
        <p:spPr bwMode="auto">
          <a:xfrm>
            <a:off x="3859993" y="2912741"/>
            <a:ext cx="2438296" cy="2438296"/>
          </a:xfrm>
          <a:prstGeom prst="roundRect">
            <a:avLst>
              <a:gd name="adj" fmla="val 670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58" name="Copilot logo - replacement">
            <a:extLst>
              <a:ext uri="{FF2B5EF4-FFF2-40B4-BE49-F238E27FC236}">
                <a16:creationId xmlns:a16="http://schemas.microsoft.com/office/drawing/2014/main" id="{0C74D8B1-FCAF-BB18-70BF-B8EC738F9937}"/>
              </a:ext>
            </a:extLst>
          </p:cNvPr>
          <p:cNvSpPr>
            <a:spLocks noChangeAspect="1"/>
          </p:cNvSpPr>
          <p:nvPr/>
        </p:nvSpPr>
        <p:spPr>
          <a:xfrm>
            <a:off x="4648322" y="3754073"/>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Tree>
    <p:extLst>
      <p:ext uri="{BB962C8B-B14F-4D97-AF65-F5344CB8AC3E}">
        <p14:creationId xmlns:p14="http://schemas.microsoft.com/office/powerpoint/2010/main" val="327278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nodeType="withEffect">
                                  <p:stCondLst>
                                    <p:cond delay="0"/>
                                  </p:stCondLst>
                                  <p:childTnLst>
                                    <p:animMotion origin="layout" path="M 0 -3.33333E-6 L 0 0.03542 " pathEditMode="relative" rAng="0" ptsTypes="AA">
                                      <p:cBhvr>
                                        <p:cTn id="14" dur="700" spd="-100000" fill="hold"/>
                                        <p:tgtEl>
                                          <p:spTgt spid="42"/>
                                        </p:tgtEl>
                                        <p:attrNameLst>
                                          <p:attrName>ppt_x</p:attrName>
                                          <p:attrName>ppt_y</p:attrName>
                                        </p:attrNameLst>
                                      </p:cBhvr>
                                      <p:rCtr x="0" y="1759"/>
                                    </p:animMotion>
                                  </p:childTnLst>
                                </p:cTn>
                              </p:par>
                              <p:par>
                                <p:cTn id="15" presetID="10" presetClass="entr" presetSubtype="0" fill="hold" nodeType="withEffect">
                                  <p:stCondLst>
                                    <p:cond delay="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nodeType="withEffect">
                                  <p:stCondLst>
                                    <p:cond delay="500"/>
                                  </p:stCondLst>
                                  <p:childTnLst>
                                    <p:animMotion origin="layout" path="M 2.08333E-7 1.48148E-6 L 0.02344 -0.00023 " pathEditMode="relative" rAng="0" ptsTypes="AA">
                                      <p:cBhvr>
                                        <p:cTn id="19" dur="700" spd="-100000" fill="hold"/>
                                        <p:tgtEl>
                                          <p:spTgt spid="47"/>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42" presetClass="path" presetSubtype="0" decel="100000" fill="hold" nodeType="withEffect">
                                  <p:stCondLst>
                                    <p:cond delay="500"/>
                                  </p:stCondLst>
                                  <p:childTnLst>
                                    <p:animMotion origin="layout" path="M 2.08333E-7 1.11022E-16 L 0.02344 -0.00023 " pathEditMode="relative" rAng="0" ptsTypes="AA">
                                      <p:cBhvr>
                                        <p:cTn id="24" dur="700" fill="hold"/>
                                        <p:tgtEl>
                                          <p:spTgt spid="52"/>
                                        </p:tgtEl>
                                        <p:attrNameLst>
                                          <p:attrName>ppt_x</p:attrName>
                                          <p:attrName>ppt_y</p:attrName>
                                        </p:attrNameLst>
                                      </p:cBhvr>
                                      <p:rCtr x="1172" y="-23"/>
                                    </p:animMotion>
                                  </p:childTnLst>
                                </p:cTn>
                              </p:par>
                              <p:par>
                                <p:cTn id="25" presetID="10" presetClass="entr" presetSubtype="0" fill="hold" grpId="0"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42" presetClass="path" presetSubtype="0" decel="100000" fill="hold" grpId="1" nodeType="withEffect">
                                  <p:stCondLst>
                                    <p:cond delay="750"/>
                                  </p:stCondLst>
                                  <p:childTnLst>
                                    <p:animMotion origin="layout" path="M -8.33333E-7 5.55112E-17 L -8.33333E-7 0.03542 " pathEditMode="relative" rAng="0" ptsTypes="AA">
                                      <p:cBhvr>
                                        <p:cTn id="29" dur="700" spd="-100000" fill="hold"/>
                                        <p:tgtEl>
                                          <p:spTgt spid="45"/>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42" presetClass="path" presetSubtype="0" decel="100000" fill="hold" grpId="1" nodeType="withEffect">
                                  <p:stCondLst>
                                    <p:cond delay="750"/>
                                  </p:stCondLst>
                                  <p:childTnLst>
                                    <p:animMotion origin="layout" path="M 3.54167E-6 -2.96296E-6 L 3.54167E-6 0.03542 " pathEditMode="relative" rAng="0" ptsTypes="AA">
                                      <p:cBhvr>
                                        <p:cTn id="34" dur="700" spd="-100000" fill="hold"/>
                                        <p:tgtEl>
                                          <p:spTgt spid="46"/>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42" presetClass="path" presetSubtype="0" decel="100000" fill="hold" grpId="1" nodeType="withEffect">
                                  <p:stCondLst>
                                    <p:cond delay="750"/>
                                  </p:stCondLst>
                                  <p:childTnLst>
                                    <p:animMotion origin="layout" path="M 3.54167E-6 -2.96296E-6 L 3.54167E-6 0.03542 " pathEditMode="relative" rAng="0" ptsTypes="AA">
                                      <p:cBhvr>
                                        <p:cTn id="39" dur="700" spd="-100000" fill="hold"/>
                                        <p:tgtEl>
                                          <p:spTgt spid="31"/>
                                        </p:tgtEl>
                                        <p:attrNameLst>
                                          <p:attrName>ppt_x</p:attrName>
                                          <p:attrName>ppt_y</p:attrName>
                                        </p:attrNameLst>
                                      </p:cBhvr>
                                      <p:rCtr x="0" y="1759"/>
                                    </p:animMotion>
                                  </p:childTnLst>
                                </p:cTn>
                              </p:par>
                              <p:par>
                                <p:cTn id="40" presetID="10" presetClass="entr" presetSubtype="0" fill="hold" nodeType="withEffect">
                                  <p:stCondLst>
                                    <p:cond delay="75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42" presetClass="path" presetSubtype="0" decel="100000" fill="hold" nodeType="withEffect">
                                  <p:stCondLst>
                                    <p:cond delay="750"/>
                                  </p:stCondLst>
                                  <p:childTnLst>
                                    <p:animMotion origin="layout" path="M 3.54167E-6 -2.96296E-6 L 3.54167E-6 0.03542 " pathEditMode="relative" rAng="0" ptsTypes="AA">
                                      <p:cBhvr>
                                        <p:cTn id="44" dur="700" spd="-100000" fill="hold"/>
                                        <p:tgtEl>
                                          <p:spTgt spid="4"/>
                                        </p:tgtEl>
                                        <p:attrNameLst>
                                          <p:attrName>ppt_x</p:attrName>
                                          <p:attrName>ppt_y</p:attrName>
                                        </p:attrNameLst>
                                      </p:cBhvr>
                                      <p:rCtr x="0" y="1759"/>
                                    </p:animMotion>
                                  </p:childTnLst>
                                </p:cTn>
                              </p:par>
                              <p:par>
                                <p:cTn id="45" presetID="10" presetClass="entr" presetSubtype="0" fill="hold" grpId="0" nodeType="withEffect">
                                  <p:stCondLst>
                                    <p:cond delay="7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42" presetClass="path" presetSubtype="0" decel="100000" fill="hold" grpId="1" nodeType="withEffect">
                                  <p:stCondLst>
                                    <p:cond delay="750"/>
                                  </p:stCondLst>
                                  <p:childTnLst>
                                    <p:animMotion origin="layout" path="M 3.54167E-6 -2.96296E-6 L 3.54167E-6 0.03542 " pathEditMode="relative" rAng="0" ptsTypes="AA">
                                      <p:cBhvr>
                                        <p:cTn id="49" dur="700" spd="-100000" fill="hold"/>
                                        <p:tgtEl>
                                          <p:spTgt spid="57"/>
                                        </p:tgtEl>
                                        <p:attrNameLst>
                                          <p:attrName>ppt_x</p:attrName>
                                          <p:attrName>ppt_y</p:attrName>
                                        </p:attrNameLst>
                                      </p:cBhvr>
                                      <p:rCtr x="0" y="1759"/>
                                    </p:animMotion>
                                  </p:childTnLst>
                                </p:cTn>
                              </p:par>
                              <p:par>
                                <p:cTn id="50" presetID="10" presetClass="entr" presetSubtype="0" fill="hold" grpId="0" nodeType="withEffect">
                                  <p:stCondLst>
                                    <p:cond delay="75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42" presetClass="path" presetSubtype="0" decel="100000" fill="hold" grpId="1" nodeType="withEffect">
                                  <p:stCondLst>
                                    <p:cond delay="750"/>
                                  </p:stCondLst>
                                  <p:childTnLst>
                                    <p:animMotion origin="layout" path="M 3.54167E-6 -2.96296E-6 L 3.54167E-6 0.03542 " pathEditMode="relative" rAng="0" ptsTypes="AA">
                                      <p:cBhvr>
                                        <p:cTn id="54" dur="700" spd="-100000" fill="hold"/>
                                        <p:tgtEl>
                                          <p:spTgt spid="58"/>
                                        </p:tgtEl>
                                        <p:attrNameLst>
                                          <p:attrName>ppt_x</p:attrName>
                                          <p:attrName>ppt_y</p:attrName>
                                        </p:attrNameLst>
                                      </p:cBhvr>
                                      <p:rCtr x="0" y="1759"/>
                                    </p:animMotion>
                                  </p:childTnLst>
                                </p:cTn>
                              </p:par>
                              <p:par>
                                <p:cTn id="55" presetID="10" presetClass="entr" presetSubtype="0" fill="hold" nodeType="withEffect">
                                  <p:stCondLst>
                                    <p:cond delay="75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42" presetClass="path" presetSubtype="0" decel="100000" fill="hold" nodeType="withEffect">
                                  <p:stCondLst>
                                    <p:cond delay="750"/>
                                  </p:stCondLst>
                                  <p:childTnLst>
                                    <p:animMotion origin="layout" path="M 3.54167E-6 -2.96296E-6 L 3.54167E-6 0.03542 " pathEditMode="relative" rAng="0" ptsTypes="AA">
                                      <p:cBhvr>
                                        <p:cTn id="59" dur="700" spd="-100000" fill="hold"/>
                                        <p:tgtEl>
                                          <p:spTgt spid="3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45" grpId="0"/>
      <p:bldP spid="45" grpId="1"/>
      <p:bldP spid="46" grpId="0"/>
      <p:bldP spid="46" grpId="1"/>
      <p:bldP spid="57" grpId="0" animBg="1"/>
      <p:bldP spid="57" grpId="1" animBg="1"/>
      <p:bldP spid="58" grpId="0" animBg="1"/>
      <p:bldP spid="5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4" y="1476548"/>
            <a:ext cx="4127692" cy="1815882"/>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lnSpc>
                <a:spcPct val="100000"/>
              </a:lnSpc>
              <a:defRPr/>
            </a:pPr>
            <a:r>
              <a:rPr lang="en-US" sz="3600" b="0">
                <a:ln>
                  <a:noFill/>
                </a:ln>
                <a:gradFill>
                  <a:gsLst>
                    <a:gs pos="0">
                      <a:srgbClr val="D59ED7"/>
                    </a:gs>
                    <a:gs pos="80000">
                      <a:srgbClr val="8DC8E8"/>
                    </a:gs>
                  </a:gsLst>
                  <a:path path="circle">
                    <a:fillToRect l="100000" t="100000"/>
                  </a:path>
                </a:gradFill>
                <a:latin typeface="+mj-lt"/>
                <a:cs typeface="Segoe UI Semibold" panose="020B0702040204020203" pitchFamily="34" charset="0"/>
              </a:rPr>
              <a:t>Microsoft 365 Copilot Chat</a:t>
            </a:r>
            <a:br>
              <a:rPr lang="en-US" sz="5400">
                <a:ln>
                  <a:noFill/>
                </a:ln>
                <a:gradFill>
                  <a:gsLst>
                    <a:gs pos="0">
                      <a:srgbClr val="D59ED7"/>
                    </a:gs>
                    <a:gs pos="80000">
                      <a:srgbClr val="8DC8E8"/>
                    </a:gs>
                  </a:gsLst>
                  <a:path path="circle">
                    <a:fillToRect l="100000" t="100000"/>
                  </a:path>
                </a:gradFill>
              </a:rPr>
            </a:br>
            <a:r>
              <a:rPr lang="en-US" sz="2000">
                <a:ln>
                  <a:noFill/>
                </a:ln>
                <a:gradFill>
                  <a:gsLst>
                    <a:gs pos="0">
                      <a:srgbClr val="D59ED7"/>
                    </a:gs>
                    <a:gs pos="80000">
                      <a:srgbClr val="8DC8E8"/>
                    </a:gs>
                  </a:gsLst>
                  <a:path path="circle">
                    <a:fillToRect l="100000" t="100000"/>
                  </a:path>
                </a:gradFill>
              </a:rPr>
              <a:t>Powered by the </a:t>
            </a:r>
          </a:p>
          <a:p>
            <a:pPr>
              <a:lnSpc>
                <a:spcPct val="100000"/>
              </a:lnSpc>
              <a:defRPr/>
            </a:pPr>
            <a:r>
              <a:rPr lang="en-US" sz="2000">
                <a:ln>
                  <a:noFill/>
                </a:ln>
                <a:gradFill>
                  <a:gsLst>
                    <a:gs pos="0">
                      <a:srgbClr val="D59ED7"/>
                    </a:gs>
                    <a:gs pos="80000">
                      <a:srgbClr val="8DC8E8"/>
                    </a:gs>
                  </a:gsLst>
                  <a:path path="circle">
                    <a:fillToRect l="100000" t="100000"/>
                  </a:path>
                </a:gradFill>
              </a:rPr>
              <a:t>Latest GPT Model</a:t>
            </a:r>
            <a:endParaRPr lang="en-US" sz="2000" b="0">
              <a:ln>
                <a:noFill/>
              </a:ln>
              <a:gradFill>
                <a:gsLst>
                  <a:gs pos="0">
                    <a:srgbClr val="D59ED7"/>
                  </a:gs>
                  <a:gs pos="80000">
                    <a:srgbClr val="8DC8E8"/>
                  </a:gs>
                </a:gsLst>
                <a:path path="circle">
                  <a:fillToRect l="100000" t="100000"/>
                </a:path>
              </a:gradFill>
              <a:latin typeface="+mj-lt"/>
              <a:cs typeface="Segoe UI Semibold" panose="020B0702040204020203" pitchFamily="34" charset="0"/>
            </a:endParaRP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3359000"/>
            <a:ext cx="3025819" cy="2105705"/>
          </a:xfrm>
          <a:prstGeom prst="rect">
            <a:avLst/>
          </a:prstGeom>
          <a:noFill/>
        </p:spPr>
        <p:txBody>
          <a:bodyPr wrap="square" lIns="0" tIns="0" rIns="0" bIns="0" rtlCol="0">
            <a:spAutoFit/>
          </a:bodyPr>
          <a:lstStyle/>
          <a:p>
            <a:pPr lvl="0" defTabSz="914400">
              <a:lnSpc>
                <a:spcPct val="110000"/>
              </a:lnSpc>
              <a:defRPr/>
            </a:pPr>
            <a:r>
              <a:rPr lang="en-US" sz="1800">
                <a:solidFill>
                  <a:srgbClr val="FFFFFF"/>
                </a:solidFill>
                <a:cs typeface="Segoe Sans Display"/>
              </a:rPr>
              <a:t>Secure AI chat powered by the latest models, grounded in web data,  and context-aware, understanding the content you’re working on and tailoring responses accordingly.</a:t>
            </a:r>
            <a:endParaRPr kumimoji="0" lang="en-US" sz="1800" b="0" i="0" u="none" strike="noStrike" kern="1200" cap="none" spc="0" normalizeH="0" baseline="0" noProof="0">
              <a:ln>
                <a:noFill/>
              </a:ln>
              <a:solidFill>
                <a:srgbClr val="FFFFFF"/>
              </a:solidFill>
              <a:effectLst/>
              <a:uLnTx/>
              <a:uFillTx/>
              <a:ea typeface="+mn-ea"/>
              <a:cs typeface="Segoe Sans Display"/>
            </a:endParaRPr>
          </a:p>
        </p:txBody>
      </p:sp>
      <p:pic>
        <p:nvPicPr>
          <p:cNvPr id="8" name="Picture 7">
            <a:extLst>
              <a:ext uri="{FF2B5EF4-FFF2-40B4-BE49-F238E27FC236}">
                <a16:creationId xmlns:a16="http://schemas.microsoft.com/office/drawing/2014/main" id="{729E7E9F-85C3-D60C-0F5D-8C725B453987}"/>
              </a:ext>
            </a:extLst>
          </p:cNvPr>
          <p:cNvPicPr>
            <a:picLocks noChangeAspect="1"/>
          </p:cNvPicPr>
          <p:nvPr/>
        </p:nvPicPr>
        <p:blipFill>
          <a:blip r:embed="rId3"/>
          <a:stretch>
            <a:fillRect/>
          </a:stretch>
        </p:blipFill>
        <p:spPr>
          <a:xfrm>
            <a:off x="4210230" y="1298709"/>
            <a:ext cx="7574369" cy="4260582"/>
          </a:xfrm>
          <a:prstGeom prst="roundRect">
            <a:avLst>
              <a:gd name="adj" fmla="val 2137"/>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98407566"/>
      </p:ext>
    </p:extLst>
  </p:cSld>
  <p:clrMapOvr>
    <a:masterClrMapping/>
  </p:clrMapOvr>
  <p:transition>
    <p:fade/>
  </p:transition>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ABB14E-84BD-43D9-ACFB-0F02B0CAA172}">
  <ds:schemaRefs>
    <ds:schemaRef ds:uri="http://schemas.microsoft.com/sharepoint/v3/contenttype/forms"/>
  </ds:schemaRefs>
</ds:datastoreItem>
</file>

<file path=customXml/itemProps2.xml><?xml version="1.0" encoding="utf-8"?>
<ds:datastoreItem xmlns:ds="http://schemas.openxmlformats.org/officeDocument/2006/customXml" ds:itemID="{B84B0D98-2679-4322-854F-337326A18B61}">
  <ds:schemaRefs>
    <ds:schemaRef ds:uri="http://www.w3.org/XML/1998/namespace"/>
    <ds:schemaRef ds:uri="http://purl.org/dc/elements/1.1/"/>
    <ds:schemaRef ds:uri="http://purl.org/dc/dcmitype/"/>
    <ds:schemaRef ds:uri="http://purl.org/dc/terms/"/>
    <ds:schemaRef ds:uri="http://schemas.microsoft.com/sharepoint/v3"/>
    <ds:schemaRef ds:uri="http://schemas.microsoft.com/office/2006/documentManagement/types"/>
    <ds:schemaRef ds:uri="http://schemas.microsoft.com/office/2006/metadata/properties"/>
    <ds:schemaRef ds:uri="6adfd4c8-54de-4fa2-b73e-b8636989580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60563985-B021-42BA-B771-386D16215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4496</Words>
  <Application>Microsoft Office PowerPoint</Application>
  <PresentationFormat>Widescreen</PresentationFormat>
  <Paragraphs>600</Paragraphs>
  <Slides>44</Slides>
  <Notes>19</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Customer Hub Template</vt:lpstr>
      <vt:lpstr>Unlock the Power:  Navigating M365 Copilot Chat</vt:lpstr>
      <vt:lpstr>PowerPoint Presentation</vt:lpstr>
      <vt:lpstr>PowerPoint Presentation</vt:lpstr>
      <vt:lpstr>PowerPoint Presentation</vt:lpstr>
      <vt:lpstr>Microsoft Copilot Customer Hub</vt:lpstr>
      <vt:lpstr>Agenda</vt:lpstr>
      <vt:lpstr>Introducing Microsoft 365 Copilot Chat</vt:lpstr>
      <vt:lpstr>PowerPoint Presentation</vt:lpstr>
      <vt:lpstr>PowerPoint Presentation</vt:lpstr>
      <vt:lpstr>PowerPoint Presentation</vt:lpstr>
      <vt:lpstr>The UI for AI</vt:lpstr>
      <vt:lpstr>PowerPoint Presentation</vt:lpstr>
      <vt:lpstr>Available across  Microsoft 365 apps</vt:lpstr>
      <vt:lpstr>PowerPoint Presentation</vt:lpstr>
      <vt:lpstr>Available across the Microsoft 365 apps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10 to try first with Microsoft 365 Copilot Chat </vt:lpstr>
      <vt:lpstr>PowerPoint Presentation</vt:lpstr>
      <vt:lpstr>PowerPoint Presentation</vt:lpstr>
      <vt:lpstr>PowerPoint Presentation</vt:lpstr>
      <vt:lpstr>Copilot Chat Demo</vt:lpstr>
      <vt:lpstr>PowerPoint Presentation</vt:lpstr>
      <vt:lpstr>Copilot Chat Success Kit adoption.microsoft.com/copilot-chat/success-kit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to edit Master title style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3</cp:revision>
  <dcterms:created xsi:type="dcterms:W3CDTF">2025-09-23T20:16:31Z</dcterms:created>
  <dcterms:modified xsi:type="dcterms:W3CDTF">2025-09-24T20:52:21Z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Ref">
    <vt:lpwstr>https://api.informationprotection.azure.com/api/72f988bf-86f1-41af-91ab-2d7cd011db47</vt:lpwstr>
  </property>
  <property fmtid="{D5CDD505-2E9C-101B-9397-08002B2CF9AE}" pid="3" name="MSIP_Label_f42aa342-8706-4288-bd11-ebb85995028c_Enabled">
    <vt:lpwstr>True</vt:lpwstr>
  </property>
  <property fmtid="{D5CDD505-2E9C-101B-9397-08002B2CF9AE}" pid="4" name="Event Location">
    <vt:lpwstr/>
  </property>
  <property fmtid="{D5CDD505-2E9C-101B-9397-08002B2CF9AE}" pid="5" name="Campaign">
    <vt:lpwstr/>
  </property>
  <property fmtid="{D5CDD505-2E9C-101B-9397-08002B2CF9AE}" pid="6" name="j7ed6b1749d644c580569ee38d7710d7">
    <vt:lpwstr/>
  </property>
  <property fmtid="{D5CDD505-2E9C-101B-9397-08002B2CF9AE}" pid="7" name="o1dbacbd0e564fc293d11b6c4775302e">
    <vt:lpwstr/>
  </property>
  <property fmtid="{D5CDD505-2E9C-101B-9397-08002B2CF9AE}" pid="8" name="_dlc_DocIdItemGuid">
    <vt:lpwstr>4230617f-e31b-4f22-8a5a-7761a22ded76</vt:lpwstr>
  </property>
  <property fmtid="{D5CDD505-2E9C-101B-9397-08002B2CF9AE}" pid="9" name="IsMyDocuments">
    <vt:bool>true</vt:bool>
  </property>
  <property fmtid="{D5CDD505-2E9C-101B-9397-08002B2CF9AE}" pid="10" name="MSIP_Label_f42aa342-8706-4288-bd11-ebb85995028c_SiteId">
    <vt:lpwstr>72f988bf-86f1-41af-91ab-2d7cd011db47</vt:lpwstr>
  </property>
  <property fmtid="{D5CDD505-2E9C-101B-9397-08002B2CF9AE}" pid="11" name="Sensitivity">
    <vt:lpwstr>General</vt:lpwstr>
  </property>
  <property fmtid="{D5CDD505-2E9C-101B-9397-08002B2CF9AE}" pid="12" name="MSIP_Label_f42aa342-8706-4288-bd11-ebb85995028c_Name">
    <vt:lpwstr>General</vt:lpwstr>
  </property>
  <property fmtid="{D5CDD505-2E9C-101B-9397-08002B2CF9AE}" pid="13" name="Event Venue">
    <vt:lpwstr/>
  </property>
  <property fmtid="{D5CDD505-2E9C-101B-9397-08002B2CF9AE}" pid="14" name="e93e2550f0ac4199ae3cf1406d72085e">
    <vt:lpwstr/>
  </property>
  <property fmtid="{D5CDD505-2E9C-101B-9397-08002B2CF9AE}" pid="15" name="MSIP_Label_f42aa342-8706-4288-bd11-ebb85995028c_SetDate">
    <vt:lpwstr>2017-08-29T14:27:20.8568347-07:00</vt:lpwstr>
  </property>
  <property fmtid="{D5CDD505-2E9C-101B-9397-08002B2CF9AE}" pid="16" name="Audience">
    <vt:lpwstr/>
  </property>
  <property fmtid="{D5CDD505-2E9C-101B-9397-08002B2CF9AE}" pid="17" name="ContentTypeId">
    <vt:lpwstr>0x0101000D2BB8FCA7FEB347BAC36A8D039FB81C</vt:lpwstr>
  </property>
  <property fmtid="{D5CDD505-2E9C-101B-9397-08002B2CF9AE}" pid="18" name="epPlatforms">
    <vt:lpwstr/>
  </property>
  <property fmtid="{D5CDD505-2E9C-101B-9397-08002B2CF9AE}" pid="19" name="MediaServiceImageTags">
    <vt:lpwstr/>
  </property>
  <property fmtid="{D5CDD505-2E9C-101B-9397-08002B2CF9AE}" pid="20" name="bc8cca776fa8455c8c00307ee3c527ad">
    <vt:lpwstr/>
  </property>
  <property fmtid="{D5CDD505-2E9C-101B-9397-08002B2CF9AE}" pid="21" name="MSIP_Label_f42aa342-8706-4288-bd11-ebb85995028c_Extended_MSFT_Method">
    <vt:lpwstr>Automatic</vt:lpwstr>
  </property>
  <property fmtid="{D5CDD505-2E9C-101B-9397-08002B2CF9AE}" pid="22" name="Product">
    <vt:lpwstr/>
  </property>
  <property fmtid="{D5CDD505-2E9C-101B-9397-08002B2CF9AE}" pid="23" name="o92d4232daec467abb08246282070aa9">
    <vt:lpwstr/>
  </property>
  <property fmtid="{D5CDD505-2E9C-101B-9397-08002B2CF9AE}" pid="24" name="Track">
    <vt:lpwstr/>
  </property>
  <property fmtid="{D5CDD505-2E9C-101B-9397-08002B2CF9AE}" pid="25" name="Event1">
    <vt:lpwstr>622;#Unassigned|2c8af875-f38a-40b8-a0a9-056aed3fc8c0</vt:lpwstr>
  </property>
</Properties>
</file>