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1" r:id="rId5"/>
    <p:sldMasterId id="2147485993" r:id="rId6"/>
    <p:sldMasterId id="2147486010" r:id="rId7"/>
  </p:sldMasterIdLst>
  <p:notesMasterIdLst>
    <p:notesMasterId r:id="rId54"/>
  </p:notesMasterIdLst>
  <p:handoutMasterIdLst>
    <p:handoutMasterId r:id="rId55"/>
  </p:handoutMasterIdLst>
  <p:sldIdLst>
    <p:sldId id="2147482456" r:id="rId8"/>
    <p:sldId id="2147482427" r:id="rId9"/>
    <p:sldId id="270" r:id="rId10"/>
    <p:sldId id="2147482463" r:id="rId11"/>
    <p:sldId id="2147482466" r:id="rId12"/>
    <p:sldId id="2147482458" r:id="rId13"/>
    <p:sldId id="278" r:id="rId14"/>
    <p:sldId id="274" r:id="rId15"/>
    <p:sldId id="275" r:id="rId16"/>
    <p:sldId id="385" r:id="rId17"/>
    <p:sldId id="2147482482" r:id="rId18"/>
    <p:sldId id="2147482483" r:id="rId19"/>
    <p:sldId id="280" r:id="rId20"/>
    <p:sldId id="282" r:id="rId21"/>
    <p:sldId id="2147482478" r:id="rId22"/>
    <p:sldId id="264" r:id="rId23"/>
    <p:sldId id="266" r:id="rId24"/>
    <p:sldId id="261" r:id="rId25"/>
    <p:sldId id="260" r:id="rId26"/>
    <p:sldId id="268" r:id="rId27"/>
    <p:sldId id="258" r:id="rId28"/>
    <p:sldId id="295" r:id="rId29"/>
    <p:sldId id="314" r:id="rId30"/>
    <p:sldId id="2147482480" r:id="rId31"/>
    <p:sldId id="315" r:id="rId32"/>
    <p:sldId id="259" r:id="rId33"/>
    <p:sldId id="2147482479" r:id="rId34"/>
    <p:sldId id="286" r:id="rId35"/>
    <p:sldId id="285" r:id="rId36"/>
    <p:sldId id="287" r:id="rId37"/>
    <p:sldId id="289" r:id="rId38"/>
    <p:sldId id="296" r:id="rId39"/>
    <p:sldId id="2147483645" r:id="rId40"/>
    <p:sldId id="257" r:id="rId41"/>
    <p:sldId id="2147483646" r:id="rId42"/>
    <p:sldId id="2147483647" r:id="rId43"/>
    <p:sldId id="262" r:id="rId44"/>
    <p:sldId id="2147482468" r:id="rId45"/>
    <p:sldId id="299" r:id="rId46"/>
    <p:sldId id="2147482459" r:id="rId47"/>
    <p:sldId id="333" r:id="rId48"/>
    <p:sldId id="2147482462" r:id="rId49"/>
    <p:sldId id="2147482472" r:id="rId50"/>
    <p:sldId id="2147482471" r:id="rId51"/>
    <p:sldId id="2147482481" r:id="rId52"/>
    <p:sldId id="2147482470" r:id="rId5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lide del MW Customer Hub" id="{0CB07BD8-A729-44C3-AF36-735DAE1433D6}">
          <p14:sldIdLst>
            <p14:sldId id="2147482456"/>
            <p14:sldId id="2147482427"/>
            <p14:sldId id="270"/>
            <p14:sldId id="2147482463"/>
            <p14:sldId id="2147482466"/>
            <p14:sldId id="2147482458"/>
            <p14:sldId id="278"/>
            <p14:sldId id="274"/>
            <p14:sldId id="275"/>
            <p14:sldId id="385"/>
            <p14:sldId id="2147482482"/>
            <p14:sldId id="2147482483"/>
            <p14:sldId id="280"/>
            <p14:sldId id="282"/>
            <p14:sldId id="2147482478"/>
            <p14:sldId id="264"/>
            <p14:sldId id="266"/>
            <p14:sldId id="261"/>
            <p14:sldId id="260"/>
            <p14:sldId id="268"/>
            <p14:sldId id="258"/>
            <p14:sldId id="295"/>
            <p14:sldId id="314"/>
            <p14:sldId id="2147482480"/>
            <p14:sldId id="315"/>
            <p14:sldId id="259"/>
            <p14:sldId id="2147482479"/>
            <p14:sldId id="286"/>
            <p14:sldId id="285"/>
            <p14:sldId id="287"/>
            <p14:sldId id="289"/>
            <p14:sldId id="296"/>
            <p14:sldId id="2147483645"/>
            <p14:sldId id="257"/>
            <p14:sldId id="2147483646"/>
            <p14:sldId id="2147483647"/>
            <p14:sldId id="262"/>
            <p14:sldId id="2147482468"/>
            <p14:sldId id="299"/>
            <p14:sldId id="2147482459"/>
            <p14:sldId id="333"/>
            <p14:sldId id="2147482462"/>
            <p14:sldId id="2147482472"/>
            <p14:sldId id="2147482471"/>
            <p14:sldId id="2147482481"/>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2F8"/>
    <a:srgbClr val="151E47"/>
    <a:srgbClr val="091F2C"/>
    <a:srgbClr val="3F3C3E"/>
    <a:srgbClr val="FEFEFF"/>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5547" autoAdjust="0"/>
  </p:normalViewPr>
  <p:slideViewPr>
    <p:cSldViewPr snapToGrid="0">
      <p:cViewPr varScale="1">
        <p:scale>
          <a:sx n="64" d="100"/>
          <a:sy n="64" d="100"/>
        </p:scale>
        <p:origin x="31" y="573"/>
      </p:cViewPr>
      <p:guideLst>
        <p:guide orient="horz" pos="528"/>
        <p:guide orient="horz" pos="960"/>
        <p:guide pos="552"/>
      </p:guideLst>
    </p:cSldViewPr>
  </p:slideViewPr>
  <p:notesTextViewPr>
    <p:cViewPr>
      <p:scale>
        <a:sx n="1" d="1"/>
        <a:sy n="1" d="1"/>
      </p:scale>
      <p:origin x="0" y="0"/>
    </p:cViewPr>
  </p:notesTextViewPr>
  <p:notesViewPr>
    <p:cSldViewPr snapToGrid="0">
      <p:cViewPr>
        <p:scale>
          <a:sx n="100" d="100"/>
          <a:sy n="100" d="100"/>
        </p:scale>
        <p:origin x="2309" y="-173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8:48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8:48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Diamo il benvenuto a tutti alla serie Customer Hub dedicata agli agenti IA. Lasciamo ancora un paio di minuti per dare a tutti il tempo di collegarsi, poi partiamo. Nel frattempo accomodatevi: oggi parliamo di come sfruttare gli agenti pre-costruiti di Copilot.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7442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Work IQ e' lo strato intermedio tra Copilot e i vostri documenti: correla il contesto lavorativo tramite un insieme di skill, strumenti e preferenze. In pratica permette a Copilot di capire su cosa state lavorando e qual e' il vostro contesto, attingendo a Microsoft Graph, alle applicazioni line of business e ai vostri dati, sempre con memoria delle vostre abitudini e del vostro stile.</a:t>
            </a:r>
          </a:p>
        </p:txBody>
      </p:sp>
      <p:sp>
        <p:nvSpPr>
          <p:cNvPr id="4" name="Slide Number Placeholder 3"/>
          <p:cNvSpPr>
            <a:spLocks noGrp="1"/>
          </p:cNvSpPr>
          <p:nvPr>
            <p:ph type="sldNum" sz="quarter" idx="5"/>
          </p:nvPr>
        </p:nvSpPr>
        <p:spPr/>
        <p:txBody>
          <a:bodyPr/>
          <a:lstStyle/>
          <a:p>
            <a:fld id="{D8DEE28F-FC82-4B9B-8015-0E7CE2B17B3F}" type="slidenum">
              <a:rPr lang="en-US" smtClean="0"/>
              <a:t>10</a:t>
            </a:fld>
            <a:endParaRPr lang="en-US"/>
          </a:p>
        </p:txBody>
      </p:sp>
    </p:spTree>
    <p:extLst>
      <p:ext uri="{BB962C8B-B14F-4D97-AF65-F5344CB8AC3E}">
        <p14:creationId xmlns:p14="http://schemas.microsoft.com/office/powerpoint/2010/main" val="86124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9294-59DD-E359-57D5-C4FE8CF8E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28F51-62B4-DA97-ECCD-A2E1FE07E8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1FE06F-8579-3D66-EEEA-64B786BC508A}"/>
              </a:ext>
            </a:extLst>
          </p:cNvPr>
          <p:cNvSpPr>
            <a:spLocks noGrp="1"/>
          </p:cNvSpPr>
          <p:nvPr>
            <p:ph type="body" idx="1"/>
          </p:nvPr>
        </p:nvSpPr>
        <p:spPr/>
        <p:txBody>
          <a:bodyPr/>
          <a:lstStyle/>
          <a:p>
            <a:r>
              <a:rPr lang="it-IT" dirty="0"/>
              <a:t>Qui mettiamo a fuoco la piattaforma degli agenti: e' il punto da cui partono Researcher, Analyst e tutti gli altri. Da qui in avanti ci concentriamo proprio sugli agenti pre-costruiti da Microsoft.</a:t>
            </a:r>
          </a:p>
        </p:txBody>
      </p:sp>
      <p:sp>
        <p:nvSpPr>
          <p:cNvPr id="4" name="Slide Number Placeholder 3">
            <a:extLst>
              <a:ext uri="{FF2B5EF4-FFF2-40B4-BE49-F238E27FC236}">
                <a16:creationId xmlns:a16="http://schemas.microsoft.com/office/drawing/2014/main" id="{F759B3C7-86EE-D3B9-2E6E-4010833198F9}"/>
              </a:ext>
            </a:extLst>
          </p:cNvPr>
          <p:cNvSpPr>
            <a:spLocks noGrp="1"/>
          </p:cNvSpPr>
          <p:nvPr>
            <p:ph type="sldNum" sz="quarter" idx="5"/>
          </p:nvPr>
        </p:nvSpPr>
        <p:spPr/>
        <p:txBody>
          <a:bodyPr/>
          <a:lstStyle/>
          <a:p>
            <a:pPr defTabSz="931774">
              <a:defRPr/>
            </a:pPr>
            <a:fld id="{DCA0D00C-D97D-4D9F-A1A5-E7BA88B482EE}" type="slidenum">
              <a:rPr lang="en-US">
                <a:solidFill>
                  <a:prstClr val="black"/>
                </a:solidFill>
                <a:latin typeface="Segoe Sans Text" pitchFamily="2" charset="0"/>
              </a:rPr>
              <a:pPr defTabSz="931774">
                <a:defRPr/>
              </a:pPr>
              <a:t>11</a:t>
            </a:fld>
            <a:endParaRPr lang="en-US">
              <a:solidFill>
                <a:prstClr val="black"/>
              </a:solidFill>
              <a:latin typeface="Segoe Sans Text" pitchFamily="2" charset="0"/>
            </a:endParaRPr>
          </a:p>
        </p:txBody>
      </p:sp>
    </p:spTree>
    <p:extLst>
      <p:ext uri="{BB962C8B-B14F-4D97-AF65-F5344CB8AC3E}">
        <p14:creationId xmlns:p14="http://schemas.microsoft.com/office/powerpoint/2010/main" val="1311937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375B8-0A6C-7586-F283-84B5A43DE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B0AFC-9E04-CD98-7FA6-03A8828B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676CD-3D72-0FA1-EEDC-4F50C87EBAEB}"/>
              </a:ext>
            </a:extLst>
          </p:cNvPr>
          <p:cNvSpPr>
            <a:spLocks noGrp="1"/>
          </p:cNvSpPr>
          <p:nvPr>
            <p:ph type="body" idx="1"/>
          </p:nvPr>
        </p:nvSpPr>
        <p:spPr/>
        <p:txBody>
          <a:bodyPr/>
          <a:lstStyle/>
          <a:p>
            <a:r>
              <a:rPr lang="it-IT" dirty="0"/>
              <a:t>Copilot rende semplice trovare, distribuire e usare gli agenti. L'idea e' duplice: da un lato dare a ogni dipendente la possibilita' di costruire agenti per il proprio lavoro quotidiano con l'Agent Builder, dall'altro mettere nelle mani dell'IT una piattaforma enterprise come Copilot Studio per agenti piu' sofisticati.</a:t>
            </a:r>
          </a:p>
        </p:txBody>
      </p:sp>
      <p:sp>
        <p:nvSpPr>
          <p:cNvPr id="4" name="Slide Number Placeholder 3">
            <a:extLst>
              <a:ext uri="{FF2B5EF4-FFF2-40B4-BE49-F238E27FC236}">
                <a16:creationId xmlns:a16="http://schemas.microsoft.com/office/drawing/2014/main" id="{C4988E65-D6D8-21E7-B6A1-3FC616067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EE28F-FC82-4B9B-8015-0E7CE2B17B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93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BA96C-81BA-DF62-4839-EC6E7A33E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76FC-DDE6-3F96-2FB6-3C73802C8D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4BACC3-1D12-FA9A-3B4E-760AE2A1EE75}"/>
              </a:ext>
            </a:extLst>
          </p:cNvPr>
          <p:cNvSpPr>
            <a:spLocks noGrp="1"/>
          </p:cNvSpPr>
          <p:nvPr>
            <p:ph type="body" idx="1"/>
          </p:nvPr>
        </p:nvSpPr>
        <p:spPr/>
        <p:txBody>
          <a:bodyPr/>
          <a:lstStyle/>
          <a:p>
            <a:r>
              <a:rPr lang="it-IT" dirty="0"/>
              <a:t>L'ecosistema e' ampio e si divide in tre famiglie: gli agenti pre-costruiti da Microsoft, gli agenti custom creati dagli utenti o dai maker in Agent Builder o Copilot Studio, e gli agenti dei partner collegati a Copilot. Oggi ci focalizziamo sui pre-costruiti, ma e' importante avere chiaro l'intero quadro.</a:t>
            </a:r>
          </a:p>
        </p:txBody>
      </p:sp>
      <p:sp>
        <p:nvSpPr>
          <p:cNvPr id="4" name="Header Placeholder 3">
            <a:extLst>
              <a:ext uri="{FF2B5EF4-FFF2-40B4-BE49-F238E27FC236}">
                <a16:creationId xmlns:a16="http://schemas.microsoft.com/office/drawing/2014/main" id="{DB60AF08-5BB9-2190-CE22-575FCA9E78C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C65DFEA1-843E-0201-777F-1EC1AC70D71D}"/>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EB266B2-48A4-FE96-6D8F-948EF365C87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8:48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2DA50FC3-DDC2-BAD2-8D04-BFBC79C19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8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7EE1B-0AD3-D435-2E92-DC6E7D4AA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4550-4952-897F-9C47-D4A143825C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3EA41C-F488-6FE3-BD86-F1B60BA8E8E0}"/>
              </a:ext>
            </a:extLst>
          </p:cNvPr>
          <p:cNvSpPr>
            <a:spLocks noGrp="1"/>
          </p:cNvSpPr>
          <p:nvPr>
            <p:ph type="body" idx="1"/>
          </p:nvPr>
        </p:nvSpPr>
        <p:spPr/>
        <p:txBody>
          <a:bodyPr/>
          <a:lstStyle/>
          <a:p>
            <a:r>
              <a:rPr lang="it-IT" dirty="0"/>
              <a:t>Questi sono alcuni esempi di agenti realizzati da Microsoft. Alcuni sono gia' in general availability, penso a Interpreter, Facilitator, Researcher, Analyst e Forms, altri sono in preview o nel programma Frontier, come gli agenti per Word, Excel e PowerPoint. Attenzione: gli agenti disponibili variano in base alla licenza e a quelli che l'amministratore ha abilitato per voi. Tra questi, l'Interpreter offre un interpretariato vocale multilingua nelle riunioni, mentre Facilitator aiuta a prendere appunti e a seguire l'agenda.</a:t>
            </a:r>
          </a:p>
        </p:txBody>
      </p:sp>
      <p:sp>
        <p:nvSpPr>
          <p:cNvPr id="4" name="Slide Number Placeholder 3">
            <a:extLst>
              <a:ext uri="{FF2B5EF4-FFF2-40B4-BE49-F238E27FC236}">
                <a16:creationId xmlns:a16="http://schemas.microsoft.com/office/drawing/2014/main" id="{41449BB4-B57D-737A-AEE4-193E796C4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03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Entriamo ora nel vivo con il primo protagonista di oggi: l'agente Researcher. Vediamo una panoramica, i casi d'uso e qualche consiglio sui prompt.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218340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26B5-F9EC-EE6F-0A93-9BBAB5E10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673B2-FD4B-07B7-9512-458D890713D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9EEB881-4DD9-36B3-54A1-BB23279DB781}"/>
              </a:ext>
            </a:extLst>
          </p:cNvPr>
          <p:cNvSpPr>
            <a:spLocks noGrp="1"/>
          </p:cNvSpPr>
          <p:nvPr>
            <p:ph type="body" idx="1"/>
          </p:nvPr>
        </p:nvSpPr>
        <p:spPr/>
        <p:txBody>
          <a:bodyPr/>
          <a:lstStyle/>
          <a:p>
            <a:r>
              <a:rPr lang="it-IT" dirty="0"/>
              <a:t>Researcher porta dentro l'organizzazione le capacita' di un ricercatore specializzato. Unisce i modelli di ragionamento profondo piu' avanzati con la base web e di lavoro, e restituisce risposte ben strutturate a prompt complessi. In pratica diventa un vero partner di pensiero, capace di ragionare in modo avanzato sul vostro contesto specifico.</a:t>
            </a:r>
          </a:p>
        </p:txBody>
      </p:sp>
      <p:sp>
        <p:nvSpPr>
          <p:cNvPr id="4" name="Slide Number Placeholder 3">
            <a:extLst>
              <a:ext uri="{FF2B5EF4-FFF2-40B4-BE49-F238E27FC236}">
                <a16:creationId xmlns:a16="http://schemas.microsoft.com/office/drawing/2014/main" id="{CE1E2F84-07CB-0850-4056-4B16CEAB5A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9026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cuore di Researcher e' il ragionamento continuo: il modello costruisce una vera e propria catena di ragionamento, una sequenza di passaggi basati l'uno sull'altro. Non si ferma alla prima risposta, ma valuta ogni step e va avanti finche' il risultato non e' completo e soddisfacente.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912730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si vede l'altro punto di forza: le inferenze piu' profonde. Researcher crea collegamenti tra le informazioni per offrire narrazioni coerenti e conclusioni dedotte, non semplici riassunti come accade nella maggior parte dei casi con la chat. E' proprio questo che lo distingue da una risposta veloce.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957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9319C-D4B1-1312-C3FB-2B206E5C7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09BCD-1091-12EF-E0C1-6B7B071A5080}"/>
              </a:ext>
            </a:extLst>
          </p:cNvPr>
          <p:cNvSpPr>
            <a:spLocks noGrp="1" noRot="1" noChangeAspect="1"/>
          </p:cNvSpPr>
          <p:nvPr>
            <p:ph type="sldImg"/>
          </p:nvPr>
        </p:nvSpPr>
        <p:spPr/>
        <p:txBody>
          <a:bodyPr/>
          <a:lstStyle/>
          <a:p>
            <a:endParaRPr lang="en-AU"/>
          </a:p>
        </p:txBody>
      </p:sp>
      <p:sp>
        <p:nvSpPr>
          <p:cNvPr id="4" name="Slide Number Placeholder 3">
            <a:extLst>
              <a:ext uri="{FF2B5EF4-FFF2-40B4-BE49-F238E27FC236}">
                <a16:creationId xmlns:a16="http://schemas.microsoft.com/office/drawing/2014/main" id="{51A93BF1-CEF7-FFF5-9453-A11ADB3AB4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B1247-CB30-4CDD-8F71-4709B580E4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Notes Placeholder 5">
            <a:extLst>
              <a:ext uri="{FF2B5EF4-FFF2-40B4-BE49-F238E27FC236}">
                <a16:creationId xmlns:a16="http://schemas.microsoft.com/office/drawing/2014/main" id="{27FB7232-DD4B-D008-CBF0-02F19EAEC8FA}"/>
              </a:ext>
            </a:extLst>
          </p:cNvPr>
          <p:cNvSpPr>
            <a:spLocks noGrp="1"/>
          </p:cNvSpPr>
          <p:nvPr>
            <p:ph type="body" sz="quarter" idx="3"/>
          </p:nvPr>
        </p:nvSpPr>
        <p:spPr/>
        <p:txBody>
          <a:bodyPr/>
          <a:lstStyle/>
          <a:p>
            <a:r>
              <a:rPr lang="it-IT" dirty="0"/>
              <a:t>Questa tabella aiuta a scegliere lo strumento giusto. Per una risposta rapida e diretta, un riassunto, una mail, un brainstorming, va benissimo GPT-5 in quick response. Per un ragionamento analitico in piu' fasi c'e' il deep reasoning. Quando invece serve una vera indagine, con raccolta e sintesi di tante fonti e un report completo, allora entra in gioco Researcher. Il bello e' che Copilot Chat puo' anche scegliere da solo quale usare.</a:t>
            </a:r>
          </a:p>
        </p:txBody>
      </p:sp>
    </p:spTree>
    <p:extLst>
      <p:ext uri="{BB962C8B-B14F-4D97-AF65-F5344CB8AC3E}">
        <p14:creationId xmlns:p14="http://schemas.microsoft.com/office/powerpoint/2010/main" val="86021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Benvenuti di nuovo a tutti in questa sessione del Customer Hub. L'argomento di oggi sono gli agenti pre-costruiti, gli agenti first party di Microsoft, integrati dentro Copilot. Vediamo insieme cosa sono e come possono aiutarci nel lavoro di tutti i giorni.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495639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Vediamo come si usa in pratica. Researcher e' disponibile come agente dentro Copilot Chat, nell'app Microsoft 365 Copilot, in Teams e in Outlook: lo trovate nel pannello a sinistra. Si parte digitando un argomento o una domanda, poi l'agente vi fara' alcune domande di chiarimento, a cui potete rispondere oppure dire semplicemente 'vai avanti'. Da li' procede passo dopo passo, mostrando tutti i passaggi in tempo reale, e alla fine potete agire sul report, ad esempio aprendolo in Pagine per modificarlo.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413744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aspetto importante e' il controllo che avete sulle fonti di input. Prima di partire potete decidere da dove deve attingere: documenti, ricerca web tramite Microsoft Search, file da OneDrive, Work IQ e connettori. Potete anche caricare un file specifico o usare il computer use per fare ricerca su applicazioni legacy via browser.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027818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Avete anche il controllo sulla lunghezza del report. Spesso non specifichiamo bene quante pagine vogliamo o a che tipo di audience ci rivolgiamo: qui invece potete indicarlo, cosi' il risultato finale e' calibrato sulle vostre esigenze.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87607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report finale non resta confinato nella chat. Potete esportarlo in vari formati: Word, PDF, una presentazione PowerPoint, una Copilot Page, perfino un'infografica o un audio overview in stile podcast. In questo modo il risultato e' davvero pronto all'uso.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82318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Tra le capacita' piu' interessanti c'e' l'interprete di codice: Researcher puo' eseguire script in Python per generare grafici e infografiche, come questo esempio sulle tendenze degli affitti. E' un modo per arricchire la ricerca con elementi visivi calcolati direttamente sui dati.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dirty="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26376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ultimo punto su Researcher: e' disponibile ovunque. Lo ritrovate su desktop, su web e su mobile, sempre dentro l'esperienza di Copilot, cosi' potete iniziare un report da un dispositivo e riprenderlo da un altro.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545531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2F79-01B8-DC3A-1633-AC85A7586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CE12C-4F12-A88C-7420-EB5505A01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8CAD2-8042-90DB-F9D4-790880606A80}"/>
              </a:ext>
            </a:extLst>
          </p:cNvPr>
          <p:cNvSpPr>
            <a:spLocks noGrp="1"/>
          </p:cNvSpPr>
          <p:nvPr>
            <p:ph type="body" idx="1"/>
          </p:nvPr>
        </p:nvSpPr>
        <p:spPr/>
        <p:txBody>
          <a:bodyPr/>
          <a:lstStyle/>
          <a:p>
            <a:r>
              <a:rPr lang="it-IT" dirty="0"/>
              <a:t>Passiamo alla pratica con una demo live di Researcher. Vi mostro come parte una ricerca, le domande di chiarimento, i passaggi di ragionamento e il report finale. Per fare prima ho gia' preparato un risultato, ma vediamo insieme anche la parte iniziale e come si esporta l'output in Word o in PowerPoint.</a:t>
            </a:r>
          </a:p>
        </p:txBody>
      </p:sp>
      <p:sp>
        <p:nvSpPr>
          <p:cNvPr id="4" name="Header Placeholder 3">
            <a:extLst>
              <a:ext uri="{FF2B5EF4-FFF2-40B4-BE49-F238E27FC236}">
                <a16:creationId xmlns:a16="http://schemas.microsoft.com/office/drawing/2014/main" id="{BCB71510-8173-6E6C-6C87-646749B6311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0AA0F7A-96EE-2B19-82B5-0D703D582F7E}"/>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FCA2F411-E3E9-F0C9-45EC-4F7F4FE571C2}"/>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E943187A-7AF2-74E8-C718-D39129DA6D43}"/>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04030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Cambiamo agente: ora tocca ad Analyst. Anche qui vediamo una panoramica, i casi d'uso e qualche consiglio sui prompt.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701298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Prima di vedere Analyst, inquadriamo i problemi che vuole risolvere. Le organizzazioni sono sommerse di dati strutturati e non, spesso mancano le competenze tecniche come SQL o Python, i flussi di pulizia e formattazione portano via tempo, gli strumenti sono frammentati in silos e gli insight finiscono nascosti in dashboard complesse. Analyst nasce proprio per superare questi colli di bottiglia.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0A87-F51F-450E-AC78-69A8BAEFC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189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Analyst e' un agente di ragionamento avanzato che usa un ragionamento iterativo a catena per l'analisi dei dati, trasformando dati grezzi in risultati in pochi minuti grazie al modello o3-mini di OpenAI. A differenza di Researcher, qui non scegliete il modello: usa sempre questo modello specifico, ottimizzato per l'analisi.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890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5E502-A9DD-96B5-7749-5F150102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9982B-57F0-3BAA-13A3-5FA48140B5A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312A789-FB52-CFC4-98CF-516204AA2B52}"/>
              </a:ext>
            </a:extLst>
          </p:cNvPr>
          <p:cNvSpPr>
            <a:spLocks noGrp="1"/>
          </p:cNvSpPr>
          <p:nvPr>
            <p:ph type="body" idx="1"/>
          </p:nvPr>
        </p:nvSpPr>
        <p:spPr/>
        <p:txBody>
          <a:bodyPr/>
          <a:lstStyle/>
          <a:p>
            <a:r>
              <a:rPr lang="it-IT" dirty="0"/>
              <a:t>Mi presento: sono Andrea Tedeschi, Cloud Solution Architect su Copilot per Microsoft Italia, e con me c'e' Lorenzo Albani, anche lui Cloud Solution Architect. Saremo noi due ad accompagnarvi lungo tutta la sessione di oggi.</a:t>
            </a:r>
          </a:p>
        </p:txBody>
      </p:sp>
      <p:sp>
        <p:nvSpPr>
          <p:cNvPr id="4" name="Header Placeholder 3">
            <a:extLst>
              <a:ext uri="{FF2B5EF4-FFF2-40B4-BE49-F238E27FC236}">
                <a16:creationId xmlns:a16="http://schemas.microsoft.com/office/drawing/2014/main" id="{599D1FC7-DF6F-C3F1-A9BE-094CF663F68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B9BFDFF-A8D1-DD51-03C9-92CE1D38464B}"/>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BCBB2179-85ED-671A-D6CE-45D3E282C79B}"/>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D46721A0-12FE-8F22-41E6-7AE403C59B38}"/>
              </a:ext>
            </a:extLst>
          </p:cNvPr>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014111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La differenza rispetto a un modello tradizionale e' che Analyst non salta troppo in fretta dal problema alla soluzione. Procede in modo iterativo, ipotizza, testa, raffina e si adatta, e a ogni passo puo' generare ed eseguire codice Python. Questo gli permette di raccogliere informazioni in modo incrementale, correggere la rotta e recuperare automaticamente dagli errori.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8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Per usarlo, individuate i file con i dati grezzi e aggiungeteli al prompt in Copilot Chat, caricandoli o pescandoli dai vostri file M365. Analyst supporta fino a 5 file alla volta, sia documenti come Word, PPT e PDF sia dataset come Excel, CSV e JSON. Poi gli chiedete gli approfondimenti che volete, specificando il tipo di grafico o visualizzazione: lui costruisce un piano ed esegue codice Python, e potete seguire il ragionamento a catena. Lo trovate in Copilot Chat su app Microsoft 365 Copilot, Teams e Outlook.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115409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Quando conviene usare Analyst? Quando dovete consultare piu' fonti di dati insieme, quando serve una risoluzione passo dopo passo e quando volete visualizzazioni a partire dai dati. Pensate all'analisi delle performance finanziarie, alla segmentazione clienti, al sentiment sui feedback o al data storytelling. Il consiglio e' di fare domande complesse e multivariabili, specificare il tipo di insight e verificare sempre i risultati seguendo il ragionamento.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313873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17E33-0ACE-7DF6-0EBE-19273995A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AC19B-39E0-D806-B620-507CA328EE8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30C9D42-B90A-4991-8614-2ACF366AD593}"/>
              </a:ext>
            </a:extLst>
          </p:cNvPr>
          <p:cNvSpPr>
            <a:spLocks noGrp="1"/>
          </p:cNvSpPr>
          <p:nvPr>
            <p:ph type="body" idx="1"/>
          </p:nvPr>
        </p:nvSpPr>
        <p:spPr/>
        <p:txBody>
          <a:bodyPr/>
          <a:lstStyle/>
          <a:p>
            <a:r>
              <a:rPr lang="it-IT" dirty="0"/>
              <a:t>Ora una demo live di Analyst. Parto da un prompt semplice, analizza i dati di vendita di questo file Excel e mostra le tendenze e le correlazioni, e poi ne lancio uno piu' dettagliato in background. Vedrete che piu' sono preciso nella richiesta, piu' l'output finale e' ricco: grafici, heatmap, andamenti stagionali e spunti d'azione.</a:t>
            </a:r>
          </a:p>
        </p:txBody>
      </p:sp>
      <p:sp>
        <p:nvSpPr>
          <p:cNvPr id="4" name="Header Placeholder 3">
            <a:extLst>
              <a:ext uri="{FF2B5EF4-FFF2-40B4-BE49-F238E27FC236}">
                <a16:creationId xmlns:a16="http://schemas.microsoft.com/office/drawing/2014/main" id="{769A88EB-E448-7B0D-546D-F1AC73D8C23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23AC4F3-FC8C-A9B7-6988-E9E5D963675B}"/>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F6B5C5F3-9B78-9D71-D218-9C0285C51867}"/>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8D3909A4-3DEE-A3BB-EA6F-D162188458C0}"/>
              </a:ext>
            </a:extLst>
          </p:cNvPr>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4232636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05D1A-0F57-A447-A919-D694DCDBD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F42AA-E75B-71B8-D60D-C47130AFCFF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A8BF263-26EA-0999-BBBF-2A66632848D2}"/>
              </a:ext>
            </a:extLst>
          </p:cNvPr>
          <p:cNvSpPr>
            <a:spLocks noGrp="1"/>
          </p:cNvSpPr>
          <p:nvPr>
            <p:ph type="body" idx="1"/>
          </p:nvPr>
        </p:nvSpPr>
        <p:spPr/>
        <p:txBody>
          <a:bodyPr/>
          <a:lstStyle/>
          <a:p>
            <a:r>
              <a:rPr lang="it-IT" dirty="0"/>
              <a:t>Ultima parte: i Coach Agent e l'agente Forms per le survey. Sono strumenti semplici ma molto efficaci, vi mostro perche' vale la pena provarli.</a:t>
            </a:r>
          </a:p>
        </p:txBody>
      </p:sp>
      <p:sp>
        <p:nvSpPr>
          <p:cNvPr id="4" name="Header Placeholder 3">
            <a:extLst>
              <a:ext uri="{FF2B5EF4-FFF2-40B4-BE49-F238E27FC236}">
                <a16:creationId xmlns:a16="http://schemas.microsoft.com/office/drawing/2014/main" id="{DF1A6AC9-D53A-E369-EDEA-02D37B7B262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0173863-5B17-F1A1-860C-871ADD490A47}"/>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74513F1A-0318-4712-F637-CB149DCFA125}"/>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098AD814-604B-FE47-8698-D5283A8C62DA}"/>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3686088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Prompt Coach e' uno di quei coach agent che aiutano a scrivere il prompt ottimale da usare dentro Researcher o Analyst. Lo trovate cercando 'coach' tra tutti gli agenti. Gli dite cosa volete fare, anche in modo generico, e lui vi propone una struttura consigliata, un prompt pronto da completare, una versione piu' breve e delle domande da fare. E' rapidissimo e migliora davvero la qualita' dei risultati.</a:t>
            </a:r>
          </a:p>
          <a:p>
            <a:r>
              <a:rPr lang="en-US" dirty="0"/>
              <a:t>====================</a:t>
            </a:r>
          </a:p>
          <a:p>
            <a:r>
              <a:rPr lang="en-US" dirty="0"/>
              <a:t>Prompt Coach (Demo)</a:t>
            </a:r>
          </a:p>
          <a:p>
            <a:endParaRPr lang="en-US" dirty="0"/>
          </a:p>
          <a:p>
            <a:r>
              <a:rPr lang="en-US" dirty="0"/>
              <a:t>Help me write a good prompt for the Researcher agent.</a:t>
            </a:r>
          </a:p>
          <a:p>
            <a:r>
              <a:rPr lang="en-US" dirty="0"/>
              <a:t>I need to conduct a research about the usage of AI in the Education and University industry in Italy.</a:t>
            </a:r>
          </a:p>
          <a:p>
            <a:r>
              <a:rPr lang="en-US" dirty="0"/>
              <a:t>Give me trends, use cases to </a:t>
            </a:r>
            <a:r>
              <a:rPr lang="en-US" dirty="0" err="1"/>
              <a:t>analyse</a:t>
            </a:r>
            <a:r>
              <a:rPr lang="en-US" dirty="0"/>
              <a:t>, and recommendations to ask Research to produce a detailed report.</a:t>
            </a:r>
          </a:p>
          <a:p>
            <a:endParaRPr lang="en-US" dirty="0"/>
          </a:p>
          <a:p>
            <a:r>
              <a:rPr lang="en-US" dirty="0"/>
              <a:t>I’m launching a new Consumer product. Can you help me in creating a prompt for researcher to create a report about the new product, to be used as internal documentation for the production and sales process?</a:t>
            </a:r>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404023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L'agente Forms ci aiuta a creare survey partendo direttamente dalla chat, senza costruire il form a mano. Potete fare brainstorming sui contenuti e poi richiamare l'agente per generare il sondaggio, oppure partire da un prompt gia' pronto fatto con il Prompt Coach. Da li' genera il QR code, prepara la distribuzione via email e puo' iniziare ad analizzare le risposte man mano che arrivano.</a:t>
            </a:r>
          </a:p>
          <a:p>
            <a:r>
              <a:rPr lang="en-US" dirty="0"/>
              <a:t>====================</a:t>
            </a:r>
          </a:p>
          <a:p>
            <a:r>
              <a:rPr lang="en-US" dirty="0"/>
              <a:t>Forms (Demo)</a:t>
            </a:r>
          </a:p>
          <a:p>
            <a:endParaRPr lang="en-US" dirty="0"/>
          </a:p>
          <a:p>
            <a:r>
              <a:rPr lang="en-US" dirty="0"/>
              <a:t>Create a customer satisfaction survey for our new released product line (Contoso car accessories).</a:t>
            </a:r>
          </a:p>
          <a:p>
            <a:r>
              <a:rPr lang="en-US" dirty="0"/>
              <a:t>The survey should target end consumers who recently purchased Contoso products and should be suitable for distribution via email or QR code on packaging.</a:t>
            </a:r>
          </a:p>
          <a:p>
            <a:endParaRPr lang="en-US" dirty="0"/>
          </a:p>
          <a:p>
            <a:r>
              <a:rPr lang="en-US" dirty="0"/>
              <a:t>Include:</a:t>
            </a:r>
          </a:p>
          <a:p>
            <a:r>
              <a:rPr lang="en-US" dirty="0"/>
              <a:t>- A short introduction explaining the purpose of the survey</a:t>
            </a:r>
          </a:p>
          <a:p>
            <a:r>
              <a:rPr lang="en-US" dirty="0"/>
              <a:t>- 8–10 questions total</a:t>
            </a:r>
          </a:p>
          <a:p>
            <a:r>
              <a:rPr lang="en-US" dirty="0"/>
              <a:t>- A mix of question types: multiple choice, rating scale (1–5), and open text</a:t>
            </a:r>
          </a:p>
          <a:p>
            <a:r>
              <a:rPr lang="en-US" dirty="0"/>
              <a:t>Focus on:</a:t>
            </a:r>
          </a:p>
          <a:p>
            <a:r>
              <a:rPr lang="en-US" dirty="0"/>
              <a:t>- Overall satisfaction with the product</a:t>
            </a:r>
          </a:p>
          <a:p>
            <a:r>
              <a:rPr lang="en-US" dirty="0"/>
              <a:t>- Taste and quality perception</a:t>
            </a:r>
          </a:p>
          <a:p>
            <a:r>
              <a:rPr lang="en-US" dirty="0"/>
              <a:t>- Packaging usability and sustainability perception</a:t>
            </a:r>
          </a:p>
          <a:p>
            <a:r>
              <a:rPr lang="en-US" dirty="0"/>
              <a:t>- Availability in stores</a:t>
            </a:r>
          </a:p>
          <a:p>
            <a:r>
              <a:rPr lang="en-US" dirty="0"/>
              <a:t>- Price perception vs competitors</a:t>
            </a:r>
          </a:p>
          <a:p>
            <a:r>
              <a:rPr lang="en-US" dirty="0"/>
              <a:t>- Likelihood to recommend Contoso (Net Promoter Score style question)</a:t>
            </a:r>
          </a:p>
          <a:p>
            <a:endParaRPr lang="en-US" dirty="0"/>
          </a:p>
          <a:p>
            <a:r>
              <a:rPr lang="en-US" dirty="0"/>
              <a:t>Add:</a:t>
            </a:r>
          </a:p>
          <a:p>
            <a:r>
              <a:rPr lang="en-US" dirty="0"/>
              <a:t>- One question asking which specific product was purchased (wipers, lamps, cleaning products)</a:t>
            </a:r>
          </a:p>
          <a:p>
            <a:r>
              <a:rPr lang="en-US" dirty="0"/>
              <a:t>- One question asking where the product was bought (supermarket, online, etc.)</a:t>
            </a:r>
          </a:p>
          <a:p>
            <a:r>
              <a:rPr lang="en-US" dirty="0"/>
              <a:t>- One optional open-ended question for suggestions or improvements</a:t>
            </a:r>
          </a:p>
          <a:p>
            <a:r>
              <a:rPr lang="en-US" dirty="0"/>
              <a:t>Tone:</a:t>
            </a:r>
          </a:p>
          <a:p>
            <a:r>
              <a:rPr lang="en-US" dirty="0"/>
              <a:t>- Friendly and brand-aligned with Contoso (quality, Italian heritage, trust)</a:t>
            </a:r>
          </a:p>
          <a:p>
            <a:r>
              <a:rPr lang="en-US" dirty="0"/>
              <a:t>- Simple and easy to complete in under 2 minutes</a:t>
            </a:r>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4210671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CA9C-441B-7D71-4612-09B61A7E4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FF79E-0D9B-35B3-FB4C-A4CD2D450FC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FF19FFE-C70A-A151-7BC1-D4E9249B8B2A}"/>
              </a:ext>
            </a:extLst>
          </p:cNvPr>
          <p:cNvSpPr>
            <a:spLocks noGrp="1"/>
          </p:cNvSpPr>
          <p:nvPr>
            <p:ph type="body" idx="1"/>
          </p:nvPr>
        </p:nvSpPr>
        <p:spPr/>
        <p:txBody>
          <a:bodyPr/>
          <a:lstStyle/>
          <a:p>
            <a:r>
              <a:rPr lang="it-IT" dirty="0"/>
              <a:t>Vediamo Forms in azione. Parto da un prompt preparato con il Prompt Coach per una survey sulla soddisfazione clienti, e l'agente mi crea il form in pochi secondi: introduzione, 8-10 domande di tipologie diverse, tono cordiale. Poi mostro come preparare la distribuzione via email piu' QR code e come avviare la raccolta dati.</a:t>
            </a:r>
          </a:p>
        </p:txBody>
      </p:sp>
      <p:sp>
        <p:nvSpPr>
          <p:cNvPr id="4" name="Header Placeholder 3">
            <a:extLst>
              <a:ext uri="{FF2B5EF4-FFF2-40B4-BE49-F238E27FC236}">
                <a16:creationId xmlns:a16="http://schemas.microsoft.com/office/drawing/2014/main" id="{5EE2D057-69D9-A816-BDCD-7383087AB33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632B545-D132-9C4C-CDB9-724ADBDC5394}"/>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E73A08E7-FF26-FE68-8F9A-4A63A8CF2048}"/>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A7377C7C-EAD3-3E1C-F76F-2BFFE550EE74}"/>
              </a:ext>
            </a:extLst>
          </p:cNvPr>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192882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Bene, abbiamo visto i protagonisti di oggi. Adesso qualche indicazione su come proseguire: risorse, materiali e prossimi passi per mettere subito in pratica quello che avete imparato.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174439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Qui trovate le risorse per approfondire: il blog di annuncio di Researcher e Analyst, i video dimostrativi, la pagina di adozione degli agenti in Microsoft 365 e gli articoli del team di ingegneria sul Community Hub. Vi consiglio di salvarle e di provarle con calma dopo la sessione.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783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Una breve nota organizzativa prima di iniziare: durante il webinar terremo i microfoni disattivati. Scrivete pure tutte le vostre domande in chat, le raccogliamo tutte: quelle piu' comuni le riprendiamo a voce, le altre rispondiamo in chat o subito dopo. C'e' anche uno spazio dedicato alle domande alla fine.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698844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Vi ricordo di visitare il sito del Customer Hub: trovate le prossime sessioni, gli aggiornamenti e i contenuti on-demand. Potete scansionare il QR code o usare il link a schermo per restare aggiornati sulle prossime puntate, sempre sul tema agenti e Copilot Chat.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132136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Microsoft mette a disposizione anche diversi investimenti per accelerare il time-to-value: la directory dei partner per l'estendibilita' di Microsoft 365 Copilot, l'assistenza tecnica e di implementazione con FastTrack per i clienti idonei, e i servizi guidati dai CSA esperti tramite Microsoft Unified. Sono leve utili per partire con il piede giusto.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invito: diventate Champion. E' un programma gratuito su aka.ms/M365Champions che vi aiuta a ottenere di piu' da Copilot e Microsoft 365, a supportare i colleghi e a far crescere le vostre competenze e la vostra carriera.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790416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Grazie a tutti per l'attenzione e la partecipazione. Il vostro feedback e' davvero importante per noi: prima di andare, dedicateci un momento per compilare la survey del Customer Hub, scansionando il QR code o visitando aka.ms/CustomerHubSurvey. Ci aiuta a migliorare le prossime sessioni.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987284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Apriamo lo spazio domande, siamo qui a completa disposizione: scrivete pure in chat e ne discutiamo in diretta, approfondendo i topic che vi interessano di piu'. Tra le domande tipiche: Forms puo' prendere le anagrafiche da un file esterno per la distribuzione, basta dargli in pasto un CSV o un Excel; nella Copilot Chat free sono disponibili un paio di coach come l'idea coach e il learning coach, mentre gli altri richiedono la licenza o un piano a consumo; e su GPT contro Claude, per il deep reasoning molto focalizzato su un argomento Claude eccelle nel mantenere il contesto, ma il consiglio e' chiedere a Copilot stesso quale modello conviene.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263134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D8693-1FC7-F984-E314-0D8E72FF0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8452C-D0AD-3EF0-DB07-F7B721C79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13080-A908-D2F1-C92D-5B8A32595475}"/>
              </a:ext>
            </a:extLst>
          </p:cNvPr>
          <p:cNvSpPr>
            <a:spLocks noGrp="1"/>
          </p:cNvSpPr>
          <p:nvPr>
            <p:ph type="body" idx="1"/>
          </p:nvPr>
        </p:nvSpPr>
        <p:spPr/>
        <p:txBody>
          <a:bodyPr/>
          <a:lstStyle/>
          <a:p>
            <a:r>
              <a:rPr lang="it-IT" dirty="0"/>
              <a:t>Chiudiamo ringraziandovi ancora. Vi invitiamo a iscrivervi alle prossime sessioni in programma, sempre sul Customer Hub e sempre sul tema agenti e Copilot Chat. Grazie a tutti e buona giornata!</a:t>
            </a:r>
          </a:p>
        </p:txBody>
      </p:sp>
      <p:sp>
        <p:nvSpPr>
          <p:cNvPr id="4" name="Header Placeholder 3">
            <a:extLst>
              <a:ext uri="{FF2B5EF4-FFF2-40B4-BE49-F238E27FC236}">
                <a16:creationId xmlns:a16="http://schemas.microsoft.com/office/drawing/2014/main" id="{88DFB4EA-F466-9BD8-FC62-E64A8028EB9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71DCF37-6098-53E9-9542-BC4233D177E3}"/>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F52FBCC7-F2AD-228A-5152-4F4201967841}"/>
              </a:ext>
            </a:extLst>
          </p:cNvPr>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a:extLst>
              <a:ext uri="{FF2B5EF4-FFF2-40B4-BE49-F238E27FC236}">
                <a16:creationId xmlns:a16="http://schemas.microsoft.com/office/drawing/2014/main" id="{770A8AA0-DDD7-4A3C-0EC8-2049635FF316}"/>
              </a:ext>
            </a:extLst>
          </p:cNvPr>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4139226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Slide di chiusura. Restiamo a disposizione per eventuali ultime domande prima di salutarci.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428309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Ecco il percorso di oggi: partiamo da una panoramica su Copilot e gli agenti, poi entriamo nel dettaglio su Researcher e su Analyst, vediamo i Coach Agent e l'agente Forms per le survey, e chiudiamo con un po' di Q&amp;A e i prossimi passi. La maggior parte del tempo la dedicheremo a Researcher e Analyst, anche con delle demo live.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76657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Partiamo proprio dalle basi: inquadriamo cos'e' Copilot e dove si collocano gli agenti, cosi' abbiamo tutti lo stesso quadro completo prima di scendere nel dettaglio.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24400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79C-626E-B8BE-845D-2C918556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AA94-336A-DB25-4E82-A8EABC55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EF0E-3C0B-084A-18DC-64E8187BFADB}"/>
              </a:ext>
            </a:extLst>
          </p:cNvPr>
          <p:cNvSpPr>
            <a:spLocks noGrp="1"/>
          </p:cNvSpPr>
          <p:nvPr>
            <p:ph type="body" idx="1"/>
          </p:nvPr>
        </p:nvSpPr>
        <p:spPr/>
        <p:txBody>
          <a:bodyPr/>
          <a:lstStyle/>
          <a:p>
            <a:r>
              <a:rPr lang="it-IT" dirty="0"/>
              <a:t>Qui vedete il quadro completo: si parte da Copilot Chat, la versione web based, gratuita e sicura. Aggiungendo la licenza Microsoft 365 Copilot otteniamo Work IQ e la capacita' di lavorare sul nostro ambito lavorativo, dentro le app come Teams, Outlook, Word, Excel e PowerPoint. E sopra a tutto questo abbiamo gli agenti e gli strumenti per costruirli.</a:t>
            </a:r>
          </a:p>
          <a:p>
            <a:pPr fontAlgn="base"/>
            <a:r>
              <a:rPr lang="en-US" sz="850">
                <a:latin typeface="Segoe Sans Display"/>
                <a:cs typeface="Segoe Sans Display"/>
              </a:rPr>
              <a:t>High-level messaging:</a:t>
            </a:r>
            <a:endParaRPr lang="en-US">
              <a:cs typeface="Segoe Sans Display" pitchFamily="2" charset="0"/>
            </a:endParaRPr>
          </a:p>
          <a:p>
            <a:pPr marL="285750" indent="-285750">
              <a:lnSpc>
                <a:spcPct val="107000"/>
              </a:lnSpc>
              <a:spcAft>
                <a:spcPts val="800"/>
              </a:spcAft>
              <a:buFont typeface="Arial,Sans-Serif"/>
              <a:buChar char="•"/>
            </a:pPr>
            <a:endParaRPr lang="en-US">
              <a:cs typeface="Segoe Sans Display" pitchFamily="2" charset="0"/>
            </a:endParaRPr>
          </a:p>
          <a:p>
            <a:r>
              <a:rPr lang="en-US" sz="850">
                <a:latin typeface="Segoe Sans Display"/>
                <a:cs typeface="Segoe Sans Display"/>
              </a:rPr>
              <a:t>This unique product makes it possible for every company to accelerate their AI transformation journey, enabling a broad deployment so that companies can begin developing the new competencies required to compete and win this new era.</a:t>
            </a:r>
          </a:p>
          <a:p>
            <a:r>
              <a:rPr lang="en-US" sz="850">
                <a:latin typeface="Segoe Sans Display"/>
                <a:cs typeface="Segoe Sans Display"/>
              </a:rPr>
              <a:t>And at the same time, simplify AI management and security.</a:t>
            </a:r>
          </a:p>
        </p:txBody>
      </p:sp>
      <p:sp>
        <p:nvSpPr>
          <p:cNvPr id="4" name="Header Placeholder 3">
            <a:extLst>
              <a:ext uri="{FF2B5EF4-FFF2-40B4-BE49-F238E27FC236}">
                <a16:creationId xmlns:a16="http://schemas.microsoft.com/office/drawing/2014/main" id="{E918389A-174A-E1C0-B7A5-EB38DA62AA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FB00394C-1BE6-7872-5367-012C1AC39E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1AFA84-1788-3EF7-96EF-E6446BDF0E5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8:48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48F8C78-70C5-9DFE-A47B-E3F62797B1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6259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6FBE5-115C-FF1F-32E5-2ED0513EC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DAD79-4E72-9602-171B-6907CDCAFD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A05AE5-7BB0-BFF9-A014-2BD38F3198E6}"/>
              </a:ext>
            </a:extLst>
          </p:cNvPr>
          <p:cNvSpPr>
            <a:spLocks noGrp="1"/>
          </p:cNvSpPr>
          <p:nvPr>
            <p:ph type="body" idx="1"/>
          </p:nvPr>
        </p:nvSpPr>
        <p:spPr/>
        <p:txBody>
          <a:bodyPr/>
          <a:lstStyle/>
          <a:p>
            <a:r>
              <a:rPr lang="it-IT" dirty="0"/>
              <a:t>Microsoft 365 Copilot e' l'IA pensata per il lavoro. Si regge su due pilastri: Work IQ, il livello di intelligenza che personalizza Copilot su di voi e sulla vostra organizzazione, e la piattaforma degli agenti, con tutto l'ecosistema e gli strumenti per crearli alla portata di tutti.</a:t>
            </a:r>
          </a:p>
        </p:txBody>
      </p:sp>
      <p:sp>
        <p:nvSpPr>
          <p:cNvPr id="4" name="Slide Number Placeholder 3">
            <a:extLst>
              <a:ext uri="{FF2B5EF4-FFF2-40B4-BE49-F238E27FC236}">
                <a16:creationId xmlns:a16="http://schemas.microsoft.com/office/drawing/2014/main" id="{AEF85374-175F-5A5E-5C4C-D6934BBD72DA}"/>
              </a:ext>
            </a:extLst>
          </p:cNvPr>
          <p:cNvSpPr>
            <a:spLocks noGrp="1"/>
          </p:cNvSpPr>
          <p:nvPr>
            <p:ph type="sldNum" sz="quarter" idx="5"/>
          </p:nvPr>
        </p:nvSpPr>
        <p:spPr/>
        <p:txBody>
          <a:bodyPr/>
          <a:lstStyle/>
          <a:p>
            <a:pPr defTabSz="931774">
              <a:defRPr/>
            </a:pPr>
            <a:fld id="{DCA0D00C-D97D-4D9F-A1A5-E7BA88B482EE}" type="slidenum">
              <a:rPr lang="en-US">
                <a:solidFill>
                  <a:prstClr val="black"/>
                </a:solidFill>
                <a:latin typeface="Segoe Sans Text" pitchFamily="2" charset="0"/>
              </a:rPr>
              <a:pPr defTabSz="931774">
                <a:defRPr/>
              </a:pPr>
              <a:t>8</a:t>
            </a:fld>
            <a:endParaRPr lang="en-US">
              <a:solidFill>
                <a:prstClr val="black"/>
              </a:solidFill>
              <a:latin typeface="Segoe Sans Text" pitchFamily="2" charset="0"/>
            </a:endParaRPr>
          </a:p>
        </p:txBody>
      </p:sp>
    </p:spTree>
    <p:extLst>
      <p:ext uri="{BB962C8B-B14F-4D97-AF65-F5344CB8AC3E}">
        <p14:creationId xmlns:p14="http://schemas.microsoft.com/office/powerpoint/2010/main" val="169018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A233A-7B38-6598-20BC-9BE4DE7EC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BA7E1-91DE-9311-7BD1-E977972885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067C71-0AFD-1410-7DB2-763709FB76B9}"/>
              </a:ext>
            </a:extLst>
          </p:cNvPr>
          <p:cNvSpPr>
            <a:spLocks noGrp="1"/>
          </p:cNvSpPr>
          <p:nvPr>
            <p:ph type="body" idx="1"/>
          </p:nvPr>
        </p:nvSpPr>
        <p:spPr/>
        <p:txBody>
          <a:bodyPr/>
          <a:lstStyle/>
          <a:p>
            <a:r>
              <a:rPr lang="it-IT" dirty="0"/>
              <a:t>Riprendiamo lo stesso schema per fissare bene i concetti. Tenete a mente questi due elementi, Work IQ e la piattaforma degli agenti, perche' sono il filo conduttore di tutto quello che vedremo oggi.</a:t>
            </a:r>
          </a:p>
        </p:txBody>
      </p:sp>
      <p:sp>
        <p:nvSpPr>
          <p:cNvPr id="4" name="Slide Number Placeholder 3">
            <a:extLst>
              <a:ext uri="{FF2B5EF4-FFF2-40B4-BE49-F238E27FC236}">
                <a16:creationId xmlns:a16="http://schemas.microsoft.com/office/drawing/2014/main" id="{6724BAED-1F4F-C4EA-BC45-90DB3AD8436D}"/>
              </a:ext>
            </a:extLst>
          </p:cNvPr>
          <p:cNvSpPr>
            <a:spLocks noGrp="1"/>
          </p:cNvSpPr>
          <p:nvPr>
            <p:ph type="sldNum" sz="quarter" idx="5"/>
          </p:nvPr>
        </p:nvSpPr>
        <p:spPr/>
        <p:txBody>
          <a:bodyPr/>
          <a:lstStyle/>
          <a:p>
            <a:pPr defTabSz="931774">
              <a:defRPr/>
            </a:pPr>
            <a:fld id="{DCA0D00C-D97D-4D9F-A1A5-E7BA88B482EE}" type="slidenum">
              <a:rPr lang="en-US">
                <a:solidFill>
                  <a:prstClr val="black"/>
                </a:solidFill>
                <a:latin typeface="Segoe Sans Text" pitchFamily="2" charset="0"/>
              </a:rPr>
              <a:pPr defTabSz="931774">
                <a:defRPr/>
              </a:pPr>
              <a:t>9</a:t>
            </a:fld>
            <a:endParaRPr lang="en-US">
              <a:solidFill>
                <a:prstClr val="black"/>
              </a:solidFill>
              <a:latin typeface="Segoe Sans Text" pitchFamily="2" charset="0"/>
            </a:endParaRPr>
          </a:p>
        </p:txBody>
      </p:sp>
    </p:spTree>
    <p:extLst>
      <p:ext uri="{BB962C8B-B14F-4D97-AF65-F5344CB8AC3E}">
        <p14:creationId xmlns:p14="http://schemas.microsoft.com/office/powerpoint/2010/main" val="103960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2.xml"/><Relationship Id="rId4" Type="http://schemas.microsoft.com/office/2007/relationships/hdphoto" Target="../media/hdphoto6.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0.sv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2.xml"/><Relationship Id="rId5" Type="http://schemas.openxmlformats.org/officeDocument/2006/relationships/image" Target="../media/image58.jpeg"/><Relationship Id="rId4" Type="http://schemas.openxmlformats.org/officeDocument/2006/relationships/image" Target="../media/image57.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4" Type="http://schemas.openxmlformats.org/officeDocument/2006/relationships/image" Target="../media/image6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2.xml"/><Relationship Id="rId4" Type="http://schemas.microsoft.com/office/2007/relationships/hdphoto" Target="../media/hdphoto6.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89.sv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0.sv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jpe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4.xml"/><Relationship Id="rId4" Type="http://schemas.openxmlformats.org/officeDocument/2006/relationships/image" Target="../media/image99.sv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2.xml"/><Relationship Id="rId5" Type="http://schemas.openxmlformats.org/officeDocument/2006/relationships/image" Target="../media/image58.jpeg"/><Relationship Id="rId4" Type="http://schemas.openxmlformats.org/officeDocument/2006/relationships/image" Target="../media/image5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4" Type="http://schemas.openxmlformats.org/officeDocument/2006/relationships/image" Target="../media/image6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09707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2984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309668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350762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1196446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14427982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58423349"/>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3306972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026492528"/>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845083654"/>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79170826"/>
      </p:ext>
    </p:extLst>
  </p:cSld>
  <p:clrMapOvr>
    <a:masterClrMapping/>
  </p:clrMapOvr>
  <p:transition>
    <p:fade/>
  </p:transition>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30851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6646680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380171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125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07160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3167849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39624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9396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138851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38736282"/>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677972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382446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716615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38306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5619004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04559529"/>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14093017"/>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44888002"/>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7011959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172891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0837751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990833727"/>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69742568"/>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2"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2597953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15135164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766463"/>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018924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quare Photo ">
    <p:bg>
      <p:bgPr>
        <a:solidFill>
          <a:srgbClr val="E8E6D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84498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64756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717347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02077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45795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803817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062726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169068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21705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159290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166025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77669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052028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363466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2379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3422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218813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007201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90756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80744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897783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88644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83470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7998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176075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4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62900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95415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86602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73905638"/>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35088405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17758624"/>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276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833269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6513967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269621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971167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50549412"/>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0184135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015536063"/>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031806575"/>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34002975"/>
      </p:ext>
    </p:extLst>
  </p:cSld>
  <p:clrMapOvr>
    <a:masterClrMapping/>
  </p:clrMapOvr>
  <p:transition>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85559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261961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250767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92270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80668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B456-0107-7B40-4363-8E8B3B4C4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6557E-72B6-06DC-5F1A-B18C305BA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3ABC8-B495-907F-64F4-66330E892343}"/>
              </a:ext>
            </a:extLst>
          </p:cNvPr>
          <p:cNvSpPr>
            <a:spLocks noGrp="1"/>
          </p:cNvSpPr>
          <p:nvPr>
            <p:ph type="dt" sz="half" idx="10"/>
          </p:nvPr>
        </p:nvSpPr>
        <p:spPr/>
        <p:txBody>
          <a:bodyPr/>
          <a:lstStyle/>
          <a:p>
            <a:fld id="{16750FD4-990D-4DE3-8F86-29E9A81E6C7F}" type="datetimeFigureOut">
              <a:rPr lang="en-US" smtClean="0"/>
              <a:t>7/7/2026</a:t>
            </a:fld>
            <a:endParaRPr lang="en-US"/>
          </a:p>
        </p:txBody>
      </p:sp>
      <p:sp>
        <p:nvSpPr>
          <p:cNvPr id="5" name="Footer Placeholder 4">
            <a:extLst>
              <a:ext uri="{FF2B5EF4-FFF2-40B4-BE49-F238E27FC236}">
                <a16:creationId xmlns:a16="http://schemas.microsoft.com/office/drawing/2014/main" id="{F5B7F6E3-8E2D-3159-66A2-43CCA4171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E7E98-1751-79BF-D7CE-C72030C7196C}"/>
              </a:ext>
            </a:extLst>
          </p:cNvPr>
          <p:cNvSpPr>
            <a:spLocks noGrp="1"/>
          </p:cNvSpPr>
          <p:nvPr>
            <p:ph type="sldNum" sz="quarter" idx="12"/>
          </p:nvPr>
        </p:nvSpPr>
        <p:spPr/>
        <p:txBody>
          <a:bodyPr/>
          <a:lstStyle/>
          <a:p>
            <a:fld id="{C9607AA5-B594-4705-ADED-96A169EA9731}" type="slidenum">
              <a:rPr lang="en-US" smtClean="0"/>
              <a:t>‹#›</a:t>
            </a:fld>
            <a:endParaRPr lang="en-US"/>
          </a:p>
        </p:txBody>
      </p:sp>
    </p:spTree>
    <p:extLst>
      <p:ext uri="{BB962C8B-B14F-4D97-AF65-F5344CB8AC3E}">
        <p14:creationId xmlns:p14="http://schemas.microsoft.com/office/powerpoint/2010/main" val="11501083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7393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7/7/2026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a:t>
            </a:fld>
            <a:endParaRPr lang="en-US"/>
          </a:p>
        </p:txBody>
      </p:sp>
    </p:spTree>
    <p:extLst>
      <p:ext uri="{BB962C8B-B14F-4D97-AF65-F5344CB8AC3E}">
        <p14:creationId xmlns:p14="http://schemas.microsoft.com/office/powerpoint/2010/main" val="10791257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97531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316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00223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483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219225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94583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04434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21864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593413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41709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759763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85749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34596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55574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36882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94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579216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0421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9668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94222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151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849676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351063710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360438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56178461"/>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46667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63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703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529453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29223120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82179644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520683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461849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46661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63156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150399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5457179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240634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482335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7/7/2026</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9703426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6_Template_1_Immagine">
    <p:spTree>
      <p:nvGrpSpPr>
        <p:cNvPr id="1" name=""/>
        <p:cNvGrpSpPr/>
        <p:nvPr/>
      </p:nvGrpSpPr>
      <p:grpSpPr>
        <a:xfrm>
          <a:off x="0" y="0"/>
          <a:ext cx="0" cy="0"/>
          <a:chOff x="0" y="0"/>
          <a:chExt cx="0" cy="0"/>
        </a:xfrm>
      </p:grpSpPr>
      <p:pic>
        <p:nvPicPr>
          <p:cNvPr id="3" name="Picture 2" descr="A colorful ribbon on a white background&#10;&#10;AI-generated content may be incorrect.">
            <a:extLst>
              <a:ext uri="{FF2B5EF4-FFF2-40B4-BE49-F238E27FC236}">
                <a16:creationId xmlns:a16="http://schemas.microsoft.com/office/drawing/2014/main" id="{953649B4-86D6-2297-353B-FCCEE7C87E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8422A36-30F5-FDB2-AE42-CEE3C2146EF5}"/>
              </a:ext>
            </a:extLst>
          </p:cNvPr>
          <p:cNvSpPr/>
          <p:nvPr userDrawn="1"/>
        </p:nvSpPr>
        <p:spPr>
          <a:xfrm>
            <a:off x="0" y="6601130"/>
            <a:ext cx="12192000" cy="263051"/>
          </a:xfrm>
          <a:prstGeom prst="rect">
            <a:avLst/>
          </a:prstGeom>
          <a:gradFill flip="none" rotWithShape="1">
            <a:gsLst>
              <a:gs pos="87000">
                <a:srgbClr val="A3BAE4"/>
              </a:gs>
              <a:gs pos="67000">
                <a:srgbClr val="A5A3D4"/>
              </a:gs>
              <a:gs pos="43000">
                <a:srgbClr val="F0AFDD"/>
              </a:gs>
              <a:gs pos="13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80975D0-217D-7E20-0688-7EF7B0E000D4}"/>
              </a:ext>
            </a:extLst>
          </p:cNvPr>
          <p:cNvSpPr>
            <a:spLocks/>
          </p:cNvSpPr>
          <p:nvPr userDrawn="1"/>
        </p:nvSpPr>
        <p:spPr bwMode="auto">
          <a:xfrm>
            <a:off x="258763" y="1219512"/>
            <a:ext cx="8401533" cy="5276791"/>
          </a:xfrm>
          <a:prstGeom prst="roundRect">
            <a:avLst>
              <a:gd name="adj" fmla="val 8944"/>
            </a:avLst>
          </a:prstGeom>
          <a:gradFill>
            <a:gsLst>
              <a:gs pos="100000">
                <a:schemeClr val="accent1">
                  <a:lumMod val="5000"/>
                  <a:lumOff val="95000"/>
                  <a:alpha val="60000"/>
                </a:schemeClr>
              </a:gs>
              <a:gs pos="90000">
                <a:srgbClr val="F7EFF0">
                  <a:alpha val="60000"/>
                </a:srgbClr>
              </a:gs>
              <a:gs pos="29000">
                <a:srgbClr val="D4D6E1">
                  <a:alpha val="60000"/>
                </a:srgbClr>
              </a:gs>
              <a:gs pos="68000">
                <a:srgbClr val="E4E0E6">
                  <a:alpha val="60000"/>
                </a:srgbClr>
              </a:gs>
              <a:gs pos="11000">
                <a:srgbClr val="BACBE0">
                  <a:alpha val="61000"/>
                </a:srgbClr>
              </a:gs>
            </a:gsLst>
            <a:lin ang="5400000" scaled="1"/>
          </a:gradFill>
          <a:ln>
            <a:noFill/>
            <a:headEnd type="none" w="med" len="med"/>
            <a:tailEnd type="none" w="med" len="med"/>
          </a:ln>
          <a:effectLst>
            <a:outerShdw blurRad="50800" dist="50800" dir="5400000" algn="ctr" rotWithShape="0">
              <a:srgbClr val="000000">
                <a:alpha val="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120000"/>
              </a:lnSpc>
              <a:defRPr/>
            </a:pPr>
            <a:endParaRPr lang="en-US" sz="1200">
              <a:solidFill>
                <a:srgbClr val="242424"/>
              </a:solidFill>
              <a:latin typeface="Segoe UI" panose="020B0502040204020203" pitchFamily="34" charset="0"/>
              <a:cs typeface="Segoe UI" panose="020B0502040204020203" pitchFamily="34" charset="0"/>
            </a:endParaRPr>
          </a:p>
        </p:txBody>
      </p:sp>
      <p:sp>
        <p:nvSpPr>
          <p:cNvPr id="8" name="Rectangle: Rounded Corners 7">
            <a:extLst>
              <a:ext uri="{FF2B5EF4-FFF2-40B4-BE49-F238E27FC236}">
                <a16:creationId xmlns:a16="http://schemas.microsoft.com/office/drawing/2014/main" id="{41C82F35-6E50-0920-F7EE-6EA65A344A33}"/>
              </a:ext>
            </a:extLst>
          </p:cNvPr>
          <p:cNvSpPr>
            <a:spLocks/>
          </p:cNvSpPr>
          <p:nvPr userDrawn="1"/>
        </p:nvSpPr>
        <p:spPr bwMode="auto">
          <a:xfrm>
            <a:off x="258763" y="106882"/>
            <a:ext cx="11474639" cy="840648"/>
          </a:xfrm>
          <a:prstGeom prst="roundRect">
            <a:avLst>
              <a:gd name="adj" fmla="val 13377"/>
            </a:avLst>
          </a:prstGeom>
          <a:gradFill>
            <a:gsLst>
              <a:gs pos="100000">
                <a:schemeClr val="accent1">
                  <a:lumMod val="5000"/>
                  <a:lumOff val="95000"/>
                  <a:alpha val="60000"/>
                </a:schemeClr>
              </a:gs>
              <a:gs pos="90000">
                <a:srgbClr val="F7EFF0">
                  <a:alpha val="60000"/>
                </a:srgbClr>
              </a:gs>
              <a:gs pos="29000">
                <a:srgbClr val="D4D6E1">
                  <a:alpha val="60000"/>
                </a:srgbClr>
              </a:gs>
              <a:gs pos="68000">
                <a:srgbClr val="E4E0E6">
                  <a:alpha val="60000"/>
                </a:srgbClr>
              </a:gs>
              <a:gs pos="11000">
                <a:srgbClr val="BACBE0">
                  <a:alpha val="61000"/>
                </a:srgbClr>
              </a:gs>
            </a:gsLst>
            <a:lin ang="5400000" scaled="1"/>
          </a:gradFill>
          <a:ln>
            <a:noFill/>
            <a:headEnd type="none" w="med" len="med"/>
            <a:tailEnd type="none" w="med" len="med"/>
          </a:ln>
          <a:effectLst>
            <a:outerShdw blurRad="50800" dist="50800" dir="5400000" algn="ctr" rotWithShape="0">
              <a:srgbClr val="000000">
                <a:alpha val="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120000"/>
              </a:lnSpc>
              <a:defRPr/>
            </a:pPr>
            <a:endParaRPr lang="en-US" sz="1200">
              <a:solidFill>
                <a:srgbClr val="242424"/>
              </a:solidFill>
              <a:latin typeface="Segoe UI" panose="020B0502040204020203" pitchFamily="34" charset="0"/>
              <a:cs typeface="Segoe UI" panose="020B0502040204020203" pitchFamily="34" charset="0"/>
            </a:endParaRPr>
          </a:p>
        </p:txBody>
      </p:sp>
      <p:sp>
        <p:nvSpPr>
          <p:cNvPr id="17" name="Text Placeholder 16">
            <a:extLst>
              <a:ext uri="{FF2B5EF4-FFF2-40B4-BE49-F238E27FC236}">
                <a16:creationId xmlns:a16="http://schemas.microsoft.com/office/drawing/2014/main" id="{AB7041A7-CDCD-9FF1-80E3-4A1E726D1B52}"/>
              </a:ext>
            </a:extLst>
          </p:cNvPr>
          <p:cNvSpPr>
            <a:spLocks noGrp="1"/>
          </p:cNvSpPr>
          <p:nvPr>
            <p:ph type="body" sz="quarter" idx="15" hasCustomPrompt="1"/>
          </p:nvPr>
        </p:nvSpPr>
        <p:spPr>
          <a:xfrm>
            <a:off x="522382" y="294002"/>
            <a:ext cx="10947400" cy="464240"/>
          </a:xfrm>
        </p:spPr>
        <p:txBody>
          <a:bodyPr/>
          <a:lstStyle>
            <a:lvl1pPr marL="0" indent="0">
              <a:buNone/>
              <a:defRPr sz="3200"/>
            </a:lvl1pPr>
          </a:lstStyle>
          <a:p>
            <a:pPr lvl="0"/>
            <a:r>
              <a:rPr lang="en" err="1"/>
              <a:t>Title</a:t>
            </a:r>
            <a:endParaRPr lang="it-IT"/>
          </a:p>
        </p:txBody>
      </p:sp>
      <p:pic>
        <p:nvPicPr>
          <p:cNvPr id="24" name="Graphic 23" descr="Link">
            <a:extLst>
              <a:ext uri="{FF2B5EF4-FFF2-40B4-BE49-F238E27FC236}">
                <a16:creationId xmlns:a16="http://schemas.microsoft.com/office/drawing/2014/main" id="{FDEB2A22-DA24-4986-94B2-58EFD697388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75" y="6581967"/>
            <a:ext cx="301375" cy="301375"/>
          </a:xfrm>
          <a:prstGeom prst="rect">
            <a:avLst/>
          </a:prstGeom>
        </p:spPr>
      </p:pic>
      <p:sp>
        <p:nvSpPr>
          <p:cNvPr id="25" name="Text Placeholder 19">
            <a:extLst>
              <a:ext uri="{FF2B5EF4-FFF2-40B4-BE49-F238E27FC236}">
                <a16:creationId xmlns:a16="http://schemas.microsoft.com/office/drawing/2014/main" id="{A0E62615-E508-C114-8753-4A8254660FBB}"/>
              </a:ext>
            </a:extLst>
          </p:cNvPr>
          <p:cNvSpPr>
            <a:spLocks noGrp="1"/>
          </p:cNvSpPr>
          <p:nvPr>
            <p:ph type="body" sz="quarter" idx="19" hasCustomPrompt="1"/>
          </p:nvPr>
        </p:nvSpPr>
        <p:spPr>
          <a:xfrm>
            <a:off x="358568" y="6628127"/>
            <a:ext cx="3783013" cy="263051"/>
          </a:xfrm>
        </p:spPr>
        <p:txBody>
          <a:bodyPr>
            <a:noAutofit/>
          </a:bodyPr>
          <a:lstStyle>
            <a:lvl1pPr marL="0" indent="0">
              <a:buNone/>
              <a:defRPr sz="1300">
                <a:solidFill>
                  <a:schemeClr val="bg1"/>
                </a:solidFill>
              </a:defRPr>
            </a:lvl1pPr>
          </a:lstStyle>
          <a:p>
            <a:pPr lvl="0"/>
            <a:r>
              <a:rPr lang="en"/>
              <a:t>Link to documentation</a:t>
            </a:r>
            <a:endParaRPr lang="it-IT"/>
          </a:p>
        </p:txBody>
      </p:sp>
      <p:sp>
        <p:nvSpPr>
          <p:cNvPr id="9" name="Picture Placeholder 8">
            <a:extLst>
              <a:ext uri="{FF2B5EF4-FFF2-40B4-BE49-F238E27FC236}">
                <a16:creationId xmlns:a16="http://schemas.microsoft.com/office/drawing/2014/main" id="{1111DBD0-7EBE-4BDC-B382-D1F60724C62C}"/>
              </a:ext>
            </a:extLst>
          </p:cNvPr>
          <p:cNvSpPr>
            <a:spLocks noGrp="1"/>
          </p:cNvSpPr>
          <p:nvPr>
            <p:ph type="pic" sz="quarter" idx="20"/>
          </p:nvPr>
        </p:nvSpPr>
        <p:spPr>
          <a:xfrm>
            <a:off x="582613" y="1444487"/>
            <a:ext cx="7772883" cy="4803914"/>
          </a:xfrm>
        </p:spPr>
        <p:txBody>
          <a:bodyPr/>
          <a:lstStyle/>
          <a:p>
            <a:endParaRPr lang="it-IT"/>
          </a:p>
        </p:txBody>
      </p:sp>
      <p:sp>
        <p:nvSpPr>
          <p:cNvPr id="2" name="Rectangle: Rounded Corners 1">
            <a:extLst>
              <a:ext uri="{FF2B5EF4-FFF2-40B4-BE49-F238E27FC236}">
                <a16:creationId xmlns:a16="http://schemas.microsoft.com/office/drawing/2014/main" id="{3B992CCD-626B-C867-D273-7795F1D50654}"/>
              </a:ext>
            </a:extLst>
          </p:cNvPr>
          <p:cNvSpPr>
            <a:spLocks/>
          </p:cNvSpPr>
          <p:nvPr userDrawn="1"/>
        </p:nvSpPr>
        <p:spPr bwMode="auto">
          <a:xfrm>
            <a:off x="8919059" y="1219512"/>
            <a:ext cx="2894908" cy="5210337"/>
          </a:xfrm>
          <a:prstGeom prst="roundRect">
            <a:avLst>
              <a:gd name="adj" fmla="val 14372"/>
            </a:avLst>
          </a:prstGeom>
          <a:gradFill>
            <a:gsLst>
              <a:gs pos="100000">
                <a:schemeClr val="accent1">
                  <a:lumMod val="5000"/>
                  <a:lumOff val="95000"/>
                  <a:alpha val="60000"/>
                </a:schemeClr>
              </a:gs>
              <a:gs pos="90000">
                <a:srgbClr val="F7EFF0">
                  <a:alpha val="60000"/>
                </a:srgbClr>
              </a:gs>
              <a:gs pos="29000">
                <a:srgbClr val="D4D6E1">
                  <a:alpha val="60000"/>
                </a:srgbClr>
              </a:gs>
              <a:gs pos="68000">
                <a:srgbClr val="E4E0E6">
                  <a:alpha val="60000"/>
                </a:srgbClr>
              </a:gs>
              <a:gs pos="11000">
                <a:srgbClr val="BACBE0">
                  <a:alpha val="61000"/>
                </a:srgbClr>
              </a:gs>
            </a:gsLst>
            <a:lin ang="5400000" scaled="1"/>
          </a:gradFill>
          <a:ln>
            <a:noFill/>
            <a:headEnd type="none" w="med" len="med"/>
            <a:tailEnd type="none" w="med" len="med"/>
          </a:ln>
          <a:effectLst>
            <a:outerShdw blurRad="50800" dist="50800" dir="5400000" algn="ctr" rotWithShape="0">
              <a:srgbClr val="000000">
                <a:alpha val="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120000"/>
              </a:lnSpc>
              <a:defRPr/>
            </a:pPr>
            <a:endParaRPr lang="en-US" sz="1200">
              <a:solidFill>
                <a:srgbClr val="242424"/>
              </a:solidFill>
              <a:latin typeface="Segoe UI" panose="020B0502040204020203" pitchFamily="34" charset="0"/>
              <a:cs typeface="Segoe UI" panose="020B0502040204020203" pitchFamily="34" charset="0"/>
            </a:endParaRPr>
          </a:p>
        </p:txBody>
      </p:sp>
      <p:sp>
        <p:nvSpPr>
          <p:cNvPr id="5" name="Text Placeholder 18">
            <a:extLst>
              <a:ext uri="{FF2B5EF4-FFF2-40B4-BE49-F238E27FC236}">
                <a16:creationId xmlns:a16="http://schemas.microsoft.com/office/drawing/2014/main" id="{B8E2B159-2636-1A6E-3983-FDAD938D8582}"/>
              </a:ext>
            </a:extLst>
          </p:cNvPr>
          <p:cNvSpPr>
            <a:spLocks noGrp="1"/>
          </p:cNvSpPr>
          <p:nvPr>
            <p:ph type="body" sz="quarter" idx="16" hasCustomPrompt="1"/>
          </p:nvPr>
        </p:nvSpPr>
        <p:spPr>
          <a:xfrm>
            <a:off x="9031357" y="1444487"/>
            <a:ext cx="2702045" cy="4704522"/>
          </a:xfrm>
        </p:spPr>
        <p:txBody>
          <a:bodyPr/>
          <a:lstStyle>
            <a:lvl1pPr marL="0" indent="0">
              <a:buNone/>
              <a:defRPr sz="1400"/>
            </a:lvl1pPr>
          </a:lstStyle>
          <a:p>
            <a:pPr lvl="0"/>
            <a:r>
              <a:rPr lang="en" err="1"/>
              <a:t>Description</a:t>
            </a:r>
            <a:endParaRPr lang="en-US"/>
          </a:p>
        </p:txBody>
      </p:sp>
    </p:spTree>
    <p:extLst>
      <p:ext uri="{BB962C8B-B14F-4D97-AF65-F5344CB8AC3E}">
        <p14:creationId xmlns:p14="http://schemas.microsoft.com/office/powerpoint/2010/main" val="56320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svg="http://schemas.microsoft.com/office/drawing/2016/SVG/main"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5833E-6 -4.07407E-6 L -3.95833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8.33333E-7 -3.7037E-7 L 8.33333E-7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0"/>
                                  </p:stCondLst>
                                  <p:childTnLst>
                                    <p:animMotion origin="layout" path="M -3.95833E-6 -4.07407E-6 L -3.95833E-6 0.03542 " pathEditMode="relative" rAng="0" ptsTypes="AA">
                                      <p:cBhvr>
                                        <p:cTn id="1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2" grpId="0" animBg="1"/>
      <p:bldP spid="2"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4094658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Product_9">
    <p:spTree>
      <p:nvGrpSpPr>
        <p:cNvPr id="1" name=""/>
        <p:cNvGrpSpPr/>
        <p:nvPr/>
      </p:nvGrpSpPr>
      <p:grpSpPr>
        <a:xfrm>
          <a:off x="0" y="0"/>
          <a:ext cx="0" cy="0"/>
          <a:chOff x="0" y="0"/>
          <a:chExt cx="0" cy="0"/>
        </a:xfrm>
      </p:grpSpPr>
      <p:pic>
        <p:nvPicPr>
          <p:cNvPr id="6" name="Full container logos" descr="preencoded.png">
            <a:extLst>
              <a:ext uri="{FF2B5EF4-FFF2-40B4-BE49-F238E27FC236}">
                <a16:creationId xmlns:a16="http://schemas.microsoft.com/office/drawing/2014/main" id="{975B0AA9-CCE2-F11E-1099-7DB94BE216CA}"/>
              </a:ext>
            </a:extLst>
          </p:cNvPr>
          <p:cNvPicPr>
            <a:picLocks noChangeAspect="1"/>
          </p:cNvPicPr>
          <p:nvPr/>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76C5EB6-AE80-E7AA-5F24-5A6495CB6F58}"/>
              </a:ext>
            </a:extLst>
          </p:cNvPr>
          <p:cNvSpPr/>
          <p:nvPr/>
        </p:nvSpPr>
        <p:spPr>
          <a:xfrm>
            <a:off x="12700" y="0"/>
            <a:ext cx="4031762" cy="6860433"/>
          </a:xfrm>
          <a:prstGeom prst="rect">
            <a:avLst/>
          </a:prstGeom>
          <a:solidFill>
            <a:srgbClr val="F6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31">
            <a:extLst>
              <a:ext uri="{FF2B5EF4-FFF2-40B4-BE49-F238E27FC236}">
                <a16:creationId xmlns:a16="http://schemas.microsoft.com/office/drawing/2014/main" id="{97671E00-710B-6B1E-5C12-F9DA5E65CAE7}"/>
              </a:ext>
            </a:extLst>
          </p:cNvPr>
          <p:cNvSpPr>
            <a:spLocks noGrp="1"/>
          </p:cNvSpPr>
          <p:nvPr>
            <p:ph type="body" sz="quarter" idx="16" hasCustomPrompt="1"/>
          </p:nvPr>
        </p:nvSpPr>
        <p:spPr>
          <a:xfrm>
            <a:off x="812800" y="660758"/>
            <a:ext cx="2495550" cy="279041"/>
          </a:xfrm>
          <a:prstGeom prst="rect">
            <a:avLst/>
          </a:prstGeom>
        </p:spPr>
        <p:txBody>
          <a:bodyPr>
            <a:normAutofit/>
          </a:bodyPr>
          <a:lstStyle>
            <a:lvl1pPr marL="0" indent="0">
              <a:buNone/>
              <a:defRPr sz="140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kern="0" spc="315">
                <a:solidFill>
                  <a:srgbClr val="171717"/>
                </a:solidFill>
                <a:latin typeface="Aptos Display" pitchFamily="34" charset="0"/>
                <a:ea typeface="Aptos Display" pitchFamily="34" charset="-122"/>
                <a:cs typeface="Aptos Display" pitchFamily="34" charset="-120"/>
              </a:rPr>
              <a:t>SECTION TITLE</a:t>
            </a:r>
            <a:endParaRPr lang="en-US" sz="1400"/>
          </a:p>
          <a:p>
            <a:pPr lvl="0"/>
            <a:endParaRPr lang="es-MX"/>
          </a:p>
        </p:txBody>
      </p:sp>
      <p:sp>
        <p:nvSpPr>
          <p:cNvPr id="4" name="Text Placeholder 47">
            <a:extLst>
              <a:ext uri="{FF2B5EF4-FFF2-40B4-BE49-F238E27FC236}">
                <a16:creationId xmlns:a16="http://schemas.microsoft.com/office/drawing/2014/main" id="{6B0AB46D-F3FF-E512-7FE9-B466547D4E5F}"/>
              </a:ext>
            </a:extLst>
          </p:cNvPr>
          <p:cNvSpPr>
            <a:spLocks noGrp="1"/>
          </p:cNvSpPr>
          <p:nvPr>
            <p:ph type="body" sz="quarter" idx="10" hasCustomPrompt="1"/>
          </p:nvPr>
        </p:nvSpPr>
        <p:spPr>
          <a:xfrm>
            <a:off x="812801" y="1321203"/>
            <a:ext cx="2495550" cy="958850"/>
          </a:xfrm>
        </p:spPr>
        <p:txBody>
          <a:bodyPr anchor="ctr">
            <a:normAutofit/>
          </a:bodyPr>
          <a:lstStyle>
            <a:lvl1pPr marL="0" indent="0" algn="ctr">
              <a:buNone/>
              <a:defRPr sz="4000">
                <a:latin typeface="Aptos Bold" panose="020B0004020202020204" pitchFamily="34" charset="0"/>
              </a:defRPr>
            </a:lvl1pPr>
          </a:lstStyle>
          <a:p>
            <a:pPr lvl="0"/>
            <a:r>
              <a:rPr lang="es-MX" err="1"/>
              <a:t>Headline</a:t>
            </a:r>
            <a:endParaRPr lang="es-MX"/>
          </a:p>
        </p:txBody>
      </p:sp>
      <p:sp>
        <p:nvSpPr>
          <p:cNvPr id="5" name="Text Placeholder 10">
            <a:extLst>
              <a:ext uri="{FF2B5EF4-FFF2-40B4-BE49-F238E27FC236}">
                <a16:creationId xmlns:a16="http://schemas.microsoft.com/office/drawing/2014/main" id="{6791C765-BB8A-4103-A0CC-6AF3A953F653}"/>
              </a:ext>
            </a:extLst>
          </p:cNvPr>
          <p:cNvSpPr>
            <a:spLocks noGrp="1"/>
          </p:cNvSpPr>
          <p:nvPr>
            <p:ph type="body" sz="quarter" idx="17" hasCustomPrompt="1"/>
          </p:nvPr>
        </p:nvSpPr>
        <p:spPr>
          <a:xfrm>
            <a:off x="812800" y="2487613"/>
            <a:ext cx="2495550" cy="3852862"/>
          </a:xfrm>
        </p:spPr>
        <p:txBody>
          <a:bodyPr>
            <a:normAutofit/>
          </a:bodyPr>
          <a:lstStyle>
            <a:lvl1pPr marL="0" indent="0">
              <a:buNone/>
              <a:defRPr sz="2000"/>
            </a:lvl1pPr>
          </a:lstStyle>
          <a:p>
            <a:pPr lvl="0"/>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Lorem ipsum dolor sit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amet</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consectetur</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Erat</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sit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eu</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libero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tellus</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pellentesque</a:t>
            </a:r>
            <a:r>
              <a:rPr kumimoji="0" lang="en-US" sz="1800" b="0" i="0" u="none" strike="noStrike" kern="1200" cap="none" spc="0" normalizeH="0" baseline="0" noProof="0">
                <a:ln>
                  <a:noFill/>
                </a:ln>
                <a:solidFill>
                  <a:srgbClr val="171717"/>
                </a:solidFill>
                <a:effectLst/>
                <a:uLnTx/>
                <a:uFillTx/>
                <a:latin typeface="Aptos Regular" pitchFamily="34" charset="0"/>
                <a:ea typeface="Aptos Regular" pitchFamily="34" charset="-122"/>
                <a:cs typeface="Aptos Regular" pitchFamily="34" charset="-120"/>
              </a:rPr>
              <a:t> </a:t>
            </a:r>
            <a:r>
              <a:rPr kumimoji="0" lang="en-US" sz="1800" b="0" i="0" u="none" strike="noStrike" kern="1200" cap="none" spc="0" normalizeH="0" baseline="0" noProof="0" err="1">
                <a:ln>
                  <a:noFill/>
                </a:ln>
                <a:solidFill>
                  <a:srgbClr val="171717"/>
                </a:solidFill>
                <a:effectLst/>
                <a:uLnTx/>
                <a:uFillTx/>
                <a:latin typeface="Aptos Regular" pitchFamily="34" charset="0"/>
                <a:ea typeface="Aptos Regular" pitchFamily="34" charset="-122"/>
                <a:cs typeface="Aptos Regular" pitchFamily="34" charset="-120"/>
              </a:rPr>
              <a:t>eleifend</a:t>
            </a:r>
            <a:endParaRPr lang="es-MX"/>
          </a:p>
        </p:txBody>
      </p:sp>
      <p:sp>
        <p:nvSpPr>
          <p:cNvPr id="8" name="Picture Placeholder 19">
            <a:extLst>
              <a:ext uri="{FF2B5EF4-FFF2-40B4-BE49-F238E27FC236}">
                <a16:creationId xmlns:a16="http://schemas.microsoft.com/office/drawing/2014/main" id="{E5E19B0E-FA13-0DF6-970F-A8565FA64DCA}"/>
              </a:ext>
            </a:extLst>
          </p:cNvPr>
          <p:cNvSpPr>
            <a:spLocks noGrp="1"/>
          </p:cNvSpPr>
          <p:nvPr>
            <p:ph type="pic" sz="quarter" idx="18"/>
          </p:nvPr>
        </p:nvSpPr>
        <p:spPr>
          <a:xfrm>
            <a:off x="4826000" y="939799"/>
            <a:ext cx="7353300" cy="5902325"/>
          </a:xfrm>
        </p:spPr>
        <p:txBody>
          <a:bodyPr/>
          <a:lstStyle/>
          <a:p>
            <a:r>
              <a:rPr lang="en-US"/>
              <a:t>Click icon to add picture</a:t>
            </a:r>
            <a:endParaRPr lang="es-MX"/>
          </a:p>
        </p:txBody>
      </p:sp>
      <p:pic>
        <p:nvPicPr>
          <p:cNvPr id="9" name="Component 2" descr="preencoded.png">
            <a:extLst>
              <a:ext uri="{FF2B5EF4-FFF2-40B4-BE49-F238E27FC236}">
                <a16:creationId xmlns:a16="http://schemas.microsoft.com/office/drawing/2014/main" id="{A91C63BC-451B-55E8-4596-2A77599ABB9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668770" y="6332652"/>
            <a:ext cx="254000" cy="254000"/>
          </a:xfrm>
          <a:prstGeom prst="rect">
            <a:avLst/>
          </a:prstGeom>
        </p:spPr>
      </p:pic>
    </p:spTree>
    <p:extLst>
      <p:ext uri="{BB962C8B-B14F-4D97-AF65-F5344CB8AC3E}">
        <p14:creationId xmlns:p14="http://schemas.microsoft.com/office/powerpoint/2010/main" val="20407429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43776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_34">
    <p:spTree>
      <p:nvGrpSpPr>
        <p:cNvPr id="1" name=""/>
        <p:cNvGrpSpPr/>
        <p:nvPr/>
      </p:nvGrpSpPr>
      <p:grpSpPr>
        <a:xfrm>
          <a:off x="0" y="0"/>
          <a:ext cx="0" cy="0"/>
          <a:chOff x="0" y="0"/>
          <a:chExt cx="0" cy="0"/>
        </a:xfrm>
      </p:grpSpPr>
      <p:pic>
        <p:nvPicPr>
          <p:cNvPr id="10" name="Background" descr="preencoded.png">
            <a:extLst>
              <a:ext uri="{FF2B5EF4-FFF2-40B4-BE49-F238E27FC236}">
                <a16:creationId xmlns:a16="http://schemas.microsoft.com/office/drawing/2014/main" id="{B9C3C0D4-028B-FFF9-9335-A33CBE76C61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Microsoft-logo_rgb_wht 1" descr="preencoded.png">
            <a:extLst>
              <a:ext uri="{FF2B5EF4-FFF2-40B4-BE49-F238E27FC236}">
                <a16:creationId xmlns:a16="http://schemas.microsoft.com/office/drawing/2014/main" id="{115D8CEC-E3A5-2132-1498-2A615E0623D4}"/>
              </a:ext>
            </a:extLst>
          </p:cNvPr>
          <p:cNvPicPr>
            <a:picLocks noChangeAspect="1"/>
          </p:cNvPicPr>
          <p:nvPr userDrawn="1"/>
        </p:nvPicPr>
        <p:blipFill>
          <a:blip r:embed="rId3"/>
          <a:srcRect/>
          <a:stretch/>
        </p:blipFill>
        <p:spPr>
          <a:xfrm>
            <a:off x="736600" y="615361"/>
            <a:ext cx="1469628" cy="313531"/>
          </a:xfrm>
          <a:prstGeom prst="rect">
            <a:avLst/>
          </a:prstGeom>
        </p:spPr>
      </p:pic>
      <p:pic>
        <p:nvPicPr>
          <p:cNvPr id="5" name="Slide Footer / Logo" descr="preencoded.png">
            <a:extLst>
              <a:ext uri="{FF2B5EF4-FFF2-40B4-BE49-F238E27FC236}">
                <a16:creationId xmlns:a16="http://schemas.microsoft.com/office/drawing/2014/main" id="{7AF8AE85-0E19-D7B1-9D35-C67215330C4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1664950" y="6336556"/>
            <a:ext cx="254000" cy="254000"/>
          </a:xfrm>
          <a:prstGeom prst="rect">
            <a:avLst/>
          </a:prstGeom>
        </p:spPr>
      </p:pic>
      <p:sp>
        <p:nvSpPr>
          <p:cNvPr id="13" name="Text Placeholder 18">
            <a:extLst>
              <a:ext uri="{FF2B5EF4-FFF2-40B4-BE49-F238E27FC236}">
                <a16:creationId xmlns:a16="http://schemas.microsoft.com/office/drawing/2014/main" id="{9CF060DC-F064-4EE0-0983-98E1E3E66A00}"/>
              </a:ext>
            </a:extLst>
          </p:cNvPr>
          <p:cNvSpPr>
            <a:spLocks noGrp="1"/>
          </p:cNvSpPr>
          <p:nvPr>
            <p:ph type="body" sz="quarter" idx="10" hasCustomPrompt="1"/>
          </p:nvPr>
        </p:nvSpPr>
        <p:spPr>
          <a:xfrm>
            <a:off x="713726" y="1925892"/>
            <a:ext cx="6235700" cy="2181413"/>
          </a:xfrm>
        </p:spPr>
        <p:txBody>
          <a:bodyPr>
            <a:normAutofit/>
          </a:bodyPr>
          <a:lstStyle>
            <a:lvl1pPr marL="0" indent="0">
              <a:buNone/>
              <a:defRPr sz="8000">
                <a:solidFill>
                  <a:srgbClr val="171717"/>
                </a:solidFill>
                <a:latin typeface="Aptos SemiBold" panose="020B0004020202020204" pitchFamily="34" charset="0"/>
              </a:defRPr>
            </a:lvl1pPr>
          </a:lstStyle>
          <a:p>
            <a:pPr lvl="0"/>
            <a:r>
              <a:rPr lang="es-MX" err="1"/>
              <a:t>Presentation</a:t>
            </a:r>
            <a:r>
              <a:rPr lang="es-MX"/>
              <a:t> </a:t>
            </a:r>
          </a:p>
          <a:p>
            <a:pPr lvl="0"/>
            <a:r>
              <a:rPr lang="es-MX"/>
              <a:t>Title</a:t>
            </a:r>
          </a:p>
        </p:txBody>
      </p:sp>
      <p:sp>
        <p:nvSpPr>
          <p:cNvPr id="6" name="Text Placeholder 20">
            <a:extLst>
              <a:ext uri="{FF2B5EF4-FFF2-40B4-BE49-F238E27FC236}">
                <a16:creationId xmlns:a16="http://schemas.microsoft.com/office/drawing/2014/main" id="{0F24D685-5843-DEC5-4D42-6F2F82B5BFB0}"/>
              </a:ext>
            </a:extLst>
          </p:cNvPr>
          <p:cNvSpPr>
            <a:spLocks noGrp="1"/>
          </p:cNvSpPr>
          <p:nvPr>
            <p:ph type="body" sz="quarter" idx="12" hasCustomPrompt="1"/>
          </p:nvPr>
        </p:nvSpPr>
        <p:spPr>
          <a:xfrm>
            <a:off x="713726" y="5879952"/>
            <a:ext cx="1617292" cy="210058"/>
          </a:xfrm>
        </p:spPr>
        <p:txBody>
          <a:bodyPr>
            <a:noAutofit/>
          </a:bodyPr>
          <a:lstStyle>
            <a:lvl1pPr marL="0" indent="0">
              <a:buNone/>
              <a:defRPr sz="1200">
                <a:solidFill>
                  <a:srgbClr val="171717"/>
                </a:solidFill>
                <a:latin typeface="Aptos SemiBold" panose="020B0004020202020204" pitchFamily="34" charset="0"/>
              </a:defRPr>
            </a:lvl1pPr>
            <a:lvl2pPr>
              <a:defRPr sz="1200">
                <a:latin typeface="Aptos SemiBold" panose="020B0004020202020204" pitchFamily="34" charset="0"/>
              </a:defRPr>
            </a:lvl2pPr>
            <a:lvl3pPr>
              <a:defRPr sz="1200">
                <a:latin typeface="Aptos SemiBold" panose="020B0004020202020204" pitchFamily="34" charset="0"/>
              </a:defRPr>
            </a:lvl3pPr>
            <a:lvl4pPr>
              <a:defRPr sz="1200">
                <a:latin typeface="Aptos SemiBold" panose="020B0004020202020204" pitchFamily="34" charset="0"/>
              </a:defRPr>
            </a:lvl4pPr>
            <a:lvl5pPr>
              <a:defRPr sz="1200">
                <a:latin typeface="Aptos SemiBold" panose="020B0004020202020204" pitchFamily="34" charset="0"/>
              </a:defRPr>
            </a:lvl5pPr>
          </a:lstStyle>
          <a:p>
            <a:pPr lvl="0"/>
            <a:r>
              <a:rPr lang="es-MX"/>
              <a:t>PRESENTER NAME</a:t>
            </a:r>
          </a:p>
        </p:txBody>
      </p:sp>
      <p:sp>
        <p:nvSpPr>
          <p:cNvPr id="7" name="Text Placeholder 20">
            <a:extLst>
              <a:ext uri="{FF2B5EF4-FFF2-40B4-BE49-F238E27FC236}">
                <a16:creationId xmlns:a16="http://schemas.microsoft.com/office/drawing/2014/main" id="{0CCCEF3E-16E8-D287-924E-758F5A0478F7}"/>
              </a:ext>
            </a:extLst>
          </p:cNvPr>
          <p:cNvSpPr>
            <a:spLocks noGrp="1"/>
          </p:cNvSpPr>
          <p:nvPr>
            <p:ph type="body" sz="quarter" idx="13" hasCustomPrompt="1"/>
          </p:nvPr>
        </p:nvSpPr>
        <p:spPr>
          <a:xfrm>
            <a:off x="2476517" y="5879952"/>
            <a:ext cx="1761207" cy="210058"/>
          </a:xfrm>
        </p:spPr>
        <p:txBody>
          <a:bodyPr>
            <a:noAutofit/>
          </a:bodyPr>
          <a:lstStyle>
            <a:lvl1pPr marL="0" indent="0">
              <a:buNone/>
              <a:defRPr sz="1200">
                <a:solidFill>
                  <a:srgbClr val="171717"/>
                </a:solidFill>
                <a:latin typeface="+mn-lt"/>
              </a:defRPr>
            </a:lvl1pPr>
            <a:lvl2pPr>
              <a:defRPr sz="1200">
                <a:latin typeface="Aptos SemiBold" panose="020B0004020202020204" pitchFamily="34" charset="0"/>
              </a:defRPr>
            </a:lvl2pPr>
            <a:lvl3pPr>
              <a:defRPr sz="1200">
                <a:latin typeface="Aptos SemiBold" panose="020B0004020202020204" pitchFamily="34" charset="0"/>
              </a:defRPr>
            </a:lvl3pPr>
            <a:lvl4pPr>
              <a:defRPr sz="1200">
                <a:latin typeface="Aptos SemiBold" panose="020B0004020202020204" pitchFamily="34" charset="0"/>
              </a:defRPr>
            </a:lvl4pPr>
            <a:lvl5pPr>
              <a:defRPr sz="1200">
                <a:latin typeface="Aptos SemiBold" panose="020B0004020202020204" pitchFamily="34" charset="0"/>
              </a:defRPr>
            </a:lvl5pPr>
          </a:lstStyle>
          <a:p>
            <a:pPr lvl="0"/>
            <a:r>
              <a:rPr lang="en-US" sz="1200" kern="0" spc="15">
                <a:solidFill>
                  <a:srgbClr val="626262"/>
                </a:solidFill>
                <a:latin typeface="Aptos Regular" pitchFamily="34" charset="0"/>
                <a:ea typeface="Aptos Regular" pitchFamily="34" charset="-122"/>
                <a:cs typeface="Aptos Regular" pitchFamily="34" charset="-120"/>
              </a:rPr>
              <a:t>PRESENTER TITLE</a:t>
            </a:r>
            <a:endParaRPr lang="es-MX"/>
          </a:p>
        </p:txBody>
      </p:sp>
      <p:sp>
        <p:nvSpPr>
          <p:cNvPr id="9" name="Text Placeholder 8">
            <a:extLst>
              <a:ext uri="{FF2B5EF4-FFF2-40B4-BE49-F238E27FC236}">
                <a16:creationId xmlns:a16="http://schemas.microsoft.com/office/drawing/2014/main" id="{ABF11CD1-CF55-8D81-4D49-141D80F67276}"/>
              </a:ext>
            </a:extLst>
          </p:cNvPr>
          <p:cNvSpPr>
            <a:spLocks noGrp="1"/>
          </p:cNvSpPr>
          <p:nvPr>
            <p:ph type="body" sz="quarter" idx="14" hasCustomPrompt="1"/>
          </p:nvPr>
        </p:nvSpPr>
        <p:spPr>
          <a:xfrm>
            <a:off x="713726" y="4364216"/>
            <a:ext cx="4188473" cy="419608"/>
          </a:xfrm>
          <a:prstGeom prst="roundRect">
            <a:avLst/>
          </a:prstGeom>
          <a:gradFill flip="none" rotWithShape="1">
            <a:gsLst>
              <a:gs pos="0">
                <a:srgbClr val="7C63C6"/>
              </a:gs>
              <a:gs pos="50000">
                <a:srgbClr val="1D73D1"/>
              </a:gs>
              <a:gs pos="100000">
                <a:srgbClr val="5DADE1"/>
              </a:gs>
            </a:gsLst>
            <a:lin ang="16800000" scaled="0"/>
            <a:tileRect/>
          </a:gradFill>
        </p:spPr>
        <p:txBody>
          <a:bodyPr anchor="ctr">
            <a:normAutofit/>
          </a:bodyPr>
          <a:lstStyle>
            <a:lvl1pPr marL="0" indent="0">
              <a:buNone/>
              <a:defRPr sz="1600" spc="300">
                <a:solidFill>
                  <a:schemeClr val="bg1"/>
                </a:solidFill>
                <a:latin typeface="Aptos Bold" panose="020B0004020202020204" pitchFamily="34" charset="0"/>
              </a:defRPr>
            </a:lvl1pPr>
          </a:lstStyle>
          <a:p>
            <a:pPr lvl="0"/>
            <a:r>
              <a:rPr lang="es-MX"/>
              <a:t>SUBTITLE / DATE</a:t>
            </a:r>
          </a:p>
        </p:txBody>
      </p:sp>
    </p:spTree>
    <p:extLst>
      <p:ext uri="{BB962C8B-B14F-4D97-AF65-F5344CB8AC3E}">
        <p14:creationId xmlns:p14="http://schemas.microsoft.com/office/powerpoint/2010/main" val="392993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Grazie!</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3937661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476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763133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590102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
        <p:nvSpPr>
          <p:cNvPr id="5" name="Title 1">
            <a:extLst>
              <a:ext uri="{FF2B5EF4-FFF2-40B4-BE49-F238E27FC236}">
                <a16:creationId xmlns:a16="http://schemas.microsoft.com/office/drawing/2014/main" id="{1D513030-56C0-6BD2-133A-AAAC59A990B4}"/>
              </a:ext>
            </a:extLst>
          </p:cNvPr>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6" name="Text Placeholder 4">
            <a:extLst>
              <a:ext uri="{FF2B5EF4-FFF2-40B4-BE49-F238E27FC236}">
                <a16:creationId xmlns:a16="http://schemas.microsoft.com/office/drawing/2014/main" id="{6FF7F27B-C45D-887A-BC02-DF78ACD64630}"/>
              </a:ext>
            </a:extLst>
          </p:cNvPr>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26649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153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54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7822831"/>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280114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0401928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73648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262604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2061642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6544255"/>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0546766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4978229"/>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6659674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860280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933548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2894175"/>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04990331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2"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1981762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29012249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064235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1507311"/>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4601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99930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68178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39055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221175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066310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929051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272072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123566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814701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089488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622806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632766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10460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7656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9350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35696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193816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549491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513806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496325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86042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16335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729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4163759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0214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701772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523177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2551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87497527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61920815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61560551"/>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289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3320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59.xml"/><Relationship Id="rId21" Type="http://schemas.openxmlformats.org/officeDocument/2006/relationships/slideLayout" Target="../slideLayouts/slideLayout63.xml"/><Relationship Id="rId42" Type="http://schemas.openxmlformats.org/officeDocument/2006/relationships/slideLayout" Target="../slideLayouts/slideLayout84.xml"/><Relationship Id="rId63" Type="http://schemas.openxmlformats.org/officeDocument/2006/relationships/slideLayout" Target="../slideLayouts/slideLayout105.xml"/><Relationship Id="rId84" Type="http://schemas.openxmlformats.org/officeDocument/2006/relationships/slideLayout" Target="../slideLayouts/slideLayout126.xml"/><Relationship Id="rId138" Type="http://schemas.openxmlformats.org/officeDocument/2006/relationships/slideLayout" Target="../slideLayouts/slideLayout180.xml"/><Relationship Id="rId107" Type="http://schemas.openxmlformats.org/officeDocument/2006/relationships/slideLayout" Target="../slideLayouts/slideLayout149.xml"/><Relationship Id="rId11" Type="http://schemas.openxmlformats.org/officeDocument/2006/relationships/slideLayout" Target="../slideLayouts/slideLayout53.xml"/><Relationship Id="rId32" Type="http://schemas.openxmlformats.org/officeDocument/2006/relationships/slideLayout" Target="../slideLayouts/slideLayout74.xml"/><Relationship Id="rId53" Type="http://schemas.openxmlformats.org/officeDocument/2006/relationships/slideLayout" Target="../slideLayouts/slideLayout95.xml"/><Relationship Id="rId74" Type="http://schemas.openxmlformats.org/officeDocument/2006/relationships/slideLayout" Target="../slideLayouts/slideLayout116.xml"/><Relationship Id="rId128" Type="http://schemas.openxmlformats.org/officeDocument/2006/relationships/slideLayout" Target="../slideLayouts/slideLayout170.xml"/><Relationship Id="rId5" Type="http://schemas.openxmlformats.org/officeDocument/2006/relationships/slideLayout" Target="../slideLayouts/slideLayout47.xml"/><Relationship Id="rId90" Type="http://schemas.openxmlformats.org/officeDocument/2006/relationships/slideLayout" Target="../slideLayouts/slideLayout132.xml"/><Relationship Id="rId95" Type="http://schemas.openxmlformats.org/officeDocument/2006/relationships/slideLayout" Target="../slideLayouts/slideLayout137.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64" Type="http://schemas.openxmlformats.org/officeDocument/2006/relationships/slideLayout" Target="../slideLayouts/slideLayout106.xml"/><Relationship Id="rId69" Type="http://schemas.openxmlformats.org/officeDocument/2006/relationships/slideLayout" Target="../slideLayouts/slideLayout111.xml"/><Relationship Id="rId113" Type="http://schemas.openxmlformats.org/officeDocument/2006/relationships/slideLayout" Target="../slideLayouts/slideLayout155.xml"/><Relationship Id="rId118" Type="http://schemas.openxmlformats.org/officeDocument/2006/relationships/slideLayout" Target="../slideLayouts/slideLayout160.xml"/><Relationship Id="rId134" Type="http://schemas.openxmlformats.org/officeDocument/2006/relationships/slideLayout" Target="../slideLayouts/slideLayout176.xml"/><Relationship Id="rId139" Type="http://schemas.openxmlformats.org/officeDocument/2006/relationships/slideLayout" Target="../slideLayouts/slideLayout181.xml"/><Relationship Id="rId80" Type="http://schemas.openxmlformats.org/officeDocument/2006/relationships/slideLayout" Target="../slideLayouts/slideLayout122.xml"/><Relationship Id="rId85" Type="http://schemas.openxmlformats.org/officeDocument/2006/relationships/slideLayout" Target="../slideLayouts/slideLayout127.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59" Type="http://schemas.openxmlformats.org/officeDocument/2006/relationships/slideLayout" Target="../slideLayouts/slideLayout101.xml"/><Relationship Id="rId103" Type="http://schemas.openxmlformats.org/officeDocument/2006/relationships/slideLayout" Target="../slideLayouts/slideLayout145.xml"/><Relationship Id="rId108" Type="http://schemas.openxmlformats.org/officeDocument/2006/relationships/slideLayout" Target="../slideLayouts/slideLayout150.xml"/><Relationship Id="rId124" Type="http://schemas.openxmlformats.org/officeDocument/2006/relationships/slideLayout" Target="../slideLayouts/slideLayout166.xml"/><Relationship Id="rId129" Type="http://schemas.openxmlformats.org/officeDocument/2006/relationships/slideLayout" Target="../slideLayouts/slideLayout171.xml"/><Relationship Id="rId54" Type="http://schemas.openxmlformats.org/officeDocument/2006/relationships/slideLayout" Target="../slideLayouts/slideLayout96.xml"/><Relationship Id="rId70" Type="http://schemas.openxmlformats.org/officeDocument/2006/relationships/slideLayout" Target="../slideLayouts/slideLayout112.xml"/><Relationship Id="rId75" Type="http://schemas.openxmlformats.org/officeDocument/2006/relationships/slideLayout" Target="../slideLayouts/slideLayout117.xml"/><Relationship Id="rId91" Type="http://schemas.openxmlformats.org/officeDocument/2006/relationships/slideLayout" Target="../slideLayouts/slideLayout133.xml"/><Relationship Id="rId96" Type="http://schemas.openxmlformats.org/officeDocument/2006/relationships/slideLayout" Target="../slideLayouts/slideLayout138.xml"/><Relationship Id="rId140" Type="http://schemas.openxmlformats.org/officeDocument/2006/relationships/slideLayout" Target="../slideLayouts/slideLayout182.xml"/><Relationship Id="rId145" Type="http://schemas.openxmlformats.org/officeDocument/2006/relationships/slideLayout" Target="../slideLayouts/slideLayout187.xml"/><Relationship Id="rId1" Type="http://schemas.openxmlformats.org/officeDocument/2006/relationships/slideLayout" Target="../slideLayouts/slideLayout43.xml"/><Relationship Id="rId6" Type="http://schemas.openxmlformats.org/officeDocument/2006/relationships/slideLayout" Target="../slideLayouts/slideLayout48.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49" Type="http://schemas.openxmlformats.org/officeDocument/2006/relationships/slideLayout" Target="../slideLayouts/slideLayout91.xml"/><Relationship Id="rId114" Type="http://schemas.openxmlformats.org/officeDocument/2006/relationships/slideLayout" Target="../slideLayouts/slideLayout156.xml"/><Relationship Id="rId119" Type="http://schemas.openxmlformats.org/officeDocument/2006/relationships/slideLayout" Target="../slideLayouts/slideLayout161.xml"/><Relationship Id="rId44" Type="http://schemas.openxmlformats.org/officeDocument/2006/relationships/slideLayout" Target="../slideLayouts/slideLayout86.xml"/><Relationship Id="rId60" Type="http://schemas.openxmlformats.org/officeDocument/2006/relationships/slideLayout" Target="../slideLayouts/slideLayout102.xml"/><Relationship Id="rId65" Type="http://schemas.openxmlformats.org/officeDocument/2006/relationships/slideLayout" Target="../slideLayouts/slideLayout107.xml"/><Relationship Id="rId81" Type="http://schemas.openxmlformats.org/officeDocument/2006/relationships/slideLayout" Target="../slideLayouts/slideLayout123.xml"/><Relationship Id="rId86" Type="http://schemas.openxmlformats.org/officeDocument/2006/relationships/slideLayout" Target="../slideLayouts/slideLayout128.xml"/><Relationship Id="rId130" Type="http://schemas.openxmlformats.org/officeDocument/2006/relationships/slideLayout" Target="../slideLayouts/slideLayout172.xml"/><Relationship Id="rId135" Type="http://schemas.openxmlformats.org/officeDocument/2006/relationships/slideLayout" Target="../slideLayouts/slideLayout177.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9" Type="http://schemas.openxmlformats.org/officeDocument/2006/relationships/slideLayout" Target="../slideLayouts/slideLayout81.xml"/><Relationship Id="rId109" Type="http://schemas.openxmlformats.org/officeDocument/2006/relationships/slideLayout" Target="../slideLayouts/slideLayout151.xml"/><Relationship Id="rId34" Type="http://schemas.openxmlformats.org/officeDocument/2006/relationships/slideLayout" Target="../slideLayouts/slideLayout76.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6" Type="http://schemas.openxmlformats.org/officeDocument/2006/relationships/slideLayout" Target="../slideLayouts/slideLayout118.xml"/><Relationship Id="rId97" Type="http://schemas.openxmlformats.org/officeDocument/2006/relationships/slideLayout" Target="../slideLayouts/slideLayout139.xml"/><Relationship Id="rId104" Type="http://schemas.openxmlformats.org/officeDocument/2006/relationships/slideLayout" Target="../slideLayouts/slideLayout146.xml"/><Relationship Id="rId120" Type="http://schemas.openxmlformats.org/officeDocument/2006/relationships/slideLayout" Target="../slideLayouts/slideLayout162.xml"/><Relationship Id="rId125" Type="http://schemas.openxmlformats.org/officeDocument/2006/relationships/slideLayout" Target="../slideLayouts/slideLayout167.xml"/><Relationship Id="rId141" Type="http://schemas.openxmlformats.org/officeDocument/2006/relationships/slideLayout" Target="../slideLayouts/slideLayout183.xml"/><Relationship Id="rId146" Type="http://schemas.openxmlformats.org/officeDocument/2006/relationships/theme" Target="../theme/theme2.xml"/><Relationship Id="rId7" Type="http://schemas.openxmlformats.org/officeDocument/2006/relationships/slideLayout" Target="../slideLayouts/slideLayout49.xml"/><Relationship Id="rId71" Type="http://schemas.openxmlformats.org/officeDocument/2006/relationships/slideLayout" Target="../slideLayouts/slideLayout113.xml"/><Relationship Id="rId92" Type="http://schemas.openxmlformats.org/officeDocument/2006/relationships/slideLayout" Target="../slideLayouts/slideLayout134.xml"/><Relationship Id="rId2" Type="http://schemas.openxmlformats.org/officeDocument/2006/relationships/slideLayout" Target="../slideLayouts/slideLayout44.xml"/><Relationship Id="rId29" Type="http://schemas.openxmlformats.org/officeDocument/2006/relationships/slideLayout" Target="../slideLayouts/slideLayout71.xml"/><Relationship Id="rId24" Type="http://schemas.openxmlformats.org/officeDocument/2006/relationships/slideLayout" Target="../slideLayouts/slideLayout66.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66" Type="http://schemas.openxmlformats.org/officeDocument/2006/relationships/slideLayout" Target="../slideLayouts/slideLayout108.xml"/><Relationship Id="rId87" Type="http://schemas.openxmlformats.org/officeDocument/2006/relationships/slideLayout" Target="../slideLayouts/slideLayout129.xml"/><Relationship Id="rId110" Type="http://schemas.openxmlformats.org/officeDocument/2006/relationships/slideLayout" Target="../slideLayouts/slideLayout152.xml"/><Relationship Id="rId115" Type="http://schemas.openxmlformats.org/officeDocument/2006/relationships/slideLayout" Target="../slideLayouts/slideLayout157.xml"/><Relationship Id="rId131" Type="http://schemas.openxmlformats.org/officeDocument/2006/relationships/slideLayout" Target="../slideLayouts/slideLayout173.xml"/><Relationship Id="rId136" Type="http://schemas.openxmlformats.org/officeDocument/2006/relationships/slideLayout" Target="../slideLayouts/slideLayout178.xml"/><Relationship Id="rId61" Type="http://schemas.openxmlformats.org/officeDocument/2006/relationships/slideLayout" Target="../slideLayouts/slideLayout103.xml"/><Relationship Id="rId82" Type="http://schemas.openxmlformats.org/officeDocument/2006/relationships/slideLayout" Target="../slideLayouts/slideLayout124.xml"/><Relationship Id="rId19" Type="http://schemas.openxmlformats.org/officeDocument/2006/relationships/slideLayout" Target="../slideLayouts/slideLayout61.xml"/><Relationship Id="rId14" Type="http://schemas.openxmlformats.org/officeDocument/2006/relationships/slideLayout" Target="../slideLayouts/slideLayout56.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56" Type="http://schemas.openxmlformats.org/officeDocument/2006/relationships/slideLayout" Target="../slideLayouts/slideLayout98.xml"/><Relationship Id="rId77" Type="http://schemas.openxmlformats.org/officeDocument/2006/relationships/slideLayout" Target="../slideLayouts/slideLayout119.xml"/><Relationship Id="rId100" Type="http://schemas.openxmlformats.org/officeDocument/2006/relationships/slideLayout" Target="../slideLayouts/slideLayout142.xml"/><Relationship Id="rId105" Type="http://schemas.openxmlformats.org/officeDocument/2006/relationships/slideLayout" Target="../slideLayouts/slideLayout147.xml"/><Relationship Id="rId126" Type="http://schemas.openxmlformats.org/officeDocument/2006/relationships/slideLayout" Target="../slideLayouts/slideLayout168.xml"/><Relationship Id="rId147" Type="http://schemas.openxmlformats.org/officeDocument/2006/relationships/image" Target="../media/image2.svg"/><Relationship Id="rId8" Type="http://schemas.openxmlformats.org/officeDocument/2006/relationships/slideLayout" Target="../slideLayouts/slideLayout50.xml"/><Relationship Id="rId51" Type="http://schemas.openxmlformats.org/officeDocument/2006/relationships/slideLayout" Target="../slideLayouts/slideLayout93.xml"/><Relationship Id="rId72" Type="http://schemas.openxmlformats.org/officeDocument/2006/relationships/slideLayout" Target="../slideLayouts/slideLayout114.xml"/><Relationship Id="rId93" Type="http://schemas.openxmlformats.org/officeDocument/2006/relationships/slideLayout" Target="../slideLayouts/slideLayout135.xml"/><Relationship Id="rId98" Type="http://schemas.openxmlformats.org/officeDocument/2006/relationships/slideLayout" Target="../slideLayouts/slideLayout140.xml"/><Relationship Id="rId121" Type="http://schemas.openxmlformats.org/officeDocument/2006/relationships/slideLayout" Target="../slideLayouts/slideLayout163.xml"/><Relationship Id="rId142" Type="http://schemas.openxmlformats.org/officeDocument/2006/relationships/slideLayout" Target="../slideLayouts/slideLayout184.xml"/><Relationship Id="rId3" Type="http://schemas.openxmlformats.org/officeDocument/2006/relationships/slideLayout" Target="../slideLayouts/slideLayout45.xml"/><Relationship Id="rId25" Type="http://schemas.openxmlformats.org/officeDocument/2006/relationships/slideLayout" Target="../slideLayouts/slideLayout67.xml"/><Relationship Id="rId46" Type="http://schemas.openxmlformats.org/officeDocument/2006/relationships/slideLayout" Target="../slideLayouts/slideLayout88.xml"/><Relationship Id="rId67" Type="http://schemas.openxmlformats.org/officeDocument/2006/relationships/slideLayout" Target="../slideLayouts/slideLayout109.xml"/><Relationship Id="rId116" Type="http://schemas.openxmlformats.org/officeDocument/2006/relationships/slideLayout" Target="../slideLayouts/slideLayout158.xml"/><Relationship Id="rId137" Type="http://schemas.openxmlformats.org/officeDocument/2006/relationships/slideLayout" Target="../slideLayouts/slideLayout179.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62" Type="http://schemas.openxmlformats.org/officeDocument/2006/relationships/slideLayout" Target="../slideLayouts/slideLayout104.xml"/><Relationship Id="rId83" Type="http://schemas.openxmlformats.org/officeDocument/2006/relationships/slideLayout" Target="../slideLayouts/slideLayout125.xml"/><Relationship Id="rId88" Type="http://schemas.openxmlformats.org/officeDocument/2006/relationships/slideLayout" Target="../slideLayouts/slideLayout130.xml"/><Relationship Id="rId111" Type="http://schemas.openxmlformats.org/officeDocument/2006/relationships/slideLayout" Target="../slideLayouts/slideLayout153.xml"/><Relationship Id="rId132" Type="http://schemas.openxmlformats.org/officeDocument/2006/relationships/slideLayout" Target="../slideLayouts/slideLayout174.xml"/><Relationship Id="rId15" Type="http://schemas.openxmlformats.org/officeDocument/2006/relationships/slideLayout" Target="../slideLayouts/slideLayout57.xml"/><Relationship Id="rId36" Type="http://schemas.openxmlformats.org/officeDocument/2006/relationships/slideLayout" Target="../slideLayouts/slideLayout78.xml"/><Relationship Id="rId57" Type="http://schemas.openxmlformats.org/officeDocument/2006/relationships/slideLayout" Target="../slideLayouts/slideLayout99.xml"/><Relationship Id="rId106" Type="http://schemas.openxmlformats.org/officeDocument/2006/relationships/slideLayout" Target="../slideLayouts/slideLayout148.xml"/><Relationship Id="rId127" Type="http://schemas.openxmlformats.org/officeDocument/2006/relationships/slideLayout" Target="../slideLayouts/slideLayout16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52" Type="http://schemas.openxmlformats.org/officeDocument/2006/relationships/slideLayout" Target="../slideLayouts/slideLayout94.xml"/><Relationship Id="rId73" Type="http://schemas.openxmlformats.org/officeDocument/2006/relationships/slideLayout" Target="../slideLayouts/slideLayout115.xml"/><Relationship Id="rId78" Type="http://schemas.openxmlformats.org/officeDocument/2006/relationships/slideLayout" Target="../slideLayouts/slideLayout120.xml"/><Relationship Id="rId94" Type="http://schemas.openxmlformats.org/officeDocument/2006/relationships/slideLayout" Target="../slideLayouts/slideLayout136.xml"/><Relationship Id="rId99" Type="http://schemas.openxmlformats.org/officeDocument/2006/relationships/slideLayout" Target="../slideLayouts/slideLayout141.xml"/><Relationship Id="rId101" Type="http://schemas.openxmlformats.org/officeDocument/2006/relationships/slideLayout" Target="../slideLayouts/slideLayout143.xml"/><Relationship Id="rId122" Type="http://schemas.openxmlformats.org/officeDocument/2006/relationships/slideLayout" Target="../slideLayouts/slideLayout164.xml"/><Relationship Id="rId143" Type="http://schemas.openxmlformats.org/officeDocument/2006/relationships/slideLayout" Target="../slideLayouts/slideLayout18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47" Type="http://schemas.openxmlformats.org/officeDocument/2006/relationships/slideLayout" Target="../slideLayouts/slideLayout89.xml"/><Relationship Id="rId68" Type="http://schemas.openxmlformats.org/officeDocument/2006/relationships/slideLayout" Target="../slideLayouts/slideLayout110.xml"/><Relationship Id="rId89" Type="http://schemas.openxmlformats.org/officeDocument/2006/relationships/slideLayout" Target="../slideLayouts/slideLayout131.xml"/><Relationship Id="rId112" Type="http://schemas.openxmlformats.org/officeDocument/2006/relationships/slideLayout" Target="../slideLayouts/slideLayout154.xml"/><Relationship Id="rId133" Type="http://schemas.openxmlformats.org/officeDocument/2006/relationships/slideLayout" Target="../slideLayouts/slideLayout175.xml"/><Relationship Id="rId16" Type="http://schemas.openxmlformats.org/officeDocument/2006/relationships/slideLayout" Target="../slideLayouts/slideLayout58.xml"/><Relationship Id="rId37" Type="http://schemas.openxmlformats.org/officeDocument/2006/relationships/slideLayout" Target="../slideLayouts/slideLayout79.xml"/><Relationship Id="rId58" Type="http://schemas.openxmlformats.org/officeDocument/2006/relationships/slideLayout" Target="../slideLayouts/slideLayout100.xml"/><Relationship Id="rId79" Type="http://schemas.openxmlformats.org/officeDocument/2006/relationships/slideLayout" Target="../slideLayouts/slideLayout121.xml"/><Relationship Id="rId102" Type="http://schemas.openxmlformats.org/officeDocument/2006/relationships/slideLayout" Target="../slideLayouts/slideLayout144.xml"/><Relationship Id="rId123" Type="http://schemas.openxmlformats.org/officeDocument/2006/relationships/slideLayout" Target="../slideLayouts/slideLayout165.xml"/><Relationship Id="rId144" Type="http://schemas.openxmlformats.org/officeDocument/2006/relationships/slideLayout" Target="../slideLayouts/slideLayout1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theme" Target="../theme/theme3.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19" Type="http://schemas.openxmlformats.org/officeDocument/2006/relationships/image" Target="../media/image2.sv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4"/>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992" r:id="rId41"/>
    <p:sldLayoutId id="2147486176"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4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44397489"/>
      </p:ext>
    </p:extLst>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 id="2147485854" r:id="rId13"/>
    <p:sldLayoutId id="2147485855" r:id="rId14"/>
    <p:sldLayoutId id="2147485856" r:id="rId15"/>
    <p:sldLayoutId id="2147485857" r:id="rId16"/>
    <p:sldLayoutId id="2147485858" r:id="rId17"/>
    <p:sldLayoutId id="2147485859" r:id="rId18"/>
    <p:sldLayoutId id="2147485860" r:id="rId19"/>
    <p:sldLayoutId id="2147485861" r:id="rId20"/>
    <p:sldLayoutId id="2147485862" r:id="rId21"/>
    <p:sldLayoutId id="2147485863" r:id="rId22"/>
    <p:sldLayoutId id="2147485864" r:id="rId23"/>
    <p:sldLayoutId id="2147485866" r:id="rId24"/>
    <p:sldLayoutId id="2147485867" r:id="rId25"/>
    <p:sldLayoutId id="2147485868" r:id="rId26"/>
    <p:sldLayoutId id="2147485869" r:id="rId27"/>
    <p:sldLayoutId id="2147485870" r:id="rId28"/>
    <p:sldLayoutId id="2147485871" r:id="rId29"/>
    <p:sldLayoutId id="2147485872" r:id="rId30"/>
    <p:sldLayoutId id="2147485873" r:id="rId31"/>
    <p:sldLayoutId id="2147485874" r:id="rId32"/>
    <p:sldLayoutId id="2147485875" r:id="rId33"/>
    <p:sldLayoutId id="2147485876" r:id="rId34"/>
    <p:sldLayoutId id="2147485877" r:id="rId35"/>
    <p:sldLayoutId id="2147485878" r:id="rId36"/>
    <p:sldLayoutId id="2147485879" r:id="rId37"/>
    <p:sldLayoutId id="2147485880" r:id="rId38"/>
    <p:sldLayoutId id="2147485881" r:id="rId39"/>
    <p:sldLayoutId id="2147485882" r:id="rId40"/>
    <p:sldLayoutId id="2147485883" r:id="rId41"/>
    <p:sldLayoutId id="2147485884" r:id="rId42"/>
    <p:sldLayoutId id="2147485885" r:id="rId43"/>
    <p:sldLayoutId id="2147485886" r:id="rId44"/>
    <p:sldLayoutId id="2147485887" r:id="rId45"/>
    <p:sldLayoutId id="2147485888" r:id="rId46"/>
    <p:sldLayoutId id="2147485889" r:id="rId47"/>
    <p:sldLayoutId id="2147485890" r:id="rId48"/>
    <p:sldLayoutId id="2147485891" r:id="rId49"/>
    <p:sldLayoutId id="2147485892" r:id="rId50"/>
    <p:sldLayoutId id="2147485893" r:id="rId51"/>
    <p:sldLayoutId id="2147485894" r:id="rId52"/>
    <p:sldLayoutId id="2147485895" r:id="rId53"/>
    <p:sldLayoutId id="2147485896" r:id="rId54"/>
    <p:sldLayoutId id="2147485897" r:id="rId55"/>
    <p:sldLayoutId id="2147485898" r:id="rId56"/>
    <p:sldLayoutId id="2147485899" r:id="rId57"/>
    <p:sldLayoutId id="2147485900" r:id="rId58"/>
    <p:sldLayoutId id="2147485901" r:id="rId59"/>
    <p:sldLayoutId id="2147485902" r:id="rId60"/>
    <p:sldLayoutId id="2147485903" r:id="rId61"/>
    <p:sldLayoutId id="2147485904" r:id="rId62"/>
    <p:sldLayoutId id="2147485905" r:id="rId63"/>
    <p:sldLayoutId id="2147485906" r:id="rId64"/>
    <p:sldLayoutId id="2147485907" r:id="rId65"/>
    <p:sldLayoutId id="2147485908" r:id="rId66"/>
    <p:sldLayoutId id="2147485909" r:id="rId67"/>
    <p:sldLayoutId id="2147485910" r:id="rId68"/>
    <p:sldLayoutId id="2147485911" r:id="rId69"/>
    <p:sldLayoutId id="2147485912" r:id="rId70"/>
    <p:sldLayoutId id="2147485913" r:id="rId71"/>
    <p:sldLayoutId id="2147485914" r:id="rId72"/>
    <p:sldLayoutId id="2147485915" r:id="rId73"/>
    <p:sldLayoutId id="2147485916" r:id="rId74"/>
    <p:sldLayoutId id="2147485917" r:id="rId75"/>
    <p:sldLayoutId id="2147485918" r:id="rId76"/>
    <p:sldLayoutId id="2147485919" r:id="rId77"/>
    <p:sldLayoutId id="2147485920" r:id="rId78"/>
    <p:sldLayoutId id="2147485921" r:id="rId79"/>
    <p:sldLayoutId id="2147485922" r:id="rId80"/>
    <p:sldLayoutId id="2147485923" r:id="rId81"/>
    <p:sldLayoutId id="2147485924" r:id="rId82"/>
    <p:sldLayoutId id="2147485925" r:id="rId83"/>
    <p:sldLayoutId id="2147485926" r:id="rId84"/>
    <p:sldLayoutId id="2147485927" r:id="rId85"/>
    <p:sldLayoutId id="2147485928" r:id="rId86"/>
    <p:sldLayoutId id="2147485929" r:id="rId87"/>
    <p:sldLayoutId id="2147485930" r:id="rId88"/>
    <p:sldLayoutId id="2147485931" r:id="rId89"/>
    <p:sldLayoutId id="2147485932" r:id="rId90"/>
    <p:sldLayoutId id="2147485933" r:id="rId91"/>
    <p:sldLayoutId id="2147485934" r:id="rId92"/>
    <p:sldLayoutId id="2147485935" r:id="rId93"/>
    <p:sldLayoutId id="2147485936" r:id="rId94"/>
    <p:sldLayoutId id="2147485937" r:id="rId95"/>
    <p:sldLayoutId id="2147485939" r:id="rId96"/>
    <p:sldLayoutId id="2147485940" r:id="rId97"/>
    <p:sldLayoutId id="2147485941" r:id="rId98"/>
    <p:sldLayoutId id="2147485942" r:id="rId99"/>
    <p:sldLayoutId id="2147485943" r:id="rId100"/>
    <p:sldLayoutId id="2147485944" r:id="rId101"/>
    <p:sldLayoutId id="2147485945" r:id="rId102"/>
    <p:sldLayoutId id="2147485946" r:id="rId103"/>
    <p:sldLayoutId id="2147485947" r:id="rId104"/>
    <p:sldLayoutId id="2147485948" r:id="rId105"/>
    <p:sldLayoutId id="2147485949" r:id="rId106"/>
    <p:sldLayoutId id="2147485950" r:id="rId107"/>
    <p:sldLayoutId id="2147485951" r:id="rId108"/>
    <p:sldLayoutId id="2147485952" r:id="rId109"/>
    <p:sldLayoutId id="2147485953" r:id="rId110"/>
    <p:sldLayoutId id="2147485954" r:id="rId111"/>
    <p:sldLayoutId id="2147485955" r:id="rId112"/>
    <p:sldLayoutId id="2147485956" r:id="rId113"/>
    <p:sldLayoutId id="2147485957" r:id="rId114"/>
    <p:sldLayoutId id="2147485958" r:id="rId115"/>
    <p:sldLayoutId id="2147485959" r:id="rId116"/>
    <p:sldLayoutId id="2147485960" r:id="rId117"/>
    <p:sldLayoutId id="2147485961" r:id="rId118"/>
    <p:sldLayoutId id="2147485962" r:id="rId119"/>
    <p:sldLayoutId id="2147485963" r:id="rId120"/>
    <p:sldLayoutId id="2147485964" r:id="rId121"/>
    <p:sldLayoutId id="2147485965" r:id="rId122"/>
    <p:sldLayoutId id="2147485966" r:id="rId123"/>
    <p:sldLayoutId id="2147485967" r:id="rId124"/>
    <p:sldLayoutId id="2147485968" r:id="rId125"/>
    <p:sldLayoutId id="2147485969" r:id="rId126"/>
    <p:sldLayoutId id="2147485970" r:id="rId127"/>
    <p:sldLayoutId id="2147485971" r:id="rId128"/>
    <p:sldLayoutId id="2147485975" r:id="rId129"/>
    <p:sldLayoutId id="2147485976" r:id="rId130"/>
    <p:sldLayoutId id="2147485977" r:id="rId131"/>
    <p:sldLayoutId id="2147485978" r:id="rId132"/>
    <p:sldLayoutId id="2147485979" r:id="rId133"/>
    <p:sldLayoutId id="2147485980" r:id="rId134"/>
    <p:sldLayoutId id="2147485981" r:id="rId135"/>
    <p:sldLayoutId id="2147485982" r:id="rId136"/>
    <p:sldLayoutId id="2147485983" r:id="rId137"/>
    <p:sldLayoutId id="2147485984" r:id="rId138"/>
    <p:sldLayoutId id="2147485985" r:id="rId139"/>
    <p:sldLayoutId id="2147485986" r:id="rId140"/>
    <p:sldLayoutId id="2147485987" r:id="rId141"/>
    <p:sldLayoutId id="2147485988" r:id="rId142"/>
    <p:sldLayoutId id="2147485989" r:id="rId143"/>
    <p:sldLayoutId id="2147485990" r:id="rId144"/>
    <p:sldLayoutId id="2147485991" r:id="rId1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7442908"/>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 id="2147486003" r:id="rId10"/>
    <p:sldLayoutId id="2147486004" r:id="rId11"/>
    <p:sldLayoutId id="2147486005" r:id="rId12"/>
    <p:sldLayoutId id="2147486006" r:id="rId13"/>
    <p:sldLayoutId id="2147486007" r:id="rId14"/>
    <p:sldLayoutId id="2147486008" r:id="rId15"/>
    <p:sldLayoutId id="2147486009" r:id="rId16"/>
    <p:sldLayoutId id="2147486155"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3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564896970"/>
      </p:ext>
    </p:extLst>
  </p:cSld>
  <p:clrMap bg1="lt1" tx1="dk1" bg2="lt2" tx2="dk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 id="2147486023" r:id="rId12"/>
    <p:sldLayoutId id="2147486024" r:id="rId13"/>
    <p:sldLayoutId id="2147486025" r:id="rId14"/>
    <p:sldLayoutId id="2147486026" r:id="rId15"/>
    <p:sldLayoutId id="2147486027" r:id="rId16"/>
    <p:sldLayoutId id="2147486028" r:id="rId17"/>
    <p:sldLayoutId id="2147486029" r:id="rId18"/>
    <p:sldLayoutId id="2147486030" r:id="rId19"/>
    <p:sldLayoutId id="2147486031" r:id="rId20"/>
    <p:sldLayoutId id="2147486032" r:id="rId21"/>
    <p:sldLayoutId id="2147486033" r:id="rId22"/>
    <p:sldLayoutId id="2147486034" r:id="rId23"/>
    <p:sldLayoutId id="2147486174" r:id="rId24"/>
    <p:sldLayoutId id="2147486177" r:id="rId25"/>
    <p:sldLayoutId id="2147486178" r:id="rId26"/>
    <p:sldLayoutId id="2147486179" r:id="rId27"/>
    <p:sldLayoutId id="2147486180" r:id="rId2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microsoft.com/office/2007/relationships/hdphoto" Target="../media/hdphoto9.wdp"/><Relationship Id="rId3" Type="http://schemas.openxmlformats.org/officeDocument/2006/relationships/image" Target="../media/image104.png"/><Relationship Id="rId21" Type="http://schemas.openxmlformats.org/officeDocument/2006/relationships/image" Target="../media/image118.png"/><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10.xml"/><Relationship Id="rId16" Type="http://schemas.openxmlformats.org/officeDocument/2006/relationships/image" Target="../media/image115.png"/><Relationship Id="rId20" Type="http://schemas.microsoft.com/office/2007/relationships/hdphoto" Target="../media/hdphoto10.wdp"/><Relationship Id="rId1" Type="http://schemas.openxmlformats.org/officeDocument/2006/relationships/slideLayout" Target="../slideLayouts/slideLayout42.xml"/><Relationship Id="rId6" Type="http://schemas.openxmlformats.org/officeDocument/2006/relationships/image" Target="../media/image106.png"/><Relationship Id="rId11" Type="http://schemas.openxmlformats.org/officeDocument/2006/relationships/image" Target="../media/image110.svg"/><Relationship Id="rId5" Type="http://schemas.openxmlformats.org/officeDocument/2006/relationships/image" Target="../media/image105.svg"/><Relationship Id="rId15" Type="http://schemas.openxmlformats.org/officeDocument/2006/relationships/image" Target="../media/image114.png"/><Relationship Id="rId23" Type="http://schemas.openxmlformats.org/officeDocument/2006/relationships/image" Target="../media/image120.png"/><Relationship Id="rId10" Type="http://schemas.microsoft.com/office/2007/relationships/hdphoto" Target="../media/hdphoto8.wdp"/><Relationship Id="rId19" Type="http://schemas.openxmlformats.org/officeDocument/2006/relationships/image" Target="../media/image117.png"/><Relationship Id="rId4" Type="http://schemas.microsoft.com/office/2007/relationships/hdphoto" Target="../media/hdphoto7.wdp"/><Relationship Id="rId9" Type="http://schemas.openxmlformats.org/officeDocument/2006/relationships/image" Target="../media/image109.png"/><Relationship Id="rId14" Type="http://schemas.openxmlformats.org/officeDocument/2006/relationships/image" Target="../media/image113.png"/><Relationship Id="rId22" Type="http://schemas.openxmlformats.org/officeDocument/2006/relationships/image" Target="../media/image1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4.xml"/><Relationship Id="rId1" Type="http://schemas.openxmlformats.org/officeDocument/2006/relationships/tags" Target="../tags/tag3.xml"/><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2.xml"/></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212.xml"/><Relationship Id="rId6" Type="http://schemas.microsoft.com/office/2007/relationships/hdphoto" Target="../media/hdphoto11.wdp"/><Relationship Id="rId11" Type="http://schemas.openxmlformats.org/officeDocument/2006/relationships/image" Target="../media/image127.png"/><Relationship Id="rId5" Type="http://schemas.openxmlformats.org/officeDocument/2006/relationships/image" Target="../media/image123.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25.png"/></Relationships>
</file>

<file path=ppt/slides/_rels/slide14.xml.rels><?xml version="1.0" encoding="UTF-8" standalone="yes"?>
<Relationships xmlns="http://schemas.openxmlformats.org/package/2006/relationships"><Relationship Id="rId8" Type="http://schemas.openxmlformats.org/officeDocument/2006/relationships/hyperlink" Target="https://adoption.microsoft.com/en-us/copilot/frontier-program/" TargetMode="External"/><Relationship Id="rId13" Type="http://schemas.openxmlformats.org/officeDocument/2006/relationships/hyperlink" Target="https://techcommunity.microsoft.com/blog/spblog/introducing-knowledge-agent-in-sharepoint/4454154" TargetMode="External"/><Relationship Id="rId18" Type="http://schemas.openxmlformats.org/officeDocument/2006/relationships/image" Target="../media/image136.png"/><Relationship Id="rId3" Type="http://schemas.openxmlformats.org/officeDocument/2006/relationships/hyperlink" Target="https://techcommunity.microsoft.com/blog/microsoft365insiderblog/introducing-channel-agent-in-teams/4455451" TargetMode="External"/><Relationship Id="rId21" Type="http://schemas.openxmlformats.org/officeDocument/2006/relationships/image" Target="../media/image138.png"/><Relationship Id="rId7" Type="http://schemas.openxmlformats.org/officeDocument/2006/relationships/image" Target="../media/image131.png"/><Relationship Id="rId12" Type="http://schemas.openxmlformats.org/officeDocument/2006/relationships/hyperlink" Target="https://techcommunity.microsoft.com/blog/plannerblog/unleashing-the-power-of-agents-in-microsoft-planner/4304794" TargetMode="External"/><Relationship Id="rId17" Type="http://schemas.openxmlformats.org/officeDocument/2006/relationships/hyperlink" Target="https://techcommunity.microsoft.com/blog/viva_engage_blog/introducing-agents-in-viva-engage-communities-your-ai-powered-community-expert/4454146" TargetMode="External"/><Relationship Id="rId2" Type="http://schemas.openxmlformats.org/officeDocument/2006/relationships/notesSlide" Target="../notesSlides/notesSlide14.xml"/><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12.xml"/><Relationship Id="rId6" Type="http://schemas.openxmlformats.org/officeDocument/2006/relationships/hyperlink" Target="https://techcommunity.microsoft.com/blog/microsoft365copilotblog/analyst-agent-in-microsoft-365-copilot/4397191" TargetMode="Externa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hyperlink" Target="https://techcommunity.microsoft.com/blog/microsoft365copilotblog/researcher-agent-in-microsoft-365-copilot/4397186" TargetMode="External"/><Relationship Id="rId10" Type="http://schemas.openxmlformats.org/officeDocument/2006/relationships/image" Target="../media/image132.png"/><Relationship Id="rId19" Type="http://schemas.openxmlformats.org/officeDocument/2006/relationships/hyperlink" Target="https://techcommunity.microsoft.com/blog/microsoft365copilotblog/introducing-new-agents-in-microsoft-365/4296918" TargetMode="External"/><Relationship Id="rId4" Type="http://schemas.openxmlformats.org/officeDocument/2006/relationships/image" Target="../media/image129.png"/><Relationship Id="rId9" Type="http://schemas.openxmlformats.org/officeDocument/2006/relationships/hyperlink" Target="https://techcommunity.microsoft.com/blog/microsoftformsblog/shipped-surveys-agent-now-live-for-customers-in-microsoft-365-copilot-frontier-p/4444421" TargetMode="External"/><Relationship Id="rId14" Type="http://schemas.openxmlformats.org/officeDocument/2006/relationships/image" Target="../media/image134.png"/><Relationship Id="rId22" Type="http://schemas.openxmlformats.org/officeDocument/2006/relationships/image" Target="../media/image1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9.xml"/></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230.xml"/></Relationships>
</file>

<file path=ppt/slides/_rels/slide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2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m365.cloud.microsoft/chat?fromcode=edge_a3p&amp;auth=2" TargetMode="External"/><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notesSlide" Target="../notesSlides/notesSlide20.xml"/><Relationship Id="rId1" Type="http://schemas.openxmlformats.org/officeDocument/2006/relationships/slideLayout" Target="../slideLayouts/slideLayout213.xml"/><Relationship Id="rId6" Type="http://schemas.openxmlformats.org/officeDocument/2006/relationships/image" Target="../media/image146.svg"/><Relationship Id="rId5" Type="http://schemas.openxmlformats.org/officeDocument/2006/relationships/image" Target="../media/image145.svg"/><Relationship Id="rId4" Type="http://schemas.openxmlformats.org/officeDocument/2006/relationships/image" Target="../media/image144.svg"/></Relationships>
</file>

<file path=ppt/slides/_rels/slide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232.xml"/><Relationship Id="rId4" Type="http://schemas.openxmlformats.org/officeDocument/2006/relationships/image" Target="../media/image149.png"/></Relationships>
</file>

<file path=ppt/slides/_rels/slide2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232.xml"/></Relationships>
</file>

<file path=ppt/slides/_rels/slide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232.xml"/><Relationship Id="rId4" Type="http://schemas.openxmlformats.org/officeDocument/2006/relationships/image" Target="../media/image153.png"/></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32.xml"/><Relationship Id="rId5" Type="http://schemas.openxmlformats.org/officeDocument/2006/relationships/image" Target="../media/image156.png"/><Relationship Id="rId4" Type="http://schemas.openxmlformats.org/officeDocument/2006/relationships/image" Target="../media/image1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9.xml"/></Relationships>
</file>

<file path=ppt/slides/_rels/slide28.xml.rels><?xml version="1.0" encoding="UTF-8" standalone="yes"?>
<Relationships xmlns="http://schemas.openxmlformats.org/package/2006/relationships"><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notesSlide" Target="../notesSlides/notesSlide28.xml"/><Relationship Id="rId1" Type="http://schemas.openxmlformats.org/officeDocument/2006/relationships/slideLayout" Target="../slideLayouts/slideLayout213.xml"/><Relationship Id="rId6" Type="http://schemas.openxmlformats.org/officeDocument/2006/relationships/image" Target="../media/image160.svg"/><Relationship Id="rId5" Type="http://schemas.openxmlformats.org/officeDocument/2006/relationships/image" Target="../media/image159.svg"/><Relationship Id="rId4" Type="http://schemas.openxmlformats.org/officeDocument/2006/relationships/image" Target="../media/image158.svg"/></Relationships>
</file>

<file path=ppt/slides/_rels/slide29.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notesSlide" Target="../notesSlides/notesSlide29.xml"/><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0.xml"/><Relationship Id="rId1" Type="http://schemas.openxmlformats.org/officeDocument/2006/relationships/slideLayout" Target="../slideLayouts/slideLayout213.xml"/><Relationship Id="rId4" Type="http://schemas.openxmlformats.org/officeDocument/2006/relationships/image" Target="../media/image1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9.xml"/></Relationships>
</file>

<file path=ppt/slides/_rels/slide3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7.jpeg"/><Relationship Id="rId7" Type="http://schemas.openxmlformats.org/officeDocument/2006/relationships/hyperlink" Target="https://www.youtube.com/embed/5xj5BQUKQas?si=hJvR2qFnX2cPBdgb" TargetMode="External"/><Relationship Id="rId12"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39.xml"/><Relationship Id="rId1" Type="http://schemas.openxmlformats.org/officeDocument/2006/relationships/slideLayout" Target="../slideLayouts/slideLayout204.xml"/><Relationship Id="rId6" Type="http://schemas.openxmlformats.org/officeDocument/2006/relationships/hyperlink" Target="https://www.microsoft.com/en-us/microsoft-365/blog/2025/06/02/researcher-and-analyst-are-now-generally-available-in-microsoft-365-copilot/" TargetMode="External"/><Relationship Id="rId11" Type="http://schemas.openxmlformats.org/officeDocument/2006/relationships/hyperlink" Target="https://techcommunity.microsoft.com/blog/microsoft365copilotblog/researcher-agent-in-microsoft-365-copilot/4397186" TargetMode="External"/><Relationship Id="rId5" Type="http://schemas.openxmlformats.org/officeDocument/2006/relationships/image" Target="../media/image169.svg"/><Relationship Id="rId10" Type="http://schemas.openxmlformats.org/officeDocument/2006/relationships/image" Target="../media/image171.svg"/><Relationship Id="rId4" Type="http://schemas.openxmlformats.org/officeDocument/2006/relationships/image" Target="../media/image168.png"/><Relationship Id="rId9" Type="http://schemas.openxmlformats.org/officeDocument/2006/relationships/hyperlink" Target="https://aka.ms/AdoptM365ag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2.png"/><Relationship Id="rId7" Type="http://schemas.openxmlformats.org/officeDocument/2006/relationships/hyperlink" Target="https://aka.ms/CustomerHubSessions" TargetMode="External"/><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microsoft.com/office/2007/relationships/hdphoto" Target="../media/hdphoto13.wdp"/><Relationship Id="rId5" Type="http://schemas.openxmlformats.org/officeDocument/2006/relationships/image" Target="../media/image173.png"/><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176.svg"/><Relationship Id="rId4" Type="http://schemas.openxmlformats.org/officeDocument/2006/relationships/hyperlink" Target="https://aka.ms/M365Champion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microsoft.com/office/2007/relationships/hdphoto" Target="../media/hdphoto14.wdp"/><Relationship Id="rId5" Type="http://schemas.openxmlformats.org/officeDocument/2006/relationships/image" Target="../media/image178.png"/><Relationship Id="rId4" Type="http://schemas.openxmlformats.org/officeDocument/2006/relationships/hyperlink" Target="https://aka.ms/CustomerHubSurvey"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microsoft.com/office/2007/relationships/hdphoto" Target="../media/hdphoto14.wdp"/><Relationship Id="rId5" Type="http://schemas.openxmlformats.org/officeDocument/2006/relationships/image" Target="../media/image178.png"/><Relationship Id="rId4" Type="http://schemas.openxmlformats.org/officeDocument/2006/relationships/hyperlink" Target="https://aka.ms/CustomerHubSurvey"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2.xml"/><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AB78B8C-EFEA-2E5D-EE39-A01559AB7FAC}"/>
              </a:ext>
            </a:extLst>
          </p:cNvPr>
          <p:cNvSpPr>
            <a:spLocks noGrp="1"/>
          </p:cNvSpPr>
          <p:nvPr>
            <p:ph type="title"/>
          </p:nvPr>
        </p:nvSpPr>
        <p:spPr>
          <a:xfrm>
            <a:off x="209824" y="2503307"/>
            <a:ext cx="7546011" cy="2585323"/>
          </a:xfrm>
          <a:prstGeom prst="rect">
            <a:avLst/>
          </a:prstGeom>
        </p:spPr>
        <p:txBody>
          <a:bodyPr wrap="square" lIns="0" tIns="45720" rIns="0" bIns="45720" anchor="t">
            <a:spAutoFit/>
          </a:bodyPr>
          <a:lstStyle/>
          <a:p>
            <a:pPr defTabSz="457200">
              <a:lnSpc>
                <a:spcPct val="90000"/>
              </a:lnSpc>
              <a:spcBef>
                <a:spcPts val="0"/>
              </a:spcBef>
              <a:defRPr/>
            </a:pP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Benvenuti nella serie</a:t>
            </a:r>
            <a:r>
              <a:rPr lang="it-it" sz="4400" dirty="0">
                <a:gradFill flip="none">
                  <a:gsLst>
                    <a:gs pos="0">
                      <a:srgbClr val="94D8FE"/>
                    </a:gs>
                    <a:gs pos="100000">
                      <a:srgbClr val="FFFFFF"/>
                    </a:gs>
                  </a:gsLst>
                  <a:lin ang="16200000" scaled="1"/>
                  <a:tileRect/>
                </a:gradFill>
                <a:latin typeface="Segoe Sans Display Semibold"/>
                <a:cs typeface="Segoe Sans Display Semibold"/>
              </a:rPr>
              <a:t> </a:t>
            </a: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Customer Hub </a:t>
            </a:r>
            <a:br>
              <a:rPr sz="4800" dirty="0"/>
            </a:br>
            <a:br>
              <a:rPr sz="4800" dirty="0"/>
            </a:br>
            <a:r>
              <a:rPr lang="it-it" sz="4400" dirty="0">
                <a:gradFill flip="none">
                  <a:gsLst>
                    <a:gs pos="0">
                      <a:srgbClr val="94D8FE"/>
                    </a:gs>
                    <a:gs pos="100000">
                      <a:srgbClr val="FFFFFF"/>
                    </a:gs>
                  </a:gsLst>
                  <a:lin ang="16200000" scaled="1"/>
                  <a:tileRect/>
                </a:gradFill>
                <a:latin typeface="Segoe Sans Display Semibold"/>
                <a:cs typeface="Segoe Sans Display Semibold"/>
              </a:rPr>
              <a:t>A</a:t>
            </a: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genti IA </a:t>
            </a:r>
          </a:p>
        </p:txBody>
      </p:sp>
      <p:sp>
        <p:nvSpPr>
          <p:cNvPr id="6" name="Text Placeholder 16">
            <a:extLst>
              <a:ext uri="{FF2B5EF4-FFF2-40B4-BE49-F238E27FC236}">
                <a16:creationId xmlns:a16="http://schemas.microsoft.com/office/drawing/2014/main" id="{8CB8FEB4-F53C-D2A1-3501-916E64E29296}"/>
              </a:ext>
            </a:extLst>
          </p:cNvPr>
          <p:cNvSpPr txBox="1">
            <a:spLocks/>
          </p:cNvSpPr>
          <p:nvPr/>
        </p:nvSpPr>
        <p:spPr>
          <a:xfrm>
            <a:off x="279400" y="5187436"/>
            <a:ext cx="6858000" cy="276999"/>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it-it" sz="2000" dirty="0">
                <a:solidFill>
                  <a:prstClr val="white"/>
                </a:solidFill>
                <a:latin typeface="Segoe Sans Display" pitchFamily="2" charset="0"/>
              </a:rPr>
              <a:t>Inizieremo </a:t>
            </a:r>
            <a:r>
              <a:rPr lang="it-it" sz="2000" dirty="0">
                <a:solidFill>
                  <a:prstClr val="white"/>
                </a:solidFill>
                <a:latin typeface="+mj-lt"/>
              </a:rPr>
              <a:t>2 minuti </a:t>
            </a:r>
            <a:r>
              <a:rPr lang="it-it" sz="2000" dirty="0">
                <a:solidFill>
                  <a:prstClr val="white"/>
                </a:solidFill>
                <a:latin typeface="Segoe Sans Display" pitchFamily="2" charset="0"/>
              </a:rPr>
              <a:t>dopo l'ora</a:t>
            </a:r>
          </a:p>
        </p:txBody>
      </p:sp>
      <p:pic>
        <p:nvPicPr>
          <p:cNvPr id="7" name="Picture 6" descr="Uno sfondo nero con testo bianco&#10;&#10;I contenuti generati dall'IA possono non essere corretti.">
            <a:extLst>
              <a:ext uri="{FF2B5EF4-FFF2-40B4-BE49-F238E27FC236}">
                <a16:creationId xmlns:a16="http://schemas.microsoft.com/office/drawing/2014/main" id="{0BFBE9FB-2DC6-9AA7-13CC-EC2857F0FA67}"/>
              </a:ext>
            </a:extLst>
          </p:cNvPr>
          <p:cNvPicPr>
            <a:picLocks noChangeAspect="1"/>
          </p:cNvPicPr>
          <p:nvPr/>
        </p:nvPicPr>
        <p:blipFill>
          <a:blip r:embed="rId3"/>
          <a:stretch>
            <a:fillRect/>
          </a:stretch>
        </p:blipFill>
        <p:spPr>
          <a:xfrm>
            <a:off x="9883451" y="759259"/>
            <a:ext cx="1721536" cy="365760"/>
          </a:xfrm>
          <a:prstGeom prst="rect">
            <a:avLst/>
          </a:prstGeom>
        </p:spPr>
      </p:pic>
    </p:spTree>
    <p:extLst>
      <p:ext uri="{BB962C8B-B14F-4D97-AF65-F5344CB8AC3E}">
        <p14:creationId xmlns:p14="http://schemas.microsoft.com/office/powerpoint/2010/main" val="2165043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1940-1359-C8F0-4911-B47E6878A472}"/>
            </a:ext>
          </a:extLst>
        </p:cNvPr>
        <p:cNvGrpSpPr/>
        <p:nvPr/>
      </p:nvGrpSpPr>
      <p:grpSpPr>
        <a:xfrm>
          <a:off x="0" y="0"/>
          <a:ext cx="0" cy="0"/>
          <a:chOff x="0" y="0"/>
          <a:chExt cx="0" cy="0"/>
        </a:xfrm>
      </p:grpSpPr>
      <p:sp>
        <p:nvSpPr>
          <p:cNvPr id="35" name="Rectangle: Rounded Corners 11">
            <a:extLst>
              <a:ext uri="{FF2B5EF4-FFF2-40B4-BE49-F238E27FC236}">
                <a16:creationId xmlns:a16="http://schemas.microsoft.com/office/drawing/2014/main" id="{84BC77F1-8713-506D-C6D5-C51FCA04D851}"/>
              </a:ext>
              <a:ext uri="{C183D7F6-B498-43B3-948B-1728B52AA6E4}">
                <adec:decorative xmlns:adec="http://schemas.microsoft.com/office/drawing/2017/decorative" val="1"/>
              </a:ext>
            </a:extLst>
          </p:cNvPr>
          <p:cNvSpPr>
            <a:spLocks/>
          </p:cNvSpPr>
          <p:nvPr/>
        </p:nvSpPr>
        <p:spPr>
          <a:xfrm>
            <a:off x="568325" y="1520344"/>
            <a:ext cx="11049000" cy="4859647"/>
          </a:xfrm>
          <a:prstGeom prst="roundRect">
            <a:avLst>
              <a:gd name="adj" fmla="val 5705"/>
            </a:avLst>
          </a:prstGeom>
          <a:solidFill>
            <a:schemeClr val="bg2">
              <a:alpha val="50000"/>
            </a:schemeClr>
          </a:solidFill>
          <a:ln w="1270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83" name="Rounded Rectangle 36">
            <a:extLst>
              <a:ext uri="{FF2B5EF4-FFF2-40B4-BE49-F238E27FC236}">
                <a16:creationId xmlns:a16="http://schemas.microsoft.com/office/drawing/2014/main" id="{2D29E4B8-4207-441C-4FFE-A346DC26B465}"/>
              </a:ext>
            </a:extLst>
          </p:cNvPr>
          <p:cNvSpPr>
            <a:spLocks/>
          </p:cNvSpPr>
          <p:nvPr/>
        </p:nvSpPr>
        <p:spPr bwMode="auto">
          <a:xfrm rot="16200000">
            <a:off x="4054032" y="-1428149"/>
            <a:ext cx="4286992" cy="10845949"/>
          </a:xfrm>
          <a:prstGeom prst="round2SameRect">
            <a:avLst>
              <a:gd name="adj1" fmla="val 6769"/>
              <a:gd name="adj2" fmla="val 0"/>
            </a:avLst>
          </a:prstGeom>
          <a:solidFill>
            <a:schemeClr val="accent3">
              <a:lumMod val="40000"/>
              <a:lumOff val="60000"/>
              <a:alpha val="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Data">
            <a:extLst>
              <a:ext uri="{FF2B5EF4-FFF2-40B4-BE49-F238E27FC236}">
                <a16:creationId xmlns:a16="http://schemas.microsoft.com/office/drawing/2014/main" id="{97A12ECA-1BAA-CBEC-FC31-08EBAD9D78F5}"/>
              </a:ext>
            </a:extLst>
          </p:cNvPr>
          <p:cNvSpPr>
            <a:spLocks/>
          </p:cNvSpPr>
          <p:nvPr/>
        </p:nvSpPr>
        <p:spPr bwMode="auto">
          <a:xfrm>
            <a:off x="6282160" y="4794852"/>
            <a:ext cx="5059206" cy="1245840"/>
          </a:xfrm>
          <a:prstGeom prst="roundRect">
            <a:avLst>
              <a:gd name="adj" fmla="val 8722"/>
            </a:avLst>
          </a:prstGeom>
          <a:solidFill>
            <a:schemeClr val="bg1">
              <a:alpha val="95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4" name="!!Context">
            <a:extLst>
              <a:ext uri="{FF2B5EF4-FFF2-40B4-BE49-F238E27FC236}">
                <a16:creationId xmlns:a16="http://schemas.microsoft.com/office/drawing/2014/main" id="{EF06A69A-7CB1-2F88-E9D4-C4E40021239F}"/>
              </a:ext>
            </a:extLst>
          </p:cNvPr>
          <p:cNvSpPr>
            <a:spLocks/>
          </p:cNvSpPr>
          <p:nvPr/>
        </p:nvSpPr>
        <p:spPr bwMode="auto">
          <a:xfrm>
            <a:off x="6272182" y="3371905"/>
            <a:ext cx="5059206" cy="1245840"/>
          </a:xfrm>
          <a:prstGeom prst="roundRect">
            <a:avLst>
              <a:gd name="adj" fmla="val 8174"/>
            </a:avLst>
          </a:prstGeom>
          <a:solidFill>
            <a:schemeClr val="bg1">
              <a:alpha val="95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5" name="!!Inference">
            <a:extLst>
              <a:ext uri="{FF2B5EF4-FFF2-40B4-BE49-F238E27FC236}">
                <a16:creationId xmlns:a16="http://schemas.microsoft.com/office/drawing/2014/main" id="{10982212-8681-7E24-E4F9-A794A14A1F49}"/>
              </a:ext>
            </a:extLst>
          </p:cNvPr>
          <p:cNvSpPr>
            <a:spLocks/>
          </p:cNvSpPr>
          <p:nvPr/>
        </p:nvSpPr>
        <p:spPr bwMode="auto">
          <a:xfrm>
            <a:off x="6261011" y="1966192"/>
            <a:ext cx="5059206" cy="1245840"/>
          </a:xfrm>
          <a:prstGeom prst="roundRect">
            <a:avLst>
              <a:gd name="adj" fmla="val 8174"/>
            </a:avLst>
          </a:prstGeom>
          <a:solidFill>
            <a:schemeClr val="bg1">
              <a:alpha val="95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1" name="Title 30">
            <a:extLst>
              <a:ext uri="{FF2B5EF4-FFF2-40B4-BE49-F238E27FC236}">
                <a16:creationId xmlns:a16="http://schemas.microsoft.com/office/drawing/2014/main" id="{52AB9265-6984-B080-0598-C2749DC581A1}"/>
              </a:ext>
            </a:extLst>
          </p:cNvPr>
          <p:cNvSpPr>
            <a:spLocks noGrp="1"/>
          </p:cNvSpPr>
          <p:nvPr>
            <p:ph type="title" idx="4294967295"/>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dirty="0"/>
              <a:t>Copilot Work IQ</a:t>
            </a:r>
            <a:endParaRPr lang="en-US" sz="3600" dirty="0">
              <a:solidFill>
                <a:schemeClr val="tx1"/>
              </a:solidFill>
            </a:endParaRPr>
          </a:p>
        </p:txBody>
      </p:sp>
      <p:sp>
        <p:nvSpPr>
          <p:cNvPr id="23" name="!!DT">
            <a:extLst>
              <a:ext uri="{FF2B5EF4-FFF2-40B4-BE49-F238E27FC236}">
                <a16:creationId xmlns:a16="http://schemas.microsoft.com/office/drawing/2014/main" id="{321A356B-D3F6-7D03-DBBC-F63AF378800F}"/>
              </a:ext>
            </a:extLst>
          </p:cNvPr>
          <p:cNvSpPr txBox="1">
            <a:spLocks/>
          </p:cNvSpPr>
          <p:nvPr/>
        </p:nvSpPr>
        <p:spPr>
          <a:xfrm>
            <a:off x="6536104" y="4956904"/>
            <a:ext cx="2215464" cy="279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fontAlgn="base">
              <a:lnSpc>
                <a:spcPct val="100000"/>
              </a:lnSpc>
              <a:spcBef>
                <a:spcPct val="0"/>
              </a:spcBef>
              <a:spcAft>
                <a:spcPct val="0"/>
              </a:spcAft>
              <a:buNone/>
              <a:defRPr sz="8000" b="0" cap="none" spc="0" baseline="0">
                <a:ln>
                  <a:noFill/>
                </a:ln>
                <a:gradFill>
                  <a:gsLst>
                    <a:gs pos="89510">
                      <a:schemeClr val="tx1"/>
                    </a:gs>
                    <a:gs pos="68966">
                      <a:schemeClr val="tx1"/>
                    </a:gs>
                  </a:gsLst>
                  <a:path path="circle">
                    <a:fillToRect l="100000" t="100000"/>
                  </a:path>
                </a:gradFill>
                <a:effectLst/>
                <a:latin typeface="Segoe UI Variable Display Semibold"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2901014"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91F2C"/>
                </a:solidFill>
                <a:effectLst/>
                <a:uLnTx/>
                <a:uFillTx/>
                <a:latin typeface="Segoe Sans Display Semibold"/>
                <a:ea typeface="+mn-ea"/>
                <a:cs typeface="Segoe UI" pitchFamily="34" charset="0"/>
              </a:rPr>
              <a:t>Data</a:t>
            </a:r>
          </a:p>
        </p:txBody>
      </p:sp>
      <p:sp>
        <p:nvSpPr>
          <p:cNvPr id="18" name="!!IT">
            <a:extLst>
              <a:ext uri="{FF2B5EF4-FFF2-40B4-BE49-F238E27FC236}">
                <a16:creationId xmlns:a16="http://schemas.microsoft.com/office/drawing/2014/main" id="{5F5B28E9-FBBC-CCAE-AF20-9B1302FCECD8}"/>
              </a:ext>
            </a:extLst>
          </p:cNvPr>
          <p:cNvSpPr txBox="1">
            <a:spLocks/>
          </p:cNvSpPr>
          <p:nvPr/>
        </p:nvSpPr>
        <p:spPr>
          <a:xfrm>
            <a:off x="6514955" y="2125747"/>
            <a:ext cx="2215464" cy="279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fontAlgn="base">
              <a:lnSpc>
                <a:spcPct val="100000"/>
              </a:lnSpc>
              <a:spcBef>
                <a:spcPct val="0"/>
              </a:spcBef>
              <a:spcAft>
                <a:spcPct val="0"/>
              </a:spcAft>
              <a:buNone/>
              <a:defRPr sz="8000" b="0" cap="none" spc="0" baseline="0">
                <a:ln>
                  <a:noFill/>
                </a:ln>
                <a:gradFill>
                  <a:gsLst>
                    <a:gs pos="89510">
                      <a:schemeClr val="tx1"/>
                    </a:gs>
                    <a:gs pos="68966">
                      <a:schemeClr val="tx1"/>
                    </a:gs>
                  </a:gsLst>
                  <a:path path="circle">
                    <a:fillToRect l="100000" t="100000"/>
                  </a:path>
                </a:gradFill>
                <a:effectLst/>
                <a:latin typeface="Segoe UI Variable Display Semibold"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2901014"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91F2C"/>
                </a:solidFill>
                <a:effectLst/>
                <a:uLnTx/>
                <a:uFillTx/>
                <a:latin typeface="Segoe Sans Display Semibold"/>
                <a:ea typeface="+mn-ea"/>
                <a:cs typeface="Segoe UI" pitchFamily="34" charset="0"/>
              </a:rPr>
              <a:t>Skills and Tools</a:t>
            </a:r>
          </a:p>
        </p:txBody>
      </p:sp>
      <p:sp>
        <p:nvSpPr>
          <p:cNvPr id="28" name="!!CT">
            <a:extLst>
              <a:ext uri="{FF2B5EF4-FFF2-40B4-BE49-F238E27FC236}">
                <a16:creationId xmlns:a16="http://schemas.microsoft.com/office/drawing/2014/main" id="{A5E664FC-134C-D3CB-0C32-A6C959D5A5CD}"/>
              </a:ext>
            </a:extLst>
          </p:cNvPr>
          <p:cNvSpPr txBox="1">
            <a:spLocks/>
          </p:cNvSpPr>
          <p:nvPr/>
        </p:nvSpPr>
        <p:spPr>
          <a:xfrm>
            <a:off x="6526128" y="3531602"/>
            <a:ext cx="2215464" cy="279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fontAlgn="base">
              <a:lnSpc>
                <a:spcPct val="100000"/>
              </a:lnSpc>
              <a:spcBef>
                <a:spcPct val="0"/>
              </a:spcBef>
              <a:spcAft>
                <a:spcPct val="0"/>
              </a:spcAft>
              <a:buNone/>
              <a:defRPr sz="8000" b="0" cap="none" spc="0" baseline="0">
                <a:ln>
                  <a:noFill/>
                </a:ln>
                <a:gradFill>
                  <a:gsLst>
                    <a:gs pos="89510">
                      <a:schemeClr val="tx1"/>
                    </a:gs>
                    <a:gs pos="68966">
                      <a:schemeClr val="tx1"/>
                    </a:gs>
                  </a:gsLst>
                  <a:path path="circle">
                    <a:fillToRect l="100000" t="100000"/>
                  </a:path>
                </a:gradFill>
                <a:effectLst/>
                <a:latin typeface="Segoe UI Variable Display Semibold"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2901014"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91F2C"/>
                </a:solidFill>
                <a:effectLst/>
                <a:uLnTx/>
                <a:uFillTx/>
                <a:latin typeface="Segoe Sans Display Semibold"/>
                <a:ea typeface="+mn-ea"/>
                <a:cs typeface="Segoe UI" pitchFamily="34" charset="0"/>
              </a:rPr>
              <a:t>Context</a:t>
            </a:r>
          </a:p>
        </p:txBody>
      </p:sp>
      <p:sp>
        <p:nvSpPr>
          <p:cNvPr id="45" name="Rectangle: Rounded Corners 8">
            <a:extLst>
              <a:ext uri="{FF2B5EF4-FFF2-40B4-BE49-F238E27FC236}">
                <a16:creationId xmlns:a16="http://schemas.microsoft.com/office/drawing/2014/main" id="{CF94D9AD-EFAA-1EBE-11BB-8AA3C67043EB}"/>
              </a:ext>
            </a:extLst>
          </p:cNvPr>
          <p:cNvSpPr>
            <a:spLocks/>
          </p:cNvSpPr>
          <p:nvPr/>
        </p:nvSpPr>
        <p:spPr bwMode="auto">
          <a:xfrm>
            <a:off x="6520797" y="2584012"/>
            <a:ext cx="4505575" cy="380048"/>
          </a:xfrm>
          <a:prstGeom prst="roundRect">
            <a:avLst>
              <a:gd name="adj" fmla="val 56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ts val="1000"/>
              </a:spcAft>
              <a:defRPr/>
            </a:pPr>
            <a:r>
              <a:rPr lang="en-US" sz="1200">
                <a:solidFill>
                  <a:srgbClr val="000000"/>
                </a:solidFill>
                <a:latin typeface="Segoe Sans Display"/>
              </a:rPr>
              <a:t>Provides specialized instructions </a:t>
            </a:r>
            <a:r>
              <a:rPr kumimoji="0" lang="en-US" sz="1200" b="0" i="0" u="none" strike="noStrike" kern="1200" cap="none" spc="0" normalizeH="0" baseline="0" noProof="0">
                <a:ln>
                  <a:noFill/>
                </a:ln>
                <a:solidFill>
                  <a:srgbClr val="000000"/>
                </a:solidFill>
                <a:effectLst/>
                <a:uLnTx/>
                <a:uFillTx/>
                <a:latin typeface="Segoe Sans Display"/>
                <a:ea typeface="+mn-ea"/>
                <a:cs typeface="+mn-cs"/>
              </a:rPr>
              <a:t>to </a:t>
            </a:r>
            <a:r>
              <a:rPr lang="en-US" sz="1200">
                <a:solidFill>
                  <a:srgbClr val="000000"/>
                </a:solidFill>
                <a:latin typeface="Segoe Sans Display"/>
              </a:rPr>
              <a:t>customize Copilot and agents to </a:t>
            </a:r>
            <a:r>
              <a:rPr kumimoji="0" lang="en-US" sz="1200" b="0" i="0" u="none" strike="noStrike" kern="1200" cap="none" spc="0" normalizeH="0" baseline="0" noProof="0">
                <a:ln>
                  <a:noFill/>
                </a:ln>
                <a:solidFill>
                  <a:srgbClr val="000000"/>
                </a:solidFill>
                <a:effectLst/>
                <a:uLnTx/>
                <a:uFillTx/>
                <a:latin typeface="Segoe Sans Display"/>
                <a:ea typeface="+mn-ea"/>
                <a:cs typeface="+mn-cs"/>
              </a:rPr>
              <a:t>deliver tailored experiences</a:t>
            </a:r>
            <a:r>
              <a:rPr lang="en-US" sz="1200">
                <a:solidFill>
                  <a:srgbClr val="000000"/>
                </a:solidFill>
                <a:latin typeface="Segoe Sans Display"/>
              </a:rPr>
              <a:t> optimized for specific tasks</a:t>
            </a:r>
            <a:r>
              <a:rPr kumimoji="0" lang="en-US" sz="1200" b="0" i="0" u="none" strike="noStrike" kern="1200" cap="none" spc="0" normalizeH="0" baseline="0" noProof="0">
                <a:ln>
                  <a:noFill/>
                </a:ln>
                <a:solidFill>
                  <a:srgbClr val="000000"/>
                </a:solidFill>
                <a:effectLst/>
                <a:uLnTx/>
                <a:uFillTx/>
                <a:latin typeface="Segoe Sans Display"/>
                <a:ea typeface="+mn-ea"/>
                <a:cs typeface="+mn-cs"/>
              </a:rPr>
              <a:t>.</a:t>
            </a:r>
          </a:p>
        </p:txBody>
      </p:sp>
      <p:sp>
        <p:nvSpPr>
          <p:cNvPr id="4" name="Rectangle: Rounded Corners 8">
            <a:extLst>
              <a:ext uri="{FF2B5EF4-FFF2-40B4-BE49-F238E27FC236}">
                <a16:creationId xmlns:a16="http://schemas.microsoft.com/office/drawing/2014/main" id="{F28FD917-C74D-2A48-E920-1E1B5F3D9D84}"/>
              </a:ext>
            </a:extLst>
          </p:cNvPr>
          <p:cNvSpPr>
            <a:spLocks/>
          </p:cNvSpPr>
          <p:nvPr/>
        </p:nvSpPr>
        <p:spPr bwMode="auto">
          <a:xfrm>
            <a:off x="6525564" y="3950168"/>
            <a:ext cx="4472295" cy="380048"/>
          </a:xfrm>
          <a:prstGeom prst="roundRect">
            <a:avLst>
              <a:gd name="adj" fmla="val 56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ts val="1000"/>
              </a:spcAft>
              <a:defRPr/>
            </a:pPr>
            <a:r>
              <a:rPr lang="en-US" sz="1200">
                <a:solidFill>
                  <a:srgbClr val="000000"/>
                </a:solidFill>
                <a:latin typeface="Segoe Sans Display"/>
              </a:rPr>
              <a:t>Uses memory to learn </a:t>
            </a:r>
            <a:r>
              <a:rPr kumimoji="0" lang="en-US" sz="1200" b="0" i="0" u="none" strike="noStrike" kern="1200" cap="none" spc="0" normalizeH="0" baseline="0" noProof="0">
                <a:ln>
                  <a:noFill/>
                </a:ln>
                <a:solidFill>
                  <a:srgbClr val="000000"/>
                </a:solidFill>
                <a:effectLst/>
                <a:uLnTx/>
                <a:uFillTx/>
                <a:latin typeface="Segoe Sans Display"/>
                <a:ea typeface="+mn-ea"/>
                <a:cs typeface="+mn-cs"/>
              </a:rPr>
              <a:t>from your unique style, preferences, habits, and workflows, understanding </a:t>
            </a:r>
            <a:r>
              <a:rPr lang="en-US" sz="1200">
                <a:solidFill>
                  <a:srgbClr val="000000"/>
                </a:solidFill>
                <a:latin typeface="Segoe Sans Display"/>
              </a:rPr>
              <a:t>your</a:t>
            </a:r>
            <a:r>
              <a:rPr kumimoji="0" lang="en-US" sz="1200" b="0" i="0" u="none" strike="noStrike" kern="1200" cap="none" spc="0" normalizeH="0" baseline="0" noProof="0">
                <a:ln>
                  <a:noFill/>
                </a:ln>
                <a:solidFill>
                  <a:srgbClr val="000000"/>
                </a:solidFill>
                <a:effectLst/>
                <a:uLnTx/>
                <a:uFillTx/>
                <a:latin typeface="Segoe Sans Display"/>
                <a:ea typeface="+mn-ea"/>
                <a:cs typeface="+mn-cs"/>
              </a:rPr>
              <a:t> work patterns over time. </a:t>
            </a:r>
            <a:endParaRPr lang="en-US" sz="1200">
              <a:solidFill>
                <a:srgbClr val="000000"/>
              </a:solidFill>
              <a:cs typeface="Segoe Sans Display"/>
            </a:endParaRPr>
          </a:p>
        </p:txBody>
      </p:sp>
      <p:sp>
        <p:nvSpPr>
          <p:cNvPr id="5" name="Rectangle: Rounded Corners 8">
            <a:extLst>
              <a:ext uri="{FF2B5EF4-FFF2-40B4-BE49-F238E27FC236}">
                <a16:creationId xmlns:a16="http://schemas.microsoft.com/office/drawing/2014/main" id="{1E717EE0-8E4C-BFDF-518C-E36288E73D4F}"/>
              </a:ext>
            </a:extLst>
          </p:cNvPr>
          <p:cNvSpPr>
            <a:spLocks/>
          </p:cNvSpPr>
          <p:nvPr/>
        </p:nvSpPr>
        <p:spPr bwMode="auto">
          <a:xfrm>
            <a:off x="6535542" y="5362701"/>
            <a:ext cx="4298217" cy="380048"/>
          </a:xfrm>
          <a:prstGeom prst="roundRect">
            <a:avLst>
              <a:gd name="adj" fmla="val 56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1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rPr>
              <a:t>Combines everyday work with external data, including M365 signals and LOB data to give Copilot real-time understanding.</a:t>
            </a:r>
          </a:p>
        </p:txBody>
      </p:sp>
      <p:sp>
        <p:nvSpPr>
          <p:cNvPr id="11" name="TextBox 10">
            <a:extLst>
              <a:ext uri="{FF2B5EF4-FFF2-40B4-BE49-F238E27FC236}">
                <a16:creationId xmlns:a16="http://schemas.microsoft.com/office/drawing/2014/main" id="{29C5DB6C-E8DA-0C81-57D5-3F30DF49B3C3}"/>
              </a:ext>
            </a:extLst>
          </p:cNvPr>
          <p:cNvSpPr txBox="1">
            <a:spLocks/>
          </p:cNvSpPr>
          <p:nvPr/>
        </p:nvSpPr>
        <p:spPr>
          <a:xfrm>
            <a:off x="822192" y="1137094"/>
            <a:ext cx="10501897" cy="591670"/>
          </a:xfrm>
          <a:prstGeom prst="roundRect">
            <a:avLst>
              <a:gd name="adj" fmla="val 50000"/>
            </a:avLst>
          </a:prstGeom>
          <a:solidFill>
            <a:srgbClr val="8DC8E8"/>
          </a:solidFill>
          <a:ln w="19050">
            <a:noFill/>
          </a:ln>
          <a:effectLst>
            <a:outerShdw blurRad="63500" dist="38100" dir="5400000" algn="t" rotWithShape="0">
              <a:schemeClr val="bg1">
                <a:lumMod val="50000"/>
                <a:alpha val="30000"/>
              </a:schemeClr>
            </a:outerShdw>
          </a:effectLst>
        </p:spPr>
        <p:txBody>
          <a:bodyPr wrap="square" lIns="91440" tIns="45720" rIns="91440" bIns="45720" rtlCol="0" anchor="ctr">
            <a:noAutofit/>
          </a:bodyPr>
          <a:lstStyle/>
          <a:p>
            <a:pPr algn="ctr">
              <a:defRPr/>
            </a:pPr>
            <a:r>
              <a:rPr kumimoji="0" lang="en-US" sz="1800" b="1" i="0" u="none" strike="noStrike" kern="1200" cap="none" spc="0" normalizeH="0" baseline="0" noProof="0" dirty="0">
                <a:ln>
                  <a:noFill/>
                </a:ln>
                <a:solidFill>
                  <a:srgbClr val="FFFFFF"/>
                </a:solidFill>
                <a:effectLst/>
                <a:uLnTx/>
                <a:uFillTx/>
                <a:latin typeface="Segoe Sans Display"/>
                <a:ea typeface="+mn-ea"/>
                <a:cs typeface="Segoe Sans Display Semibold"/>
              </a:rPr>
              <a:t>The intelligence layer that</a:t>
            </a:r>
            <a:r>
              <a:rPr lang="en-US" b="1" dirty="0">
                <a:solidFill>
                  <a:srgbClr val="FFFFFF"/>
                </a:solidFill>
                <a:latin typeface="Segoe Sans Display"/>
                <a:cs typeface="Segoe Sans Display Semibold"/>
              </a:rPr>
              <a:t> personalizes </a:t>
            </a:r>
            <a:r>
              <a:rPr kumimoji="0" lang="en-US" sz="1800" b="1" i="0" u="none" strike="noStrike" kern="1200" cap="none" spc="0" normalizeH="0" baseline="0" noProof="0" dirty="0">
                <a:ln>
                  <a:noFill/>
                </a:ln>
                <a:solidFill>
                  <a:srgbClr val="FFFFFF"/>
                </a:solidFill>
                <a:effectLst/>
                <a:uLnTx/>
                <a:uFillTx/>
                <a:latin typeface="Segoe Sans Display"/>
                <a:ea typeface="+mn-ea"/>
                <a:cs typeface="Segoe Sans Display Semibold"/>
              </a:rPr>
              <a:t>Copilot </a:t>
            </a:r>
            <a:r>
              <a:rPr lang="en-US" b="1" dirty="0">
                <a:solidFill>
                  <a:srgbClr val="FFFFFF"/>
                </a:solidFill>
                <a:latin typeface="Segoe Sans Display"/>
                <a:cs typeface="Segoe Sans Display Semibold"/>
              </a:rPr>
              <a:t>to you and your organization</a:t>
            </a:r>
            <a:endParaRPr lang="en-US" sz="1800" b="1" i="0" u="none" strike="noStrike" kern="1200" cap="none" spc="0" normalizeH="0" baseline="0" noProof="0" dirty="0">
              <a:ln>
                <a:noFill/>
              </a:ln>
              <a:solidFill>
                <a:srgbClr val="FFFFFF"/>
              </a:solidFill>
              <a:effectLst/>
              <a:uLnTx/>
              <a:uFillTx/>
              <a:latin typeface="Segoe Sans Display"/>
              <a:cs typeface="Segoe Sans Display Semibold"/>
            </a:endParaRPr>
          </a:p>
        </p:txBody>
      </p:sp>
      <p:grpSp>
        <p:nvGrpSpPr>
          <p:cNvPr id="2" name="Group 1">
            <a:extLst>
              <a:ext uri="{FF2B5EF4-FFF2-40B4-BE49-F238E27FC236}">
                <a16:creationId xmlns:a16="http://schemas.microsoft.com/office/drawing/2014/main" id="{C573A559-3DA5-353C-61B3-48F55EBB0CFE}"/>
              </a:ext>
            </a:extLst>
          </p:cNvPr>
          <p:cNvGrpSpPr/>
          <p:nvPr/>
        </p:nvGrpSpPr>
        <p:grpSpPr>
          <a:xfrm>
            <a:off x="1246080" y="1765541"/>
            <a:ext cx="4471158" cy="4421360"/>
            <a:chOff x="1246080" y="1765541"/>
            <a:chExt cx="4471158" cy="4421360"/>
          </a:xfrm>
        </p:grpSpPr>
        <p:sp>
          <p:nvSpPr>
            <p:cNvPr id="6" name="Title 6">
              <a:extLst>
                <a:ext uri="{FF2B5EF4-FFF2-40B4-BE49-F238E27FC236}">
                  <a16:creationId xmlns:a16="http://schemas.microsoft.com/office/drawing/2014/main" id="{9054B9BA-E374-00C1-CA7C-240ECF072F47}"/>
                </a:ext>
              </a:extLst>
            </p:cNvPr>
            <p:cNvSpPr txBox="1">
              <a:spLocks/>
            </p:cNvSpPr>
            <p:nvPr/>
          </p:nvSpPr>
          <p:spPr>
            <a:xfrm rot="16200000">
              <a:off x="571087" y="3630707"/>
              <a:ext cx="1808807"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fontAlgn="base">
                <a:lnSpc>
                  <a:spcPct val="100000"/>
                </a:lnSpc>
                <a:spcBef>
                  <a:spcPct val="0"/>
                </a:spcBef>
                <a:spcAft>
                  <a:spcPct val="0"/>
                </a:spcAft>
                <a:buNone/>
                <a:defRPr sz="8000" b="0" cap="none" spc="0" baseline="0">
                  <a:ln>
                    <a:noFill/>
                  </a:ln>
                  <a:gradFill>
                    <a:gsLst>
                      <a:gs pos="89510">
                        <a:schemeClr val="tx1"/>
                      </a:gs>
                      <a:gs pos="68966">
                        <a:schemeClr val="tx1"/>
                      </a:gs>
                    </a:gsLst>
                    <a:path path="circle">
                      <a:fillToRect l="100000" t="100000"/>
                    </a:path>
                  </a:gradFill>
                  <a:effectLst/>
                  <a:latin typeface="Segoe UI Variable Display Semibold"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91F2C">
                      <a:alpha val="0"/>
                    </a:srgbClr>
                  </a:solidFill>
                  <a:effectLst/>
                  <a:uLnTx/>
                  <a:uFillTx/>
                  <a:latin typeface="Segoe Sans Display Semibold"/>
                  <a:ea typeface="+mn-ea"/>
                  <a:cs typeface="Segoe UI" pitchFamily="34" charset="0"/>
                </a:rPr>
                <a:t>Work IQ</a:t>
              </a:r>
            </a:p>
          </p:txBody>
        </p:sp>
        <p:sp>
          <p:nvSpPr>
            <p:cNvPr id="7" name="Shield">
              <a:extLst>
                <a:ext uri="{FF2B5EF4-FFF2-40B4-BE49-F238E27FC236}">
                  <a16:creationId xmlns:a16="http://schemas.microsoft.com/office/drawing/2014/main" id="{BDB93246-517C-2E4E-7891-7EE36559F94F}"/>
                </a:ext>
              </a:extLst>
            </p:cNvPr>
            <p:cNvSpPr>
              <a:spLocks noChangeAspect="1"/>
            </p:cNvSpPr>
            <p:nvPr/>
          </p:nvSpPr>
          <p:spPr bwMode="auto">
            <a:xfrm>
              <a:off x="1465666" y="2029532"/>
              <a:ext cx="3988542" cy="3988542"/>
            </a:xfrm>
            <a:prstGeom prst="ellipse">
              <a:avLst/>
            </a:prstGeom>
            <a:gradFill flip="none" rotWithShape="1">
              <a:gsLst>
                <a:gs pos="0">
                  <a:schemeClr val="accent3">
                    <a:lumMod val="20000"/>
                    <a:lumOff val="80000"/>
                    <a:alpha val="0"/>
                  </a:schemeClr>
                </a:gs>
                <a:gs pos="64000">
                  <a:schemeClr val="accent3">
                    <a:lumMod val="20000"/>
                    <a:lumOff val="80000"/>
                    <a:alpha val="0"/>
                  </a:schemeClr>
                </a:gs>
                <a:gs pos="100000">
                  <a:schemeClr val="accent3">
                    <a:lumMod val="40000"/>
                    <a:lumOff val="60000"/>
                  </a:schemeClr>
                </a:gs>
              </a:gsLst>
              <a:path path="circle">
                <a:fillToRect l="50000" t="50000" r="50000" b="50000"/>
              </a:path>
              <a:tileRect/>
            </a:gradFill>
            <a:ln w="3175" cap="flat" cmpd="sng" algn="ctr">
              <a:solidFill>
                <a:schemeClr val="accent2">
                  <a:alpha val="50000"/>
                </a:schemeClr>
              </a:solidFill>
              <a:prstDash val="solid"/>
              <a:headEnd type="none" w="med" len="med"/>
              <a:tailEnd type="none" w="med" len="med"/>
            </a:ln>
            <a:effectLst>
              <a:glow rad="38100">
                <a:schemeClr val="accent3">
                  <a:lumMod val="20000"/>
                  <a:lumOff val="80000"/>
                  <a:alpha val="9913"/>
                </a:schemeClr>
              </a:glo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9" name="!!DataOrb-Base">
              <a:extLst>
                <a:ext uri="{FF2B5EF4-FFF2-40B4-BE49-F238E27FC236}">
                  <a16:creationId xmlns:a16="http://schemas.microsoft.com/office/drawing/2014/main" id="{A98A9340-3CD1-3006-E41A-503CF085A52C}"/>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267206" y="2163946"/>
              <a:ext cx="4383880" cy="3705302"/>
            </a:xfrm>
            <a:prstGeom prst="rect">
              <a:avLst/>
            </a:prstGeom>
          </p:spPr>
        </p:pic>
        <p:grpSp>
          <p:nvGrpSpPr>
            <p:cNvPr id="12" name="Gradient">
              <a:extLst>
                <a:ext uri="{FF2B5EF4-FFF2-40B4-BE49-F238E27FC236}">
                  <a16:creationId xmlns:a16="http://schemas.microsoft.com/office/drawing/2014/main" id="{FE3D0629-70DF-54FD-4D56-04155C96F765}"/>
                </a:ext>
              </a:extLst>
            </p:cNvPr>
            <p:cNvGrpSpPr/>
            <p:nvPr/>
          </p:nvGrpSpPr>
          <p:grpSpPr>
            <a:xfrm>
              <a:off x="3256102" y="3085414"/>
              <a:ext cx="1229048" cy="1144816"/>
              <a:chOff x="8328608" y="2208718"/>
              <a:chExt cx="1551334" cy="1445014"/>
            </a:xfrm>
          </p:grpSpPr>
          <p:sp>
            <p:nvSpPr>
              <p:cNvPr id="159" name="Gradient">
                <a:extLst>
                  <a:ext uri="{FF2B5EF4-FFF2-40B4-BE49-F238E27FC236}">
                    <a16:creationId xmlns:a16="http://schemas.microsoft.com/office/drawing/2014/main" id="{6EC584CA-12CA-8A40-2255-6C05CAB90CDB}"/>
                  </a:ext>
                </a:extLst>
              </p:cNvPr>
              <p:cNvSpPr/>
              <p:nvPr/>
            </p:nvSpPr>
            <p:spPr bwMode="auto">
              <a:xfrm>
                <a:off x="8328608" y="2208718"/>
                <a:ext cx="1551334" cy="1445014"/>
              </a:xfrm>
              <a:prstGeom prst="ellipse">
                <a:avLst/>
              </a:prstGeom>
              <a:gradFill flip="none" rotWithShape="1">
                <a:gsLst>
                  <a:gs pos="63000">
                    <a:srgbClr val="1994E8"/>
                  </a:gs>
                  <a:gs pos="39000">
                    <a:srgbClr val="FD79CD">
                      <a:alpha val="80000"/>
                    </a:srgbClr>
                  </a:gs>
                  <a:gs pos="13000">
                    <a:srgbClr val="D7C31A"/>
                  </a:gs>
                  <a:gs pos="88000">
                    <a:srgbClr val="68B762"/>
                  </a:gs>
                </a:gsLst>
                <a:path path="circle">
                  <a:fillToRect l="100000" t="100000"/>
                </a:path>
                <a:tileRect r="-100000" b="-100000"/>
              </a:gradFill>
              <a:ln>
                <a:noFill/>
                <a:headEnd type="none" w="med" len="med"/>
                <a:tailEnd type="none" w="med" len="med"/>
              </a:ln>
              <a:effectLst>
                <a:softEdge rad="4318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0" name="Gradient">
                <a:extLst>
                  <a:ext uri="{FF2B5EF4-FFF2-40B4-BE49-F238E27FC236}">
                    <a16:creationId xmlns:a16="http://schemas.microsoft.com/office/drawing/2014/main" id="{9AE34C6E-0386-777F-AD5D-069C9A9B7C80}"/>
                  </a:ext>
                </a:extLst>
              </p:cNvPr>
              <p:cNvSpPr/>
              <p:nvPr/>
            </p:nvSpPr>
            <p:spPr bwMode="auto">
              <a:xfrm>
                <a:off x="8496508" y="2345936"/>
                <a:ext cx="1260000" cy="1163516"/>
              </a:xfrm>
              <a:prstGeom prst="ellipse">
                <a:avLst/>
              </a:prstGeom>
              <a:gradFill flip="none" rotWithShape="1">
                <a:gsLst>
                  <a:gs pos="63000">
                    <a:srgbClr val="1994E8"/>
                  </a:gs>
                  <a:gs pos="39000">
                    <a:srgbClr val="FD79CD">
                      <a:alpha val="80000"/>
                    </a:srgbClr>
                  </a:gs>
                  <a:gs pos="13000">
                    <a:srgbClr val="D7C31A"/>
                  </a:gs>
                  <a:gs pos="88000">
                    <a:srgbClr val="68B762"/>
                  </a:gs>
                </a:gsLst>
                <a:path path="circle">
                  <a:fillToRect l="100000" t="100000"/>
                </a:path>
                <a:tileRect r="-100000" b="-100000"/>
              </a:gradFill>
              <a:ln>
                <a:noFill/>
                <a:headEnd type="none" w="med" len="med"/>
                <a:tailEnd type="none" w="med" len="med"/>
              </a:ln>
              <a:effectLst>
                <a:softEdge rad="4318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pic>
          <p:nvPicPr>
            <p:cNvPr id="13" name="Context Layer">
              <a:extLst>
                <a:ext uri="{FF2B5EF4-FFF2-40B4-BE49-F238E27FC236}">
                  <a16:creationId xmlns:a16="http://schemas.microsoft.com/office/drawing/2014/main" id="{04A530A4-A66F-D1B7-BF8B-F4FE901A03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91903" y="2949355"/>
              <a:ext cx="2134486" cy="2134484"/>
            </a:xfrm>
            <a:prstGeom prst="rect">
              <a:avLst/>
            </a:prstGeom>
          </p:spPr>
        </p:pic>
        <p:pic>
          <p:nvPicPr>
            <p:cNvPr id="32" name="Picture 31" descr="A screenshot of a computer screen  AI-generated content may be incorrect.">
              <a:extLst>
                <a:ext uri="{FF2B5EF4-FFF2-40B4-BE49-F238E27FC236}">
                  <a16:creationId xmlns:a16="http://schemas.microsoft.com/office/drawing/2014/main" id="{1DCB3179-B722-80B6-6DD2-A907A30DC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550" y="3055729"/>
              <a:ext cx="500565" cy="489136"/>
            </a:xfrm>
            <a:prstGeom prst="rect">
              <a:avLst/>
            </a:prstGeom>
          </p:spPr>
        </p:pic>
        <p:pic>
          <p:nvPicPr>
            <p:cNvPr id="33" name="Picture 32" descr="A graph on a white background  AI-generated content may be incorrect.">
              <a:extLst>
                <a:ext uri="{FF2B5EF4-FFF2-40B4-BE49-F238E27FC236}">
                  <a16:creationId xmlns:a16="http://schemas.microsoft.com/office/drawing/2014/main" id="{6B481469-9AC2-B197-A17D-14E14869F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0147" y="2726882"/>
              <a:ext cx="299531" cy="299531"/>
            </a:xfrm>
            <a:prstGeom prst="rect">
              <a:avLst/>
            </a:prstGeom>
          </p:spPr>
        </p:pic>
        <p:pic>
          <p:nvPicPr>
            <p:cNvPr id="34" name="Picture 33" descr="A paper with text on it  AI-generated content may be incorrect.">
              <a:extLst>
                <a:ext uri="{FF2B5EF4-FFF2-40B4-BE49-F238E27FC236}">
                  <a16:creationId xmlns:a16="http://schemas.microsoft.com/office/drawing/2014/main" id="{FAF59F92-829B-B833-BA1F-ACDA076F8A4E}"/>
                </a:ext>
              </a:extLst>
            </p:cNvPr>
            <p:cNvPicPr>
              <a:picLocks noChangeAspect="1"/>
            </p:cNvPicPr>
            <p:nvPr/>
          </p:nvPicPr>
          <p:blipFill>
            <a:blip r:embed="rId8">
              <a:alphaModFix amt="72000"/>
              <a:extLst>
                <a:ext uri="{28A0092B-C50C-407E-A947-70E740481C1C}">
                  <a14:useLocalDpi xmlns:a14="http://schemas.microsoft.com/office/drawing/2010/main" val="0"/>
                </a:ext>
              </a:extLst>
            </a:blip>
            <a:stretch>
              <a:fillRect/>
            </a:stretch>
          </p:blipFill>
          <p:spPr>
            <a:xfrm>
              <a:off x="2793249" y="4605782"/>
              <a:ext cx="260956" cy="260956"/>
            </a:xfrm>
            <a:prstGeom prst="rect">
              <a:avLst/>
            </a:prstGeom>
          </p:spPr>
        </p:pic>
        <p:grpSp>
          <p:nvGrpSpPr>
            <p:cNvPr id="36" name="Group 35">
              <a:extLst>
                <a:ext uri="{FF2B5EF4-FFF2-40B4-BE49-F238E27FC236}">
                  <a16:creationId xmlns:a16="http://schemas.microsoft.com/office/drawing/2014/main" id="{809F5A48-75DB-DD48-355C-9013ED84F7EA}"/>
                </a:ext>
              </a:extLst>
            </p:cNvPr>
            <p:cNvGrpSpPr>
              <a:grpSpLocks noChangeAspect="1"/>
            </p:cNvGrpSpPr>
            <p:nvPr/>
          </p:nvGrpSpPr>
          <p:grpSpPr>
            <a:xfrm>
              <a:off x="3273302" y="5824823"/>
              <a:ext cx="362078" cy="362078"/>
              <a:chOff x="3213378" y="5756432"/>
              <a:chExt cx="481927" cy="481927"/>
            </a:xfrm>
          </p:grpSpPr>
          <p:sp>
            <p:nvSpPr>
              <p:cNvPr id="157" name="Oval 156">
                <a:extLst>
                  <a:ext uri="{FF2B5EF4-FFF2-40B4-BE49-F238E27FC236}">
                    <a16:creationId xmlns:a16="http://schemas.microsoft.com/office/drawing/2014/main" id="{91C7CDC3-C06B-DEFB-1C2B-684CE37758A6}"/>
                  </a:ext>
                </a:extLst>
              </p:cNvPr>
              <p:cNvSpPr/>
              <p:nvPr/>
            </p:nvSpPr>
            <p:spPr bwMode="auto">
              <a:xfrm>
                <a:off x="3213378" y="5756432"/>
                <a:ext cx="481927" cy="481927"/>
              </a:xfrm>
              <a:prstGeom prst="ellipse">
                <a:avLst/>
              </a:prstGeom>
              <a:gradFill flip="none" rotWithShape="1">
                <a:gsLst>
                  <a:gs pos="0">
                    <a:schemeClr val="accent1"/>
                  </a:gs>
                  <a:gs pos="59000">
                    <a:schemeClr val="accent4"/>
                  </a:gs>
                  <a:gs pos="100000">
                    <a:schemeClr val="accent2"/>
                  </a:gs>
                </a:gsLst>
                <a:path path="circle">
                  <a:fillToRect r="100000" b="100000"/>
                </a:path>
                <a:tileRect l="-100000" t="-100000"/>
              </a:gradFill>
              <a:ln w="19050">
                <a:noFill/>
              </a:ln>
              <a:effectLst>
                <a:outerShdw blurRad="63500" dist="38100" dir="5400000" algn="t" rotWithShape="0">
                  <a:schemeClr val="bg1">
                    <a:lumMod val="50000"/>
                    <a:alpha val="30000"/>
                  </a:schemeClr>
                </a:outerShdw>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a:ea typeface="+mn-ea"/>
                  <a:cs typeface="Segoe Sans Display Semibold" pitchFamily="2" charset="0"/>
                </a:endParaRPr>
              </a:p>
            </p:txBody>
          </p:sp>
          <p:sp>
            <p:nvSpPr>
              <p:cNvPr id="158" name="Graphic 104">
                <a:extLst>
                  <a:ext uri="{FF2B5EF4-FFF2-40B4-BE49-F238E27FC236}">
                    <a16:creationId xmlns:a16="http://schemas.microsoft.com/office/drawing/2014/main" id="{4C92F283-207C-C5FA-704F-8EF1B53BEBA2}"/>
                  </a:ext>
                </a:extLst>
              </p:cNvPr>
              <p:cNvSpPr/>
              <p:nvPr/>
            </p:nvSpPr>
            <p:spPr>
              <a:xfrm>
                <a:off x="3357780" y="5876694"/>
                <a:ext cx="193121" cy="229331"/>
              </a:xfrm>
              <a:custGeom>
                <a:avLst/>
                <a:gdLst>
                  <a:gd name="csX0" fmla="*/ 144841 w 193121"/>
                  <a:gd name="csY0" fmla="*/ 48280 h 229331"/>
                  <a:gd name="csX1" fmla="*/ 144841 w 193121"/>
                  <a:gd name="csY1" fmla="*/ 60350 h 229331"/>
                  <a:gd name="csX2" fmla="*/ 153894 w 193121"/>
                  <a:gd name="csY2" fmla="*/ 60350 h 229331"/>
                  <a:gd name="csX3" fmla="*/ 193121 w 193121"/>
                  <a:gd name="csY3" fmla="*/ 99578 h 229331"/>
                  <a:gd name="csX4" fmla="*/ 193121 w 193121"/>
                  <a:gd name="csY4" fmla="*/ 190104 h 229331"/>
                  <a:gd name="csX5" fmla="*/ 153894 w 193121"/>
                  <a:gd name="csY5" fmla="*/ 229332 h 229331"/>
                  <a:gd name="csX6" fmla="*/ 39228 w 193121"/>
                  <a:gd name="csY6" fmla="*/ 229332 h 229331"/>
                  <a:gd name="csX7" fmla="*/ 0 w 193121"/>
                  <a:gd name="csY7" fmla="*/ 190104 h 229331"/>
                  <a:gd name="csX8" fmla="*/ 0 w 193121"/>
                  <a:gd name="csY8" fmla="*/ 99578 h 229331"/>
                  <a:gd name="csX9" fmla="*/ 39228 w 193121"/>
                  <a:gd name="csY9" fmla="*/ 60350 h 229331"/>
                  <a:gd name="csX10" fmla="*/ 48280 w 193121"/>
                  <a:gd name="csY10" fmla="*/ 60350 h 229331"/>
                  <a:gd name="csX11" fmla="*/ 48280 w 193121"/>
                  <a:gd name="csY11" fmla="*/ 48280 h 229331"/>
                  <a:gd name="csX12" fmla="*/ 96561 w 193121"/>
                  <a:gd name="csY12" fmla="*/ 0 h 229331"/>
                  <a:gd name="csX13" fmla="*/ 144841 w 193121"/>
                  <a:gd name="csY13" fmla="*/ 48280 h 229331"/>
                  <a:gd name="csX14" fmla="*/ 66385 w 193121"/>
                  <a:gd name="csY14" fmla="*/ 48280 h 229331"/>
                  <a:gd name="csX15" fmla="*/ 66385 w 193121"/>
                  <a:gd name="csY15" fmla="*/ 60350 h 229331"/>
                  <a:gd name="csX16" fmla="*/ 126736 w 193121"/>
                  <a:gd name="csY16" fmla="*/ 60350 h 229331"/>
                  <a:gd name="csX17" fmla="*/ 126736 w 193121"/>
                  <a:gd name="csY17" fmla="*/ 48280 h 229331"/>
                  <a:gd name="csX18" fmla="*/ 96561 w 193121"/>
                  <a:gd name="csY18" fmla="*/ 18105 h 229331"/>
                  <a:gd name="csX19" fmla="*/ 66385 w 193121"/>
                  <a:gd name="csY19" fmla="*/ 48280 h 229331"/>
                  <a:gd name="csX20" fmla="*/ 96561 w 193121"/>
                  <a:gd name="csY20" fmla="*/ 162946 h 229331"/>
                  <a:gd name="csX21" fmla="*/ 114666 w 193121"/>
                  <a:gd name="csY21" fmla="*/ 144841 h 229331"/>
                  <a:gd name="csX22" fmla="*/ 96561 w 193121"/>
                  <a:gd name="csY22" fmla="*/ 126736 h 229331"/>
                  <a:gd name="csX23" fmla="*/ 78456 w 193121"/>
                  <a:gd name="csY23" fmla="*/ 144841 h 229331"/>
                  <a:gd name="csX24" fmla="*/ 96561 w 193121"/>
                  <a:gd name="csY24" fmla="*/ 162946 h 229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93121" h="229331">
                    <a:moveTo>
                      <a:pt x="144841" y="48280"/>
                    </a:moveTo>
                    <a:lnTo>
                      <a:pt x="144841" y="60350"/>
                    </a:lnTo>
                    <a:lnTo>
                      <a:pt x="153894" y="60350"/>
                    </a:lnTo>
                    <a:cubicBezTo>
                      <a:pt x="175558" y="60350"/>
                      <a:pt x="193121" y="77913"/>
                      <a:pt x="193121" y="99578"/>
                    </a:cubicBezTo>
                    <a:lnTo>
                      <a:pt x="193121" y="190104"/>
                    </a:lnTo>
                    <a:cubicBezTo>
                      <a:pt x="193121" y="211768"/>
                      <a:pt x="175558" y="229332"/>
                      <a:pt x="153894" y="229332"/>
                    </a:cubicBezTo>
                    <a:lnTo>
                      <a:pt x="39228" y="229332"/>
                    </a:lnTo>
                    <a:cubicBezTo>
                      <a:pt x="17563" y="229332"/>
                      <a:pt x="0" y="211768"/>
                      <a:pt x="0" y="190104"/>
                    </a:cubicBezTo>
                    <a:lnTo>
                      <a:pt x="0" y="99578"/>
                    </a:lnTo>
                    <a:cubicBezTo>
                      <a:pt x="0" y="77913"/>
                      <a:pt x="17563" y="60350"/>
                      <a:pt x="39228" y="60350"/>
                    </a:cubicBezTo>
                    <a:lnTo>
                      <a:pt x="48280" y="60350"/>
                    </a:lnTo>
                    <a:lnTo>
                      <a:pt x="48280" y="48280"/>
                    </a:lnTo>
                    <a:cubicBezTo>
                      <a:pt x="48280" y="21616"/>
                      <a:pt x="69896" y="0"/>
                      <a:pt x="96561" y="0"/>
                    </a:cubicBezTo>
                    <a:cubicBezTo>
                      <a:pt x="123225" y="0"/>
                      <a:pt x="144841" y="21616"/>
                      <a:pt x="144841" y="48280"/>
                    </a:cubicBezTo>
                    <a:close/>
                    <a:moveTo>
                      <a:pt x="66385" y="48280"/>
                    </a:moveTo>
                    <a:lnTo>
                      <a:pt x="66385" y="60350"/>
                    </a:lnTo>
                    <a:lnTo>
                      <a:pt x="126736" y="60350"/>
                    </a:lnTo>
                    <a:lnTo>
                      <a:pt x="126736" y="48280"/>
                    </a:lnTo>
                    <a:cubicBezTo>
                      <a:pt x="126736" y="31615"/>
                      <a:pt x="113226" y="18105"/>
                      <a:pt x="96561" y="18105"/>
                    </a:cubicBezTo>
                    <a:cubicBezTo>
                      <a:pt x="79896" y="18105"/>
                      <a:pt x="66385" y="31615"/>
                      <a:pt x="66385" y="48280"/>
                    </a:cubicBezTo>
                    <a:close/>
                    <a:moveTo>
                      <a:pt x="96561" y="162946"/>
                    </a:moveTo>
                    <a:cubicBezTo>
                      <a:pt x="106560" y="162946"/>
                      <a:pt x="114666" y="154840"/>
                      <a:pt x="114666" y="144841"/>
                    </a:cubicBezTo>
                    <a:cubicBezTo>
                      <a:pt x="114666" y="134842"/>
                      <a:pt x="106560" y="126736"/>
                      <a:pt x="96561" y="126736"/>
                    </a:cubicBezTo>
                    <a:cubicBezTo>
                      <a:pt x="86562" y="126736"/>
                      <a:pt x="78456" y="134842"/>
                      <a:pt x="78456" y="144841"/>
                    </a:cubicBezTo>
                    <a:cubicBezTo>
                      <a:pt x="78456" y="154840"/>
                      <a:pt x="86562" y="162946"/>
                      <a:pt x="96561" y="162946"/>
                    </a:cubicBezTo>
                    <a:close/>
                  </a:path>
                </a:pathLst>
              </a:custGeom>
              <a:solidFill>
                <a:schemeClr val="bg1"/>
              </a:solidFill>
              <a:ln w="7938"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1" name="Oval 12">
              <a:extLst>
                <a:ext uri="{FF2B5EF4-FFF2-40B4-BE49-F238E27FC236}">
                  <a16:creationId xmlns:a16="http://schemas.microsoft.com/office/drawing/2014/main" id="{81C7BF6A-3F86-14BD-BED7-24DF727EA420}"/>
                </a:ext>
              </a:extLst>
            </p:cNvPr>
            <p:cNvSpPr/>
            <p:nvPr/>
          </p:nvSpPr>
          <p:spPr bwMode="auto">
            <a:xfrm rot="2928143">
              <a:off x="2860344" y="2505916"/>
              <a:ext cx="1162178" cy="2936376"/>
            </a:xfrm>
            <a:custGeom>
              <a:avLst/>
              <a:gdLst>
                <a:gd name="csX0" fmla="*/ 0 w 1597807"/>
                <a:gd name="csY0" fmla="*/ 2018517 h 4037034"/>
                <a:gd name="csX1" fmla="*/ 798904 w 1597807"/>
                <a:gd name="csY1" fmla="*/ 0 h 4037034"/>
                <a:gd name="csX2" fmla="*/ 1597808 w 1597807"/>
                <a:gd name="csY2" fmla="*/ 2018517 h 4037034"/>
                <a:gd name="csX3" fmla="*/ 798904 w 1597807"/>
                <a:gd name="csY3" fmla="*/ 4037034 h 4037034"/>
                <a:gd name="csX4" fmla="*/ 0 w 1597807"/>
                <a:gd name="csY4" fmla="*/ 2018517 h 4037034"/>
                <a:gd name="csX0" fmla="*/ 0 w 1597808"/>
                <a:gd name="csY0" fmla="*/ 2018788 h 4037305"/>
                <a:gd name="csX1" fmla="*/ 798904 w 1597808"/>
                <a:gd name="csY1" fmla="*/ 271 h 4037305"/>
                <a:gd name="csX2" fmla="*/ 1597808 w 1597808"/>
                <a:gd name="csY2" fmla="*/ 2018788 h 4037305"/>
                <a:gd name="csX3" fmla="*/ 798904 w 1597808"/>
                <a:gd name="csY3" fmla="*/ 4037305 h 4037305"/>
                <a:gd name="csX4" fmla="*/ 0 w 1597808"/>
                <a:gd name="csY4" fmla="*/ 2018788 h 4037305"/>
                <a:gd name="csX0" fmla="*/ 0 w 1597808"/>
                <a:gd name="csY0" fmla="*/ 2020539 h 4039056"/>
                <a:gd name="csX1" fmla="*/ 798904 w 1597808"/>
                <a:gd name="csY1" fmla="*/ 2022 h 4039056"/>
                <a:gd name="csX2" fmla="*/ 1597808 w 1597808"/>
                <a:gd name="csY2" fmla="*/ 2020539 h 4039056"/>
                <a:gd name="csX3" fmla="*/ 798904 w 1597808"/>
                <a:gd name="csY3" fmla="*/ 4039056 h 4039056"/>
                <a:gd name="csX4" fmla="*/ 0 w 1597808"/>
                <a:gd name="csY4" fmla="*/ 2020539 h 4039056"/>
                <a:gd name="csX0" fmla="*/ 0 w 1597808"/>
                <a:gd name="csY0" fmla="*/ 2020539 h 4039072"/>
                <a:gd name="csX1" fmla="*/ 798904 w 1597808"/>
                <a:gd name="csY1" fmla="*/ 2022 h 4039072"/>
                <a:gd name="csX2" fmla="*/ 1597808 w 1597808"/>
                <a:gd name="csY2" fmla="*/ 2020539 h 4039072"/>
                <a:gd name="csX3" fmla="*/ 798904 w 1597808"/>
                <a:gd name="csY3" fmla="*/ 4039056 h 4039072"/>
                <a:gd name="csX4" fmla="*/ 0 w 1597808"/>
                <a:gd name="csY4" fmla="*/ 2020539 h 4039072"/>
                <a:gd name="csX0" fmla="*/ 0 w 1597808"/>
                <a:gd name="csY0" fmla="*/ 2020539 h 4039062"/>
                <a:gd name="csX1" fmla="*/ 798904 w 1597808"/>
                <a:gd name="csY1" fmla="*/ 2022 h 4039062"/>
                <a:gd name="csX2" fmla="*/ 1597808 w 1597808"/>
                <a:gd name="csY2" fmla="*/ 2020539 h 4039062"/>
                <a:gd name="csX3" fmla="*/ 798904 w 1597808"/>
                <a:gd name="csY3" fmla="*/ 4039056 h 4039062"/>
                <a:gd name="csX4" fmla="*/ 0 w 1597808"/>
                <a:gd name="csY4" fmla="*/ 2020539 h 4039062"/>
                <a:gd name="csX0" fmla="*/ 0 w 1597808"/>
                <a:gd name="csY0" fmla="*/ 2020539 h 4039087"/>
                <a:gd name="csX1" fmla="*/ 798904 w 1597808"/>
                <a:gd name="csY1" fmla="*/ 2022 h 4039087"/>
                <a:gd name="csX2" fmla="*/ 1597808 w 1597808"/>
                <a:gd name="csY2" fmla="*/ 2020539 h 4039087"/>
                <a:gd name="csX3" fmla="*/ 798904 w 1597808"/>
                <a:gd name="csY3" fmla="*/ 4039056 h 4039087"/>
                <a:gd name="csX4" fmla="*/ 0 w 1597808"/>
                <a:gd name="csY4" fmla="*/ 2020539 h 4039087"/>
                <a:gd name="csX0" fmla="*/ 0 w 1597808"/>
                <a:gd name="csY0" fmla="*/ 2020339 h 4038887"/>
                <a:gd name="csX1" fmla="*/ 798904 w 1597808"/>
                <a:gd name="csY1" fmla="*/ 1822 h 4038887"/>
                <a:gd name="csX2" fmla="*/ 1597808 w 1597808"/>
                <a:gd name="csY2" fmla="*/ 2020339 h 4038887"/>
                <a:gd name="csX3" fmla="*/ 798904 w 1597808"/>
                <a:gd name="csY3" fmla="*/ 4038856 h 4038887"/>
                <a:gd name="csX4" fmla="*/ 0 w 1597808"/>
                <a:gd name="csY4" fmla="*/ 2020339 h 4038887"/>
                <a:gd name="csX0" fmla="*/ 0 w 1597808"/>
                <a:gd name="csY0" fmla="*/ 2019659 h 4038207"/>
                <a:gd name="csX1" fmla="*/ 798904 w 1597808"/>
                <a:gd name="csY1" fmla="*/ 1142 h 4038207"/>
                <a:gd name="csX2" fmla="*/ 1597808 w 1597808"/>
                <a:gd name="csY2" fmla="*/ 2019659 h 4038207"/>
                <a:gd name="csX3" fmla="*/ 798904 w 1597808"/>
                <a:gd name="csY3" fmla="*/ 4038176 h 4038207"/>
                <a:gd name="csX4" fmla="*/ 0 w 1597808"/>
                <a:gd name="csY4" fmla="*/ 2019659 h 4038207"/>
                <a:gd name="csX0" fmla="*/ 0 w 1597808"/>
                <a:gd name="csY0" fmla="*/ 2019659 h 4038201"/>
                <a:gd name="csX1" fmla="*/ 798904 w 1597808"/>
                <a:gd name="csY1" fmla="*/ 1142 h 4038201"/>
                <a:gd name="csX2" fmla="*/ 1597808 w 1597808"/>
                <a:gd name="csY2" fmla="*/ 2019659 h 4038201"/>
                <a:gd name="csX3" fmla="*/ 798904 w 1597808"/>
                <a:gd name="csY3" fmla="*/ 4038176 h 4038201"/>
                <a:gd name="csX4" fmla="*/ 0 w 1597808"/>
                <a:gd name="csY4" fmla="*/ 2019659 h 4038201"/>
                <a:gd name="csX0" fmla="*/ 0 w 1597808"/>
                <a:gd name="csY0" fmla="*/ 2019659 h 4038176"/>
                <a:gd name="csX1" fmla="*/ 798904 w 1597808"/>
                <a:gd name="csY1" fmla="*/ 1142 h 4038176"/>
                <a:gd name="csX2" fmla="*/ 1597808 w 1597808"/>
                <a:gd name="csY2" fmla="*/ 2019659 h 4038176"/>
                <a:gd name="csX3" fmla="*/ 798904 w 1597808"/>
                <a:gd name="csY3" fmla="*/ 4038176 h 4038176"/>
                <a:gd name="csX4" fmla="*/ 0 w 1597808"/>
                <a:gd name="csY4" fmla="*/ 2019659 h 4038176"/>
                <a:gd name="csX0" fmla="*/ 0 w 1597808"/>
                <a:gd name="csY0" fmla="*/ 2019659 h 4038176"/>
                <a:gd name="csX1" fmla="*/ 798904 w 1597808"/>
                <a:gd name="csY1" fmla="*/ 1142 h 4038176"/>
                <a:gd name="csX2" fmla="*/ 1597808 w 1597808"/>
                <a:gd name="csY2" fmla="*/ 2019659 h 4038176"/>
                <a:gd name="csX3" fmla="*/ 798904 w 1597808"/>
                <a:gd name="csY3" fmla="*/ 4038176 h 4038176"/>
                <a:gd name="csX4" fmla="*/ 0 w 1597808"/>
                <a:gd name="csY4" fmla="*/ 2019659 h 4038176"/>
                <a:gd name="csX0" fmla="*/ 0 w 1598277"/>
                <a:gd name="csY0" fmla="*/ 2019710 h 4038227"/>
                <a:gd name="csX1" fmla="*/ 798904 w 1598277"/>
                <a:gd name="csY1" fmla="*/ 1193 h 4038227"/>
                <a:gd name="csX2" fmla="*/ 1597808 w 1598277"/>
                <a:gd name="csY2" fmla="*/ 2019710 h 4038227"/>
                <a:gd name="csX3" fmla="*/ 798904 w 1598277"/>
                <a:gd name="csY3" fmla="*/ 4038227 h 4038227"/>
                <a:gd name="csX4" fmla="*/ 0 w 1598277"/>
                <a:gd name="csY4" fmla="*/ 2019710 h 4038227"/>
              </a:gdLst>
              <a:ahLst/>
              <a:cxnLst>
                <a:cxn ang="0">
                  <a:pos x="csX0" y="csY0"/>
                </a:cxn>
                <a:cxn ang="0">
                  <a:pos x="csX1" y="csY1"/>
                </a:cxn>
                <a:cxn ang="0">
                  <a:pos x="csX2" y="csY2"/>
                </a:cxn>
                <a:cxn ang="0">
                  <a:pos x="csX3" y="csY3"/>
                </a:cxn>
                <a:cxn ang="0">
                  <a:pos x="csX4" y="csY4"/>
                </a:cxn>
              </a:cxnLst>
              <a:rect l="l" t="t" r="r" b="b"/>
              <a:pathLst>
                <a:path w="1598277" h="4038227">
                  <a:moveTo>
                    <a:pt x="0" y="2019710"/>
                  </a:moveTo>
                  <a:cubicBezTo>
                    <a:pt x="0" y="904914"/>
                    <a:pt x="377782" y="50352"/>
                    <a:pt x="798904" y="1193"/>
                  </a:cubicBezTo>
                  <a:cubicBezTo>
                    <a:pt x="1313306" y="-37334"/>
                    <a:pt x="1611781" y="861907"/>
                    <a:pt x="1597808" y="2019710"/>
                  </a:cubicBezTo>
                  <a:cubicBezTo>
                    <a:pt x="1571569" y="3056301"/>
                    <a:pt x="1175896" y="4021458"/>
                    <a:pt x="798904" y="4038227"/>
                  </a:cubicBezTo>
                  <a:cubicBezTo>
                    <a:pt x="323610" y="4032075"/>
                    <a:pt x="0" y="3134506"/>
                    <a:pt x="0" y="2019710"/>
                  </a:cubicBezTo>
                  <a:close/>
                </a:path>
              </a:pathLst>
            </a:custGeom>
            <a:noFill/>
            <a:ln w="6350">
              <a:solidFill>
                <a:schemeClr val="accent3">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0" name="Oval 12">
              <a:extLst>
                <a:ext uri="{FF2B5EF4-FFF2-40B4-BE49-F238E27FC236}">
                  <a16:creationId xmlns:a16="http://schemas.microsoft.com/office/drawing/2014/main" id="{9EC8D246-249B-F505-2E7A-13B6364BB890}"/>
                </a:ext>
              </a:extLst>
            </p:cNvPr>
            <p:cNvSpPr/>
            <p:nvPr/>
          </p:nvSpPr>
          <p:spPr bwMode="auto">
            <a:xfrm rot="18202108">
              <a:off x="2918646" y="2460470"/>
              <a:ext cx="1162178" cy="2936376"/>
            </a:xfrm>
            <a:custGeom>
              <a:avLst/>
              <a:gdLst>
                <a:gd name="csX0" fmla="*/ 0 w 1597807"/>
                <a:gd name="csY0" fmla="*/ 2018517 h 4037034"/>
                <a:gd name="csX1" fmla="*/ 798904 w 1597807"/>
                <a:gd name="csY1" fmla="*/ 0 h 4037034"/>
                <a:gd name="csX2" fmla="*/ 1597808 w 1597807"/>
                <a:gd name="csY2" fmla="*/ 2018517 h 4037034"/>
                <a:gd name="csX3" fmla="*/ 798904 w 1597807"/>
                <a:gd name="csY3" fmla="*/ 4037034 h 4037034"/>
                <a:gd name="csX4" fmla="*/ 0 w 1597807"/>
                <a:gd name="csY4" fmla="*/ 2018517 h 4037034"/>
                <a:gd name="csX0" fmla="*/ 0 w 1597808"/>
                <a:gd name="csY0" fmla="*/ 2018788 h 4037305"/>
                <a:gd name="csX1" fmla="*/ 798904 w 1597808"/>
                <a:gd name="csY1" fmla="*/ 271 h 4037305"/>
                <a:gd name="csX2" fmla="*/ 1597808 w 1597808"/>
                <a:gd name="csY2" fmla="*/ 2018788 h 4037305"/>
                <a:gd name="csX3" fmla="*/ 798904 w 1597808"/>
                <a:gd name="csY3" fmla="*/ 4037305 h 4037305"/>
                <a:gd name="csX4" fmla="*/ 0 w 1597808"/>
                <a:gd name="csY4" fmla="*/ 2018788 h 4037305"/>
                <a:gd name="csX0" fmla="*/ 0 w 1597808"/>
                <a:gd name="csY0" fmla="*/ 2020539 h 4039056"/>
                <a:gd name="csX1" fmla="*/ 798904 w 1597808"/>
                <a:gd name="csY1" fmla="*/ 2022 h 4039056"/>
                <a:gd name="csX2" fmla="*/ 1597808 w 1597808"/>
                <a:gd name="csY2" fmla="*/ 2020539 h 4039056"/>
                <a:gd name="csX3" fmla="*/ 798904 w 1597808"/>
                <a:gd name="csY3" fmla="*/ 4039056 h 4039056"/>
                <a:gd name="csX4" fmla="*/ 0 w 1597808"/>
                <a:gd name="csY4" fmla="*/ 2020539 h 4039056"/>
                <a:gd name="csX0" fmla="*/ 0 w 1597808"/>
                <a:gd name="csY0" fmla="*/ 2020539 h 4039072"/>
                <a:gd name="csX1" fmla="*/ 798904 w 1597808"/>
                <a:gd name="csY1" fmla="*/ 2022 h 4039072"/>
                <a:gd name="csX2" fmla="*/ 1597808 w 1597808"/>
                <a:gd name="csY2" fmla="*/ 2020539 h 4039072"/>
                <a:gd name="csX3" fmla="*/ 798904 w 1597808"/>
                <a:gd name="csY3" fmla="*/ 4039056 h 4039072"/>
                <a:gd name="csX4" fmla="*/ 0 w 1597808"/>
                <a:gd name="csY4" fmla="*/ 2020539 h 4039072"/>
                <a:gd name="csX0" fmla="*/ 0 w 1597808"/>
                <a:gd name="csY0" fmla="*/ 2020539 h 4039062"/>
                <a:gd name="csX1" fmla="*/ 798904 w 1597808"/>
                <a:gd name="csY1" fmla="*/ 2022 h 4039062"/>
                <a:gd name="csX2" fmla="*/ 1597808 w 1597808"/>
                <a:gd name="csY2" fmla="*/ 2020539 h 4039062"/>
                <a:gd name="csX3" fmla="*/ 798904 w 1597808"/>
                <a:gd name="csY3" fmla="*/ 4039056 h 4039062"/>
                <a:gd name="csX4" fmla="*/ 0 w 1597808"/>
                <a:gd name="csY4" fmla="*/ 2020539 h 4039062"/>
                <a:gd name="csX0" fmla="*/ 0 w 1597808"/>
                <a:gd name="csY0" fmla="*/ 2020539 h 4039087"/>
                <a:gd name="csX1" fmla="*/ 798904 w 1597808"/>
                <a:gd name="csY1" fmla="*/ 2022 h 4039087"/>
                <a:gd name="csX2" fmla="*/ 1597808 w 1597808"/>
                <a:gd name="csY2" fmla="*/ 2020539 h 4039087"/>
                <a:gd name="csX3" fmla="*/ 798904 w 1597808"/>
                <a:gd name="csY3" fmla="*/ 4039056 h 4039087"/>
                <a:gd name="csX4" fmla="*/ 0 w 1597808"/>
                <a:gd name="csY4" fmla="*/ 2020539 h 4039087"/>
                <a:gd name="csX0" fmla="*/ 0 w 1597808"/>
                <a:gd name="csY0" fmla="*/ 2020339 h 4038887"/>
                <a:gd name="csX1" fmla="*/ 798904 w 1597808"/>
                <a:gd name="csY1" fmla="*/ 1822 h 4038887"/>
                <a:gd name="csX2" fmla="*/ 1597808 w 1597808"/>
                <a:gd name="csY2" fmla="*/ 2020339 h 4038887"/>
                <a:gd name="csX3" fmla="*/ 798904 w 1597808"/>
                <a:gd name="csY3" fmla="*/ 4038856 h 4038887"/>
                <a:gd name="csX4" fmla="*/ 0 w 1597808"/>
                <a:gd name="csY4" fmla="*/ 2020339 h 4038887"/>
                <a:gd name="csX0" fmla="*/ 0 w 1597808"/>
                <a:gd name="csY0" fmla="*/ 2019659 h 4038207"/>
                <a:gd name="csX1" fmla="*/ 798904 w 1597808"/>
                <a:gd name="csY1" fmla="*/ 1142 h 4038207"/>
                <a:gd name="csX2" fmla="*/ 1597808 w 1597808"/>
                <a:gd name="csY2" fmla="*/ 2019659 h 4038207"/>
                <a:gd name="csX3" fmla="*/ 798904 w 1597808"/>
                <a:gd name="csY3" fmla="*/ 4038176 h 4038207"/>
                <a:gd name="csX4" fmla="*/ 0 w 1597808"/>
                <a:gd name="csY4" fmla="*/ 2019659 h 4038207"/>
                <a:gd name="csX0" fmla="*/ 0 w 1597808"/>
                <a:gd name="csY0" fmla="*/ 2019659 h 4038201"/>
                <a:gd name="csX1" fmla="*/ 798904 w 1597808"/>
                <a:gd name="csY1" fmla="*/ 1142 h 4038201"/>
                <a:gd name="csX2" fmla="*/ 1597808 w 1597808"/>
                <a:gd name="csY2" fmla="*/ 2019659 h 4038201"/>
                <a:gd name="csX3" fmla="*/ 798904 w 1597808"/>
                <a:gd name="csY3" fmla="*/ 4038176 h 4038201"/>
                <a:gd name="csX4" fmla="*/ 0 w 1597808"/>
                <a:gd name="csY4" fmla="*/ 2019659 h 4038201"/>
                <a:gd name="csX0" fmla="*/ 0 w 1597808"/>
                <a:gd name="csY0" fmla="*/ 2019659 h 4038176"/>
                <a:gd name="csX1" fmla="*/ 798904 w 1597808"/>
                <a:gd name="csY1" fmla="*/ 1142 h 4038176"/>
                <a:gd name="csX2" fmla="*/ 1597808 w 1597808"/>
                <a:gd name="csY2" fmla="*/ 2019659 h 4038176"/>
                <a:gd name="csX3" fmla="*/ 798904 w 1597808"/>
                <a:gd name="csY3" fmla="*/ 4038176 h 4038176"/>
                <a:gd name="csX4" fmla="*/ 0 w 1597808"/>
                <a:gd name="csY4" fmla="*/ 2019659 h 4038176"/>
                <a:gd name="csX0" fmla="*/ 0 w 1597808"/>
                <a:gd name="csY0" fmla="*/ 2019659 h 4038176"/>
                <a:gd name="csX1" fmla="*/ 798904 w 1597808"/>
                <a:gd name="csY1" fmla="*/ 1142 h 4038176"/>
                <a:gd name="csX2" fmla="*/ 1597808 w 1597808"/>
                <a:gd name="csY2" fmla="*/ 2019659 h 4038176"/>
                <a:gd name="csX3" fmla="*/ 798904 w 1597808"/>
                <a:gd name="csY3" fmla="*/ 4038176 h 4038176"/>
                <a:gd name="csX4" fmla="*/ 0 w 1597808"/>
                <a:gd name="csY4" fmla="*/ 2019659 h 4038176"/>
                <a:gd name="csX0" fmla="*/ 0 w 1598277"/>
                <a:gd name="csY0" fmla="*/ 2019710 h 4038227"/>
                <a:gd name="csX1" fmla="*/ 798904 w 1598277"/>
                <a:gd name="csY1" fmla="*/ 1193 h 4038227"/>
                <a:gd name="csX2" fmla="*/ 1597808 w 1598277"/>
                <a:gd name="csY2" fmla="*/ 2019710 h 4038227"/>
                <a:gd name="csX3" fmla="*/ 798904 w 1598277"/>
                <a:gd name="csY3" fmla="*/ 4038227 h 4038227"/>
                <a:gd name="csX4" fmla="*/ 0 w 1598277"/>
                <a:gd name="csY4" fmla="*/ 2019710 h 4038227"/>
              </a:gdLst>
              <a:ahLst/>
              <a:cxnLst>
                <a:cxn ang="0">
                  <a:pos x="csX0" y="csY0"/>
                </a:cxn>
                <a:cxn ang="0">
                  <a:pos x="csX1" y="csY1"/>
                </a:cxn>
                <a:cxn ang="0">
                  <a:pos x="csX2" y="csY2"/>
                </a:cxn>
                <a:cxn ang="0">
                  <a:pos x="csX3" y="csY3"/>
                </a:cxn>
                <a:cxn ang="0">
                  <a:pos x="csX4" y="csY4"/>
                </a:cxn>
              </a:cxnLst>
              <a:rect l="l" t="t" r="r" b="b"/>
              <a:pathLst>
                <a:path w="1598277" h="4038227">
                  <a:moveTo>
                    <a:pt x="0" y="2019710"/>
                  </a:moveTo>
                  <a:cubicBezTo>
                    <a:pt x="0" y="904914"/>
                    <a:pt x="377782" y="50352"/>
                    <a:pt x="798904" y="1193"/>
                  </a:cubicBezTo>
                  <a:cubicBezTo>
                    <a:pt x="1313306" y="-37334"/>
                    <a:pt x="1611781" y="861907"/>
                    <a:pt x="1597808" y="2019710"/>
                  </a:cubicBezTo>
                  <a:cubicBezTo>
                    <a:pt x="1571569" y="3056301"/>
                    <a:pt x="1175896" y="4021458"/>
                    <a:pt x="798904" y="4038227"/>
                  </a:cubicBezTo>
                  <a:cubicBezTo>
                    <a:pt x="323610" y="4032075"/>
                    <a:pt x="0" y="3134506"/>
                    <a:pt x="0" y="2019710"/>
                  </a:cubicBezTo>
                  <a:close/>
                </a:path>
              </a:pathLst>
            </a:custGeom>
            <a:noFill/>
            <a:ln w="6350">
              <a:solidFill>
                <a:schemeClr val="accent3">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52" name="Click 2">
              <a:extLst>
                <a:ext uri="{FF2B5EF4-FFF2-40B4-BE49-F238E27FC236}">
                  <a16:creationId xmlns:a16="http://schemas.microsoft.com/office/drawing/2014/main" id="{6E6D6E5C-5EB5-24CC-BF5D-B2EB11DB22C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9647" b="86755" l="19956" r="79386">
                          <a14:foregroundMark x1="48684" y1="79691" x2="48684" y2="79691"/>
                          <a14:foregroundMark x1="39693" y1="74393" x2="63596" y2="72848"/>
                          <a14:foregroundMark x1="46053" y1="78146" x2="70614" y2="77042"/>
                          <a14:foregroundMark x1="48026" y1="19647" x2="48026" y2="19647"/>
                          <a14:foregroundMark x1="44298" y1="77042" x2="41886" y2="86755"/>
                        </a14:backgroundRemoval>
                      </a14:imgEffect>
                    </a14:imgLayer>
                  </a14:imgProps>
                </a:ext>
              </a:extLst>
            </a:blip>
            <a:srcRect l="12984" t="12740" r="12984" b="12740"/>
            <a:stretch>
              <a:fillRect/>
            </a:stretch>
          </p:blipFill>
          <p:spPr>
            <a:xfrm>
              <a:off x="2993001" y="3550689"/>
              <a:ext cx="933870" cy="933868"/>
            </a:xfrm>
            <a:prstGeom prst="ellipse">
              <a:avLst/>
            </a:prstGeom>
            <a:gradFill>
              <a:gsLst>
                <a:gs pos="0">
                  <a:schemeClr val="accent1"/>
                </a:gs>
                <a:gs pos="59000">
                  <a:schemeClr val="accent4"/>
                </a:gs>
                <a:gs pos="100000">
                  <a:schemeClr val="accent2"/>
                </a:gs>
              </a:gsLst>
              <a:path path="circle">
                <a:fillToRect r="100000" b="100000"/>
              </a:path>
            </a:gradFill>
            <a:ln w="25400" cap="flat">
              <a:noFill/>
              <a:prstDash val="solid"/>
              <a:miter/>
            </a:ln>
            <a:effectLst>
              <a:outerShdw blurRad="127000" algn="ctr" rotWithShape="0">
                <a:srgbClr val="454142">
                  <a:alpha val="30000"/>
                </a:srgbClr>
              </a:outerShdw>
            </a:effectLst>
          </p:spPr>
        </p:pic>
        <p:grpSp>
          <p:nvGrpSpPr>
            <p:cNvPr id="54" name="Group 53">
              <a:extLst>
                <a:ext uri="{FF2B5EF4-FFF2-40B4-BE49-F238E27FC236}">
                  <a16:creationId xmlns:a16="http://schemas.microsoft.com/office/drawing/2014/main" id="{F742DF87-512B-2348-2E49-E3C8152C1B34}"/>
                </a:ext>
              </a:extLst>
            </p:cNvPr>
            <p:cNvGrpSpPr/>
            <p:nvPr/>
          </p:nvGrpSpPr>
          <p:grpSpPr>
            <a:xfrm>
              <a:off x="3695305" y="3482499"/>
              <a:ext cx="350645" cy="350644"/>
              <a:chOff x="8842688" y="2642720"/>
              <a:chExt cx="526752" cy="526750"/>
            </a:xfrm>
          </p:grpSpPr>
          <p:sp>
            <p:nvSpPr>
              <p:cNvPr id="155" name="Rounded Rectangle 36">
                <a:extLst>
                  <a:ext uri="{FF2B5EF4-FFF2-40B4-BE49-F238E27FC236}">
                    <a16:creationId xmlns:a16="http://schemas.microsoft.com/office/drawing/2014/main" id="{0E12D5C4-FA0D-C653-9343-F35F9C73FD18}"/>
                  </a:ext>
                </a:extLst>
              </p:cNvPr>
              <p:cNvSpPr>
                <a:spLocks noChangeAspect="1"/>
              </p:cNvSpPr>
              <p:nvPr/>
            </p:nvSpPr>
            <p:spPr bwMode="auto">
              <a:xfrm>
                <a:off x="8842688" y="2642720"/>
                <a:ext cx="526752" cy="526750"/>
              </a:xfrm>
              <a:prstGeom prst="roundRect">
                <a:avLst>
                  <a:gd name="adj" fmla="val 28731"/>
                </a:avLst>
              </a:prstGeom>
              <a:gradFill>
                <a:gsLst>
                  <a:gs pos="100000">
                    <a:srgbClr val="ECF6FF"/>
                  </a:gs>
                  <a:gs pos="0">
                    <a:srgbClr val="FFFFFF"/>
                  </a:gs>
                </a:gsLst>
                <a:lin ang="2700000" scaled="0"/>
              </a:gradFill>
              <a:ln>
                <a:gradFill>
                  <a:gsLst>
                    <a:gs pos="0">
                      <a:srgbClr val="ECF6FF"/>
                    </a:gs>
                    <a:gs pos="100000">
                      <a:schemeClr val="accent1">
                        <a:lumMod val="0"/>
                        <a:lumOff val="100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56" name="Graphic 155">
                <a:extLst>
                  <a:ext uri="{FF2B5EF4-FFF2-40B4-BE49-F238E27FC236}">
                    <a16:creationId xmlns:a16="http://schemas.microsoft.com/office/drawing/2014/main" id="{DECAFCC9-9729-0DCC-E9D8-CCE089174EE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922012" y="2726322"/>
                <a:ext cx="368106" cy="359546"/>
              </a:xfrm>
              <a:prstGeom prst="rect">
                <a:avLst/>
              </a:prstGeom>
            </p:spPr>
          </p:pic>
        </p:grpSp>
        <p:pic>
          <p:nvPicPr>
            <p:cNvPr id="58" name="Picture 57" descr="A screenshot of a message  AI-generated content may be incorrect.">
              <a:extLst>
                <a:ext uri="{FF2B5EF4-FFF2-40B4-BE49-F238E27FC236}">
                  <a16:creationId xmlns:a16="http://schemas.microsoft.com/office/drawing/2014/main" id="{3B598B9A-6D2D-F793-D3B4-337030BC39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1237" y="4794852"/>
              <a:ext cx="349822" cy="349822"/>
            </a:xfrm>
            <a:prstGeom prst="rect">
              <a:avLst/>
            </a:prstGeom>
          </p:spPr>
        </p:pic>
        <p:pic>
          <p:nvPicPr>
            <p:cNvPr id="61" name="Picture 60" descr="A screenshot of a computer  AI-generated content may be incorrect.">
              <a:extLst>
                <a:ext uri="{FF2B5EF4-FFF2-40B4-BE49-F238E27FC236}">
                  <a16:creationId xmlns:a16="http://schemas.microsoft.com/office/drawing/2014/main" id="{E19D3AD0-2786-7ECB-E339-51F372F027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8131" y="3316456"/>
              <a:ext cx="520241" cy="508364"/>
            </a:xfrm>
            <a:prstGeom prst="rect">
              <a:avLst/>
            </a:prstGeom>
          </p:spPr>
        </p:pic>
        <p:pic>
          <p:nvPicPr>
            <p:cNvPr id="64" name="Picture 63" descr="A screenshot of a computer  AI-generated content may be incorrect.">
              <a:extLst>
                <a:ext uri="{FF2B5EF4-FFF2-40B4-BE49-F238E27FC236}">
                  <a16:creationId xmlns:a16="http://schemas.microsoft.com/office/drawing/2014/main" id="{BE53CB15-FAA9-68D1-479D-C551ED6207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38314" y="4073625"/>
              <a:ext cx="497699" cy="468155"/>
            </a:xfrm>
            <a:prstGeom prst="rect">
              <a:avLst/>
            </a:prstGeom>
          </p:spPr>
        </p:pic>
        <p:pic>
          <p:nvPicPr>
            <p:cNvPr id="67" name="Sharepoint" descr="Sharepoint">
              <a:extLst>
                <a:ext uri="{FF2B5EF4-FFF2-40B4-BE49-F238E27FC236}">
                  <a16:creationId xmlns:a16="http://schemas.microsoft.com/office/drawing/2014/main" id="{FFEA9BE1-3F30-3B56-5803-699CA4B27155}"/>
                </a:ext>
              </a:extLst>
            </p:cNvPr>
            <p:cNvPicPr>
              <a:picLocks noChangeAspect="1"/>
            </p:cNvPicPr>
            <p:nvPr/>
          </p:nvPicPr>
          <p:blipFill>
            <a:blip r:embed="rId15"/>
            <a:srcRect l="5854" t="64200" r="80133" b="21068"/>
            <a:stretch>
              <a:fillRect/>
            </a:stretch>
          </p:blipFill>
          <p:spPr>
            <a:xfrm rot="2107879">
              <a:off x="4132930" y="5524484"/>
              <a:ext cx="540690" cy="538534"/>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70" name="OneDrive" descr="OneDrive">
              <a:extLst>
                <a:ext uri="{FF2B5EF4-FFF2-40B4-BE49-F238E27FC236}">
                  <a16:creationId xmlns:a16="http://schemas.microsoft.com/office/drawing/2014/main" id="{2414F242-890B-78E6-BE7C-4A855010C621}"/>
                </a:ext>
              </a:extLst>
            </p:cNvPr>
            <p:cNvPicPr>
              <a:picLocks noChangeAspect="1"/>
            </p:cNvPicPr>
            <p:nvPr/>
          </p:nvPicPr>
          <p:blipFill>
            <a:blip r:embed="rId15"/>
            <a:srcRect t="44197" r="86079" b="41071"/>
            <a:stretch>
              <a:fillRect/>
            </a:stretch>
          </p:blipFill>
          <p:spPr>
            <a:xfrm>
              <a:off x="2267007" y="5564042"/>
              <a:ext cx="488339" cy="489575"/>
            </a:xfrm>
            <a:custGeom>
              <a:avLst/>
              <a:gdLst>
                <a:gd name="csX0" fmla="*/ 0 w 951634"/>
                <a:gd name="csY0" fmla="*/ 0 h 954044"/>
                <a:gd name="csX1" fmla="*/ 951634 w 951634"/>
                <a:gd name="csY1" fmla="*/ 0 h 954044"/>
                <a:gd name="csX2" fmla="*/ 951634 w 951634"/>
                <a:gd name="csY2" fmla="*/ 954044 h 954044"/>
                <a:gd name="csX3" fmla="*/ 0 w 951634"/>
                <a:gd name="csY3" fmla="*/ 954044 h 954044"/>
                <a:gd name="csX4" fmla="*/ 0 w 951634"/>
                <a:gd name="csY4" fmla="*/ 0 h 954044"/>
              </a:gdLst>
              <a:ahLst/>
              <a:cxnLst>
                <a:cxn ang="0">
                  <a:pos x="csX0" y="csY0"/>
                </a:cxn>
                <a:cxn ang="0">
                  <a:pos x="csX1" y="csY1"/>
                </a:cxn>
                <a:cxn ang="0">
                  <a:pos x="csX2" y="csY2"/>
                </a:cxn>
                <a:cxn ang="0">
                  <a:pos x="csX3" y="csY3"/>
                </a:cxn>
                <a:cxn ang="0">
                  <a:pos x="csX4" y="csY4"/>
                </a:cxn>
              </a:cxnLst>
              <a:rect l="l" t="t" r="r" b="b"/>
              <a:pathLst>
                <a:path w="951634" h="954044">
                  <a:moveTo>
                    <a:pt x="0" y="0"/>
                  </a:moveTo>
                  <a:lnTo>
                    <a:pt x="951634" y="0"/>
                  </a:lnTo>
                  <a:lnTo>
                    <a:pt x="951634" y="954044"/>
                  </a:lnTo>
                  <a:lnTo>
                    <a:pt x="0" y="954044"/>
                  </a:lnTo>
                  <a:lnTo>
                    <a:pt x="0" y="0"/>
                  </a:lnTo>
                  <a:close/>
                </a:path>
              </a:pathLst>
            </a:custGeom>
          </p:spPr>
        </p:pic>
        <p:pic>
          <p:nvPicPr>
            <p:cNvPr id="73" name="Teams" descr="Teams">
              <a:extLst>
                <a:ext uri="{FF2B5EF4-FFF2-40B4-BE49-F238E27FC236}">
                  <a16:creationId xmlns:a16="http://schemas.microsoft.com/office/drawing/2014/main" id="{85551D19-8781-5DC4-7BE2-C79CDDCF6CB0}"/>
                </a:ext>
              </a:extLst>
            </p:cNvPr>
            <p:cNvPicPr>
              <a:picLocks noChangeAspect="1"/>
            </p:cNvPicPr>
            <p:nvPr/>
          </p:nvPicPr>
          <p:blipFill>
            <a:blip r:embed="rId15"/>
            <a:srcRect l="5668" t="22232" r="80319" b="63035"/>
            <a:stretch>
              <a:fillRect/>
            </a:stretch>
          </p:blipFill>
          <p:spPr>
            <a:xfrm>
              <a:off x="1852437" y="2211597"/>
              <a:ext cx="491536" cy="489575"/>
            </a:xfrm>
            <a:custGeom>
              <a:avLst/>
              <a:gdLst>
                <a:gd name="csX0" fmla="*/ 0 w 957864"/>
                <a:gd name="csY0" fmla="*/ 0 h 954044"/>
                <a:gd name="csX1" fmla="*/ 957864 w 957864"/>
                <a:gd name="csY1" fmla="*/ 0 h 954044"/>
                <a:gd name="csX2" fmla="*/ 957864 w 957864"/>
                <a:gd name="csY2" fmla="*/ 954044 h 954044"/>
                <a:gd name="csX3" fmla="*/ 0 w 957864"/>
                <a:gd name="csY3" fmla="*/ 954044 h 954044"/>
                <a:gd name="csX4" fmla="*/ 0 w 957864"/>
                <a:gd name="csY4" fmla="*/ 0 h 954044"/>
              </a:gdLst>
              <a:ahLst/>
              <a:cxnLst>
                <a:cxn ang="0">
                  <a:pos x="csX0" y="csY0"/>
                </a:cxn>
                <a:cxn ang="0">
                  <a:pos x="csX1" y="csY1"/>
                </a:cxn>
                <a:cxn ang="0">
                  <a:pos x="csX2" y="csY2"/>
                </a:cxn>
                <a:cxn ang="0">
                  <a:pos x="csX3" y="csY3"/>
                </a:cxn>
                <a:cxn ang="0">
                  <a:pos x="csX4" y="csY4"/>
                </a:cxn>
              </a:cxnLst>
              <a:rect l="l" t="t" r="r" b="b"/>
              <a:pathLst>
                <a:path w="957864" h="954044">
                  <a:moveTo>
                    <a:pt x="0" y="0"/>
                  </a:moveTo>
                  <a:lnTo>
                    <a:pt x="957864" y="0"/>
                  </a:lnTo>
                  <a:lnTo>
                    <a:pt x="957864" y="954044"/>
                  </a:lnTo>
                  <a:lnTo>
                    <a:pt x="0" y="954044"/>
                  </a:lnTo>
                  <a:lnTo>
                    <a:pt x="0" y="0"/>
                  </a:lnTo>
                  <a:close/>
                </a:path>
              </a:pathLst>
            </a:custGeom>
          </p:spPr>
        </p:pic>
        <p:pic>
          <p:nvPicPr>
            <p:cNvPr id="74" name="Outlook" descr="Outlook">
              <a:extLst>
                <a:ext uri="{FF2B5EF4-FFF2-40B4-BE49-F238E27FC236}">
                  <a16:creationId xmlns:a16="http://schemas.microsoft.com/office/drawing/2014/main" id="{6DAD19C3-B424-B8C3-9F51-C3DF16367BD9}"/>
                </a:ext>
              </a:extLst>
            </p:cNvPr>
            <p:cNvPicPr>
              <a:picLocks noChangeAspect="1"/>
            </p:cNvPicPr>
            <p:nvPr/>
          </p:nvPicPr>
          <p:blipFill>
            <a:blip r:embed="rId15"/>
            <a:srcRect l="20903" t="6544" r="65084" b="78724"/>
            <a:stretch>
              <a:fillRect/>
            </a:stretch>
          </p:blipFill>
          <p:spPr>
            <a:xfrm>
              <a:off x="2663197" y="1778997"/>
              <a:ext cx="540690" cy="538534"/>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75" name="Clipchamp" descr="Clipchamp">
              <a:extLst>
                <a:ext uri="{FF2B5EF4-FFF2-40B4-BE49-F238E27FC236}">
                  <a16:creationId xmlns:a16="http://schemas.microsoft.com/office/drawing/2014/main" id="{B118B3A1-28B5-78FC-E321-0F7FD0DEB260}"/>
                </a:ext>
              </a:extLst>
            </p:cNvPr>
            <p:cNvPicPr>
              <a:picLocks noChangeAspect="1"/>
            </p:cNvPicPr>
            <p:nvPr/>
          </p:nvPicPr>
          <p:blipFill>
            <a:blip r:embed="rId15"/>
            <a:srcRect l="65121" t="6936" r="20867" b="78332"/>
            <a:stretch>
              <a:fillRect/>
            </a:stretch>
          </p:blipFill>
          <p:spPr>
            <a:xfrm>
              <a:off x="3666890" y="1765541"/>
              <a:ext cx="540690" cy="538534"/>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76" name="Word" descr="Word">
              <a:extLst>
                <a:ext uri="{FF2B5EF4-FFF2-40B4-BE49-F238E27FC236}">
                  <a16:creationId xmlns:a16="http://schemas.microsoft.com/office/drawing/2014/main" id="{5479CB8D-6373-433A-BE95-2916A8F06F3B}"/>
                </a:ext>
              </a:extLst>
            </p:cNvPr>
            <p:cNvPicPr>
              <a:picLocks noChangeAspect="1"/>
            </p:cNvPicPr>
            <p:nvPr/>
          </p:nvPicPr>
          <p:blipFill>
            <a:blip r:embed="rId15"/>
            <a:srcRect l="79055" t="24390" r="6933" b="60878"/>
            <a:stretch>
              <a:fillRect/>
            </a:stretch>
          </p:blipFill>
          <p:spPr>
            <a:xfrm>
              <a:off x="4560549" y="2230259"/>
              <a:ext cx="540690" cy="538533"/>
            </a:xfrm>
            <a:custGeom>
              <a:avLst/>
              <a:gdLst>
                <a:gd name="csX0" fmla="*/ 0 w 957864"/>
                <a:gd name="csY0" fmla="*/ 0 h 954044"/>
                <a:gd name="csX1" fmla="*/ 957864 w 957864"/>
                <a:gd name="csY1" fmla="*/ 0 h 954044"/>
                <a:gd name="csX2" fmla="*/ 957864 w 957864"/>
                <a:gd name="csY2" fmla="*/ 954044 h 954044"/>
                <a:gd name="csX3" fmla="*/ 0 w 957864"/>
                <a:gd name="csY3" fmla="*/ 954044 h 954044"/>
                <a:gd name="csX4" fmla="*/ 0 w 957864"/>
                <a:gd name="csY4" fmla="*/ 0 h 954044"/>
              </a:gdLst>
              <a:ahLst/>
              <a:cxnLst>
                <a:cxn ang="0">
                  <a:pos x="csX0" y="csY0"/>
                </a:cxn>
                <a:cxn ang="0">
                  <a:pos x="csX1" y="csY1"/>
                </a:cxn>
                <a:cxn ang="0">
                  <a:pos x="csX2" y="csY2"/>
                </a:cxn>
                <a:cxn ang="0">
                  <a:pos x="csX3" y="csY3"/>
                </a:cxn>
                <a:cxn ang="0">
                  <a:pos x="csX4" y="csY4"/>
                </a:cxn>
              </a:cxnLst>
              <a:rect l="l" t="t" r="r" b="b"/>
              <a:pathLst>
                <a:path w="957864" h="954044">
                  <a:moveTo>
                    <a:pt x="0" y="0"/>
                  </a:moveTo>
                  <a:lnTo>
                    <a:pt x="957864" y="0"/>
                  </a:lnTo>
                  <a:lnTo>
                    <a:pt x="957864" y="954044"/>
                  </a:lnTo>
                  <a:lnTo>
                    <a:pt x="0" y="954044"/>
                  </a:lnTo>
                  <a:lnTo>
                    <a:pt x="0" y="0"/>
                  </a:lnTo>
                  <a:close/>
                </a:path>
              </a:pathLst>
            </a:custGeom>
          </p:spPr>
        </p:pic>
        <p:pic>
          <p:nvPicPr>
            <p:cNvPr id="77" name="Excel" descr="Excel">
              <a:extLst>
                <a:ext uri="{FF2B5EF4-FFF2-40B4-BE49-F238E27FC236}">
                  <a16:creationId xmlns:a16="http://schemas.microsoft.com/office/drawing/2014/main" id="{BFC327B1-6804-36C2-C5DB-43A6616722A9}"/>
                </a:ext>
              </a:extLst>
            </p:cNvPr>
            <p:cNvPicPr>
              <a:picLocks noChangeAspect="1"/>
            </p:cNvPicPr>
            <p:nvPr/>
          </p:nvPicPr>
          <p:blipFill>
            <a:blip r:embed="rId15"/>
            <a:srcRect l="85000" t="46942" r="987" b="38326"/>
            <a:stretch>
              <a:fillRect/>
            </a:stretch>
          </p:blipFill>
          <p:spPr>
            <a:xfrm>
              <a:off x="5094288" y="3028783"/>
              <a:ext cx="540690" cy="538534"/>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78" name="PowerPoint" descr="PowerPoint">
              <a:extLst>
                <a:ext uri="{FF2B5EF4-FFF2-40B4-BE49-F238E27FC236}">
                  <a16:creationId xmlns:a16="http://schemas.microsoft.com/office/drawing/2014/main" id="{6BCFEAF4-C934-37A8-66B8-B3A07FBE4350}"/>
                </a:ext>
              </a:extLst>
            </p:cNvPr>
            <p:cNvPicPr>
              <a:picLocks noChangeAspect="1"/>
            </p:cNvPicPr>
            <p:nvPr/>
          </p:nvPicPr>
          <p:blipFill>
            <a:blip r:embed="rId15"/>
            <a:srcRect l="79241" t="66946" r="6747" b="18322"/>
            <a:stretch>
              <a:fillRect/>
            </a:stretch>
          </p:blipFill>
          <p:spPr>
            <a:xfrm>
              <a:off x="5176548" y="4003246"/>
              <a:ext cx="540690" cy="538534"/>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79" name="OneNote" descr="OneNote">
              <a:extLst>
                <a:ext uri="{FF2B5EF4-FFF2-40B4-BE49-F238E27FC236}">
                  <a16:creationId xmlns:a16="http://schemas.microsoft.com/office/drawing/2014/main" id="{2EB05209-463F-13D0-DE80-375F483C2EF4}"/>
                </a:ext>
              </a:extLst>
            </p:cNvPr>
            <p:cNvPicPr>
              <a:picLocks noChangeAspect="1"/>
            </p:cNvPicPr>
            <p:nvPr/>
          </p:nvPicPr>
          <p:blipFill>
            <a:blip r:embed="rId15"/>
            <a:srcRect l="61962" t="83615" r="24025" b="1653"/>
            <a:stretch>
              <a:fillRect/>
            </a:stretch>
          </p:blipFill>
          <p:spPr>
            <a:xfrm rot="537101">
              <a:off x="4880412" y="4913662"/>
              <a:ext cx="491536" cy="489576"/>
            </a:xfrm>
            <a:custGeom>
              <a:avLst/>
              <a:gdLst>
                <a:gd name="csX0" fmla="*/ 0 w 957864"/>
                <a:gd name="csY0" fmla="*/ 0 h 954045"/>
                <a:gd name="csX1" fmla="*/ 957864 w 957864"/>
                <a:gd name="csY1" fmla="*/ 0 h 954045"/>
                <a:gd name="csX2" fmla="*/ 957864 w 957864"/>
                <a:gd name="csY2" fmla="*/ 954045 h 954045"/>
                <a:gd name="csX3" fmla="*/ 0 w 957864"/>
                <a:gd name="csY3" fmla="*/ 954045 h 954045"/>
                <a:gd name="csX4" fmla="*/ 0 w 957864"/>
                <a:gd name="csY4" fmla="*/ 0 h 954045"/>
              </a:gdLst>
              <a:ahLst/>
              <a:cxnLst>
                <a:cxn ang="0">
                  <a:pos x="csX0" y="csY0"/>
                </a:cxn>
                <a:cxn ang="0">
                  <a:pos x="csX1" y="csY1"/>
                </a:cxn>
                <a:cxn ang="0">
                  <a:pos x="csX2" y="csY2"/>
                </a:cxn>
                <a:cxn ang="0">
                  <a:pos x="csX3" y="csY3"/>
                </a:cxn>
                <a:cxn ang="0">
                  <a:pos x="csX4" y="csY4"/>
                </a:cxn>
              </a:cxnLst>
              <a:rect l="l" t="t" r="r" b="b"/>
              <a:pathLst>
                <a:path w="957864" h="954045">
                  <a:moveTo>
                    <a:pt x="0" y="0"/>
                  </a:moveTo>
                  <a:lnTo>
                    <a:pt x="957864" y="0"/>
                  </a:lnTo>
                  <a:lnTo>
                    <a:pt x="957864" y="954045"/>
                  </a:lnTo>
                  <a:lnTo>
                    <a:pt x="0" y="954045"/>
                  </a:lnTo>
                  <a:lnTo>
                    <a:pt x="0" y="0"/>
                  </a:lnTo>
                  <a:close/>
                </a:path>
              </a:pathLst>
            </a:custGeom>
          </p:spPr>
        </p:pic>
        <p:pic>
          <p:nvPicPr>
            <p:cNvPr id="80" name="Graphic 112">
              <a:extLst>
                <a:ext uri="{FF2B5EF4-FFF2-40B4-BE49-F238E27FC236}">
                  <a16:creationId xmlns:a16="http://schemas.microsoft.com/office/drawing/2014/main" id="{E103EEB5-984B-5E2D-DDC2-5E4D287AD30C}"/>
                </a:ext>
              </a:extLst>
            </p:cNvPr>
            <p:cNvPicPr>
              <a:picLocks noChangeAspect="1"/>
            </p:cNvPicPr>
            <p:nvPr/>
          </p:nvPicPr>
          <p:blipFill>
            <a:blip r:embed="rId16"/>
            <a:srcRect/>
            <a:stretch/>
          </p:blipFill>
          <p:spPr>
            <a:xfrm>
              <a:off x="1929469" y="3559486"/>
              <a:ext cx="318218" cy="318218"/>
            </a:xfrm>
            <a:prstGeom prst="rect">
              <a:avLst/>
            </a:prstGeom>
          </p:spPr>
        </p:pic>
        <p:pic>
          <p:nvPicPr>
            <p:cNvPr id="81" name="Graphic 112">
              <a:extLst>
                <a:ext uri="{FF2B5EF4-FFF2-40B4-BE49-F238E27FC236}">
                  <a16:creationId xmlns:a16="http://schemas.microsoft.com/office/drawing/2014/main" id="{4FAF3175-2430-9744-3E5C-8819CF293AA6}"/>
                </a:ext>
              </a:extLst>
            </p:cNvPr>
            <p:cNvPicPr>
              <a:picLocks noChangeAspect="1"/>
            </p:cNvPicPr>
            <p:nvPr/>
          </p:nvPicPr>
          <p:blipFill>
            <a:blip r:embed="rId16"/>
            <a:srcRect/>
            <a:stretch/>
          </p:blipFill>
          <p:spPr>
            <a:xfrm>
              <a:off x="1734611" y="2495966"/>
              <a:ext cx="128504" cy="128504"/>
            </a:xfrm>
            <a:prstGeom prst="rect">
              <a:avLst/>
            </a:prstGeom>
          </p:spPr>
        </p:pic>
        <p:pic>
          <p:nvPicPr>
            <p:cNvPr id="82" name="Graphic 112">
              <a:extLst>
                <a:ext uri="{FF2B5EF4-FFF2-40B4-BE49-F238E27FC236}">
                  <a16:creationId xmlns:a16="http://schemas.microsoft.com/office/drawing/2014/main" id="{49540844-186D-E782-1CD3-514F664C25BA}"/>
                </a:ext>
              </a:extLst>
            </p:cNvPr>
            <p:cNvPicPr>
              <a:picLocks noChangeAspect="1"/>
            </p:cNvPicPr>
            <p:nvPr/>
          </p:nvPicPr>
          <p:blipFill>
            <a:blip r:embed="rId16">
              <a:alphaModFix amt="45000"/>
            </a:blip>
            <a:srcRect/>
            <a:stretch/>
          </p:blipFill>
          <p:spPr>
            <a:xfrm>
              <a:off x="2808539" y="2577288"/>
              <a:ext cx="212587" cy="212587"/>
            </a:xfrm>
            <a:prstGeom prst="rect">
              <a:avLst/>
            </a:prstGeom>
          </p:spPr>
        </p:pic>
        <p:pic>
          <p:nvPicPr>
            <p:cNvPr id="87" name="Graphic 112">
              <a:extLst>
                <a:ext uri="{FF2B5EF4-FFF2-40B4-BE49-F238E27FC236}">
                  <a16:creationId xmlns:a16="http://schemas.microsoft.com/office/drawing/2014/main" id="{027703B6-B5F9-DB90-3024-6D9C69A25C62}"/>
                </a:ext>
              </a:extLst>
            </p:cNvPr>
            <p:cNvPicPr>
              <a:picLocks noChangeAspect="1"/>
            </p:cNvPicPr>
            <p:nvPr/>
          </p:nvPicPr>
          <p:blipFill>
            <a:blip r:embed="rId16"/>
            <a:srcRect/>
            <a:stretch/>
          </p:blipFill>
          <p:spPr>
            <a:xfrm>
              <a:off x="3919869" y="2567022"/>
              <a:ext cx="128121" cy="128120"/>
            </a:xfrm>
            <a:prstGeom prst="rect">
              <a:avLst/>
            </a:prstGeom>
          </p:spPr>
        </p:pic>
        <p:pic>
          <p:nvPicPr>
            <p:cNvPr id="88" name="Graphic 112">
              <a:extLst>
                <a:ext uri="{FF2B5EF4-FFF2-40B4-BE49-F238E27FC236}">
                  <a16:creationId xmlns:a16="http://schemas.microsoft.com/office/drawing/2014/main" id="{A9CAD757-FC5E-9510-7753-5F15E78DF8E5}"/>
                </a:ext>
              </a:extLst>
            </p:cNvPr>
            <p:cNvPicPr>
              <a:picLocks noChangeAspect="1"/>
            </p:cNvPicPr>
            <p:nvPr/>
          </p:nvPicPr>
          <p:blipFill>
            <a:blip r:embed="rId16">
              <a:alphaModFix amt="45000"/>
            </a:blip>
            <a:srcRect/>
            <a:stretch/>
          </p:blipFill>
          <p:spPr>
            <a:xfrm>
              <a:off x="4002838" y="3090367"/>
              <a:ext cx="128504" cy="128504"/>
            </a:xfrm>
            <a:prstGeom prst="rect">
              <a:avLst/>
            </a:prstGeom>
          </p:spPr>
        </p:pic>
        <p:pic>
          <p:nvPicPr>
            <p:cNvPr id="89" name="Graphic 112">
              <a:extLst>
                <a:ext uri="{FF2B5EF4-FFF2-40B4-BE49-F238E27FC236}">
                  <a16:creationId xmlns:a16="http://schemas.microsoft.com/office/drawing/2014/main" id="{64803CD4-C5AB-A1E8-0A69-CCD61659BEE3}"/>
                </a:ext>
              </a:extLst>
            </p:cNvPr>
            <p:cNvPicPr>
              <a:picLocks noChangeAspect="1"/>
            </p:cNvPicPr>
            <p:nvPr/>
          </p:nvPicPr>
          <p:blipFill>
            <a:blip r:embed="rId16"/>
            <a:srcRect/>
            <a:stretch/>
          </p:blipFill>
          <p:spPr>
            <a:xfrm>
              <a:off x="4602748" y="3910136"/>
              <a:ext cx="257231" cy="257231"/>
            </a:xfrm>
            <a:prstGeom prst="rect">
              <a:avLst/>
            </a:prstGeom>
          </p:spPr>
        </p:pic>
        <p:pic>
          <p:nvPicPr>
            <p:cNvPr id="90" name="Graphic 112">
              <a:extLst>
                <a:ext uri="{FF2B5EF4-FFF2-40B4-BE49-F238E27FC236}">
                  <a16:creationId xmlns:a16="http://schemas.microsoft.com/office/drawing/2014/main" id="{511A8187-5826-F31D-F6A5-ABB54D7E173A}"/>
                </a:ext>
              </a:extLst>
            </p:cNvPr>
            <p:cNvPicPr>
              <a:picLocks noChangeAspect="1"/>
            </p:cNvPicPr>
            <p:nvPr/>
          </p:nvPicPr>
          <p:blipFill>
            <a:blip r:embed="rId16">
              <a:alphaModFix amt="45000"/>
            </a:blip>
            <a:srcRect/>
            <a:stretch/>
          </p:blipFill>
          <p:spPr>
            <a:xfrm>
              <a:off x="3763029" y="5342061"/>
              <a:ext cx="325181" cy="325181"/>
            </a:xfrm>
            <a:prstGeom prst="rect">
              <a:avLst/>
            </a:prstGeom>
          </p:spPr>
        </p:pic>
        <p:pic>
          <p:nvPicPr>
            <p:cNvPr id="91" name="Graphic 112">
              <a:extLst>
                <a:ext uri="{FF2B5EF4-FFF2-40B4-BE49-F238E27FC236}">
                  <a16:creationId xmlns:a16="http://schemas.microsoft.com/office/drawing/2014/main" id="{3E782756-47C8-8DD3-D51D-46425D4BDD57}"/>
                </a:ext>
              </a:extLst>
            </p:cNvPr>
            <p:cNvPicPr>
              <a:picLocks noChangeAspect="1"/>
            </p:cNvPicPr>
            <p:nvPr/>
          </p:nvPicPr>
          <p:blipFill>
            <a:blip r:embed="rId16">
              <a:alphaModFix amt="45000"/>
            </a:blip>
            <a:srcRect/>
            <a:stretch/>
          </p:blipFill>
          <p:spPr>
            <a:xfrm>
              <a:off x="2093396" y="5138928"/>
              <a:ext cx="212587" cy="212587"/>
            </a:xfrm>
            <a:prstGeom prst="rect">
              <a:avLst/>
            </a:prstGeom>
          </p:spPr>
        </p:pic>
        <p:pic>
          <p:nvPicPr>
            <p:cNvPr id="92" name="Graphic 112">
              <a:extLst>
                <a:ext uri="{FF2B5EF4-FFF2-40B4-BE49-F238E27FC236}">
                  <a16:creationId xmlns:a16="http://schemas.microsoft.com/office/drawing/2014/main" id="{85C1ECB1-0A0E-9A1D-D8D1-49B005D1756D}"/>
                </a:ext>
              </a:extLst>
            </p:cNvPr>
            <p:cNvPicPr>
              <a:picLocks noChangeAspect="1"/>
            </p:cNvPicPr>
            <p:nvPr/>
          </p:nvPicPr>
          <p:blipFill>
            <a:blip r:embed="rId16">
              <a:alphaModFix amt="45000"/>
            </a:blip>
            <a:srcRect/>
            <a:stretch/>
          </p:blipFill>
          <p:spPr>
            <a:xfrm>
              <a:off x="2559268" y="3649641"/>
              <a:ext cx="128504" cy="128504"/>
            </a:xfrm>
            <a:prstGeom prst="rect">
              <a:avLst/>
            </a:prstGeom>
          </p:spPr>
        </p:pic>
        <p:pic>
          <p:nvPicPr>
            <p:cNvPr id="93" name="Graphic 112">
              <a:extLst>
                <a:ext uri="{FF2B5EF4-FFF2-40B4-BE49-F238E27FC236}">
                  <a16:creationId xmlns:a16="http://schemas.microsoft.com/office/drawing/2014/main" id="{A761509C-188B-C8B6-2DFC-DB5923B6B475}"/>
                </a:ext>
              </a:extLst>
            </p:cNvPr>
            <p:cNvPicPr>
              <a:picLocks noChangeAspect="1"/>
            </p:cNvPicPr>
            <p:nvPr/>
          </p:nvPicPr>
          <p:blipFill>
            <a:blip r:embed="rId16"/>
            <a:srcRect/>
            <a:stretch/>
          </p:blipFill>
          <p:spPr>
            <a:xfrm>
              <a:off x="4052772" y="4315161"/>
              <a:ext cx="177027" cy="177027"/>
            </a:xfrm>
            <a:prstGeom prst="rect">
              <a:avLst/>
            </a:prstGeom>
          </p:spPr>
        </p:pic>
        <p:pic>
          <p:nvPicPr>
            <p:cNvPr id="94" name="Graphic 112">
              <a:extLst>
                <a:ext uri="{FF2B5EF4-FFF2-40B4-BE49-F238E27FC236}">
                  <a16:creationId xmlns:a16="http://schemas.microsoft.com/office/drawing/2014/main" id="{43BC9B3E-F9D8-0213-2C03-F00FD9D0373C}"/>
                </a:ext>
              </a:extLst>
            </p:cNvPr>
            <p:cNvPicPr>
              <a:picLocks noChangeAspect="1"/>
            </p:cNvPicPr>
            <p:nvPr/>
          </p:nvPicPr>
          <p:blipFill>
            <a:blip r:embed="rId17">
              <a:alphaModFix amt="45000"/>
              <a:extLst>
                <a:ext uri="{BEBA8EAE-BF5A-486C-A8C5-ECC9F3942E4B}">
                  <a14:imgProps xmlns:a14="http://schemas.microsoft.com/office/drawing/2010/main">
                    <a14:imgLayer r:embed="rId18">
                      <a14:imgEffect>
                        <a14:sharpenSoften amount="-100000"/>
                      </a14:imgEffect>
                    </a14:imgLayer>
                  </a14:imgProps>
                </a:ext>
              </a:extLst>
            </a:blip>
            <a:srcRect/>
            <a:stretch/>
          </p:blipFill>
          <p:spPr>
            <a:xfrm>
              <a:off x="3307228" y="4956536"/>
              <a:ext cx="212587" cy="212587"/>
            </a:xfrm>
            <a:prstGeom prst="rect">
              <a:avLst/>
            </a:prstGeom>
          </p:spPr>
        </p:pic>
        <p:pic>
          <p:nvPicPr>
            <p:cNvPr id="95" name="Graphic 112">
              <a:extLst>
                <a:ext uri="{FF2B5EF4-FFF2-40B4-BE49-F238E27FC236}">
                  <a16:creationId xmlns:a16="http://schemas.microsoft.com/office/drawing/2014/main" id="{1BFA2578-EDA4-3EBD-628B-28FC477FF006}"/>
                </a:ext>
              </a:extLst>
            </p:cNvPr>
            <p:cNvPicPr>
              <a:picLocks noChangeAspect="1"/>
            </p:cNvPicPr>
            <p:nvPr/>
          </p:nvPicPr>
          <p:blipFill>
            <a:blip r:embed="rId16"/>
            <a:srcRect/>
            <a:stretch/>
          </p:blipFill>
          <p:spPr>
            <a:xfrm>
              <a:off x="2923727" y="5600847"/>
              <a:ext cx="128504" cy="128504"/>
            </a:xfrm>
            <a:prstGeom prst="rect">
              <a:avLst/>
            </a:prstGeom>
          </p:spPr>
        </p:pic>
        <p:pic>
          <p:nvPicPr>
            <p:cNvPr id="96" name="Graphic 112">
              <a:extLst>
                <a:ext uri="{FF2B5EF4-FFF2-40B4-BE49-F238E27FC236}">
                  <a16:creationId xmlns:a16="http://schemas.microsoft.com/office/drawing/2014/main" id="{3F8F6EBF-9841-360D-9239-D29BBCCD2FB1}"/>
                </a:ext>
              </a:extLst>
            </p:cNvPr>
            <p:cNvPicPr>
              <a:picLocks noChangeAspect="1"/>
            </p:cNvPicPr>
            <p:nvPr/>
          </p:nvPicPr>
          <p:blipFill>
            <a:blip r:embed="rId16"/>
            <a:srcRect/>
            <a:stretch/>
          </p:blipFill>
          <p:spPr>
            <a:xfrm>
              <a:off x="4578655" y="4947971"/>
              <a:ext cx="128504" cy="128504"/>
            </a:xfrm>
            <a:prstGeom prst="rect">
              <a:avLst/>
            </a:prstGeom>
          </p:spPr>
        </p:pic>
        <p:pic>
          <p:nvPicPr>
            <p:cNvPr id="97" name="Graphic 112">
              <a:extLst>
                <a:ext uri="{FF2B5EF4-FFF2-40B4-BE49-F238E27FC236}">
                  <a16:creationId xmlns:a16="http://schemas.microsoft.com/office/drawing/2014/main" id="{C83C611A-2BD2-B938-F326-F6C45B215BB3}"/>
                </a:ext>
              </a:extLst>
            </p:cNvPr>
            <p:cNvPicPr>
              <a:picLocks noChangeAspect="1"/>
            </p:cNvPicPr>
            <p:nvPr/>
          </p:nvPicPr>
          <p:blipFill>
            <a:blip r:embed="rId16">
              <a:alphaModFix amt="45000"/>
            </a:blip>
            <a:srcRect/>
            <a:stretch/>
          </p:blipFill>
          <p:spPr>
            <a:xfrm>
              <a:off x="4434517" y="5787077"/>
              <a:ext cx="128504" cy="128504"/>
            </a:xfrm>
            <a:prstGeom prst="rect">
              <a:avLst/>
            </a:prstGeom>
          </p:spPr>
        </p:pic>
        <p:cxnSp>
          <p:nvCxnSpPr>
            <p:cNvPr id="98" name="Straight Connector 97">
              <a:extLst>
                <a:ext uri="{FF2B5EF4-FFF2-40B4-BE49-F238E27FC236}">
                  <a16:creationId xmlns:a16="http://schemas.microsoft.com/office/drawing/2014/main" id="{4BCAF43E-138A-25BA-13E6-20D062513FF8}"/>
                </a:ext>
              </a:extLst>
            </p:cNvPr>
            <p:cNvCxnSpPr>
              <a:cxnSpLocks/>
            </p:cNvCxnSpPr>
            <p:nvPr/>
          </p:nvCxnSpPr>
          <p:spPr>
            <a:xfrm>
              <a:off x="2203789" y="2619168"/>
              <a:ext cx="266361" cy="298224"/>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E38CB54-ECC8-901A-EEE6-814D1AB9A165}"/>
                </a:ext>
              </a:extLst>
            </p:cNvPr>
            <p:cNvCxnSpPr>
              <a:cxnSpLocks/>
            </p:cNvCxnSpPr>
            <p:nvPr/>
          </p:nvCxnSpPr>
          <p:spPr>
            <a:xfrm>
              <a:off x="1686954" y="3363565"/>
              <a:ext cx="382061" cy="129810"/>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784776F2-5C64-79BB-D9D6-407F8659C618}"/>
                </a:ext>
              </a:extLst>
            </p:cNvPr>
            <p:cNvCxnSpPr>
              <a:cxnSpLocks/>
            </p:cNvCxnSpPr>
            <p:nvPr/>
          </p:nvCxnSpPr>
          <p:spPr>
            <a:xfrm flipV="1">
              <a:off x="1602125" y="4212259"/>
              <a:ext cx="379048" cy="60254"/>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76E2141-3CDA-E1CC-7323-628F03F6551A}"/>
                </a:ext>
              </a:extLst>
            </p:cNvPr>
            <p:cNvCxnSpPr>
              <a:cxnSpLocks/>
            </p:cNvCxnSpPr>
            <p:nvPr/>
          </p:nvCxnSpPr>
          <p:spPr>
            <a:xfrm flipV="1">
              <a:off x="1940481" y="4878401"/>
              <a:ext cx="296448" cy="205438"/>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1414B71-0B8E-AB9E-7B28-E91BBB2830CE}"/>
                </a:ext>
              </a:extLst>
            </p:cNvPr>
            <p:cNvCxnSpPr>
              <a:cxnSpLocks/>
            </p:cNvCxnSpPr>
            <p:nvPr/>
          </p:nvCxnSpPr>
          <p:spPr>
            <a:xfrm flipV="1">
              <a:off x="2597954" y="5365287"/>
              <a:ext cx="164551" cy="341409"/>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7FCDA1A2-E3CC-B65B-A26D-4C9AEFD755D6}"/>
                </a:ext>
              </a:extLst>
            </p:cNvPr>
            <p:cNvCxnSpPr>
              <a:cxnSpLocks/>
            </p:cNvCxnSpPr>
            <p:nvPr/>
          </p:nvCxnSpPr>
          <p:spPr>
            <a:xfrm flipH="1" flipV="1">
              <a:off x="4163147" y="5355904"/>
              <a:ext cx="154022" cy="288229"/>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383F8F7-16B7-39F4-E35D-16974B4924FF}"/>
                </a:ext>
              </a:extLst>
            </p:cNvPr>
            <p:cNvCxnSpPr>
              <a:cxnSpLocks/>
            </p:cNvCxnSpPr>
            <p:nvPr/>
          </p:nvCxnSpPr>
          <p:spPr>
            <a:xfrm flipH="1" flipV="1">
              <a:off x="4704923" y="4874640"/>
              <a:ext cx="289968" cy="199505"/>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F1084FC5-9EBF-890B-6A9B-C92ED0EA0023}"/>
                </a:ext>
              </a:extLst>
            </p:cNvPr>
            <p:cNvCxnSpPr>
              <a:cxnSpLocks/>
            </p:cNvCxnSpPr>
            <p:nvPr/>
          </p:nvCxnSpPr>
          <p:spPr>
            <a:xfrm>
              <a:off x="4936058" y="4186996"/>
              <a:ext cx="345568" cy="43341"/>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4F2BB9A0-6F1E-7795-F030-582CC6C864F4}"/>
                </a:ext>
              </a:extLst>
            </p:cNvPr>
            <p:cNvCxnSpPr>
              <a:cxnSpLocks/>
            </p:cNvCxnSpPr>
            <p:nvPr/>
          </p:nvCxnSpPr>
          <p:spPr>
            <a:xfrm flipV="1">
              <a:off x="4838454" y="3363565"/>
              <a:ext cx="351267" cy="120576"/>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D2F16E4-8823-DF4C-177F-A6C07E3FD32A}"/>
                </a:ext>
              </a:extLst>
            </p:cNvPr>
            <p:cNvCxnSpPr>
              <a:cxnSpLocks/>
            </p:cNvCxnSpPr>
            <p:nvPr/>
          </p:nvCxnSpPr>
          <p:spPr>
            <a:xfrm flipH="1">
              <a:off x="4455374" y="2611152"/>
              <a:ext cx="251280" cy="265495"/>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pic>
          <p:nvPicPr>
            <p:cNvPr id="109" name="!!DataMovingGlow-WHITE">
              <a:extLst>
                <a:ext uri="{FF2B5EF4-FFF2-40B4-BE49-F238E27FC236}">
                  <a16:creationId xmlns:a16="http://schemas.microsoft.com/office/drawing/2014/main" id="{C64CCEC8-ABF9-49C0-02BD-D276FEEC8F8F}"/>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4460916" y="2782098"/>
              <a:ext cx="87335" cy="81973"/>
            </a:xfrm>
            <a:prstGeom prst="rect">
              <a:avLst/>
            </a:prstGeom>
          </p:spPr>
        </p:pic>
        <p:pic>
          <p:nvPicPr>
            <p:cNvPr id="110" name="!!DataMovingGlow-WHITE">
              <a:extLst>
                <a:ext uri="{FF2B5EF4-FFF2-40B4-BE49-F238E27FC236}">
                  <a16:creationId xmlns:a16="http://schemas.microsoft.com/office/drawing/2014/main" id="{975C66D3-7C98-CAF0-EDC2-D3A768EC0725}"/>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2374315" y="2817447"/>
              <a:ext cx="87335" cy="81973"/>
            </a:xfrm>
            <a:prstGeom prst="rect">
              <a:avLst/>
            </a:prstGeom>
          </p:spPr>
        </p:pic>
        <p:pic>
          <p:nvPicPr>
            <p:cNvPr id="111" name="!!DataMovingGlow-WHITE">
              <a:extLst>
                <a:ext uri="{FF2B5EF4-FFF2-40B4-BE49-F238E27FC236}">
                  <a16:creationId xmlns:a16="http://schemas.microsoft.com/office/drawing/2014/main" id="{349E4801-F57C-3D07-115F-A7B19FDF7F92}"/>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1950704" y="3430539"/>
              <a:ext cx="87335" cy="81973"/>
            </a:xfrm>
            <a:prstGeom prst="rect">
              <a:avLst/>
            </a:prstGeom>
          </p:spPr>
        </p:pic>
        <p:pic>
          <p:nvPicPr>
            <p:cNvPr id="112" name="!!DataMovingGlow-WHITE">
              <a:extLst>
                <a:ext uri="{FF2B5EF4-FFF2-40B4-BE49-F238E27FC236}">
                  <a16:creationId xmlns:a16="http://schemas.microsoft.com/office/drawing/2014/main" id="{90B9A499-1B33-DF7C-4505-A70754E8F8BC}"/>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1874562" y="4179140"/>
              <a:ext cx="87335" cy="81973"/>
            </a:xfrm>
            <a:prstGeom prst="rect">
              <a:avLst/>
            </a:prstGeom>
          </p:spPr>
        </p:pic>
        <p:pic>
          <p:nvPicPr>
            <p:cNvPr id="113" name="!!DataMovingGlow-WHITE">
              <a:extLst>
                <a:ext uri="{FF2B5EF4-FFF2-40B4-BE49-F238E27FC236}">
                  <a16:creationId xmlns:a16="http://schemas.microsoft.com/office/drawing/2014/main" id="{8244736F-AB55-18D7-2A2D-F79CA5BC1AE9}"/>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2138314" y="4867651"/>
              <a:ext cx="87335" cy="81973"/>
            </a:xfrm>
            <a:prstGeom prst="rect">
              <a:avLst/>
            </a:prstGeom>
          </p:spPr>
        </p:pic>
        <p:pic>
          <p:nvPicPr>
            <p:cNvPr id="114" name="!!DataMovingGlow-WHITE">
              <a:extLst>
                <a:ext uri="{FF2B5EF4-FFF2-40B4-BE49-F238E27FC236}">
                  <a16:creationId xmlns:a16="http://schemas.microsoft.com/office/drawing/2014/main" id="{3BAF72CB-9688-5A29-E3E2-298EC0836E3E}"/>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2683255" y="5389234"/>
              <a:ext cx="87335" cy="81973"/>
            </a:xfrm>
            <a:prstGeom prst="rect">
              <a:avLst/>
            </a:prstGeom>
          </p:spPr>
        </p:pic>
        <p:pic>
          <p:nvPicPr>
            <p:cNvPr id="115" name="!!DataMovingGlow-WHITE">
              <a:extLst>
                <a:ext uri="{FF2B5EF4-FFF2-40B4-BE49-F238E27FC236}">
                  <a16:creationId xmlns:a16="http://schemas.microsoft.com/office/drawing/2014/main" id="{6E3997B8-E0CD-D62E-A15F-D49E561414F4}"/>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4145585" y="5377421"/>
              <a:ext cx="87335" cy="81973"/>
            </a:xfrm>
            <a:prstGeom prst="rect">
              <a:avLst/>
            </a:prstGeom>
          </p:spPr>
        </p:pic>
        <p:pic>
          <p:nvPicPr>
            <p:cNvPr id="116" name="!!DataMovingGlow-WHITE">
              <a:extLst>
                <a:ext uri="{FF2B5EF4-FFF2-40B4-BE49-F238E27FC236}">
                  <a16:creationId xmlns:a16="http://schemas.microsoft.com/office/drawing/2014/main" id="{7FD33D59-2603-6E2C-AC1B-C9FF6E9467F1}"/>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4721504" y="4872310"/>
              <a:ext cx="87335" cy="81973"/>
            </a:xfrm>
            <a:prstGeom prst="rect">
              <a:avLst/>
            </a:prstGeom>
          </p:spPr>
        </p:pic>
        <p:pic>
          <p:nvPicPr>
            <p:cNvPr id="117" name="!!DataMovingGlow-WHITE">
              <a:extLst>
                <a:ext uri="{FF2B5EF4-FFF2-40B4-BE49-F238E27FC236}">
                  <a16:creationId xmlns:a16="http://schemas.microsoft.com/office/drawing/2014/main" id="{AC616157-07D3-D467-B734-0DBB2176B551}"/>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4964895" y="4152125"/>
              <a:ext cx="87335" cy="81973"/>
            </a:xfrm>
            <a:prstGeom prst="rect">
              <a:avLst/>
            </a:prstGeom>
          </p:spPr>
        </p:pic>
        <p:pic>
          <p:nvPicPr>
            <p:cNvPr id="118" name="!!DataMovingGlow-WHITE">
              <a:extLst>
                <a:ext uri="{FF2B5EF4-FFF2-40B4-BE49-F238E27FC236}">
                  <a16:creationId xmlns:a16="http://schemas.microsoft.com/office/drawing/2014/main" id="{D72AC49E-69D3-7127-2FBA-1C32DBA24F28}"/>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4864576" y="3419756"/>
              <a:ext cx="87335" cy="81973"/>
            </a:xfrm>
            <a:prstGeom prst="rect">
              <a:avLst/>
            </a:prstGeom>
          </p:spPr>
        </p:pic>
        <p:cxnSp>
          <p:nvCxnSpPr>
            <p:cNvPr id="119" name="Straight Connector 118">
              <a:extLst>
                <a:ext uri="{FF2B5EF4-FFF2-40B4-BE49-F238E27FC236}">
                  <a16:creationId xmlns:a16="http://schemas.microsoft.com/office/drawing/2014/main" id="{221E49F2-ABAD-6FB1-901C-1A0067EBB06C}"/>
                </a:ext>
              </a:extLst>
            </p:cNvPr>
            <p:cNvCxnSpPr>
              <a:cxnSpLocks/>
            </p:cNvCxnSpPr>
            <p:nvPr/>
          </p:nvCxnSpPr>
          <p:spPr>
            <a:xfrm flipH="1">
              <a:off x="3793213" y="2187435"/>
              <a:ext cx="108672" cy="406349"/>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pic>
          <p:nvPicPr>
            <p:cNvPr id="125" name="!!DataMovingGlow-WHITE">
              <a:extLst>
                <a:ext uri="{FF2B5EF4-FFF2-40B4-BE49-F238E27FC236}">
                  <a16:creationId xmlns:a16="http://schemas.microsoft.com/office/drawing/2014/main" id="{F56C5ECE-C92D-9F13-0B0A-903EC7510D87}"/>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3766382" y="2480756"/>
              <a:ext cx="87335" cy="81973"/>
            </a:xfrm>
            <a:prstGeom prst="rect">
              <a:avLst/>
            </a:prstGeom>
          </p:spPr>
        </p:pic>
        <p:cxnSp>
          <p:nvCxnSpPr>
            <p:cNvPr id="126" name="Straight Connector 125">
              <a:extLst>
                <a:ext uri="{FF2B5EF4-FFF2-40B4-BE49-F238E27FC236}">
                  <a16:creationId xmlns:a16="http://schemas.microsoft.com/office/drawing/2014/main" id="{9C81EA24-F9DE-0A56-FC53-7EEBEF6C23F4}"/>
                </a:ext>
              </a:extLst>
            </p:cNvPr>
            <p:cNvCxnSpPr>
              <a:cxnSpLocks/>
            </p:cNvCxnSpPr>
            <p:nvPr/>
          </p:nvCxnSpPr>
          <p:spPr>
            <a:xfrm>
              <a:off x="2984546" y="2174621"/>
              <a:ext cx="110748" cy="408669"/>
            </a:xfrm>
            <a:prstGeom prst="line">
              <a:avLst/>
            </a:prstGeom>
            <a:ln w="6350" cap="rnd">
              <a:solidFill>
                <a:schemeClr val="accent2"/>
              </a:solidFill>
              <a:prstDash val="sysDash"/>
              <a:headEnd type="arrow" w="med" len="sm"/>
              <a:tailEnd type="arrow" w="med" len="sm"/>
            </a:ln>
          </p:spPr>
          <p:style>
            <a:lnRef idx="2">
              <a:schemeClr val="accent1"/>
            </a:lnRef>
            <a:fillRef idx="0">
              <a:schemeClr val="accent1"/>
            </a:fillRef>
            <a:effectRef idx="1">
              <a:schemeClr val="accent1"/>
            </a:effectRef>
            <a:fontRef idx="minor">
              <a:schemeClr val="tx1"/>
            </a:fontRef>
          </p:style>
        </p:cxnSp>
        <p:pic>
          <p:nvPicPr>
            <p:cNvPr id="127" name="!!DataMovingGlow-WHITE">
              <a:extLst>
                <a:ext uri="{FF2B5EF4-FFF2-40B4-BE49-F238E27FC236}">
                  <a16:creationId xmlns:a16="http://schemas.microsoft.com/office/drawing/2014/main" id="{1839B7EB-5A04-1AEB-089F-1C55D3AD40B9}"/>
                </a:ext>
                <a:ext uri="{C183D7F6-B498-43B3-948B-1728B52AA6E4}">
                  <adec:decorative xmlns:adec="http://schemas.microsoft.com/office/drawing/2017/decorative" val="1"/>
                </a:ext>
              </a:extLst>
            </p:cNvPr>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colorTemperature colorTemp="11500"/>
                      </a14:imgEffect>
                      <a14:imgEffect>
                        <a14:brightnessContrast bright="41000"/>
                      </a14:imgEffect>
                    </a14:imgLayer>
                  </a14:imgProps>
                </a:ext>
              </a:extLst>
            </a:blip>
            <a:srcRect l="3805" r="3804"/>
            <a:stretch>
              <a:fillRect/>
            </a:stretch>
          </p:blipFill>
          <p:spPr>
            <a:xfrm>
              <a:off x="3032043" y="2461153"/>
              <a:ext cx="87335" cy="81973"/>
            </a:xfrm>
            <a:prstGeom prst="rect">
              <a:avLst/>
            </a:prstGeom>
          </p:spPr>
        </p:pic>
        <p:pic>
          <p:nvPicPr>
            <p:cNvPr id="128" name="Picture 127">
              <a:extLst>
                <a:ext uri="{FF2B5EF4-FFF2-40B4-BE49-F238E27FC236}">
                  <a16:creationId xmlns:a16="http://schemas.microsoft.com/office/drawing/2014/main" id="{CC05AD9A-3C43-B12A-C263-F14C9445F10B}"/>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1367528" y="3139773"/>
              <a:ext cx="312274" cy="312274"/>
            </a:xfrm>
            <a:prstGeom prst="rect">
              <a:avLst/>
            </a:prstGeom>
          </p:spPr>
        </p:pic>
        <p:pic>
          <p:nvPicPr>
            <p:cNvPr id="129" name="Picture 128">
              <a:extLst>
                <a:ext uri="{FF2B5EF4-FFF2-40B4-BE49-F238E27FC236}">
                  <a16:creationId xmlns:a16="http://schemas.microsoft.com/office/drawing/2014/main" id="{C62655DA-6179-033E-9104-D67934231DF5}"/>
                </a:ext>
              </a:extLst>
            </p:cNvPr>
            <p:cNvPicPr>
              <a:picLocks noChangeAspect="1"/>
            </p:cNvPicPr>
            <p:nvPr/>
          </p:nvPicPr>
          <p:blipFill>
            <a:blip r:embed="rId22"/>
            <a:stretch>
              <a:fillRect/>
            </a:stretch>
          </p:blipFill>
          <p:spPr>
            <a:xfrm>
              <a:off x="1605728" y="5022292"/>
              <a:ext cx="312274" cy="312274"/>
            </a:xfrm>
            <a:prstGeom prst="rect">
              <a:avLst/>
            </a:prstGeom>
          </p:spPr>
        </p:pic>
        <p:pic>
          <p:nvPicPr>
            <p:cNvPr id="130" name="Graphic 8">
              <a:extLst>
                <a:ext uri="{FF2B5EF4-FFF2-40B4-BE49-F238E27FC236}">
                  <a16:creationId xmlns:a16="http://schemas.microsoft.com/office/drawing/2014/main" id="{373E5895-5DDE-2AA9-0042-39D7EBCF76DE}"/>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1246080" y="4077576"/>
              <a:ext cx="326098" cy="326098"/>
            </a:xfrm>
            <a:prstGeom prst="rect">
              <a:avLst/>
            </a:prstGeom>
            <a:effectLst/>
          </p:spPr>
        </p:pic>
      </p:grpSp>
    </p:spTree>
    <p:extLst>
      <p:ext uri="{BB962C8B-B14F-4D97-AF65-F5344CB8AC3E}">
        <p14:creationId xmlns:p14="http://schemas.microsoft.com/office/powerpoint/2010/main" val="1738106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08A3-5B10-0536-0101-3D2781425D26}"/>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A75D5CE-C190-26D5-C638-9D2C30D9C446}"/>
              </a:ext>
              <a:ext uri="{C183D7F6-B498-43B3-948B-1728B52AA6E4}">
                <adec:decorative xmlns:adec="http://schemas.microsoft.com/office/drawing/2017/decorative" val="1"/>
              </a:ext>
            </a:extLst>
          </p:cNvPr>
          <p:cNvSpPr/>
          <p:nvPr/>
        </p:nvSpPr>
        <p:spPr bwMode="auto">
          <a:xfrm>
            <a:off x="1356360" y="309170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algn="ctr" defTabSz="717626" fontAlgn="base">
              <a:spcBef>
                <a:spcPct val="0"/>
              </a:spcBef>
              <a:spcAft>
                <a:spcPct val="0"/>
              </a:spcAft>
            </a:pPr>
            <a:endParaRPr lang="en-US" sz="1400" b="1">
              <a:latin typeface="Segoe Sans Display Semibold" pitchFamily="2" charset="0"/>
            </a:endParaRPr>
          </a:p>
        </p:txBody>
      </p:sp>
      <p:sp>
        <p:nvSpPr>
          <p:cNvPr id="8" name="TextBox 45">
            <a:extLst>
              <a:ext uri="{FF2B5EF4-FFF2-40B4-BE49-F238E27FC236}">
                <a16:creationId xmlns:a16="http://schemas.microsoft.com/office/drawing/2014/main" id="{93818FF3-7B9C-EB36-7F7D-75E3C5E8BD7F}"/>
              </a:ext>
            </a:extLst>
          </p:cNvPr>
          <p:cNvSpPr txBox="1">
            <a:spLocks noChangeArrowheads="1"/>
          </p:cNvSpPr>
          <p:nvPr/>
        </p:nvSpPr>
        <p:spPr bwMode="auto">
          <a:xfrm>
            <a:off x="1466841" y="4572527"/>
            <a:ext cx="3600000"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fontAlgn="base">
              <a:lnSpc>
                <a:spcPct val="110000"/>
              </a:lnSpc>
              <a:spcBef>
                <a:spcPct val="0"/>
              </a:spcBef>
              <a:spcAft>
                <a:spcPct val="0"/>
              </a:spcAft>
              <a:buClrTx/>
              <a:buSzTx/>
              <a:buFontTx/>
              <a:buNone/>
              <a:tabLst/>
              <a:defRPr kumimoji="0" sz="1400" b="0" i="0" u="none" strike="noStrike" cap="none" spc="0" normalizeH="0" baseline="0">
                <a:ln>
                  <a:noFill/>
                </a:ln>
                <a:solidFill>
                  <a:schemeClr val="tx1">
                    <a:alpha val="20000"/>
                  </a:schemeClr>
                </a:solidFill>
                <a:effectLst/>
                <a:uLnTx/>
                <a:uFillTx/>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algn="ctr"/>
            <a:r>
              <a:rPr lang="en-US" altLang="en-US" dirty="0"/>
              <a:t>The intelligence layer that personalizes Copilot to you and  your organization</a:t>
            </a:r>
          </a:p>
        </p:txBody>
      </p:sp>
      <p:sp>
        <p:nvSpPr>
          <p:cNvPr id="9" name="Rectangle 8">
            <a:extLst>
              <a:ext uri="{FF2B5EF4-FFF2-40B4-BE49-F238E27FC236}">
                <a16:creationId xmlns:a16="http://schemas.microsoft.com/office/drawing/2014/main" id="{8B0BE25F-307A-3840-6B8F-D047B5A2525A}"/>
              </a:ext>
            </a:extLst>
          </p:cNvPr>
          <p:cNvSpPr/>
          <p:nvPr/>
        </p:nvSpPr>
        <p:spPr bwMode="auto">
          <a:xfrm>
            <a:off x="1466840" y="3612122"/>
            <a:ext cx="3600000"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400" spc="-20" dirty="0">
                <a:solidFill>
                  <a:schemeClr val="accent1">
                    <a:alpha val="20000"/>
                  </a:schemeClr>
                </a:solidFill>
                <a:latin typeface="+mj-lt"/>
                <a:cs typeface="Segoe Sans Display Semibold" pitchFamily="2" charset="0"/>
                <a:sym typeface="Segoe UI"/>
              </a:rPr>
              <a:t>Work IQ</a:t>
            </a:r>
          </a:p>
        </p:txBody>
      </p:sp>
      <p:cxnSp>
        <p:nvCxnSpPr>
          <p:cNvPr id="6" name="Straight Connector 5">
            <a:extLst>
              <a:ext uri="{FF2B5EF4-FFF2-40B4-BE49-F238E27FC236}">
                <a16:creationId xmlns:a16="http://schemas.microsoft.com/office/drawing/2014/main" id="{DBD195B8-EAA2-020A-2E46-964A80D0C75E}"/>
              </a:ext>
            </a:extLst>
          </p:cNvPr>
          <p:cNvCxnSpPr>
            <a:cxnSpLocks/>
          </p:cNvCxnSpPr>
          <p:nvPr/>
        </p:nvCxnSpPr>
        <p:spPr>
          <a:xfrm>
            <a:off x="1466840" y="4337194"/>
            <a:ext cx="3600000" cy="0"/>
          </a:xfrm>
          <a:prstGeom prst="line">
            <a:avLst/>
          </a:prstGeom>
          <a:ln w="19050">
            <a:solidFill>
              <a:schemeClr val="accent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2012EBB-D9D4-8208-E899-8375D04531A2}"/>
              </a:ext>
              <a:ext uri="{C183D7F6-B498-43B3-948B-1728B52AA6E4}">
                <adec:decorative xmlns:adec="http://schemas.microsoft.com/office/drawing/2017/decorative" val="1"/>
              </a:ext>
            </a:extLst>
          </p:cNvPr>
          <p:cNvSpPr/>
          <p:nvPr/>
        </p:nvSpPr>
        <p:spPr bwMode="auto">
          <a:xfrm>
            <a:off x="344311" y="2836541"/>
            <a:ext cx="11503378" cy="3152287"/>
          </a:xfrm>
          <a:prstGeom prst="roundRect">
            <a:avLst>
              <a:gd name="adj" fmla="val 6237"/>
            </a:avLst>
          </a:prstGeom>
          <a:gradFill flip="none" rotWithShape="1">
            <a:gsLst>
              <a:gs pos="20000">
                <a:schemeClr val="accent2">
                  <a:alpha val="10000"/>
                </a:schemeClr>
              </a:gs>
              <a:gs pos="80000">
                <a:schemeClr val="accent1">
                  <a:alpha val="10000"/>
                </a:scheme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defTabSz="437143" fontAlgn="base">
              <a:spcBef>
                <a:spcPct val="0"/>
              </a:spcBef>
              <a:spcAft>
                <a:spcPct val="0"/>
              </a:spcAft>
            </a:pPr>
            <a:endParaRPr lang="en-US" sz="1875" err="1">
              <a:solidFill>
                <a:srgbClr val="F4F3F5"/>
              </a:solidFill>
              <a:latin typeface="Segoe Sans Display" pitchFamily="2" charset="0"/>
              <a:cs typeface="Segoe Sans Display" pitchFamily="2" charset="0"/>
            </a:endParaRPr>
          </a:p>
        </p:txBody>
      </p:sp>
      <p:sp>
        <p:nvSpPr>
          <p:cNvPr id="25" name="Rounded Rectangle 3">
            <a:extLst>
              <a:ext uri="{FF2B5EF4-FFF2-40B4-BE49-F238E27FC236}">
                <a16:creationId xmlns:a16="http://schemas.microsoft.com/office/drawing/2014/main" id="{7AD31104-01D5-B7BA-24D0-AA1F941C16BA}"/>
              </a:ext>
              <a:ext uri="{C183D7F6-B498-43B3-948B-1728B52AA6E4}">
                <adec:decorative xmlns:adec="http://schemas.microsoft.com/office/drawing/2017/decorative" val="1"/>
              </a:ext>
            </a:extLst>
          </p:cNvPr>
          <p:cNvSpPr/>
          <p:nvPr/>
        </p:nvSpPr>
        <p:spPr bwMode="auto">
          <a:xfrm>
            <a:off x="6838692" y="309521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algn="ctr" defTabSz="717626" fontAlgn="base">
              <a:spcBef>
                <a:spcPct val="0"/>
              </a:spcBef>
              <a:spcAft>
                <a:spcPct val="0"/>
              </a:spcAft>
            </a:pPr>
            <a:endParaRPr lang="en-US" sz="1400" b="1">
              <a:latin typeface="Segoe Sans Display Semibold" pitchFamily="2" charset="0"/>
            </a:endParaRPr>
          </a:p>
        </p:txBody>
      </p:sp>
      <p:sp>
        <p:nvSpPr>
          <p:cNvPr id="2" name="Title 54">
            <a:extLst>
              <a:ext uri="{FF2B5EF4-FFF2-40B4-BE49-F238E27FC236}">
                <a16:creationId xmlns:a16="http://schemas.microsoft.com/office/drawing/2014/main" id="{1EAAD0AF-F7C7-888F-548D-70EBE07FB110}"/>
              </a:ext>
            </a:extLst>
          </p:cNvPr>
          <p:cNvSpPr txBox="1">
            <a:spLocks/>
          </p:cNvSpPr>
          <p:nvPr/>
        </p:nvSpPr>
        <p:spPr>
          <a:xfrm>
            <a:off x="586740" y="1461129"/>
            <a:ext cx="11018520" cy="1015663"/>
          </a:xfrm>
          <a:prstGeom prst="rect">
            <a:avLst/>
          </a:prstGeom>
        </p:spPr>
        <p:txBody>
          <a:bodyP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t>Microsoft 365 Copilot </a:t>
            </a:r>
          </a:p>
          <a:p>
            <a:pPr algn="ctr">
              <a:tabLst>
                <a:tab pos="4700588" algn="l"/>
              </a:tabLst>
            </a:pPr>
            <a:r>
              <a:rPr lang="en-US" sz="2400" spc="0">
                <a:gradFill flip="none">
                  <a:gsLst>
                    <a:gs pos="5000">
                      <a:srgbClr val="C03BC4"/>
                    </a:gs>
                    <a:gs pos="95000">
                      <a:srgbClr val="0078D4"/>
                    </a:gs>
                  </a:gsLst>
                  <a:path path="circle">
                    <a:fillToRect l="100000" t="100000"/>
                  </a:path>
                  <a:tileRect r="-100000" b="-100000"/>
                </a:gradFill>
                <a:cs typeface="Segoe Sans Display Semibold"/>
              </a:rPr>
              <a:t>AI built for work</a:t>
            </a:r>
            <a:endParaRPr lang="en-US" sz="2400" spc="0">
              <a:gradFill flip="none" rotWithShape="1">
                <a:gsLst>
                  <a:gs pos="5000">
                    <a:srgbClr val="C03BC4"/>
                  </a:gs>
                  <a:gs pos="95000">
                    <a:srgbClr val="0078D4"/>
                  </a:gs>
                </a:gsLst>
                <a:path path="circle">
                  <a:fillToRect l="100000" t="100000"/>
                </a:path>
                <a:tileRect r="-100000" b="-100000"/>
              </a:gradFill>
              <a:cs typeface="Segoe Sans Display Semibold" pitchFamily="2" charset="0"/>
            </a:endParaRPr>
          </a:p>
        </p:txBody>
      </p:sp>
      <p:pic>
        <p:nvPicPr>
          <p:cNvPr id="3" name="Picture 2" descr="Microsoft Copilot - Wikipedia">
            <a:extLst>
              <a:ext uri="{FF2B5EF4-FFF2-40B4-BE49-F238E27FC236}">
                <a16:creationId xmlns:a16="http://schemas.microsoft.com/office/drawing/2014/main" id="{4F586257-BF3A-F0C2-1475-9B6D51F1C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365" y="555867"/>
            <a:ext cx="905267" cy="905262"/>
          </a:xfrm>
          <a:prstGeom prst="rect">
            <a:avLst/>
          </a:prstGeom>
          <a:noFill/>
          <a:effectLst>
            <a:glow rad="457200">
              <a:schemeClr val="bg1">
                <a:alpha val="54189"/>
              </a:schemeClr>
            </a:glow>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04F7FA5-AAC7-B7C4-98DE-5C9109543ED4}"/>
              </a:ext>
            </a:extLst>
          </p:cNvPr>
          <p:cNvSpPr/>
          <p:nvPr/>
        </p:nvSpPr>
        <p:spPr bwMode="auto">
          <a:xfrm>
            <a:off x="6972719" y="3612001"/>
            <a:ext cx="3591486"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indent="0" algn="ctr" fontAlgn="auto">
              <a:lnSpc>
                <a:spcPct val="90000"/>
              </a:lnSpc>
              <a:spcBef>
                <a:spcPts val="0"/>
              </a:spcBef>
              <a:spcAft>
                <a:spcPts val="0"/>
              </a:spcAft>
              <a:buClrTx/>
              <a:buSzTx/>
              <a:buFontTx/>
              <a:buNone/>
              <a:tabLst/>
              <a:defRPr/>
            </a:pPr>
            <a:r>
              <a:rPr lang="en-US" sz="2400" spc="-20" dirty="0">
                <a:solidFill>
                  <a:srgbClr val="B155CB"/>
                </a:solidFill>
                <a:latin typeface="+mj-lt"/>
                <a:cs typeface="Segoe Sans Display Semibold" pitchFamily="2" charset="0"/>
                <a:sym typeface="Segoe UI"/>
              </a:rPr>
              <a:t>Agent Platform</a:t>
            </a:r>
          </a:p>
        </p:txBody>
      </p:sp>
      <p:sp>
        <p:nvSpPr>
          <p:cNvPr id="30" name="TextBox 40">
            <a:extLst>
              <a:ext uri="{FF2B5EF4-FFF2-40B4-BE49-F238E27FC236}">
                <a16:creationId xmlns:a16="http://schemas.microsoft.com/office/drawing/2014/main" id="{2F6DB641-311B-57F3-985B-26C54E9EF162}"/>
              </a:ext>
            </a:extLst>
          </p:cNvPr>
          <p:cNvSpPr txBox="1">
            <a:spLocks noChangeArrowheads="1"/>
          </p:cNvSpPr>
          <p:nvPr/>
        </p:nvSpPr>
        <p:spPr bwMode="auto">
          <a:xfrm>
            <a:off x="6972719" y="4572527"/>
            <a:ext cx="3591486"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algn="ctr" fontAlgn="base">
              <a:lnSpc>
                <a:spcPct val="100000"/>
              </a:lnSpc>
              <a:spcBef>
                <a:spcPct val="0"/>
              </a:spcBef>
              <a:spcAft>
                <a:spcPct val="0"/>
              </a:spcAft>
              <a:buClrTx/>
              <a:buSzTx/>
              <a:buFontTx/>
              <a:buNone/>
              <a:tabLst/>
              <a:defRPr kumimoji="0" sz="1100" b="0" i="0" u="none" strike="noStrike" cap="none" spc="0" normalizeH="0" baseline="0">
                <a:ln>
                  <a:noFill/>
                </a:ln>
                <a:solidFill>
                  <a:srgbClr val="000000"/>
                </a:solidFill>
                <a:effectLst/>
                <a:uLnTx/>
                <a:uFillTx/>
                <a:latin typeface="Segoe Sans Display" pitchFamily="2" charset="0"/>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a:lnSpc>
                <a:spcPct val="110000"/>
              </a:lnSpc>
            </a:pPr>
            <a:r>
              <a:rPr lang="en-US" sz="1400" dirty="0">
                <a:solidFill>
                  <a:schemeClr val="tx2"/>
                </a:solidFill>
                <a:latin typeface="+mn-lt"/>
              </a:rPr>
              <a:t>Ecosystem of agents with agent </a:t>
            </a:r>
          </a:p>
          <a:p>
            <a:pPr>
              <a:lnSpc>
                <a:spcPct val="110000"/>
              </a:lnSpc>
            </a:pPr>
            <a:r>
              <a:rPr lang="en-US" sz="1400" dirty="0">
                <a:solidFill>
                  <a:schemeClr val="tx2"/>
                </a:solidFill>
                <a:latin typeface="+mn-lt"/>
              </a:rPr>
              <a:t>building tools for everyone</a:t>
            </a:r>
          </a:p>
        </p:txBody>
      </p:sp>
      <p:cxnSp>
        <p:nvCxnSpPr>
          <p:cNvPr id="15" name="Straight Connector 14">
            <a:extLst>
              <a:ext uri="{FF2B5EF4-FFF2-40B4-BE49-F238E27FC236}">
                <a16:creationId xmlns:a16="http://schemas.microsoft.com/office/drawing/2014/main" id="{C281B6D2-789D-58AB-D61C-AAED724C6C7F}"/>
              </a:ext>
            </a:extLst>
          </p:cNvPr>
          <p:cNvCxnSpPr>
            <a:cxnSpLocks/>
          </p:cNvCxnSpPr>
          <p:nvPr/>
        </p:nvCxnSpPr>
        <p:spPr>
          <a:xfrm>
            <a:off x="6964205" y="4337194"/>
            <a:ext cx="3600000" cy="0"/>
          </a:xfrm>
          <a:prstGeom prst="line">
            <a:avLst/>
          </a:prstGeom>
          <a:ln w="19050">
            <a:gradFill flip="none" rotWithShape="1">
              <a:gsLst>
                <a:gs pos="0">
                  <a:schemeClr val="accent2">
                    <a:alpha val="40000"/>
                  </a:schemeClr>
                </a:gs>
                <a:gs pos="100000">
                  <a:srgbClr val="A150C5">
                    <a:alpha val="40000"/>
                  </a:srgb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47353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5168E-581F-BA00-C248-E38C1F5D1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C885C-CE48-2ECD-E28C-AD0B8573B118}"/>
              </a:ext>
            </a:extLst>
          </p:cNvPr>
          <p:cNvSpPr>
            <a:spLocks noGrp="1"/>
          </p:cNvSpPr>
          <p:nvPr>
            <p:ph type="title"/>
          </p:nvPr>
        </p:nvSpPr>
        <p:spPr>
          <a:xfrm>
            <a:off x="587376" y="2875001"/>
            <a:ext cx="3652448" cy="1107996"/>
          </a:xfrm>
        </p:spPr>
        <p:txBody>
          <a:bodyPr anchor="ctr"/>
          <a:lstStyle/>
          <a:p>
            <a:r>
              <a:rPr lang="en-US" dirty="0"/>
              <a:t>Built-in</a:t>
            </a:r>
            <a:br>
              <a:rPr lang="en-US" dirty="0"/>
            </a:br>
            <a:r>
              <a:rPr lang="en-US" dirty="0"/>
              <a:t>agent platform </a:t>
            </a:r>
          </a:p>
        </p:txBody>
      </p:sp>
      <p:grpSp>
        <p:nvGrpSpPr>
          <p:cNvPr id="12" name="Group 11">
            <a:extLst>
              <a:ext uri="{FF2B5EF4-FFF2-40B4-BE49-F238E27FC236}">
                <a16:creationId xmlns:a16="http://schemas.microsoft.com/office/drawing/2014/main" id="{BFE5C30B-20F7-59F1-AB00-08E84AB530EE}"/>
              </a:ext>
            </a:extLst>
          </p:cNvPr>
          <p:cNvGrpSpPr/>
          <p:nvPr/>
        </p:nvGrpSpPr>
        <p:grpSpPr>
          <a:xfrm>
            <a:off x="5076825" y="960224"/>
            <a:ext cx="6527799" cy="4937553"/>
            <a:chOff x="5076825" y="1110822"/>
            <a:chExt cx="6527799" cy="4937553"/>
          </a:xfrm>
        </p:grpSpPr>
        <p:sp>
          <p:nvSpPr>
            <p:cNvPr id="9" name="Rectangle: Rounded Corners 8">
              <a:extLst>
                <a:ext uri="{FF2B5EF4-FFF2-40B4-BE49-F238E27FC236}">
                  <a16:creationId xmlns:a16="http://schemas.microsoft.com/office/drawing/2014/main" id="{990AEFFB-6449-B74E-53BD-21B2C17CB8C1}"/>
                </a:ext>
              </a:extLst>
            </p:cNvPr>
            <p:cNvSpPr/>
            <p:nvPr/>
          </p:nvSpPr>
          <p:spPr bwMode="auto">
            <a:xfrm>
              <a:off x="5076825" y="1110822"/>
              <a:ext cx="6527799" cy="4937553"/>
            </a:xfrm>
            <a:prstGeom prst="roundRect">
              <a:avLst>
                <a:gd name="adj" fmla="val 8107"/>
              </a:avLst>
            </a:prstGeom>
            <a:gradFill flip="none" rotWithShape="1">
              <a:gsLst>
                <a:gs pos="6000">
                  <a:schemeClr val="accent1">
                    <a:alpha val="10000"/>
                  </a:schemeClr>
                </a:gs>
                <a:gs pos="99000">
                  <a:schemeClr val="accent2">
                    <a:alpha val="1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grpSp>
          <p:nvGrpSpPr>
            <p:cNvPr id="4" name="Group 3">
              <a:extLst>
                <a:ext uri="{FF2B5EF4-FFF2-40B4-BE49-F238E27FC236}">
                  <a16:creationId xmlns:a16="http://schemas.microsoft.com/office/drawing/2014/main" id="{143C69ED-411D-2345-B3AB-4B40BC835F7F}"/>
                </a:ext>
              </a:extLst>
            </p:cNvPr>
            <p:cNvGrpSpPr/>
            <p:nvPr/>
          </p:nvGrpSpPr>
          <p:grpSpPr>
            <a:xfrm>
              <a:off x="5496430" y="1546143"/>
              <a:ext cx="5815977" cy="990424"/>
              <a:chOff x="5648829" y="1897833"/>
              <a:chExt cx="5815977" cy="990424"/>
            </a:xfrm>
          </p:grpSpPr>
          <p:grpSp>
            <p:nvGrpSpPr>
              <p:cNvPr id="10" name="Group 9">
                <a:extLst>
                  <a:ext uri="{FF2B5EF4-FFF2-40B4-BE49-F238E27FC236}">
                    <a16:creationId xmlns:a16="http://schemas.microsoft.com/office/drawing/2014/main" id="{9DE22164-41B0-6EA8-C75E-4D15AF4F381A}"/>
                  </a:ext>
                </a:extLst>
              </p:cNvPr>
              <p:cNvGrpSpPr/>
              <p:nvPr/>
            </p:nvGrpSpPr>
            <p:grpSpPr>
              <a:xfrm>
                <a:off x="6576101" y="1897833"/>
                <a:ext cx="4888705" cy="990424"/>
                <a:chOff x="6297776" y="2033588"/>
                <a:chExt cx="4888705" cy="990424"/>
              </a:xfrm>
            </p:grpSpPr>
            <p:sp>
              <p:nvSpPr>
                <p:cNvPr id="14" name="TextBox 13">
                  <a:extLst>
                    <a:ext uri="{FF2B5EF4-FFF2-40B4-BE49-F238E27FC236}">
                      <a16:creationId xmlns:a16="http://schemas.microsoft.com/office/drawing/2014/main" id="{B06E20ED-B83B-AE3E-36C8-67EA44A21730}"/>
                    </a:ext>
                  </a:extLst>
                </p:cNvPr>
                <p:cNvSpPr txBox="1"/>
                <p:nvPr/>
              </p:nvSpPr>
              <p:spPr>
                <a:xfrm>
                  <a:off x="6297776" y="2033588"/>
                  <a:ext cx="4888705" cy="30777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w="3175">
                        <a:noFill/>
                      </a:ln>
                      <a:gradFill flip="none" rotWithShape="1">
                        <a:gsLst>
                          <a:gs pos="37000">
                            <a:srgbClr val="0078D4"/>
                          </a:gs>
                          <a:gs pos="100000">
                            <a:srgbClr val="C03BC4"/>
                          </a:gs>
                        </a:gsLst>
                        <a:lin ang="0" scaled="1"/>
                        <a:tileRect/>
                      </a:gradFill>
                      <a:effectLst/>
                      <a:uLnTx/>
                      <a:uFillTx/>
                      <a:latin typeface="Segoe Sans Display Semibold"/>
                      <a:ea typeface="+mn-ea"/>
                      <a:cs typeface="Segoe Sans Display" pitchFamily="2" charset="0"/>
                    </a:rPr>
                    <a:t>Get work done with agents</a:t>
                  </a:r>
                </a:p>
              </p:txBody>
            </p:sp>
            <p:sp>
              <p:nvSpPr>
                <p:cNvPr id="19" name="TextBox 18">
                  <a:extLst>
                    <a:ext uri="{FF2B5EF4-FFF2-40B4-BE49-F238E27FC236}">
                      <a16:creationId xmlns:a16="http://schemas.microsoft.com/office/drawing/2014/main" id="{94CF14D8-9943-D41A-C61D-D244716F6F61}"/>
                    </a:ext>
                  </a:extLst>
                </p:cNvPr>
                <p:cNvSpPr txBox="1"/>
                <p:nvPr/>
              </p:nvSpPr>
              <p:spPr>
                <a:xfrm>
                  <a:off x="6297776" y="2461664"/>
                  <a:ext cx="4125239" cy="562348"/>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91F2C"/>
                      </a:solidFill>
                      <a:latin typeface="Segoe Sans Display"/>
                    </a:rPr>
                    <a:t>Copilot makes it easy to find, deploy, and use agents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3" name="Oval 2">
                <a:extLst>
                  <a:ext uri="{FF2B5EF4-FFF2-40B4-BE49-F238E27FC236}">
                    <a16:creationId xmlns:a16="http://schemas.microsoft.com/office/drawing/2014/main" id="{212EF697-8A5D-F6A8-3373-41B13D02FCC8}"/>
                  </a:ext>
                </a:extLst>
              </p:cNvPr>
              <p:cNvSpPr/>
              <p:nvPr/>
            </p:nvSpPr>
            <p:spPr bwMode="auto">
              <a:xfrm>
                <a:off x="5648829" y="2137433"/>
                <a:ext cx="511225" cy="511225"/>
              </a:xfrm>
              <a:prstGeom prst="ellipse">
                <a:avLst/>
              </a:prstGeom>
              <a:gradFill flip="none" rotWithShape="1">
                <a:gsLst>
                  <a:gs pos="100000">
                    <a:schemeClr val="accent1"/>
                  </a:gs>
                  <a:gs pos="50000">
                    <a:schemeClr val="accent4"/>
                  </a:gs>
                </a:gsLst>
                <a:path path="circle">
                  <a:fillToRect l="100000" t="100000"/>
                </a:path>
                <a:tileRect r="-100000" b="-100000"/>
              </a:gradFill>
              <a:ln w="19050">
                <a:noFill/>
              </a:ln>
              <a:effectLst>
                <a:outerShdw blurRad="63500" dist="38100" dir="5400000" algn="t" rotWithShape="0">
                  <a:schemeClr val="bg1">
                    <a:lumMod val="50000"/>
                    <a:alpha val="30000"/>
                  </a:schemeClr>
                </a:outerShdw>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1</a:t>
                </a:r>
              </a:p>
            </p:txBody>
          </p:sp>
        </p:grpSp>
        <p:grpSp>
          <p:nvGrpSpPr>
            <p:cNvPr id="7" name="Group 6">
              <a:extLst>
                <a:ext uri="{FF2B5EF4-FFF2-40B4-BE49-F238E27FC236}">
                  <a16:creationId xmlns:a16="http://schemas.microsoft.com/office/drawing/2014/main" id="{9FD54E58-A323-6503-2E97-DD07F3DC6C8D}"/>
                </a:ext>
              </a:extLst>
            </p:cNvPr>
            <p:cNvGrpSpPr/>
            <p:nvPr/>
          </p:nvGrpSpPr>
          <p:grpSpPr>
            <a:xfrm>
              <a:off x="5496430" y="3122399"/>
              <a:ext cx="5815977" cy="982545"/>
              <a:chOff x="5648829" y="3309966"/>
              <a:chExt cx="5815977" cy="982545"/>
            </a:xfrm>
          </p:grpSpPr>
          <p:grpSp>
            <p:nvGrpSpPr>
              <p:cNvPr id="11" name="Group 10">
                <a:extLst>
                  <a:ext uri="{FF2B5EF4-FFF2-40B4-BE49-F238E27FC236}">
                    <a16:creationId xmlns:a16="http://schemas.microsoft.com/office/drawing/2014/main" id="{89376C9B-D6D8-CE5F-8C8B-ACF27F3FD7E7}"/>
                  </a:ext>
                </a:extLst>
              </p:cNvPr>
              <p:cNvGrpSpPr/>
              <p:nvPr/>
            </p:nvGrpSpPr>
            <p:grpSpPr>
              <a:xfrm>
                <a:off x="6576101" y="3309966"/>
                <a:ext cx="4888705" cy="982545"/>
                <a:chOff x="6297776" y="3382689"/>
                <a:chExt cx="4888705" cy="982545"/>
              </a:xfrm>
            </p:grpSpPr>
            <p:sp>
              <p:nvSpPr>
                <p:cNvPr id="16" name="TextBox 15">
                  <a:extLst>
                    <a:ext uri="{FF2B5EF4-FFF2-40B4-BE49-F238E27FC236}">
                      <a16:creationId xmlns:a16="http://schemas.microsoft.com/office/drawing/2014/main" id="{57408DDC-E10E-C39A-95EC-78F2B634B097}"/>
                    </a:ext>
                  </a:extLst>
                </p:cNvPr>
                <p:cNvSpPr txBox="1"/>
                <p:nvPr/>
              </p:nvSpPr>
              <p:spPr>
                <a:xfrm>
                  <a:off x="6297776" y="3382689"/>
                  <a:ext cx="4888705" cy="30777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w="3175">
                        <a:noFill/>
                      </a:ln>
                      <a:gradFill flip="none" rotWithShape="1">
                        <a:gsLst>
                          <a:gs pos="37000">
                            <a:srgbClr val="0078D4"/>
                          </a:gs>
                          <a:gs pos="100000">
                            <a:srgbClr val="C03BC4"/>
                          </a:gs>
                        </a:gsLst>
                        <a:lin ang="0" scaled="1"/>
                        <a:tileRect/>
                      </a:gradFill>
                      <a:effectLst/>
                      <a:uLnTx/>
                      <a:uFillTx/>
                      <a:latin typeface="Segoe Sans Display Semibold"/>
                      <a:ea typeface="+mn-ea"/>
                      <a:cs typeface="Segoe Sans Display" pitchFamily="2" charset="0"/>
                    </a:rPr>
                    <a:t>Empower every employee to build agents</a:t>
                  </a:r>
                </a:p>
              </p:txBody>
            </p:sp>
            <p:sp>
              <p:nvSpPr>
                <p:cNvPr id="21" name="TextBox 20">
                  <a:extLst>
                    <a:ext uri="{FF2B5EF4-FFF2-40B4-BE49-F238E27FC236}">
                      <a16:creationId xmlns:a16="http://schemas.microsoft.com/office/drawing/2014/main" id="{5A5D6424-740F-368D-2CAE-871927D67ED2}"/>
                    </a:ext>
                  </a:extLst>
                </p:cNvPr>
                <p:cNvSpPr txBox="1"/>
                <p:nvPr/>
              </p:nvSpPr>
              <p:spPr>
                <a:xfrm>
                  <a:off x="6297776" y="3802886"/>
                  <a:ext cx="4244557" cy="562348"/>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Build agents to support day to day work using Agent Builder in Copilot</a:t>
                  </a:r>
                </a:p>
              </p:txBody>
            </p:sp>
          </p:grpSp>
          <p:sp>
            <p:nvSpPr>
              <p:cNvPr id="5" name="Oval 4">
                <a:extLst>
                  <a:ext uri="{FF2B5EF4-FFF2-40B4-BE49-F238E27FC236}">
                    <a16:creationId xmlns:a16="http://schemas.microsoft.com/office/drawing/2014/main" id="{5A90C790-DD0E-BAB5-E90C-470AF6AB293B}"/>
                  </a:ext>
                </a:extLst>
              </p:cNvPr>
              <p:cNvSpPr/>
              <p:nvPr/>
            </p:nvSpPr>
            <p:spPr bwMode="auto">
              <a:xfrm>
                <a:off x="5648829" y="3545626"/>
                <a:ext cx="511225" cy="511225"/>
              </a:xfrm>
              <a:prstGeom prst="ellipse">
                <a:avLst/>
              </a:prstGeom>
              <a:gradFill flip="none" rotWithShape="1">
                <a:gsLst>
                  <a:gs pos="100000">
                    <a:schemeClr val="accent1"/>
                  </a:gs>
                  <a:gs pos="50000">
                    <a:schemeClr val="accent4"/>
                  </a:gs>
                </a:gsLst>
                <a:path path="circle">
                  <a:fillToRect l="100000" t="100000"/>
                </a:path>
                <a:tileRect r="-100000" b="-100000"/>
              </a:gradFill>
              <a:ln w="19050">
                <a:noFill/>
              </a:ln>
              <a:effectLst>
                <a:outerShdw blurRad="63500" dist="38100" dir="5400000" algn="t" rotWithShape="0">
                  <a:schemeClr val="bg1">
                    <a:lumMod val="50000"/>
                    <a:alpha val="30000"/>
                  </a:schemeClr>
                </a:outerShdw>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2</a:t>
                </a:r>
              </a:p>
            </p:txBody>
          </p:sp>
        </p:grpSp>
        <p:grpSp>
          <p:nvGrpSpPr>
            <p:cNvPr id="8" name="Group 7">
              <a:extLst>
                <a:ext uri="{FF2B5EF4-FFF2-40B4-BE49-F238E27FC236}">
                  <a16:creationId xmlns:a16="http://schemas.microsoft.com/office/drawing/2014/main" id="{3ACF47B6-CF46-35A4-68A8-5463B5B813E9}"/>
                </a:ext>
              </a:extLst>
            </p:cNvPr>
            <p:cNvGrpSpPr/>
            <p:nvPr/>
          </p:nvGrpSpPr>
          <p:grpSpPr>
            <a:xfrm>
              <a:off x="5496430" y="4690775"/>
              <a:ext cx="5815977" cy="984422"/>
              <a:chOff x="5648829" y="4714221"/>
              <a:chExt cx="5815977" cy="984422"/>
            </a:xfrm>
          </p:grpSpPr>
          <p:grpSp>
            <p:nvGrpSpPr>
              <p:cNvPr id="15" name="Group 14">
                <a:extLst>
                  <a:ext uri="{FF2B5EF4-FFF2-40B4-BE49-F238E27FC236}">
                    <a16:creationId xmlns:a16="http://schemas.microsoft.com/office/drawing/2014/main" id="{B5A0C74D-2323-2240-C2F7-869C6F5041D2}"/>
                  </a:ext>
                </a:extLst>
              </p:cNvPr>
              <p:cNvGrpSpPr/>
              <p:nvPr/>
            </p:nvGrpSpPr>
            <p:grpSpPr>
              <a:xfrm>
                <a:off x="6576101" y="4714221"/>
                <a:ext cx="4888705" cy="984422"/>
                <a:chOff x="6297776" y="4542768"/>
                <a:chExt cx="4888705" cy="984422"/>
              </a:xfrm>
            </p:grpSpPr>
            <p:sp>
              <p:nvSpPr>
                <p:cNvPr id="17" name="TextBox 16">
                  <a:extLst>
                    <a:ext uri="{FF2B5EF4-FFF2-40B4-BE49-F238E27FC236}">
                      <a16:creationId xmlns:a16="http://schemas.microsoft.com/office/drawing/2014/main" id="{74439DF3-5AAE-F7A1-A7B2-0E927C45D0DC}"/>
                    </a:ext>
                  </a:extLst>
                </p:cNvPr>
                <p:cNvSpPr txBox="1"/>
                <p:nvPr/>
              </p:nvSpPr>
              <p:spPr>
                <a:xfrm>
                  <a:off x="6297776" y="4542768"/>
                  <a:ext cx="4888705" cy="30777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w="3175">
                        <a:noFill/>
                      </a:ln>
                      <a:gradFill flip="none" rotWithShape="1">
                        <a:gsLst>
                          <a:gs pos="37000">
                            <a:srgbClr val="0078D4"/>
                          </a:gs>
                          <a:gs pos="100000">
                            <a:srgbClr val="C03BC4"/>
                          </a:gs>
                        </a:gsLst>
                        <a:lin ang="0" scaled="1"/>
                        <a:tileRect/>
                      </a:gradFill>
                      <a:effectLst/>
                      <a:uLnTx/>
                      <a:uFillTx/>
                      <a:latin typeface="Segoe Sans Display Semibold"/>
                      <a:ea typeface="+mn-ea"/>
                      <a:cs typeface="Segoe Sans Display" pitchFamily="2" charset="0"/>
                    </a:rPr>
                    <a:t>Enable IT to </a:t>
                  </a:r>
                  <a:r>
                    <a:rPr lang="en-US" sz="2000">
                      <a:ln w="3175">
                        <a:noFill/>
                      </a:ln>
                      <a:gradFill flip="none" rotWithShape="1">
                        <a:gsLst>
                          <a:gs pos="37000">
                            <a:srgbClr val="0078D4"/>
                          </a:gs>
                          <a:gs pos="100000">
                            <a:srgbClr val="C03BC4"/>
                          </a:gs>
                        </a:gsLst>
                        <a:lin ang="0" scaled="1"/>
                        <a:tileRect/>
                      </a:gradFill>
                      <a:latin typeface="Segoe Sans Display Semibold"/>
                      <a:cs typeface="Segoe Sans Display" pitchFamily="2" charset="0"/>
                    </a:rPr>
                    <a:t>build sophisticated agents</a:t>
                  </a:r>
                  <a:endParaRPr kumimoji="0" lang="en-US" sz="2000" b="0" i="0" u="none" strike="noStrike" kern="1200" cap="none" spc="0" normalizeH="0" baseline="0" noProof="0">
                    <a:ln w="3175">
                      <a:noFill/>
                    </a:ln>
                    <a:gradFill flip="none" rotWithShape="1">
                      <a:gsLst>
                        <a:gs pos="37000">
                          <a:srgbClr val="0078D4"/>
                        </a:gs>
                        <a:gs pos="100000">
                          <a:srgbClr val="C03BC4"/>
                        </a:gs>
                      </a:gsLst>
                      <a:lin ang="0" scaled="1"/>
                      <a:tileRect/>
                    </a:gradFill>
                    <a:effectLst/>
                    <a:uLnTx/>
                    <a:uFillTx/>
                    <a:latin typeface="Segoe Sans Display Semibold"/>
                    <a:ea typeface="+mn-ea"/>
                    <a:cs typeface="Segoe Sans Display" pitchFamily="2" charset="0"/>
                  </a:endParaRPr>
                </a:p>
              </p:txBody>
            </p:sp>
            <p:sp>
              <p:nvSpPr>
                <p:cNvPr id="22" name="TextBox 21">
                  <a:extLst>
                    <a:ext uri="{FF2B5EF4-FFF2-40B4-BE49-F238E27FC236}">
                      <a16:creationId xmlns:a16="http://schemas.microsoft.com/office/drawing/2014/main" id="{9F8C8AD9-03A2-5931-5B34-1B59F5A068C7}"/>
                    </a:ext>
                  </a:extLst>
                </p:cNvPr>
                <p:cNvSpPr txBox="1"/>
                <p:nvPr/>
              </p:nvSpPr>
              <p:spPr>
                <a:xfrm>
                  <a:off x="6297776" y="4964842"/>
                  <a:ext cx="4244557" cy="562348"/>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Copilot comes with Copilot Studio, an enterprise grade agent building platform</a:t>
                  </a:r>
                </a:p>
              </p:txBody>
            </p:sp>
          </p:grpSp>
          <p:sp>
            <p:nvSpPr>
              <p:cNvPr id="6" name="Oval 5">
                <a:extLst>
                  <a:ext uri="{FF2B5EF4-FFF2-40B4-BE49-F238E27FC236}">
                    <a16:creationId xmlns:a16="http://schemas.microsoft.com/office/drawing/2014/main" id="{AFB28021-67AF-B1B7-490C-965712D91D0F}"/>
                  </a:ext>
                </a:extLst>
              </p:cNvPr>
              <p:cNvSpPr/>
              <p:nvPr/>
            </p:nvSpPr>
            <p:spPr bwMode="auto">
              <a:xfrm>
                <a:off x="5648829" y="4950820"/>
                <a:ext cx="511225" cy="511225"/>
              </a:xfrm>
              <a:prstGeom prst="ellipse">
                <a:avLst/>
              </a:prstGeom>
              <a:gradFill flip="none" rotWithShape="1">
                <a:gsLst>
                  <a:gs pos="100000">
                    <a:schemeClr val="accent1"/>
                  </a:gs>
                  <a:gs pos="50000">
                    <a:schemeClr val="accent4"/>
                  </a:gs>
                </a:gsLst>
                <a:path path="circle">
                  <a:fillToRect l="100000" t="100000"/>
                </a:path>
                <a:tileRect r="-100000" b="-100000"/>
              </a:gradFill>
              <a:ln w="19050">
                <a:noFill/>
              </a:ln>
              <a:effectLst>
                <a:outerShdw blurRad="63500" dist="38100" dir="5400000" algn="t" rotWithShape="0">
                  <a:schemeClr val="bg1">
                    <a:lumMod val="50000"/>
                    <a:alpha val="30000"/>
                  </a:schemeClr>
                </a:outerShdw>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3</a:t>
                </a:r>
              </a:p>
            </p:txBody>
          </p:sp>
        </p:grpSp>
        <p:cxnSp>
          <p:nvCxnSpPr>
            <p:cNvPr id="20" name="Straight Connector 19">
              <a:extLst>
                <a:ext uri="{FF2B5EF4-FFF2-40B4-BE49-F238E27FC236}">
                  <a16:creationId xmlns:a16="http://schemas.microsoft.com/office/drawing/2014/main" id="{AB0C367C-ED60-450D-C645-F8A416104419}"/>
                </a:ext>
              </a:extLst>
            </p:cNvPr>
            <p:cNvCxnSpPr/>
            <p:nvPr/>
          </p:nvCxnSpPr>
          <p:spPr>
            <a:xfrm>
              <a:off x="5076825" y="2829483"/>
              <a:ext cx="6527799" cy="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07F470-FC1F-0798-BFE2-8A428B267AAC}"/>
                </a:ext>
              </a:extLst>
            </p:cNvPr>
            <p:cNvCxnSpPr/>
            <p:nvPr/>
          </p:nvCxnSpPr>
          <p:spPr>
            <a:xfrm>
              <a:off x="5076825" y="4397860"/>
              <a:ext cx="6527799" cy="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5394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33333E-6 0 L 3.33333E-6 0.03542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85DF3-C9A3-1918-0BF1-8C8B101CA8B0}"/>
            </a:ext>
          </a:extLst>
        </p:cNvPr>
        <p:cNvGrpSpPr/>
        <p:nvPr/>
      </p:nvGrpSpPr>
      <p:grpSpPr>
        <a:xfrm>
          <a:off x="0" y="0"/>
          <a:ext cx="0" cy="0"/>
          <a:chOff x="0" y="0"/>
          <a:chExt cx="0" cy="0"/>
        </a:xfrm>
      </p:grpSpPr>
      <p:sp>
        <p:nvSpPr>
          <p:cNvPr id="8" name="Rectangle: Rounded Corners 11">
            <a:extLst>
              <a:ext uri="{FF2B5EF4-FFF2-40B4-BE49-F238E27FC236}">
                <a16:creationId xmlns:a16="http://schemas.microsoft.com/office/drawing/2014/main" id="{98AB5818-5923-DEC0-852A-3DA53E743209}"/>
              </a:ext>
              <a:ext uri="{C183D7F6-B498-43B3-948B-1728B52AA6E4}">
                <adec:decorative xmlns:adec="http://schemas.microsoft.com/office/drawing/2017/decorative" val="1"/>
              </a:ext>
            </a:extLst>
          </p:cNvPr>
          <p:cNvSpPr>
            <a:spLocks/>
          </p:cNvSpPr>
          <p:nvPr/>
        </p:nvSpPr>
        <p:spPr>
          <a:xfrm>
            <a:off x="571500" y="2065912"/>
            <a:ext cx="11049000" cy="4200043"/>
          </a:xfrm>
          <a:prstGeom prst="roundRect">
            <a:avLst>
              <a:gd name="adj" fmla="val 2940"/>
            </a:avLst>
          </a:prstGeom>
          <a:solidFill>
            <a:schemeClr val="bg1">
              <a:alpha val="50000"/>
            </a:schemeClr>
          </a:solidFill>
          <a:ln w="1270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Rounded Rectangle 36">
            <a:extLst>
              <a:ext uri="{FF2B5EF4-FFF2-40B4-BE49-F238E27FC236}">
                <a16:creationId xmlns:a16="http://schemas.microsoft.com/office/drawing/2014/main" id="{835C4C2C-B5DB-913C-C46F-95E365BA6C1D}"/>
              </a:ext>
            </a:extLst>
          </p:cNvPr>
          <p:cNvSpPr>
            <a:spLocks/>
          </p:cNvSpPr>
          <p:nvPr/>
        </p:nvSpPr>
        <p:spPr bwMode="auto">
          <a:xfrm>
            <a:off x="629155" y="2128928"/>
            <a:ext cx="10933692" cy="4069928"/>
          </a:xfrm>
          <a:prstGeom prst="roundRect">
            <a:avLst>
              <a:gd name="adj" fmla="val 3451"/>
            </a:avLst>
          </a:prstGeom>
          <a:solidFill>
            <a:schemeClr val="bg1">
              <a:alpha val="95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6" name="Rectangle: Rounded Corners 17">
            <a:extLst>
              <a:ext uri="{FF2B5EF4-FFF2-40B4-BE49-F238E27FC236}">
                <a16:creationId xmlns:a16="http://schemas.microsoft.com/office/drawing/2014/main" id="{916AC72A-7441-8659-8C50-8B908E2EBAF1}"/>
              </a:ext>
            </a:extLst>
          </p:cNvPr>
          <p:cNvSpPr/>
          <p:nvPr/>
        </p:nvSpPr>
        <p:spPr bwMode="auto">
          <a:xfrm>
            <a:off x="4384581"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grpSp>
        <p:nvGrpSpPr>
          <p:cNvPr id="33" name="Group 32">
            <a:extLst>
              <a:ext uri="{FF2B5EF4-FFF2-40B4-BE49-F238E27FC236}">
                <a16:creationId xmlns:a16="http://schemas.microsoft.com/office/drawing/2014/main" id="{F14B9510-DE43-13E6-3FCB-207F7D9A46BF}"/>
              </a:ext>
            </a:extLst>
          </p:cNvPr>
          <p:cNvGrpSpPr/>
          <p:nvPr/>
        </p:nvGrpSpPr>
        <p:grpSpPr>
          <a:xfrm>
            <a:off x="4628816" y="3675350"/>
            <a:ext cx="588445" cy="582475"/>
            <a:chOff x="5386385" y="3033312"/>
            <a:chExt cx="588445" cy="582475"/>
          </a:xfrm>
        </p:grpSpPr>
        <p:pic>
          <p:nvPicPr>
            <p:cNvPr id="18" name="Graphic 60">
              <a:extLst>
                <a:ext uri="{FF2B5EF4-FFF2-40B4-BE49-F238E27FC236}">
                  <a16:creationId xmlns:a16="http://schemas.microsoft.com/office/drawing/2014/main" id="{779E2EDC-A88C-05B6-70F9-15A0FAC2CCD9}"/>
                </a:ext>
              </a:extLst>
            </p:cNvPr>
            <p:cNvPicPr>
              <a:picLocks noChangeAspect="1"/>
            </p:cNvPicPr>
            <p:nvPr/>
          </p:nvPicPr>
          <p:blipFill>
            <a:blip r:embed="rId3"/>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28" name="Picture 27">
              <a:extLst>
                <a:ext uri="{FF2B5EF4-FFF2-40B4-BE49-F238E27FC236}">
                  <a16:creationId xmlns:a16="http://schemas.microsoft.com/office/drawing/2014/main" id="{C6D1C8D9-40AD-83AB-4234-43DFBED0B5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32" name="TextBox 31">
              <a:extLst>
                <a:ext uri="{FF2B5EF4-FFF2-40B4-BE49-F238E27FC236}">
                  <a16:creationId xmlns:a16="http://schemas.microsoft.com/office/drawing/2014/main" id="{BC2AD404-55B8-9A6F-EAC6-9265F25A1A68}"/>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sp>
        <p:nvSpPr>
          <p:cNvPr id="4" name="Title 3">
            <a:extLst>
              <a:ext uri="{FF2B5EF4-FFF2-40B4-BE49-F238E27FC236}">
                <a16:creationId xmlns:a16="http://schemas.microsoft.com/office/drawing/2014/main" id="{94934433-7EDE-2EB2-BE6B-637EF2A214B2}"/>
              </a:ext>
            </a:extLst>
          </p:cNvPr>
          <p:cNvSpPr>
            <a:spLocks noGrp="1"/>
          </p:cNvSpPr>
          <p:nvPr>
            <p:ph type="title"/>
          </p:nvPr>
        </p:nvSpPr>
        <p:spPr>
          <a:xfrm>
            <a:off x="614871" y="622362"/>
            <a:ext cx="11018520" cy="553998"/>
          </a:xfrm>
        </p:spPr>
        <p:txBody>
          <a:bodyPr/>
          <a:lstStyle/>
          <a:p>
            <a:pPr lvl="0" algn="ctr"/>
            <a:r>
              <a:rPr lang="en-US"/>
              <a:t>Broad agent ecosystem for Frontier transformation</a:t>
            </a:r>
          </a:p>
        </p:txBody>
      </p:sp>
      <p:cxnSp>
        <p:nvCxnSpPr>
          <p:cNvPr id="11" name="Straight Connector 10">
            <a:extLst>
              <a:ext uri="{FF2B5EF4-FFF2-40B4-BE49-F238E27FC236}">
                <a16:creationId xmlns:a16="http://schemas.microsoft.com/office/drawing/2014/main" id="{BAACA72D-664B-6B9D-5887-CD560E4ECB48}"/>
              </a:ext>
            </a:extLst>
          </p:cNvPr>
          <p:cNvCxnSpPr>
            <a:cxnSpLocks/>
          </p:cNvCxnSpPr>
          <p:nvPr/>
        </p:nvCxnSpPr>
        <p:spPr>
          <a:xfrm>
            <a:off x="4271375" y="2450796"/>
            <a:ext cx="0" cy="357181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AD801-F1A5-89AC-314F-2B7F02B47AFB}"/>
              </a:ext>
            </a:extLst>
          </p:cNvPr>
          <p:cNvCxnSpPr>
            <a:cxnSpLocks/>
          </p:cNvCxnSpPr>
          <p:nvPr/>
        </p:nvCxnSpPr>
        <p:spPr>
          <a:xfrm>
            <a:off x="7917112" y="2450796"/>
            <a:ext cx="0" cy="357181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9FCDA0-9F9D-0F69-23F2-53CB2D6F17D3}"/>
              </a:ext>
            </a:extLst>
          </p:cNvPr>
          <p:cNvSpPr txBox="1"/>
          <p:nvPr/>
        </p:nvSpPr>
        <p:spPr>
          <a:xfrm>
            <a:off x="1382961" y="2615011"/>
            <a:ext cx="2197900" cy="537070"/>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Microsoft Pre-Built </a:t>
            </a:r>
          </a:p>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Agents</a:t>
            </a:r>
          </a:p>
        </p:txBody>
      </p:sp>
      <p:sp>
        <p:nvSpPr>
          <p:cNvPr id="21" name="TextBox 20">
            <a:extLst>
              <a:ext uri="{FF2B5EF4-FFF2-40B4-BE49-F238E27FC236}">
                <a16:creationId xmlns:a16="http://schemas.microsoft.com/office/drawing/2014/main" id="{A8743A0D-800D-D4B5-0A31-9AB57AD55B87}"/>
              </a:ext>
            </a:extLst>
          </p:cNvPr>
          <p:cNvSpPr txBox="1"/>
          <p:nvPr/>
        </p:nvSpPr>
        <p:spPr>
          <a:xfrm>
            <a:off x="1193950" y="5283942"/>
            <a:ext cx="2512630" cy="73866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Agents built by Microsoft with varying levels of customization</a:t>
            </a:r>
          </a:p>
        </p:txBody>
      </p:sp>
      <p:sp>
        <p:nvSpPr>
          <p:cNvPr id="38" name="Rectangle: Rounded Corners 7">
            <a:extLst>
              <a:ext uri="{FF2B5EF4-FFF2-40B4-BE49-F238E27FC236}">
                <a16:creationId xmlns:a16="http://schemas.microsoft.com/office/drawing/2014/main" id="{88DD95D8-711E-29DA-EBAA-1475EB3B222D}"/>
              </a:ext>
              <a:ext uri="{C183D7F6-B498-43B3-948B-1728B52AA6E4}">
                <adec:decorative xmlns:adec="http://schemas.microsoft.com/office/drawing/2017/decorative" val="0"/>
              </a:ext>
            </a:extLst>
          </p:cNvPr>
          <p:cNvSpPr>
            <a:spLocks noChangeAspect="1"/>
          </p:cNvSpPr>
          <p:nvPr/>
        </p:nvSpPr>
        <p:spPr bwMode="auto">
          <a:xfrm>
            <a:off x="2236310" y="1883328"/>
            <a:ext cx="491202" cy="491200"/>
          </a:xfrm>
          <a:prstGeom prst="ellipse">
            <a:avLst/>
          </a:prstGeom>
          <a:gradFill flip="none" rotWithShape="1">
            <a:gsLst>
              <a:gs pos="41000">
                <a:schemeClr val="accent1"/>
              </a:gs>
              <a:gs pos="95000">
                <a:schemeClr val="accent2"/>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1</a:t>
            </a:r>
          </a:p>
        </p:txBody>
      </p:sp>
      <p:sp>
        <p:nvSpPr>
          <p:cNvPr id="24" name="TextBox 23">
            <a:extLst>
              <a:ext uri="{FF2B5EF4-FFF2-40B4-BE49-F238E27FC236}">
                <a16:creationId xmlns:a16="http://schemas.microsoft.com/office/drawing/2014/main" id="{75890734-F009-637A-C8DA-441A112B810E}"/>
              </a:ext>
            </a:extLst>
          </p:cNvPr>
          <p:cNvSpPr txBox="1"/>
          <p:nvPr/>
        </p:nvSpPr>
        <p:spPr>
          <a:xfrm>
            <a:off x="8670918" y="2615011"/>
            <a:ext cx="2197900" cy="498598"/>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Partner </a:t>
            </a:r>
            <a:b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b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Agents</a:t>
            </a:r>
          </a:p>
        </p:txBody>
      </p:sp>
      <p:sp>
        <p:nvSpPr>
          <p:cNvPr id="25" name="TextBox 24">
            <a:extLst>
              <a:ext uri="{FF2B5EF4-FFF2-40B4-BE49-F238E27FC236}">
                <a16:creationId xmlns:a16="http://schemas.microsoft.com/office/drawing/2014/main" id="{78A00A89-6459-55A4-B658-87E2C13BCF08}"/>
              </a:ext>
            </a:extLst>
          </p:cNvPr>
          <p:cNvSpPr txBox="1"/>
          <p:nvPr/>
        </p:nvSpPr>
        <p:spPr>
          <a:xfrm>
            <a:off x="8481907" y="5283942"/>
            <a:ext cx="2512630" cy="492443"/>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Built by others and connected to Copilot</a:t>
            </a:r>
          </a:p>
        </p:txBody>
      </p:sp>
      <p:sp>
        <p:nvSpPr>
          <p:cNvPr id="40" name="Rectangle: Rounded Corners 7">
            <a:extLst>
              <a:ext uri="{FF2B5EF4-FFF2-40B4-BE49-F238E27FC236}">
                <a16:creationId xmlns:a16="http://schemas.microsoft.com/office/drawing/2014/main" id="{B58C152C-9EDF-3509-1EF5-65EDA656B485}"/>
              </a:ext>
              <a:ext uri="{C183D7F6-B498-43B3-948B-1728B52AA6E4}">
                <adec:decorative xmlns:adec="http://schemas.microsoft.com/office/drawing/2017/decorative" val="0"/>
              </a:ext>
            </a:extLst>
          </p:cNvPr>
          <p:cNvSpPr>
            <a:spLocks noChangeAspect="1"/>
          </p:cNvSpPr>
          <p:nvPr/>
        </p:nvSpPr>
        <p:spPr bwMode="auto">
          <a:xfrm>
            <a:off x="9524267" y="1883328"/>
            <a:ext cx="491202" cy="491200"/>
          </a:xfrm>
          <a:prstGeom prst="ellipse">
            <a:avLst/>
          </a:prstGeom>
          <a:gradFill flip="none" rotWithShape="1">
            <a:gsLst>
              <a:gs pos="28000">
                <a:srgbClr val="8661C5"/>
              </a:gs>
              <a:gs pos="95000">
                <a:srgbClr val="F97483"/>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3</a:t>
            </a:r>
          </a:p>
        </p:txBody>
      </p:sp>
      <p:sp>
        <p:nvSpPr>
          <p:cNvPr id="69" name="Rectangle: Rounded Corners 17">
            <a:extLst>
              <a:ext uri="{FF2B5EF4-FFF2-40B4-BE49-F238E27FC236}">
                <a16:creationId xmlns:a16="http://schemas.microsoft.com/office/drawing/2014/main" id="{014C2B6A-EA8D-835C-07F7-6EFBCC8F6907}"/>
              </a:ext>
            </a:extLst>
          </p:cNvPr>
          <p:cNvSpPr/>
          <p:nvPr/>
        </p:nvSpPr>
        <p:spPr bwMode="auto">
          <a:xfrm>
            <a:off x="8030318"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70" name="Rectangle: Rounded Corners 17">
            <a:extLst>
              <a:ext uri="{FF2B5EF4-FFF2-40B4-BE49-F238E27FC236}">
                <a16:creationId xmlns:a16="http://schemas.microsoft.com/office/drawing/2014/main" id="{879285C3-30A6-C159-8BFE-9379CFFB4360}"/>
              </a:ext>
            </a:extLst>
          </p:cNvPr>
          <p:cNvSpPr/>
          <p:nvPr/>
        </p:nvSpPr>
        <p:spPr bwMode="auto">
          <a:xfrm>
            <a:off x="9201525"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71" name="Rectangle: Rounded Corners 17">
            <a:extLst>
              <a:ext uri="{FF2B5EF4-FFF2-40B4-BE49-F238E27FC236}">
                <a16:creationId xmlns:a16="http://schemas.microsoft.com/office/drawing/2014/main" id="{536F52EA-6E67-0EAC-DA99-925AD5EACF61}"/>
              </a:ext>
            </a:extLst>
          </p:cNvPr>
          <p:cNvSpPr/>
          <p:nvPr/>
        </p:nvSpPr>
        <p:spPr bwMode="auto">
          <a:xfrm>
            <a:off x="10372730"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84" name="TextBox 83">
            <a:extLst>
              <a:ext uri="{FF2B5EF4-FFF2-40B4-BE49-F238E27FC236}">
                <a16:creationId xmlns:a16="http://schemas.microsoft.com/office/drawing/2014/main" id="{15991745-D581-AFFA-D93C-FCAAFBEF0DBC}"/>
              </a:ext>
            </a:extLst>
          </p:cNvPr>
          <p:cNvSpPr txBox="1"/>
          <p:nvPr/>
        </p:nvSpPr>
        <p:spPr>
          <a:xfrm>
            <a:off x="8222656"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Jira Cloud</a:t>
            </a:r>
          </a:p>
        </p:txBody>
      </p:sp>
      <p:sp>
        <p:nvSpPr>
          <p:cNvPr id="85" name="TextBox 84">
            <a:extLst>
              <a:ext uri="{FF2B5EF4-FFF2-40B4-BE49-F238E27FC236}">
                <a16:creationId xmlns:a16="http://schemas.microsoft.com/office/drawing/2014/main" id="{3FB42CEE-12B6-7D0A-1318-8883334608CE}"/>
              </a:ext>
            </a:extLst>
          </p:cNvPr>
          <p:cNvSpPr txBox="1"/>
          <p:nvPr/>
        </p:nvSpPr>
        <p:spPr>
          <a:xfrm>
            <a:off x="9393863"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Asana</a:t>
            </a:r>
          </a:p>
        </p:txBody>
      </p:sp>
      <p:sp>
        <p:nvSpPr>
          <p:cNvPr id="86" name="TextBox 85">
            <a:extLst>
              <a:ext uri="{FF2B5EF4-FFF2-40B4-BE49-F238E27FC236}">
                <a16:creationId xmlns:a16="http://schemas.microsoft.com/office/drawing/2014/main" id="{2486E4F3-977B-45D5-59DE-A0F403F20D89}"/>
              </a:ext>
            </a:extLst>
          </p:cNvPr>
          <p:cNvSpPr txBox="1"/>
          <p:nvPr/>
        </p:nvSpPr>
        <p:spPr>
          <a:xfrm>
            <a:off x="10565068" y="4423163"/>
            <a:ext cx="692238"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Service Now</a:t>
            </a:r>
          </a:p>
        </p:txBody>
      </p:sp>
      <p:pic>
        <p:nvPicPr>
          <p:cNvPr id="97" name="Picture 96" descr="Asana orange logo thumbnail, tech companies, png | PNGEgg">
            <a:extLst>
              <a:ext uri="{FF2B5EF4-FFF2-40B4-BE49-F238E27FC236}">
                <a16:creationId xmlns:a16="http://schemas.microsoft.com/office/drawing/2014/main" id="{EFB172DD-4264-5C24-3AF5-39E378257E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7000" l="9483" r="91092">
                        <a14:foregroundMark x1="64943" y1="15667" x2="31609" y2="76667"/>
                        <a14:foregroundMark x1="31609" y1="76667" x2="52874" y2="77333"/>
                        <a14:foregroundMark x1="52874" y1="77333" x2="77874" y2="75667"/>
                        <a14:foregroundMark x1="77874" y1="75667" x2="84770" y2="52000"/>
                        <a14:foregroundMark x1="84770" y1="52000" x2="84195" y2="32667"/>
                        <a14:foregroundMark x1="84195" y1="32667" x2="49713" y2="8333"/>
                        <a14:foregroundMark x1="49713" y1="8333" x2="33333" y2="10000"/>
                        <a14:foregroundMark x1="33333" y1="10000" x2="11782" y2="44000"/>
                        <a14:foregroundMark x1="11782" y1="44000" x2="9483" y2="50000"/>
                        <a14:foregroundMark x1="45977" y1="50000" x2="42241" y2="56667"/>
                        <a14:foregroundMark x1="53736" y1="18667" x2="43966" y2="31333"/>
                        <a14:foregroundMark x1="55172" y1="23333" x2="52874" y2="25667"/>
                        <a14:foregroundMark x1="49713" y1="33000" x2="45402" y2="19667"/>
                        <a14:foregroundMark x1="64368" y1="45000" x2="45977" y2="43667"/>
                        <a14:foregroundMark x1="45977" y1="43667" x2="52586" y2="55000"/>
                        <a14:foregroundMark x1="62356" y1="49667" x2="60632" y2="56667"/>
                        <a14:foregroundMark x1="72989" y1="52667" x2="62356" y2="60333"/>
                        <a14:foregroundMark x1="71839" y1="53333" x2="54598" y2="46333"/>
                        <a14:foregroundMark x1="54598" y1="46333" x2="70690" y2="51333"/>
                        <a14:foregroundMark x1="70690" y1="51333" x2="72126" y2="47000"/>
                        <a14:foregroundMark x1="44540" y1="44333" x2="31609" y2="56667"/>
                        <a14:foregroundMark x1="31609" y1="56667" x2="44253" y2="45000"/>
                        <a14:foregroundMark x1="41379" y1="41333" x2="29598" y2="49333"/>
                        <a14:foregroundMark x1="32471" y1="70333" x2="29598" y2="78333"/>
                        <a14:foregroundMark x1="42241" y1="70667" x2="25862" y2="70333"/>
                        <a14:foregroundMark x1="53161" y1="70000" x2="52874" y2="73667"/>
                        <a14:foregroundMark x1="52299" y1="70667" x2="44253" y2="73333"/>
                        <a14:foregroundMark x1="39655" y1="69333" x2="39655" y2="69333"/>
                        <a14:foregroundMark x1="24138" y1="72667" x2="24138" y2="72667"/>
                        <a14:foregroundMark x1="25287" y1="76333" x2="25287" y2="76333"/>
                        <a14:foregroundMark x1="57471" y1="70333" x2="57471" y2="70333"/>
                        <a14:foregroundMark x1="60920" y1="70333" x2="60920" y2="70333"/>
                        <a14:foregroundMark x1="62644" y1="69667" x2="62644" y2="69667"/>
                        <a14:foregroundMark x1="68103" y1="72000" x2="68103" y2="72000"/>
                        <a14:foregroundMark x1="72989" y1="69000" x2="72989" y2="69000"/>
                        <a14:foregroundMark x1="68966" y1="13667" x2="68966" y2="13667"/>
                        <a14:foregroundMark x1="84195" y1="24000" x2="58046" y2="9333"/>
                        <a14:foregroundMark x1="37644" y1="93000" x2="60345" y2="93000"/>
                        <a14:foregroundMark x1="58046" y1="97000" x2="45690" y2="97000"/>
                        <a14:foregroundMark x1="91092" y1="40000" x2="91092" y2="60333"/>
                        <a14:foregroundMark x1="52586" y1="4000" x2="41092" y2="5000"/>
                        <a14:foregroundMark x1="54023" y1="48333" x2="60345" y2="56333"/>
                        <a14:foregroundMark x1="74713" y1="70333" x2="75862" y2="73667"/>
                        <a14:foregroundMark x1="76437" y1="77667" x2="70402" y2="77667"/>
                        <a14:foregroundMark x1="51149" y1="69333" x2="46264" y2="69333"/>
                        <a14:foregroundMark x1="37356" y1="72000" x2="37356" y2="72000"/>
                        <a14:foregroundMark x1="37644" y1="78000" x2="37644" y2="78000"/>
                      </a14:backgroundRemoval>
                    </a14:imgEffect>
                  </a14:imgLayer>
                </a14:imgProps>
              </a:ext>
            </a:extLst>
          </a:blip>
          <a:stretch>
            <a:fillRect/>
          </a:stretch>
        </p:blipFill>
        <p:spPr>
          <a:xfrm>
            <a:off x="9483142" y="3814999"/>
            <a:ext cx="513680" cy="442826"/>
          </a:xfrm>
          <a:prstGeom prst="rect">
            <a:avLst/>
          </a:prstGeom>
          <a:effectLst/>
        </p:spPr>
      </p:pic>
      <p:pic>
        <p:nvPicPr>
          <p:cNvPr id="98" name="Picture 97" descr="JIRA png images | PNGWing">
            <a:extLst>
              <a:ext uri="{FF2B5EF4-FFF2-40B4-BE49-F238E27FC236}">
                <a16:creationId xmlns:a16="http://schemas.microsoft.com/office/drawing/2014/main" id="{CFF07148-8C34-9C4D-2E70-3E0C2C485D4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9722" l="6389" r="91389">
                        <a14:foregroundMark x1="50833" y1="12500" x2="81389" y2="13611"/>
                        <a14:foregroundMark x1="81389" y1="13611" x2="90556" y2="34167"/>
                        <a14:foregroundMark x1="90556" y1="34167" x2="91389" y2="48611"/>
                        <a14:foregroundMark x1="69236" y1="30278" x2="51111" y2="15278"/>
                        <a14:foregroundMark x1="69572" y1="30556" x2="69236" y2="30278"/>
                        <a14:foregroundMark x1="70579" y1="31389" x2="70338" y2="31190"/>
                        <a14:foregroundMark x1="70915" y1="31667" x2="70579" y2="31389"/>
                        <a14:foregroundMark x1="71249" y1="31944" x2="70915" y2="31667"/>
                        <a14:foregroundMark x1="71585" y1="32222" x2="71249" y2="31944"/>
                        <a14:foregroundMark x1="72257" y1="32778" x2="71585" y2="32222"/>
                        <a14:foregroundMark x1="72593" y1="33056" x2="72257" y2="32778"/>
                        <a14:foregroundMark x1="73193" y1="33553" x2="72593" y2="33056"/>
                        <a14:foregroundMark x1="74271" y1="34444" x2="73558" y2="33854"/>
                        <a14:foregroundMark x1="74607" y1="34722" x2="74271" y2="34444"/>
                        <a14:foregroundMark x1="74943" y1="35000" x2="74607" y2="34722"/>
                        <a14:foregroundMark x1="75279" y1="35278" x2="74943" y2="35000"/>
                        <a14:foregroundMark x1="75615" y1="35556" x2="75279" y2="35278"/>
                        <a14:foregroundMark x1="91389" y1="48611" x2="75615" y2="35556"/>
                        <a14:foregroundMark x1="51111" y1="15278" x2="50833" y2="12500"/>
                        <a14:foregroundMark x1="9722" y1="55278" x2="46111" y2="57500"/>
                        <a14:foregroundMark x1="46111" y1="57500" x2="46944" y2="90278"/>
                        <a14:foregroundMark x1="46944" y1="90278" x2="38056" y2="75278"/>
                        <a14:foregroundMark x1="38056" y1="75278" x2="9167" y2="59444"/>
                        <a14:foregroundMark x1="9167" y1="59444" x2="9167" y2="55833"/>
                        <a14:foregroundMark x1="47778" y1="96389" x2="47778" y2="96389"/>
                        <a14:foregroundMark x1="6389" y1="55000" x2="6389" y2="55000"/>
                        <a14:foregroundMark x1="50556" y1="99722" x2="50556" y2="99722"/>
                        <a14:backgroundMark x1="73333" y1="31667" x2="73333" y2="31667"/>
                        <a14:backgroundMark x1="69167" y1="31111" x2="69167" y2="31111"/>
                        <a14:backgroundMark x1="71389" y1="31111" x2="71389" y2="31111"/>
                        <a14:backgroundMark x1="70278" y1="31111" x2="70278" y2="31111"/>
                        <a14:backgroundMark x1="73333" y1="33333" x2="73889" y2="33333"/>
                        <a14:backgroundMark x1="73889" y1="34444" x2="73889" y2="34444"/>
                        <a14:backgroundMark x1="74722" y1="34444" x2="74722" y2="34444"/>
                        <a14:backgroundMark x1="73056" y1="33889" x2="73056" y2="33889"/>
                        <a14:backgroundMark x1="72500" y1="33056" x2="72500" y2="33056"/>
                        <a14:backgroundMark x1="71667" y1="33056" x2="71667" y2="33056"/>
                        <a14:backgroundMark x1="70556" y1="32222" x2="70556" y2="32222"/>
                        <a14:backgroundMark x1="72500" y1="32222" x2="72500" y2="32222"/>
                        <a14:backgroundMark x1="71944" y1="32222" x2="71944" y2="32222"/>
                        <a14:backgroundMark x1="68889" y1="30556" x2="68889" y2="30556"/>
                        <a14:backgroundMark x1="69444" y1="30556" x2="70000" y2="31389"/>
                        <a14:backgroundMark x1="71111" y1="31389" x2="71111" y2="31389"/>
                        <a14:backgroundMark x1="70278" y1="31389" x2="70278" y2="31389"/>
                        <a14:backgroundMark x1="70000" y1="30833" x2="70000" y2="30833"/>
                        <a14:backgroundMark x1="69167" y1="30278" x2="69167" y2="30278"/>
                        <a14:backgroundMark x1="68611" y1="30278" x2="68611" y2="30278"/>
                        <a14:backgroundMark x1="72222" y1="32778" x2="72222" y2="32778"/>
                        <a14:backgroundMark x1="72778" y1="32778" x2="72778" y2="32778"/>
                        <a14:backgroundMark x1="71111" y1="31944" x2="71111" y2="31944"/>
                        <a14:backgroundMark x1="74722" y1="35000" x2="74722" y2="35000"/>
                        <a14:backgroundMark x1="75278" y1="34722" x2="75278" y2="34722"/>
                        <a14:backgroundMark x1="75278" y1="35000" x2="75278" y2="35000"/>
                        <a14:backgroundMark x1="75278" y1="35556" x2="75278" y2="35556"/>
                        <a14:backgroundMark x1="75000" y1="35278" x2="75000" y2="35278"/>
                        <a14:backgroundMark x1="73889" y1="33611" x2="73889" y2="33611"/>
                        <a14:backgroundMark x1="71667" y1="31389" x2="71667" y2="31389"/>
                        <a14:backgroundMark x1="71667" y1="32222" x2="71667" y2="32222"/>
                      </a14:backgroundRemoval>
                    </a14:imgEffect>
                  </a14:imgLayer>
                </a14:imgProps>
              </a:ext>
            </a:extLst>
          </a:blip>
          <a:stretch>
            <a:fillRect/>
          </a:stretch>
        </p:blipFill>
        <p:spPr>
          <a:xfrm>
            <a:off x="8356029" y="3832333"/>
            <a:ext cx="425492" cy="425492"/>
          </a:xfrm>
          <a:prstGeom prst="rect">
            <a:avLst/>
          </a:prstGeom>
          <a:effectLst/>
        </p:spPr>
      </p:pic>
      <p:pic>
        <p:nvPicPr>
          <p:cNvPr id="99" name="Picture 98" descr="Servicenow logo - Social media &amp; Logos Icons">
            <a:extLst>
              <a:ext uri="{FF2B5EF4-FFF2-40B4-BE49-F238E27FC236}">
                <a16:creationId xmlns:a16="http://schemas.microsoft.com/office/drawing/2014/main" id="{1F0440F1-DC98-799D-DE0D-77194254AF4D}"/>
              </a:ext>
            </a:extLst>
          </p:cNvPr>
          <p:cNvPicPr>
            <a:picLocks noChangeAspect="1"/>
          </p:cNvPicPr>
          <p:nvPr/>
        </p:nvPicPr>
        <p:blipFill>
          <a:blip r:embed="rId9"/>
          <a:stretch>
            <a:fillRect/>
          </a:stretch>
        </p:blipFill>
        <p:spPr>
          <a:xfrm>
            <a:off x="10661731" y="3758913"/>
            <a:ext cx="498912" cy="498912"/>
          </a:xfrm>
          <a:prstGeom prst="rect">
            <a:avLst/>
          </a:prstGeom>
          <a:effectLst/>
        </p:spPr>
      </p:pic>
      <p:sp>
        <p:nvSpPr>
          <p:cNvPr id="22" name="TextBox 21">
            <a:extLst>
              <a:ext uri="{FF2B5EF4-FFF2-40B4-BE49-F238E27FC236}">
                <a16:creationId xmlns:a16="http://schemas.microsoft.com/office/drawing/2014/main" id="{3A66C36A-C724-3DB8-1E3E-9EF9AAC7CB2C}"/>
              </a:ext>
            </a:extLst>
          </p:cNvPr>
          <p:cNvSpPr txBox="1"/>
          <p:nvPr/>
        </p:nvSpPr>
        <p:spPr>
          <a:xfrm>
            <a:off x="5025181" y="2615011"/>
            <a:ext cx="2197900" cy="498598"/>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Custom-Built </a:t>
            </a:r>
            <a:b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br>
            <a:r>
              <a:rPr kumimoji="0" lang="en-US" sz="18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rPr>
              <a:t>Agents</a:t>
            </a:r>
          </a:p>
        </p:txBody>
      </p:sp>
      <p:sp>
        <p:nvSpPr>
          <p:cNvPr id="23" name="TextBox 22">
            <a:extLst>
              <a:ext uri="{FF2B5EF4-FFF2-40B4-BE49-F238E27FC236}">
                <a16:creationId xmlns:a16="http://schemas.microsoft.com/office/drawing/2014/main" id="{A4CDE89C-8261-6084-ADE5-7F88C29F7BD3}"/>
              </a:ext>
            </a:extLst>
          </p:cNvPr>
          <p:cNvSpPr txBox="1"/>
          <p:nvPr/>
        </p:nvSpPr>
        <p:spPr>
          <a:xfrm>
            <a:off x="4836170" y="5283942"/>
            <a:ext cx="2512630" cy="73866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Agents built by users and makers in Agent Builder or Copilot Studio</a:t>
            </a:r>
          </a:p>
        </p:txBody>
      </p:sp>
      <p:sp>
        <p:nvSpPr>
          <p:cNvPr id="39" name="Rectangle: Rounded Corners 7">
            <a:extLst>
              <a:ext uri="{FF2B5EF4-FFF2-40B4-BE49-F238E27FC236}">
                <a16:creationId xmlns:a16="http://schemas.microsoft.com/office/drawing/2014/main" id="{12B8C525-0DE2-E307-47DF-3A6D44042CA4}"/>
              </a:ext>
              <a:ext uri="{C183D7F6-B498-43B3-948B-1728B52AA6E4}">
                <adec:decorative xmlns:adec="http://schemas.microsoft.com/office/drawing/2017/decorative" val="0"/>
              </a:ext>
            </a:extLst>
          </p:cNvPr>
          <p:cNvSpPr>
            <a:spLocks noChangeAspect="1"/>
          </p:cNvSpPr>
          <p:nvPr/>
        </p:nvSpPr>
        <p:spPr bwMode="auto">
          <a:xfrm>
            <a:off x="5878530" y="1883328"/>
            <a:ext cx="491202" cy="491200"/>
          </a:xfrm>
          <a:prstGeom prst="ellipse">
            <a:avLst/>
          </a:prstGeom>
          <a:gradFill flip="none" rotWithShape="1">
            <a:gsLst>
              <a:gs pos="7000">
                <a:schemeClr val="accent1"/>
              </a:gs>
              <a:gs pos="60000">
                <a:srgbClr val="8661C5"/>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2</a:t>
            </a:r>
          </a:p>
        </p:txBody>
      </p:sp>
      <p:sp>
        <p:nvSpPr>
          <p:cNvPr id="67" name="Rectangle: Rounded Corners 17">
            <a:extLst>
              <a:ext uri="{FF2B5EF4-FFF2-40B4-BE49-F238E27FC236}">
                <a16:creationId xmlns:a16="http://schemas.microsoft.com/office/drawing/2014/main" id="{F723EABA-8B01-6755-AF00-86CF0A0B5A89}"/>
              </a:ext>
            </a:extLst>
          </p:cNvPr>
          <p:cNvSpPr/>
          <p:nvPr/>
        </p:nvSpPr>
        <p:spPr bwMode="auto">
          <a:xfrm>
            <a:off x="5555788"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68" name="Rectangle: Rounded Corners 17">
            <a:extLst>
              <a:ext uri="{FF2B5EF4-FFF2-40B4-BE49-F238E27FC236}">
                <a16:creationId xmlns:a16="http://schemas.microsoft.com/office/drawing/2014/main" id="{2CBC8781-8869-C9EA-B2E7-86AC702F2988}"/>
              </a:ext>
            </a:extLst>
          </p:cNvPr>
          <p:cNvSpPr/>
          <p:nvPr/>
        </p:nvSpPr>
        <p:spPr bwMode="auto">
          <a:xfrm>
            <a:off x="6726993"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79" name="TextBox 78">
            <a:extLst>
              <a:ext uri="{FF2B5EF4-FFF2-40B4-BE49-F238E27FC236}">
                <a16:creationId xmlns:a16="http://schemas.microsoft.com/office/drawing/2014/main" id="{E621E77D-0FAA-8E49-662F-781B71A06382}"/>
              </a:ext>
            </a:extLst>
          </p:cNvPr>
          <p:cNvSpPr txBox="1"/>
          <p:nvPr/>
        </p:nvSpPr>
        <p:spPr>
          <a:xfrm>
            <a:off x="5748126" y="4423163"/>
            <a:ext cx="692238" cy="436273"/>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Automated Contract Review</a:t>
            </a:r>
          </a:p>
        </p:txBody>
      </p:sp>
      <p:sp>
        <p:nvSpPr>
          <p:cNvPr id="80" name="TextBox 79">
            <a:extLst>
              <a:ext uri="{FF2B5EF4-FFF2-40B4-BE49-F238E27FC236}">
                <a16:creationId xmlns:a16="http://schemas.microsoft.com/office/drawing/2014/main" id="{3416B791-3B07-0E3F-CD21-5DC841A12389}"/>
              </a:ext>
            </a:extLst>
          </p:cNvPr>
          <p:cNvSpPr txBox="1"/>
          <p:nvPr/>
        </p:nvSpPr>
        <p:spPr>
          <a:xfrm>
            <a:off x="4576919" y="4423163"/>
            <a:ext cx="692238"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Lead</a:t>
            </a:r>
            <a:b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Prediction</a:t>
            </a:r>
          </a:p>
        </p:txBody>
      </p:sp>
      <p:sp>
        <p:nvSpPr>
          <p:cNvPr id="81" name="TextBox 80">
            <a:extLst>
              <a:ext uri="{FF2B5EF4-FFF2-40B4-BE49-F238E27FC236}">
                <a16:creationId xmlns:a16="http://schemas.microsoft.com/office/drawing/2014/main" id="{3C04554D-44A2-A84B-A91B-9DDC1D15E3CA}"/>
              </a:ext>
            </a:extLst>
          </p:cNvPr>
          <p:cNvSpPr txBox="1"/>
          <p:nvPr/>
        </p:nvSpPr>
        <p:spPr>
          <a:xfrm>
            <a:off x="6902787" y="4423163"/>
            <a:ext cx="725326"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Document Compliance</a:t>
            </a:r>
          </a:p>
        </p:txBody>
      </p:sp>
      <p:sp>
        <p:nvSpPr>
          <p:cNvPr id="115" name="Rectangle: Rounded Corners 17">
            <a:extLst>
              <a:ext uri="{FF2B5EF4-FFF2-40B4-BE49-F238E27FC236}">
                <a16:creationId xmlns:a16="http://schemas.microsoft.com/office/drawing/2014/main" id="{034BFFB3-9464-D629-C77C-0886DE628AE7}"/>
              </a:ext>
            </a:extLst>
          </p:cNvPr>
          <p:cNvSpPr/>
          <p:nvPr/>
        </p:nvSpPr>
        <p:spPr bwMode="auto">
          <a:xfrm>
            <a:off x="772248"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16" name="Rectangle: Rounded Corners 17">
            <a:extLst>
              <a:ext uri="{FF2B5EF4-FFF2-40B4-BE49-F238E27FC236}">
                <a16:creationId xmlns:a16="http://schemas.microsoft.com/office/drawing/2014/main" id="{3BD0BDFC-0725-CEDC-55E8-A26F338E4BD9}"/>
              </a:ext>
            </a:extLst>
          </p:cNvPr>
          <p:cNvSpPr/>
          <p:nvPr/>
        </p:nvSpPr>
        <p:spPr bwMode="auto">
          <a:xfrm>
            <a:off x="1943455"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19" name="Rectangle: Rounded Corners 17">
            <a:extLst>
              <a:ext uri="{FF2B5EF4-FFF2-40B4-BE49-F238E27FC236}">
                <a16:creationId xmlns:a16="http://schemas.microsoft.com/office/drawing/2014/main" id="{F328513E-4484-1F52-77DA-074AE0182E89}"/>
              </a:ext>
            </a:extLst>
          </p:cNvPr>
          <p:cNvSpPr/>
          <p:nvPr/>
        </p:nvSpPr>
        <p:spPr bwMode="auto">
          <a:xfrm>
            <a:off x="3114660"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25" name="TextBox 124">
            <a:extLst>
              <a:ext uri="{FF2B5EF4-FFF2-40B4-BE49-F238E27FC236}">
                <a16:creationId xmlns:a16="http://schemas.microsoft.com/office/drawing/2014/main" id="{724D81A4-433A-E53D-12A2-E915870D0F53}"/>
              </a:ext>
            </a:extLst>
          </p:cNvPr>
          <p:cNvSpPr txBox="1"/>
          <p:nvPr/>
        </p:nvSpPr>
        <p:spPr>
          <a:xfrm>
            <a:off x="2135793"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Facilitator</a:t>
            </a:r>
          </a:p>
        </p:txBody>
      </p:sp>
      <p:sp>
        <p:nvSpPr>
          <p:cNvPr id="129" name="TextBox 128">
            <a:extLst>
              <a:ext uri="{FF2B5EF4-FFF2-40B4-BE49-F238E27FC236}">
                <a16:creationId xmlns:a16="http://schemas.microsoft.com/office/drawing/2014/main" id="{669F9C8F-0334-CCA6-129A-6846A36E725A}"/>
              </a:ext>
            </a:extLst>
          </p:cNvPr>
          <p:cNvSpPr txBox="1"/>
          <p:nvPr/>
        </p:nvSpPr>
        <p:spPr>
          <a:xfrm>
            <a:off x="964586"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Researcher</a:t>
            </a:r>
          </a:p>
        </p:txBody>
      </p:sp>
      <p:sp>
        <p:nvSpPr>
          <p:cNvPr id="130" name="TextBox 129">
            <a:extLst>
              <a:ext uri="{FF2B5EF4-FFF2-40B4-BE49-F238E27FC236}">
                <a16:creationId xmlns:a16="http://schemas.microsoft.com/office/drawing/2014/main" id="{81F6F094-EEB3-4AFF-316D-4E3D4B7296A3}"/>
              </a:ext>
            </a:extLst>
          </p:cNvPr>
          <p:cNvSpPr txBox="1"/>
          <p:nvPr/>
        </p:nvSpPr>
        <p:spPr>
          <a:xfrm>
            <a:off x="3290454" y="4423163"/>
            <a:ext cx="725326"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D365</a:t>
            </a:r>
          </a:p>
        </p:txBody>
      </p:sp>
      <p:pic>
        <p:nvPicPr>
          <p:cNvPr id="118" name="Picture 2" descr="Microsoft Dynamics 365 | D365 Implementation Partner | TrellisPoint">
            <a:extLst>
              <a:ext uri="{FF2B5EF4-FFF2-40B4-BE49-F238E27FC236}">
                <a16:creationId xmlns:a16="http://schemas.microsoft.com/office/drawing/2014/main" id="{B6187233-842A-2C52-5C5D-09B94F198C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2067" y="3799965"/>
            <a:ext cx="422100" cy="42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237A5C5-EED7-D3A3-8B60-6EE97BB27121}"/>
              </a:ext>
            </a:extLst>
          </p:cNvPr>
          <p:cNvPicPr>
            <a:picLocks noChangeAspect="1"/>
          </p:cNvPicPr>
          <p:nvPr/>
        </p:nvPicPr>
        <p:blipFill>
          <a:blip r:embed="rId11"/>
          <a:stretch>
            <a:fillRect/>
          </a:stretch>
        </p:blipFill>
        <p:spPr>
          <a:xfrm>
            <a:off x="1082105" y="3782415"/>
            <a:ext cx="457200" cy="457200"/>
          </a:xfrm>
          <a:prstGeom prst="rect">
            <a:avLst/>
          </a:prstGeom>
        </p:spPr>
      </p:pic>
      <p:pic>
        <p:nvPicPr>
          <p:cNvPr id="148" name="Picture 147">
            <a:extLst>
              <a:ext uri="{FF2B5EF4-FFF2-40B4-BE49-F238E27FC236}">
                <a16:creationId xmlns:a16="http://schemas.microsoft.com/office/drawing/2014/main" id="{F1800CF2-776E-DF0A-8BC5-0EA0A9771513}"/>
              </a:ext>
            </a:extLst>
          </p:cNvPr>
          <p:cNvPicPr>
            <a:picLocks noChangeAspect="1"/>
          </p:cNvPicPr>
          <p:nvPr/>
        </p:nvPicPr>
        <p:blipFill>
          <a:blip r:embed="rId12"/>
          <a:stretch>
            <a:fillRect/>
          </a:stretch>
        </p:blipFill>
        <p:spPr>
          <a:xfrm>
            <a:off x="2270862" y="3799965"/>
            <a:ext cx="422100" cy="422100"/>
          </a:xfrm>
          <a:prstGeom prst="rect">
            <a:avLst/>
          </a:prstGeom>
        </p:spPr>
      </p:pic>
      <p:grpSp>
        <p:nvGrpSpPr>
          <p:cNvPr id="153" name="Group 152">
            <a:extLst>
              <a:ext uri="{FF2B5EF4-FFF2-40B4-BE49-F238E27FC236}">
                <a16:creationId xmlns:a16="http://schemas.microsoft.com/office/drawing/2014/main" id="{B1C0621E-56AE-178F-FD32-A9F7DD1B7523}"/>
              </a:ext>
            </a:extLst>
          </p:cNvPr>
          <p:cNvGrpSpPr/>
          <p:nvPr/>
        </p:nvGrpSpPr>
        <p:grpSpPr>
          <a:xfrm>
            <a:off x="5800023" y="3675350"/>
            <a:ext cx="588445" cy="582475"/>
            <a:chOff x="5386385" y="3033312"/>
            <a:chExt cx="588445" cy="582475"/>
          </a:xfrm>
        </p:grpSpPr>
        <p:pic>
          <p:nvPicPr>
            <p:cNvPr id="154" name="Graphic 60">
              <a:extLst>
                <a:ext uri="{FF2B5EF4-FFF2-40B4-BE49-F238E27FC236}">
                  <a16:creationId xmlns:a16="http://schemas.microsoft.com/office/drawing/2014/main" id="{F86FB625-FD95-FA00-146F-858BC3708B4A}"/>
                </a:ext>
              </a:extLst>
            </p:cNvPr>
            <p:cNvPicPr>
              <a:picLocks noChangeAspect="1"/>
            </p:cNvPicPr>
            <p:nvPr/>
          </p:nvPicPr>
          <p:blipFill>
            <a:blip r:embed="rId3"/>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155" name="Picture 154">
              <a:extLst>
                <a:ext uri="{FF2B5EF4-FFF2-40B4-BE49-F238E27FC236}">
                  <a16:creationId xmlns:a16="http://schemas.microsoft.com/office/drawing/2014/main" id="{1BA72533-C422-2B71-E083-8E8B9B7A4CA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156" name="TextBox 155">
              <a:extLst>
                <a:ext uri="{FF2B5EF4-FFF2-40B4-BE49-F238E27FC236}">
                  <a16:creationId xmlns:a16="http://schemas.microsoft.com/office/drawing/2014/main" id="{AA7812AB-CC2D-DD5A-9D3D-5DA066ADE156}"/>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grpSp>
        <p:nvGrpSpPr>
          <p:cNvPr id="157" name="Group 156">
            <a:extLst>
              <a:ext uri="{FF2B5EF4-FFF2-40B4-BE49-F238E27FC236}">
                <a16:creationId xmlns:a16="http://schemas.microsoft.com/office/drawing/2014/main" id="{F7E1D60F-2302-9FB2-27D6-2F8945393891}"/>
              </a:ext>
            </a:extLst>
          </p:cNvPr>
          <p:cNvGrpSpPr/>
          <p:nvPr/>
        </p:nvGrpSpPr>
        <p:grpSpPr>
          <a:xfrm>
            <a:off x="6971228" y="3675350"/>
            <a:ext cx="588445" cy="582475"/>
            <a:chOff x="5386385" y="3033312"/>
            <a:chExt cx="588445" cy="582475"/>
          </a:xfrm>
        </p:grpSpPr>
        <p:pic>
          <p:nvPicPr>
            <p:cNvPr id="158" name="Graphic 60">
              <a:extLst>
                <a:ext uri="{FF2B5EF4-FFF2-40B4-BE49-F238E27FC236}">
                  <a16:creationId xmlns:a16="http://schemas.microsoft.com/office/drawing/2014/main" id="{0429C5F5-2EFD-A7D8-C20D-62C787BF0E16}"/>
                </a:ext>
              </a:extLst>
            </p:cNvPr>
            <p:cNvPicPr>
              <a:picLocks noChangeAspect="1"/>
            </p:cNvPicPr>
            <p:nvPr/>
          </p:nvPicPr>
          <p:blipFill>
            <a:blip r:embed="rId3"/>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159" name="Picture 158">
              <a:extLst>
                <a:ext uri="{FF2B5EF4-FFF2-40B4-BE49-F238E27FC236}">
                  <a16:creationId xmlns:a16="http://schemas.microsoft.com/office/drawing/2014/main" id="{524AA9C7-C821-66F8-74C6-C074D227923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160" name="TextBox 159">
              <a:extLst>
                <a:ext uri="{FF2B5EF4-FFF2-40B4-BE49-F238E27FC236}">
                  <a16:creationId xmlns:a16="http://schemas.microsoft.com/office/drawing/2014/main" id="{0D00CB27-073D-609F-DB57-206945B1620F}"/>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spTree>
    <p:extLst>
      <p:ext uri="{BB962C8B-B14F-4D97-AF65-F5344CB8AC3E}">
        <p14:creationId xmlns:p14="http://schemas.microsoft.com/office/powerpoint/2010/main" val="35215634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B30A-78D5-96E5-CA2B-483ADCAD3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D11D9-9A3E-5F50-4595-8F9493A24F19}"/>
              </a:ext>
            </a:extLst>
          </p:cNvPr>
          <p:cNvSpPr>
            <a:spLocks noGrp="1"/>
          </p:cNvSpPr>
          <p:nvPr>
            <p:ph type="title"/>
          </p:nvPr>
        </p:nvSpPr>
        <p:spPr>
          <a:xfrm>
            <a:off x="588963" y="457200"/>
            <a:ext cx="11017250" cy="492443"/>
          </a:xfrm>
        </p:spPr>
        <p:txBody>
          <a:bodyPr/>
          <a:lstStyle/>
          <a:p>
            <a:pPr algn="ctr"/>
            <a:r>
              <a:rPr lang="en-US" sz="3200" dirty="0"/>
              <a:t>Examples of Microsoft agents</a:t>
            </a:r>
          </a:p>
        </p:txBody>
      </p:sp>
      <p:sp>
        <p:nvSpPr>
          <p:cNvPr id="14" name="TextBox 13">
            <a:extLst>
              <a:ext uri="{FF2B5EF4-FFF2-40B4-BE49-F238E27FC236}">
                <a16:creationId xmlns:a16="http://schemas.microsoft.com/office/drawing/2014/main" id="{25774E82-8B8A-FFB5-8AE5-29AE5AB8BA4D}"/>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en-US" sz="1600">
                <a:solidFill>
                  <a:schemeClr val="tx2"/>
                </a:solidFill>
              </a:rPr>
              <a:t>Automate tasks with pre-built agents by Microsoft that are designed for work</a:t>
            </a:r>
          </a:p>
        </p:txBody>
      </p:sp>
      <p:grpSp>
        <p:nvGrpSpPr>
          <p:cNvPr id="57" name="Group 56" descr="Image of Microsoft agents">
            <a:extLst>
              <a:ext uri="{FF2B5EF4-FFF2-40B4-BE49-F238E27FC236}">
                <a16:creationId xmlns:a16="http://schemas.microsoft.com/office/drawing/2014/main" id="{E45ED7AF-B57C-A497-9656-B0546B4BBD36}"/>
              </a:ext>
            </a:extLst>
          </p:cNvPr>
          <p:cNvGrpSpPr/>
          <p:nvPr/>
        </p:nvGrpSpPr>
        <p:grpSpPr>
          <a:xfrm>
            <a:off x="571500" y="1435262"/>
            <a:ext cx="11048999" cy="4713902"/>
            <a:chOff x="571500" y="1435262"/>
            <a:chExt cx="11048999" cy="4713902"/>
          </a:xfrm>
        </p:grpSpPr>
        <p:grpSp>
          <p:nvGrpSpPr>
            <p:cNvPr id="3" name="Group 2" descr="Image of Microsoft agents">
              <a:extLst>
                <a:ext uri="{FF2B5EF4-FFF2-40B4-BE49-F238E27FC236}">
                  <a16:creationId xmlns:a16="http://schemas.microsoft.com/office/drawing/2014/main" id="{BD420656-DD69-377B-5F82-4FEB40B0EBE1}"/>
                </a:ext>
              </a:extLst>
            </p:cNvPr>
            <p:cNvGrpSpPr/>
            <p:nvPr/>
          </p:nvGrpSpPr>
          <p:grpSpPr>
            <a:xfrm>
              <a:off x="571500" y="1464474"/>
              <a:ext cx="11048999" cy="4422942"/>
              <a:chOff x="571500" y="1411309"/>
              <a:chExt cx="11048999" cy="4422942"/>
            </a:xfrm>
          </p:grpSpPr>
          <p:sp>
            <p:nvSpPr>
              <p:cNvPr id="106" name="Rectangle: Rounded Corners 30">
                <a:extLst>
                  <a:ext uri="{FF2B5EF4-FFF2-40B4-BE49-F238E27FC236}">
                    <a16:creationId xmlns:a16="http://schemas.microsoft.com/office/drawing/2014/main" id="{24386DD8-F96A-3A3B-6C56-33FC9106B0A0}"/>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7" name="Rectangle: Rounded Corners 30">
                <a:extLst>
                  <a:ext uri="{FF2B5EF4-FFF2-40B4-BE49-F238E27FC236}">
                    <a16:creationId xmlns:a16="http://schemas.microsoft.com/office/drawing/2014/main" id="{4A483A7C-84D3-6D4D-289E-A0288BFA884A}"/>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9" name="Rectangle: Rounded Corners 30">
                <a:extLst>
                  <a:ext uri="{FF2B5EF4-FFF2-40B4-BE49-F238E27FC236}">
                    <a16:creationId xmlns:a16="http://schemas.microsoft.com/office/drawing/2014/main" id="{AE712486-8137-3206-CA95-3E00DAD2E944}"/>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0" name="Rectangle: Rounded Corners 30">
                <a:extLst>
                  <a:ext uri="{FF2B5EF4-FFF2-40B4-BE49-F238E27FC236}">
                    <a16:creationId xmlns:a16="http://schemas.microsoft.com/office/drawing/2014/main" id="{F5C5C8CA-C841-6BCD-056F-1A17A02D63CE}"/>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1" name="Rectangle: Rounded Corners 30">
                <a:extLst>
                  <a:ext uri="{FF2B5EF4-FFF2-40B4-BE49-F238E27FC236}">
                    <a16:creationId xmlns:a16="http://schemas.microsoft.com/office/drawing/2014/main" id="{3F9BC78F-3FB2-55D4-8CA0-5F5984C633F8}"/>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3" name="Rectangle: Rounded Corners 30">
                <a:extLst>
                  <a:ext uri="{FF2B5EF4-FFF2-40B4-BE49-F238E27FC236}">
                    <a16:creationId xmlns:a16="http://schemas.microsoft.com/office/drawing/2014/main" id="{620126C4-BFB4-D410-1871-7DB365CA3871}"/>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4" name="Rectangle: Rounded Corners 30">
                <a:extLst>
                  <a:ext uri="{FF2B5EF4-FFF2-40B4-BE49-F238E27FC236}">
                    <a16:creationId xmlns:a16="http://schemas.microsoft.com/office/drawing/2014/main" id="{326CE06B-4F8C-3937-FD1D-B6D3FC8137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5" name="Rectangle: Rounded Corners 30">
                <a:extLst>
                  <a:ext uri="{FF2B5EF4-FFF2-40B4-BE49-F238E27FC236}">
                    <a16:creationId xmlns:a16="http://schemas.microsoft.com/office/drawing/2014/main" id="{53C72494-A7FE-E7ED-330B-713611F01BB9}"/>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6" name="Rectangle: Rounded Corners 30">
                <a:extLst>
                  <a:ext uri="{FF2B5EF4-FFF2-40B4-BE49-F238E27FC236}">
                    <a16:creationId xmlns:a16="http://schemas.microsoft.com/office/drawing/2014/main" id="{EB6BAE08-9893-2E0E-813C-201611B2D6B1}"/>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25" name="Rectangle: Rounded Corners 30">
                <a:extLst>
                  <a:ext uri="{FF2B5EF4-FFF2-40B4-BE49-F238E27FC236}">
                    <a16:creationId xmlns:a16="http://schemas.microsoft.com/office/drawing/2014/main" id="{24C06078-098F-C77E-0824-EFEAED600BB4}"/>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31" name="Rectangle: Rounded Corners 30">
                <a:extLst>
                  <a:ext uri="{FF2B5EF4-FFF2-40B4-BE49-F238E27FC236}">
                    <a16:creationId xmlns:a16="http://schemas.microsoft.com/office/drawing/2014/main" id="{53ECAD27-C176-8566-3CBC-9B957E3AEF98}"/>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87" name="Rectangle: Rounded Corners 30">
                <a:extLst>
                  <a:ext uri="{FF2B5EF4-FFF2-40B4-BE49-F238E27FC236}">
                    <a16:creationId xmlns:a16="http://schemas.microsoft.com/office/drawing/2014/main" id="{2E5918EB-F48C-E764-2D08-887DE54420ED}"/>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0" name="Rectangle: Rounded Corners 30">
                <a:extLst>
                  <a:ext uri="{FF2B5EF4-FFF2-40B4-BE49-F238E27FC236}">
                    <a16:creationId xmlns:a16="http://schemas.microsoft.com/office/drawing/2014/main" id="{52062F79-55F9-E945-F123-85FC0C085F3B}"/>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3" name="Rectangle: Rounded Corners 30">
                <a:extLst>
                  <a:ext uri="{FF2B5EF4-FFF2-40B4-BE49-F238E27FC236}">
                    <a16:creationId xmlns:a16="http://schemas.microsoft.com/office/drawing/2014/main" id="{C0D16F6D-16CC-D35F-0020-C6BB45A81A56}"/>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5" name="Rectangle: Rounded Corners 30">
                <a:extLst>
                  <a:ext uri="{FF2B5EF4-FFF2-40B4-BE49-F238E27FC236}">
                    <a16:creationId xmlns:a16="http://schemas.microsoft.com/office/drawing/2014/main" id="{7A85F5B3-14CC-76D9-65E3-9C98C8FDCF48}"/>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nvGrpSpPr>
            <p:cNvPr id="30" name="Group 29" descr="Image of Microsoft Agents">
              <a:extLst>
                <a:ext uri="{FF2B5EF4-FFF2-40B4-BE49-F238E27FC236}">
                  <a16:creationId xmlns:a16="http://schemas.microsoft.com/office/drawing/2014/main" id="{87546A75-AE0D-C407-0A2D-5AF244914343}"/>
                </a:ext>
              </a:extLst>
            </p:cNvPr>
            <p:cNvGrpSpPr/>
            <p:nvPr/>
          </p:nvGrpSpPr>
          <p:grpSpPr>
            <a:xfrm>
              <a:off x="2936168" y="2902605"/>
              <a:ext cx="1828800" cy="1160530"/>
              <a:chOff x="2936168" y="2849440"/>
              <a:chExt cx="1828800" cy="1160530"/>
            </a:xfrm>
          </p:grpSpPr>
          <p:sp>
            <p:nvSpPr>
              <p:cNvPr id="21" name="TextBox 20">
                <a:extLst>
                  <a:ext uri="{FF2B5EF4-FFF2-40B4-BE49-F238E27FC236}">
                    <a16:creationId xmlns:a16="http://schemas.microsoft.com/office/drawing/2014/main" id="{04A6168B-4BC5-1865-7D14-1EC2668C5E1C}"/>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3" name="TextBox 22">
                <a:extLst>
                  <a:ext uri="{FF2B5EF4-FFF2-40B4-BE49-F238E27FC236}">
                    <a16:creationId xmlns:a16="http://schemas.microsoft.com/office/drawing/2014/main" id="{31ACACB6-F46A-935A-E116-28CCA9B08B75}"/>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Channels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24" name="TextBox 23">
                <a:extLst>
                  <a:ext uri="{FF2B5EF4-FFF2-40B4-BE49-F238E27FC236}">
                    <a16:creationId xmlns:a16="http://schemas.microsoft.com/office/drawing/2014/main" id="{52DDF47D-6801-F454-FB20-413F99D8384A}"/>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AI teammate</a:t>
                </a:r>
              </a:p>
            </p:txBody>
          </p:sp>
          <p:pic>
            <p:nvPicPr>
              <p:cNvPr id="25" name="Picture 24">
                <a:extLst>
                  <a:ext uri="{FF2B5EF4-FFF2-40B4-BE49-F238E27FC236}">
                    <a16:creationId xmlns:a16="http://schemas.microsoft.com/office/drawing/2014/main" id="{E46BFA94-D713-4997-EC50-81FD9CC48DE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0" name="Group 9">
              <a:extLst>
                <a:ext uri="{FF2B5EF4-FFF2-40B4-BE49-F238E27FC236}">
                  <a16:creationId xmlns:a16="http://schemas.microsoft.com/office/drawing/2014/main" id="{7165B3E8-6C49-3A54-CD2B-C8A327A2E803}"/>
                </a:ext>
              </a:extLst>
            </p:cNvPr>
            <p:cNvGrpSpPr/>
            <p:nvPr/>
          </p:nvGrpSpPr>
          <p:grpSpPr>
            <a:xfrm>
              <a:off x="2936168" y="1577114"/>
              <a:ext cx="1828800" cy="1085092"/>
              <a:chOff x="2936168" y="1523949"/>
              <a:chExt cx="1828800" cy="1085092"/>
            </a:xfrm>
          </p:grpSpPr>
          <p:sp>
            <p:nvSpPr>
              <p:cNvPr id="41" name="TextBox 40">
                <a:extLst>
                  <a:ext uri="{FF2B5EF4-FFF2-40B4-BE49-F238E27FC236}">
                    <a16:creationId xmlns:a16="http://schemas.microsoft.com/office/drawing/2014/main" id="{DE4F5695-3B08-4410-5B7E-E8EC044FCEFD}"/>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Analyst</a:t>
                </a:r>
              </a:p>
            </p:txBody>
          </p:sp>
          <p:pic>
            <p:nvPicPr>
              <p:cNvPr id="43" name="Picture 42">
                <a:extLst>
                  <a:ext uri="{FF2B5EF4-FFF2-40B4-BE49-F238E27FC236}">
                    <a16:creationId xmlns:a16="http://schemas.microsoft.com/office/drawing/2014/main" id="{443B6988-C4E1-B14D-BF6D-31400E7E8E6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75" name="TextBox 74">
                <a:extLst>
                  <a:ext uri="{FF2B5EF4-FFF2-40B4-BE49-F238E27FC236}">
                    <a16:creationId xmlns:a16="http://schemas.microsoft.com/office/drawing/2014/main" id="{03CD989C-6301-E8CE-A30C-1B3464EC9E22}"/>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42" name="TextBox 41">
                <a:extLst>
                  <a:ext uri="{FF2B5EF4-FFF2-40B4-BE49-F238E27FC236}">
                    <a16:creationId xmlns:a16="http://schemas.microsoft.com/office/drawing/2014/main" id="{30D14C5F-7232-87B7-6340-641934BEA397}"/>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5" name="Group 44">
              <a:extLst>
                <a:ext uri="{FF2B5EF4-FFF2-40B4-BE49-F238E27FC236}">
                  <a16:creationId xmlns:a16="http://schemas.microsoft.com/office/drawing/2014/main" id="{AD5CA388-9C4F-8ACF-226B-AE3ED0565584}"/>
                </a:ext>
              </a:extLst>
            </p:cNvPr>
            <p:cNvGrpSpPr/>
            <p:nvPr/>
          </p:nvGrpSpPr>
          <p:grpSpPr>
            <a:xfrm>
              <a:off x="2936168" y="4448318"/>
              <a:ext cx="1828800" cy="1214804"/>
              <a:chOff x="2936168" y="4395153"/>
              <a:chExt cx="1828800" cy="1214804"/>
            </a:xfrm>
          </p:grpSpPr>
          <p:pic>
            <p:nvPicPr>
              <p:cNvPr id="19" name="Picture 18" descr="A green and white logo  AI-generated content may be incorrect.">
                <a:extLst>
                  <a:ext uri="{FF2B5EF4-FFF2-40B4-BE49-F238E27FC236}">
                    <a16:creationId xmlns:a16="http://schemas.microsoft.com/office/drawing/2014/main" id="{AD55E330-5FCE-F76F-D996-25B3699B8D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63" name="TextBox 62">
                <a:extLst>
                  <a:ext uri="{FF2B5EF4-FFF2-40B4-BE49-F238E27FC236}">
                    <a16:creationId xmlns:a16="http://schemas.microsoft.com/office/drawing/2014/main" id="{48347795-0CD9-3489-467E-0E2BD590FC55}"/>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Excel</a:t>
                </a:r>
              </a:p>
            </p:txBody>
          </p:sp>
          <p:sp>
            <p:nvSpPr>
              <p:cNvPr id="67" name="TextBox 66">
                <a:extLst>
                  <a:ext uri="{FF2B5EF4-FFF2-40B4-BE49-F238E27FC236}">
                    <a16:creationId xmlns:a16="http://schemas.microsoft.com/office/drawing/2014/main" id="{A9170557-FCD1-BBDE-12D3-1158641CE297}"/>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Data visualizations</a:t>
                </a:r>
                <a:br>
                  <a:rPr lang="en-US" sz="1050">
                    <a:solidFill>
                      <a:schemeClr val="tx2"/>
                    </a:solidFill>
                  </a:rPr>
                </a:br>
                <a:r>
                  <a:rPr lang="en-US" sz="1050">
                    <a:solidFill>
                      <a:schemeClr val="tx2"/>
                    </a:solidFill>
                  </a:rPr>
                  <a:t>and insights</a:t>
                </a:r>
                <a:endParaRPr kumimoji="0" lang="en-US" sz="1050" b="0" i="0" u="none" strike="noStrike" kern="1200" cap="none" spc="0" normalizeH="0" baseline="0" noProof="0">
                  <a:ln>
                    <a:noFill/>
                  </a:ln>
                  <a:solidFill>
                    <a:schemeClr val="tx2"/>
                  </a:solidFill>
                  <a:effectLst/>
                  <a:uLnTx/>
                  <a:uFillTx/>
                </a:endParaRPr>
              </a:p>
            </p:txBody>
          </p:sp>
          <p:sp>
            <p:nvSpPr>
              <p:cNvPr id="98" name="TextBox 97">
                <a:extLst>
                  <a:ext uri="{FF2B5EF4-FFF2-40B4-BE49-F238E27FC236}">
                    <a16:creationId xmlns:a16="http://schemas.microsoft.com/office/drawing/2014/main" id="{664C8823-E23F-8055-00CB-FB2979385B73}"/>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6" name="Group 15">
              <a:extLst>
                <a:ext uri="{FF2B5EF4-FFF2-40B4-BE49-F238E27FC236}">
                  <a16:creationId xmlns:a16="http://schemas.microsoft.com/office/drawing/2014/main" id="{4D1D5E34-4132-BEC7-239F-7F60BCF5E2BF}"/>
                </a:ext>
              </a:extLst>
            </p:cNvPr>
            <p:cNvGrpSpPr/>
            <p:nvPr/>
          </p:nvGrpSpPr>
          <p:grpSpPr>
            <a:xfrm>
              <a:off x="5181600" y="1580213"/>
              <a:ext cx="1828800" cy="1081993"/>
              <a:chOff x="5181600" y="1527048"/>
              <a:chExt cx="1828800" cy="1081993"/>
            </a:xfrm>
          </p:grpSpPr>
          <p:sp>
            <p:nvSpPr>
              <p:cNvPr id="55" name="TextBox 54">
                <a:extLst>
                  <a:ext uri="{FF2B5EF4-FFF2-40B4-BE49-F238E27FC236}">
                    <a16:creationId xmlns:a16="http://schemas.microsoft.com/office/drawing/2014/main" id="{BD10C192-F9F9-EACA-0AA5-824272666DF8}"/>
                  </a:ext>
                </a:extLst>
              </p:cNvPr>
              <p:cNvSpPr txBox="1">
                <a:spLocks/>
              </p:cNvSpPr>
              <p:nvPr/>
            </p:nvSpPr>
            <p:spPr>
              <a:xfrm>
                <a:off x="5441559" y="1925966"/>
                <a:ext cx="1308884"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dirty="0">
                    <a:solidFill>
                      <a:schemeClr val="tx2"/>
                    </a:solidFill>
                    <a:latin typeface="+mj-lt"/>
                    <a:ea typeface="+mj-ea"/>
                    <a:cs typeface="+mj-cs"/>
                  </a:rPr>
                  <a:t>Forms (Surveys)</a:t>
                </a:r>
                <a:endParaRPr kumimoji="0" lang="en-US" sz="1400" i="0" strike="noStrike" kern="1200" cap="none" spc="0" normalizeH="0" baseline="0" noProof="0" dirty="0">
                  <a:ln>
                    <a:noFill/>
                  </a:ln>
                  <a:solidFill>
                    <a:schemeClr val="tx2"/>
                  </a:solidFill>
                  <a:effectLst/>
                  <a:uLnTx/>
                  <a:uFillTx/>
                  <a:latin typeface="+mj-lt"/>
                  <a:ea typeface="+mj-ea"/>
                  <a:cs typeface="+mj-cs"/>
                </a:endParaRPr>
              </a:p>
            </p:txBody>
          </p:sp>
          <p:sp>
            <p:nvSpPr>
              <p:cNvPr id="94" name="TextBox 93">
                <a:extLst>
                  <a:ext uri="{FF2B5EF4-FFF2-40B4-BE49-F238E27FC236}">
                    <a16:creationId xmlns:a16="http://schemas.microsoft.com/office/drawing/2014/main" id="{D92D1FE8-3670-B8B5-0F48-DBC6B1B4793E}"/>
                  </a:ext>
                </a:extLst>
              </p:cNvPr>
              <p:cNvSpPr txBox="1"/>
              <p:nvPr/>
            </p:nvSpPr>
            <p:spPr>
              <a:xfrm>
                <a:off x="5181600"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End-to-end survey mgmt.</a:t>
                </a:r>
              </a:p>
            </p:txBody>
          </p:sp>
          <p:pic>
            <p:nvPicPr>
              <p:cNvPr id="15" name="Picture 14" descr="A rainbow colored logo on a black background  AI-generated content may be incorrect.">
                <a:extLst>
                  <a:ext uri="{FF2B5EF4-FFF2-40B4-BE49-F238E27FC236}">
                    <a16:creationId xmlns:a16="http://schemas.microsoft.com/office/drawing/2014/main" id="{DD3E71FB-85F4-4CB3-8538-26E3BF5DDB1B}"/>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53" name="TextBox 52">
                <a:extLst>
                  <a:ext uri="{FF2B5EF4-FFF2-40B4-BE49-F238E27FC236}">
                    <a16:creationId xmlns:a16="http://schemas.microsoft.com/office/drawing/2014/main" id="{350502A2-AFCE-65E0-F5FF-0697CA83066C}"/>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en-US" sz="1100">
                    <a:solidFill>
                      <a:schemeClr val="accent1"/>
                    </a:solidFill>
                    <a:ea typeface="+mj-ea"/>
                    <a:cs typeface="+mj-cs"/>
                    <a:hlinkClick r:id="rId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6" name="Group 45">
              <a:extLst>
                <a:ext uri="{FF2B5EF4-FFF2-40B4-BE49-F238E27FC236}">
                  <a16:creationId xmlns:a16="http://schemas.microsoft.com/office/drawing/2014/main" id="{D592C6CB-0D73-3FAF-2E03-DE03127B45EA}"/>
                </a:ext>
              </a:extLst>
            </p:cNvPr>
            <p:cNvGrpSpPr/>
            <p:nvPr/>
          </p:nvGrpSpPr>
          <p:grpSpPr>
            <a:xfrm>
              <a:off x="5181600" y="4448318"/>
              <a:ext cx="1828800" cy="1214804"/>
              <a:chOff x="5181600" y="4395153"/>
              <a:chExt cx="1828800" cy="1214804"/>
            </a:xfrm>
          </p:grpSpPr>
          <p:pic>
            <p:nvPicPr>
              <p:cNvPr id="61" name="Picture 60" descr="A logo with a letter p  AI-generated content may be incorrect.">
                <a:extLst>
                  <a:ext uri="{FF2B5EF4-FFF2-40B4-BE49-F238E27FC236}">
                    <a16:creationId xmlns:a16="http://schemas.microsoft.com/office/drawing/2014/main" id="{EF79EF0C-E6BC-E86A-E353-DA0AC375998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62" name="TextBox 61">
                <a:extLst>
                  <a:ext uri="{FF2B5EF4-FFF2-40B4-BE49-F238E27FC236}">
                    <a16:creationId xmlns:a16="http://schemas.microsoft.com/office/drawing/2014/main" id="{35E4D099-2A28-2AFB-5B6A-5F752D18F290}"/>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PowerPoint</a:t>
                </a:r>
              </a:p>
            </p:txBody>
          </p:sp>
          <p:sp>
            <p:nvSpPr>
              <p:cNvPr id="66" name="TextBox 65">
                <a:extLst>
                  <a:ext uri="{FF2B5EF4-FFF2-40B4-BE49-F238E27FC236}">
                    <a16:creationId xmlns:a16="http://schemas.microsoft.com/office/drawing/2014/main" id="{FF2B943F-38AC-D327-22BF-8ECC6694C9BC}"/>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Build and iterate on presentations</a:t>
                </a:r>
              </a:p>
            </p:txBody>
          </p:sp>
          <p:sp>
            <p:nvSpPr>
              <p:cNvPr id="99" name="TextBox 98">
                <a:extLst>
                  <a:ext uri="{FF2B5EF4-FFF2-40B4-BE49-F238E27FC236}">
                    <a16:creationId xmlns:a16="http://schemas.microsoft.com/office/drawing/2014/main" id="{4F3D248B-A95E-9DF1-D7C7-4822730FB954}"/>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27" name="Group 26">
              <a:extLst>
                <a:ext uri="{FF2B5EF4-FFF2-40B4-BE49-F238E27FC236}">
                  <a16:creationId xmlns:a16="http://schemas.microsoft.com/office/drawing/2014/main" id="{0C6F47A8-B84A-B5CE-97D9-05FA9D9EB8F9}"/>
                </a:ext>
              </a:extLst>
            </p:cNvPr>
            <p:cNvGrpSpPr/>
            <p:nvPr/>
          </p:nvGrpSpPr>
          <p:grpSpPr>
            <a:xfrm>
              <a:off x="5181600" y="3022902"/>
              <a:ext cx="1828800" cy="1040233"/>
              <a:chOff x="5181600" y="2969737"/>
              <a:chExt cx="1828800" cy="1040233"/>
            </a:xfrm>
          </p:grpSpPr>
          <p:pic>
            <p:nvPicPr>
              <p:cNvPr id="26" name="Picture 25">
                <a:extLst>
                  <a:ext uri="{FF2B5EF4-FFF2-40B4-BE49-F238E27FC236}">
                    <a16:creationId xmlns:a16="http://schemas.microsoft.com/office/drawing/2014/main" id="{31C0F287-DB15-E9C7-2CAC-AD33191ED948}"/>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91" name="TextBox 90">
                <a:extLst>
                  <a:ext uri="{FF2B5EF4-FFF2-40B4-BE49-F238E27FC236}">
                    <a16:creationId xmlns:a16="http://schemas.microsoft.com/office/drawing/2014/main" id="{A8747051-782C-F2D7-61D3-DEBA6166C5B8}"/>
                  </a:ext>
                </a:extLst>
              </p:cNvPr>
              <p:cNvSpPr txBox="1"/>
              <p:nvPr/>
            </p:nvSpPr>
            <p:spPr>
              <a:xfrm>
                <a:off x="5181600"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Automate project mgmt.</a:t>
                </a:r>
              </a:p>
            </p:txBody>
          </p:sp>
          <p:sp>
            <p:nvSpPr>
              <p:cNvPr id="28" name="TextBox 27">
                <a:extLst>
                  <a:ext uri="{FF2B5EF4-FFF2-40B4-BE49-F238E27FC236}">
                    <a16:creationId xmlns:a16="http://schemas.microsoft.com/office/drawing/2014/main" id="{950FEB82-2264-0BAD-A3F9-720DA7D04064}"/>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2">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24" name="TextBox 123">
                <a:extLst>
                  <a:ext uri="{FF2B5EF4-FFF2-40B4-BE49-F238E27FC236}">
                    <a16:creationId xmlns:a16="http://schemas.microsoft.com/office/drawing/2014/main" id="{F2F9A224-E278-B304-AA4F-5EE14C39B3EF}"/>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Project Manager</a:t>
                </a:r>
              </a:p>
            </p:txBody>
          </p:sp>
        </p:grpSp>
        <p:grpSp>
          <p:nvGrpSpPr>
            <p:cNvPr id="29" name="Group 28">
              <a:extLst>
                <a:ext uri="{FF2B5EF4-FFF2-40B4-BE49-F238E27FC236}">
                  <a16:creationId xmlns:a16="http://schemas.microsoft.com/office/drawing/2014/main" id="{17AD5350-A288-6239-C6D8-4726E633AFF0}"/>
                </a:ext>
              </a:extLst>
            </p:cNvPr>
            <p:cNvGrpSpPr/>
            <p:nvPr/>
          </p:nvGrpSpPr>
          <p:grpSpPr>
            <a:xfrm>
              <a:off x="690734" y="2988794"/>
              <a:ext cx="1828800" cy="1074341"/>
              <a:chOff x="690734" y="2935629"/>
              <a:chExt cx="1828800" cy="1074341"/>
            </a:xfrm>
          </p:grpSpPr>
          <p:sp>
            <p:nvSpPr>
              <p:cNvPr id="58" name="TextBox 57">
                <a:extLst>
                  <a:ext uri="{FF2B5EF4-FFF2-40B4-BE49-F238E27FC236}">
                    <a16:creationId xmlns:a16="http://schemas.microsoft.com/office/drawing/2014/main" id="{7E8ECACF-6FBF-5C24-55AA-684627542F53}"/>
                  </a:ext>
                </a:extLst>
              </p:cNvPr>
              <p:cNvSpPr txBox="1">
                <a:spLocks/>
              </p:cNvSpPr>
              <p:nvPr/>
            </p:nvSpPr>
            <p:spPr>
              <a:xfrm>
                <a:off x="958774" y="3328642"/>
                <a:ext cx="129272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AI in SharePoint</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56" name="TextBox 55">
                <a:extLst>
                  <a:ext uri="{FF2B5EF4-FFF2-40B4-BE49-F238E27FC236}">
                    <a16:creationId xmlns:a16="http://schemas.microsoft.com/office/drawing/2014/main" id="{6C99ED16-921A-E18E-AB04-3DFFD52F4A83}"/>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59" name="TextBox 58">
                <a:extLst>
                  <a:ext uri="{FF2B5EF4-FFF2-40B4-BE49-F238E27FC236}">
                    <a16:creationId xmlns:a16="http://schemas.microsoft.com/office/drawing/2014/main" id="{17D95569-EC1A-80AC-433E-F937112277AC}"/>
                  </a:ext>
                </a:extLst>
              </p:cNvPr>
              <p:cNvSpPr txBox="1"/>
              <p:nvPr/>
            </p:nvSpPr>
            <p:spPr>
              <a:xfrm>
                <a:off x="690734"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Content mgmt. </a:t>
                </a:r>
                <a:r>
                  <a:rPr lang="en-US" sz="1050">
                    <a:solidFill>
                      <a:schemeClr val="tx2"/>
                    </a:solidFill>
                  </a:rPr>
                  <a:t>&amp; organization</a:t>
                </a:r>
                <a:endParaRPr kumimoji="0" lang="en-US" sz="1050" b="0" i="0" u="none" strike="noStrike" kern="1200" cap="none" spc="0" normalizeH="0" baseline="0" noProof="0">
                  <a:ln>
                    <a:noFill/>
                  </a:ln>
                  <a:solidFill>
                    <a:schemeClr val="tx2"/>
                  </a:solidFill>
                  <a:effectLst/>
                  <a:uLnTx/>
                  <a:uFillTx/>
                </a:endParaRPr>
              </a:p>
            </p:txBody>
          </p:sp>
          <p:pic>
            <p:nvPicPr>
              <p:cNvPr id="1034" name="Picture 10" descr="Download Microsoft SharePoint Logo in SVG Vector or PNG File Format - Logo.wine">
                <a:extLst>
                  <a:ext uri="{FF2B5EF4-FFF2-40B4-BE49-F238E27FC236}">
                    <a16:creationId xmlns:a16="http://schemas.microsoft.com/office/drawing/2014/main" id="{4DC6DF63-88A4-C31D-8D16-E2D7CDC5A758}"/>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0BA2D06-A87D-F178-0485-9AF01CF0A366}"/>
                </a:ext>
              </a:extLst>
            </p:cNvPr>
            <p:cNvGrpSpPr/>
            <p:nvPr/>
          </p:nvGrpSpPr>
          <p:grpSpPr>
            <a:xfrm>
              <a:off x="690734" y="1580213"/>
              <a:ext cx="1828800" cy="1081993"/>
              <a:chOff x="690734" y="1527048"/>
              <a:chExt cx="1828800" cy="1081993"/>
            </a:xfrm>
          </p:grpSpPr>
          <p:sp>
            <p:nvSpPr>
              <p:cNvPr id="36" name="TextBox 35">
                <a:extLst>
                  <a:ext uri="{FF2B5EF4-FFF2-40B4-BE49-F238E27FC236}">
                    <a16:creationId xmlns:a16="http://schemas.microsoft.com/office/drawing/2014/main" id="{826F4ADA-3E76-3ECF-9E88-713113E90DE9}"/>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Researcher</a:t>
                </a:r>
              </a:p>
            </p:txBody>
          </p:sp>
          <p:pic>
            <p:nvPicPr>
              <p:cNvPr id="37" name="Picture 36">
                <a:extLst>
                  <a:ext uri="{FF2B5EF4-FFF2-40B4-BE49-F238E27FC236}">
                    <a16:creationId xmlns:a16="http://schemas.microsoft.com/office/drawing/2014/main" id="{C0093497-77FC-D4E0-39B2-01EB126E7B2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74" name="TextBox 73">
                <a:extLst>
                  <a:ext uri="{FF2B5EF4-FFF2-40B4-BE49-F238E27FC236}">
                    <a16:creationId xmlns:a16="http://schemas.microsoft.com/office/drawing/2014/main" id="{4FE3CA29-359B-5CA4-2D1B-7C6E8E5A2747}"/>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35" name="TextBox 34">
                <a:extLst>
                  <a:ext uri="{FF2B5EF4-FFF2-40B4-BE49-F238E27FC236}">
                    <a16:creationId xmlns:a16="http://schemas.microsoft.com/office/drawing/2014/main" id="{7A56C071-59BB-1A0C-7E3F-A9A7326398F2}"/>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0" name="Group 39">
              <a:extLst>
                <a:ext uri="{FF2B5EF4-FFF2-40B4-BE49-F238E27FC236}">
                  <a16:creationId xmlns:a16="http://schemas.microsoft.com/office/drawing/2014/main" id="{DCEBA5E0-130C-A332-2291-3071986114F8}"/>
                </a:ext>
              </a:extLst>
            </p:cNvPr>
            <p:cNvGrpSpPr/>
            <p:nvPr/>
          </p:nvGrpSpPr>
          <p:grpSpPr>
            <a:xfrm>
              <a:off x="690734" y="4448318"/>
              <a:ext cx="1828800" cy="1218297"/>
              <a:chOff x="690734" y="4395153"/>
              <a:chExt cx="1828800" cy="1218297"/>
            </a:xfrm>
          </p:grpSpPr>
          <p:sp>
            <p:nvSpPr>
              <p:cNvPr id="65" name="TextBox 64">
                <a:extLst>
                  <a:ext uri="{FF2B5EF4-FFF2-40B4-BE49-F238E27FC236}">
                    <a16:creationId xmlns:a16="http://schemas.microsoft.com/office/drawing/2014/main" id="{D6C57085-0098-C591-E579-0B95713FC7D9}"/>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Word</a:t>
                </a:r>
              </a:p>
            </p:txBody>
          </p:sp>
          <p:sp>
            <p:nvSpPr>
              <p:cNvPr id="68" name="TextBox 67">
                <a:extLst>
                  <a:ext uri="{FF2B5EF4-FFF2-40B4-BE49-F238E27FC236}">
                    <a16:creationId xmlns:a16="http://schemas.microsoft.com/office/drawing/2014/main" id="{8EBAACEB-C1E5-E3BF-13C6-17CE95CA04DB}"/>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Document creation</a:t>
                </a:r>
                <a:br>
                  <a:rPr kumimoji="0" lang="en-US" sz="1050" b="0" i="0" u="none" strike="noStrike" kern="1200" cap="none" spc="0" normalizeH="0" baseline="0" noProof="0">
                    <a:ln>
                      <a:noFill/>
                    </a:ln>
                    <a:solidFill>
                      <a:schemeClr val="tx2"/>
                    </a:solidFill>
                    <a:effectLst/>
                    <a:uLnTx/>
                    <a:uFillTx/>
                  </a:rPr>
                </a:br>
                <a:r>
                  <a:rPr kumimoji="0" lang="en-US" sz="1050" b="0" i="0" u="none" strike="noStrike" kern="1200" cap="none" spc="0" normalizeH="0" baseline="0" noProof="0">
                    <a:ln>
                      <a:noFill/>
                    </a:ln>
                    <a:solidFill>
                      <a:schemeClr val="tx2"/>
                    </a:solidFill>
                    <a:effectLst/>
                    <a:uLnTx/>
                    <a:uFillTx/>
                  </a:rPr>
                  <a:t>and iteration</a:t>
                </a:r>
              </a:p>
            </p:txBody>
          </p:sp>
          <p:sp>
            <p:nvSpPr>
              <p:cNvPr id="97" name="TextBox 96">
                <a:extLst>
                  <a:ext uri="{FF2B5EF4-FFF2-40B4-BE49-F238E27FC236}">
                    <a16:creationId xmlns:a16="http://schemas.microsoft.com/office/drawing/2014/main" id="{C5486DDE-CC30-C3F9-1B52-DFDCB2924805}"/>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3" name="Picture 32" descr="A logo with a black background  AI-generated content may be incorrect.">
                <a:extLst>
                  <a:ext uri="{FF2B5EF4-FFF2-40B4-BE49-F238E27FC236}">
                    <a16:creationId xmlns:a16="http://schemas.microsoft.com/office/drawing/2014/main" id="{74A8FA45-0ADF-4713-1A49-FACB039ADA0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2" name="Group 21">
              <a:extLst>
                <a:ext uri="{FF2B5EF4-FFF2-40B4-BE49-F238E27FC236}">
                  <a16:creationId xmlns:a16="http://schemas.microsoft.com/office/drawing/2014/main" id="{285E0F64-5DFC-8DC3-06FF-B35E59EB5CAF}"/>
                </a:ext>
              </a:extLst>
            </p:cNvPr>
            <p:cNvGrpSpPr/>
            <p:nvPr/>
          </p:nvGrpSpPr>
          <p:grpSpPr>
            <a:xfrm>
              <a:off x="7427033" y="3062745"/>
              <a:ext cx="1828800" cy="1000390"/>
              <a:chOff x="7427033" y="3009580"/>
              <a:chExt cx="1828800" cy="1000390"/>
            </a:xfrm>
          </p:grpSpPr>
          <p:sp>
            <p:nvSpPr>
              <p:cNvPr id="32" name="TextBox 31">
                <a:extLst>
                  <a:ext uri="{FF2B5EF4-FFF2-40B4-BE49-F238E27FC236}">
                    <a16:creationId xmlns:a16="http://schemas.microsoft.com/office/drawing/2014/main" id="{7F6F4C93-A9D0-7FA7-2577-8E8B59820944}"/>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7">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44" name="TextBox 43">
                <a:extLst>
                  <a:ext uri="{FF2B5EF4-FFF2-40B4-BE49-F238E27FC236}">
                    <a16:creationId xmlns:a16="http://schemas.microsoft.com/office/drawing/2014/main" id="{AC0CE84C-3BA1-0C9E-A397-3FCAA138387C}"/>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effectLst/>
                    <a:latin typeface="+mj-lt"/>
                    <a:ea typeface="+mj-ea"/>
                    <a:cs typeface="+mj-cs"/>
                  </a:rPr>
                  <a:t>Communities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49" name="TextBox 48">
                <a:extLst>
                  <a:ext uri="{FF2B5EF4-FFF2-40B4-BE49-F238E27FC236}">
                    <a16:creationId xmlns:a16="http://schemas.microsoft.com/office/drawing/2014/main" id="{4C5560B6-D700-EA85-64D2-B217D99BF6D6}"/>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Community mgmt.</a:t>
                </a:r>
              </a:p>
            </p:txBody>
          </p:sp>
          <p:pic>
            <p:nvPicPr>
              <p:cNvPr id="50" name="Picture 2" descr="Microsoft Viva Engage">
                <a:extLst>
                  <a:ext uri="{FF2B5EF4-FFF2-40B4-BE49-F238E27FC236}">
                    <a16:creationId xmlns:a16="http://schemas.microsoft.com/office/drawing/2014/main" id="{8B8C9307-2C24-50F5-B688-C31E76B79940}"/>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404D6D4-14A0-894B-1AFB-F83398DF8C93}"/>
                </a:ext>
              </a:extLst>
            </p:cNvPr>
            <p:cNvGrpSpPr/>
            <p:nvPr/>
          </p:nvGrpSpPr>
          <p:grpSpPr>
            <a:xfrm>
              <a:off x="7427033" y="1435262"/>
              <a:ext cx="1828800" cy="1226944"/>
              <a:chOff x="7427033" y="1382097"/>
              <a:chExt cx="1828800" cy="1226944"/>
            </a:xfrm>
          </p:grpSpPr>
          <p:sp>
            <p:nvSpPr>
              <p:cNvPr id="9" name="TextBox 8">
                <a:extLst>
                  <a:ext uri="{FF2B5EF4-FFF2-40B4-BE49-F238E27FC236}">
                    <a16:creationId xmlns:a16="http://schemas.microsoft.com/office/drawing/2014/main" id="{B6F4B600-9389-600E-8F79-A3036786FB37}"/>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 </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1" name="TextBox 10">
                <a:extLst>
                  <a:ext uri="{FF2B5EF4-FFF2-40B4-BE49-F238E27FC236}">
                    <a16:creationId xmlns:a16="http://schemas.microsoft.com/office/drawing/2014/main" id="{3A0A82CE-141C-E3B7-D72F-100C004D2743}"/>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Interpreter</a:t>
                </a:r>
              </a:p>
            </p:txBody>
          </p:sp>
          <p:pic>
            <p:nvPicPr>
              <p:cNvPr id="13" name="Picture 12">
                <a:extLst>
                  <a:ext uri="{FF2B5EF4-FFF2-40B4-BE49-F238E27FC236}">
                    <a16:creationId xmlns:a16="http://schemas.microsoft.com/office/drawing/2014/main" id="{DBF5E6DA-859F-4E0D-59F8-C772BCB28C4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92" name="TextBox 91">
                <a:extLst>
                  <a:ext uri="{FF2B5EF4-FFF2-40B4-BE49-F238E27FC236}">
                    <a16:creationId xmlns:a16="http://schemas.microsoft.com/office/drawing/2014/main" id="{B29D6E71-6600-CFDA-3FD7-7E0E741D90BB}"/>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M</a:t>
                </a:r>
                <a:r>
                  <a:rPr kumimoji="0" lang="en-US" sz="1050" b="0" i="0" u="none" strike="noStrike" kern="1200" cap="none" spc="0" normalizeH="0" baseline="0" noProof="0">
                    <a:ln>
                      <a:noFill/>
                    </a:ln>
                    <a:solidFill>
                      <a:schemeClr val="tx2"/>
                    </a:solidFill>
                    <a:effectLst/>
                    <a:uLnTx/>
                    <a:uFillTx/>
                  </a:rPr>
                  <a:t>ulti-lingual translation</a:t>
                </a:r>
              </a:p>
            </p:txBody>
          </p:sp>
        </p:grpSp>
        <p:grpSp>
          <p:nvGrpSpPr>
            <p:cNvPr id="47" name="Group 46">
              <a:extLst>
                <a:ext uri="{FF2B5EF4-FFF2-40B4-BE49-F238E27FC236}">
                  <a16:creationId xmlns:a16="http://schemas.microsoft.com/office/drawing/2014/main" id="{5AF899AA-7E54-3861-A7D9-2F5B9CFB3F52}"/>
                </a:ext>
              </a:extLst>
            </p:cNvPr>
            <p:cNvGrpSpPr/>
            <p:nvPr/>
          </p:nvGrpSpPr>
          <p:grpSpPr>
            <a:xfrm>
              <a:off x="7427033" y="4448318"/>
              <a:ext cx="1828800" cy="1220392"/>
              <a:chOff x="7427033" y="4395153"/>
              <a:chExt cx="1828800" cy="1220392"/>
            </a:xfrm>
          </p:grpSpPr>
          <p:sp>
            <p:nvSpPr>
              <p:cNvPr id="82" name="TextBox 81">
                <a:extLst>
                  <a:ext uri="{FF2B5EF4-FFF2-40B4-BE49-F238E27FC236}">
                    <a16:creationId xmlns:a16="http://schemas.microsoft.com/office/drawing/2014/main" id="{9431EAE0-DDC9-FDCE-50B2-997C5CFD956B}"/>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People</a:t>
                </a:r>
              </a:p>
            </p:txBody>
          </p:sp>
          <p:sp>
            <p:nvSpPr>
              <p:cNvPr id="83" name="TextBox 82">
                <a:extLst>
                  <a:ext uri="{FF2B5EF4-FFF2-40B4-BE49-F238E27FC236}">
                    <a16:creationId xmlns:a16="http://schemas.microsoft.com/office/drawing/2014/main" id="{1910008F-6AA1-9204-ACB3-E9A2036953B0}"/>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Colleague connector &amp; collaboration planner</a:t>
                </a:r>
              </a:p>
            </p:txBody>
          </p:sp>
          <p:sp>
            <p:nvSpPr>
              <p:cNvPr id="102" name="TextBox 101">
                <a:extLst>
                  <a:ext uri="{FF2B5EF4-FFF2-40B4-BE49-F238E27FC236}">
                    <a16:creationId xmlns:a16="http://schemas.microsoft.com/office/drawing/2014/main" id="{DC82D519-CE46-154A-A20D-AED04D12A582}"/>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8" name="Picture 37">
                <a:extLst>
                  <a:ext uri="{FF2B5EF4-FFF2-40B4-BE49-F238E27FC236}">
                    <a16:creationId xmlns:a16="http://schemas.microsoft.com/office/drawing/2014/main" id="{55B2A5D8-0E60-726E-80E3-D78E877176F1}"/>
                  </a:ext>
                  <a:ext uri="{C183D7F6-B498-43B3-948B-1728B52AA6E4}">
                    <adec:decorative xmlns:adec="http://schemas.microsoft.com/office/drawing/2017/decorative" val="1"/>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18" name="Group 17">
              <a:extLst>
                <a:ext uri="{FF2B5EF4-FFF2-40B4-BE49-F238E27FC236}">
                  <a16:creationId xmlns:a16="http://schemas.microsoft.com/office/drawing/2014/main" id="{15714022-790E-2BA0-A521-A889057CBBFE}"/>
                </a:ext>
              </a:extLst>
            </p:cNvPr>
            <p:cNvGrpSpPr/>
            <p:nvPr/>
          </p:nvGrpSpPr>
          <p:grpSpPr>
            <a:xfrm>
              <a:off x="9672465" y="1435262"/>
              <a:ext cx="1828800" cy="1226944"/>
              <a:chOff x="9672465" y="1382097"/>
              <a:chExt cx="1828800" cy="1226944"/>
            </a:xfrm>
          </p:grpSpPr>
          <p:sp>
            <p:nvSpPr>
              <p:cNvPr id="7" name="TextBox 6">
                <a:extLst>
                  <a:ext uri="{FF2B5EF4-FFF2-40B4-BE49-F238E27FC236}">
                    <a16:creationId xmlns:a16="http://schemas.microsoft.com/office/drawing/2014/main" id="{0CA95669-4149-6054-CDAC-ADAC7750A3BC}"/>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6" name="TextBox 5">
                <a:extLst>
                  <a:ext uri="{FF2B5EF4-FFF2-40B4-BE49-F238E27FC236}">
                    <a16:creationId xmlns:a16="http://schemas.microsoft.com/office/drawing/2014/main" id="{A50DFCFA-1DDD-8E8E-B645-B125B78D4849}"/>
                  </a:ext>
                </a:extLst>
              </p:cNvPr>
              <p:cNvSpPr txBox="1">
                <a:spLocks/>
              </p:cNvSpPr>
              <p:nvPr/>
            </p:nvSpPr>
            <p:spPr>
              <a:xfrm>
                <a:off x="10179702" y="1923401"/>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Facilitator</a:t>
                </a:r>
                <a:endParaRPr kumimoji="0" lang="en-US" sz="1400" i="0" u="none" strike="noStrike" kern="1200" cap="none" spc="0" normalizeH="0" baseline="0" noProof="0">
                  <a:ln>
                    <a:noFill/>
                  </a:ln>
                  <a:solidFill>
                    <a:schemeClr val="tx2"/>
                  </a:solidFill>
                  <a:effectLst/>
                  <a:uLnTx/>
                  <a:uFillTx/>
                  <a:latin typeface="+mj-lt"/>
                  <a:ea typeface="+mj-ea"/>
                  <a:cs typeface="+mj-cs"/>
                </a:endParaRPr>
              </a:p>
            </p:txBody>
          </p:sp>
          <p:pic>
            <p:nvPicPr>
              <p:cNvPr id="8" name="Picture 7">
                <a:extLst>
                  <a:ext uri="{FF2B5EF4-FFF2-40B4-BE49-F238E27FC236}">
                    <a16:creationId xmlns:a16="http://schemas.microsoft.com/office/drawing/2014/main" id="{B71BC421-A7D7-14C5-D93E-EBD8D9CD90C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89" name="TextBox 88">
                <a:extLst>
                  <a:ext uri="{FF2B5EF4-FFF2-40B4-BE49-F238E27FC236}">
                    <a16:creationId xmlns:a16="http://schemas.microsoft.com/office/drawing/2014/main" id="{EA591F08-9857-7E20-34C2-D5D3FA3FBCCF}"/>
                  </a:ext>
                </a:extLst>
              </p:cNvPr>
              <p:cNvSpPr txBox="1"/>
              <p:nvPr/>
            </p:nvSpPr>
            <p:spPr>
              <a:xfrm>
                <a:off x="9672465"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Teams meeting moderation</a:t>
                </a:r>
              </a:p>
            </p:txBody>
          </p:sp>
        </p:grpSp>
        <p:grpSp>
          <p:nvGrpSpPr>
            <p:cNvPr id="20" name="Group 19">
              <a:extLst>
                <a:ext uri="{FF2B5EF4-FFF2-40B4-BE49-F238E27FC236}">
                  <a16:creationId xmlns:a16="http://schemas.microsoft.com/office/drawing/2014/main" id="{A24260A8-5F42-EEDA-BF6F-F080651B9B02}"/>
                </a:ext>
              </a:extLst>
            </p:cNvPr>
            <p:cNvGrpSpPr/>
            <p:nvPr/>
          </p:nvGrpSpPr>
          <p:grpSpPr>
            <a:xfrm>
              <a:off x="9672465" y="3027039"/>
              <a:ext cx="1828800" cy="1036096"/>
              <a:chOff x="9672465" y="2973874"/>
              <a:chExt cx="1828800" cy="1036096"/>
            </a:xfrm>
          </p:grpSpPr>
          <p:sp>
            <p:nvSpPr>
              <p:cNvPr id="77" name="TextBox 76">
                <a:extLst>
                  <a:ext uri="{FF2B5EF4-FFF2-40B4-BE49-F238E27FC236}">
                    <a16:creationId xmlns:a16="http://schemas.microsoft.com/office/drawing/2014/main" id="{78F44E0A-C818-A8B2-8DCB-5D5B6F971415}"/>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Organizational insights</a:t>
                </a:r>
              </a:p>
            </p:txBody>
          </p:sp>
          <p:sp>
            <p:nvSpPr>
              <p:cNvPr id="79" name="TextBox 78">
                <a:extLst>
                  <a:ext uri="{FF2B5EF4-FFF2-40B4-BE49-F238E27FC236}">
                    <a16:creationId xmlns:a16="http://schemas.microsoft.com/office/drawing/2014/main" id="{31BBE7A1-E3DF-2534-49A5-71561CD445DD}"/>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Workforce Insights</a:t>
                </a:r>
              </a:p>
            </p:txBody>
          </p:sp>
          <p:sp>
            <p:nvSpPr>
              <p:cNvPr id="117" name="TextBox 116">
                <a:extLst>
                  <a:ext uri="{FF2B5EF4-FFF2-40B4-BE49-F238E27FC236}">
                    <a16:creationId xmlns:a16="http://schemas.microsoft.com/office/drawing/2014/main" id="{DDA96116-9C7D-8216-071C-8D513CF7685A}"/>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4" name="Picture 33">
                <a:extLst>
                  <a:ext uri="{FF2B5EF4-FFF2-40B4-BE49-F238E27FC236}">
                    <a16:creationId xmlns:a16="http://schemas.microsoft.com/office/drawing/2014/main" id="{4C8261D8-0D81-614C-C3B1-614380A73C5B}"/>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48" name="Group 47">
              <a:extLst>
                <a:ext uri="{FF2B5EF4-FFF2-40B4-BE49-F238E27FC236}">
                  <a16:creationId xmlns:a16="http://schemas.microsoft.com/office/drawing/2014/main" id="{36241219-96D9-6603-558B-554492E2722C}"/>
                </a:ext>
              </a:extLst>
            </p:cNvPr>
            <p:cNvGrpSpPr/>
            <p:nvPr/>
          </p:nvGrpSpPr>
          <p:grpSpPr>
            <a:xfrm>
              <a:off x="9672465" y="4448318"/>
              <a:ext cx="1828800" cy="1224964"/>
              <a:chOff x="9672465" y="4395153"/>
              <a:chExt cx="1828800" cy="1224964"/>
            </a:xfrm>
          </p:grpSpPr>
          <p:sp>
            <p:nvSpPr>
              <p:cNvPr id="104" name="TextBox 103">
                <a:extLst>
                  <a:ext uri="{FF2B5EF4-FFF2-40B4-BE49-F238E27FC236}">
                    <a16:creationId xmlns:a16="http://schemas.microsoft.com/office/drawing/2014/main" id="{C09BA8A0-86CE-0CA2-DFBA-D772C294D2C5}"/>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Curated AI skill building resources</a:t>
                </a:r>
              </a:p>
            </p:txBody>
          </p:sp>
          <p:sp>
            <p:nvSpPr>
              <p:cNvPr id="105" name="TextBox 104">
                <a:extLst>
                  <a:ext uri="{FF2B5EF4-FFF2-40B4-BE49-F238E27FC236}">
                    <a16:creationId xmlns:a16="http://schemas.microsoft.com/office/drawing/2014/main" id="{FCC3D3D0-8ED3-14B5-7F4E-9A09738EBA86}"/>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Learning</a:t>
                </a:r>
              </a:p>
            </p:txBody>
          </p:sp>
          <p:sp>
            <p:nvSpPr>
              <p:cNvPr id="118" name="TextBox 117">
                <a:extLst>
                  <a:ext uri="{FF2B5EF4-FFF2-40B4-BE49-F238E27FC236}">
                    <a16:creationId xmlns:a16="http://schemas.microsoft.com/office/drawing/2014/main" id="{22FFE141-6AF3-254B-5402-FFABCE9F6E68}"/>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9" name="Picture 38">
                <a:extLst>
                  <a:ext uri="{FF2B5EF4-FFF2-40B4-BE49-F238E27FC236}">
                    <a16:creationId xmlns:a16="http://schemas.microsoft.com/office/drawing/2014/main" id="{D39EB72A-8805-A869-B18E-A76F47125F85}"/>
                  </a:ext>
                  <a:ext uri="{C183D7F6-B498-43B3-948B-1728B52AA6E4}">
                    <adec:decorative xmlns:adec="http://schemas.microsoft.com/office/drawing/2017/decorative" val="1"/>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
          <p:nvSpPr>
            <p:cNvPr id="12" name="Rectangle: Rounded Corners 34">
              <a:extLst>
                <a:ext uri="{FF2B5EF4-FFF2-40B4-BE49-F238E27FC236}">
                  <a16:creationId xmlns:a16="http://schemas.microsoft.com/office/drawing/2014/main" id="{0AC30A62-76B9-87C6-CBF4-C37EEDBE29A5}"/>
                </a:ext>
                <a:ext uri="{C183D7F6-B498-43B3-948B-1728B52AA6E4}">
                  <adec:decorative xmlns:adec="http://schemas.microsoft.com/office/drawing/2017/decorative" val="1"/>
                </a:ext>
              </a:extLst>
            </p:cNvPr>
            <p:cNvSpPr>
              <a:spLocks/>
            </p:cNvSpPr>
            <p:nvPr/>
          </p:nvSpPr>
          <p:spPr bwMode="auto">
            <a:xfrm>
              <a:off x="571500" y="1464473"/>
              <a:ext cx="11043920" cy="4684691"/>
            </a:xfrm>
            <a:prstGeom prst="roundRect">
              <a:avLst>
                <a:gd name="adj" fmla="val 5270"/>
              </a:avLst>
            </a:prstGeom>
            <a:no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grpSp>
      <p:sp>
        <p:nvSpPr>
          <p:cNvPr id="54" name="TextBox 53">
            <a:extLst>
              <a:ext uri="{FF2B5EF4-FFF2-40B4-BE49-F238E27FC236}">
                <a16:creationId xmlns:a16="http://schemas.microsoft.com/office/drawing/2014/main" id="{E742E0A9-F276-ACE1-AF52-0932E6B5F368}"/>
              </a:ext>
            </a:extLst>
          </p:cNvPr>
          <p:cNvSpPr txBox="1"/>
          <p:nvPr/>
        </p:nvSpPr>
        <p:spPr>
          <a:xfrm>
            <a:off x="1052623" y="5853800"/>
            <a:ext cx="10090298" cy="600165"/>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dirty="0">
                <a:ln>
                  <a:noFill/>
                </a:ln>
                <a:ea typeface="+mj-ea"/>
                <a:cs typeface="+mj-cs"/>
              </a:rPr>
              <a:t>This is a sample of agents built by Microsoft available in the Agent Store and in specific applications. Agents available to you will vary depending on your license and which agents your Admin has enabled for you.</a:t>
            </a:r>
          </a:p>
        </p:txBody>
      </p:sp>
    </p:spTree>
    <p:extLst>
      <p:ext uri="{BB962C8B-B14F-4D97-AF65-F5344CB8AC3E}">
        <p14:creationId xmlns:p14="http://schemas.microsoft.com/office/powerpoint/2010/main" val="30509805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9C5E4-19FB-FC74-67F8-BDC22F60F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E48D9-21F6-B555-E351-BDFA9F5E1404}"/>
              </a:ext>
            </a:extLst>
          </p:cNvPr>
          <p:cNvSpPr>
            <a:spLocks noGrp="1"/>
          </p:cNvSpPr>
          <p:nvPr>
            <p:ph type="title"/>
          </p:nvPr>
        </p:nvSpPr>
        <p:spPr>
          <a:xfrm>
            <a:off x="571500" y="2792795"/>
            <a:ext cx="7472570" cy="1569660"/>
          </a:xfrm>
          <a:prstGeom prst="rect">
            <a:avLst/>
          </a:prstGeom>
        </p:spPr>
        <p:txBody>
          <a:bodyPr/>
          <a:lstStyle/>
          <a:p>
            <a:pPr>
              <a:spcBef>
                <a:spcPts val="600"/>
              </a:spcBef>
              <a:spcAft>
                <a:spcPts val="600"/>
              </a:spcAft>
            </a:pPr>
            <a:r>
              <a:rPr lang="it-it" dirty="0"/>
              <a:t>Approfondimento Researcher</a:t>
            </a:r>
            <a:br/>
            <a:r>
              <a:rPr lang="it-it" sz="2000" dirty="0"/>
              <a:t>- Panoramica</a:t>
            </a:r>
            <a:br/>
            <a:r>
              <a:rPr lang="it-it" sz="2000" dirty="0"/>
              <a:t>- Casi d'uso e scenari</a:t>
            </a:r>
            <a:br/>
            <a:r>
              <a:rPr lang="it-it" sz="2000" dirty="0"/>
              <a:t>- Guida ai prompt</a:t>
            </a:r>
          </a:p>
        </p:txBody>
      </p:sp>
    </p:spTree>
    <p:extLst>
      <p:ext uri="{BB962C8B-B14F-4D97-AF65-F5344CB8AC3E}">
        <p14:creationId xmlns:p14="http://schemas.microsoft.com/office/powerpoint/2010/main" val="12885778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6AAD-9B64-F803-0DC0-302EEB35EEF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6DB2DD9-E81A-5D96-CC7F-3F092DA106DA}"/>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16">
            <a:extLst>
              <a:ext uri="{FF2B5EF4-FFF2-40B4-BE49-F238E27FC236}">
                <a16:creationId xmlns:a16="http://schemas.microsoft.com/office/drawing/2014/main" id="{CF2258A7-19E4-11E7-1478-4598A3E88287}"/>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itle 25">
            <a:extLst>
              <a:ext uri="{FF2B5EF4-FFF2-40B4-BE49-F238E27FC236}">
                <a16:creationId xmlns:a16="http://schemas.microsoft.com/office/drawing/2014/main" id="{D4503B96-19FF-5C15-F1C9-F08704704B9F}"/>
              </a:ext>
            </a:extLst>
          </p:cNvPr>
          <p:cNvSpPr txBox="1">
            <a:spLocks noGrp="1"/>
          </p:cNvSpPr>
          <p:nvPr>
            <p:ph type="title"/>
          </p:nvPr>
        </p:nvSpPr>
        <p:spPr>
          <a:xfrm>
            <a:off x="588963" y="867732"/>
            <a:ext cx="3097681" cy="1089529"/>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it-it" sz="3600">
                <a:solidFill>
                  <a:schemeClr val="accent1"/>
                </a:solidFill>
              </a:rPr>
              <a:t>Agente Researcher</a:t>
            </a:r>
          </a:p>
        </p:txBody>
      </p:sp>
      <p:sp>
        <p:nvSpPr>
          <p:cNvPr id="8" name="TextBox 7">
            <a:extLst>
              <a:ext uri="{FF2B5EF4-FFF2-40B4-BE49-F238E27FC236}">
                <a16:creationId xmlns:a16="http://schemas.microsoft.com/office/drawing/2014/main" id="{63499077-0B9C-4AF5-52C0-36D1CFE69D82}"/>
              </a:ext>
            </a:extLst>
          </p:cNvPr>
          <p:cNvSpPr txBox="1"/>
          <p:nvPr/>
        </p:nvSpPr>
        <p:spPr>
          <a:xfrm>
            <a:off x="588963" y="2132801"/>
            <a:ext cx="3097681" cy="4103688"/>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L'agente </a:t>
            </a:r>
            <a:r>
              <a:rPr kumimoji="0" lang="it-it" sz="1600" i="0" u="none" strike="noStrike" kern="1200" cap="none" spc="0" normalizeH="0" baseline="0" noProof="0" dirty="0">
                <a:ln>
                  <a:noFill/>
                </a:ln>
                <a:solidFill>
                  <a:srgbClr val="091F2C"/>
                </a:solidFill>
                <a:effectLst/>
                <a:uLnTx/>
                <a:uFillTx/>
                <a:latin typeface="Segoe Sans Display"/>
                <a:ea typeface="+mn-ea"/>
                <a:cs typeface="+mn-cs"/>
              </a:rPr>
              <a:t>Researcher offre alle organizzazioni le capacità che </a:t>
            </a:r>
            <a:br>
              <a:rPr kumimoji="0" lang="it-it" sz="1600" i="0" u="none" strike="noStrike" kern="1200" cap="none" spc="0" normalizeH="0" baseline="0" noProof="0" dirty="0">
                <a:ln>
                  <a:noFill/>
                </a:ln>
                <a:solidFill>
                  <a:srgbClr val="091F2C"/>
                </a:solidFill>
                <a:effectLst/>
                <a:uLnTx/>
                <a:uFillTx/>
                <a:latin typeface="Segoe Sans Display"/>
                <a:ea typeface="+mn-ea"/>
                <a:cs typeface="+mn-cs"/>
              </a:rPr>
            </a:br>
            <a:r>
              <a:rPr kumimoji="0" lang="it-it" sz="1600" i="0" u="none" strike="noStrike" kern="1200" cap="none" spc="0" normalizeH="0" baseline="0" noProof="0" dirty="0">
                <a:ln>
                  <a:noFill/>
                </a:ln>
                <a:solidFill>
                  <a:srgbClr val="091F2C"/>
                </a:solidFill>
                <a:effectLst/>
                <a:uLnTx/>
                <a:uFillTx/>
                <a:latin typeface="Segoe Sans Display"/>
                <a:ea typeface="+mn-ea"/>
                <a:cs typeface="+mn-cs"/>
              </a:rPr>
              <a:t>si aspettano da </a:t>
            </a:r>
            <a:r>
              <a:rPr kumimoji="0" lang="it-it" sz="1600" b="1" i="0" u="none" strike="noStrike" kern="1200" cap="none" spc="0" normalizeH="0" baseline="0" noProof="0" dirty="0">
                <a:ln>
                  <a:noFill/>
                </a:ln>
                <a:solidFill>
                  <a:srgbClr val="091F2C"/>
                </a:solidFill>
                <a:effectLst/>
                <a:uLnTx/>
                <a:uFillTx/>
                <a:latin typeface="Segoe Sans Display"/>
                <a:ea typeface="+mn-ea"/>
                <a:cs typeface="+mn-cs"/>
              </a:rPr>
              <a:t>un ricercatore specializzato</a:t>
            </a: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 </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Unendo i modelli di </a:t>
            </a:r>
            <a:r>
              <a:rPr kumimoji="0" lang="it-it" sz="1600" b="1" i="0" u="none" strike="noStrike" kern="1200" cap="none" spc="0" normalizeH="0" baseline="0" noProof="0" dirty="0">
                <a:ln>
                  <a:noFill/>
                </a:ln>
                <a:solidFill>
                  <a:srgbClr val="091F2C"/>
                </a:solidFill>
                <a:effectLst/>
                <a:uLnTx/>
                <a:uFillTx/>
                <a:latin typeface="Segoe Sans Display"/>
                <a:ea typeface="+mn-ea"/>
                <a:cs typeface="+mn-cs"/>
              </a:rPr>
              <a:t>ragionamento profondo più avanzati con la base web e di lavoro</a:t>
            </a: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 questo agente offre risposte ben strutturate a prompt complessi, basate sui dati più rilevanti.</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Gli utenti ottengono un partner </a:t>
            </a:r>
            <a:br>
              <a:rPr kumimoji="0" lang="it-it" sz="1600" b="0" i="0" u="none" strike="noStrike" kern="1200" cap="none" spc="0" normalizeH="0" baseline="0" noProof="0" dirty="0">
                <a:ln>
                  <a:noFill/>
                </a:ln>
                <a:solidFill>
                  <a:srgbClr val="091F2C"/>
                </a:solidFill>
                <a:effectLst/>
                <a:uLnTx/>
                <a:uFillTx/>
                <a:latin typeface="Segoe Sans Display"/>
                <a:ea typeface="+mn-ea"/>
                <a:cs typeface="+mn-cs"/>
              </a:rPr>
            </a:b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di pensiero in grado di eseguire </a:t>
            </a:r>
            <a:r>
              <a:rPr kumimoji="0" lang="it-it" sz="1600" b="1" i="0" u="none" strike="noStrike" kern="1200" cap="none" spc="0" normalizeH="0" baseline="0" noProof="0" dirty="0">
                <a:ln>
                  <a:noFill/>
                </a:ln>
                <a:solidFill>
                  <a:srgbClr val="091F2C"/>
                </a:solidFill>
                <a:effectLst/>
                <a:uLnTx/>
                <a:uFillTx/>
                <a:latin typeface="Segoe Sans Display"/>
                <a:ea typeface="+mn-ea"/>
                <a:cs typeface="+mn-cs"/>
              </a:rPr>
              <a:t>ragionamenti avanzati basati </a:t>
            </a:r>
            <a:br>
              <a:rPr kumimoji="0" lang="it-it" sz="1600" b="1" i="0" u="none" strike="noStrike" kern="1200" cap="none" spc="0" normalizeH="0" baseline="0" noProof="0" dirty="0">
                <a:ln>
                  <a:noFill/>
                </a:ln>
                <a:solidFill>
                  <a:srgbClr val="091F2C"/>
                </a:solidFill>
                <a:effectLst/>
                <a:uLnTx/>
                <a:uFillTx/>
                <a:latin typeface="Segoe Sans Display"/>
                <a:ea typeface="+mn-ea"/>
                <a:cs typeface="+mn-cs"/>
              </a:rPr>
            </a:br>
            <a:r>
              <a:rPr kumimoji="0" lang="it-it" sz="1600" b="1" i="0" u="none" strike="noStrike" kern="1200" cap="none" spc="0" normalizeH="0" baseline="0" noProof="0" dirty="0">
                <a:ln>
                  <a:noFill/>
                </a:ln>
                <a:solidFill>
                  <a:srgbClr val="091F2C"/>
                </a:solidFill>
                <a:effectLst/>
                <a:uLnTx/>
                <a:uFillTx/>
                <a:latin typeface="Segoe Sans Display"/>
                <a:ea typeface="+mn-ea"/>
                <a:cs typeface="+mn-cs"/>
              </a:rPr>
              <a:t>sul loro contesto specifico</a:t>
            </a: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a:t>
            </a:r>
          </a:p>
        </p:txBody>
      </p:sp>
      <p:pic>
        <p:nvPicPr>
          <p:cNvPr id="2" name="Picture Placeholder 10" descr="Screenshot dell'interfaccia dell'agente Researcher">
            <a:extLst>
              <a:ext uri="{FF2B5EF4-FFF2-40B4-BE49-F238E27FC236}">
                <a16:creationId xmlns:a16="http://schemas.microsoft.com/office/drawing/2014/main" id="{13B9A9FC-18F7-EAB4-5B89-DD360BA835B8}"/>
              </a:ext>
            </a:extLst>
          </p:cNvPr>
          <p:cNvPicPr>
            <a:picLocks noChangeAspect="1"/>
          </p:cNvPicPr>
          <p:nvPr/>
        </p:nvPicPr>
        <p:blipFill rotWithShape="1">
          <a:blip r:embed="rId3"/>
          <a:srcRect l="6912" r="6912"/>
          <a:stretch>
            <a:fillRect/>
          </a:stretch>
        </p:blipFill>
        <p:spPr>
          <a:xfrm>
            <a:off x="4291705" y="948461"/>
            <a:ext cx="7600504" cy="4961073"/>
          </a:xfrm>
          <a:prstGeom prst="roundRect">
            <a:avLst>
              <a:gd name="adj" fmla="val 1336"/>
            </a:avLst>
          </a:prstGeom>
          <a:effectLst>
            <a:outerShdw blurRad="63500" algn="ctr" rotWithShape="0">
              <a:prstClr val="black">
                <a:alpha val="20000"/>
              </a:prstClr>
            </a:outerShdw>
          </a:effectLst>
        </p:spPr>
      </p:pic>
    </p:spTree>
    <p:extLst>
      <p:ext uri="{BB962C8B-B14F-4D97-AF65-F5344CB8AC3E}">
        <p14:creationId xmlns:p14="http://schemas.microsoft.com/office/powerpoint/2010/main" val="1379500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7 0.03704 L -4.16667E-7 3.7037E-7 " pathEditMode="relative" rAng="0" ptsTypes="AA">
                                      <p:cBhvr>
                                        <p:cTn id="12" dur="500" fill="hold"/>
                                        <p:tgtEl>
                                          <p:spTgt spid="8"/>
                                        </p:tgtEl>
                                        <p:attrNameLst>
                                          <p:attrName>ppt_x</p:attrName>
                                          <p:attrName>ppt_y</p:attrName>
                                        </p:attrNameLst>
                                      </p:cBhvr>
                                      <p:rCtr x="0" y="-1852"/>
                                    </p:animMotion>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1.25E-6 0.03703 L 1.25E-6 4.07407E-6 " pathEditMode="relative" rAng="0" ptsTypes="AA">
                                      <p:cBhvr>
                                        <p:cTn id="16" dur="500" fill="hold"/>
                                        <p:tgtEl>
                                          <p:spTgt spid="2"/>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16"/>
                                        </p:tgtEl>
                                        <p:attrNameLst>
                                          <p:attrName>ppt_x</p:attrName>
                                          <p:attrName>ppt_y</p:attrName>
                                        </p:attrNameLst>
                                      </p:cBhvr>
                                      <p:rCtr x="0" y="-1852"/>
                                    </p:animMotion>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1.25E-6 0.03703 L 1.25E-6 4.07407E-6 " pathEditMode="relative" rAng="0" ptsTypes="AA">
                                      <p:cBhvr>
                                        <p:cTn id="24" dur="500" fill="hold"/>
                                        <p:tgtEl>
                                          <p:spTgt spid="17"/>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9" grpId="0"/>
      <p:bldP spid="9"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D55F-E6B8-ECA7-7466-E7AA9433EC1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BA295E9-958D-585A-8B9A-BE5D385C6F38}"/>
              </a:ext>
            </a:extLst>
          </p:cNvPr>
          <p:cNvSpPr>
            <a:spLocks noGrp="1"/>
          </p:cNvSpPr>
          <p:nvPr>
            <p:ph type="body" sz="quarter" idx="16"/>
          </p:nvPr>
        </p:nvSpPr>
        <p:spPr/>
        <p:txBody>
          <a:bodyPr vert="horz" lIns="91440" tIns="45720" rIns="91440" bIns="45720" rtlCol="0" anchor="t">
            <a:normAutofit fontScale="92500" lnSpcReduction="10000"/>
          </a:bodyPr>
          <a:lstStyle/>
          <a:p>
            <a:r>
              <a:rPr lang="it-it"/>
              <a:t>Come funziona</a:t>
            </a:r>
          </a:p>
        </p:txBody>
      </p:sp>
      <p:sp>
        <p:nvSpPr>
          <p:cNvPr id="5" name="Text Placeholder 4">
            <a:extLst>
              <a:ext uri="{FF2B5EF4-FFF2-40B4-BE49-F238E27FC236}">
                <a16:creationId xmlns:a16="http://schemas.microsoft.com/office/drawing/2014/main" id="{E1BC4ABD-49C3-1B3B-6533-7A92232469E4}"/>
              </a:ext>
            </a:extLst>
          </p:cNvPr>
          <p:cNvSpPr>
            <a:spLocks noGrp="1"/>
          </p:cNvSpPr>
          <p:nvPr>
            <p:ph type="body" sz="quarter" idx="10"/>
          </p:nvPr>
        </p:nvSpPr>
        <p:spPr>
          <a:xfrm>
            <a:off x="812801" y="1321203"/>
            <a:ext cx="2870678" cy="958850"/>
          </a:xfrm>
        </p:spPr>
        <p:txBody>
          <a:bodyPr>
            <a:normAutofit lnSpcReduction="10000"/>
          </a:bodyPr>
          <a:lstStyle/>
          <a:p>
            <a:pPr algn="l"/>
            <a:r>
              <a:rPr lang="it-it" sz="3200" dirty="0">
                <a:latin typeface="Aptos SemiBold"/>
              </a:rPr>
              <a:t>Ragionamento continuo</a:t>
            </a:r>
            <a:endParaRPr lang="en-US" sz="3200" dirty="0"/>
          </a:p>
        </p:txBody>
      </p:sp>
      <p:sp>
        <p:nvSpPr>
          <p:cNvPr id="7" name="Text Placeholder 6">
            <a:extLst>
              <a:ext uri="{FF2B5EF4-FFF2-40B4-BE49-F238E27FC236}">
                <a16:creationId xmlns:a16="http://schemas.microsoft.com/office/drawing/2014/main" id="{055B70A2-009E-7819-DDAA-69C4804E5353}"/>
              </a:ext>
            </a:extLst>
          </p:cNvPr>
          <p:cNvSpPr>
            <a:spLocks noGrp="1"/>
          </p:cNvSpPr>
          <p:nvPr>
            <p:ph type="body" sz="quarter" idx="17"/>
          </p:nvPr>
        </p:nvSpPr>
        <p:spPr>
          <a:xfrm>
            <a:off x="812800" y="2487613"/>
            <a:ext cx="2495550" cy="1811294"/>
          </a:xfrm>
        </p:spPr>
        <p:txBody>
          <a:bodyPr vert="horz" lIns="91440" tIns="45720" rIns="91440" bIns="45720" rtlCol="0" anchor="t">
            <a:normAutofit/>
          </a:bodyPr>
          <a:lstStyle/>
          <a:p>
            <a:pPr>
              <a:lnSpc>
                <a:spcPct val="100000"/>
              </a:lnSpc>
            </a:pPr>
            <a:r>
              <a:rPr lang="it-it" dirty="0">
                <a:solidFill>
                  <a:srgbClr val="000000"/>
                </a:solidFill>
                <a:ea typeface="+mn-lt"/>
                <a:cs typeface="+mn-lt"/>
              </a:rPr>
              <a:t>Il modello sviluppa una vera e propria catena di ragionamento </a:t>
            </a:r>
            <a:endParaRPr lang="en-US" dirty="0">
              <a:ea typeface="+mn-lt"/>
              <a:cs typeface="+mn-lt"/>
            </a:endParaRPr>
          </a:p>
        </p:txBody>
      </p:sp>
      <p:sp>
        <p:nvSpPr>
          <p:cNvPr id="2" name="Picture Placeholder 1">
            <a:extLst>
              <a:ext uri="{FF2B5EF4-FFF2-40B4-BE49-F238E27FC236}">
                <a16:creationId xmlns:a16="http://schemas.microsoft.com/office/drawing/2014/main" id="{34436207-F2BA-77CA-3A4D-509160157150}"/>
              </a:ext>
            </a:extLst>
          </p:cNvPr>
          <p:cNvSpPr>
            <a:spLocks noGrp="1"/>
          </p:cNvSpPr>
          <p:nvPr>
            <p:ph type="pic" sz="quarter" idx="18"/>
          </p:nvPr>
        </p:nvSpPr>
        <p:spPr/>
        <p:txBody>
          <a:bodyPr/>
          <a:lstStyle/>
          <a:p>
            <a:endParaRPr lang="en-US"/>
          </a:p>
        </p:txBody>
      </p:sp>
      <p:pic>
        <p:nvPicPr>
          <p:cNvPr id="8" name="Picture 7" descr="Uno screenshot di un computer&#10;&#10;I contenuti generati dall'IA possono non essere corretti.">
            <a:extLst>
              <a:ext uri="{FF2B5EF4-FFF2-40B4-BE49-F238E27FC236}">
                <a16:creationId xmlns:a16="http://schemas.microsoft.com/office/drawing/2014/main" id="{643CD9FE-96A1-126D-7F5B-BE61E4D4E63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66369" y="0"/>
            <a:ext cx="6350000" cy="6858000"/>
          </a:xfrm>
          <a:prstGeom prst="rect">
            <a:avLst/>
          </a:prstGeom>
        </p:spPr>
      </p:pic>
    </p:spTree>
    <p:extLst>
      <p:ext uri="{BB962C8B-B14F-4D97-AF65-F5344CB8AC3E}">
        <p14:creationId xmlns:p14="http://schemas.microsoft.com/office/powerpoint/2010/main" val="151123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B5E9-8CCD-FB83-3D48-3721C418516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96A0178-4896-E0FD-CBE9-0EBDFA35D3B1}"/>
              </a:ext>
            </a:extLst>
          </p:cNvPr>
          <p:cNvSpPr>
            <a:spLocks noGrp="1"/>
          </p:cNvSpPr>
          <p:nvPr>
            <p:ph type="body" sz="quarter" idx="16"/>
          </p:nvPr>
        </p:nvSpPr>
        <p:spPr/>
        <p:txBody>
          <a:bodyPr vert="horz" lIns="91440" tIns="45720" rIns="91440" bIns="45720" rtlCol="0" anchor="t">
            <a:normAutofit fontScale="92500" lnSpcReduction="10000"/>
          </a:bodyPr>
          <a:lstStyle/>
          <a:p>
            <a:r>
              <a:rPr lang="it-it"/>
              <a:t>Come funziona</a:t>
            </a:r>
          </a:p>
        </p:txBody>
      </p:sp>
      <p:sp>
        <p:nvSpPr>
          <p:cNvPr id="5" name="Text Placeholder 4">
            <a:extLst>
              <a:ext uri="{FF2B5EF4-FFF2-40B4-BE49-F238E27FC236}">
                <a16:creationId xmlns:a16="http://schemas.microsoft.com/office/drawing/2014/main" id="{657C2B6C-DAA5-0BC0-294D-0E8AFB42E631}"/>
              </a:ext>
            </a:extLst>
          </p:cNvPr>
          <p:cNvSpPr>
            <a:spLocks noGrp="1"/>
          </p:cNvSpPr>
          <p:nvPr>
            <p:ph type="body" sz="quarter" idx="10"/>
          </p:nvPr>
        </p:nvSpPr>
        <p:spPr/>
        <p:txBody>
          <a:bodyPr>
            <a:normAutofit fontScale="85000" lnSpcReduction="10000"/>
          </a:bodyPr>
          <a:lstStyle/>
          <a:p>
            <a:pPr algn="l"/>
            <a:r>
              <a:rPr lang="it-it">
                <a:latin typeface="Aptos SemiBold"/>
              </a:rPr>
              <a:t>Inferenze più profonde</a:t>
            </a:r>
            <a:endParaRPr lang="en-US"/>
          </a:p>
        </p:txBody>
      </p:sp>
      <p:sp>
        <p:nvSpPr>
          <p:cNvPr id="7" name="Text Placeholder 6">
            <a:extLst>
              <a:ext uri="{FF2B5EF4-FFF2-40B4-BE49-F238E27FC236}">
                <a16:creationId xmlns:a16="http://schemas.microsoft.com/office/drawing/2014/main" id="{97422EEA-42FC-3AA9-8E03-485C36D79955}"/>
              </a:ext>
            </a:extLst>
          </p:cNvPr>
          <p:cNvSpPr>
            <a:spLocks noGrp="1"/>
          </p:cNvSpPr>
          <p:nvPr>
            <p:ph type="body" sz="quarter" idx="17"/>
          </p:nvPr>
        </p:nvSpPr>
        <p:spPr>
          <a:xfrm>
            <a:off x="812800" y="2487613"/>
            <a:ext cx="2495550" cy="2252829"/>
          </a:xfrm>
        </p:spPr>
        <p:txBody>
          <a:bodyPr vert="horz" lIns="91440" tIns="45720" rIns="91440" bIns="45720" rtlCol="0" anchor="t">
            <a:normAutofit/>
          </a:bodyPr>
          <a:lstStyle/>
          <a:p>
            <a:r>
              <a:rPr lang="it-it" dirty="0"/>
              <a:t>Crea collegamenti per offrire narrazioni più coerenti e conclusioni dedotte, anziché limitarsi a riassunti.</a:t>
            </a:r>
          </a:p>
        </p:txBody>
      </p:sp>
      <p:sp>
        <p:nvSpPr>
          <p:cNvPr id="4" name="Picture Placeholder 3">
            <a:extLst>
              <a:ext uri="{FF2B5EF4-FFF2-40B4-BE49-F238E27FC236}">
                <a16:creationId xmlns:a16="http://schemas.microsoft.com/office/drawing/2014/main" id="{EB5282E5-19A0-47EF-206A-6F45E9FF3E1F}"/>
              </a:ext>
            </a:extLst>
          </p:cNvPr>
          <p:cNvSpPr>
            <a:spLocks noGrp="1"/>
          </p:cNvSpPr>
          <p:nvPr>
            <p:ph type="pic" sz="quarter" idx="18"/>
          </p:nvPr>
        </p:nvSpPr>
        <p:spPr/>
        <p:txBody>
          <a:bodyPr/>
          <a:lstStyle/>
          <a:p>
            <a:endParaRPr lang="en-US"/>
          </a:p>
        </p:txBody>
      </p:sp>
      <p:pic>
        <p:nvPicPr>
          <p:cNvPr id="3" name="Picture 2" descr="Screenshot dello stato di un progetto&#10;&#10;I contenuti generati dall'IA possono non essere corretti.&#10;">
            <a:extLst>
              <a:ext uri="{FF2B5EF4-FFF2-40B4-BE49-F238E27FC236}">
                <a16:creationId xmlns:a16="http://schemas.microsoft.com/office/drawing/2014/main" id="{E266C037-7DB6-EC1B-4E6D-5ABD417911B2}"/>
              </a:ext>
            </a:extLst>
          </p:cNvPr>
          <p:cNvPicPr>
            <a:picLocks noChangeAspect="1"/>
          </p:cNvPicPr>
          <p:nvPr/>
        </p:nvPicPr>
        <p:blipFill>
          <a:blip r:embed="rId3"/>
          <a:srcRect/>
          <a:stretch/>
        </p:blipFill>
        <p:spPr>
          <a:xfrm>
            <a:off x="5131308" y="0"/>
            <a:ext cx="6348984" cy="6858000"/>
          </a:xfrm>
          <a:prstGeom prst="rect">
            <a:avLst/>
          </a:prstGeom>
        </p:spPr>
      </p:pic>
    </p:spTree>
    <p:extLst>
      <p:ext uri="{BB962C8B-B14F-4D97-AF65-F5344CB8AC3E}">
        <p14:creationId xmlns:p14="http://schemas.microsoft.com/office/powerpoint/2010/main" val="393659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96EC-5FBF-79CD-A145-6A35E73AAAD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987FEA-00B9-FFFA-402D-3E350D192C5F}"/>
              </a:ext>
            </a:extLst>
          </p:cNvPr>
          <p:cNvGraphicFramePr>
            <a:graphicFrameLocks noGrp="1"/>
          </p:cNvGraphicFramePr>
          <p:nvPr>
            <p:extLst>
              <p:ext uri="{D42A27DB-BD31-4B8C-83A1-F6EECF244321}">
                <p14:modId xmlns:p14="http://schemas.microsoft.com/office/powerpoint/2010/main" val="1750665236"/>
              </p:ext>
            </p:extLst>
          </p:nvPr>
        </p:nvGraphicFramePr>
        <p:xfrm>
          <a:off x="648532" y="1705763"/>
          <a:ext cx="10894936" cy="4704080"/>
        </p:xfrm>
        <a:graphic>
          <a:graphicData uri="http://schemas.openxmlformats.org/drawingml/2006/table">
            <a:tbl>
              <a:tblPr firstRow="1" bandRow="1">
                <a:effectLst>
                  <a:outerShdw blurRad="280676" dist="38100" dir="2700000" algn="tl" rotWithShape="0">
                    <a:prstClr val="black">
                      <a:alpha val="10000"/>
                    </a:prstClr>
                  </a:outerShdw>
                </a:effectLst>
                <a:tableStyleId>{5C22544A-7EE6-4342-B048-85BDC9FD1C3A}</a:tableStyleId>
              </a:tblPr>
              <a:tblGrid>
                <a:gridCol w="1402255">
                  <a:extLst>
                    <a:ext uri="{9D8B030D-6E8A-4147-A177-3AD203B41FA5}">
                      <a16:colId xmlns:a16="http://schemas.microsoft.com/office/drawing/2014/main" val="3501197684"/>
                    </a:ext>
                  </a:extLst>
                </a:gridCol>
                <a:gridCol w="3164227">
                  <a:extLst>
                    <a:ext uri="{9D8B030D-6E8A-4147-A177-3AD203B41FA5}">
                      <a16:colId xmlns:a16="http://schemas.microsoft.com/office/drawing/2014/main" val="3274316963"/>
                    </a:ext>
                  </a:extLst>
                </a:gridCol>
                <a:gridCol w="3164227">
                  <a:extLst>
                    <a:ext uri="{9D8B030D-6E8A-4147-A177-3AD203B41FA5}">
                      <a16:colId xmlns:a16="http://schemas.microsoft.com/office/drawing/2014/main" val="2979400887"/>
                    </a:ext>
                  </a:extLst>
                </a:gridCol>
                <a:gridCol w="3164227">
                  <a:extLst>
                    <a:ext uri="{9D8B030D-6E8A-4147-A177-3AD203B41FA5}">
                      <a16:colId xmlns:a16="http://schemas.microsoft.com/office/drawing/2014/main" val="1494398954"/>
                    </a:ext>
                  </a:extLst>
                </a:gridCol>
              </a:tblGrid>
              <a:tr h="0">
                <a:tc>
                  <a:txBody>
                    <a:bodyPr/>
                    <a:lstStyle/>
                    <a:p>
                      <a:pPr lvl="0" algn="ctr">
                        <a:lnSpc>
                          <a:spcPts val="1200"/>
                        </a:lnSpc>
                        <a:buNone/>
                      </a:pPr>
                      <a:endParaRPr lang="en-US" sz="1200" b="0" i="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lnSpc>
                          <a:spcPts val="1200"/>
                        </a:lnSpc>
                        <a:buNone/>
                      </a:pPr>
                      <a:r>
                        <a:rPr lang="it-it" sz="1200" b="0" i="0" dirty="0">
                          <a:solidFill>
                            <a:srgbClr val="FFFFFF"/>
                          </a:solidFill>
                          <a:effectLst/>
                          <a:latin typeface="Segoe Sans Display Semibold"/>
                        </a:rPr>
                        <a:t>GPT-5 Quick Response</a:t>
                      </a:r>
                      <a:endParaRPr lang="en-US" sz="1200" b="0" i="0" dirty="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ts val="12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Segoe Sans Display Semibold"/>
                          <a:ea typeface="+mn-ea"/>
                          <a:cs typeface="+mn-cs"/>
                        </a:rPr>
                        <a:t>GPT-5.5 Deep Reasoning</a:t>
                      </a:r>
                      <a:endParaRPr kumimoji="0" lang="en-US" sz="1200" b="0" i="0" u="none" strike="noStrike" kern="1200" cap="none" spc="0" normalizeH="0" baseline="0" noProof="0" dirty="0">
                        <a:ln>
                          <a:noFill/>
                        </a:ln>
                        <a:solidFill>
                          <a:srgbClr val="091F2C"/>
                        </a:solidFill>
                        <a:effectLst/>
                        <a:uLnTx/>
                        <a:uFillTx/>
                        <a:latin typeface="+mn-lt"/>
                        <a:ea typeface="+mn-ea"/>
                        <a:cs typeface="+mn-cs"/>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lnSpc>
                          <a:spcPts val="1200"/>
                        </a:lnSpc>
                        <a:buNone/>
                      </a:pPr>
                      <a:r>
                        <a:rPr lang="it-it" sz="1200" b="0" i="0" dirty="0">
                          <a:solidFill>
                            <a:srgbClr val="FFFFFF"/>
                          </a:solidFill>
                          <a:effectLst/>
                          <a:latin typeface="Segoe Sans Display Semibold"/>
                        </a:rPr>
                        <a:t>Researcher Agent</a:t>
                      </a:r>
                      <a:endParaRPr lang="en-US" sz="1200" dirty="0"/>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7950140"/>
                  </a:ext>
                </a:extLst>
              </a:tr>
              <a:tr h="731520">
                <a:tc>
                  <a:txBody>
                    <a:bodyPr/>
                    <a:lstStyle/>
                    <a:p>
                      <a:pPr marL="0" lvl="0" indent="0" algn="ctr" defTabSz="932742" rtl="0" eaLnBrk="1" fontAlgn="base" latinLnBrk="0" hangingPunct="1">
                        <a:lnSpc>
                          <a:spcPts val="975"/>
                        </a:lnSpc>
                        <a:spcBef>
                          <a:spcPts val="1000"/>
                        </a:spcBef>
                        <a:buFont typeface="Arial"/>
                        <a:buNone/>
                      </a:pPr>
                      <a:r>
                        <a:rPr lang="it-it" sz="1000" b="1" i="0" kern="1200">
                          <a:solidFill>
                            <a:srgbClr val="091F2C"/>
                          </a:solidFill>
                          <a:effectLst/>
                          <a:latin typeface="Segoe Sans Display"/>
                          <a:ea typeface="+mn-ea"/>
                          <a:cs typeface="Segoe UI Semibold"/>
                        </a:rPr>
                        <a:t>Tipo di attività</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Veloce e diretto:</a:t>
                      </a:r>
                      <a:r>
                        <a:rPr lang="it-it" sz="1000" b="0" i="0" kern="1200">
                          <a:solidFill>
                            <a:srgbClr val="091F2C"/>
                          </a:solidFill>
                          <a:effectLst/>
                          <a:latin typeface="Segoe Sans Display"/>
                          <a:ea typeface="+mn-ea"/>
                          <a:cs typeface="+mn-cs"/>
                        </a:rPr>
                        <a:t> semplici domande e risposte, riassunti o brainstorming creativo</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Analisi logica e risoluzione dei problemi: </a:t>
                      </a:r>
                      <a:r>
                        <a:rPr lang="it-it" sz="1000" b="0" i="0" kern="1200">
                          <a:solidFill>
                            <a:srgbClr val="091F2C"/>
                          </a:solidFill>
                          <a:effectLst/>
                          <a:latin typeface="Segoe Sans Display"/>
                          <a:ea typeface="+mn-ea"/>
                          <a:cs typeface="+mn-cs"/>
                        </a:rPr>
                        <a:t>domande complesse che richiedono un'attenta riflessione con ragionamenti attraverso vari scenari</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Indagini o report accurati: </a:t>
                      </a:r>
                      <a:r>
                        <a:rPr lang="it-it" sz="1000" b="0" i="0" kern="1200">
                          <a:solidFill>
                            <a:srgbClr val="091F2C"/>
                          </a:solidFill>
                          <a:effectLst/>
                          <a:latin typeface="Segoe Sans Display"/>
                          <a:ea typeface="+mn-ea"/>
                          <a:cs typeface="+mn-cs"/>
                        </a:rPr>
                        <a:t>attività complete che richiedono la raccolta e la sintesi di informazioni da molte fonti</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0168203"/>
                  </a:ext>
                </a:extLst>
              </a:tr>
              <a:tr h="548640">
                <a:tc>
                  <a:txBody>
                    <a:bodyPr/>
                    <a:lstStyle/>
                    <a:p>
                      <a:pPr marL="0" lvl="0" indent="0" algn="ctr" defTabSz="932742" rtl="0" eaLnBrk="1" fontAlgn="base" latinLnBrk="0" hangingPunct="1">
                        <a:lnSpc>
                          <a:spcPts val="975"/>
                        </a:lnSpc>
                        <a:spcBef>
                          <a:spcPts val="1000"/>
                        </a:spcBef>
                        <a:buFont typeface="Arial"/>
                        <a:buNone/>
                      </a:pPr>
                      <a:r>
                        <a:rPr lang="it-it" sz="1000" b="1" i="0" kern="1200">
                          <a:solidFill>
                            <a:srgbClr val="091F2C"/>
                          </a:solidFill>
                          <a:effectLst/>
                          <a:latin typeface="Segoe Sans Display"/>
                          <a:ea typeface="+mn-ea"/>
                          <a:cs typeface="Segoe UI Semibold"/>
                        </a:rPr>
                        <a:t>Profondità di ragionamento</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Risposte dirette e rapide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Ragionamento logico in più fasi </a:t>
                      </a:r>
                      <a:r>
                        <a:rPr lang="it-it" sz="1000" b="0" i="0" kern="1200">
                          <a:solidFill>
                            <a:srgbClr val="091F2C"/>
                          </a:solidFill>
                          <a:effectLst/>
                          <a:latin typeface="Segoe Sans Display"/>
                          <a:ea typeface="+mn-ea"/>
                          <a:cs typeface="+mn-cs"/>
                        </a:rPr>
                        <a:t>per prompt su cui è necessario riflettere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Ragionamento ricorsivo ed "esaustivo" </a:t>
                      </a:r>
                      <a:r>
                        <a:rPr lang="it-it" sz="1000" b="0" i="0" kern="1200">
                          <a:solidFill>
                            <a:srgbClr val="091F2C"/>
                          </a:solidFill>
                          <a:effectLst/>
                          <a:latin typeface="Segoe Sans Display"/>
                          <a:ea typeface="+mn-ea"/>
                          <a:cs typeface="+mn-cs"/>
                        </a:rPr>
                        <a:t>per sintesi e inferenze profonde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930192"/>
                  </a:ext>
                </a:extLst>
              </a:tr>
              <a:tr h="457200">
                <a:tc>
                  <a:txBody>
                    <a:bodyPr/>
                    <a:lstStyle/>
                    <a:p>
                      <a:pPr marL="0" lvl="0" indent="0" algn="ctr" defTabSz="932742" rtl="0" eaLnBrk="1" fontAlgn="base" latinLnBrk="0" hangingPunct="1">
                        <a:lnSpc>
                          <a:spcPts val="975"/>
                        </a:lnSpc>
                        <a:spcBef>
                          <a:spcPts val="1200"/>
                        </a:spcBef>
                        <a:buFont typeface="Arial"/>
                        <a:buNone/>
                      </a:pPr>
                      <a:r>
                        <a:rPr lang="it-it" sz="1000" b="1" i="0" kern="1200">
                          <a:solidFill>
                            <a:srgbClr val="091F2C"/>
                          </a:solidFill>
                          <a:effectLst/>
                          <a:latin typeface="Segoe Sans Display"/>
                          <a:ea typeface="+mn-ea"/>
                          <a:cs typeface="Segoe UI Semibold"/>
                        </a:rPr>
                        <a:t>Formato di output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Risposte brevi e concise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Risposte strutturate e ben organizzate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Report completi e dettagliati</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5806084"/>
                  </a:ext>
                </a:extLst>
              </a:tr>
              <a:tr h="484632">
                <a:tc>
                  <a:txBody>
                    <a:bodyPr/>
                    <a:lstStyle/>
                    <a:p>
                      <a:pPr marL="0" lvl="0" indent="0" algn="ctr" defTabSz="932742" rtl="0" eaLnBrk="1" fontAlgn="base" latinLnBrk="0" hangingPunct="1">
                        <a:lnSpc>
                          <a:spcPts val="975"/>
                        </a:lnSpc>
                        <a:spcBef>
                          <a:spcPts val="1200"/>
                        </a:spcBef>
                        <a:buFont typeface="Arial"/>
                        <a:buNone/>
                      </a:pPr>
                      <a:r>
                        <a:rPr lang="it-it" sz="1000" b="1" i="0" kern="1200">
                          <a:solidFill>
                            <a:srgbClr val="091F2C"/>
                          </a:solidFill>
                          <a:effectLst/>
                          <a:latin typeface="Segoe Sans Display"/>
                          <a:ea typeface="+mn-ea"/>
                          <a:cs typeface="Segoe UI Semibold"/>
                        </a:rPr>
                        <a:t>Caso d'uso ideale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Query quotidiane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Ragionamento analitico e strutturato</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1" i="0" kern="1200">
                          <a:solidFill>
                            <a:srgbClr val="091F2C"/>
                          </a:solidFill>
                          <a:effectLst/>
                          <a:latin typeface="Segoe Sans Display"/>
                          <a:ea typeface="+mn-ea"/>
                          <a:cs typeface="+mn-cs"/>
                        </a:rPr>
                        <a:t>Ricerche approfondite, sintesi di fonti incrociate, approfondimenti</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7433607"/>
                  </a:ext>
                </a:extLst>
              </a:tr>
              <a:tr h="1097280">
                <a:tc>
                  <a:txBody>
                    <a:bodyPr/>
                    <a:lstStyle/>
                    <a:p>
                      <a:pPr marL="0" lvl="0" indent="0" algn="ctr" defTabSz="932742" rtl="0" eaLnBrk="1" fontAlgn="base" latinLnBrk="0" hangingPunct="1">
                        <a:lnSpc>
                          <a:spcPts val="975"/>
                        </a:lnSpc>
                        <a:spcBef>
                          <a:spcPts val="1200"/>
                        </a:spcBef>
                        <a:buFont typeface="Arial"/>
                        <a:buNone/>
                      </a:pPr>
                      <a:r>
                        <a:rPr lang="it-it" sz="1000" b="1" i="0" kern="1200">
                          <a:solidFill>
                            <a:srgbClr val="091F2C"/>
                          </a:solidFill>
                          <a:effectLst/>
                          <a:latin typeface="Segoe Sans Display"/>
                          <a:ea typeface="+mn-ea"/>
                          <a:cs typeface="Segoe UI Semibold"/>
                        </a:rPr>
                        <a:t>Esempi di casi d'uso</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dirty="0">
                          <a:solidFill>
                            <a:srgbClr val="091F2C"/>
                          </a:solidFill>
                          <a:effectLst/>
                          <a:latin typeface="Segoe Sans Display"/>
                          <a:ea typeface="+mn-ea"/>
                          <a:cs typeface="+mn-cs"/>
                        </a:rPr>
                        <a:t>Cosa significa questo acronimo?</a:t>
                      </a:r>
                    </a:p>
                    <a:p>
                      <a:pPr marL="0" lvl="0" indent="0" algn="l" defTabSz="932742" rtl="0" eaLnBrk="1" fontAlgn="base" latinLnBrk="0" hangingPunct="1">
                        <a:lnSpc>
                          <a:spcPct val="100000"/>
                        </a:lnSpc>
                        <a:spcBef>
                          <a:spcPts val="1000"/>
                        </a:spcBef>
                        <a:buFont typeface="Arial"/>
                        <a:buNone/>
                      </a:pPr>
                      <a:r>
                        <a:rPr lang="it-it" sz="1000" b="0" i="1" kern="1200" dirty="0">
                          <a:solidFill>
                            <a:srgbClr val="091F2C"/>
                          </a:solidFill>
                          <a:effectLst/>
                          <a:latin typeface="Segoe Sans Display"/>
                          <a:ea typeface="+mn-ea"/>
                          <a:cs typeface="+mn-cs"/>
                        </a:rPr>
                        <a:t>Scrivi una risposta in 2 frasi per ringraziare il team.</a:t>
                      </a:r>
                    </a:p>
                    <a:p>
                      <a:pPr marL="0" lvl="0" indent="0" algn="l" defTabSz="932742" rtl="0" eaLnBrk="1" fontAlgn="base" latinLnBrk="0" hangingPunct="1">
                        <a:lnSpc>
                          <a:spcPct val="100000"/>
                        </a:lnSpc>
                        <a:spcBef>
                          <a:spcPts val="1000"/>
                        </a:spcBef>
                        <a:buFont typeface="Arial"/>
                        <a:buNone/>
                      </a:pPr>
                      <a:r>
                        <a:rPr lang="it-it" sz="1000" b="0" i="1" kern="1200" dirty="0">
                          <a:solidFill>
                            <a:srgbClr val="091F2C"/>
                          </a:solidFill>
                          <a:effectLst/>
                          <a:latin typeface="Segoe Sans Display"/>
                          <a:ea typeface="+mn-ea"/>
                          <a:cs typeface="+mn-cs"/>
                        </a:rPr>
                        <a:t>Riassumi questo documento</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Pianifica la tempistica del progetto in 5 fasi, dall'avvio al lancio</a:t>
                      </a:r>
                    </a:p>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Elenca le decisioni prese ieri sul Progetto X e identifica le questioni rimaste aperte</a:t>
                      </a:r>
                    </a:p>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Esaminiamo insieme questo problema</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Compilare un'analisi della concorrenza su…</a:t>
                      </a:r>
                    </a:p>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Riassumi la nuova ricerca su x e confrontala con la nostra strategia interna</a:t>
                      </a:r>
                    </a:p>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Crea un briefing dettagliato prima di una riunione importante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1862"/>
                  </a:ext>
                </a:extLst>
              </a:tr>
              <a:tr h="914400">
                <a:tc>
                  <a:txBody>
                    <a:bodyPr/>
                    <a:lstStyle/>
                    <a:p>
                      <a:pPr marL="0" lvl="0" indent="0" algn="ctr" defTabSz="932742" rtl="0" eaLnBrk="1" fontAlgn="base" latinLnBrk="0" hangingPunct="1">
                        <a:lnSpc>
                          <a:spcPts val="975"/>
                        </a:lnSpc>
                        <a:spcBef>
                          <a:spcPts val="1200"/>
                        </a:spcBef>
                        <a:buFont typeface="Arial"/>
                        <a:buNone/>
                      </a:pPr>
                      <a:r>
                        <a:rPr lang="it-it" sz="1000" b="1" i="0" kern="1200" dirty="0">
                          <a:solidFill>
                            <a:srgbClr val="091F2C"/>
                          </a:solidFill>
                          <a:effectLst/>
                          <a:latin typeface="Segoe Sans Display"/>
                          <a:ea typeface="+mn-ea"/>
                          <a:cs typeface="Segoe UI Semibold"/>
                        </a:rPr>
                        <a:t>Esempi di prompt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"Scrivi un breve annuncio per [prodotto x]".</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a:solidFill>
                            <a:srgbClr val="091F2C"/>
                          </a:solidFill>
                          <a:effectLst/>
                          <a:latin typeface="Segoe Sans Display"/>
                          <a:ea typeface="+mn-ea"/>
                          <a:cs typeface="+mn-cs"/>
                        </a:rPr>
                        <a:t>"Esamina l'attività della scorsa settimana su [prodotto x] e scrivi una newsletter dettagliata da condividere con tutte le parti interessate che identifichi lo stato attuale, le decisioni chiave e le questioni aperte".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it-it" sz="1000" b="0" i="1" kern="1200" dirty="0">
                          <a:solidFill>
                            <a:srgbClr val="091F2C"/>
                          </a:solidFill>
                          <a:effectLst/>
                          <a:latin typeface="Segoe Sans Display"/>
                          <a:ea typeface="+mn-ea"/>
                          <a:cs typeface="+mn-cs"/>
                        </a:rPr>
                        <a:t>"Crea una strategia go-to-market completa per [prodotto x]. Includi il posizionamento competitivo, la preparazione interna, le lezioni apprese dai lanci passati e le tendenze esterne".	</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085781"/>
                  </a:ext>
                </a:extLst>
              </a:tr>
            </a:tbl>
          </a:graphicData>
        </a:graphic>
      </p:graphicFrame>
      <p:grpSp>
        <p:nvGrpSpPr>
          <p:cNvPr id="15" name="Group 14">
            <a:extLst>
              <a:ext uri="{FF2B5EF4-FFF2-40B4-BE49-F238E27FC236}">
                <a16:creationId xmlns:a16="http://schemas.microsoft.com/office/drawing/2014/main" id="{F17F728F-79F3-45CE-2C1E-A12D911A137E}"/>
              </a:ext>
            </a:extLst>
          </p:cNvPr>
          <p:cNvGrpSpPr/>
          <p:nvPr/>
        </p:nvGrpSpPr>
        <p:grpSpPr>
          <a:xfrm>
            <a:off x="2048717" y="1295223"/>
            <a:ext cx="6354618" cy="307777"/>
            <a:chOff x="2110509" y="1530988"/>
            <a:chExt cx="6354618" cy="307777"/>
          </a:xfrm>
        </p:grpSpPr>
        <p:grpSp>
          <p:nvGrpSpPr>
            <p:cNvPr id="14" name="Group 13">
              <a:extLst>
                <a:ext uri="{FF2B5EF4-FFF2-40B4-BE49-F238E27FC236}">
                  <a16:creationId xmlns:a16="http://schemas.microsoft.com/office/drawing/2014/main" id="{A1ED4CC4-ACFA-9145-8652-4E01DA97FFA2}"/>
                </a:ext>
              </a:extLst>
            </p:cNvPr>
            <p:cNvGrpSpPr/>
            <p:nvPr/>
          </p:nvGrpSpPr>
          <p:grpSpPr>
            <a:xfrm>
              <a:off x="2110509" y="1610985"/>
              <a:ext cx="6354618" cy="147782"/>
              <a:chOff x="2110509" y="1646384"/>
              <a:chExt cx="6354618" cy="147782"/>
            </a:xfrm>
          </p:grpSpPr>
          <p:cxnSp>
            <p:nvCxnSpPr>
              <p:cNvPr id="7" name="Straight Connector 6">
                <a:extLst>
                  <a:ext uri="{FF2B5EF4-FFF2-40B4-BE49-F238E27FC236}">
                    <a16:creationId xmlns:a16="http://schemas.microsoft.com/office/drawing/2014/main" id="{A3CCE6A5-666D-A523-2EE6-ECE185AE462D}"/>
                  </a:ext>
                </a:extLst>
              </p:cNvPr>
              <p:cNvCxnSpPr>
                <a:cxnSpLocks/>
              </p:cNvCxnSpPr>
              <p:nvPr/>
            </p:nvCxnSpPr>
            <p:spPr>
              <a:xfrm>
                <a:off x="2110509" y="1720275"/>
                <a:ext cx="6354618" cy="0"/>
              </a:xfrm>
              <a:prstGeom prst="line">
                <a:avLst/>
              </a:prstGeom>
              <a:ln>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5C36F0-BF2F-B926-09D4-AE70E4D90984}"/>
                  </a:ext>
                </a:extLst>
              </p:cNvPr>
              <p:cNvCxnSpPr>
                <a:cxnSpLocks/>
              </p:cNvCxnSpPr>
              <p:nvPr/>
            </p:nvCxnSpPr>
            <p:spPr>
              <a:xfrm>
                <a:off x="8465127"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825EF0-1BD2-15A4-D28E-61F12913CF21}"/>
                  </a:ext>
                </a:extLst>
              </p:cNvPr>
              <p:cNvCxnSpPr>
                <a:cxnSpLocks/>
              </p:cNvCxnSpPr>
              <p:nvPr/>
            </p:nvCxnSpPr>
            <p:spPr>
              <a:xfrm>
                <a:off x="2110509"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D0705A84-8160-49F3-8CE7-CE7CF08F0061}"/>
                </a:ext>
              </a:extLst>
            </p:cNvPr>
            <p:cNvSpPr txBox="1"/>
            <p:nvPr/>
          </p:nvSpPr>
          <p:spPr>
            <a:xfrm>
              <a:off x="3337100" y="1530988"/>
              <a:ext cx="3901437"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91F2C"/>
                  </a:solidFill>
                  <a:effectLst/>
                  <a:uLnTx/>
                  <a:uFillTx/>
                  <a:latin typeface="Segoe Pro Display Semibold" panose="020B0502040504020203" pitchFamily="34" charset="0"/>
                  <a:ea typeface="+mn-ea"/>
                  <a:cs typeface="Segoe Sans Display" pitchFamily="2" charset="0"/>
                </a:rPr>
                <a:t>Copilot Chat con GPT-5 sceglie quale utilizzare</a:t>
              </a:r>
              <a:endParaRPr kumimoji="0" lang="en-US" sz="1400" b="1" i="0" u="none" strike="noStrike" kern="120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grpSp>
      <p:sp>
        <p:nvSpPr>
          <p:cNvPr id="3" name="Title 25">
            <a:extLst>
              <a:ext uri="{FF2B5EF4-FFF2-40B4-BE49-F238E27FC236}">
                <a16:creationId xmlns:a16="http://schemas.microsoft.com/office/drawing/2014/main" id="{BB2FB578-48C7-9828-07CC-9274DB27652A}"/>
              </a:ext>
            </a:extLst>
          </p:cNvPr>
          <p:cNvSpPr txBox="1">
            <a:spLocks/>
          </p:cNvSpPr>
          <p:nvPr/>
        </p:nvSpPr>
        <p:spPr>
          <a:xfrm>
            <a:off x="1104901" y="365760"/>
            <a:ext cx="9982198"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a:ea typeface="+mj-ea"/>
                <a:cs typeface="Segoe Sans Display Semibold"/>
              </a:rPr>
              <a:t>Copilot Chat con GPT-5 rispetto a Researcher</a:t>
            </a:r>
          </a:p>
        </p:txBody>
      </p:sp>
    </p:spTree>
    <p:extLst>
      <p:ext uri="{BB962C8B-B14F-4D97-AF65-F5344CB8AC3E}">
        <p14:creationId xmlns:p14="http://schemas.microsoft.com/office/powerpoint/2010/main" val="364160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3"/>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C4A542-69B3-E64C-3A50-50513C8C7DAC}"/>
              </a:ext>
            </a:extLst>
          </p:cNvPr>
          <p:cNvSpPr txBox="1"/>
          <p:nvPr/>
        </p:nvSpPr>
        <p:spPr>
          <a:xfrm>
            <a:off x="284923" y="1071640"/>
            <a:ext cx="11785158" cy="2289858"/>
          </a:xfrm>
          <a:prstGeom prst="rect">
            <a:avLst/>
          </a:prstGeom>
          <a:noFill/>
          <a:ln>
            <a:noFill/>
            <a:prstDash/>
          </a:ln>
          <a:effectLst/>
        </p:spPr>
        <p:txBody>
          <a:bodyPr wrap="square" lIns="0" tIns="45720" rIns="0" bIns="45720" anchor="t">
            <a:spAutoFit/>
          </a:bodyPr>
          <a:lstStyle/>
          <a:p>
            <a:pPr>
              <a:lnSpc>
                <a:spcPct val="80000"/>
              </a:lnSpc>
              <a:spcAft>
                <a:spcPts val="600"/>
              </a:spcAft>
            </a:pPr>
            <a:r>
              <a:rPr lang="it-it" sz="60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Customer Hub - Serie agenti IA</a:t>
            </a:r>
          </a:p>
          <a:p>
            <a:pPr marL="661988">
              <a:lnSpc>
                <a:spcPct val="80000"/>
              </a:lnSpc>
              <a:spcAft>
                <a:spcPts val="600"/>
              </a:spcAft>
            </a:pPr>
            <a:endParaRPr lang="en-US" sz="66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endParaRPr>
          </a:p>
          <a:p>
            <a:pPr marL="661670">
              <a:lnSpc>
                <a:spcPct val="80000"/>
              </a:lnSpc>
              <a:spcAft>
                <a:spcPts val="600"/>
              </a:spcAft>
            </a:pPr>
            <a:r>
              <a:rPr lang="it-it" sz="4000" dirty="0">
                <a:gradFill flip="none">
                  <a:gsLst>
                    <a:gs pos="0">
                      <a:srgbClr val="94D8FE"/>
                    </a:gs>
                    <a:gs pos="100000">
                      <a:srgbClr val="FFFFFF"/>
                    </a:gs>
                  </a:gsLst>
                  <a:lin ang="13500000" scaled="1"/>
                  <a:tileRect/>
                </a:gradFill>
                <a:latin typeface="Segoe Sans Display Semibold"/>
                <a:cs typeface="Segoe Sans Display Semibold"/>
              </a:rPr>
              <a:t>Unlock the Power of pre-built Agents</a:t>
            </a:r>
            <a:endParaRPr lang="en-US" dirty="0"/>
          </a:p>
        </p:txBody>
      </p:sp>
    </p:spTree>
    <p:extLst>
      <p:ext uri="{BB962C8B-B14F-4D97-AF65-F5344CB8AC3E}">
        <p14:creationId xmlns:p14="http://schemas.microsoft.com/office/powerpoint/2010/main" val="22902736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5109-1BAC-70A4-AD0C-BE5CCFEA99AD}"/>
            </a:ext>
          </a:extLst>
        </p:cNvPr>
        <p:cNvGrpSpPr/>
        <p:nvPr/>
      </p:nvGrpSpPr>
      <p:grpSpPr>
        <a:xfrm>
          <a:off x="0" y="0"/>
          <a:ext cx="0" cy="0"/>
          <a:chOff x="0" y="0"/>
          <a:chExt cx="0" cy="0"/>
        </a:xfrm>
      </p:grpSpPr>
      <p:grpSp>
        <p:nvGrpSpPr>
          <p:cNvPr id="58" name="Group 57" descr="Immagine di Intestazione con gradiente di colore blu a viola">
            <a:extLst>
              <a:ext uri="{FF2B5EF4-FFF2-40B4-BE49-F238E27FC236}">
                <a16:creationId xmlns:a16="http://schemas.microsoft.com/office/drawing/2014/main" id="{03D8383C-0026-B988-B9B5-CDA43CF03C67}"/>
              </a:ext>
            </a:extLst>
          </p:cNvPr>
          <p:cNvGrpSpPr/>
          <p:nvPr/>
        </p:nvGrpSpPr>
        <p:grpSpPr>
          <a:xfrm>
            <a:off x="0" y="0"/>
            <a:ext cx="12192000" cy="1309115"/>
            <a:chOff x="0" y="0"/>
            <a:chExt cx="12192000" cy="1309115"/>
          </a:xfrm>
        </p:grpSpPr>
        <p:sp>
          <p:nvSpPr>
            <p:cNvPr id="59" name="Rectangle 58">
              <a:extLst>
                <a:ext uri="{FF2B5EF4-FFF2-40B4-BE49-F238E27FC236}">
                  <a16:creationId xmlns:a16="http://schemas.microsoft.com/office/drawing/2014/main" id="{740A8D70-9728-55AA-E195-5364BF867CE5}"/>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0" name="Rectangle 59">
              <a:extLst>
                <a:ext uri="{FF2B5EF4-FFF2-40B4-BE49-F238E27FC236}">
                  <a16:creationId xmlns:a16="http://schemas.microsoft.com/office/drawing/2014/main" id="{A3381BFA-A88E-AA77-9B8C-AE4050E11D3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1711DFA9-C15D-ADA1-2E7B-6EBF54AE5E2C}"/>
              </a:ext>
            </a:extLst>
          </p:cNvPr>
          <p:cNvSpPr>
            <a:spLocks noGrp="1"/>
          </p:cNvSpPr>
          <p:nvPr>
            <p:ph type="title"/>
          </p:nvPr>
        </p:nvSpPr>
        <p:spPr>
          <a:xfrm>
            <a:off x="588963" y="457200"/>
            <a:ext cx="11017250" cy="554038"/>
          </a:xfrm>
        </p:spPr>
        <p:txBody>
          <a:bodyPr/>
          <a:lstStyle/>
          <a:p>
            <a:r>
              <a:rPr lang="it-it"/>
              <a:t>Come utilizzare Researcher</a:t>
            </a:r>
          </a:p>
        </p:txBody>
      </p:sp>
      <p:sp>
        <p:nvSpPr>
          <p:cNvPr id="28" name="Rectangle: Rounded Corners 27">
            <a:extLst>
              <a:ext uri="{FF2B5EF4-FFF2-40B4-BE49-F238E27FC236}">
                <a16:creationId xmlns:a16="http://schemas.microsoft.com/office/drawing/2014/main" id="{B62E79B7-8ADB-FC7B-F7EC-40B53338DCC5}"/>
              </a:ext>
              <a:ext uri="{C183D7F6-B498-43B3-948B-1728B52AA6E4}">
                <adec:decorative xmlns:adec="http://schemas.microsoft.com/office/drawing/2017/decorative" val="1"/>
              </a:ext>
            </a:extLst>
          </p:cNvPr>
          <p:cNvSpPr/>
          <p:nvPr/>
        </p:nvSpPr>
        <p:spPr bwMode="auto">
          <a:xfrm>
            <a:off x="0" y="1599047"/>
            <a:ext cx="9715500" cy="4656607"/>
          </a:xfrm>
          <a:prstGeom prst="roundRect">
            <a:avLst>
              <a:gd name="adj" fmla="val 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Oval 4">
            <a:extLst>
              <a:ext uri="{FF2B5EF4-FFF2-40B4-BE49-F238E27FC236}">
                <a16:creationId xmlns:a16="http://schemas.microsoft.com/office/drawing/2014/main" id="{09699515-79D7-09DB-8E5B-B5DDA0A8F81E}"/>
              </a:ext>
              <a:ext uri="{C183D7F6-B498-43B3-948B-1728B52AA6E4}">
                <adec:decorative xmlns:adec="http://schemas.microsoft.com/office/drawing/2017/decorative" val="1"/>
              </a:ext>
            </a:extLst>
          </p:cNvPr>
          <p:cNvSpPr/>
          <p:nvPr/>
        </p:nvSpPr>
        <p:spPr bwMode="auto">
          <a:xfrm>
            <a:off x="1110776"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5" name="Graphic 44" descr="icona del quaderno">
            <a:extLst>
              <a:ext uri="{FF2B5EF4-FFF2-40B4-BE49-F238E27FC236}">
                <a16:creationId xmlns:a16="http://schemas.microsoft.com/office/drawing/2014/main" id="{43233DB0-1205-6E2A-5D8B-A47F9CCD7E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34374" y="1918878"/>
            <a:ext cx="289562" cy="289562"/>
          </a:xfrm>
          <a:prstGeom prst="rect">
            <a:avLst/>
          </a:prstGeom>
        </p:spPr>
      </p:pic>
      <p:sp>
        <p:nvSpPr>
          <p:cNvPr id="13" name="Freeform: Shape 12">
            <a:extLst>
              <a:ext uri="{FF2B5EF4-FFF2-40B4-BE49-F238E27FC236}">
                <a16:creationId xmlns:a16="http://schemas.microsoft.com/office/drawing/2014/main" id="{6F1EE0B2-C947-D3CD-9177-929EED6FEF6D}"/>
              </a:ext>
            </a:extLst>
          </p:cNvPr>
          <p:cNvSpPr/>
          <p:nvPr/>
        </p:nvSpPr>
        <p:spPr>
          <a:xfrm>
            <a:off x="5993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1" i="0" u="none" strike="noStrike" kern="1200" cap="none" spc="0" normalizeH="0" baseline="0" noProof="0" dirty="0">
                <a:ln>
                  <a:noFill/>
                </a:ln>
                <a:solidFill>
                  <a:srgbClr val="0078D4"/>
                </a:solidFill>
                <a:effectLst/>
                <a:uLnTx/>
                <a:uFillTx/>
                <a:latin typeface="Segoe Sans Display Semibold"/>
                <a:ea typeface="+mn-ea"/>
                <a:cs typeface="+mn-cs"/>
              </a:rPr>
              <a:t>Inizia un nuovo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Puoi iniziare digitando un argomento di ricerca o una domanda nella casella dei prompt di Researcher. Ad esempio, potresti chiedere: </a:t>
            </a:r>
            <a:r>
              <a:rPr kumimoji="0" lang="it-it" sz="1100" b="0" i="1" u="none" strike="noStrike" kern="1200" cap="none" spc="0" normalizeH="0" baseline="0" noProof="0" dirty="0">
                <a:ln>
                  <a:noFill/>
                </a:ln>
                <a:solidFill>
                  <a:srgbClr val="091F2C"/>
                </a:solidFill>
                <a:effectLst/>
                <a:uLnTx/>
                <a:uFillTx/>
                <a:latin typeface="Segoe Sans Display"/>
                <a:ea typeface="+mn-ea"/>
                <a:cs typeface="+mn-cs"/>
              </a:rPr>
              <a:t>"Dammi un rapporto di ricerca sugli impatti dell'IA nella sanità".</a:t>
            </a: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 Puoi anche utilizzare i prompt o i modelli suggeriti nella schermata principale del Researcher. Questi suggerimenti possono aiutare a ispirare cosa chiedere.</a:t>
            </a:r>
          </a:p>
        </p:txBody>
      </p:sp>
      <p:cxnSp>
        <p:nvCxnSpPr>
          <p:cNvPr id="31" name="Straight Connector 30">
            <a:extLst>
              <a:ext uri="{FF2B5EF4-FFF2-40B4-BE49-F238E27FC236}">
                <a16:creationId xmlns:a16="http://schemas.microsoft.com/office/drawing/2014/main" id="{6135A738-9EEB-23E2-C5BD-CF37349441FD}"/>
              </a:ext>
              <a:ext uri="{C183D7F6-B498-43B3-948B-1728B52AA6E4}">
                <adec:decorative xmlns:adec="http://schemas.microsoft.com/office/drawing/2017/decorative" val="1"/>
              </a:ext>
            </a:extLst>
          </p:cNvPr>
          <p:cNvCxnSpPr>
            <a:cxnSpLocks/>
          </p:cNvCxnSpPr>
          <p:nvPr/>
        </p:nvCxnSpPr>
        <p:spPr>
          <a:xfrm>
            <a:off x="2274371"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032A196-79AC-1DAD-F64A-D8DC56579126}"/>
              </a:ext>
              <a:ext uri="{C183D7F6-B498-43B3-948B-1728B52AA6E4}">
                <adec:decorative xmlns:adec="http://schemas.microsoft.com/office/drawing/2017/decorative" val="1"/>
              </a:ext>
            </a:extLst>
          </p:cNvPr>
          <p:cNvSpPr/>
          <p:nvPr/>
        </p:nvSpPr>
        <p:spPr bwMode="auto">
          <a:xfrm>
            <a:off x="2901209"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9" name="Graphic 48" descr="icona della persona che parla">
            <a:extLst>
              <a:ext uri="{FF2B5EF4-FFF2-40B4-BE49-F238E27FC236}">
                <a16:creationId xmlns:a16="http://schemas.microsoft.com/office/drawing/2014/main" id="{AC7C576D-EA54-406F-8ADE-21065056AE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24806" y="1918878"/>
            <a:ext cx="289562" cy="289562"/>
          </a:xfrm>
          <a:prstGeom prst="rect">
            <a:avLst/>
          </a:prstGeom>
        </p:spPr>
      </p:pic>
      <p:sp>
        <p:nvSpPr>
          <p:cNvPr id="15" name="Freeform: Shape 14">
            <a:extLst>
              <a:ext uri="{FF2B5EF4-FFF2-40B4-BE49-F238E27FC236}">
                <a16:creationId xmlns:a16="http://schemas.microsoft.com/office/drawing/2014/main" id="{B578D505-F3BC-C3EC-C066-D19BCFD819A7}"/>
              </a:ext>
            </a:extLst>
          </p:cNvPr>
          <p:cNvSpPr/>
          <p:nvPr/>
        </p:nvSpPr>
        <p:spPr>
          <a:xfrm>
            <a:off x="2389745"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1" i="0" u="none" strike="noStrike" kern="1200" cap="none" spc="0" normalizeH="0" baseline="0" noProof="0">
                <a:ln>
                  <a:noFill/>
                </a:ln>
                <a:solidFill>
                  <a:srgbClr val="0078D4"/>
                </a:solidFill>
                <a:effectLst/>
                <a:uLnTx/>
                <a:uFillTx/>
                <a:latin typeface="Segoe Sans Display Semibold"/>
                <a:ea typeface="+mn-ea"/>
                <a:cs typeface="+mn-cs"/>
              </a:rPr>
              <a:t>Rispondi alle domande di chiarimento</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0" i="0" u="none" strike="noStrike" kern="1200" cap="none" spc="0" normalizeH="0" baseline="0" noProof="0">
                <a:ln>
                  <a:noFill/>
                </a:ln>
                <a:solidFill>
                  <a:srgbClr val="091F2C"/>
                </a:solidFill>
                <a:effectLst/>
                <a:uLnTx/>
                <a:uFillTx/>
                <a:latin typeface="Segoe Sans Display"/>
                <a:ea typeface="+mn-ea"/>
                <a:cs typeface="+mn-cs"/>
              </a:rPr>
              <a:t>Una volta inviata la tua domanda, Researcher ti farà una serie di domande di chiarimento. Puoi scegliere di rispondere a queste domande oppure semplicemente digitare "Vai avanti".</a:t>
            </a:r>
          </a:p>
        </p:txBody>
      </p:sp>
      <p:cxnSp>
        <p:nvCxnSpPr>
          <p:cNvPr id="32" name="Straight Connector 31">
            <a:extLst>
              <a:ext uri="{FF2B5EF4-FFF2-40B4-BE49-F238E27FC236}">
                <a16:creationId xmlns:a16="http://schemas.microsoft.com/office/drawing/2014/main" id="{71330C2A-5241-0724-3157-0E9EC4BADB0E}"/>
              </a:ext>
              <a:ext uri="{C183D7F6-B498-43B3-948B-1728B52AA6E4}">
                <adec:decorative xmlns:adec="http://schemas.microsoft.com/office/drawing/2017/decorative" val="1"/>
              </a:ext>
            </a:extLst>
          </p:cNvPr>
          <p:cNvCxnSpPr>
            <a:cxnSpLocks/>
          </p:cNvCxnSpPr>
          <p:nvPr/>
        </p:nvCxnSpPr>
        <p:spPr>
          <a:xfrm>
            <a:off x="4064804"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733442-C1CE-D9D8-5104-A55CFA47D3BE}"/>
              </a:ext>
              <a:ext uri="{C183D7F6-B498-43B3-948B-1728B52AA6E4}">
                <adec:decorative xmlns:adec="http://schemas.microsoft.com/office/drawing/2017/decorative" val="1"/>
              </a:ext>
            </a:extLst>
          </p:cNvPr>
          <p:cNvSpPr/>
          <p:nvPr/>
        </p:nvSpPr>
        <p:spPr bwMode="auto">
          <a:xfrm>
            <a:off x="4691642"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3" name="Graphic 52" descr="icona pagine">
            <a:extLst>
              <a:ext uri="{FF2B5EF4-FFF2-40B4-BE49-F238E27FC236}">
                <a16:creationId xmlns:a16="http://schemas.microsoft.com/office/drawing/2014/main" id="{163E8FA7-2EB3-2A5A-1E3E-E96328776B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15239" y="1918878"/>
            <a:ext cx="289562" cy="289562"/>
          </a:xfrm>
          <a:prstGeom prst="rect">
            <a:avLst/>
          </a:prstGeom>
        </p:spPr>
      </p:pic>
      <p:sp>
        <p:nvSpPr>
          <p:cNvPr id="18" name="Freeform: Shape 17">
            <a:extLst>
              <a:ext uri="{FF2B5EF4-FFF2-40B4-BE49-F238E27FC236}">
                <a16:creationId xmlns:a16="http://schemas.microsoft.com/office/drawing/2014/main" id="{B0E9F5BF-4EC8-68E8-150B-EB37192C0C44}"/>
              </a:ext>
            </a:extLst>
          </p:cNvPr>
          <p:cNvSpPr/>
          <p:nvPr/>
        </p:nvSpPr>
        <p:spPr>
          <a:xfrm>
            <a:off x="4180178"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1" i="0" u="none" strike="noStrike" kern="1200" cap="none" spc="0" normalizeH="0" baseline="0" noProof="0" dirty="0">
                <a:ln>
                  <a:noFill/>
                </a:ln>
                <a:solidFill>
                  <a:srgbClr val="0078D4"/>
                </a:solidFill>
                <a:effectLst/>
                <a:uLnTx/>
                <a:uFillTx/>
                <a:latin typeface="Segoe Sans Display Semibold"/>
                <a:ea typeface="+mn-ea"/>
                <a:cs typeface="+mn-cs"/>
              </a:rPr>
              <a:t>Attendi che il report venga generato</a:t>
            </a:r>
            <a:endParaRPr kumimoji="0" lang="en-US" sz="1100" b="0" i="0" u="none" strike="noStrike" kern="1200" cap="none" spc="0" normalizeH="0" baseline="0" noProof="0" dirty="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Il ricercatore procederà passo dopo passo, raccogliendo informazioni e analizzandole. Questo può richiedere un po' di tempo a seconda della complessità della query. Puoi seguire i progressi in tempo reale oppure dedicarti ad altro. Researcher mostrerà tutti i passaggi che esegue mentre crea il tuo report.</a:t>
            </a:r>
          </a:p>
        </p:txBody>
      </p:sp>
      <p:cxnSp>
        <p:nvCxnSpPr>
          <p:cNvPr id="33" name="Straight Connector 32">
            <a:extLst>
              <a:ext uri="{FF2B5EF4-FFF2-40B4-BE49-F238E27FC236}">
                <a16:creationId xmlns:a16="http://schemas.microsoft.com/office/drawing/2014/main" id="{3F59D747-3A2E-743D-791C-D80809BE965B}"/>
              </a:ext>
              <a:ext uri="{C183D7F6-B498-43B3-948B-1728B52AA6E4}">
                <adec:decorative xmlns:adec="http://schemas.microsoft.com/office/drawing/2017/decorative" val="1"/>
              </a:ext>
            </a:extLst>
          </p:cNvPr>
          <p:cNvCxnSpPr>
            <a:cxnSpLocks/>
          </p:cNvCxnSpPr>
          <p:nvPr/>
        </p:nvCxnSpPr>
        <p:spPr>
          <a:xfrm>
            <a:off x="5855237"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14CCE80-EA41-E04F-84D1-516F7C1AA6CC}"/>
              </a:ext>
              <a:ext uri="{C183D7F6-B498-43B3-948B-1728B52AA6E4}">
                <adec:decorative xmlns:adec="http://schemas.microsoft.com/office/drawing/2017/decorative" val="1"/>
              </a:ext>
            </a:extLst>
          </p:cNvPr>
          <p:cNvSpPr/>
          <p:nvPr/>
        </p:nvSpPr>
        <p:spPr bwMode="auto">
          <a:xfrm>
            <a:off x="6482075"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5" name="Graphic 54" descr="icona elenco testo">
            <a:extLst>
              <a:ext uri="{FF2B5EF4-FFF2-40B4-BE49-F238E27FC236}">
                <a16:creationId xmlns:a16="http://schemas.microsoft.com/office/drawing/2014/main" id="{C774D401-94FD-BA6D-A4FE-5803D06F00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05673" y="1918878"/>
            <a:ext cx="289562" cy="289562"/>
          </a:xfrm>
          <a:prstGeom prst="rect">
            <a:avLst/>
          </a:prstGeom>
        </p:spPr>
      </p:pic>
      <p:sp>
        <p:nvSpPr>
          <p:cNvPr id="23" name="Freeform: Shape 22">
            <a:extLst>
              <a:ext uri="{FF2B5EF4-FFF2-40B4-BE49-F238E27FC236}">
                <a16:creationId xmlns:a16="http://schemas.microsoft.com/office/drawing/2014/main" id="{3B3D1149-B41A-306F-C66E-78BB421C626F}"/>
              </a:ext>
            </a:extLst>
          </p:cNvPr>
          <p:cNvSpPr/>
          <p:nvPr/>
        </p:nvSpPr>
        <p:spPr>
          <a:xfrm>
            <a:off x="59706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1" i="0" u="none" strike="noStrike" kern="1200" cap="none" spc="0" normalizeH="0" baseline="0" noProof="0" dirty="0">
                <a:ln>
                  <a:noFill/>
                </a:ln>
                <a:solidFill>
                  <a:srgbClr val="0078D4"/>
                </a:solidFill>
                <a:effectLst/>
                <a:uLnTx/>
                <a:uFillTx/>
                <a:latin typeface="Segoe Sans Display Semibold"/>
                <a:ea typeface="+mn-ea"/>
                <a:cs typeface="+mn-cs"/>
              </a:rPr>
              <a:t>Visualizza i risultati</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Una volta completato, vedrai un report strutturato con i risultati. Il report potrebbe includere sezioni che riassumono diversi aspetti dell'argomento e spesso forniscono il contesto relativo alla provenienza delle informazioni (ad esempio, facendo riferimento a un documento specifico o indicando la fonte di una statistica). Questo contesto ti aiuta a verificare e ad avere fiducia nelle informazioni.</a:t>
            </a:r>
          </a:p>
        </p:txBody>
      </p:sp>
      <p:cxnSp>
        <p:nvCxnSpPr>
          <p:cNvPr id="34" name="Straight Connector 33">
            <a:extLst>
              <a:ext uri="{FF2B5EF4-FFF2-40B4-BE49-F238E27FC236}">
                <a16:creationId xmlns:a16="http://schemas.microsoft.com/office/drawing/2014/main" id="{87A68856-E92F-0AAF-40DE-D98B84B6D167}"/>
              </a:ext>
              <a:ext uri="{C183D7F6-B498-43B3-948B-1728B52AA6E4}">
                <adec:decorative xmlns:adec="http://schemas.microsoft.com/office/drawing/2017/decorative" val="1"/>
              </a:ext>
            </a:extLst>
          </p:cNvPr>
          <p:cNvCxnSpPr>
            <a:cxnSpLocks/>
          </p:cNvCxnSpPr>
          <p:nvPr/>
        </p:nvCxnSpPr>
        <p:spPr>
          <a:xfrm>
            <a:off x="7645670"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04374FB-C75B-80A9-5725-A4B906E1B308}"/>
              </a:ext>
              <a:ext uri="{C183D7F6-B498-43B3-948B-1728B52AA6E4}">
                <adec:decorative xmlns:adec="http://schemas.microsoft.com/office/drawing/2017/decorative" val="1"/>
              </a:ext>
            </a:extLst>
          </p:cNvPr>
          <p:cNvSpPr/>
          <p:nvPr/>
        </p:nvSpPr>
        <p:spPr bwMode="auto">
          <a:xfrm>
            <a:off x="8272507"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7" name="Graphic 56" descr="icona di attività completata">
            <a:extLst>
              <a:ext uri="{FF2B5EF4-FFF2-40B4-BE49-F238E27FC236}">
                <a16:creationId xmlns:a16="http://schemas.microsoft.com/office/drawing/2014/main" id="{3BEE0D8B-E9C5-A28C-ADA4-8C99675FC3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96105" y="1918878"/>
            <a:ext cx="289562" cy="289562"/>
          </a:xfrm>
          <a:prstGeom prst="rect">
            <a:avLst/>
          </a:prstGeom>
        </p:spPr>
      </p:pic>
      <p:sp>
        <p:nvSpPr>
          <p:cNvPr id="27" name="Freeform: Shape 26">
            <a:extLst>
              <a:ext uri="{FF2B5EF4-FFF2-40B4-BE49-F238E27FC236}">
                <a16:creationId xmlns:a16="http://schemas.microsoft.com/office/drawing/2014/main" id="{913A96B3-4913-5A39-33EB-89CC3B9D2F0E}"/>
              </a:ext>
            </a:extLst>
          </p:cNvPr>
          <p:cNvSpPr/>
          <p:nvPr/>
        </p:nvSpPr>
        <p:spPr>
          <a:xfrm>
            <a:off x="7761044"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1" i="0" u="none" strike="noStrike" kern="1200" cap="none" spc="0" normalizeH="0" baseline="0" noProof="0" dirty="0">
                <a:ln>
                  <a:noFill/>
                </a:ln>
                <a:solidFill>
                  <a:srgbClr val="0078D4"/>
                </a:solidFill>
                <a:effectLst/>
                <a:uLnTx/>
                <a:uFillTx/>
                <a:latin typeface="Segoe Sans Display Semibold"/>
                <a:ea typeface="+mn-ea"/>
                <a:cs typeface="+mn-cs"/>
              </a:rPr>
              <a:t>Agisci sul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Infine, puoi utilizzare le azioni di follow-up. Ad esempio, se devi modificare il report, fai clic su </a:t>
            </a:r>
            <a:r>
              <a:rPr kumimoji="0" lang="it-it" sz="1100" b="1" i="0" u="none" strike="noStrike" kern="1200" cap="none" spc="0" normalizeH="0" baseline="0" noProof="0" dirty="0">
                <a:ln>
                  <a:noFill/>
                </a:ln>
                <a:solidFill>
                  <a:srgbClr val="091F2C"/>
                </a:solidFill>
                <a:effectLst/>
                <a:uLnTx/>
                <a:uFillTx/>
                <a:latin typeface="Segoe Sans Display Semibold"/>
                <a:ea typeface="+mn-ea"/>
                <a:cs typeface="+mn-cs"/>
              </a:rPr>
              <a:t>"Modifica in Pagine" </a:t>
            </a:r>
            <a:r>
              <a:rPr kumimoji="0" lang="it-it" sz="1100" b="0" i="0" u="none" strike="noStrike" kern="1200" cap="none" spc="0" normalizeH="0" baseline="0" noProof="0" dirty="0">
                <a:ln>
                  <a:noFill/>
                </a:ln>
                <a:solidFill>
                  <a:srgbClr val="091F2C"/>
                </a:solidFill>
                <a:effectLst/>
                <a:uLnTx/>
                <a:uFillTx/>
                <a:latin typeface="Segoe Sans Display"/>
                <a:ea typeface="+mn-ea"/>
                <a:cs typeface="+mn-cs"/>
              </a:rPr>
              <a:t>e il report viene mostrato in una visualizzazione affiancata. Una volta aperto in Pagine, il report viene salvato automaticamente.</a:t>
            </a:r>
          </a:p>
        </p:txBody>
      </p:sp>
      <p:sp>
        <p:nvSpPr>
          <p:cNvPr id="30" name="Rectangle: Top Corners Rounded 29">
            <a:extLst>
              <a:ext uri="{FF2B5EF4-FFF2-40B4-BE49-F238E27FC236}">
                <a16:creationId xmlns:a16="http://schemas.microsoft.com/office/drawing/2014/main" id="{DCEBCA24-DF4C-AC4B-A93F-B6CA3DF23490}"/>
              </a:ext>
              <a:ext uri="{C183D7F6-B498-43B3-948B-1728B52AA6E4}">
                <adec:decorative xmlns:adec="http://schemas.microsoft.com/office/drawing/2017/decorative" val="1"/>
              </a:ext>
            </a:extLst>
          </p:cNvPr>
          <p:cNvSpPr>
            <a:spLocks/>
          </p:cNvSpPr>
          <p:nvPr/>
        </p:nvSpPr>
        <p:spPr bwMode="auto">
          <a:xfrm rot="16200000" flipH="1">
            <a:off x="8413175" y="2621974"/>
            <a:ext cx="4801754" cy="2755902"/>
          </a:xfrm>
          <a:prstGeom prst="round2SameRect">
            <a:avLst>
              <a:gd name="adj1" fmla="val 4393"/>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DFC2E732-3852-A78B-1E45-0CD085420CD4}"/>
              </a:ext>
            </a:extLst>
          </p:cNvPr>
          <p:cNvSpPr txBox="1">
            <a:spLocks/>
          </p:cNvSpPr>
          <p:nvPr/>
        </p:nvSpPr>
        <p:spPr>
          <a:xfrm>
            <a:off x="9603770" y="1717291"/>
            <a:ext cx="2283430" cy="215297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070C0"/>
                </a:solidFill>
                <a:effectLst/>
                <a:uLnTx/>
                <a:uFillTx/>
                <a:latin typeface="Segoe Sans Display Semibold"/>
                <a:ea typeface="+mn-ea"/>
                <a:cs typeface="+mn-cs"/>
              </a:rPr>
              <a:t>Dove puoi usare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200" b="0" i="0" u="none" strike="noStrike" kern="1200" cap="none" spc="0" normalizeH="0" baseline="0" noProof="0">
                <a:ln>
                  <a:noFill/>
                </a:ln>
                <a:solidFill>
                  <a:srgbClr val="091F2C"/>
                </a:solidFill>
                <a:effectLst/>
                <a:uLnTx/>
                <a:uFillTx/>
                <a:latin typeface="Segoe Sans Display"/>
                <a:ea typeface="+mn-ea"/>
                <a:cs typeface="+mn-cs"/>
              </a:rPr>
              <a:t>Researcher è disponibile come agente all'interno di Copilot Chat nell'app Microsoft 365 Copilot, Teams e Outlook.</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200" b="0" i="0" u="none" strike="noStrike" kern="1200" cap="none" spc="0" normalizeH="0" baseline="0" noProof="0">
                <a:ln>
                  <a:noFill/>
                </a:ln>
                <a:solidFill>
                  <a:srgbClr val="091F2C"/>
                </a:solidFill>
                <a:effectLst/>
                <a:uLnTx/>
                <a:uFillTx/>
                <a:latin typeface="Segoe Sans Display"/>
                <a:ea typeface="+mn-ea"/>
                <a:cs typeface="+mn-cs"/>
              </a:rPr>
              <a:t>Inizia da </a:t>
            </a:r>
            <a:r>
              <a:rPr kumimoji="0" lang="it-it" sz="1200" b="0" i="0" u="sng" strike="noStrike" kern="1200" cap="none" spc="0" normalizeH="0" baseline="0" noProof="0">
                <a:ln>
                  <a:noFill/>
                </a:ln>
                <a:solidFill>
                  <a:srgbClr val="0078D4"/>
                </a:solidFill>
                <a:effectLst/>
                <a:uLnTx/>
                <a:uFillTx/>
                <a:latin typeface="Segoe Sans Display"/>
                <a:ea typeface="+mn-ea"/>
                <a:cs typeface="+mn-cs"/>
                <a:hlinkClick r:id="rId8">
                  <a:extLst>
                    <a:ext uri="{A12FA001-AC4F-418D-AE19-62706E023703}">
                      <ahyp:hlinkClr xmlns:ahyp="http://schemas.microsoft.com/office/drawing/2018/hyperlinkcolor" val="tx"/>
                    </a:ext>
                  </a:extLst>
                </a:hlinkClick>
              </a:rPr>
              <a:t>Copilot | Microsoft 365 Copilot</a:t>
            </a:r>
            <a:endParaRPr kumimoji="0" lang="en-US" sz="1200" b="0" i="0" u="none" strike="noStrike" kern="1200" cap="none" spc="0" normalizeH="0" baseline="0" noProof="0">
              <a:ln>
                <a:noFill/>
              </a:ln>
              <a:solidFill>
                <a:srgbClr val="0078D4"/>
              </a:solidFill>
              <a:effectLst/>
              <a:uLnTx/>
              <a:uFillTx/>
              <a:latin typeface="Segoe Sans Display"/>
              <a:ea typeface="+mn-ea"/>
              <a:cs typeface="+mn-cs"/>
            </a:endParaRP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200" b="0" i="0" u="none" strike="noStrike" kern="1200" cap="none" spc="0" normalizeH="0" baseline="0" noProof="0">
                <a:ln>
                  <a:noFill/>
                </a:ln>
                <a:solidFill>
                  <a:srgbClr val="091F2C"/>
                </a:solidFill>
                <a:effectLst/>
                <a:uLnTx/>
                <a:uFillTx/>
                <a:latin typeface="Segoe Sans Display"/>
                <a:ea typeface="+mn-ea"/>
                <a:cs typeface="+mn-cs"/>
              </a:rPr>
              <a:t>Visualizza il pannello di navigazione a sinistra</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200" b="0" i="0" u="none" strike="noStrike" kern="1200" cap="none" spc="0" normalizeH="0" baseline="0" noProof="0">
                <a:ln>
                  <a:noFill/>
                </a:ln>
                <a:solidFill>
                  <a:srgbClr val="091F2C"/>
                </a:solidFill>
                <a:effectLst/>
                <a:uLnTx/>
                <a:uFillTx/>
                <a:latin typeface="Segoe Sans Display"/>
                <a:ea typeface="+mn-ea"/>
                <a:cs typeface="+mn-cs"/>
              </a:rPr>
              <a:t>Clicca su Researcher </a:t>
            </a: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51" name="Straight Connector 50">
            <a:extLst>
              <a:ext uri="{FF2B5EF4-FFF2-40B4-BE49-F238E27FC236}">
                <a16:creationId xmlns:a16="http://schemas.microsoft.com/office/drawing/2014/main" id="{1276F7D9-70E9-5128-03B4-12D590FFE150}"/>
              </a:ext>
              <a:ext uri="{C183D7F6-B498-43B3-948B-1728B52AA6E4}">
                <adec:decorative xmlns:adec="http://schemas.microsoft.com/office/drawing/2017/decorative" val="1"/>
              </a:ext>
            </a:extLst>
          </p:cNvPr>
          <p:cNvCxnSpPr>
            <a:cxnSpLocks/>
          </p:cNvCxnSpPr>
          <p:nvPr/>
        </p:nvCxnSpPr>
        <p:spPr>
          <a:xfrm>
            <a:off x="9603770" y="4064712"/>
            <a:ext cx="2286000"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A78C0956-72FF-22F3-E0B7-D151750FDCAB}"/>
              </a:ext>
            </a:extLst>
          </p:cNvPr>
          <p:cNvSpPr txBox="1">
            <a:spLocks/>
          </p:cNvSpPr>
          <p:nvPr/>
        </p:nvSpPr>
        <p:spPr>
          <a:xfrm>
            <a:off x="9603770" y="4106754"/>
            <a:ext cx="2283430" cy="196638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0070C0"/>
                </a:solidFill>
                <a:effectLst/>
                <a:uLnTx/>
                <a:uFillTx/>
                <a:latin typeface="Segoe Sans Display Semibold"/>
                <a:ea typeface="+mn-ea"/>
                <a:cs typeface="+mn-cs"/>
              </a:rPr>
              <a:t>Attivare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200" b="0" i="0" u="none" strike="noStrike" kern="1200" cap="none" spc="0" normalizeH="0" baseline="0" noProof="0" dirty="0">
                <a:ln>
                  <a:noFill/>
                </a:ln>
                <a:solidFill>
                  <a:srgbClr val="091F2C"/>
                </a:solidFill>
                <a:effectLst/>
                <a:uLnTx/>
                <a:uFillTx/>
                <a:latin typeface="Segoe Sans Display"/>
                <a:ea typeface="+mn-ea"/>
                <a:cs typeface="+mn-cs"/>
              </a:rPr>
              <a:t>L'agente apparirà nello Store degli agenti sotto "Creato da Microsoft", situato nella pagina di destinazione "Tutti gli agenti" e "Ottieni agenti". </a:t>
            </a:r>
            <a:endParaRPr kumimoji="0" lang="en-US" sz="1200" b="0" i="0" u="none" strike="noStrike" kern="1200" cap="none" spc="0" normalizeH="0" baseline="0" noProof="0" dirty="0">
              <a:ln>
                <a:noFill/>
              </a:ln>
              <a:solidFill>
                <a:srgbClr val="091F2C"/>
              </a:solidFill>
              <a:effectLst/>
              <a:uLnTx/>
              <a:uFillTx/>
              <a:latin typeface="Segoe Sans Display"/>
              <a:ea typeface="+mn-ea"/>
              <a:cs typeface="Segoe Sans Display"/>
            </a:endParaRP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200" b="0" i="0" u="none" strike="noStrike" kern="1200" cap="none" spc="0" normalizeH="0" baseline="0" noProof="0" dirty="0">
                <a:ln>
                  <a:noFill/>
                </a:ln>
                <a:solidFill>
                  <a:srgbClr val="091F2C"/>
                </a:solidFill>
                <a:effectLst/>
                <a:uLnTx/>
                <a:uFillTx/>
                <a:latin typeface="Segoe Sans Display"/>
                <a:ea typeface="+mn-ea"/>
                <a:cs typeface="+mn-cs"/>
              </a:rPr>
              <a:t>Per gli utenti con una licenza Microsoft 365 Copilot, gli agenti Researcher e Analyst sono pre-fissati per tutti gli utenti idonei.</a:t>
            </a:r>
            <a:endParaRPr kumimoji="0" lang="en-US" sz="1200" b="0" i="0" u="none" strike="noStrike" kern="1200" cap="none" spc="0" normalizeH="0" baseline="0" noProof="0" dirty="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dirty="0">
              <a:ln>
                <a:noFill/>
              </a:ln>
              <a:solidFill>
                <a:srgbClr val="091F2C"/>
              </a:solidFill>
              <a:effectLst/>
              <a:uLnTx/>
              <a:uFillTx/>
              <a:latin typeface="Segoe Sans Display"/>
              <a:ea typeface="+mn-ea"/>
              <a:cs typeface="Segoe Sans Display"/>
            </a:endParaRPr>
          </a:p>
        </p:txBody>
      </p:sp>
    </p:spTree>
    <p:extLst>
      <p:ext uri="{BB962C8B-B14F-4D97-AF65-F5344CB8AC3E}">
        <p14:creationId xmlns:p14="http://schemas.microsoft.com/office/powerpoint/2010/main" val="25966880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7E6D-9F5F-E54C-CAAD-A9AD522E8233}"/>
            </a:ext>
          </a:extLst>
        </p:cNvPr>
        <p:cNvGrpSpPr/>
        <p:nvPr/>
      </p:nvGrpSpPr>
      <p:grpSpPr>
        <a:xfrm>
          <a:off x="0" y="0"/>
          <a:ext cx="0" cy="0"/>
          <a:chOff x="0" y="0"/>
          <a:chExt cx="0" cy="0"/>
        </a:xfrm>
      </p:grpSpPr>
      <p:sp>
        <p:nvSpPr>
          <p:cNvPr id="40" name="Text Placeholder 1">
            <a:extLst>
              <a:ext uri="{FF2B5EF4-FFF2-40B4-BE49-F238E27FC236}">
                <a16:creationId xmlns:a16="http://schemas.microsoft.com/office/drawing/2014/main" id="{35C6DCA7-DEFB-10CF-B922-A58F7738C9F3}"/>
              </a:ext>
            </a:extLst>
          </p:cNvPr>
          <p:cNvSpPr txBox="1">
            <a:spLocks/>
          </p:cNvSpPr>
          <p:nvPr/>
        </p:nvSpPr>
        <p:spPr>
          <a:xfrm>
            <a:off x="1871720" y="468766"/>
            <a:ext cx="8352936" cy="59311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600" b="0" i="0" u="none" strike="noStrike" kern="1200" cap="none" spc="0" normalizeH="0" baseline="0" noProof="0" dirty="0">
                <a:ln>
                  <a:noFill/>
                </a:ln>
                <a:solidFill>
                  <a:prstClr val="black"/>
                </a:solidFill>
                <a:effectLst/>
                <a:uLnTx/>
                <a:uFillTx/>
                <a:latin typeface="Aptos SemiBold"/>
                <a:ea typeface="+mn-ea"/>
                <a:cs typeface="+mn-cs"/>
              </a:rPr>
              <a:t>Controllo dell'utente: Fonti di input</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Rectangle 46">
            <a:extLst>
              <a:ext uri="{FF2B5EF4-FFF2-40B4-BE49-F238E27FC236}">
                <a16:creationId xmlns:a16="http://schemas.microsoft.com/office/drawing/2014/main" id="{0E3846CA-4D6B-FA86-EA1D-66723AD6DAB7}"/>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Text Placeholder 5">
            <a:extLst>
              <a:ext uri="{FF2B5EF4-FFF2-40B4-BE49-F238E27FC236}">
                <a16:creationId xmlns:a16="http://schemas.microsoft.com/office/drawing/2014/main" id="{22249E4B-9B2C-0C6E-B8E0-8EB92EDFAC18}"/>
              </a:ext>
            </a:extLst>
          </p:cNvPr>
          <p:cNvSpPr txBox="1">
            <a:spLocks/>
          </p:cNvSpPr>
          <p:nvPr/>
        </p:nvSpPr>
        <p:spPr>
          <a:xfrm>
            <a:off x="2022800" y="5750950"/>
            <a:ext cx="3332117" cy="611550"/>
          </a:xfrm>
          <a:prstGeom prst="rect">
            <a:avLst/>
          </a:prstGeom>
        </p:spPr>
        <p:txBody>
          <a:bodyPr vert="horz" lIns="91440" tIns="45720" rIns="91440" bIns="45720" rtlCol="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4800" b="1" i="0" u="none" strike="noStrike" kern="1200" cap="none" spc="0" normalizeH="0" baseline="0" noProof="0" dirty="0">
                <a:ln>
                  <a:noFill/>
                </a:ln>
                <a:solidFill>
                  <a:prstClr val="black"/>
                </a:solidFill>
                <a:effectLst/>
                <a:uLnTx/>
                <a:uFillTx/>
                <a:latin typeface="Aptos" panose="02110004020202020204"/>
                <a:ea typeface="+mn-ea"/>
                <a:cs typeface="+mn-cs"/>
              </a:rPr>
              <a:t>Controllo delle fonti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prstClr val="black"/>
                </a:solidFill>
                <a:effectLst/>
                <a:uLnTx/>
                <a:uFillTx/>
                <a:latin typeface="Aptos" panose="02110004020202020204"/>
                <a:ea typeface="+mn-ea"/>
                <a:cs typeface="+mn-cs"/>
              </a:rPr>
              <a:t>Web, M365, Connettori e Agenti</a:t>
            </a:r>
          </a:p>
        </p:txBody>
      </p:sp>
      <p:pic>
        <p:nvPicPr>
          <p:cNvPr id="4" name="Picture 3" descr="Schermata di una finestra del browser&#10;&#10;I contenuti generati dall'IA possono non essere corretti.">
            <a:extLst>
              <a:ext uri="{FF2B5EF4-FFF2-40B4-BE49-F238E27FC236}">
                <a16:creationId xmlns:a16="http://schemas.microsoft.com/office/drawing/2014/main" id="{6BA2DD4E-4CC1-5D7F-3182-9B2E818E4E5E}"/>
              </a:ext>
            </a:extLst>
          </p:cNvPr>
          <p:cNvPicPr>
            <a:picLocks noChangeAspect="1"/>
          </p:cNvPicPr>
          <p:nvPr/>
        </p:nvPicPr>
        <p:blipFill>
          <a:blip r:embed="rId3"/>
          <a:stretch>
            <a:fillRect/>
          </a:stretch>
        </p:blipFill>
        <p:spPr>
          <a:xfrm>
            <a:off x="6456621" y="1255307"/>
            <a:ext cx="5198633" cy="4315271"/>
          </a:xfrm>
          <a:prstGeom prst="rect">
            <a:avLst/>
          </a:prstGeom>
        </p:spPr>
      </p:pic>
      <p:pic>
        <p:nvPicPr>
          <p:cNvPr id="5" name="Picture 4" descr="Uno screenshot di un computer&#10;&#10;I contenuti generati dall'IA possono non essere corretti.">
            <a:extLst>
              <a:ext uri="{FF2B5EF4-FFF2-40B4-BE49-F238E27FC236}">
                <a16:creationId xmlns:a16="http://schemas.microsoft.com/office/drawing/2014/main" id="{32720C57-D65B-6C72-2C01-5F6289A6FF6C}"/>
              </a:ext>
            </a:extLst>
          </p:cNvPr>
          <p:cNvPicPr>
            <a:picLocks noChangeAspect="1"/>
          </p:cNvPicPr>
          <p:nvPr/>
        </p:nvPicPr>
        <p:blipFill>
          <a:blip r:embed="rId4"/>
          <a:stretch>
            <a:fillRect/>
          </a:stretch>
        </p:blipFill>
        <p:spPr>
          <a:xfrm>
            <a:off x="976215" y="1232776"/>
            <a:ext cx="5198633" cy="4347281"/>
          </a:xfrm>
          <a:prstGeom prst="rect">
            <a:avLst/>
          </a:prstGeom>
        </p:spPr>
      </p:pic>
    </p:spTree>
    <p:extLst>
      <p:ext uri="{BB962C8B-B14F-4D97-AF65-F5344CB8AC3E}">
        <p14:creationId xmlns:p14="http://schemas.microsoft.com/office/powerpoint/2010/main" val="22260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A04E0-A43E-62EC-1757-B1D4EACE852E}"/>
            </a:ext>
          </a:extLst>
        </p:cNvPr>
        <p:cNvGrpSpPr/>
        <p:nvPr/>
      </p:nvGrpSpPr>
      <p:grpSpPr>
        <a:xfrm>
          <a:off x="0" y="0"/>
          <a:ext cx="0" cy="0"/>
          <a:chOff x="0" y="0"/>
          <a:chExt cx="0" cy="0"/>
        </a:xfrm>
      </p:grpSpPr>
      <p:pic>
        <p:nvPicPr>
          <p:cNvPr id="2" name="Picture 1" descr="Uno screenshot di un computer&#10;&#10;I contenuti generati dall'IA possono non essere corretti.">
            <a:extLst>
              <a:ext uri="{FF2B5EF4-FFF2-40B4-BE49-F238E27FC236}">
                <a16:creationId xmlns:a16="http://schemas.microsoft.com/office/drawing/2014/main" id="{67D701B2-5299-9E36-48F2-1B890FDF6EF3}"/>
              </a:ext>
            </a:extLst>
          </p:cNvPr>
          <p:cNvPicPr>
            <a:picLocks noChangeAspect="1"/>
          </p:cNvPicPr>
          <p:nvPr/>
        </p:nvPicPr>
        <p:blipFill>
          <a:blip r:embed="rId3"/>
          <a:srcRect l="21724" t="186" r="23140" b="16946"/>
          <a:stretch>
            <a:fillRect/>
          </a:stretch>
        </p:blipFill>
        <p:spPr>
          <a:xfrm>
            <a:off x="3431102" y="1345249"/>
            <a:ext cx="4940344" cy="4700833"/>
          </a:xfrm>
          <a:prstGeom prst="rect">
            <a:avLst/>
          </a:prstGeom>
        </p:spPr>
      </p:pic>
      <p:sp>
        <p:nvSpPr>
          <p:cNvPr id="40" name="Text Placeholder 1">
            <a:extLst>
              <a:ext uri="{FF2B5EF4-FFF2-40B4-BE49-F238E27FC236}">
                <a16:creationId xmlns:a16="http://schemas.microsoft.com/office/drawing/2014/main" id="{A27AC4C1-97DE-EC1C-75E3-264769E014DD}"/>
              </a:ext>
            </a:extLst>
          </p:cNvPr>
          <p:cNvSpPr txBox="1">
            <a:spLocks/>
          </p:cNvSpPr>
          <p:nvPr/>
        </p:nvSpPr>
        <p:spPr>
          <a:xfrm>
            <a:off x="992094" y="271541"/>
            <a:ext cx="9914965" cy="13421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b="0" i="0" u="none" strike="noStrike" kern="1200" cap="none" spc="0" normalizeH="0" baseline="0" noProof="0" dirty="0">
                <a:ln>
                  <a:noFill/>
                </a:ln>
                <a:solidFill>
                  <a:prstClr val="black"/>
                </a:solidFill>
                <a:effectLst/>
                <a:uLnTx/>
                <a:uFillTx/>
                <a:latin typeface="Aptos SemiBold"/>
                <a:ea typeface="+mn-ea"/>
                <a:cs typeface="+mn-cs"/>
              </a:rPr>
              <a:t>Controllo dell'utente: Lunghezza del report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Rectangle 46">
            <a:extLst>
              <a:ext uri="{FF2B5EF4-FFF2-40B4-BE49-F238E27FC236}">
                <a16:creationId xmlns:a16="http://schemas.microsoft.com/office/drawing/2014/main" id="{B12572E4-20D5-8088-251D-1FEFF0295C9F}"/>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Text Placeholder 5">
            <a:extLst>
              <a:ext uri="{FF2B5EF4-FFF2-40B4-BE49-F238E27FC236}">
                <a16:creationId xmlns:a16="http://schemas.microsoft.com/office/drawing/2014/main" id="{C5AFBD53-50B8-76B8-31B5-D52D2CEDB10D}"/>
              </a:ext>
            </a:extLst>
          </p:cNvPr>
          <p:cNvSpPr txBox="1">
            <a:spLocks/>
          </p:cNvSpPr>
          <p:nvPr/>
        </p:nvSpPr>
        <p:spPr>
          <a:xfrm>
            <a:off x="4653499" y="5640225"/>
            <a:ext cx="2495550" cy="279041"/>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1" i="0" u="none" strike="noStrike" kern="1200" cap="none" spc="0" normalizeH="0" baseline="0" noProof="0" dirty="0">
                <a:ln>
                  <a:noFill/>
                </a:ln>
                <a:solidFill>
                  <a:prstClr val="black"/>
                </a:solidFill>
                <a:effectLst/>
                <a:uLnTx/>
                <a:uFillTx/>
                <a:latin typeface="Aptos" panose="02110004020202020204"/>
                <a:ea typeface="+mn-ea"/>
                <a:cs typeface="+mn-cs"/>
              </a:rPr>
              <a:t>Controllo lunghezza</a:t>
            </a:r>
          </a:p>
        </p:txBody>
      </p:sp>
    </p:spTree>
    <p:extLst>
      <p:ext uri="{BB962C8B-B14F-4D97-AF65-F5344CB8AC3E}">
        <p14:creationId xmlns:p14="http://schemas.microsoft.com/office/powerpoint/2010/main" val="216917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95D3F-307A-46E9-0955-ECD58F5B69BB}"/>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8EC8294F-3A96-821E-728B-F9AFCC1E2A88}"/>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Uno screenshot di un computer&#10;&#10;I contenuti generati dall'IA possono non essere corretti.">
            <a:extLst>
              <a:ext uri="{FF2B5EF4-FFF2-40B4-BE49-F238E27FC236}">
                <a16:creationId xmlns:a16="http://schemas.microsoft.com/office/drawing/2014/main" id="{E286FC5A-D71C-99A3-94E8-3FC467900200}"/>
              </a:ext>
            </a:extLst>
          </p:cNvPr>
          <p:cNvPicPr>
            <a:picLocks noChangeAspect="1"/>
          </p:cNvPicPr>
          <p:nvPr/>
        </p:nvPicPr>
        <p:blipFill>
          <a:blip r:embed="rId3"/>
          <a:stretch>
            <a:fillRect/>
          </a:stretch>
        </p:blipFill>
        <p:spPr>
          <a:xfrm>
            <a:off x="1966670" y="1221631"/>
            <a:ext cx="7840718" cy="4969844"/>
          </a:xfrm>
          <a:prstGeom prst="rect">
            <a:avLst/>
          </a:prstGeom>
        </p:spPr>
      </p:pic>
      <p:sp>
        <p:nvSpPr>
          <p:cNvPr id="2" name="Text Placeholder 1">
            <a:extLst>
              <a:ext uri="{FF2B5EF4-FFF2-40B4-BE49-F238E27FC236}">
                <a16:creationId xmlns:a16="http://schemas.microsoft.com/office/drawing/2014/main" id="{64A4AA75-CEC9-8041-151A-05B86729CD9B}"/>
              </a:ext>
            </a:extLst>
          </p:cNvPr>
          <p:cNvSpPr txBox="1">
            <a:spLocks/>
          </p:cNvSpPr>
          <p:nvPr/>
        </p:nvSpPr>
        <p:spPr>
          <a:xfrm>
            <a:off x="2686196" y="472388"/>
            <a:ext cx="6824258" cy="581573"/>
          </a:xfrm>
          <a:prstGeom prst="rect">
            <a:avLst/>
          </a:prstGeom>
        </p:spPr>
        <p:txBody>
          <a:bodyPr vert="horz" lIns="91440" tIns="45720" rIns="91440" bIns="45720" rtlCol="0" anchor="t">
            <a:noAutofit/>
          </a:bodyPr>
          <a:lstStyle>
            <a:defPPr>
              <a:defRPr lang="es-MX"/>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4000" b="0" i="0" u="none" strike="noStrike" kern="1200" cap="none" spc="0" normalizeH="0" baseline="0" noProof="0">
                <a:ln>
                  <a:noFill/>
                </a:ln>
                <a:solidFill>
                  <a:prstClr val="black"/>
                </a:solidFill>
                <a:effectLst/>
                <a:uLnTx/>
                <a:uFillTx/>
                <a:latin typeface="Aptos SemiBold"/>
                <a:ea typeface="+mn-ea"/>
                <a:cs typeface="+mn-cs"/>
              </a:rPr>
              <a:t>Formati di output</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090D1B14-5633-14B5-3CAA-F207A050EBC9}"/>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002CC54-B30E-36FA-480F-20ADF31E9F25}"/>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47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B0A1-5606-ED96-0BD1-BCA593D9FF8F}"/>
            </a:ext>
          </a:extLst>
        </p:cNvPr>
        <p:cNvGrpSpPr/>
        <p:nvPr/>
      </p:nvGrpSpPr>
      <p:grpSpPr>
        <a:xfrm>
          <a:off x="0" y="0"/>
          <a:ext cx="0" cy="0"/>
          <a:chOff x="0" y="0"/>
          <a:chExt cx="0" cy="0"/>
        </a:xfrm>
      </p:grpSpPr>
      <p:sp>
        <p:nvSpPr>
          <p:cNvPr id="40" name="Text Placeholder 1">
            <a:extLst>
              <a:ext uri="{FF2B5EF4-FFF2-40B4-BE49-F238E27FC236}">
                <a16:creationId xmlns:a16="http://schemas.microsoft.com/office/drawing/2014/main" id="{9EFB8C87-90EE-B1B7-8A25-9B8C82C1BCC6}"/>
              </a:ext>
            </a:extLst>
          </p:cNvPr>
          <p:cNvSpPr txBox="1">
            <a:spLocks/>
          </p:cNvSpPr>
          <p:nvPr/>
        </p:nvSpPr>
        <p:spPr>
          <a:xfrm>
            <a:off x="2900417" y="468766"/>
            <a:ext cx="6395984" cy="59311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4000" b="0" i="0" u="none" strike="noStrike" kern="1200" cap="none" spc="0" normalizeH="0" baseline="0" noProof="0" dirty="0">
                <a:ln>
                  <a:noFill/>
                </a:ln>
                <a:solidFill>
                  <a:prstClr val="black"/>
                </a:solidFill>
                <a:effectLst/>
                <a:uLnTx/>
                <a:uFillTx/>
                <a:latin typeface="Aptos SemiBold"/>
                <a:ea typeface="+mn-ea"/>
                <a:cs typeface="+mn-cs"/>
              </a:rPr>
              <a:t>Interprete di codice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Rectangle 46">
            <a:extLst>
              <a:ext uri="{FF2B5EF4-FFF2-40B4-BE49-F238E27FC236}">
                <a16:creationId xmlns:a16="http://schemas.microsoft.com/office/drawing/2014/main" id="{7251879C-68BF-5646-59BA-162C799FA87A}"/>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B773EFE-FBDE-F5FE-985F-1C6AC47CCBAA}"/>
              </a:ext>
            </a:extLst>
          </p:cNvPr>
          <p:cNvPicPr>
            <a:picLocks noChangeAspect="1"/>
          </p:cNvPicPr>
          <p:nvPr/>
        </p:nvPicPr>
        <p:blipFill>
          <a:blip r:embed="rId3"/>
          <a:stretch>
            <a:fillRect/>
          </a:stretch>
        </p:blipFill>
        <p:spPr>
          <a:xfrm>
            <a:off x="495082" y="1240869"/>
            <a:ext cx="6094879" cy="4984130"/>
          </a:xfrm>
          <a:prstGeom prst="rect">
            <a:avLst/>
          </a:prstGeom>
        </p:spPr>
      </p:pic>
      <p:pic>
        <p:nvPicPr>
          <p:cNvPr id="2" name="Picture 1" descr="Un grafico di diverse linee colorate&#10;&#10;I contenuti generati dall'IA possono non essere corretti.">
            <a:extLst>
              <a:ext uri="{FF2B5EF4-FFF2-40B4-BE49-F238E27FC236}">
                <a16:creationId xmlns:a16="http://schemas.microsoft.com/office/drawing/2014/main" id="{0C4F9F5E-C294-AD77-DABE-53CB6BBCC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847" y="2484717"/>
            <a:ext cx="3195013" cy="2395284"/>
          </a:xfrm>
          <a:prstGeom prst="rect">
            <a:avLst/>
          </a:prstGeom>
        </p:spPr>
      </p:pic>
      <p:sp>
        <p:nvSpPr>
          <p:cNvPr id="4" name="TextBox 3">
            <a:extLst>
              <a:ext uri="{FF2B5EF4-FFF2-40B4-BE49-F238E27FC236}">
                <a16:creationId xmlns:a16="http://schemas.microsoft.com/office/drawing/2014/main" id="{7C5FD510-830E-299D-8FF4-3429B4477B2D}"/>
              </a:ext>
            </a:extLst>
          </p:cNvPr>
          <p:cNvSpPr txBox="1"/>
          <p:nvPr/>
        </p:nvSpPr>
        <p:spPr>
          <a:xfrm>
            <a:off x="10526224" y="3347939"/>
            <a:ext cx="386773" cy="69250"/>
          </a:xfrm>
          <a:prstGeom prst="rect">
            <a:avLst/>
          </a:prstGeom>
          <a:solidFill>
            <a:srgbClr val="FFFFFF"/>
          </a:solidFill>
        </p:spPr>
        <p:txBody>
          <a:bodyPr wrap="none" lIns="9144" tIns="0" rIns="18288"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New York</a:t>
            </a:r>
          </a:p>
        </p:txBody>
      </p:sp>
      <p:sp>
        <p:nvSpPr>
          <p:cNvPr id="5" name="TextBox 4">
            <a:extLst>
              <a:ext uri="{FF2B5EF4-FFF2-40B4-BE49-F238E27FC236}">
                <a16:creationId xmlns:a16="http://schemas.microsoft.com/office/drawing/2014/main" id="{7881A893-4A7C-6017-B073-C2F2A0DE912C}"/>
              </a:ext>
            </a:extLst>
          </p:cNvPr>
          <p:cNvSpPr txBox="1"/>
          <p:nvPr/>
        </p:nvSpPr>
        <p:spPr>
          <a:xfrm>
            <a:off x="10523729" y="3430389"/>
            <a:ext cx="403252" cy="69250"/>
          </a:xfrm>
          <a:prstGeom prst="rect">
            <a:avLst/>
          </a:prstGeom>
          <a:solidFill>
            <a:srgbClr val="FFFFFF"/>
          </a:solidFill>
        </p:spPr>
        <p:txBody>
          <a:bodyPr wrap="none" lIns="9144" tIns="0" rIns="4572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San Francisco</a:t>
            </a:r>
          </a:p>
        </p:txBody>
      </p:sp>
      <p:sp>
        <p:nvSpPr>
          <p:cNvPr id="6" name="TextBox 5">
            <a:extLst>
              <a:ext uri="{FF2B5EF4-FFF2-40B4-BE49-F238E27FC236}">
                <a16:creationId xmlns:a16="http://schemas.microsoft.com/office/drawing/2014/main" id="{3AF45DBB-0654-86E1-FBC6-4F9A583D0FBE}"/>
              </a:ext>
            </a:extLst>
          </p:cNvPr>
          <p:cNvSpPr txBox="1"/>
          <p:nvPr/>
        </p:nvSpPr>
        <p:spPr>
          <a:xfrm>
            <a:off x="10526234" y="3510337"/>
            <a:ext cx="200824" cy="69250"/>
          </a:xfrm>
          <a:prstGeom prst="rect">
            <a:avLst/>
          </a:prstGeom>
          <a:solidFill>
            <a:srgbClr val="FFFFFF"/>
          </a:solidFill>
        </p:spPr>
        <p:txBody>
          <a:bodyPr wrap="none" lIns="9144" tIns="0" rIns="18288"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Bostan</a:t>
            </a:r>
          </a:p>
        </p:txBody>
      </p:sp>
      <p:sp>
        <p:nvSpPr>
          <p:cNvPr id="7" name="TextBox 6">
            <a:extLst>
              <a:ext uri="{FF2B5EF4-FFF2-40B4-BE49-F238E27FC236}">
                <a16:creationId xmlns:a16="http://schemas.microsoft.com/office/drawing/2014/main" id="{884DE010-F521-017C-FE1D-89F4CB9E8E15}"/>
              </a:ext>
            </a:extLst>
          </p:cNvPr>
          <p:cNvSpPr txBox="1"/>
          <p:nvPr/>
        </p:nvSpPr>
        <p:spPr>
          <a:xfrm>
            <a:off x="10521228" y="3593125"/>
            <a:ext cx="301814" cy="69250"/>
          </a:xfrm>
          <a:prstGeom prst="rect">
            <a:avLst/>
          </a:prstGeom>
          <a:solidFill>
            <a:srgbClr val="FFFFFF"/>
          </a:solidFill>
        </p:spPr>
        <p:txBody>
          <a:bodyPr wrap="none" lIns="9144" tIns="0" rIns="18288"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Jersey City</a:t>
            </a:r>
          </a:p>
        </p:txBody>
      </p:sp>
      <p:sp>
        <p:nvSpPr>
          <p:cNvPr id="8" name="TextBox 7">
            <a:extLst>
              <a:ext uri="{FF2B5EF4-FFF2-40B4-BE49-F238E27FC236}">
                <a16:creationId xmlns:a16="http://schemas.microsoft.com/office/drawing/2014/main" id="{12AA04D4-7FDE-7DCF-8221-18F7C0890A55}"/>
              </a:ext>
            </a:extLst>
          </p:cNvPr>
          <p:cNvSpPr txBox="1"/>
          <p:nvPr/>
        </p:nvSpPr>
        <p:spPr>
          <a:xfrm>
            <a:off x="10521091" y="3677363"/>
            <a:ext cx="263790" cy="69250"/>
          </a:xfrm>
          <a:prstGeom prst="rect">
            <a:avLst/>
          </a:prstGeom>
          <a:solidFill>
            <a:srgbClr val="FFFFFF"/>
          </a:solidFill>
        </p:spPr>
        <p:txBody>
          <a:bodyPr wrap="none" lIns="9144" tIns="0" rIns="4572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San jose</a:t>
            </a:r>
            <a:endParaRPr kumimoji="0" lang="en-US"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endParaRPr>
          </a:p>
        </p:txBody>
      </p:sp>
      <p:sp>
        <p:nvSpPr>
          <p:cNvPr id="9" name="TextBox 8">
            <a:extLst>
              <a:ext uri="{FF2B5EF4-FFF2-40B4-BE49-F238E27FC236}">
                <a16:creationId xmlns:a16="http://schemas.microsoft.com/office/drawing/2014/main" id="{2F9DF9D4-F12F-11AE-D168-0681F4469EE8}"/>
              </a:ext>
            </a:extLst>
          </p:cNvPr>
          <p:cNvSpPr txBox="1"/>
          <p:nvPr/>
        </p:nvSpPr>
        <p:spPr>
          <a:xfrm>
            <a:off x="9490738" y="4723302"/>
            <a:ext cx="169918" cy="69250"/>
          </a:xfrm>
          <a:prstGeom prst="rect">
            <a:avLst/>
          </a:prstGeom>
          <a:solidFill>
            <a:srgbClr val="FFFFFF"/>
          </a:solid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Mese</a:t>
            </a:r>
          </a:p>
        </p:txBody>
      </p:sp>
      <p:sp>
        <p:nvSpPr>
          <p:cNvPr id="10" name="TextBox 9">
            <a:extLst>
              <a:ext uri="{FF2B5EF4-FFF2-40B4-BE49-F238E27FC236}">
                <a16:creationId xmlns:a16="http://schemas.microsoft.com/office/drawing/2014/main" id="{940B6F69-6B11-4F3A-0D89-6D8A85E0C39A}"/>
              </a:ext>
            </a:extLst>
          </p:cNvPr>
          <p:cNvSpPr txBox="1"/>
          <p:nvPr/>
        </p:nvSpPr>
        <p:spPr>
          <a:xfrm>
            <a:off x="8116896" y="2526603"/>
            <a:ext cx="2861361" cy="76944"/>
          </a:xfrm>
          <a:prstGeom prst="rect">
            <a:avLst/>
          </a:prstGeom>
          <a:solidFill>
            <a:srgbClr val="FFFFFF"/>
          </a:solid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500" b="0"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rPr>
              <a:t>Tendenze dell'affitto mediano per appartamenti con 1 camera da letto (maggio 2024 - maggio 2025)</a:t>
            </a:r>
          </a:p>
        </p:txBody>
      </p:sp>
      <p:sp>
        <p:nvSpPr>
          <p:cNvPr id="11" name="TextBox 10">
            <a:extLst>
              <a:ext uri="{FF2B5EF4-FFF2-40B4-BE49-F238E27FC236}">
                <a16:creationId xmlns:a16="http://schemas.microsoft.com/office/drawing/2014/main" id="{0B86C00A-8D74-41E8-28EF-D189ABAEFAE8}"/>
              </a:ext>
            </a:extLst>
          </p:cNvPr>
          <p:cNvSpPr txBox="1"/>
          <p:nvPr/>
        </p:nvSpPr>
        <p:spPr>
          <a:xfrm rot="16200000">
            <a:off x="7610415" y="3521936"/>
            <a:ext cx="694421" cy="73866"/>
          </a:xfrm>
          <a:prstGeom prst="rect">
            <a:avLst/>
          </a:prstGeom>
          <a:solidFill>
            <a:srgbClr val="FFFFFF"/>
          </a:solidFill>
        </p:spPr>
        <p:txBody>
          <a:bodyPr wrap="none" lIns="91440" tIns="0" rIns="9144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48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Affitto mediano (USD)</a:t>
            </a:r>
          </a:p>
        </p:txBody>
      </p:sp>
    </p:spTree>
    <p:extLst>
      <p:ext uri="{BB962C8B-B14F-4D97-AF65-F5344CB8AC3E}">
        <p14:creationId xmlns:p14="http://schemas.microsoft.com/office/powerpoint/2010/main" val="4395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6313-1922-D071-9E93-8F0AC3AF6968}"/>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F79046E8-B62B-EB47-C425-2BE7956959C9}"/>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 Placeholder 1">
            <a:extLst>
              <a:ext uri="{FF2B5EF4-FFF2-40B4-BE49-F238E27FC236}">
                <a16:creationId xmlns:a16="http://schemas.microsoft.com/office/drawing/2014/main" id="{82A8222E-60BC-D265-85CD-CD63F2FBEF78}"/>
              </a:ext>
            </a:extLst>
          </p:cNvPr>
          <p:cNvSpPr txBox="1">
            <a:spLocks/>
          </p:cNvSpPr>
          <p:nvPr/>
        </p:nvSpPr>
        <p:spPr>
          <a:xfrm>
            <a:off x="2686196" y="472388"/>
            <a:ext cx="6824258" cy="581573"/>
          </a:xfrm>
          <a:prstGeom prst="rect">
            <a:avLst/>
          </a:prstGeom>
        </p:spPr>
        <p:txBody>
          <a:bodyPr vert="horz" lIns="91440" tIns="45720" rIns="91440" bIns="45720" rtlCol="0" anchor="t">
            <a:noAutofit/>
          </a:bodyPr>
          <a:lstStyle>
            <a:defPPr>
              <a:defRPr lang="es-MX"/>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4000" b="0" i="0" u="none" strike="noStrike" kern="1200" cap="none" spc="0" normalizeH="0" baseline="0" noProof="0" dirty="0">
                <a:ln>
                  <a:noFill/>
                </a:ln>
                <a:solidFill>
                  <a:prstClr val="black"/>
                </a:solidFill>
                <a:effectLst/>
                <a:uLnTx/>
                <a:uFillTx/>
                <a:latin typeface="Aptos SemiBold"/>
                <a:ea typeface="+mn-ea"/>
                <a:cs typeface="+mn-cs"/>
              </a:rPr>
              <a:t>Disponibile ovunque</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98A94F10-61D3-8045-CB26-2082ED8EC3AC}"/>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7DD4EBE1-2A91-C251-8F9F-030A6D22C64A}"/>
              </a:ext>
            </a:extLst>
          </p:cNvPr>
          <p:cNvSpPr/>
          <p:nvPr/>
        </p:nvSpPr>
        <p:spPr>
          <a:xfrm>
            <a:off x="678426" y="468766"/>
            <a:ext cx="1696064" cy="593118"/>
          </a:xfrm>
          <a:prstGeom prst="rect">
            <a:avLst/>
          </a:prstGeom>
          <a:solidFill>
            <a:srgbClr val="F7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Screenshot di un telefono&#10;&#10;I contenuti generati dall'IA possono non essere corretti.">
            <a:extLst>
              <a:ext uri="{FF2B5EF4-FFF2-40B4-BE49-F238E27FC236}">
                <a16:creationId xmlns:a16="http://schemas.microsoft.com/office/drawing/2014/main" id="{6F2A6530-EC87-FFD0-465E-82D4548C7446}"/>
              </a:ext>
            </a:extLst>
          </p:cNvPr>
          <p:cNvPicPr>
            <a:picLocks noChangeAspect="1"/>
          </p:cNvPicPr>
          <p:nvPr/>
        </p:nvPicPr>
        <p:blipFill>
          <a:blip r:embed="rId3"/>
          <a:srcRect b="6419"/>
          <a:stretch>
            <a:fillRect/>
          </a:stretch>
        </p:blipFill>
        <p:spPr>
          <a:xfrm>
            <a:off x="400633" y="988043"/>
            <a:ext cx="5062617" cy="5869957"/>
          </a:xfrm>
          <a:prstGeom prst="rect">
            <a:avLst/>
          </a:prstGeom>
        </p:spPr>
      </p:pic>
      <p:pic>
        <p:nvPicPr>
          <p:cNvPr id="19" name="Picture 18" descr="Uno screenshot di un computer&#10;&#10;I contenuti generati dall'IA possono non essere corretti.">
            <a:extLst>
              <a:ext uri="{FF2B5EF4-FFF2-40B4-BE49-F238E27FC236}">
                <a16:creationId xmlns:a16="http://schemas.microsoft.com/office/drawing/2014/main" id="{554EFA8C-A9E8-0999-E3E6-EA598333E51F}"/>
              </a:ext>
            </a:extLst>
          </p:cNvPr>
          <p:cNvPicPr>
            <a:picLocks noChangeAspect="1"/>
          </p:cNvPicPr>
          <p:nvPr/>
        </p:nvPicPr>
        <p:blipFill>
          <a:blip r:embed="rId4"/>
          <a:stretch>
            <a:fillRect/>
          </a:stretch>
        </p:blipFill>
        <p:spPr>
          <a:xfrm>
            <a:off x="3674510" y="689858"/>
            <a:ext cx="4632535" cy="2236943"/>
          </a:xfrm>
          <a:prstGeom prst="rect">
            <a:avLst/>
          </a:prstGeom>
        </p:spPr>
      </p:pic>
      <p:pic>
        <p:nvPicPr>
          <p:cNvPr id="6" name="Picture 5" descr="Uno screenshot di un computer&#10;&#10;I contenuti generati dall'IA possono non essere corretti.">
            <a:extLst>
              <a:ext uri="{FF2B5EF4-FFF2-40B4-BE49-F238E27FC236}">
                <a16:creationId xmlns:a16="http://schemas.microsoft.com/office/drawing/2014/main" id="{7498A767-F540-B4B3-C98A-E82AADD66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762" y="2926801"/>
            <a:ext cx="5811079" cy="3668010"/>
          </a:xfrm>
          <a:prstGeom prst="rect">
            <a:avLst/>
          </a:prstGeom>
        </p:spPr>
      </p:pic>
    </p:spTree>
    <p:extLst>
      <p:ext uri="{BB962C8B-B14F-4D97-AF65-F5344CB8AC3E}">
        <p14:creationId xmlns:p14="http://schemas.microsoft.com/office/powerpoint/2010/main" val="3220559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20BD-9899-B484-7C3D-66DCB70ABD7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70BA6A-4B03-CBFA-DFF3-29A059172BAB}"/>
              </a:ext>
            </a:extLst>
          </p:cNvPr>
          <p:cNvSpPr>
            <a:spLocks noGrp="1"/>
          </p:cNvSpPr>
          <p:nvPr>
            <p:ph type="title"/>
          </p:nvPr>
        </p:nvSpPr>
        <p:spPr>
          <a:xfrm>
            <a:off x="571500" y="2792795"/>
            <a:ext cx="5524500" cy="646331"/>
          </a:xfrm>
          <a:prstGeom prst="rect">
            <a:avLst/>
          </a:prstGeom>
        </p:spPr>
        <p:txBody>
          <a:bodyPr wrap="square" lIns="0" tIns="45720" rIns="0" bIns="45720" anchor="t">
            <a:spAutoFit/>
          </a:bodyPr>
          <a:lstStyle/>
          <a:p>
            <a:pPr>
              <a:spcBef>
                <a:spcPts val="600"/>
              </a:spcBef>
              <a:spcAft>
                <a:spcPts val="600"/>
              </a:spcAft>
            </a:pPr>
            <a:r>
              <a:rPr lang="en-US" dirty="0">
                <a:gradFill flip="none">
                  <a:gsLst>
                    <a:gs pos="0">
                      <a:srgbClr val="94D8FE"/>
                    </a:gs>
                    <a:gs pos="100000">
                      <a:srgbClr val="FFFFFF"/>
                    </a:gs>
                  </a:gsLst>
                  <a:lin ang="16200000" scaled="1"/>
                  <a:tileRect/>
                </a:gradFill>
                <a:latin typeface="Segoe Sans Display Semibold"/>
                <a:cs typeface="Segoe Sans Display Semibold"/>
              </a:rPr>
              <a:t>Demo Live</a:t>
            </a:r>
            <a:endParaRPr lang="it-it" sz="2000" dirty="0">
              <a:gradFill flip="none">
                <a:gsLst>
                  <a:gs pos="0">
                    <a:srgbClr val="94D8FE"/>
                  </a:gs>
                  <a:gs pos="100000">
                    <a:srgbClr val="FFFFFF"/>
                  </a:gs>
                </a:gsLst>
                <a:lin ang="16200000" scaled="1"/>
                <a:tileRect/>
              </a:gradFill>
              <a:latin typeface="Segoe Sans Display Semibold"/>
              <a:cs typeface="Segoe Sans Display Semibold"/>
            </a:endParaRPr>
          </a:p>
        </p:txBody>
      </p:sp>
    </p:spTree>
    <p:extLst>
      <p:ext uri="{BB962C8B-B14F-4D97-AF65-F5344CB8AC3E}">
        <p14:creationId xmlns:p14="http://schemas.microsoft.com/office/powerpoint/2010/main" val="12159554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EBA4-200D-9A59-995F-9735199474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DB2981-A633-E0CC-D7E1-33029D1ABFAE}"/>
              </a:ext>
            </a:extLst>
          </p:cNvPr>
          <p:cNvSpPr>
            <a:spLocks noGrp="1"/>
          </p:cNvSpPr>
          <p:nvPr>
            <p:ph type="title"/>
          </p:nvPr>
        </p:nvSpPr>
        <p:spPr>
          <a:xfrm>
            <a:off x="571500" y="2792795"/>
            <a:ext cx="5524500" cy="2123658"/>
          </a:xfrm>
          <a:prstGeom prst="rect">
            <a:avLst/>
          </a:prstGeom>
        </p:spPr>
        <p:txBody>
          <a:bodyPr wrap="square" lIns="0" tIns="45720" rIns="0" bIns="45720" anchor="t">
            <a:spAutoFit/>
          </a:bodyPr>
          <a:lstStyle/>
          <a:p>
            <a:pPr>
              <a:spcBef>
                <a:spcPts val="600"/>
              </a:spcBef>
              <a:spcAft>
                <a:spcPts val="600"/>
              </a:spcAft>
            </a:pPr>
            <a:r>
              <a:rPr lang="it-it" dirty="0">
                <a:gradFill flip="none">
                  <a:gsLst>
                    <a:gs pos="0">
                      <a:srgbClr val="94D8FE"/>
                    </a:gs>
                    <a:gs pos="100000">
                      <a:srgbClr val="FFFFFF"/>
                    </a:gs>
                  </a:gsLst>
                  <a:lin ang="16200000" scaled="1"/>
                  <a:tileRect/>
                </a:gradFill>
                <a:latin typeface="Segoe Sans Display Semibold"/>
                <a:cs typeface="Segoe Sans Display Semibold"/>
              </a:rPr>
              <a:t>Approfondimento sull'agente Analyst</a:t>
            </a:r>
            <a:br>
              <a:rPr dirty="0"/>
            </a:br>
            <a:r>
              <a:rPr lang="it-it" sz="2000" dirty="0">
                <a:gradFill flip="none">
                  <a:gsLst>
                    <a:gs pos="0">
                      <a:srgbClr val="94D8FE"/>
                    </a:gs>
                    <a:gs pos="100000">
                      <a:srgbClr val="FFFFFF"/>
                    </a:gs>
                  </a:gsLst>
                  <a:lin ang="16200000" scaled="1"/>
                  <a:tileRect/>
                </a:gradFill>
                <a:latin typeface="Segoe Sans Display Semibold"/>
                <a:cs typeface="Segoe Sans Display Semibold"/>
              </a:rPr>
              <a:t>- Panoramica</a:t>
            </a:r>
            <a:br>
              <a:rPr dirty="0"/>
            </a:br>
            <a:r>
              <a:rPr lang="it-it" sz="2000" dirty="0">
                <a:gradFill flip="none">
                  <a:gsLst>
                    <a:gs pos="0">
                      <a:srgbClr val="94D8FE"/>
                    </a:gs>
                    <a:gs pos="100000">
                      <a:srgbClr val="FFFFFF"/>
                    </a:gs>
                  </a:gsLst>
                  <a:lin ang="16200000" scaled="1"/>
                  <a:tileRect/>
                </a:gradFill>
                <a:latin typeface="Segoe Sans Display Semibold"/>
                <a:cs typeface="Segoe Sans Display Semibold"/>
              </a:rPr>
              <a:t>- Casi d'uso e scenari</a:t>
            </a:r>
            <a:br>
              <a:rPr dirty="0"/>
            </a:br>
            <a:r>
              <a:rPr lang="it-it" sz="2000" dirty="0">
                <a:gradFill flip="none">
                  <a:gsLst>
                    <a:gs pos="0">
                      <a:srgbClr val="94D8FE"/>
                    </a:gs>
                    <a:gs pos="100000">
                      <a:srgbClr val="FFFFFF"/>
                    </a:gs>
                  </a:gsLst>
                  <a:lin ang="16200000" scaled="1"/>
                  <a:tileRect/>
                </a:gradFill>
                <a:latin typeface="Segoe Sans Display Semibold"/>
                <a:cs typeface="Segoe Sans Display Semibold"/>
              </a:rPr>
              <a:t>- Guida ai prompt</a:t>
            </a:r>
          </a:p>
        </p:txBody>
      </p:sp>
    </p:spTree>
    <p:extLst>
      <p:ext uri="{BB962C8B-B14F-4D97-AF65-F5344CB8AC3E}">
        <p14:creationId xmlns:p14="http://schemas.microsoft.com/office/powerpoint/2010/main" val="13253013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CF4D6F1-D85B-2CDF-3FD2-7182BE475E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5" name="Rectangle 34">
              <a:extLst>
                <a:ext uri="{FF2B5EF4-FFF2-40B4-BE49-F238E27FC236}">
                  <a16:creationId xmlns:a16="http://schemas.microsoft.com/office/drawing/2014/main" id="{00944A75-0D85-682D-CD1F-17F96F46B78C}"/>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8" name="Rectangle 37">
              <a:extLst>
                <a:ext uri="{FF2B5EF4-FFF2-40B4-BE49-F238E27FC236}">
                  <a16:creationId xmlns:a16="http://schemas.microsoft.com/office/drawing/2014/main" id="{52282739-EC2B-6CB2-39F7-69BDEB3BB9EC}"/>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B87BEA6B-E711-D385-F529-3503FE0B0DA3}"/>
              </a:ext>
            </a:extLst>
          </p:cNvPr>
          <p:cNvSpPr>
            <a:spLocks noGrp="1"/>
          </p:cNvSpPr>
          <p:nvPr>
            <p:ph type="title"/>
          </p:nvPr>
        </p:nvSpPr>
        <p:spPr>
          <a:xfrm>
            <a:off x="588263" y="457200"/>
            <a:ext cx="11018520" cy="553998"/>
          </a:xfrm>
        </p:spPr>
        <p:txBody>
          <a:bodyPr vert="horz" lIns="91440" tIns="45720" rIns="91440" bIns="45720" rtlCol="0" anchor="t">
            <a:noAutofit/>
          </a:bodyPr>
          <a:lstStyle/>
          <a:p>
            <a:r>
              <a:rPr lang="it-it"/>
              <a:t>Sfide nell'analisi dei dati</a:t>
            </a:r>
          </a:p>
        </p:txBody>
      </p:sp>
      <p:sp>
        <p:nvSpPr>
          <p:cNvPr id="67" name="Freeform: Shape 3">
            <a:extLst>
              <a:ext uri="{FF2B5EF4-FFF2-40B4-BE49-F238E27FC236}">
                <a16:creationId xmlns:a16="http://schemas.microsoft.com/office/drawing/2014/main" id="{54638BFA-7C60-92E2-5183-4C7BC30413E8}"/>
              </a:ext>
              <a:ext uri="{C183D7F6-B498-43B3-948B-1728B52AA6E4}">
                <adec:decorative xmlns:adec="http://schemas.microsoft.com/office/drawing/2017/decorative" val="1"/>
              </a:ext>
            </a:extLst>
          </p:cNvPr>
          <p:cNvSpPr/>
          <p:nvPr/>
        </p:nvSpPr>
        <p:spPr bwMode="auto">
          <a:xfrm>
            <a:off x="0" y="6016159"/>
            <a:ext cx="12192000" cy="841841"/>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8" name="Rectangle: Rounded Corners 67">
            <a:extLst>
              <a:ext uri="{FF2B5EF4-FFF2-40B4-BE49-F238E27FC236}">
                <a16:creationId xmlns:a16="http://schemas.microsoft.com/office/drawing/2014/main" id="{AEE75ABE-AD7A-2FD4-2102-6ECE72FAE01A}"/>
              </a:ext>
              <a:ext uri="{C183D7F6-B498-43B3-948B-1728B52AA6E4}">
                <adec:decorative xmlns:adec="http://schemas.microsoft.com/office/drawing/2017/decorative" val="1"/>
              </a:ext>
            </a:extLst>
          </p:cNvPr>
          <p:cNvSpPr/>
          <p:nvPr/>
        </p:nvSpPr>
        <p:spPr bwMode="auto">
          <a:xfrm>
            <a:off x="588962" y="1534887"/>
            <a:ext cx="11017250" cy="4826000"/>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25" name="Group 24" descr="Icona grafico a torta dati">
            <a:extLst>
              <a:ext uri="{FF2B5EF4-FFF2-40B4-BE49-F238E27FC236}">
                <a16:creationId xmlns:a16="http://schemas.microsoft.com/office/drawing/2014/main" id="{19306FE5-785E-40A8-865F-CC192C2EF77D}"/>
              </a:ext>
            </a:extLst>
          </p:cNvPr>
          <p:cNvGrpSpPr/>
          <p:nvPr/>
        </p:nvGrpSpPr>
        <p:grpSpPr>
          <a:xfrm>
            <a:off x="774977" y="1749109"/>
            <a:ext cx="536758" cy="536758"/>
            <a:chOff x="774977" y="1706829"/>
            <a:chExt cx="536758" cy="536758"/>
          </a:xfrm>
        </p:grpSpPr>
        <p:sp>
          <p:nvSpPr>
            <p:cNvPr id="70" name="Oval 69">
              <a:extLst>
                <a:ext uri="{FF2B5EF4-FFF2-40B4-BE49-F238E27FC236}">
                  <a16:creationId xmlns:a16="http://schemas.microsoft.com/office/drawing/2014/main" id="{23085B77-0BAF-F3A8-0FD0-EAAAC4638A86}"/>
                </a:ext>
                <a:ext uri="{C183D7F6-B498-43B3-948B-1728B52AA6E4}">
                  <adec:decorative xmlns:adec="http://schemas.microsoft.com/office/drawing/2017/decorative" val="1"/>
                </a:ext>
              </a:extLst>
            </p:cNvPr>
            <p:cNvSpPr/>
            <p:nvPr/>
          </p:nvSpPr>
          <p:spPr bwMode="auto">
            <a:xfrm>
              <a:off x="774977" y="170682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3" name="Graphic 82">
              <a:extLst>
                <a:ext uri="{FF2B5EF4-FFF2-40B4-BE49-F238E27FC236}">
                  <a16:creationId xmlns:a16="http://schemas.microsoft.com/office/drawing/2014/main" id="{C562CA51-11D3-EC30-B902-00FE2C7C35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9417" y="1831269"/>
              <a:ext cx="287878" cy="287878"/>
            </a:xfrm>
            <a:prstGeom prst="rect">
              <a:avLst/>
            </a:prstGeom>
          </p:spPr>
        </p:pic>
      </p:grpSp>
      <p:sp>
        <p:nvSpPr>
          <p:cNvPr id="50" name="Content Placeholder 5">
            <a:extLst>
              <a:ext uri="{FF2B5EF4-FFF2-40B4-BE49-F238E27FC236}">
                <a16:creationId xmlns:a16="http://schemas.microsoft.com/office/drawing/2014/main" id="{E6694FAC-C87F-65FA-AE56-C9A4FCF81B3F}"/>
              </a:ext>
            </a:extLst>
          </p:cNvPr>
          <p:cNvSpPr txBox="1">
            <a:spLocks/>
          </p:cNvSpPr>
          <p:nvPr/>
        </p:nvSpPr>
        <p:spPr>
          <a:xfrm>
            <a:off x="1473208" y="1802044"/>
            <a:ext cx="9903446" cy="64633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Sovraccarico di dati: </a:t>
            </a:r>
            <a:r>
              <a:rPr kumimoji="0" lang="it-it"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Le organizzazioni sono sommerse da dati strutturati e non strutturati provenienti da innumerevoli fonti, fogli di calcolo, database, sistemi CRM e molto altro. Questo volume di dati può sopraffare i team e rendere difficile estrarre informazioni tempestive e azionabili.</a:t>
            </a:r>
          </a:p>
        </p:txBody>
      </p:sp>
      <p:cxnSp>
        <p:nvCxnSpPr>
          <p:cNvPr id="79" name="Straight Connector 78">
            <a:extLst>
              <a:ext uri="{FF2B5EF4-FFF2-40B4-BE49-F238E27FC236}">
                <a16:creationId xmlns:a16="http://schemas.microsoft.com/office/drawing/2014/main" id="{9117B8AC-FDDE-FADF-483B-F38507047F34}"/>
              </a:ext>
              <a:ext uri="{C183D7F6-B498-43B3-948B-1728B52AA6E4}">
                <adec:decorative xmlns:adec="http://schemas.microsoft.com/office/drawing/2017/decorative" val="1"/>
              </a:ext>
            </a:extLst>
          </p:cNvPr>
          <p:cNvCxnSpPr>
            <a:cxnSpLocks/>
          </p:cNvCxnSpPr>
          <p:nvPr/>
        </p:nvCxnSpPr>
        <p:spPr>
          <a:xfrm>
            <a:off x="1473208" y="2500088"/>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descr="icona della domanda sulle lacune">
            <a:extLst>
              <a:ext uri="{FF2B5EF4-FFF2-40B4-BE49-F238E27FC236}">
                <a16:creationId xmlns:a16="http://schemas.microsoft.com/office/drawing/2014/main" id="{BB113120-1BEB-A172-1200-3055AFCCE157}"/>
              </a:ext>
            </a:extLst>
          </p:cNvPr>
          <p:cNvGrpSpPr/>
          <p:nvPr/>
        </p:nvGrpSpPr>
        <p:grpSpPr>
          <a:xfrm>
            <a:off x="774977" y="2714310"/>
            <a:ext cx="536758" cy="536758"/>
            <a:chOff x="774977" y="2636019"/>
            <a:chExt cx="536758" cy="536758"/>
          </a:xfrm>
        </p:grpSpPr>
        <p:sp>
          <p:nvSpPr>
            <p:cNvPr id="72" name="Oval 71">
              <a:extLst>
                <a:ext uri="{FF2B5EF4-FFF2-40B4-BE49-F238E27FC236}">
                  <a16:creationId xmlns:a16="http://schemas.microsoft.com/office/drawing/2014/main" id="{866D75EC-9F4D-C92A-404A-77E151952E08}"/>
                </a:ext>
                <a:ext uri="{C183D7F6-B498-43B3-948B-1728B52AA6E4}">
                  <adec:decorative xmlns:adec="http://schemas.microsoft.com/office/drawing/2017/decorative" val="1"/>
                </a:ext>
              </a:extLst>
            </p:cNvPr>
            <p:cNvSpPr/>
            <p:nvPr/>
          </p:nvSpPr>
          <p:spPr bwMode="auto">
            <a:xfrm>
              <a:off x="774977" y="263601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00" name="Graphic 99">
              <a:extLst>
                <a:ext uri="{FF2B5EF4-FFF2-40B4-BE49-F238E27FC236}">
                  <a16:creationId xmlns:a16="http://schemas.microsoft.com/office/drawing/2014/main" id="{4D1848A1-CCC8-BC44-88DD-C8D595B120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8669" y="2759711"/>
              <a:ext cx="289374" cy="289374"/>
            </a:xfrm>
            <a:prstGeom prst="rect">
              <a:avLst/>
            </a:prstGeom>
          </p:spPr>
        </p:pic>
      </p:grpSp>
      <p:sp>
        <p:nvSpPr>
          <p:cNvPr id="52" name="Content Placeholder 5">
            <a:extLst>
              <a:ext uri="{FF2B5EF4-FFF2-40B4-BE49-F238E27FC236}">
                <a16:creationId xmlns:a16="http://schemas.microsoft.com/office/drawing/2014/main" id="{0590092A-DAAA-784A-8916-0323E77B24D1}"/>
              </a:ext>
            </a:extLst>
          </p:cNvPr>
          <p:cNvSpPr txBox="1">
            <a:spLocks/>
          </p:cNvSpPr>
          <p:nvPr/>
        </p:nvSpPr>
        <p:spPr>
          <a:xfrm>
            <a:off x="1473208" y="2767245"/>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Lacune di competenze: </a:t>
            </a:r>
            <a:r>
              <a:rPr kumimoji="0" lang="it-it"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L'estrazione di valore dai dati complessi richiede spesso competenze tecniche, SQL, Python, strumenti BI, che molti lavoratori della conoscenza non possiedono. Questo crea colli di bottiglia e dipendenza da ruoli specializzati nell'analisi dei dati.</a:t>
            </a:r>
          </a:p>
        </p:txBody>
      </p:sp>
      <p:cxnSp>
        <p:nvCxnSpPr>
          <p:cNvPr id="80" name="Straight Connector 79">
            <a:extLst>
              <a:ext uri="{FF2B5EF4-FFF2-40B4-BE49-F238E27FC236}">
                <a16:creationId xmlns:a16="http://schemas.microsoft.com/office/drawing/2014/main" id="{90D0A910-8E1E-706A-306A-CF7DA8BCC467}"/>
              </a:ext>
              <a:ext uri="{C183D7F6-B498-43B3-948B-1728B52AA6E4}">
                <adec:decorative xmlns:adec="http://schemas.microsoft.com/office/drawing/2017/decorative" val="1"/>
              </a:ext>
            </a:extLst>
          </p:cNvPr>
          <p:cNvCxnSpPr>
            <a:cxnSpLocks/>
          </p:cNvCxnSpPr>
          <p:nvPr/>
        </p:nvCxnSpPr>
        <p:spPr>
          <a:xfrm>
            <a:off x="1473208" y="3465289"/>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descr="icona del flusso di lavoro">
            <a:extLst>
              <a:ext uri="{FF2B5EF4-FFF2-40B4-BE49-F238E27FC236}">
                <a16:creationId xmlns:a16="http://schemas.microsoft.com/office/drawing/2014/main" id="{1A16BB1A-8872-D580-9486-2102404C42DD}"/>
              </a:ext>
            </a:extLst>
          </p:cNvPr>
          <p:cNvGrpSpPr/>
          <p:nvPr/>
        </p:nvGrpSpPr>
        <p:grpSpPr>
          <a:xfrm>
            <a:off x="774977" y="3679511"/>
            <a:ext cx="536758" cy="536758"/>
            <a:chOff x="774977" y="3565209"/>
            <a:chExt cx="536758" cy="536758"/>
          </a:xfrm>
        </p:grpSpPr>
        <p:sp>
          <p:nvSpPr>
            <p:cNvPr id="74" name="Oval 73">
              <a:extLst>
                <a:ext uri="{FF2B5EF4-FFF2-40B4-BE49-F238E27FC236}">
                  <a16:creationId xmlns:a16="http://schemas.microsoft.com/office/drawing/2014/main" id="{6233B51C-966F-7ADE-9BFB-B2FB41120191}"/>
                </a:ext>
                <a:ext uri="{C183D7F6-B498-43B3-948B-1728B52AA6E4}">
                  <adec:decorative xmlns:adec="http://schemas.microsoft.com/office/drawing/2017/decorative" val="1"/>
                </a:ext>
              </a:extLst>
            </p:cNvPr>
            <p:cNvSpPr/>
            <p:nvPr/>
          </p:nvSpPr>
          <p:spPr bwMode="auto">
            <a:xfrm>
              <a:off x="774977" y="356520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98" name="Graphic 97">
              <a:extLst>
                <a:ext uri="{FF2B5EF4-FFF2-40B4-BE49-F238E27FC236}">
                  <a16:creationId xmlns:a16="http://schemas.microsoft.com/office/drawing/2014/main" id="{4693C36A-DE3F-BB33-E1D8-05237AEF32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8669" y="3688901"/>
              <a:ext cx="289374" cy="289374"/>
            </a:xfrm>
            <a:prstGeom prst="rect">
              <a:avLst/>
            </a:prstGeom>
          </p:spPr>
        </p:pic>
      </p:grpSp>
      <p:sp>
        <p:nvSpPr>
          <p:cNvPr id="54" name="Content Placeholder 5">
            <a:extLst>
              <a:ext uri="{FF2B5EF4-FFF2-40B4-BE49-F238E27FC236}">
                <a16:creationId xmlns:a16="http://schemas.microsoft.com/office/drawing/2014/main" id="{57CF140E-2CFE-3C05-4C75-B68A4D9373A0}"/>
              </a:ext>
            </a:extLst>
          </p:cNvPr>
          <p:cNvSpPr txBox="1">
            <a:spLocks/>
          </p:cNvSpPr>
          <p:nvPr/>
        </p:nvSpPr>
        <p:spPr>
          <a:xfrm>
            <a:off x="1473208" y="3732446"/>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Flussi di lavoro dispendiosi in termini di tempo: </a:t>
            </a:r>
            <a:r>
              <a:rPr kumimoji="0" lang="it-it"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Si dedica spesso tempo sproporzionato alla pulizia, formattazione e integrazione di dati disordinati. Questo sforzo manuale ritarda le intuizioni e aumenta il rischio di opportunità perse.</a:t>
            </a:r>
          </a:p>
        </p:txBody>
      </p:sp>
      <p:cxnSp>
        <p:nvCxnSpPr>
          <p:cNvPr id="81" name="Straight Connector 80">
            <a:extLst>
              <a:ext uri="{FF2B5EF4-FFF2-40B4-BE49-F238E27FC236}">
                <a16:creationId xmlns:a16="http://schemas.microsoft.com/office/drawing/2014/main" id="{5AC2081A-721F-1361-8AF6-42D8033E6A37}"/>
              </a:ext>
              <a:ext uri="{C183D7F6-B498-43B3-948B-1728B52AA6E4}">
                <adec:decorative xmlns:adec="http://schemas.microsoft.com/office/drawing/2017/decorative" val="1"/>
              </a:ext>
            </a:extLst>
          </p:cNvPr>
          <p:cNvCxnSpPr>
            <a:cxnSpLocks/>
          </p:cNvCxnSpPr>
          <p:nvPr/>
        </p:nvCxnSpPr>
        <p:spPr>
          <a:xfrm>
            <a:off x="1473208" y="4430490"/>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5" name="Group 94" descr="icona degli strumenti">
            <a:extLst>
              <a:ext uri="{FF2B5EF4-FFF2-40B4-BE49-F238E27FC236}">
                <a16:creationId xmlns:a16="http://schemas.microsoft.com/office/drawing/2014/main" id="{898E6D19-8E37-98F5-3552-B7660314A5A1}"/>
              </a:ext>
            </a:extLst>
          </p:cNvPr>
          <p:cNvGrpSpPr/>
          <p:nvPr/>
        </p:nvGrpSpPr>
        <p:grpSpPr>
          <a:xfrm>
            <a:off x="774977" y="4644712"/>
            <a:ext cx="536758" cy="536758"/>
            <a:chOff x="774977" y="4494399"/>
            <a:chExt cx="536758" cy="536758"/>
          </a:xfrm>
        </p:grpSpPr>
        <p:sp>
          <p:nvSpPr>
            <p:cNvPr id="76" name="Oval 75">
              <a:extLst>
                <a:ext uri="{FF2B5EF4-FFF2-40B4-BE49-F238E27FC236}">
                  <a16:creationId xmlns:a16="http://schemas.microsoft.com/office/drawing/2014/main" id="{4B480935-74FE-A6BD-5332-DCDCFC35D177}"/>
                </a:ext>
                <a:ext uri="{C183D7F6-B498-43B3-948B-1728B52AA6E4}">
                  <adec:decorative xmlns:adec="http://schemas.microsoft.com/office/drawing/2017/decorative" val="1"/>
                </a:ext>
              </a:extLst>
            </p:cNvPr>
            <p:cNvSpPr/>
            <p:nvPr/>
          </p:nvSpPr>
          <p:spPr bwMode="auto">
            <a:xfrm>
              <a:off x="774977" y="449439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7" name="Graphic 86">
              <a:extLst>
                <a:ext uri="{FF2B5EF4-FFF2-40B4-BE49-F238E27FC236}">
                  <a16:creationId xmlns:a16="http://schemas.microsoft.com/office/drawing/2014/main" id="{35D6EE2F-0A45-07C0-9A60-981D89EF3B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417" y="4618839"/>
              <a:ext cx="287878" cy="287878"/>
            </a:xfrm>
            <a:prstGeom prst="rect">
              <a:avLst/>
            </a:prstGeom>
          </p:spPr>
        </p:pic>
      </p:grpSp>
      <p:sp>
        <p:nvSpPr>
          <p:cNvPr id="56" name="Content Placeholder 5">
            <a:extLst>
              <a:ext uri="{FF2B5EF4-FFF2-40B4-BE49-F238E27FC236}">
                <a16:creationId xmlns:a16="http://schemas.microsoft.com/office/drawing/2014/main" id="{61D4DD6A-3B21-BB5E-3D59-4CF758CCD401}"/>
              </a:ext>
            </a:extLst>
          </p:cNvPr>
          <p:cNvSpPr txBox="1">
            <a:spLocks/>
          </p:cNvSpPr>
          <p:nvPr/>
        </p:nvSpPr>
        <p:spPr>
          <a:xfrm>
            <a:off x="1473208" y="4697647"/>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0078D4"/>
                </a:solidFill>
                <a:effectLst/>
                <a:uLnTx/>
                <a:uFillTx/>
                <a:latin typeface="Segoe Sans Display Semibold"/>
                <a:ea typeface="+mn-ea"/>
                <a:cs typeface="Segoe Sans Display" pitchFamily="2" charset="0"/>
              </a:rPr>
              <a:t>Strumenti frammentati e silos: </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I dati vivono in sistemi scollegati, file Excel, sistemi di reporting, dashboard interni, rendendo difficile ottenere una visione unificata. Spesso dobbiamo saltare tra gli strumenti, perdendo contesto ed efficienza.</a:t>
            </a:r>
          </a:p>
        </p:txBody>
      </p:sp>
      <p:cxnSp>
        <p:nvCxnSpPr>
          <p:cNvPr id="82" name="Straight Connector 81">
            <a:extLst>
              <a:ext uri="{FF2B5EF4-FFF2-40B4-BE49-F238E27FC236}">
                <a16:creationId xmlns:a16="http://schemas.microsoft.com/office/drawing/2014/main" id="{4D8C7C1E-F91D-7906-04C1-D01AEA8E4172}"/>
              </a:ext>
              <a:ext uri="{C183D7F6-B498-43B3-948B-1728B52AA6E4}">
                <adec:decorative xmlns:adec="http://schemas.microsoft.com/office/drawing/2017/decorative" val="1"/>
              </a:ext>
            </a:extLst>
          </p:cNvPr>
          <p:cNvCxnSpPr>
            <a:cxnSpLocks/>
          </p:cNvCxnSpPr>
          <p:nvPr/>
        </p:nvCxnSpPr>
        <p:spPr>
          <a:xfrm>
            <a:off x="1473208" y="5395691"/>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6" name="Group 95" descr="icona approfondimenti">
            <a:extLst>
              <a:ext uri="{FF2B5EF4-FFF2-40B4-BE49-F238E27FC236}">
                <a16:creationId xmlns:a16="http://schemas.microsoft.com/office/drawing/2014/main" id="{082A8CAB-2A08-BC3C-E1DE-E57FD2C4DDCA}"/>
              </a:ext>
            </a:extLst>
          </p:cNvPr>
          <p:cNvGrpSpPr/>
          <p:nvPr/>
        </p:nvGrpSpPr>
        <p:grpSpPr>
          <a:xfrm>
            <a:off x="774977" y="5609913"/>
            <a:ext cx="536758" cy="536758"/>
            <a:chOff x="774977" y="5423587"/>
            <a:chExt cx="536758" cy="536758"/>
          </a:xfrm>
        </p:grpSpPr>
        <p:sp>
          <p:nvSpPr>
            <p:cNvPr id="78" name="Oval 77">
              <a:extLst>
                <a:ext uri="{FF2B5EF4-FFF2-40B4-BE49-F238E27FC236}">
                  <a16:creationId xmlns:a16="http://schemas.microsoft.com/office/drawing/2014/main" id="{C0FE6CD0-61D0-5B36-9252-41E7F44CE5F0}"/>
                </a:ext>
                <a:ext uri="{C183D7F6-B498-43B3-948B-1728B52AA6E4}">
                  <adec:decorative xmlns:adec="http://schemas.microsoft.com/office/drawing/2017/decorative" val="1"/>
                </a:ext>
              </a:extLst>
            </p:cNvPr>
            <p:cNvSpPr/>
            <p:nvPr/>
          </p:nvSpPr>
          <p:spPr bwMode="auto">
            <a:xfrm>
              <a:off x="774977" y="5423587"/>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4" name="Graphic 83">
              <a:extLst>
                <a:ext uri="{FF2B5EF4-FFF2-40B4-BE49-F238E27FC236}">
                  <a16:creationId xmlns:a16="http://schemas.microsoft.com/office/drawing/2014/main" id="{38729E8E-0C78-D02E-F522-7434103BC85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9417" y="5548027"/>
              <a:ext cx="287878" cy="287878"/>
            </a:xfrm>
            <a:prstGeom prst="rect">
              <a:avLst/>
            </a:prstGeom>
          </p:spPr>
        </p:pic>
      </p:grpSp>
      <p:sp>
        <p:nvSpPr>
          <p:cNvPr id="58" name="Content Placeholder 5">
            <a:extLst>
              <a:ext uri="{FF2B5EF4-FFF2-40B4-BE49-F238E27FC236}">
                <a16:creationId xmlns:a16="http://schemas.microsoft.com/office/drawing/2014/main" id="{8C0E3661-025D-BA98-2B1A-AF3C73E0517F}"/>
              </a:ext>
            </a:extLst>
          </p:cNvPr>
          <p:cNvSpPr txBox="1">
            <a:spLocks/>
          </p:cNvSpPr>
          <p:nvPr/>
        </p:nvSpPr>
        <p:spPr>
          <a:xfrm>
            <a:off x="1473208" y="5662848"/>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Informazioni inaccessibili: </a:t>
            </a:r>
            <a:r>
              <a:rPr kumimoji="0" lang="it-it"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anche quando si generano informazioni utili, queste sono spesso nascoste in dashboard complesse o report statici, il che rende difficile interpretare i risultati o porre domande di approfondimento.</a:t>
            </a:r>
          </a:p>
        </p:txBody>
      </p:sp>
    </p:spTree>
    <p:extLst>
      <p:ext uri="{BB962C8B-B14F-4D97-AF65-F5344CB8AC3E}">
        <p14:creationId xmlns:p14="http://schemas.microsoft.com/office/powerpoint/2010/main" val="4060040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68"/>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250"/>
                                        <p:tgtEl>
                                          <p:spTgt spid="79"/>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79"/>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250"/>
                                        <p:tgtEl>
                                          <p:spTgt spid="80"/>
                                        </p:tgtEl>
                                      </p:cBhvr>
                                    </p:animEffect>
                                  </p:childTnLst>
                                </p:cTn>
                              </p:par>
                              <p:par>
                                <p:cTn id="18" presetID="42" presetClass="path" presetSubtype="0" decel="100000" fill="hold" nodeType="withEffect">
                                  <p:stCondLst>
                                    <p:cond delay="0"/>
                                  </p:stCondLst>
                                  <p:childTnLst>
                                    <p:animMotion origin="layout" path="M 1.25E-6 0.03889 L 1.25E-6 1.85185E-6 " pathEditMode="relative" rAng="0" ptsTypes="AA">
                                      <p:cBhvr>
                                        <p:cTn id="19" dur="500" fill="hold"/>
                                        <p:tgtEl>
                                          <p:spTgt spid="80"/>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250"/>
                                        <p:tgtEl>
                                          <p:spTgt spid="81"/>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81"/>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250"/>
                                        <p:tgtEl>
                                          <p:spTgt spid="82"/>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500" fill="hold"/>
                                        <p:tgtEl>
                                          <p:spTgt spid="82"/>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250"/>
                                        <p:tgtEl>
                                          <p:spTgt spid="50"/>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50"/>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5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54"/>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56"/>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50"/>
                                        <p:tgtEl>
                                          <p:spTgt spid="58"/>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58"/>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50"/>
                                        <p:tgtEl>
                                          <p:spTgt spid="25"/>
                                        </p:tgtEl>
                                      </p:cBhvr>
                                    </p:animEffect>
                                  </p:childTnLst>
                                </p:cTn>
                              </p:par>
                              <p:par>
                                <p:cTn id="58" presetID="42" presetClass="path" presetSubtype="0" decel="100000" fill="hold" nodeType="withEffect">
                                  <p:stCondLst>
                                    <p:cond delay="0"/>
                                  </p:stCondLst>
                                  <p:childTnLst>
                                    <p:animMotion origin="layout" path="M 1.25E-6 0.03889 L 1.25E-6 1.85185E-6 " pathEditMode="relative" rAng="0" ptsTypes="AA">
                                      <p:cBhvr>
                                        <p:cTn id="59" dur="500" fill="hold"/>
                                        <p:tgtEl>
                                          <p:spTgt spid="25"/>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250"/>
                                        <p:tgtEl>
                                          <p:spTgt spid="95"/>
                                        </p:tgtEl>
                                      </p:cBhvr>
                                    </p:animEffect>
                                  </p:childTnLst>
                                </p:cTn>
                              </p:par>
                              <p:par>
                                <p:cTn id="63" presetID="42" presetClass="path" presetSubtype="0" decel="100000" fill="hold" nodeType="withEffect">
                                  <p:stCondLst>
                                    <p:cond delay="0"/>
                                  </p:stCondLst>
                                  <p:childTnLst>
                                    <p:animMotion origin="layout" path="M 1.25E-6 0.03889 L 1.25E-6 1.85185E-6 " pathEditMode="relative" rAng="0" ptsTypes="AA">
                                      <p:cBhvr>
                                        <p:cTn id="64" dur="500" fill="hold"/>
                                        <p:tgtEl>
                                          <p:spTgt spid="95"/>
                                        </p:tgtEl>
                                        <p:attrNameLst>
                                          <p:attrName>ppt_x</p:attrName>
                                          <p:attrName>ppt_y</p:attrName>
                                        </p:attrNameLst>
                                      </p:cBhvr>
                                      <p:rCtr x="0" y="-1944"/>
                                    </p:animMotion>
                                  </p:childTnLst>
                                </p:cTn>
                              </p:par>
                              <p:par>
                                <p:cTn id="65" presetID="10" presetClass="entr" presetSubtype="0" fill="hold"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250"/>
                                        <p:tgtEl>
                                          <p:spTgt spid="96"/>
                                        </p:tgtEl>
                                      </p:cBhvr>
                                    </p:animEffect>
                                  </p:childTnLst>
                                </p:cTn>
                              </p:par>
                              <p:par>
                                <p:cTn id="68" presetID="42" presetClass="path" presetSubtype="0" decel="100000" fill="hold" nodeType="withEffect">
                                  <p:stCondLst>
                                    <p:cond delay="0"/>
                                  </p:stCondLst>
                                  <p:childTnLst>
                                    <p:animMotion origin="layout" path="M 1.25E-6 0.03889 L 1.25E-6 1.85185E-6 " pathEditMode="relative" rAng="0" ptsTypes="AA">
                                      <p:cBhvr>
                                        <p:cTn id="69" dur="500" fill="hold"/>
                                        <p:tgtEl>
                                          <p:spTgt spid="96"/>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42" presetClass="path" presetSubtype="0" decel="100000" fill="hold" nodeType="withEffect">
                                  <p:stCondLst>
                                    <p:cond delay="0"/>
                                  </p:stCondLst>
                                  <p:childTnLst>
                                    <p:animMotion origin="layout" path="M 1.25E-6 0.03889 L 1.25E-6 1.85185E-6 " pathEditMode="relative" rAng="0" ptsTypes="AA">
                                      <p:cBhvr>
                                        <p:cTn id="74" dur="500" fill="hold"/>
                                        <p:tgtEl>
                                          <p:spTgt spid="28"/>
                                        </p:tgtEl>
                                        <p:attrNameLst>
                                          <p:attrName>ppt_x</p:attrName>
                                          <p:attrName>ppt_y</p:attrName>
                                        </p:attrNameLst>
                                      </p:cBhvr>
                                      <p:rCtr x="0" y="-1944"/>
                                    </p:animMotion>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par>
                                <p:cTn id="78" presetID="42" presetClass="path" presetSubtype="0" decel="100000" fill="hold" nodeType="withEffect">
                                  <p:stCondLst>
                                    <p:cond delay="0"/>
                                  </p:stCondLst>
                                  <p:childTnLst>
                                    <p:animMotion origin="layout" path="M 1.25E-6 0.03889 L 1.25E-6 1.85185E-6 " pathEditMode="relative" rAng="0" ptsTypes="AA">
                                      <p:cBhvr>
                                        <p:cTn id="79" dur="500" fill="hold"/>
                                        <p:tgtEl>
                                          <p:spTgt spid="2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50" grpId="0"/>
      <p:bldP spid="50" grpId="1"/>
      <p:bldP spid="52" grpId="0"/>
      <p:bldP spid="52" grpId="1"/>
      <p:bldP spid="54" grpId="0"/>
      <p:bldP spid="54" grpId="1"/>
      <p:bldP spid="56" grpId="0"/>
      <p:bldP spid="56" grpId="1"/>
      <p:bldP spid="58" grpId="0"/>
      <p:bldP spid="5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C29B-EA06-C2B6-81A6-ABAAC4EC21AF}"/>
            </a:ext>
          </a:extLst>
        </p:cNvPr>
        <p:cNvGrpSpPr/>
        <p:nvPr/>
      </p:nvGrpSpPr>
      <p:grpSpPr>
        <a:xfrm>
          <a:off x="0" y="0"/>
          <a:ext cx="0" cy="0"/>
          <a:chOff x="0" y="0"/>
          <a:chExt cx="0" cy="0"/>
        </a:xfrm>
      </p:grpSpPr>
      <p:sp>
        <p:nvSpPr>
          <p:cNvPr id="9" name="Title 25">
            <a:extLst>
              <a:ext uri="{FF2B5EF4-FFF2-40B4-BE49-F238E27FC236}">
                <a16:creationId xmlns:a16="http://schemas.microsoft.com/office/drawing/2014/main" id="{461C050C-3D39-A704-01D1-C5C2CC6D0FD2}"/>
              </a:ext>
            </a:extLst>
          </p:cNvPr>
          <p:cNvSpPr txBox="1">
            <a:spLocks noGrp="1"/>
          </p:cNvSpPr>
          <p:nvPr>
            <p:ph type="title"/>
          </p:nvPr>
        </p:nvSpPr>
        <p:spPr>
          <a:xfrm>
            <a:off x="588263" y="1969429"/>
            <a:ext cx="11018520" cy="590931"/>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it-it" sz="3600" noProof="0">
                <a:solidFill>
                  <a:schemeClr val="accent1"/>
                </a:solidFill>
              </a:rPr>
              <a:t>Analyst</a:t>
            </a:r>
          </a:p>
        </p:txBody>
      </p:sp>
      <p:sp>
        <p:nvSpPr>
          <p:cNvPr id="4" name="TextBox 3">
            <a:extLst>
              <a:ext uri="{FF2B5EF4-FFF2-40B4-BE49-F238E27FC236}">
                <a16:creationId xmlns:a16="http://schemas.microsoft.com/office/drawing/2014/main" id="{493FCD82-21D6-2C4B-9A41-5FF18D1CEF21}"/>
              </a:ext>
            </a:extLst>
          </p:cNvPr>
          <p:cNvSpPr txBox="1"/>
          <p:nvPr/>
        </p:nvSpPr>
        <p:spPr>
          <a:xfrm>
            <a:off x="588963" y="2672580"/>
            <a:ext cx="3011487" cy="2215991"/>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it-it" sz="1800" b="0" i="0" u="none" strike="noStrike" kern="1200" cap="none" spc="0" normalizeH="0" baseline="0" noProof="0" dirty="0">
                <a:ln>
                  <a:noFill/>
                </a:ln>
                <a:solidFill>
                  <a:srgbClr val="091F2C"/>
                </a:solidFill>
                <a:effectLst/>
                <a:uLnTx/>
                <a:uFillTx/>
                <a:latin typeface="Segoe Sans Display"/>
                <a:ea typeface="+mn-ea"/>
                <a:cs typeface="+mn-cs"/>
              </a:rPr>
              <a:t>è un agente di ragionamento avanzato che utilizza un </a:t>
            </a:r>
            <a:r>
              <a:rPr kumimoji="0" lang="it-it" sz="1800" b="1" i="0" u="none" strike="noStrike" kern="1200" cap="none" spc="0" normalizeH="0" baseline="0" noProof="0" dirty="0">
                <a:ln>
                  <a:noFill/>
                </a:ln>
                <a:solidFill>
                  <a:srgbClr val="091F2C"/>
                </a:solidFill>
                <a:effectLst/>
                <a:uLnTx/>
                <a:uFillTx/>
                <a:latin typeface="Segoe Sans Display"/>
                <a:ea typeface="+mn-ea"/>
                <a:cs typeface="+mn-cs"/>
              </a:rPr>
              <a:t>ragionamento iterativo a catena </a:t>
            </a:r>
            <a:r>
              <a:rPr kumimoji="0" lang="it-it" sz="1800" b="0" i="0" u="none" strike="noStrike" kern="1200" cap="none" spc="0" normalizeH="0" baseline="0" noProof="0" dirty="0">
                <a:ln>
                  <a:noFill/>
                </a:ln>
                <a:solidFill>
                  <a:srgbClr val="091F2C"/>
                </a:solidFill>
                <a:effectLst/>
                <a:uLnTx/>
                <a:uFillTx/>
                <a:latin typeface="Segoe Sans Display"/>
                <a:ea typeface="+mn-ea"/>
                <a:cs typeface="+mn-cs"/>
              </a:rPr>
              <a:t>per l'analisi avanzata dei dati, trasformando dati grezzi in risultati in pochi minuti grazie alla potenza del modello </a:t>
            </a:r>
            <a:r>
              <a:rPr kumimoji="0" lang="it-it" sz="1800" b="1" i="0" u="none" strike="noStrike" kern="1200" cap="none" spc="0" normalizeH="0" baseline="0" noProof="0" dirty="0">
                <a:ln>
                  <a:noFill/>
                </a:ln>
                <a:solidFill>
                  <a:srgbClr val="091F2C"/>
                </a:solidFill>
                <a:effectLst/>
                <a:uLnTx/>
                <a:uFillTx/>
                <a:latin typeface="Segoe Sans Display"/>
                <a:ea typeface="+mn-ea"/>
                <a:cs typeface="+mn-cs"/>
              </a:rPr>
              <a:t>o3-mini di OpenAI</a:t>
            </a:r>
            <a:r>
              <a:rPr kumimoji="0" lang="it-it" sz="1800" b="0" i="0" u="none" strike="noStrike" kern="1200" cap="none" spc="0" normalizeH="0" baseline="0" noProof="0" dirty="0">
                <a:ln>
                  <a:noFill/>
                </a:ln>
                <a:solidFill>
                  <a:srgbClr val="091F2C"/>
                </a:solidFill>
                <a:effectLst/>
                <a:uLnTx/>
                <a:uFillTx/>
                <a:latin typeface="Segoe Sans Display"/>
                <a:ea typeface="+mn-ea"/>
                <a:cs typeface="+mn-cs"/>
              </a:rPr>
              <a:t>.</a:t>
            </a:r>
          </a:p>
        </p:txBody>
      </p:sp>
      <p:sp>
        <p:nvSpPr>
          <p:cNvPr id="6" name="Rectangle 5">
            <a:extLst>
              <a:ext uri="{FF2B5EF4-FFF2-40B4-BE49-F238E27FC236}">
                <a16:creationId xmlns:a16="http://schemas.microsoft.com/office/drawing/2014/main" id="{0958FB58-2F97-8CFB-BE1D-4BE557C3A460}"/>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Rectangle 20">
            <a:extLst>
              <a:ext uri="{FF2B5EF4-FFF2-40B4-BE49-F238E27FC236}">
                <a16:creationId xmlns:a16="http://schemas.microsoft.com/office/drawing/2014/main" id="{A5AC37B9-FB5D-258A-CEA1-AD1B690377B4}"/>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 name="Picture 1" descr="Screenshot of Analyst interface">
            <a:extLst>
              <a:ext uri="{FF2B5EF4-FFF2-40B4-BE49-F238E27FC236}">
                <a16:creationId xmlns:a16="http://schemas.microsoft.com/office/drawing/2014/main" id="{CD4C7AD2-03B9-B6F4-303D-18643E1FA2DA}"/>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519011" y="1422397"/>
            <a:ext cx="7145892" cy="4013200"/>
          </a:xfrm>
          <a:prstGeom prst="roundRect">
            <a:avLst>
              <a:gd name="adj" fmla="val 1677"/>
            </a:avLst>
          </a:prstGeom>
          <a:ln w="76200">
            <a:solidFill>
              <a:schemeClr val="tx2"/>
            </a:solidFill>
          </a:ln>
        </p:spPr>
      </p:pic>
    </p:spTree>
    <p:extLst>
      <p:ext uri="{BB962C8B-B14F-4D97-AF65-F5344CB8AC3E}">
        <p14:creationId xmlns:p14="http://schemas.microsoft.com/office/powerpoint/2010/main" val="227719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2.08333E-7 0.03704 L -2.08333E-7 -4.07407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45833E-6 0.03703 L 1.45833E-6 2.59259E-6 " pathEditMode="relative" rAng="0" ptsTypes="AA">
                                      <p:cBhvr>
                                        <p:cTn id="12" dur="500" fill="hold"/>
                                        <p:tgtEl>
                                          <p:spTgt spid="4"/>
                                        </p:tgtEl>
                                        <p:attrNameLst>
                                          <p:attrName>ppt_x</p:attrName>
                                          <p:attrName>ppt_y</p:attrName>
                                        </p:attrNameLst>
                                      </p:cBhvr>
                                      <p:rCtr x="0" y="-1852"/>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4" presetClass="path" presetSubtype="0" accel="50000" decel="50000" fill="hold" grpId="1" nodeType="withEffect">
                                  <p:stCondLst>
                                    <p:cond delay="0"/>
                                  </p:stCondLst>
                                  <p:childTnLst>
                                    <p:animMotion origin="layout" path="M 1.25E-6 0.03703 L 1.25E-6 4.07407E-6 " pathEditMode="relative" rAng="0" ptsTypes="AA">
                                      <p:cBhvr>
                                        <p:cTn id="16" dur="500" fill="hold"/>
                                        <p:tgtEl>
                                          <p:spTgt spid="6"/>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21"/>
                                        </p:tgtEl>
                                        <p:attrNameLst>
                                          <p:attrName>ppt_x</p:attrName>
                                          <p:attrName>ppt_y</p:attrName>
                                        </p:attrNameLst>
                                      </p:cBhvr>
                                      <p:rCtr x="0" y="-1852"/>
                                    </p:animMotion>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64" presetClass="path" presetSubtype="0" accel="50000" decel="50000" fill="hold" nodeType="withEffect">
                                  <p:stCondLst>
                                    <p:cond delay="0"/>
                                  </p:stCondLst>
                                  <p:childTnLst>
                                    <p:animMotion origin="layout" path="M -1.875E-6 0.03704 L -1.875E-6 0 " pathEditMode="relative" rAng="0" ptsTypes="AA">
                                      <p:cBhvr>
                                        <p:cTn id="24" dur="5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P spid="6" grpId="0" animBg="1"/>
      <p:bldP spid="6"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B18E2-2C21-06B2-26CE-1C81B314F3F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50C8DD5-64A5-BDE8-487A-6AF8151F6463}"/>
              </a:ext>
              <a:ext uri="{C183D7F6-B498-43B3-948B-1728B52AA6E4}">
                <adec:decorative xmlns:adec="http://schemas.microsoft.com/office/drawing/2017/decorative" val="1"/>
              </a:ext>
            </a:extLst>
          </p:cNvPr>
          <p:cNvSpPr>
            <a:spLocks/>
          </p:cNvSpPr>
          <p:nvPr/>
        </p:nvSpPr>
        <p:spPr bwMode="auto">
          <a:xfrm>
            <a:off x="608292" y="3359020"/>
            <a:ext cx="5006049" cy="2962470"/>
          </a:xfrm>
          <a:prstGeom prst="roundRect">
            <a:avLst>
              <a:gd name="adj" fmla="val 4185"/>
            </a:avLst>
          </a:prstGeom>
          <a:solidFill>
            <a:schemeClr val="bg1"/>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 name="Text 1">
            <a:extLst>
              <a:ext uri="{FF2B5EF4-FFF2-40B4-BE49-F238E27FC236}">
                <a16:creationId xmlns:a16="http://schemas.microsoft.com/office/drawing/2014/main" id="{0BA66A49-2DF2-4A0B-C464-9E84A3C4A0BB}"/>
              </a:ext>
            </a:extLst>
          </p:cNvPr>
          <p:cNvSpPr>
            <a:spLocks/>
          </p:cNvSpPr>
          <p:nvPr/>
        </p:nvSpPr>
        <p:spPr>
          <a:xfrm>
            <a:off x="1675130" y="4616503"/>
            <a:ext cx="3943350" cy="184666"/>
          </a:xfrm>
          <a:prstGeom prst="rect">
            <a:avLst/>
          </a:prstGeom>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400"/>
              </a:spcAft>
              <a:buClrTx/>
              <a:buSzTx/>
              <a:buFontTx/>
              <a:buNone/>
              <a:tabLst/>
              <a:defRPr/>
            </a:pPr>
            <a:endParaRPr lang="en-US">
              <a:solidFill>
                <a:schemeClr val="accent4"/>
              </a:solidFill>
              <a:cs typeface="Segoe Sans Display"/>
            </a:endParaRPr>
          </a:p>
        </p:txBody>
      </p:sp>
      <p:sp>
        <p:nvSpPr>
          <p:cNvPr id="9" name="TextBox 127">
            <a:extLst>
              <a:ext uri="{FF2B5EF4-FFF2-40B4-BE49-F238E27FC236}">
                <a16:creationId xmlns:a16="http://schemas.microsoft.com/office/drawing/2014/main" id="{1B4358F4-F1D2-6467-5346-1DE019015663}"/>
              </a:ext>
            </a:extLst>
          </p:cNvPr>
          <p:cNvSpPr txBox="1">
            <a:spLocks/>
          </p:cNvSpPr>
          <p:nvPr/>
        </p:nvSpPr>
        <p:spPr>
          <a:xfrm>
            <a:off x="1697840" y="3850826"/>
            <a:ext cx="3801109" cy="241604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39">
              <a:spcAft>
                <a:spcPts val="400"/>
              </a:spcAft>
              <a:defRPr/>
            </a:pPr>
            <a:r>
              <a:rPr lang="it-it" sz="2400" dirty="0">
                <a:solidFill>
                  <a:srgbClr val="000000"/>
                </a:solidFill>
                <a:latin typeface="Segoe UI Semibold"/>
                <a:cs typeface="Segoe UI Semibold"/>
              </a:rPr>
              <a:t>Relatori</a:t>
            </a:r>
          </a:p>
          <a:p>
            <a:pPr defTabSz="609539">
              <a:spcAft>
                <a:spcPts val="400"/>
              </a:spcAft>
              <a:defRPr/>
            </a:pPr>
            <a:endParaRPr lang="en-US" i="1" dirty="0">
              <a:solidFill>
                <a:srgbClr val="C03BC4"/>
              </a:solidFill>
              <a:latin typeface="Segoe UI"/>
              <a:cs typeface="Segoe UI Semibold"/>
            </a:endParaRPr>
          </a:p>
          <a:p>
            <a:pPr marL="0" marR="0" lvl="0" indent="0" algn="l" defTabSz="609539">
              <a:lnSpc>
                <a:spcPct val="100000"/>
              </a:lnSpc>
              <a:spcBef>
                <a:spcPts val="0"/>
              </a:spcBef>
              <a:spcAft>
                <a:spcPts val="400"/>
              </a:spcAft>
              <a:buClrTx/>
              <a:buSzTx/>
              <a:buFontTx/>
              <a:buNone/>
              <a:tabLst/>
              <a:defRPr/>
            </a:pPr>
            <a:r>
              <a:rPr lang="en-US" b="1" dirty="0">
                <a:solidFill>
                  <a:srgbClr val="000000"/>
                </a:solidFill>
                <a:latin typeface="Segoe UI"/>
                <a:cs typeface="Segoe UI Semibold"/>
              </a:rPr>
              <a:t>Andrea Tedeschi</a:t>
            </a:r>
            <a:endParaRPr lang="en-US" b="1" i="1" dirty="0">
              <a:solidFill>
                <a:srgbClr val="C03BC4"/>
              </a:solidFill>
              <a:latin typeface="Segoe UI"/>
              <a:cs typeface="Segoe UI Semibold"/>
            </a:endParaRPr>
          </a:p>
          <a:p>
            <a:pPr marL="0" marR="0" lvl="0" indent="0" algn="l" defTabSz="609539">
              <a:lnSpc>
                <a:spcPct val="100000"/>
              </a:lnSpc>
              <a:spcBef>
                <a:spcPts val="0"/>
              </a:spcBef>
              <a:spcAft>
                <a:spcPts val="400"/>
              </a:spcAft>
              <a:buClrTx/>
              <a:buSzTx/>
              <a:buFontTx/>
              <a:buNone/>
              <a:tabLst/>
              <a:defRPr/>
            </a:pPr>
            <a:r>
              <a:rPr lang="it-it" sz="1200" i="1" dirty="0">
                <a:latin typeface="Segoe UI"/>
                <a:cs typeface="Segoe UI Semibold"/>
              </a:rPr>
              <a:t>Cloud Solution Architect Copilot</a:t>
            </a:r>
          </a:p>
          <a:p>
            <a:pPr marL="114300" lvl="0" defTabSz="609539">
              <a:spcAft>
                <a:spcPts val="600"/>
              </a:spcAft>
              <a:defRPr/>
            </a:pPr>
            <a:endParaRPr lang="en-US" sz="1200" i="1" dirty="0">
              <a:solidFill>
                <a:schemeClr val="accent4"/>
              </a:solidFill>
              <a:latin typeface="Segoe UI"/>
              <a:cs typeface="Segoe UI Semibold"/>
            </a:endParaRPr>
          </a:p>
          <a:p>
            <a:pPr defTabSz="609539">
              <a:spcAft>
                <a:spcPts val="400"/>
              </a:spcAft>
              <a:defRPr/>
            </a:pPr>
            <a:r>
              <a:rPr lang="en-US" b="1" dirty="0">
                <a:solidFill>
                  <a:srgbClr val="091F2C"/>
                </a:solidFill>
                <a:latin typeface="Segoe Sans Display"/>
                <a:cs typeface="Segoe Sans Display"/>
              </a:rPr>
              <a:t>Lorenzo Albani</a:t>
            </a:r>
          </a:p>
          <a:p>
            <a:pPr defTabSz="609539">
              <a:spcAft>
                <a:spcPts val="400"/>
              </a:spcAft>
              <a:defRPr/>
            </a:pPr>
            <a:r>
              <a:rPr lang="it-it" sz="1200" i="1" dirty="0">
                <a:latin typeface="Segoe UI"/>
                <a:cs typeface="Segoe UI"/>
              </a:rPr>
              <a:t>Cloud Solution Architect Copilot</a:t>
            </a:r>
            <a:endParaRPr lang="en-US" dirty="0">
              <a:cs typeface="Segoe Sans Display"/>
            </a:endParaRPr>
          </a:p>
          <a:p>
            <a:pPr marL="342900" indent="-228600" defTabSz="609539">
              <a:spcAft>
                <a:spcPts val="600"/>
              </a:spcAft>
              <a:buFont typeface="Arial" panose="020B0604020202020204" pitchFamily="34" charset="0"/>
              <a:buChar char="•"/>
              <a:defRPr/>
            </a:pPr>
            <a:endParaRPr lang="en-CA" dirty="0">
              <a:solidFill>
                <a:srgbClr val="000000"/>
              </a:solidFill>
              <a:latin typeface="Segoe UI"/>
              <a:cs typeface="Segoe UI Semibold"/>
            </a:endParaRPr>
          </a:p>
        </p:txBody>
      </p:sp>
      <p:grpSp>
        <p:nvGrpSpPr>
          <p:cNvPr id="10" name="Group 9">
            <a:extLst>
              <a:ext uri="{FF2B5EF4-FFF2-40B4-BE49-F238E27FC236}">
                <a16:creationId xmlns:a16="http://schemas.microsoft.com/office/drawing/2014/main" id="{D3180A11-0198-B024-FB61-1436549A0BDA}"/>
              </a:ext>
            </a:extLst>
          </p:cNvPr>
          <p:cNvGrpSpPr/>
          <p:nvPr/>
        </p:nvGrpSpPr>
        <p:grpSpPr>
          <a:xfrm>
            <a:off x="953473" y="3768108"/>
            <a:ext cx="609474" cy="566322"/>
            <a:chOff x="7949582" y="2666288"/>
            <a:chExt cx="609474" cy="609474"/>
          </a:xfrm>
        </p:grpSpPr>
        <p:sp>
          <p:nvSpPr>
            <p:cNvPr id="14" name="Freeform: Shape 13">
              <a:extLst>
                <a:ext uri="{FF2B5EF4-FFF2-40B4-BE49-F238E27FC236}">
                  <a16:creationId xmlns:a16="http://schemas.microsoft.com/office/drawing/2014/main" id="{DA85A46B-4D69-5517-BBE8-B6D0ACA4414B}"/>
                </a:ext>
                <a:ext uri="{C183D7F6-B498-43B3-948B-1728B52AA6E4}">
                  <adec:decorative xmlns:adec="http://schemas.microsoft.com/office/drawing/2017/decorative" val="1"/>
                </a:ext>
              </a:extLst>
            </p:cNvPr>
            <p:cNvSpPr>
              <a:spLocks/>
            </p:cNvSpPr>
            <p:nvPr/>
          </p:nvSpPr>
          <p:spPr bwMode="auto">
            <a:xfrm>
              <a:off x="7949582" y="2666288"/>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5" name="Graphic 77" descr="Icona di una persona davanti a uno schermo&#10;">
              <a:extLst>
                <a:ext uri="{FF2B5EF4-FFF2-40B4-BE49-F238E27FC236}">
                  <a16:creationId xmlns:a16="http://schemas.microsoft.com/office/drawing/2014/main" id="{8F87D6CD-BFDE-123E-A31D-89E8384E7808}"/>
                </a:ext>
              </a:extLst>
            </p:cNvPr>
            <p:cNvSpPr>
              <a:spLocks/>
            </p:cNvSpPr>
            <p:nvPr/>
          </p:nvSpPr>
          <p:spPr>
            <a:xfrm>
              <a:off x="8084475" y="2801181"/>
              <a:ext cx="339688" cy="339688"/>
            </a:xfrm>
            <a:custGeom>
              <a:avLst/>
              <a:gdLst>
                <a:gd name="connsiteX0" fmla="*/ 92869 w 200025"/>
                <a:gd name="connsiteY0" fmla="*/ 0 h 195262"/>
                <a:gd name="connsiteX1" fmla="*/ 100013 w 200025"/>
                <a:gd name="connsiteY1" fmla="*/ 7144 h 195262"/>
                <a:gd name="connsiteX2" fmla="*/ 100013 w 200025"/>
                <a:gd name="connsiteY2" fmla="*/ 9525 h 195262"/>
                <a:gd name="connsiteX3" fmla="*/ 159544 w 200025"/>
                <a:gd name="connsiteY3" fmla="*/ 9525 h 195262"/>
                <a:gd name="connsiteX4" fmla="*/ 190500 w 200025"/>
                <a:gd name="connsiteY4" fmla="*/ 40481 h 195262"/>
                <a:gd name="connsiteX5" fmla="*/ 190500 w 200025"/>
                <a:gd name="connsiteY5" fmla="*/ 104775 h 195262"/>
                <a:gd name="connsiteX6" fmla="*/ 188043 w 200025"/>
                <a:gd name="connsiteY6" fmla="*/ 104775 h 195262"/>
                <a:gd name="connsiteX7" fmla="*/ 154786 w 200025"/>
                <a:gd name="connsiteY7" fmla="*/ 66753 h 195262"/>
                <a:gd name="connsiteX8" fmla="*/ 116764 w 200025"/>
                <a:gd name="connsiteY8" fmla="*/ 100010 h 195262"/>
                <a:gd name="connsiteX9" fmla="*/ 128121 w 200025"/>
                <a:gd name="connsiteY9" fmla="*/ 128588 h 195262"/>
                <a:gd name="connsiteX10" fmla="*/ 119063 w 200025"/>
                <a:gd name="connsiteY10" fmla="*/ 128588 h 195262"/>
                <a:gd name="connsiteX11" fmla="*/ 95250 w 200025"/>
                <a:gd name="connsiteY11" fmla="*/ 152400 h 195262"/>
                <a:gd name="connsiteX12" fmla="*/ 95250 w 200025"/>
                <a:gd name="connsiteY12" fmla="*/ 157163 h 195262"/>
                <a:gd name="connsiteX13" fmla="*/ 95536 w 200025"/>
                <a:gd name="connsiteY13" fmla="*/ 161925 h 195262"/>
                <a:gd name="connsiteX14" fmla="*/ 72390 w 200025"/>
                <a:gd name="connsiteY14" fmla="*/ 161925 h 195262"/>
                <a:gd name="connsiteX15" fmla="*/ 50721 w 200025"/>
                <a:gd name="connsiteY15" fmla="*/ 187928 h 195262"/>
                <a:gd name="connsiteX16" fmla="*/ 40657 w 200025"/>
                <a:gd name="connsiteY16" fmla="*/ 188847 h 195262"/>
                <a:gd name="connsiteX17" fmla="*/ 39738 w 200025"/>
                <a:gd name="connsiteY17" fmla="*/ 178784 h 195262"/>
                <a:gd name="connsiteX18" fmla="*/ 53797 w 200025"/>
                <a:gd name="connsiteY18" fmla="*/ 161925 h 195262"/>
                <a:gd name="connsiteX19" fmla="*/ 30956 w 200025"/>
                <a:gd name="connsiteY19" fmla="*/ 161925 h 195262"/>
                <a:gd name="connsiteX20" fmla="*/ 0 w 200025"/>
                <a:gd name="connsiteY20" fmla="*/ 130969 h 195262"/>
                <a:gd name="connsiteX21" fmla="*/ 0 w 200025"/>
                <a:gd name="connsiteY21" fmla="*/ 40481 h 195262"/>
                <a:gd name="connsiteX22" fmla="*/ 30956 w 200025"/>
                <a:gd name="connsiteY22" fmla="*/ 9525 h 195262"/>
                <a:gd name="connsiteX23" fmla="*/ 85725 w 200025"/>
                <a:gd name="connsiteY23" fmla="*/ 9525 h 195262"/>
                <a:gd name="connsiteX24" fmla="*/ 85725 w 200025"/>
                <a:gd name="connsiteY24" fmla="*/ 7144 h 195262"/>
                <a:gd name="connsiteX25" fmla="*/ 92869 w 200025"/>
                <a:gd name="connsiteY25" fmla="*/ 0 h 195262"/>
                <a:gd name="connsiteX26" fmla="*/ 38100 w 200025"/>
                <a:gd name="connsiteY26" fmla="*/ 54769 h 195262"/>
                <a:gd name="connsiteX27" fmla="*/ 45244 w 200025"/>
                <a:gd name="connsiteY27" fmla="*/ 61913 h 195262"/>
                <a:gd name="connsiteX28" fmla="*/ 83344 w 200025"/>
                <a:gd name="connsiteY28" fmla="*/ 61913 h 195262"/>
                <a:gd name="connsiteX29" fmla="*/ 90488 w 200025"/>
                <a:gd name="connsiteY29" fmla="*/ 54769 h 195262"/>
                <a:gd name="connsiteX30" fmla="*/ 83344 w 200025"/>
                <a:gd name="connsiteY30" fmla="*/ 47625 h 195262"/>
                <a:gd name="connsiteX31" fmla="*/ 45244 w 200025"/>
                <a:gd name="connsiteY31" fmla="*/ 47625 h 195262"/>
                <a:gd name="connsiteX32" fmla="*/ 38100 w 200025"/>
                <a:gd name="connsiteY32" fmla="*/ 54769 h 195262"/>
                <a:gd name="connsiteX33" fmla="*/ 45244 w 200025"/>
                <a:gd name="connsiteY33" fmla="*/ 76200 h 195262"/>
                <a:gd name="connsiteX34" fmla="*/ 38100 w 200025"/>
                <a:gd name="connsiteY34" fmla="*/ 83344 h 195262"/>
                <a:gd name="connsiteX35" fmla="*/ 45244 w 200025"/>
                <a:gd name="connsiteY35" fmla="*/ 90488 h 195262"/>
                <a:gd name="connsiteX36" fmla="*/ 107156 w 200025"/>
                <a:gd name="connsiteY36" fmla="*/ 90488 h 195262"/>
                <a:gd name="connsiteX37" fmla="*/ 114300 w 200025"/>
                <a:gd name="connsiteY37" fmla="*/ 83344 h 195262"/>
                <a:gd name="connsiteX38" fmla="*/ 107156 w 200025"/>
                <a:gd name="connsiteY38" fmla="*/ 76200 h 195262"/>
                <a:gd name="connsiteX39" fmla="*/ 45244 w 200025"/>
                <a:gd name="connsiteY39" fmla="*/ 76200 h 195262"/>
                <a:gd name="connsiteX40" fmla="*/ 38100 w 200025"/>
                <a:gd name="connsiteY40" fmla="*/ 111919 h 195262"/>
                <a:gd name="connsiteX41" fmla="*/ 45244 w 200025"/>
                <a:gd name="connsiteY41" fmla="*/ 119063 h 195262"/>
                <a:gd name="connsiteX42" fmla="*/ 97631 w 200025"/>
                <a:gd name="connsiteY42" fmla="*/ 119063 h 195262"/>
                <a:gd name="connsiteX43" fmla="*/ 104775 w 200025"/>
                <a:gd name="connsiteY43" fmla="*/ 111919 h 195262"/>
                <a:gd name="connsiteX44" fmla="*/ 97631 w 200025"/>
                <a:gd name="connsiteY44" fmla="*/ 104775 h 195262"/>
                <a:gd name="connsiteX45" fmla="*/ 45244 w 200025"/>
                <a:gd name="connsiteY45" fmla="*/ 104775 h 195262"/>
                <a:gd name="connsiteX46" fmla="*/ 38100 w 200025"/>
                <a:gd name="connsiteY46" fmla="*/ 111919 h 195262"/>
                <a:gd name="connsiteX47" fmla="*/ 171450 w 200025"/>
                <a:gd name="connsiteY47" fmla="*/ 120367 h 195262"/>
                <a:gd name="connsiteX48" fmla="*/ 134422 w 200025"/>
                <a:gd name="connsiteY48" fmla="*/ 121439 h 195262"/>
                <a:gd name="connsiteX49" fmla="*/ 133350 w 200025"/>
                <a:gd name="connsiteY49" fmla="*/ 84411 h 195262"/>
                <a:gd name="connsiteX50" fmla="*/ 170378 w 200025"/>
                <a:gd name="connsiteY50" fmla="*/ 83339 h 195262"/>
                <a:gd name="connsiteX51" fmla="*/ 171450 w 200025"/>
                <a:gd name="connsiteY51" fmla="*/ 120367 h 195262"/>
                <a:gd name="connsiteX52" fmla="*/ 189548 w 200025"/>
                <a:gd name="connsiteY52" fmla="*/ 138627 h 195262"/>
                <a:gd name="connsiteX53" fmla="*/ 185738 w 200025"/>
                <a:gd name="connsiteY53" fmla="*/ 138113 h 195262"/>
                <a:gd name="connsiteX54" fmla="*/ 119063 w 200025"/>
                <a:gd name="connsiteY54" fmla="*/ 138113 h 195262"/>
                <a:gd name="connsiteX55" fmla="*/ 104775 w 200025"/>
                <a:gd name="connsiteY55" fmla="*/ 152400 h 195262"/>
                <a:gd name="connsiteX56" fmla="*/ 104775 w 200025"/>
                <a:gd name="connsiteY56" fmla="*/ 157163 h 195262"/>
                <a:gd name="connsiteX57" fmla="*/ 105156 w 200025"/>
                <a:gd name="connsiteY57" fmla="*/ 161925 h 195262"/>
                <a:gd name="connsiteX58" fmla="*/ 152400 w 200025"/>
                <a:gd name="connsiteY58" fmla="*/ 195263 h 195262"/>
                <a:gd name="connsiteX59" fmla="*/ 200025 w 200025"/>
                <a:gd name="connsiteY59" fmla="*/ 157163 h 195262"/>
                <a:gd name="connsiteX60" fmla="*/ 200025 w 200025"/>
                <a:gd name="connsiteY60" fmla="*/ 152400 h 195262"/>
                <a:gd name="connsiteX61" fmla="*/ 189548 w 200025"/>
                <a:gd name="connsiteY61" fmla="*/ 13862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025" h="195262">
                  <a:moveTo>
                    <a:pt x="92869" y="0"/>
                  </a:moveTo>
                  <a:cubicBezTo>
                    <a:pt x="96814" y="0"/>
                    <a:pt x="100013" y="3198"/>
                    <a:pt x="100013" y="7144"/>
                  </a:cubicBezTo>
                  <a:lnTo>
                    <a:pt x="100013" y="9525"/>
                  </a:lnTo>
                  <a:lnTo>
                    <a:pt x="159544" y="9525"/>
                  </a:lnTo>
                  <a:cubicBezTo>
                    <a:pt x="176640" y="9525"/>
                    <a:pt x="190500" y="23385"/>
                    <a:pt x="190500" y="40481"/>
                  </a:cubicBezTo>
                  <a:lnTo>
                    <a:pt x="190500" y="104775"/>
                  </a:lnTo>
                  <a:lnTo>
                    <a:pt x="188043" y="104775"/>
                  </a:lnTo>
                  <a:cubicBezTo>
                    <a:pt x="189359" y="85092"/>
                    <a:pt x="174469" y="68069"/>
                    <a:pt x="154786" y="66753"/>
                  </a:cubicBezTo>
                  <a:cubicBezTo>
                    <a:pt x="135103" y="65437"/>
                    <a:pt x="118080" y="80327"/>
                    <a:pt x="116764" y="100010"/>
                  </a:cubicBezTo>
                  <a:cubicBezTo>
                    <a:pt x="116045" y="110761"/>
                    <a:pt x="120219" y="121262"/>
                    <a:pt x="128121" y="128588"/>
                  </a:cubicBezTo>
                  <a:lnTo>
                    <a:pt x="119063" y="128588"/>
                  </a:lnTo>
                  <a:cubicBezTo>
                    <a:pt x="105911" y="128588"/>
                    <a:pt x="95250" y="139249"/>
                    <a:pt x="95250" y="152400"/>
                  </a:cubicBezTo>
                  <a:lnTo>
                    <a:pt x="95250" y="157163"/>
                  </a:lnTo>
                  <a:cubicBezTo>
                    <a:pt x="95250" y="158763"/>
                    <a:pt x="95345" y="160353"/>
                    <a:pt x="95536" y="161925"/>
                  </a:cubicBezTo>
                  <a:lnTo>
                    <a:pt x="72390" y="161925"/>
                  </a:lnTo>
                  <a:lnTo>
                    <a:pt x="50721" y="187928"/>
                  </a:lnTo>
                  <a:cubicBezTo>
                    <a:pt x="48196" y="190961"/>
                    <a:pt x="43690" y="191373"/>
                    <a:pt x="40657" y="188847"/>
                  </a:cubicBezTo>
                  <a:cubicBezTo>
                    <a:pt x="37625" y="186322"/>
                    <a:pt x="37213" y="181817"/>
                    <a:pt x="39738" y="178784"/>
                  </a:cubicBezTo>
                  <a:lnTo>
                    <a:pt x="53797" y="161925"/>
                  </a:lnTo>
                  <a:lnTo>
                    <a:pt x="30956" y="161925"/>
                  </a:lnTo>
                  <a:cubicBezTo>
                    <a:pt x="13860" y="161925"/>
                    <a:pt x="0" y="148065"/>
                    <a:pt x="0" y="130969"/>
                  </a:cubicBezTo>
                  <a:lnTo>
                    <a:pt x="0" y="40481"/>
                  </a:lnTo>
                  <a:cubicBezTo>
                    <a:pt x="0" y="23385"/>
                    <a:pt x="13860" y="9525"/>
                    <a:pt x="30956" y="9525"/>
                  </a:cubicBezTo>
                  <a:lnTo>
                    <a:pt x="85725" y="9525"/>
                  </a:lnTo>
                  <a:lnTo>
                    <a:pt x="85725" y="7144"/>
                  </a:lnTo>
                  <a:cubicBezTo>
                    <a:pt x="85725" y="3198"/>
                    <a:pt x="88924" y="0"/>
                    <a:pt x="92869" y="0"/>
                  </a:cubicBezTo>
                  <a:close/>
                  <a:moveTo>
                    <a:pt x="38100" y="54769"/>
                  </a:moveTo>
                  <a:cubicBezTo>
                    <a:pt x="38100" y="58712"/>
                    <a:pt x="41300" y="61913"/>
                    <a:pt x="45244" y="61913"/>
                  </a:cubicBezTo>
                  <a:lnTo>
                    <a:pt x="83344" y="61913"/>
                  </a:lnTo>
                  <a:cubicBezTo>
                    <a:pt x="87289" y="61913"/>
                    <a:pt x="90488" y="58714"/>
                    <a:pt x="90488" y="54769"/>
                  </a:cubicBezTo>
                  <a:cubicBezTo>
                    <a:pt x="90488" y="50823"/>
                    <a:pt x="87289" y="47625"/>
                    <a:pt x="83344" y="47625"/>
                  </a:cubicBezTo>
                  <a:lnTo>
                    <a:pt x="45244" y="47625"/>
                  </a:lnTo>
                  <a:cubicBezTo>
                    <a:pt x="41298" y="47625"/>
                    <a:pt x="38100" y="50823"/>
                    <a:pt x="38100" y="54769"/>
                  </a:cubicBezTo>
                  <a:close/>
                  <a:moveTo>
                    <a:pt x="45244" y="76200"/>
                  </a:moveTo>
                  <a:cubicBezTo>
                    <a:pt x="41298" y="76200"/>
                    <a:pt x="38100" y="79399"/>
                    <a:pt x="38100" y="83344"/>
                  </a:cubicBezTo>
                  <a:cubicBezTo>
                    <a:pt x="38100" y="87289"/>
                    <a:pt x="41298" y="90488"/>
                    <a:pt x="45244" y="90488"/>
                  </a:cubicBezTo>
                  <a:lnTo>
                    <a:pt x="107156" y="90488"/>
                  </a:lnTo>
                  <a:cubicBezTo>
                    <a:pt x="111102" y="90488"/>
                    <a:pt x="114300" y="87289"/>
                    <a:pt x="114300" y="83344"/>
                  </a:cubicBezTo>
                  <a:cubicBezTo>
                    <a:pt x="114300" y="79399"/>
                    <a:pt x="111102" y="76200"/>
                    <a:pt x="107156" y="76200"/>
                  </a:cubicBezTo>
                  <a:lnTo>
                    <a:pt x="45244" y="76200"/>
                  </a:lnTo>
                  <a:close/>
                  <a:moveTo>
                    <a:pt x="38100" y="111919"/>
                  </a:moveTo>
                  <a:cubicBezTo>
                    <a:pt x="38100" y="115862"/>
                    <a:pt x="41300" y="119063"/>
                    <a:pt x="45244" y="119063"/>
                  </a:cubicBezTo>
                  <a:lnTo>
                    <a:pt x="97631" y="119063"/>
                  </a:lnTo>
                  <a:cubicBezTo>
                    <a:pt x="101577" y="119063"/>
                    <a:pt x="104775" y="115864"/>
                    <a:pt x="104775" y="111919"/>
                  </a:cubicBezTo>
                  <a:cubicBezTo>
                    <a:pt x="104775" y="107974"/>
                    <a:pt x="101577" y="104775"/>
                    <a:pt x="97631" y="104775"/>
                  </a:cubicBezTo>
                  <a:lnTo>
                    <a:pt x="45244" y="104775"/>
                  </a:lnTo>
                  <a:cubicBezTo>
                    <a:pt x="41298" y="104775"/>
                    <a:pt x="38100" y="107974"/>
                    <a:pt x="38100" y="111919"/>
                  </a:cubicBezTo>
                  <a:close/>
                  <a:moveTo>
                    <a:pt x="171450" y="120367"/>
                  </a:moveTo>
                  <a:cubicBezTo>
                    <a:pt x="161521" y="130889"/>
                    <a:pt x="144943" y="131368"/>
                    <a:pt x="134422" y="121439"/>
                  </a:cubicBezTo>
                  <a:cubicBezTo>
                    <a:pt x="123900" y="111510"/>
                    <a:pt x="123421" y="94932"/>
                    <a:pt x="133350" y="84411"/>
                  </a:cubicBezTo>
                  <a:cubicBezTo>
                    <a:pt x="143279" y="73890"/>
                    <a:pt x="159857" y="73410"/>
                    <a:pt x="170378" y="83339"/>
                  </a:cubicBezTo>
                  <a:cubicBezTo>
                    <a:pt x="180900" y="93268"/>
                    <a:pt x="181379" y="109846"/>
                    <a:pt x="171450" y="120367"/>
                  </a:cubicBezTo>
                  <a:close/>
                  <a:moveTo>
                    <a:pt x="189548" y="138627"/>
                  </a:moveTo>
                  <a:cubicBezTo>
                    <a:pt x="188306" y="138285"/>
                    <a:pt x="187025" y="138112"/>
                    <a:pt x="185738" y="138113"/>
                  </a:cubicBezTo>
                  <a:lnTo>
                    <a:pt x="119063" y="138113"/>
                  </a:lnTo>
                  <a:cubicBezTo>
                    <a:pt x="111172" y="138113"/>
                    <a:pt x="104775" y="144510"/>
                    <a:pt x="104775" y="152400"/>
                  </a:cubicBezTo>
                  <a:lnTo>
                    <a:pt x="104775" y="157163"/>
                  </a:lnTo>
                  <a:cubicBezTo>
                    <a:pt x="104775" y="158753"/>
                    <a:pt x="104899" y="160344"/>
                    <a:pt x="105156" y="161925"/>
                  </a:cubicBezTo>
                  <a:cubicBezTo>
                    <a:pt x="107861" y="179070"/>
                    <a:pt x="125016" y="195263"/>
                    <a:pt x="152400" y="195263"/>
                  </a:cubicBezTo>
                  <a:cubicBezTo>
                    <a:pt x="182309" y="195263"/>
                    <a:pt x="200025" y="175936"/>
                    <a:pt x="200025" y="157163"/>
                  </a:cubicBezTo>
                  <a:lnTo>
                    <a:pt x="200025" y="152400"/>
                  </a:lnTo>
                  <a:cubicBezTo>
                    <a:pt x="200026" y="145975"/>
                    <a:pt x="195740" y="140340"/>
                    <a:pt x="189548" y="138627"/>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3" name="Picture 2" descr="Uno sfondo nero con testo bianco&#10;&#10;I contenuti generati dall'IA possono non essere corretti.">
            <a:extLst>
              <a:ext uri="{FF2B5EF4-FFF2-40B4-BE49-F238E27FC236}">
                <a16:creationId xmlns:a16="http://schemas.microsoft.com/office/drawing/2014/main" id="{1EA393CB-D433-161D-E30F-89F5C9B35067}"/>
              </a:ext>
            </a:extLst>
          </p:cNvPr>
          <p:cNvPicPr>
            <a:picLocks noChangeAspect="1"/>
          </p:cNvPicPr>
          <p:nvPr/>
        </p:nvPicPr>
        <p:blipFill>
          <a:blip r:embed="rId3"/>
          <a:stretch>
            <a:fillRect/>
          </a:stretch>
        </p:blipFill>
        <p:spPr>
          <a:xfrm>
            <a:off x="9883451" y="759259"/>
            <a:ext cx="1721536" cy="365760"/>
          </a:xfrm>
          <a:prstGeom prst="rect">
            <a:avLst/>
          </a:prstGeom>
        </p:spPr>
      </p:pic>
    </p:spTree>
    <p:extLst>
      <p:ext uri="{BB962C8B-B14F-4D97-AF65-F5344CB8AC3E}">
        <p14:creationId xmlns:p14="http://schemas.microsoft.com/office/powerpoint/2010/main" val="55084143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9F13-B4F5-FDEA-A410-73E8614E112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13D8D34-A7A0-1A51-F827-42C5FA7D7A24}"/>
              </a:ext>
            </a:extLst>
          </p:cNvPr>
          <p:cNvSpPr>
            <a:spLocks noGrp="1" noChangeAspect="1" noChangeArrowheads="1"/>
          </p:cNvSpPr>
          <p:nvPr>
            <p:ph type="title"/>
          </p:nvPr>
        </p:nvSpPr>
        <p:spPr bwMode="auto">
          <a:xfrm>
            <a:off x="588963" y="457200"/>
            <a:ext cx="3450123" cy="1107996"/>
          </a:xfrm>
          <a:noFill/>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r>
              <a:rPr lang="it-it">
                <a:solidFill>
                  <a:srgbClr val="0070C0"/>
                </a:solidFill>
              </a:rPr>
              <a:t>Come funziona Analyst?</a:t>
            </a:r>
          </a:p>
        </p:txBody>
      </p:sp>
      <p:sp>
        <p:nvSpPr>
          <p:cNvPr id="15" name="Rectangle 14" descr="casella di testo che descrive come funziona Analyst">
            <a:extLst>
              <a:ext uri="{FF2B5EF4-FFF2-40B4-BE49-F238E27FC236}">
                <a16:creationId xmlns:a16="http://schemas.microsoft.com/office/drawing/2014/main" id="{0FFE9ADF-E88B-8176-B892-56248C792F6C}"/>
              </a:ext>
            </a:extLst>
          </p:cNvPr>
          <p:cNvSpPr/>
          <p:nvPr/>
        </p:nvSpPr>
        <p:spPr bwMode="auto">
          <a:xfrm>
            <a:off x="0" y="1776263"/>
            <a:ext cx="4293105" cy="4572000"/>
          </a:xfrm>
          <a:prstGeom prst="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 name="Rectangle 2">
            <a:extLst>
              <a:ext uri="{FF2B5EF4-FFF2-40B4-BE49-F238E27FC236}">
                <a16:creationId xmlns:a16="http://schemas.microsoft.com/office/drawing/2014/main" id="{F6009D33-C017-DDAD-5832-7D3B15056BD1}"/>
              </a:ext>
              <a:ext uri="{C183D7F6-B498-43B3-948B-1728B52AA6E4}">
                <adec:decorative xmlns:adec="http://schemas.microsoft.com/office/drawing/2017/decorative" val="1"/>
              </a:ext>
            </a:extLst>
          </p:cNvPr>
          <p:cNvSpPr/>
          <p:nvPr/>
        </p:nvSpPr>
        <p:spPr>
          <a:xfrm rot="16200000">
            <a:off x="4813553" y="-520450"/>
            <a:ext cx="6858001" cy="7898893"/>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Content Placeholder 5">
            <a:extLst>
              <a:ext uri="{FF2B5EF4-FFF2-40B4-BE49-F238E27FC236}">
                <a16:creationId xmlns:a16="http://schemas.microsoft.com/office/drawing/2014/main" id="{4BD249E8-9761-D16E-8011-CAECD2588C8D}"/>
              </a:ext>
            </a:extLst>
          </p:cNvPr>
          <p:cNvSpPr txBox="1">
            <a:spLocks/>
          </p:cNvSpPr>
          <p:nvPr/>
        </p:nvSpPr>
        <p:spPr>
          <a:xfrm>
            <a:off x="588962" y="2022589"/>
            <a:ext cx="3450124" cy="4108222"/>
          </a:xfrm>
          <a:prstGeom prst="rect">
            <a:avLst/>
          </a:prstGeom>
        </p:spPr>
        <p:txBody>
          <a:bodyPr lIns="0" tIns="0" rIns="0" bIns="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40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A differenza dei tradizionali modelli linguistici di grandi dimensioni che passano troppo rapidamente dal problema alla soluzione proposta, spesso non riuscendo ad adattarsi alle nuove complessità o a riprendersi con grazia dagli errori, Analyst:</a:t>
            </a:r>
          </a:p>
          <a:p>
            <a:pPr marL="228600"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1"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Implementa un'architettura di catena di </a:t>
            </a:r>
            <a:r>
              <a:rPr lang="it-it" sz="1400" b="1" dirty="0">
                <a:solidFill>
                  <a:srgbClr val="091F2C"/>
                </a:solidFill>
                <a:latin typeface="Segoe Sans Display"/>
              </a:rPr>
              <a:t>lavoro </a:t>
            </a:r>
            <a:r>
              <a:rPr kumimoji="0" lang="it-it" sz="1400" b="1"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guidata dal ragionamento, derivata dall'o3-mini di OpenAI.</a:t>
            </a:r>
          </a:p>
          <a:p>
            <a:pPr marL="228600" marR="0" lvl="0" indent="-174625"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400" b="1"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Progredisce attraverso i problemi in modo iterativo, ipotizzando, testando, raffinando e adattando.</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Grazie alla capacità di </a:t>
            </a:r>
            <a:r>
              <a:rPr kumimoji="0" lang="it-it" sz="1400" b="1"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generare ed eseguire codice</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 </a:t>
            </a:r>
            <a:r>
              <a:rPr kumimoji="0" lang="it-it" sz="1400" b="1"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Python</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Display" pitchFamily="2" charset="0"/>
              </a:rPr>
              <a:t> a ogni passo della sua traiettoria di ragionamento, questo modello eccelle nella raccolta di informazioni incrementali, nella costruzione di ipotesi, nella correzione della rotta e nel recupero automatico dagli errori.</a:t>
            </a:r>
          </a:p>
        </p:txBody>
      </p:sp>
      <p:grpSp>
        <p:nvGrpSpPr>
          <p:cNvPr id="16" name="Group 15" descr="Screenshot che mostra come funziona Analyst ">
            <a:extLst>
              <a:ext uri="{FF2B5EF4-FFF2-40B4-BE49-F238E27FC236}">
                <a16:creationId xmlns:a16="http://schemas.microsoft.com/office/drawing/2014/main" id="{618A938E-8F3E-1535-66EE-4ADB7F6E1068}"/>
              </a:ext>
            </a:extLst>
          </p:cNvPr>
          <p:cNvGrpSpPr/>
          <p:nvPr/>
        </p:nvGrpSpPr>
        <p:grpSpPr>
          <a:xfrm>
            <a:off x="4811694" y="559727"/>
            <a:ext cx="6861718" cy="5738538"/>
            <a:chOff x="4882067" y="559727"/>
            <a:chExt cx="6861718" cy="5738538"/>
          </a:xfrm>
        </p:grpSpPr>
        <p:pic>
          <p:nvPicPr>
            <p:cNvPr id="4" name="Picture 3" descr="Screenshot di un cellulare&#10;&#10;I contenuti generati dall'IA possono non essere corretti.">
              <a:extLst>
                <a:ext uri="{FF2B5EF4-FFF2-40B4-BE49-F238E27FC236}">
                  <a16:creationId xmlns:a16="http://schemas.microsoft.com/office/drawing/2014/main" id="{02181B16-E5D4-BEB1-8641-717058287F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882067" y="559727"/>
              <a:ext cx="3414400" cy="5738538"/>
            </a:xfrm>
            <a:prstGeom prst="roundRect">
              <a:avLst>
                <a:gd name="adj" fmla="val 1677"/>
              </a:avLst>
            </a:prstGeom>
            <a:ln w="76200">
              <a:noFill/>
            </a:ln>
          </p:spPr>
        </p:pic>
        <p:pic>
          <p:nvPicPr>
            <p:cNvPr id="9" name="Picture 8" descr="Screenshot di un cellulare&#10;&#10;I contenuti generati dall'IA possono non essere corretti.">
              <a:extLst>
                <a:ext uri="{FF2B5EF4-FFF2-40B4-BE49-F238E27FC236}">
                  <a16:creationId xmlns:a16="http://schemas.microsoft.com/office/drawing/2014/main" id="{9F219CF7-9854-BBE8-EDF0-0400A1D5EE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385" y="591053"/>
              <a:ext cx="3414400" cy="5675885"/>
            </a:xfrm>
            <a:prstGeom prst="roundRect">
              <a:avLst>
                <a:gd name="adj" fmla="val 1677"/>
              </a:avLst>
            </a:prstGeom>
            <a:solidFill>
              <a:srgbClr val="FAFAFA"/>
            </a:solidFill>
            <a:ln w="76200">
              <a:noFill/>
            </a:ln>
          </p:spPr>
        </p:pic>
      </p:grpSp>
      <p:sp>
        <p:nvSpPr>
          <p:cNvPr id="11" name="Rectangle: Rounded Corners 10" descr="Screenshot di Analyst in funzione ">
            <a:extLst>
              <a:ext uri="{FF2B5EF4-FFF2-40B4-BE49-F238E27FC236}">
                <a16:creationId xmlns:a16="http://schemas.microsoft.com/office/drawing/2014/main" id="{20D8542D-5643-34E7-8DAB-B6C783AA890C}"/>
              </a:ext>
            </a:extLst>
          </p:cNvPr>
          <p:cNvSpPr/>
          <p:nvPr/>
        </p:nvSpPr>
        <p:spPr bwMode="auto">
          <a:xfrm>
            <a:off x="4811694" y="559727"/>
            <a:ext cx="6861716" cy="5738538"/>
          </a:xfrm>
          <a:prstGeom prst="roundRect">
            <a:avLst>
              <a:gd name="adj" fmla="val 733"/>
            </a:avLst>
          </a:prstGeom>
          <a:noFill/>
          <a:ln w="76200">
            <a:solidFill>
              <a:schemeClr val="tx2"/>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Rectangle 11">
            <a:extLst>
              <a:ext uri="{FF2B5EF4-FFF2-40B4-BE49-F238E27FC236}">
                <a16:creationId xmlns:a16="http://schemas.microsoft.com/office/drawing/2014/main" id="{76762E75-1A87-2D5B-EE7F-0F81C7D8F886}"/>
              </a:ext>
              <a:ext uri="{C183D7F6-B498-43B3-948B-1728B52AA6E4}">
                <adec:decorative xmlns:adec="http://schemas.microsoft.com/office/drawing/2017/decorative" val="1"/>
              </a:ext>
            </a:extLst>
          </p:cNvPr>
          <p:cNvSpPr/>
          <p:nvPr/>
        </p:nvSpPr>
        <p:spPr>
          <a:xfrm>
            <a:off x="4293107"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25958152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E76C-DD63-3995-FAA7-2425B824B35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465B15B-234A-DD6A-9474-4EA45AF9A0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 name="Rectangle 2">
              <a:extLst>
                <a:ext uri="{FF2B5EF4-FFF2-40B4-BE49-F238E27FC236}">
                  <a16:creationId xmlns:a16="http://schemas.microsoft.com/office/drawing/2014/main" id="{301C92BD-96C4-70C7-5602-D7EE3C655588}"/>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Rectangle 5">
              <a:extLst>
                <a:ext uri="{FF2B5EF4-FFF2-40B4-BE49-F238E27FC236}">
                  <a16:creationId xmlns:a16="http://schemas.microsoft.com/office/drawing/2014/main" id="{D8351959-D108-DAE0-837D-93BD5D34A9F0}"/>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A8115E3D-CDDC-9A24-C324-ED627BE053DF}"/>
              </a:ext>
            </a:extLst>
          </p:cNvPr>
          <p:cNvSpPr>
            <a:spLocks noGrp="1"/>
          </p:cNvSpPr>
          <p:nvPr>
            <p:ph type="title"/>
          </p:nvPr>
        </p:nvSpPr>
        <p:spPr>
          <a:xfrm>
            <a:off x="588263" y="457200"/>
            <a:ext cx="11018520" cy="553998"/>
          </a:xfrm>
        </p:spPr>
        <p:txBody>
          <a:bodyPr/>
          <a:lstStyle/>
          <a:p>
            <a:r>
              <a:rPr lang="it-it"/>
              <a:t>Come utilizzare Analyst</a:t>
            </a:r>
          </a:p>
        </p:txBody>
      </p:sp>
      <p:sp>
        <p:nvSpPr>
          <p:cNvPr id="5" name="Rectangle: Rounded Corners 4">
            <a:extLst>
              <a:ext uri="{FF2B5EF4-FFF2-40B4-BE49-F238E27FC236}">
                <a16:creationId xmlns:a16="http://schemas.microsoft.com/office/drawing/2014/main" id="{2CD06D8E-CE19-E752-F760-33200E98917E}"/>
              </a:ext>
              <a:ext uri="{C183D7F6-B498-43B3-948B-1728B52AA6E4}">
                <adec:decorative xmlns:adec="http://schemas.microsoft.com/office/drawing/2017/decorative" val="1"/>
              </a:ext>
            </a:extLst>
          </p:cNvPr>
          <p:cNvSpPr>
            <a:spLocks/>
          </p:cNvSpPr>
          <p:nvPr/>
        </p:nvSpPr>
        <p:spPr bwMode="auto">
          <a:xfrm>
            <a:off x="588263" y="1632281"/>
            <a:ext cx="11018520" cy="4911394"/>
          </a:xfrm>
          <a:prstGeom prst="roundRect">
            <a:avLst>
              <a:gd name="adj" fmla="val 1817"/>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Text Placeholder 2">
            <a:extLst>
              <a:ext uri="{FF2B5EF4-FFF2-40B4-BE49-F238E27FC236}">
                <a16:creationId xmlns:a16="http://schemas.microsoft.com/office/drawing/2014/main" id="{3DEE3FAB-C49A-E734-4C8B-52FAF8417000}"/>
              </a:ext>
            </a:extLst>
          </p:cNvPr>
          <p:cNvSpPr txBox="1">
            <a:spLocks/>
          </p:cNvSpPr>
          <p:nvPr/>
        </p:nvSpPr>
        <p:spPr>
          <a:xfrm>
            <a:off x="876300" y="1809239"/>
            <a:ext cx="5040883" cy="4557478"/>
          </a:xfrm>
          <a:prstGeom prst="rect">
            <a:avLst/>
          </a:prstGeom>
        </p:spPr>
        <p:txBody>
          <a:bodyPr wrap="square" lIns="0" tIns="0" rIns="0" bIns="0">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78D4"/>
                </a:solidFill>
                <a:effectLst/>
                <a:uLnTx/>
                <a:uFillTx/>
                <a:latin typeface="Segoe Sans Display Semibold"/>
                <a:ea typeface="+mn-ea"/>
                <a:cs typeface="+mn-cs"/>
              </a:rPr>
              <a:t>Come utilizzare Analyst</a:t>
            </a:r>
            <a:endParaRPr kumimoji="0" lang="en-US" sz="1600" b="0" i="0" u="none" strike="noStrike" kern="1200" cap="none" spc="0" normalizeH="0" baseline="0" noProof="0" dirty="0">
              <a:ln>
                <a:noFill/>
              </a:ln>
              <a:solidFill>
                <a:srgbClr val="0078D4"/>
              </a:solidFill>
              <a:effectLst/>
              <a:uLnTx/>
              <a:uFillTx/>
              <a:latin typeface="Segoe Sans Display"/>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500" b="1" i="0" u="none" strike="noStrike" kern="1200" cap="none" spc="0" normalizeH="0" baseline="0" noProof="0" dirty="0">
                <a:ln>
                  <a:noFill/>
                </a:ln>
                <a:solidFill>
                  <a:srgbClr val="091F2C"/>
                </a:solidFill>
                <a:effectLst/>
                <a:uLnTx/>
                <a:uFillTx/>
                <a:latin typeface="Segoe Sans Display"/>
                <a:ea typeface="+mn-ea"/>
                <a:cs typeface="Segoe Sans Text" pitchFamily="2" charset="0"/>
              </a:rPr>
              <a:t>Individua i file con i dati grezzi </a:t>
            </a: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che ti serve analizzare e aggiungili al tuo prompt in Copilot Chat, caricandoli direttamente o selezionandoli dai tuoi file M365.</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Attualmente Analyst supporta fino a </a:t>
            </a:r>
            <a:r>
              <a:rPr kumimoji="0" lang="it-it" sz="1500" b="1" i="0" u="none" strike="noStrike" kern="1200" cap="none" spc="0" normalizeH="0" baseline="0" noProof="0" dirty="0">
                <a:ln>
                  <a:noFill/>
                </a:ln>
                <a:solidFill>
                  <a:srgbClr val="091F2C"/>
                </a:solidFill>
                <a:effectLst/>
                <a:uLnTx/>
                <a:uFillTx/>
                <a:latin typeface="Segoe Sans Display"/>
                <a:ea typeface="+mn-ea"/>
                <a:cs typeface="Segoe Sans Text" pitchFamily="2" charset="0"/>
              </a:rPr>
              <a:t>5 file contemporaneamente in più formati</a:t>
            </a: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 inclusi documenti (Word, PPT, PDF) e dataset (Excel, CSV, JSON).</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500" b="1" i="0" u="none" strike="noStrike" kern="1200" cap="none" spc="0" normalizeH="0" baseline="0" noProof="0" dirty="0">
                <a:ln>
                  <a:noFill/>
                </a:ln>
                <a:solidFill>
                  <a:srgbClr val="091F2C"/>
                </a:solidFill>
                <a:effectLst/>
                <a:uLnTx/>
                <a:uFillTx/>
                <a:latin typeface="Segoe Sans Display"/>
                <a:ea typeface="+mn-ea"/>
                <a:cs typeface="Segoe Sans Text" pitchFamily="2" charset="0"/>
              </a:rPr>
              <a:t>Chiedi ad Analyst di fornirti gli approfondimenti </a:t>
            </a: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che cerchi, specificando il tipo di visualizzazione o grafico.</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500" b="1" i="0" u="none" strike="noStrike" kern="1200" cap="none" spc="0" normalizeH="0" baseline="0" noProof="0" dirty="0">
                <a:ln>
                  <a:noFill/>
                </a:ln>
                <a:solidFill>
                  <a:srgbClr val="091F2C"/>
                </a:solidFill>
                <a:effectLst/>
                <a:uLnTx/>
                <a:uFillTx/>
                <a:latin typeface="Segoe Sans Display"/>
                <a:ea typeface="+mn-ea"/>
                <a:cs typeface="Segoe Sans Text" pitchFamily="2" charset="0"/>
              </a:rPr>
              <a:t>Analyst lavorerà quindi per comprendere i dati</a:t>
            </a: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 costruire un piano ed eseguire codice Python per ragionare sul tuo prompt.</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500" b="1" i="0" u="none" strike="noStrike" kern="1200" cap="none" spc="0" normalizeH="0" baseline="0" noProof="0" dirty="0">
                <a:ln>
                  <a:noFill/>
                </a:ln>
                <a:solidFill>
                  <a:srgbClr val="091F2C"/>
                </a:solidFill>
                <a:effectLst/>
                <a:uLnTx/>
                <a:uFillTx/>
                <a:latin typeface="Segoe Sans Display"/>
                <a:ea typeface="+mn-ea"/>
                <a:cs typeface="Segoe Sans Text" pitchFamily="2" charset="0"/>
              </a:rPr>
              <a:t>Questo processo può richiedere alcuni minuti </a:t>
            </a:r>
            <a:r>
              <a:rPr kumimoji="0" lang="it-it" sz="15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e puoi seguire il ragionamento a catena per verificarne i risultati.</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091F2C"/>
              </a:solidFill>
              <a:effectLst/>
              <a:uLnTx/>
              <a:uFillTx/>
              <a:latin typeface="Segoe Sans Display"/>
              <a:ea typeface="+mn-ea"/>
              <a:cs typeface="Segoe Sans Text" pitchFamily="2" charset="0"/>
            </a:endParaRPr>
          </a:p>
        </p:txBody>
      </p:sp>
      <p:sp>
        <p:nvSpPr>
          <p:cNvPr id="15" name="Rectangle: Diagonal Corners Rounded 14">
            <a:extLst>
              <a:ext uri="{FF2B5EF4-FFF2-40B4-BE49-F238E27FC236}">
                <a16:creationId xmlns:a16="http://schemas.microsoft.com/office/drawing/2014/main" id="{978678FA-3A85-C12C-23BF-DC6D21D1239A}"/>
              </a:ext>
              <a:ext uri="{C183D7F6-B498-43B3-948B-1728B52AA6E4}">
                <adec:decorative xmlns:adec="http://schemas.microsoft.com/office/drawing/2017/decorative" val="1"/>
              </a:ext>
            </a:extLst>
          </p:cNvPr>
          <p:cNvSpPr>
            <a:spLocks/>
          </p:cNvSpPr>
          <p:nvPr/>
        </p:nvSpPr>
        <p:spPr bwMode="auto">
          <a:xfrm flipH="1" flipV="1">
            <a:off x="6565898" y="1773311"/>
            <a:ext cx="5040883" cy="4770363"/>
          </a:xfrm>
          <a:prstGeom prst="round2DiagRect">
            <a:avLst>
              <a:gd name="adj1" fmla="val 1492"/>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8C8C8AFE-1D64-B3C3-B2F4-83FA0C429FB1}"/>
              </a:ext>
            </a:extLst>
          </p:cNvPr>
          <p:cNvSpPr txBox="1">
            <a:spLocks/>
          </p:cNvSpPr>
          <p:nvPr/>
        </p:nvSpPr>
        <p:spPr>
          <a:xfrm>
            <a:off x="6779953" y="2199728"/>
            <a:ext cx="4225504" cy="1076671"/>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800" b="0" i="0" u="none" strike="noStrike" kern="1200" cap="none" spc="0" normalizeH="0" baseline="0" noProof="0">
                <a:ln>
                  <a:noFill/>
                </a:ln>
                <a:solidFill>
                  <a:srgbClr val="0070C0"/>
                </a:solidFill>
                <a:effectLst/>
                <a:uLnTx/>
                <a:uFillTx/>
                <a:latin typeface="Segoe Sans Display Semibold"/>
                <a:ea typeface="+mn-ea"/>
                <a:cs typeface="+mn-cs"/>
              </a:rPr>
              <a:t>Dove puoi usare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600" b="0" i="0" u="none" strike="noStrike" kern="1200" cap="none" spc="0" normalizeH="0" baseline="0" noProof="0">
                <a:ln>
                  <a:noFill/>
                </a:ln>
                <a:solidFill>
                  <a:srgbClr val="091F2C"/>
                </a:solidFill>
                <a:effectLst/>
                <a:uLnTx/>
                <a:uFillTx/>
                <a:latin typeface="Segoe Sans Display"/>
                <a:ea typeface="+mn-ea"/>
                <a:cs typeface="+mn-cs"/>
              </a:rPr>
              <a:t>Analyst è accessibile come agente in Copilot Chat nell'app Microsoft 365 Copilot, Teams e Outlook.</a:t>
            </a:r>
            <a:endParaRPr kumimoji="0" lang="en-US" sz="20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5" name="Text Placeholder 2">
            <a:extLst>
              <a:ext uri="{FF2B5EF4-FFF2-40B4-BE49-F238E27FC236}">
                <a16:creationId xmlns:a16="http://schemas.microsoft.com/office/drawing/2014/main" id="{477DAE24-54BB-4591-EFFC-64918F33E8BA}"/>
              </a:ext>
            </a:extLst>
          </p:cNvPr>
          <p:cNvSpPr txBox="1">
            <a:spLocks/>
          </p:cNvSpPr>
          <p:nvPr/>
        </p:nvSpPr>
        <p:spPr>
          <a:xfrm>
            <a:off x="6779953" y="4129233"/>
            <a:ext cx="4225504" cy="1988026"/>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it-it" sz="1800" b="0" i="0" u="none" strike="noStrike" kern="1200" cap="none" spc="0" normalizeH="0" baseline="0" noProof="0" dirty="0">
                <a:ln>
                  <a:noFill/>
                </a:ln>
                <a:solidFill>
                  <a:srgbClr val="0070C0"/>
                </a:solidFill>
                <a:effectLst/>
                <a:uLnTx/>
                <a:uFillTx/>
                <a:latin typeface="Segoe Sans Display Semibold"/>
                <a:ea typeface="+mn-ea"/>
                <a:cs typeface="+mn-cs"/>
              </a:rPr>
              <a:t>Attivare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L'agente apparirà nello Store degli agenti sotto "Creato da Microsoft", situato nella pagina di destinazione "Tutti gli agenti" e "Ottieni agenti". </a:t>
            </a:r>
            <a:endParaRPr kumimoji="0" lang="en-US" sz="1600" b="0" i="0" u="none" strike="noStrike" kern="1200" cap="none" spc="0" normalizeH="0" baseline="0" noProof="0" dirty="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it-it" sz="1600" b="0" i="0" u="none" strike="noStrike" kern="1200" cap="none" spc="0" normalizeH="0" baseline="0" noProof="0" dirty="0">
                <a:ln>
                  <a:noFill/>
                </a:ln>
                <a:solidFill>
                  <a:srgbClr val="091F2C"/>
                </a:solidFill>
                <a:effectLst/>
                <a:uLnTx/>
                <a:uFillTx/>
                <a:latin typeface="Segoe Sans Display"/>
                <a:ea typeface="+mn-ea"/>
                <a:cs typeface="+mn-cs"/>
              </a:rPr>
              <a:t>Per gli utenti con una licenza Microsoft 365 Copilot, gli agenti Researcher e Analyst saranno pre-fissati per tutti gli utenti idonei.</a:t>
            </a:r>
            <a:endParaRPr kumimoji="0" lang="en-US" sz="1600" b="0" i="0" u="none" strike="noStrike" kern="1200" cap="none" spc="0" normalizeH="0" baseline="0" noProof="0" dirty="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091F2C"/>
              </a:solidFill>
              <a:effectLst/>
              <a:uLnTx/>
              <a:uFillTx/>
              <a:latin typeface="Segoe Sans Display"/>
              <a:ea typeface="+mn-ea"/>
              <a:cs typeface="Segoe Sans Display"/>
            </a:endParaRPr>
          </a:p>
        </p:txBody>
      </p:sp>
      <p:cxnSp>
        <p:nvCxnSpPr>
          <p:cNvPr id="18" name="Straight Connector 17">
            <a:extLst>
              <a:ext uri="{FF2B5EF4-FFF2-40B4-BE49-F238E27FC236}">
                <a16:creationId xmlns:a16="http://schemas.microsoft.com/office/drawing/2014/main" id="{8BF649C4-4F9E-6319-5BD5-A647CBD35D02}"/>
              </a:ext>
              <a:ext uri="{C183D7F6-B498-43B3-948B-1728B52AA6E4}">
                <adec:decorative xmlns:adec="http://schemas.microsoft.com/office/drawing/2017/decorative" val="1"/>
              </a:ext>
            </a:extLst>
          </p:cNvPr>
          <p:cNvCxnSpPr>
            <a:cxnSpLocks/>
          </p:cNvCxnSpPr>
          <p:nvPr/>
        </p:nvCxnSpPr>
        <p:spPr>
          <a:xfrm>
            <a:off x="6779953" y="3702816"/>
            <a:ext cx="4713842"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378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FEE9-3162-C457-02E0-B8BEE85ED03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E658675-9ADC-2A9F-D097-0B34C49F3546}"/>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6" name="Rectangle 5">
              <a:extLst>
                <a:ext uri="{FF2B5EF4-FFF2-40B4-BE49-F238E27FC236}">
                  <a16:creationId xmlns:a16="http://schemas.microsoft.com/office/drawing/2014/main" id="{700A5A6F-98CD-A18F-3CD8-B831B0438081}"/>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Rectangle 6">
              <a:extLst>
                <a:ext uri="{FF2B5EF4-FFF2-40B4-BE49-F238E27FC236}">
                  <a16:creationId xmlns:a16="http://schemas.microsoft.com/office/drawing/2014/main" id="{8FC9FFFF-2BE2-2A5E-D88D-991C30EB05EB}"/>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8F86BA81-FF0C-16F5-F344-CB3B417D6AFE}"/>
              </a:ext>
              <a:ext uri="{C183D7F6-B498-43B3-948B-1728B52AA6E4}">
                <adec:decorative xmlns:adec="http://schemas.microsoft.com/office/drawing/2017/decorative" val="1"/>
              </a:ext>
            </a:extLst>
          </p:cNvPr>
          <p:cNvSpPr>
            <a:spLocks noGrp="1"/>
          </p:cNvSpPr>
          <p:nvPr>
            <p:ph type="title"/>
          </p:nvPr>
        </p:nvSpPr>
        <p:spPr>
          <a:xfrm>
            <a:off x="588263" y="457200"/>
            <a:ext cx="11018520" cy="553998"/>
          </a:xfrm>
        </p:spPr>
        <p:txBody>
          <a:bodyPr/>
          <a:lstStyle/>
          <a:p>
            <a:r>
              <a:rPr lang="it-it" dirty="0"/>
              <a:t>Quando usare Analyst </a:t>
            </a:r>
          </a:p>
        </p:txBody>
      </p:sp>
      <p:sp>
        <p:nvSpPr>
          <p:cNvPr id="113" name="Rectangle: Rounded Corners 112">
            <a:extLst>
              <a:ext uri="{FF2B5EF4-FFF2-40B4-BE49-F238E27FC236}">
                <a16:creationId xmlns:a16="http://schemas.microsoft.com/office/drawing/2014/main" id="{C431DFE3-6CDE-482E-9BC7-55124C76C475}"/>
              </a:ext>
              <a:ext uri="{C183D7F6-B498-43B3-948B-1728B52AA6E4}">
                <adec:decorative xmlns:adec="http://schemas.microsoft.com/office/drawing/2017/decorative" val="1"/>
              </a:ext>
            </a:extLst>
          </p:cNvPr>
          <p:cNvSpPr>
            <a:spLocks/>
          </p:cNvSpPr>
          <p:nvPr/>
        </p:nvSpPr>
        <p:spPr bwMode="auto">
          <a:xfrm>
            <a:off x="588263" y="1632281"/>
            <a:ext cx="11018520" cy="4704509"/>
          </a:xfrm>
          <a:prstGeom prst="roundRect">
            <a:avLst>
              <a:gd name="adj" fmla="val 4514"/>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Text Placeholder 2">
            <a:extLst>
              <a:ext uri="{FF2B5EF4-FFF2-40B4-BE49-F238E27FC236}">
                <a16:creationId xmlns:a16="http://schemas.microsoft.com/office/drawing/2014/main" id="{4B3F82F0-7E6D-4CA1-0FC7-18572B87611D}"/>
              </a:ext>
            </a:extLst>
          </p:cNvPr>
          <p:cNvSpPr txBox="1">
            <a:spLocks/>
          </p:cNvSpPr>
          <p:nvPr/>
        </p:nvSpPr>
        <p:spPr>
          <a:xfrm>
            <a:off x="707480" y="1768325"/>
            <a:ext cx="10780085" cy="126188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Tx/>
              <a:buNone/>
              <a:tabLst/>
              <a:defRPr/>
            </a:pPr>
            <a:r>
              <a:rPr kumimoji="0" lang="it-it" sz="1600" b="0" i="0" u="none" strike="noStrike" kern="1200" cap="none" spc="0" normalizeH="0" baseline="0" noProof="0" dirty="0">
                <a:ln>
                  <a:noFill/>
                </a:ln>
                <a:solidFill>
                  <a:srgbClr val="0078D4"/>
                </a:solidFill>
                <a:effectLst/>
                <a:uLnTx/>
                <a:uFillTx/>
                <a:latin typeface="Segoe Sans Display Semibold"/>
                <a:ea typeface="+mn-ea"/>
                <a:cs typeface="+mn-cs"/>
              </a:rPr>
              <a:t>Quando usare Analyst</a:t>
            </a:r>
            <a:endParaRPr kumimoji="0" lang="en-US" sz="1400" b="0" i="0" u="none" strike="noStrike" kern="1200" cap="none" spc="0" normalizeH="0" baseline="0" noProof="0" dirty="0">
              <a:ln>
                <a:noFill/>
              </a:ln>
              <a:solidFill>
                <a:srgbClr val="0078D4"/>
              </a:solidFill>
              <a:effectLst/>
              <a:uLnTx/>
              <a:uFillTx/>
              <a:latin typeface="Segoe Sans Display"/>
              <a:ea typeface="+mn-ea"/>
              <a:cs typeface="+mn-cs"/>
            </a:endParaRP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Semibold"/>
                <a:ea typeface="+mn-ea"/>
                <a:cs typeface="Segoe Sans Text" pitchFamily="2" charset="0"/>
              </a:rPr>
              <a:t>Consultare molteplici fonti di dati: </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Raccoglie e integra dati provenienti da vari formati di file per un'analisi esaustiva.</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Semibold"/>
                <a:ea typeface="+mn-ea"/>
                <a:cs typeface="Segoe Sans Text" pitchFamily="2" charset="0"/>
              </a:rPr>
              <a:t>Risoluzione dei problemi passo dopo passo: </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Supera le sfide ipotizzando, testando e adattando risposte, rendendolo </a:t>
            </a:r>
            <a:br>
              <a:rPr kumimoji="0" lang="it-it" sz="14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b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utile per il processo decisionale iterativo.</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Semibold"/>
                <a:ea typeface="+mn-ea"/>
                <a:cs typeface="Segoe Sans Text" pitchFamily="2" charset="0"/>
              </a:rPr>
              <a:t>Visualizzazioni:</a:t>
            </a:r>
            <a:r>
              <a:rPr kumimoji="0" lang="it-it" sz="1400" b="0" i="0" u="none" strike="noStrike" kern="1200" cap="none" spc="0" normalizeH="0" baseline="0" noProof="0" dirty="0">
                <a:ln>
                  <a:noFill/>
                </a:ln>
                <a:solidFill>
                  <a:srgbClr val="091F2C"/>
                </a:solidFill>
                <a:effectLst/>
                <a:uLnTx/>
                <a:uFillTx/>
                <a:latin typeface="Segoe Sans Display"/>
                <a:ea typeface="+mn-ea"/>
                <a:cs typeface="Segoe Sans Text" pitchFamily="2" charset="0"/>
              </a:rPr>
              <a:t> crea visualizzazioni chiave per l'analisi e la presentazione dei dati.</a:t>
            </a:r>
          </a:p>
        </p:txBody>
      </p:sp>
      <p:cxnSp>
        <p:nvCxnSpPr>
          <p:cNvPr id="110" name="Straight Connector 109">
            <a:extLst>
              <a:ext uri="{FF2B5EF4-FFF2-40B4-BE49-F238E27FC236}">
                <a16:creationId xmlns:a16="http://schemas.microsoft.com/office/drawing/2014/main" id="{0797A9CC-E658-6D46-EACB-B6526394D4FC}"/>
              </a:ext>
              <a:ext uri="{C183D7F6-B498-43B3-948B-1728B52AA6E4}">
                <adec:decorative xmlns:adec="http://schemas.microsoft.com/office/drawing/2017/decorative" val="1"/>
              </a:ext>
            </a:extLst>
          </p:cNvPr>
          <p:cNvCxnSpPr>
            <a:cxnSpLocks/>
          </p:cNvCxnSpPr>
          <p:nvPr/>
        </p:nvCxnSpPr>
        <p:spPr>
          <a:xfrm>
            <a:off x="707480" y="3166253"/>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A57226-8F77-035D-8CA9-4F38A97E92F5}"/>
              </a:ext>
            </a:extLst>
          </p:cNvPr>
          <p:cNvSpPr txBox="1">
            <a:spLocks/>
          </p:cNvSpPr>
          <p:nvPr/>
        </p:nvSpPr>
        <p:spPr>
          <a:xfrm>
            <a:off x="707480" y="3302297"/>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78D4"/>
                </a:solidFill>
                <a:effectLst/>
                <a:uLnTx/>
                <a:uFillTx/>
                <a:latin typeface="Segoe Sans Display Semibold"/>
                <a:ea typeface="+mn-ea"/>
                <a:cs typeface="+mn-cs"/>
              </a:rPr>
              <a:t>Esempi di casi d'uso </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mn-cs"/>
              </a:rPr>
              <a:t>Analisi e previsione delle performance finanziarie</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mn-cs"/>
              </a:rPr>
              <a:t>Analisi della segmentazione della clientela</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mn-cs"/>
              </a:rPr>
              <a:t>Analisi del sentiment sui dati di sondaggi o feedback</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it-it" sz="1400" b="0" i="0" u="none" strike="noStrike" kern="1200" cap="none" spc="0" normalizeH="0" baseline="0" noProof="0" dirty="0">
                <a:ln>
                  <a:noFill/>
                </a:ln>
                <a:solidFill>
                  <a:srgbClr val="091F2C"/>
                </a:solidFill>
                <a:effectLst/>
                <a:uLnTx/>
                <a:uFillTx/>
                <a:latin typeface="Segoe Sans Display"/>
                <a:ea typeface="+mn-ea"/>
                <a:cs typeface="+mn-cs"/>
              </a:rPr>
              <a:t>Data storytelling con visualizzazioni</a:t>
            </a:r>
          </a:p>
        </p:txBody>
      </p:sp>
      <p:cxnSp>
        <p:nvCxnSpPr>
          <p:cNvPr id="109" name="Straight Connector 108">
            <a:extLst>
              <a:ext uri="{FF2B5EF4-FFF2-40B4-BE49-F238E27FC236}">
                <a16:creationId xmlns:a16="http://schemas.microsoft.com/office/drawing/2014/main" id="{8B1CF161-D1FA-C180-F3A9-7C803F2A611E}"/>
              </a:ext>
              <a:ext uri="{C183D7F6-B498-43B3-948B-1728B52AA6E4}">
                <adec:decorative xmlns:adec="http://schemas.microsoft.com/office/drawing/2017/decorative" val="1"/>
              </a:ext>
            </a:extLst>
          </p:cNvPr>
          <p:cNvCxnSpPr>
            <a:cxnSpLocks/>
          </p:cNvCxnSpPr>
          <p:nvPr/>
        </p:nvCxnSpPr>
        <p:spPr>
          <a:xfrm>
            <a:off x="707480" y="4751521"/>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956938F-277C-3A05-6697-151F5E061D7A}"/>
              </a:ext>
            </a:extLst>
          </p:cNvPr>
          <p:cNvSpPr txBox="1">
            <a:spLocks/>
          </p:cNvSpPr>
          <p:nvPr/>
        </p:nvSpPr>
        <p:spPr>
          <a:xfrm>
            <a:off x="707480" y="4887565"/>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kumimoji="0" lang="it-it" sz="1600" b="0" i="0" u="none" strike="noStrike" kern="1200" cap="none" spc="0" normalizeH="0" baseline="0" noProof="0">
                <a:ln>
                  <a:noFill/>
                </a:ln>
                <a:solidFill>
                  <a:srgbClr val="0078D4"/>
                </a:solidFill>
                <a:effectLst/>
                <a:uLnTx/>
                <a:uFillTx/>
                <a:latin typeface="Segoe Sans Display Semibold"/>
                <a:ea typeface="+mn-ea"/>
                <a:cs typeface="+mn-cs"/>
              </a:rPr>
              <a:t>Procedure consigliate per l'utilizzo di Analyst </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Carica sia file strutturati (Excel, CSV, JSON, ecc.) sia non strutturati (PDF, Word, PowerPoint ecc.), fino a 5 file alla volta</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Fai domande complesse e multivariabili che richiedono un'analisi avanzata dei dati</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Specifica il tipo di insight o visualizzazione richiesto</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Esamina gli insight generati tramite ragionamento a catena e Python per verificarne l'accuratezza </a:t>
            </a:r>
          </a:p>
        </p:txBody>
      </p:sp>
    </p:spTree>
    <p:extLst>
      <p:ext uri="{BB962C8B-B14F-4D97-AF65-F5344CB8AC3E}">
        <p14:creationId xmlns:p14="http://schemas.microsoft.com/office/powerpoint/2010/main" val="23688999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5726F-78F0-DCE0-93B8-062054938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C5365-310B-E056-C1CF-D41D952B9498}"/>
              </a:ext>
            </a:extLst>
          </p:cNvPr>
          <p:cNvSpPr>
            <a:spLocks noGrp="1"/>
          </p:cNvSpPr>
          <p:nvPr>
            <p:ph type="title"/>
          </p:nvPr>
        </p:nvSpPr>
        <p:spPr>
          <a:xfrm>
            <a:off x="571500" y="2792795"/>
            <a:ext cx="7472570" cy="861774"/>
          </a:xfrm>
          <a:prstGeom prst="rect">
            <a:avLst/>
          </a:prstGeom>
        </p:spPr>
        <p:txBody>
          <a:bodyPr/>
          <a:lstStyle/>
          <a:p>
            <a:pPr>
              <a:spcBef>
                <a:spcPts val="600"/>
              </a:spcBef>
              <a:spcAft>
                <a:spcPts val="600"/>
              </a:spcAft>
            </a:pPr>
            <a:r>
              <a:rPr lang="it-it" dirty="0"/>
              <a:t>Demo Live</a:t>
            </a:r>
            <a:br>
              <a:rPr lang="it-it" dirty="0"/>
            </a:br>
            <a:endParaRPr lang="it-it" sz="2000" dirty="0"/>
          </a:p>
        </p:txBody>
      </p:sp>
    </p:spTree>
    <p:extLst>
      <p:ext uri="{BB962C8B-B14F-4D97-AF65-F5344CB8AC3E}">
        <p14:creationId xmlns:p14="http://schemas.microsoft.com/office/powerpoint/2010/main" val="16679417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3995E-DD8A-BF94-31FB-D21DB98B2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B1CED-1622-3FD5-822C-A6226E485461}"/>
              </a:ext>
            </a:extLst>
          </p:cNvPr>
          <p:cNvSpPr>
            <a:spLocks noGrp="1"/>
          </p:cNvSpPr>
          <p:nvPr>
            <p:ph type="title"/>
          </p:nvPr>
        </p:nvSpPr>
        <p:spPr>
          <a:xfrm>
            <a:off x="571500" y="2792795"/>
            <a:ext cx="7472570" cy="1415772"/>
          </a:xfrm>
          <a:prstGeom prst="rect">
            <a:avLst/>
          </a:prstGeom>
        </p:spPr>
        <p:txBody>
          <a:bodyPr/>
          <a:lstStyle/>
          <a:p>
            <a:pPr>
              <a:spcBef>
                <a:spcPts val="600"/>
              </a:spcBef>
              <a:spcAft>
                <a:spcPts val="600"/>
              </a:spcAft>
            </a:pPr>
            <a:r>
              <a:rPr lang="it-it" dirty="0"/>
              <a:t>Coach Agents</a:t>
            </a:r>
            <a:br>
              <a:rPr lang="it-it" dirty="0"/>
            </a:br>
            <a:r>
              <a:rPr lang="it-it" dirty="0"/>
              <a:t>Forms (Surveys)</a:t>
            </a:r>
            <a:br>
              <a:rPr lang="it-it" dirty="0"/>
            </a:br>
            <a:endParaRPr lang="it-it" sz="2000" dirty="0"/>
          </a:p>
        </p:txBody>
      </p:sp>
    </p:spTree>
    <p:extLst>
      <p:ext uri="{BB962C8B-B14F-4D97-AF65-F5344CB8AC3E}">
        <p14:creationId xmlns:p14="http://schemas.microsoft.com/office/powerpoint/2010/main" val="169232537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6F8AF-1FD6-9BA6-4436-2D9E71313255}"/>
              </a:ext>
            </a:extLst>
          </p:cNvPr>
          <p:cNvPicPr>
            <a:picLocks noChangeAspect="1"/>
          </p:cNvPicPr>
          <p:nvPr/>
        </p:nvPicPr>
        <p:blipFill>
          <a:blip r:embed="rId3"/>
          <a:stretch>
            <a:fillRect/>
          </a:stretch>
        </p:blipFill>
        <p:spPr>
          <a:xfrm>
            <a:off x="861751" y="745957"/>
            <a:ext cx="10468498" cy="4975209"/>
          </a:xfrm>
          <a:prstGeom prst="rect">
            <a:avLst/>
          </a:prstGeom>
        </p:spPr>
      </p:pic>
    </p:spTree>
    <p:extLst>
      <p:ext uri="{BB962C8B-B14F-4D97-AF65-F5344CB8AC3E}">
        <p14:creationId xmlns:p14="http://schemas.microsoft.com/office/powerpoint/2010/main" val="2237364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9DC2-FFF7-1F4C-93B8-D4AAFF8E8F6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DCA7049-2096-10B1-5F73-8D499371FA23}"/>
              </a:ext>
            </a:extLst>
          </p:cNvPr>
          <p:cNvPicPr>
            <a:picLocks noChangeAspect="1"/>
          </p:cNvPicPr>
          <p:nvPr/>
        </p:nvPicPr>
        <p:blipFill>
          <a:blip r:embed="rId3"/>
          <a:stretch>
            <a:fillRect/>
          </a:stretch>
        </p:blipFill>
        <p:spPr>
          <a:xfrm>
            <a:off x="930954" y="745957"/>
            <a:ext cx="10399295" cy="4780643"/>
          </a:xfrm>
          <a:prstGeom prst="rect">
            <a:avLst/>
          </a:prstGeom>
        </p:spPr>
      </p:pic>
    </p:spTree>
    <p:extLst>
      <p:ext uri="{BB962C8B-B14F-4D97-AF65-F5344CB8AC3E}">
        <p14:creationId xmlns:p14="http://schemas.microsoft.com/office/powerpoint/2010/main" val="37850589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38272-FF04-7AA4-AA03-8B317CC13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D3FD1-EF60-D76B-B705-1B71CA99C414}"/>
              </a:ext>
            </a:extLst>
          </p:cNvPr>
          <p:cNvSpPr>
            <a:spLocks noGrp="1"/>
          </p:cNvSpPr>
          <p:nvPr>
            <p:ph type="title"/>
          </p:nvPr>
        </p:nvSpPr>
        <p:spPr>
          <a:xfrm>
            <a:off x="571500" y="2792795"/>
            <a:ext cx="7472570" cy="861774"/>
          </a:xfrm>
          <a:prstGeom prst="rect">
            <a:avLst/>
          </a:prstGeom>
        </p:spPr>
        <p:txBody>
          <a:bodyPr/>
          <a:lstStyle/>
          <a:p>
            <a:pPr>
              <a:spcBef>
                <a:spcPts val="600"/>
              </a:spcBef>
              <a:spcAft>
                <a:spcPts val="600"/>
              </a:spcAft>
            </a:pPr>
            <a:r>
              <a:rPr lang="it-it" dirty="0"/>
              <a:t>Demo Live</a:t>
            </a:r>
            <a:br>
              <a:rPr lang="it-it" dirty="0"/>
            </a:br>
            <a:endParaRPr lang="it-it" sz="2000" dirty="0"/>
          </a:p>
        </p:txBody>
      </p:sp>
    </p:spTree>
    <p:extLst>
      <p:ext uri="{BB962C8B-B14F-4D97-AF65-F5344CB8AC3E}">
        <p14:creationId xmlns:p14="http://schemas.microsoft.com/office/powerpoint/2010/main" val="34359416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509524" y="2956899"/>
            <a:ext cx="11061948" cy="757130"/>
          </a:xfrm>
          <a:prstGeom prst="rect">
            <a:avLst/>
          </a:prstGeom>
          <a:noFill/>
          <a:ln>
            <a:noFill/>
            <a:prstDash/>
          </a:ln>
          <a:effectLst/>
        </p:spPr>
        <p:txBody>
          <a:bodyPr wrap="square" lIns="0" rIns="0">
            <a:spAutoFit/>
          </a:bodyPr>
          <a:lstStyle/>
          <a:p>
            <a:pPr>
              <a:lnSpc>
                <a:spcPct val="90000"/>
              </a:lnSpc>
              <a:spcAft>
                <a:spcPts val="600"/>
              </a:spcAft>
            </a:pPr>
            <a:r>
              <a:rPr lang="it-it" sz="48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Next Steps</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B42ED2-CF62-39E6-FC47-F303A31BBD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310743"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9" name="Freeform: Shape 18">
            <a:extLst>
              <a:ext uri="{FF2B5EF4-FFF2-40B4-BE49-F238E27FC236}">
                <a16:creationId xmlns:a16="http://schemas.microsoft.com/office/drawing/2014/main" id="{9277FB0B-798A-AB76-15DB-C2194055E48B}"/>
              </a:ext>
              <a:ext uri="{C183D7F6-B498-43B3-948B-1728B52AA6E4}">
                <adec:decorative xmlns:adec="http://schemas.microsoft.com/office/drawing/2017/decorative" val="1"/>
              </a:ext>
            </a:extLst>
          </p:cNvPr>
          <p:cNvSpPr>
            <a:spLocks/>
          </p:cNvSpPr>
          <p:nvPr/>
        </p:nvSpPr>
        <p:spPr bwMode="auto">
          <a:xfrm>
            <a:off x="0" y="0"/>
            <a:ext cx="4310743"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Rectangle 27">
            <a:extLst>
              <a:ext uri="{FF2B5EF4-FFF2-40B4-BE49-F238E27FC236}">
                <a16:creationId xmlns:a16="http://schemas.microsoft.com/office/drawing/2014/main" id="{972C62A4-6C13-6A3F-2E43-282B341D9794}"/>
              </a:ext>
              <a:ext uri="{C183D7F6-B498-43B3-948B-1728B52AA6E4}">
                <adec:decorative xmlns:adec="http://schemas.microsoft.com/office/drawing/2017/decorative" val="1"/>
              </a:ext>
            </a:extLst>
          </p:cNvPr>
          <p:cNvSpPr>
            <a:spLocks/>
          </p:cNvSpPr>
          <p:nvPr/>
        </p:nvSpPr>
        <p:spPr bwMode="auto">
          <a:xfrm>
            <a:off x="0" y="2370959"/>
            <a:ext cx="4310743" cy="2116082"/>
          </a:xfrm>
          <a:prstGeom prst="rect">
            <a:avLst/>
          </a:pr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528558A-C946-86F8-35D6-D91DA89F639D}"/>
              </a:ext>
              <a:ext uri="{C183D7F6-B498-43B3-948B-1728B52AA6E4}">
                <adec:decorative xmlns:adec="http://schemas.microsoft.com/office/drawing/2017/decorative" val="0"/>
              </a:ext>
            </a:extLst>
          </p:cNvPr>
          <p:cNvSpPr>
            <a:spLocks noGrp="1"/>
          </p:cNvSpPr>
          <p:nvPr>
            <p:ph type="title"/>
          </p:nvPr>
        </p:nvSpPr>
        <p:spPr>
          <a:xfrm>
            <a:off x="588263" y="3182779"/>
            <a:ext cx="2631188" cy="553998"/>
          </a:xfrm>
        </p:spPr>
        <p:txBody>
          <a:bodyPr wrap="square">
            <a:spAutoFit/>
          </a:bodyPr>
          <a:lstStyle/>
          <a:p>
            <a:r>
              <a:rPr lang="it-it" dirty="0"/>
              <a:t>Risorse</a:t>
            </a:r>
          </a:p>
        </p:txBody>
      </p:sp>
      <p:pic>
        <p:nvPicPr>
          <p:cNvPr id="52" name="Picture 51">
            <a:extLst>
              <a:ext uri="{FF2B5EF4-FFF2-40B4-BE49-F238E27FC236}">
                <a16:creationId xmlns:a16="http://schemas.microsoft.com/office/drawing/2014/main" id="{8D5F2C71-0E39-99C4-5D54-55FFF988D655}"/>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862693"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17" name="Rectangle: Rounded Corners 16">
            <a:extLst>
              <a:ext uri="{FF2B5EF4-FFF2-40B4-BE49-F238E27FC236}">
                <a16:creationId xmlns:a16="http://schemas.microsoft.com/office/drawing/2014/main" id="{CA15BB25-E9BE-F0F4-56DF-123D2BDB09F2}"/>
              </a:ext>
              <a:ext uri="{C183D7F6-B498-43B3-948B-1728B52AA6E4}">
                <adec:decorative xmlns:adec="http://schemas.microsoft.com/office/drawing/2017/decorative" val="1"/>
              </a:ext>
            </a:extLst>
          </p:cNvPr>
          <p:cNvSpPr>
            <a:spLocks/>
          </p:cNvSpPr>
          <p:nvPr/>
        </p:nvSpPr>
        <p:spPr>
          <a:xfrm>
            <a:off x="4528414" y="585788"/>
            <a:ext cx="7092086" cy="5686424"/>
          </a:xfrm>
          <a:prstGeom prst="roundRect">
            <a:avLst>
              <a:gd name="adj" fmla="val 2709"/>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F812EE86-7149-9DFB-99D4-3B4AC206A69B}"/>
              </a:ext>
              <a:ext uri="{C183D7F6-B498-43B3-948B-1728B52AA6E4}">
                <adec:decorative xmlns:adec="http://schemas.microsoft.com/office/drawing/2017/decorative" val="1"/>
              </a:ext>
            </a:extLst>
          </p:cNvPr>
          <p:cNvSpPr/>
          <p:nvPr/>
        </p:nvSpPr>
        <p:spPr bwMode="auto">
          <a:xfrm>
            <a:off x="4712945" y="1027104"/>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6" name="Graphic 15" descr="icona blog">
            <a:extLst>
              <a:ext uri="{FF2B5EF4-FFF2-40B4-BE49-F238E27FC236}">
                <a16:creationId xmlns:a16="http://schemas.microsoft.com/office/drawing/2014/main" id="{64CEF33B-680E-A162-A4FA-D0867BFE9B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54647" y="1168806"/>
            <a:ext cx="412678" cy="412678"/>
          </a:xfrm>
          <a:prstGeom prst="rect">
            <a:avLst/>
          </a:prstGeom>
        </p:spPr>
      </p:pic>
      <p:sp>
        <p:nvSpPr>
          <p:cNvPr id="31" name="TextBox 30">
            <a:extLst>
              <a:ext uri="{FF2B5EF4-FFF2-40B4-BE49-F238E27FC236}">
                <a16:creationId xmlns:a16="http://schemas.microsoft.com/office/drawing/2014/main" id="{8BEEA400-B19E-2148-3B62-0D214F743820}"/>
              </a:ext>
              <a:ext uri="{C183D7F6-B498-43B3-948B-1728B52AA6E4}">
                <adec:decorative xmlns:adec="http://schemas.microsoft.com/office/drawing/2017/decorative" val="0"/>
              </a:ext>
            </a:extLst>
          </p:cNvPr>
          <p:cNvSpPr txBox="1">
            <a:spLocks/>
          </p:cNvSpPr>
          <p:nvPr/>
        </p:nvSpPr>
        <p:spPr>
          <a:xfrm>
            <a:off x="5593557" y="989327"/>
            <a:ext cx="5769447" cy="923330"/>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000" b="0" i="0" u="none" strike="noStrike" kern="1200" cap="none" spc="0" normalizeH="0" baseline="0" noProof="0" dirty="0">
                <a:ln>
                  <a:noFill/>
                </a:ln>
                <a:solidFill>
                  <a:srgbClr val="091F2C"/>
                </a:solidFill>
                <a:effectLst/>
                <a:uLnTx/>
                <a:uFillTx/>
                <a:latin typeface="Segoe Sans Display"/>
                <a:ea typeface="+mn-ea"/>
                <a:cs typeface="+mn-cs"/>
              </a:rPr>
              <a:t>Leggi il blog di presentazione e guarda le dimostrazioni: </a:t>
            </a:r>
            <a:r>
              <a:rPr kumimoji="0" lang="it-it" sz="2000" b="0" i="0" u="none" strike="noStrike" kern="1200" cap="none" spc="0" normalizeH="0" baseline="0" noProof="0" dirty="0">
                <a:ln>
                  <a:noFill/>
                </a:ln>
                <a:solidFill>
                  <a:srgbClr val="0078D4"/>
                </a:solidFill>
                <a:effectLst/>
                <a:uLnTx/>
                <a:uFillTx/>
                <a:latin typeface="Segoe Sans Display"/>
                <a:ea typeface="+mn-lt"/>
                <a:cs typeface="Segoe Sans Display"/>
                <a:hlinkClick r:id="rId6"/>
              </a:rPr>
              <a:t>Blog: Researcher e Analyst sono ora disponibili a livello generale</a:t>
            </a:r>
            <a:endParaRPr kumimoji="0" lang="en-US" sz="2000" b="0" i="0" u="none" strike="noStrike" kern="1200" cap="none" spc="0" normalizeH="0" baseline="0" noProof="0" dirty="0">
              <a:ln>
                <a:noFill/>
              </a:ln>
              <a:solidFill>
                <a:srgbClr val="0078D4"/>
              </a:solidFill>
              <a:effectLst/>
              <a:uLnTx/>
              <a:uFillTx/>
              <a:latin typeface="Segoe Sans Display"/>
              <a:ea typeface="+mn-lt"/>
              <a:cs typeface="Segoe Sans Display"/>
            </a:endParaRPr>
          </a:p>
        </p:txBody>
      </p:sp>
      <p:sp>
        <p:nvSpPr>
          <p:cNvPr id="6" name="TextBox 5">
            <a:extLst>
              <a:ext uri="{FF2B5EF4-FFF2-40B4-BE49-F238E27FC236}">
                <a16:creationId xmlns:a16="http://schemas.microsoft.com/office/drawing/2014/main" id="{FF5854E9-7D19-9106-4C50-43D803F4A41F}"/>
              </a:ext>
            </a:extLst>
          </p:cNvPr>
          <p:cNvSpPr txBox="1"/>
          <p:nvPr/>
        </p:nvSpPr>
        <p:spPr>
          <a:xfrm>
            <a:off x="5593557" y="2316196"/>
            <a:ext cx="5769447"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78D4"/>
                </a:solidFill>
                <a:effectLst/>
                <a:uLnTx/>
                <a:uFillTx/>
                <a:latin typeface="Segoe Sans Display"/>
                <a:ea typeface="+mn-ea"/>
                <a:cs typeface="+mn-cs"/>
                <a:hlinkClick r:id="rId7"/>
              </a:rPr>
              <a:t>Video: Esplora gli agenti Researcher e Analyst e il Negozio degli Agenti</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cxnSp>
        <p:nvCxnSpPr>
          <p:cNvPr id="37" name="Straight Connector 36">
            <a:extLst>
              <a:ext uri="{FF2B5EF4-FFF2-40B4-BE49-F238E27FC236}">
                <a16:creationId xmlns:a16="http://schemas.microsoft.com/office/drawing/2014/main" id="{D7DB8BF1-91F4-F943-4223-022DBB6E0C8E}"/>
              </a:ext>
              <a:ext uri="{C183D7F6-B498-43B3-948B-1728B52AA6E4}">
                <adec:decorative xmlns:adec="http://schemas.microsoft.com/office/drawing/2017/decorative" val="1"/>
              </a:ext>
            </a:extLst>
          </p:cNvPr>
          <p:cNvCxnSpPr>
            <a:cxnSpLocks/>
          </p:cNvCxnSpPr>
          <p:nvPr/>
        </p:nvCxnSpPr>
        <p:spPr>
          <a:xfrm>
            <a:off x="5698661" y="3199732"/>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60AA7C6-0715-FD3E-CD81-26F450D92290}"/>
              </a:ext>
              <a:ext uri="{C183D7F6-B498-43B3-948B-1728B52AA6E4}">
                <adec:decorative xmlns:adec="http://schemas.microsoft.com/office/drawing/2017/decorative" val="1"/>
              </a:ext>
            </a:extLst>
          </p:cNvPr>
          <p:cNvSpPr/>
          <p:nvPr/>
        </p:nvSpPr>
        <p:spPr bwMode="auto">
          <a:xfrm>
            <a:off x="4753129" y="3375302"/>
            <a:ext cx="615714" cy="61571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2" name="Graphic 21" descr="icona della pagina web">
            <a:extLst>
              <a:ext uri="{FF2B5EF4-FFF2-40B4-BE49-F238E27FC236}">
                <a16:creationId xmlns:a16="http://schemas.microsoft.com/office/drawing/2014/main" id="{EBC37828-1365-4535-8963-FAA4E648BEB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54647" y="3476820"/>
            <a:ext cx="412678" cy="412678"/>
          </a:xfrm>
          <a:prstGeom prst="rect">
            <a:avLst/>
          </a:prstGeom>
        </p:spPr>
      </p:pic>
      <p:sp>
        <p:nvSpPr>
          <p:cNvPr id="32" name="TextBox 31">
            <a:extLst>
              <a:ext uri="{FF2B5EF4-FFF2-40B4-BE49-F238E27FC236}">
                <a16:creationId xmlns:a16="http://schemas.microsoft.com/office/drawing/2014/main" id="{56B0C1E1-0352-9757-A5F2-DBD5F98539C8}"/>
              </a:ext>
              <a:ext uri="{C183D7F6-B498-43B3-948B-1728B52AA6E4}">
                <adec:decorative xmlns:adec="http://schemas.microsoft.com/office/drawing/2017/decorative" val="0"/>
              </a:ext>
            </a:extLst>
          </p:cNvPr>
          <p:cNvSpPr txBox="1">
            <a:spLocks/>
          </p:cNvSpPr>
          <p:nvPr/>
        </p:nvSpPr>
        <p:spPr>
          <a:xfrm>
            <a:off x="5593557" y="3375382"/>
            <a:ext cx="5769447" cy="61555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it-it" sz="2000" b="0" i="0" u="none" strike="noStrike" kern="1200" cap="none" spc="0" normalizeH="0" baseline="0" noProof="0" dirty="0">
                <a:ln>
                  <a:noFill/>
                </a:ln>
                <a:solidFill>
                  <a:srgbClr val="091F2C"/>
                </a:solidFill>
                <a:effectLst/>
                <a:uLnTx/>
                <a:uFillTx/>
                <a:latin typeface="Segoe Sans Display"/>
                <a:ea typeface="+mn-ea"/>
                <a:cs typeface="+mn-cs"/>
              </a:rPr>
              <a:t>Consulta gli agenti in Microsoft 365 </a:t>
            </a:r>
            <a:br>
              <a:rPr kumimoji="0" lang="it-it" sz="2000" b="0" i="0" u="none" strike="noStrike" kern="1200" cap="none" spc="0" normalizeH="0" baseline="0" noProof="0" dirty="0">
                <a:ln>
                  <a:noFill/>
                </a:ln>
                <a:solidFill>
                  <a:srgbClr val="091F2C"/>
                </a:solidFill>
                <a:effectLst/>
                <a:uLnTx/>
                <a:uFillTx/>
                <a:latin typeface="Segoe Sans Display"/>
                <a:ea typeface="+mn-ea"/>
                <a:cs typeface="+mn-cs"/>
              </a:rPr>
            </a:br>
            <a:r>
              <a:rPr kumimoji="0" lang="it-it" sz="2000" b="0" i="0" u="none" strike="noStrike" kern="1200" cap="none" spc="0" normalizeH="0" baseline="0" noProof="0" dirty="0">
                <a:ln>
                  <a:noFill/>
                </a:ln>
                <a:solidFill>
                  <a:srgbClr val="0078D4"/>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pagina di adozione</a:t>
            </a:r>
            <a:endParaRPr kumimoji="0" lang="en-US" sz="2000" b="0" i="0" u="none" strike="noStrike" kern="1200" cap="none" spc="0" normalizeH="0" baseline="0" noProof="0" dirty="0">
              <a:ln>
                <a:noFill/>
              </a:ln>
              <a:solidFill>
                <a:srgbClr val="0078D4"/>
              </a:solidFill>
              <a:effectLst/>
              <a:uLnTx/>
              <a:uFillTx/>
              <a:latin typeface="Segoe Sans Display"/>
              <a:ea typeface="+mn-ea"/>
              <a:cs typeface="+mn-cs"/>
            </a:endParaRPr>
          </a:p>
        </p:txBody>
      </p:sp>
      <p:cxnSp>
        <p:nvCxnSpPr>
          <p:cNvPr id="38" name="Straight Connector 37">
            <a:extLst>
              <a:ext uri="{FF2B5EF4-FFF2-40B4-BE49-F238E27FC236}">
                <a16:creationId xmlns:a16="http://schemas.microsoft.com/office/drawing/2014/main" id="{2EF75BC8-670E-2EF1-9E2E-B72BC826516F}"/>
              </a:ext>
              <a:ext uri="{C183D7F6-B498-43B3-948B-1728B52AA6E4}">
                <adec:decorative xmlns:adec="http://schemas.microsoft.com/office/drawing/2017/decorative" val="1"/>
              </a:ext>
            </a:extLst>
          </p:cNvPr>
          <p:cNvCxnSpPr>
            <a:cxnSpLocks/>
          </p:cNvCxnSpPr>
          <p:nvPr/>
        </p:nvCxnSpPr>
        <p:spPr>
          <a:xfrm>
            <a:off x="5698661" y="4166585"/>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E25DA3-ACFA-0D38-AC91-C76109816CFB}"/>
              </a:ext>
              <a:ext uri="{C183D7F6-B498-43B3-948B-1728B52AA6E4}">
                <adec:decorative xmlns:adec="http://schemas.microsoft.com/office/drawing/2017/decorative" val="1"/>
              </a:ext>
            </a:extLst>
          </p:cNvPr>
          <p:cNvSpPr/>
          <p:nvPr/>
        </p:nvSpPr>
        <p:spPr bwMode="auto">
          <a:xfrm>
            <a:off x="4712945" y="4533900"/>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4" name="Graphic 23" descr="icona del team di ingegneria">
            <a:extLst>
              <a:ext uri="{FF2B5EF4-FFF2-40B4-BE49-F238E27FC236}">
                <a16:creationId xmlns:a16="http://schemas.microsoft.com/office/drawing/2014/main" id="{471F6393-0461-81B0-5711-CA423F3FDCF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854647" y="4675602"/>
            <a:ext cx="412678" cy="412678"/>
          </a:xfrm>
          <a:prstGeom prst="rect">
            <a:avLst/>
          </a:prstGeom>
        </p:spPr>
      </p:pic>
      <p:sp>
        <p:nvSpPr>
          <p:cNvPr id="33" name="TextBox 32">
            <a:extLst>
              <a:ext uri="{FF2B5EF4-FFF2-40B4-BE49-F238E27FC236}">
                <a16:creationId xmlns:a16="http://schemas.microsoft.com/office/drawing/2014/main" id="{56A70C07-28C7-5FBC-3A5F-FDE118010DA2}"/>
              </a:ext>
              <a:ext uri="{C183D7F6-B498-43B3-948B-1728B52AA6E4}">
                <adec:decorative xmlns:adec="http://schemas.microsoft.com/office/drawing/2017/decorative" val="0"/>
              </a:ext>
            </a:extLst>
          </p:cNvPr>
          <p:cNvSpPr txBox="1">
            <a:spLocks/>
          </p:cNvSpPr>
          <p:nvPr/>
        </p:nvSpPr>
        <p:spPr>
          <a:xfrm>
            <a:off x="5593557" y="4496123"/>
            <a:ext cx="5769447" cy="1446550"/>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it-it" sz="2000" b="0" i="0" u="none" strike="noStrike" kern="1200" cap="none" spc="0" normalizeH="0" baseline="0" noProof="0" dirty="0">
                <a:ln>
                  <a:noFill/>
                </a:ln>
                <a:solidFill>
                  <a:srgbClr val="091F2C"/>
                </a:solidFill>
                <a:effectLst/>
                <a:uLnTx/>
                <a:uFillTx/>
                <a:latin typeface="Segoe Sans Display"/>
                <a:ea typeface="+mn-ea"/>
                <a:cs typeface="+mn-cs"/>
              </a:rPr>
              <a:t>Scopri di più dal team di ingegneria:</a:t>
            </a: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0078D4"/>
                </a:solidFill>
                <a:effectLst/>
                <a:uLnTx/>
                <a:uFillTx/>
                <a:latin typeface="Segoe Sans Display"/>
                <a:ea typeface="+mn-lt"/>
                <a:cs typeface="Segoe Sans Display"/>
                <a:hlinkClick r:id="rId11">
                  <a:extLst>
                    <a:ext uri="{A12FA001-AC4F-418D-AE19-62706E023703}">
                      <ahyp:hlinkClr xmlns:ahyp="http://schemas.microsoft.com/office/drawing/2018/hyperlinkcolor" val="tx"/>
                    </a:ext>
                  </a:extLst>
                </a:hlinkClick>
              </a:rPr>
              <a:t>Agente Researcher in Microsoft 365 Copilot | Microsoft Community Hub</a:t>
            </a:r>
            <a:endParaRPr kumimoji="0" lang="en-US" sz="1600" b="0" i="0" u="none" strike="noStrike" kern="1200" cap="none" spc="0" normalizeH="0" baseline="0" noProof="0" dirty="0">
              <a:ln>
                <a:noFill/>
              </a:ln>
              <a:solidFill>
                <a:srgbClr val="0078D4"/>
              </a:solidFill>
              <a:effectLst/>
              <a:uLnTx/>
              <a:uFillTx/>
              <a:latin typeface="Segoe Sans Display"/>
              <a:ea typeface="+mn-lt"/>
              <a:cs typeface="Segoe Sans Display"/>
            </a:endParaRP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0078D4"/>
                </a:solidFill>
                <a:effectLst/>
                <a:uLnTx/>
                <a:uFillTx/>
                <a:latin typeface="Segoe Sans Display"/>
                <a:ea typeface="+mn-lt"/>
                <a:cs typeface="Segoe Sans Display"/>
                <a:hlinkClick r:id="rId12">
                  <a:extLst>
                    <a:ext uri="{A12FA001-AC4F-418D-AE19-62706E023703}">
                      <ahyp:hlinkClr xmlns:ahyp="http://schemas.microsoft.com/office/drawing/2018/hyperlinkcolor" val="tx"/>
                    </a:ext>
                  </a:extLst>
                </a:hlinkClick>
              </a:rPr>
              <a:t>Agente Analyst in Microsoft 365 Copilot | Microsoft Community Hub</a:t>
            </a:r>
            <a:endParaRPr kumimoji="0" lang="en-US" sz="1600" b="0" i="0" u="none" strike="noStrike" kern="1200" cap="none" spc="0" normalizeH="0" baseline="0" noProof="0" dirty="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5134525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dirty="0">
                <a:ln w="3175">
                  <a:noFill/>
                </a:ln>
                <a:solidFill>
                  <a:schemeClr val="bg1"/>
                </a:solidFill>
                <a:latin typeface="Segoe Sans Display Semibold" pitchFamily="2" charset="0"/>
                <a:cs typeface="Segoe Sans Display Semibold" pitchFamily="2" charset="0"/>
              </a:rPr>
              <a:t>Durante la presentazione</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363101"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Disattiveremo l'audio del tuo microfono</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80100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Fai le tue domande tramite chat: le prenderemo tutte in considerazione, rispondendo </a:t>
            </a:r>
            <a:b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b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in diretta o successivamente. </a:t>
            </a:r>
            <a:b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b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Le domande comuni verranno risposte a voce</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305632581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Codice QR su sfondo bi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Immagine sfocata di un cielo blu e arancione&#10;&#10;I contenuti generati dall'IA possono non essere corretti.">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757130"/>
          </a:xfrm>
          <a:prstGeom prst="rect">
            <a:avLst/>
          </a:prstGeom>
          <a:noFill/>
          <a:ln>
            <a:noFill/>
            <a:prstDash/>
          </a:ln>
          <a:effectLst/>
        </p:spPr>
        <p:txBody>
          <a:bodyPr wrap="square">
            <a:spAutoFit/>
          </a:bodyPr>
          <a:lstStyle/>
          <a:p>
            <a:pPr algn="ctr">
              <a:lnSpc>
                <a:spcPct val="90000"/>
              </a:lnSpc>
              <a:spcAft>
                <a:spcPts val="1800"/>
              </a:spcAft>
            </a:pP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a:t>
            </a: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il sito Customer Hub</a:t>
            </a: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per prossime sessioni, aggiornamenti e contenuti on-demand!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it-it"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it-it"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457200"/>
            <a:ext cx="12085983" cy="3840480"/>
          </a:xfrm>
        </p:spPr>
        <p:txBody>
          <a:bodyPr wrap="square">
            <a:spAutoFit/>
          </a:bodyPr>
          <a:lstStyle/>
          <a:p>
            <a:pPr algn="ctr"/>
            <a:r>
              <a:rPr lang="it-it">
                <a:solidFill>
                  <a:schemeClr val="bg1"/>
                </a:solidFill>
              </a:rPr>
              <a:t>Investimenti Microsoft per accelerare il time-to-value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72980"/>
            <a:ext cx="3195076"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Trova partner per aiutarti con l'estendibilità di Microsoft 365 Copilot nella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17424" y="2772980"/>
            <a:ext cx="3335926"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I clienti idonei</a:t>
            </a:r>
            <a:r>
              <a:rPr lang="it-it" sz="1400" noProof="0" dirty="0"/>
              <a:t> </a:t>
            </a:r>
            <a:r>
              <a:rPr kumimoji="0" lang="it-it" sz="1800" b="0" i="0" u="none" strike="noStrike" kern="1200" cap="none" spc="0" normalizeH="0" baseline="0" noProof="0" dirty="0">
                <a:ln>
                  <a:noFill/>
                </a:ln>
                <a:solidFill>
                  <a:srgbClr val="000000"/>
                </a:solidFill>
                <a:effectLst/>
                <a:uLnTx/>
                <a:uFillTx/>
                <a:latin typeface="Segoe UI"/>
                <a:ea typeface="+mn-ea"/>
                <a:cs typeface="+mn-cs"/>
              </a:rPr>
              <a:t>possono richiedere assistenza tecnica e</a:t>
            </a:r>
            <a:r>
              <a:rPr kumimoji="0" lang="it-it" sz="1800" b="0" i="0" u="none" strike="noStrike" kern="1200" cap="none" spc="0" normalizeH="0" noProof="0" dirty="0">
                <a:ln>
                  <a:noFill/>
                </a:ln>
                <a:solidFill>
                  <a:srgbClr val="000000"/>
                </a:solidFill>
                <a:effectLst/>
                <a:uLnTx/>
                <a:uFillTx/>
                <a:latin typeface="Segoe UI"/>
                <a:ea typeface="+mn-ea"/>
                <a:cs typeface="+mn-cs"/>
              </a:rPr>
              <a:t> </a:t>
            </a:r>
            <a:r>
              <a:rPr kumimoji="0" lang="it-it" sz="1800" b="0" i="0" u="none" strike="noStrike" kern="1200" cap="none" spc="0" normalizeH="0" baseline="0" noProof="0" dirty="0">
                <a:ln>
                  <a:noFill/>
                </a:ln>
                <a:solidFill>
                  <a:srgbClr val="000000"/>
                </a:solidFill>
                <a:effectLst/>
                <a:uLnTx/>
                <a:uFillTx/>
                <a:latin typeface="Segoe UI"/>
                <a:ea typeface="+mn-ea"/>
                <a:cs typeface="+mn-cs"/>
              </a:rPr>
              <a:t>di implementazione con</a:t>
            </a:r>
            <a:r>
              <a:rPr kumimoji="0" lang="it-it" sz="1800" b="0" i="0" u="none" strike="noStrike" kern="1200" cap="none" spc="0" normalizeH="0" noProof="0" dirty="0">
                <a:ln>
                  <a:noFill/>
                </a:ln>
                <a:solidFill>
                  <a:srgbClr val="000000"/>
                </a:solidFill>
                <a:effectLst/>
                <a:uLnTx/>
                <a:uFillTx/>
                <a:latin typeface="Segoe UI"/>
                <a:ea typeface="+mn-ea"/>
                <a:cs typeface="+mn-cs"/>
              </a:rPr>
              <a:t> FastTrack</a:t>
            </a:r>
            <a:r>
              <a:rPr kumimoji="0" lang="it-it" sz="1800" b="0" i="0" u="none" strike="noStrike" kern="1200" cap="none" spc="0" normalizeH="0" baseline="0" noProof="0" dirty="0">
                <a:ln>
                  <a:noFill/>
                </a:ln>
                <a:solidFill>
                  <a:srgbClr val="000000"/>
                </a:solidFill>
                <a:effectLst/>
                <a:uLnTx/>
                <a:uFillTx/>
                <a:latin typeface="Segoe UI"/>
                <a:ea typeface="+mn-ea"/>
                <a:cs typeface="+mn-cs"/>
              </a:rPr>
              <a:t>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Inizia il tuo percorso in</a:t>
            </a:r>
            <a:br>
              <a:rPr sz="1400" dirty="0"/>
            </a:br>
            <a:r>
              <a:rPr kumimoji="0" lang="it-it" sz="1800" b="0" i="0" u="none" strike="noStrike" kern="1200" cap="none" spc="0" normalizeH="0" baseline="0" noProof="0" dirty="0">
                <a:ln>
                  <a:noFill/>
                </a:ln>
                <a:solidFill>
                  <a:srgbClr val="000000"/>
                </a:solidFill>
                <a:effectLst/>
                <a:uLnTx/>
                <a:uFillTx/>
                <a:latin typeface="Segoe UI"/>
                <a:ea typeface="+mn-ea"/>
                <a:cs typeface="+mn-cs"/>
              </a:rPr>
              <a:t>Copilot con servizi guidati</a:t>
            </a:r>
            <a:br>
              <a:rPr sz="1400" dirty="0"/>
            </a:br>
            <a:r>
              <a:rPr kumimoji="0" lang="it-it" sz="1800" b="0" i="0" u="none" strike="noStrike" kern="1200" cap="none" spc="0" normalizeH="0" baseline="0" noProof="0" dirty="0">
                <a:ln>
                  <a:noFill/>
                </a:ln>
                <a:solidFill>
                  <a:srgbClr val="000000"/>
                </a:solidFill>
                <a:effectLst/>
                <a:uLnTx/>
                <a:uFillTx/>
                <a:latin typeface="Segoe UI"/>
                <a:ea typeface="+mn-ea"/>
                <a:cs typeface="+mn-cs"/>
              </a:rPr>
              <a:t>da CSA esperti grazie a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Directory dei partner </a:t>
            </a:r>
            <a:b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a:t>
            </a:r>
            <a:endParaRPr kumimoji="0" lang="en-US" sz="1200" b="0" i="0" u="none" strike="noStrike" kern="1200" cap="none" spc="0" normalizeH="0" baseline="0" noProof="0" dirty="0">
              <a:ln>
                <a:noFill/>
              </a:ln>
              <a:solidFill>
                <a:srgbClr val="0078D4"/>
              </a:solidFill>
              <a:effectLst/>
              <a:uLnTx/>
              <a:uFillTx/>
              <a:latin typeface="Segoe UI Semibold"/>
              <a:ea typeface="Calibri" panose="020F0502020204030204" pitchFamily="34" charset="0"/>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200" b="0" i="0" u="none" strike="noStrike" kern="1200" cap="none" spc="0" normalizeH="0" baseline="0" noProof="0">
              <a:ln>
                <a:noFill/>
              </a:ln>
              <a:solidFill>
                <a:srgbClr val="0078D4"/>
              </a:solidFill>
              <a:effectLst/>
              <a:uLnTx/>
              <a:uFillTx/>
              <a:latin typeface="Segoe UI Semibold"/>
              <a:ea typeface="Calibri" panose="020F0502020204030204" pitchFamily="34" charset="0"/>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200" b="0" i="0" u="none" strike="noStrike" kern="1200" cap="none" spc="0" normalizeH="0" baseline="0" noProof="0">
              <a:ln>
                <a:noFill/>
              </a:ln>
              <a:solidFill>
                <a:srgbClr val="0078D4"/>
              </a:solidFill>
              <a:effectLst/>
              <a:uLnTx/>
              <a:uFillTx/>
              <a:latin typeface="Segoe UI Semibold"/>
              <a:ea typeface="Calibri" panose="020F0502020204030204" pitchFamily="34" charset="0"/>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a di un dito che tocca uno schermo">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a di un dito che tocca uno schermo">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a di un dito che tocca uno schermo">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dec="http://schemas.microsoft.com/office/drawing/2017/decorative"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a:solidFill>
                  <a:schemeClr val="bg1"/>
                </a:solidFill>
                <a:cs typeface="Segoe UI Light" panose="020B0502040204020203" pitchFamily="34" charset="0"/>
              </a:rPr>
              <a:t>Ottieni di più da Copilot e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1" y="3571527"/>
            <a:ext cx="2832899"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dirty="0">
                <a:solidFill>
                  <a:schemeClr val="bg1"/>
                </a:solidFill>
                <a:cs typeface="Segoe UI Light" panose="020B0502040204020203" pitchFamily="34" charset="0"/>
              </a:rPr>
              <a:t>Aiuta gli altri a fare lo stesso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dirty="0">
                <a:solidFill>
                  <a:schemeClr val="bg1"/>
                </a:solidFill>
                <a:cs typeface="Segoe UI Light" panose="020B0502040204020203" pitchFamily="34" charset="0"/>
              </a:rPr>
              <a:t>Espandi le tue conoscenze </a:t>
            </a:r>
            <a:br>
              <a:rPr lang="it-it" sz="1600" dirty="0">
                <a:solidFill>
                  <a:schemeClr val="bg1"/>
                </a:solidFill>
                <a:cs typeface="Segoe UI Light" panose="020B0502040204020203" pitchFamily="34" charset="0"/>
              </a:rPr>
            </a:br>
            <a:r>
              <a:rPr lang="it-it" sz="1600" dirty="0">
                <a:solidFill>
                  <a:schemeClr val="bg1"/>
                </a:solidFill>
                <a:cs typeface="Segoe UI Light" panose="020B0502040204020203" pitchFamily="34" charset="0"/>
              </a:rPr>
              <a:t>e migliora la tua carriera</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098320" y="5667175"/>
            <a:ext cx="5496451" cy="292388"/>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it-it" sz="1300" dirty="0">
                <a:solidFill>
                  <a:srgbClr val="454142"/>
                </a:solidFill>
                <a:latin typeface="+mn-lt"/>
                <a:cs typeface="Segoe UI Light" panose="020B0502040204020203" pitchFamily="34" charset="0"/>
              </a:rPr>
              <a:t>Partecipa al programma gratuito su </a:t>
            </a:r>
            <a:r>
              <a:rPr lang="it-it" sz="1300" dirty="0">
                <a:solidFill>
                  <a:srgbClr val="454142"/>
                </a:solidFill>
                <a:latin typeface="+mn-lt"/>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lang="en-US" sz="1300" dirty="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665720"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it-it" sz="1400" dirty="0">
                <a:solidFill>
                  <a:schemeClr val="bg1"/>
                </a:solidFill>
                <a:cs typeface="Segoe UI Light" panose="020B0502040204020203" pitchFamily="34" charset="0"/>
              </a:rPr>
              <a:t>Ottieni di più da Copilot e Microsoft 365</a:t>
            </a:r>
          </a:p>
          <a:p>
            <a:pPr marL="0" indent="0">
              <a:spcBef>
                <a:spcPts val="0"/>
              </a:spcBef>
              <a:spcAft>
                <a:spcPts val="500"/>
              </a:spcAft>
              <a:buSzPct val="100000"/>
              <a:buNone/>
            </a:pPr>
            <a:r>
              <a:rPr lang="it-it" sz="1400" dirty="0">
                <a:solidFill>
                  <a:schemeClr val="bg1"/>
                </a:solidFill>
                <a:cs typeface="Segoe UI Light" panose="020B0502040204020203" pitchFamily="34" charset="0"/>
              </a:rPr>
              <a:t>Aiuta gli altri a fare lo stesso</a:t>
            </a:r>
          </a:p>
          <a:p>
            <a:pPr marL="0" indent="0">
              <a:spcBef>
                <a:spcPts val="0"/>
              </a:spcBef>
              <a:spcAft>
                <a:spcPts val="500"/>
              </a:spcAft>
              <a:buSzPct val="100000"/>
              <a:buNone/>
            </a:pPr>
            <a:r>
              <a:rPr lang="it-it" sz="1400" dirty="0">
                <a:solidFill>
                  <a:schemeClr val="bg1"/>
                </a:solidFill>
                <a:cs typeface="Segoe UI Light" panose="020B0502040204020203" pitchFamily="34" charset="0"/>
              </a:rPr>
              <a:t>Espandi le tue conoscenze e migliora la tua carriera</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it-it" sz="36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Fai la differenza</a:t>
            </a:r>
          </a:p>
          <a:p>
            <a:pPr marL="800100">
              <a:lnSpc>
                <a:spcPct val="80000"/>
              </a:lnSpc>
              <a:spcAft>
                <a:spcPts val="600"/>
              </a:spcAft>
            </a:pPr>
            <a:r>
              <a:rPr lang="it-it" sz="9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Diventa un</a:t>
            </a:r>
          </a:p>
          <a:p>
            <a:pPr marL="800100">
              <a:lnSpc>
                <a:spcPct val="80000"/>
              </a:lnSpc>
              <a:spcAft>
                <a:spcPts val="600"/>
              </a:spcAft>
            </a:pPr>
            <a:r>
              <a:rPr lang="it-it" sz="9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Codice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423CCA0-76FD-A476-81B5-C277DC3A8A6B}"/>
              </a:ext>
            </a:extLst>
          </p:cNvPr>
          <p:cNvSpPr txBox="1"/>
          <p:nvPr/>
        </p:nvSpPr>
        <p:spPr>
          <a:xfrm>
            <a:off x="5575265" y="4481515"/>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dirty="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dirty="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Scansiona con la fotocamera del tuo dispositivo mobile</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noProof="0">
                <a:ln>
                  <a:noFill/>
                </a:ln>
                <a:solidFill>
                  <a:schemeClr val="bg1"/>
                </a:solidFill>
                <a:effectLst/>
                <a:uLnTx/>
                <a:uFillTx/>
                <a:latin typeface="+mj-lt"/>
                <a:ea typeface="+mn-ea"/>
                <a:cs typeface="+mn-cs"/>
              </a:rPr>
              <a:t>-OPPURE-</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Immagine sfocata di un cielo blu e arancione&#10;&#10;I contenuti generati dall'IA possono non essere corretti.">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it-it" spc="0" dirty="0"/>
              <a:t>GRAZIE -</a:t>
            </a:r>
            <a:br>
              <a:rPr dirty="0"/>
            </a:br>
            <a:r>
              <a:rPr lang="it-it" spc="0" dirty="0"/>
              <a:t>Il tuo feedback </a:t>
            </a:r>
            <a:br>
              <a:rPr lang="it-it" spc="0" dirty="0"/>
            </a:br>
            <a:r>
              <a:rPr lang="it-it" spc="0" dirty="0"/>
              <a:t>è fondamentale</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4069462"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a:rPr>
              <a:t>Siamo impegnati a offrirti la migliore esperienza possibile con il </a:t>
            </a:r>
            <a:r>
              <a:rPr lang="it-it" sz="1800" b="1" dirty="0">
                <a:solidFill>
                  <a:schemeClr val="bg1"/>
                </a:solidFill>
                <a:cs typeface="Segoe UI Light"/>
              </a:rPr>
              <a:t>Customer Hub </a:t>
            </a:r>
            <a:r>
              <a:rPr lang="it-it" sz="1800" dirty="0">
                <a:solidFill>
                  <a:schemeClr val="bg1"/>
                </a:solidFill>
                <a:cs typeface="Segoe UI Light"/>
              </a:rPr>
              <a:t>e il tuo feedback è un elemento fondamentale per questo.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panose="020B0502040204020203" pitchFamily="34" charset="0"/>
              </a:rPr>
              <a:t>Prima di andare, ti invitiamo a dedicarci un momento per lasciare il tuo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1" name="Picture 10">
            <a:extLst>
              <a:ext uri="{FF2B5EF4-FFF2-40B4-BE49-F238E27FC236}">
                <a16:creationId xmlns:a16="http://schemas.microsoft.com/office/drawing/2014/main" id="{E6ED6149-D728-CD3B-409F-17D82682D75C}"/>
              </a:ext>
            </a:extLst>
          </p:cNvPr>
          <p:cNvPicPr>
            <a:picLocks noChangeAspect="1"/>
          </p:cNvPicPr>
          <p:nvPr/>
        </p:nvPicPr>
        <p:blipFill>
          <a:blip r:embed="rId7"/>
          <a:stretch>
            <a:fillRect/>
          </a:stretch>
        </p:blipFill>
        <p:spPr>
          <a:xfrm>
            <a:off x="8560810" y="4310651"/>
            <a:ext cx="2581752" cy="563832"/>
          </a:xfrm>
          <a:prstGeom prst="rect">
            <a:avLst/>
          </a:prstGeom>
        </p:spPr>
      </p:pic>
    </p:spTree>
    <p:extLst>
      <p:ext uri="{BB962C8B-B14F-4D97-AF65-F5344CB8AC3E}">
        <p14:creationId xmlns:p14="http://schemas.microsoft.com/office/powerpoint/2010/main" val="423486677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5114060" cy="2529923"/>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it-it" sz="88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Domande</a:t>
            </a:r>
            <a:r>
              <a:rPr kumimoji="0" lang="it-it" sz="5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 e </a:t>
            </a:r>
            <a:r>
              <a:rPr kumimoji="0" lang="it-it" sz="88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risposte</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EEB6-ABBA-55EB-68A3-551884D9AE7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9ADEE58-E981-09C6-14C4-861160F75528}"/>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Codice QR">
            <a:extLst>
              <a:ext uri="{FF2B5EF4-FFF2-40B4-BE49-F238E27FC236}">
                <a16:creationId xmlns:a16="http://schemas.microsoft.com/office/drawing/2014/main" id="{F5D9AA0E-448D-1337-A098-F293E8901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0AAB6A0-068B-658F-7332-020D635E8112}"/>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34ADDFD8-A88E-D05F-7B2B-B9E31FB9343D}"/>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702B200A-E334-FFA9-0235-32722B10A24F}"/>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4412795-EE70-ECFD-1BB7-82091BF45DD8}"/>
              </a:ext>
            </a:extLst>
          </p:cNvPr>
          <p:cNvSpPr txBox="1"/>
          <p:nvPr/>
        </p:nvSpPr>
        <p:spPr>
          <a:xfrm>
            <a:off x="5575265" y="4481515"/>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dirty="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dirty="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86FA5A92-9696-4934-05D6-57E959141415}"/>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236B65-88FD-C1AA-6F96-D8952324AB2F}"/>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Scansiona con la fotocamera del tuo dispositivo mobile</a:t>
            </a:r>
          </a:p>
        </p:txBody>
      </p:sp>
      <p:sp>
        <p:nvSpPr>
          <p:cNvPr id="13" name="TextBox 12">
            <a:extLst>
              <a:ext uri="{FF2B5EF4-FFF2-40B4-BE49-F238E27FC236}">
                <a16:creationId xmlns:a16="http://schemas.microsoft.com/office/drawing/2014/main" id="{A03BDDD4-754A-6145-DE3D-5A76BC16BD09}"/>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noProof="0">
                <a:ln>
                  <a:noFill/>
                </a:ln>
                <a:solidFill>
                  <a:schemeClr val="bg1"/>
                </a:solidFill>
                <a:effectLst/>
                <a:uLnTx/>
                <a:uFillTx/>
                <a:latin typeface="+mj-lt"/>
                <a:ea typeface="+mn-ea"/>
                <a:cs typeface="+mn-cs"/>
              </a:rPr>
              <a:t>-OPPURE-</a:t>
            </a:r>
          </a:p>
        </p:txBody>
      </p:sp>
      <p:sp>
        <p:nvSpPr>
          <p:cNvPr id="14" name="TextBox 13">
            <a:extLst>
              <a:ext uri="{FF2B5EF4-FFF2-40B4-BE49-F238E27FC236}">
                <a16:creationId xmlns:a16="http://schemas.microsoft.com/office/drawing/2014/main" id="{6D8C8944-A41F-53F6-0B21-DBF929A42D75}"/>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Immagine sfocata di un cielo blu e arancione&#10;&#10;I contenuti generati dall'IA possono non essere corretti.">
            <a:extLst>
              <a:ext uri="{FF2B5EF4-FFF2-40B4-BE49-F238E27FC236}">
                <a16:creationId xmlns:a16="http://schemas.microsoft.com/office/drawing/2014/main" id="{42BD73C3-0D76-3CA8-F41E-B9503C2DDCEE}"/>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03B20D4D-FCF1-EE73-705E-82971289152F}"/>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it-it" spc="0" dirty="0"/>
              <a:t>GRAZIE -</a:t>
            </a:r>
            <a:br>
              <a:rPr dirty="0"/>
            </a:br>
            <a:r>
              <a:rPr lang="it-it" spc="0" dirty="0"/>
              <a:t>Il tuo feedback </a:t>
            </a:r>
            <a:br>
              <a:rPr lang="it-it" spc="0" dirty="0"/>
            </a:br>
            <a:r>
              <a:rPr lang="it-it" spc="0" dirty="0"/>
              <a:t>è fondamentale</a:t>
            </a:r>
          </a:p>
        </p:txBody>
      </p:sp>
      <p:sp>
        <p:nvSpPr>
          <p:cNvPr id="19" name="TextBox 18">
            <a:extLst>
              <a:ext uri="{FF2B5EF4-FFF2-40B4-BE49-F238E27FC236}">
                <a16:creationId xmlns:a16="http://schemas.microsoft.com/office/drawing/2014/main" id="{1FD98733-0454-728D-E87D-CAB64E018F6D}"/>
              </a:ext>
            </a:extLst>
          </p:cNvPr>
          <p:cNvSpPr txBox="1"/>
          <p:nvPr/>
        </p:nvSpPr>
        <p:spPr>
          <a:xfrm>
            <a:off x="588263" y="3183661"/>
            <a:ext cx="4069462"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a:rPr>
              <a:t>Siamo impegnati a offrirti la migliore esperienza possibile con il </a:t>
            </a:r>
            <a:r>
              <a:rPr lang="it-it" sz="1800" b="1" dirty="0">
                <a:solidFill>
                  <a:schemeClr val="bg1"/>
                </a:solidFill>
                <a:cs typeface="Segoe UI Light"/>
              </a:rPr>
              <a:t>Customer Hub </a:t>
            </a:r>
            <a:r>
              <a:rPr lang="it-it" sz="1800" dirty="0">
                <a:solidFill>
                  <a:schemeClr val="bg1"/>
                </a:solidFill>
                <a:cs typeface="Segoe UI Light"/>
              </a:rPr>
              <a:t>e il tuo feedback è un elemento fondamentale per questo.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panose="020B0502040204020203" pitchFamily="34" charset="0"/>
              </a:rPr>
              <a:t>Prima di andare, ti invitiamo a dedicarci un momento per lasciare il tuo feedback.</a:t>
            </a:r>
          </a:p>
        </p:txBody>
      </p:sp>
      <p:sp>
        <p:nvSpPr>
          <p:cNvPr id="20" name="Graphic 3">
            <a:extLst>
              <a:ext uri="{FF2B5EF4-FFF2-40B4-BE49-F238E27FC236}">
                <a16:creationId xmlns:a16="http://schemas.microsoft.com/office/drawing/2014/main" id="{C38295DD-F48B-3929-DF34-E29CDAD2A38A}"/>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1" name="Picture 10">
            <a:extLst>
              <a:ext uri="{FF2B5EF4-FFF2-40B4-BE49-F238E27FC236}">
                <a16:creationId xmlns:a16="http://schemas.microsoft.com/office/drawing/2014/main" id="{617A8A1A-42F2-1DD3-2A09-DB733E09D125}"/>
              </a:ext>
            </a:extLst>
          </p:cNvPr>
          <p:cNvPicPr>
            <a:picLocks noChangeAspect="1"/>
          </p:cNvPicPr>
          <p:nvPr/>
        </p:nvPicPr>
        <p:blipFill>
          <a:blip r:embed="rId7"/>
          <a:stretch>
            <a:fillRect/>
          </a:stretch>
        </p:blipFill>
        <p:spPr>
          <a:xfrm>
            <a:off x="8560810" y="4310651"/>
            <a:ext cx="2581752" cy="563832"/>
          </a:xfrm>
          <a:prstGeom prst="rect">
            <a:avLst/>
          </a:prstGeom>
        </p:spPr>
      </p:pic>
    </p:spTree>
    <p:extLst>
      <p:ext uri="{BB962C8B-B14F-4D97-AF65-F5344CB8AC3E}">
        <p14:creationId xmlns:p14="http://schemas.microsoft.com/office/powerpoint/2010/main" val="39460457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360363" y="1575582"/>
            <a:ext cx="6321419" cy="3354765"/>
          </a:xfrm>
        </p:spPr>
        <p:txBody>
          <a:bodyPr vert="horz" wrap="square" lIns="0" tIns="0" rIns="0" bIns="0" rtlCol="0" anchor="t">
            <a:spAutoFit/>
          </a:bodyPr>
          <a:lstStyle/>
          <a:p>
            <a:pPr marL="514350" indent="-514350">
              <a:spcBef>
                <a:spcPts val="600"/>
              </a:spcBef>
              <a:spcAft>
                <a:spcPts val="600"/>
              </a:spcAft>
              <a:buAutoNum type="arabicPlain"/>
            </a:pPr>
            <a:r>
              <a:rPr lang="it-IT" dirty="0">
                <a:cs typeface="Segoe Sans Display"/>
              </a:rPr>
              <a:t>Panoramica su Copilot + Agenti</a:t>
            </a:r>
          </a:p>
          <a:p>
            <a:pPr marL="514350" indent="-514350">
              <a:spcBef>
                <a:spcPts val="600"/>
              </a:spcBef>
              <a:spcAft>
                <a:spcPts val="600"/>
              </a:spcAft>
              <a:buAutoNum type="arabicPlain"/>
            </a:pPr>
            <a:r>
              <a:rPr lang="it-it" dirty="0">
                <a:cs typeface="Segoe Sans Display"/>
              </a:rPr>
              <a:t>Approfondimento su Researcher </a:t>
            </a:r>
          </a:p>
          <a:p>
            <a:pPr marL="514350" indent="-514350">
              <a:spcBef>
                <a:spcPts val="600"/>
              </a:spcBef>
              <a:spcAft>
                <a:spcPts val="600"/>
              </a:spcAft>
              <a:buFontTx/>
              <a:buAutoNum type="arabicPlain"/>
            </a:pPr>
            <a:r>
              <a:rPr lang="it-it" dirty="0"/>
              <a:t>Approfondimento su Analyst </a:t>
            </a:r>
          </a:p>
          <a:p>
            <a:pPr marL="514350" indent="-514350">
              <a:spcBef>
                <a:spcPts val="600"/>
              </a:spcBef>
              <a:spcAft>
                <a:spcPts val="600"/>
              </a:spcAft>
              <a:buFontTx/>
              <a:buAutoNum type="arabicPlain"/>
            </a:pPr>
            <a:r>
              <a:rPr lang="it-it" dirty="0"/>
              <a:t>Coach Agents</a:t>
            </a:r>
          </a:p>
          <a:p>
            <a:pPr marL="514350" indent="-514350">
              <a:spcBef>
                <a:spcPts val="600"/>
              </a:spcBef>
              <a:spcAft>
                <a:spcPts val="600"/>
              </a:spcAft>
              <a:buFontTx/>
              <a:buAutoNum type="arabicPlain"/>
            </a:pPr>
            <a:r>
              <a:rPr lang="it-IT" dirty="0">
                <a:cs typeface="Segoe Sans Display"/>
              </a:rPr>
              <a:t>Forms (Surveys)</a:t>
            </a:r>
          </a:p>
          <a:p>
            <a:pPr marL="514350" indent="-514350">
              <a:spcBef>
                <a:spcPts val="600"/>
              </a:spcBef>
              <a:spcAft>
                <a:spcPts val="600"/>
              </a:spcAft>
              <a:buAutoNum type="arabicPlain"/>
            </a:pPr>
            <a:r>
              <a:rPr lang="it-it" dirty="0">
                <a:cs typeface="Segoe Sans Display"/>
              </a:rPr>
              <a:t>Q&amp;A e Next Steps</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79" y="605657"/>
            <a:ext cx="3563619" cy="1939850"/>
          </a:xfrm>
        </p:spPr>
        <p:txBody>
          <a:bodyPr/>
          <a:lstStyle/>
          <a:p>
            <a:r>
              <a:rPr lang="it-it" dirty="0"/>
              <a:t>Programma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889501" y="1543878"/>
            <a:ext cx="0" cy="2667637"/>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383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180561" y="2653647"/>
            <a:ext cx="8552622" cy="646331"/>
          </a:xfrm>
          <a:prstGeom prst="rect">
            <a:avLst/>
          </a:prstGeom>
        </p:spPr>
        <p:txBody>
          <a:bodyPr/>
          <a:lstStyle/>
          <a:p>
            <a:pPr>
              <a:spcBef>
                <a:spcPts val="600"/>
              </a:spcBef>
              <a:spcAft>
                <a:spcPts val="600"/>
              </a:spcAft>
            </a:pPr>
            <a:r>
              <a:rPr lang="it-IT" dirty="0">
                <a:cs typeface="Segoe Sans Display"/>
              </a:rPr>
              <a:t>Panoramica su Copilot + Agenti</a:t>
            </a:r>
          </a:p>
        </p:txBody>
      </p:sp>
    </p:spTree>
    <p:extLst>
      <p:ext uri="{BB962C8B-B14F-4D97-AF65-F5344CB8AC3E}">
        <p14:creationId xmlns:p14="http://schemas.microsoft.com/office/powerpoint/2010/main" val="19345979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4832-D974-8BEE-0D3A-218ECD75D7AA}"/>
            </a:ext>
          </a:extLst>
        </p:cNvPr>
        <p:cNvGrpSpPr/>
        <p:nvPr/>
      </p:nvGrpSpPr>
      <p:grpSpPr>
        <a:xfrm>
          <a:off x="0" y="0"/>
          <a:ext cx="0" cy="0"/>
          <a:chOff x="0" y="0"/>
          <a:chExt cx="0" cy="0"/>
        </a:xfrm>
      </p:grpSpPr>
      <p:sp>
        <p:nvSpPr>
          <p:cNvPr id="5" name="Rectangle: Rounded Corners 24">
            <a:extLst>
              <a:ext uri="{FF2B5EF4-FFF2-40B4-BE49-F238E27FC236}">
                <a16:creationId xmlns:a16="http://schemas.microsoft.com/office/drawing/2014/main" id="{D82C5B53-D2B2-06E8-AE50-C2F346E8594D}"/>
              </a:ext>
              <a:ext uri="{C183D7F6-B498-43B3-948B-1728B52AA6E4}">
                <adec:decorative xmlns:adec="http://schemas.microsoft.com/office/drawing/2017/decorative" val="1"/>
              </a:ext>
            </a:extLst>
          </p:cNvPr>
          <p:cNvSpPr/>
          <p:nvPr/>
        </p:nvSpPr>
        <p:spPr bwMode="auto">
          <a:xfrm>
            <a:off x="845820" y="716280"/>
            <a:ext cx="10508015" cy="5699757"/>
          </a:xfrm>
          <a:prstGeom prst="roundRect">
            <a:avLst>
              <a:gd name="adj" fmla="val 3337"/>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7CE05519-4A57-F0DE-C3D9-95637D9A5B85}"/>
              </a:ext>
              <a:ext uri="{C183D7F6-B498-43B3-948B-1728B52AA6E4}">
                <adec:decorative xmlns:adec="http://schemas.microsoft.com/office/drawing/2017/decorative" val="1"/>
              </a:ext>
            </a:extLst>
          </p:cNvPr>
          <p:cNvSpPr/>
          <p:nvPr/>
        </p:nvSpPr>
        <p:spPr bwMode="auto">
          <a:xfrm>
            <a:off x="848239" y="716280"/>
            <a:ext cx="10508015" cy="5699760"/>
          </a:xfrm>
          <a:prstGeom prst="roundRect">
            <a:avLst>
              <a:gd name="adj" fmla="val 3196"/>
            </a:avLst>
          </a:prstGeom>
          <a:gradFill flip="none" rotWithShape="1">
            <a:gsLst>
              <a:gs pos="0">
                <a:srgbClr val="F77181">
                  <a:alpha val="10000"/>
                </a:srgbClr>
              </a:gs>
              <a:gs pos="48000">
                <a:srgbClr val="CA5BCD">
                  <a:alpha val="10000"/>
                </a:srgbClr>
              </a:gs>
              <a:gs pos="100000">
                <a:srgbClr val="39B0FF">
                  <a:alpha val="10000"/>
                </a:srgbClr>
              </a:gs>
            </a:gsLst>
            <a:lin ang="2700000" scaled="1"/>
            <a:tileRect/>
          </a:gra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F8A97367-5DC4-BB96-9341-E3F621926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61268" y="2418650"/>
            <a:ext cx="978270" cy="985924"/>
          </a:xfrm>
          <a:prstGeom prst="rect">
            <a:avLst/>
          </a:prstGeom>
        </p:spPr>
      </p:pic>
      <p:sp>
        <p:nvSpPr>
          <p:cNvPr id="3" name="TextBox 2">
            <a:extLst>
              <a:ext uri="{FF2B5EF4-FFF2-40B4-BE49-F238E27FC236}">
                <a16:creationId xmlns:a16="http://schemas.microsoft.com/office/drawing/2014/main" id="{2DD4B184-B33D-D275-9069-B64B1D667D83}"/>
              </a:ext>
            </a:extLst>
          </p:cNvPr>
          <p:cNvSpPr txBox="1"/>
          <p:nvPr/>
        </p:nvSpPr>
        <p:spPr>
          <a:xfrm>
            <a:off x="2357491" y="4224827"/>
            <a:ext cx="2198675" cy="172355"/>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UI"/>
                <a:ea typeface="+mn-ea"/>
                <a:cs typeface="Segoe UI Semibold"/>
              </a:rPr>
              <a:t>Your personal AI assistant</a:t>
            </a:r>
          </a:p>
        </p:txBody>
      </p:sp>
      <p:sp>
        <p:nvSpPr>
          <p:cNvPr id="26" name="Rectangle: Rounded Corners 25">
            <a:extLst>
              <a:ext uri="{FF2B5EF4-FFF2-40B4-BE49-F238E27FC236}">
                <a16:creationId xmlns:a16="http://schemas.microsoft.com/office/drawing/2014/main" id="{D620858B-AEE9-2323-EF10-122F10E31935}"/>
              </a:ext>
              <a:ext uri="{C183D7F6-B498-43B3-948B-1728B52AA6E4}">
                <adec:decorative xmlns:adec="http://schemas.microsoft.com/office/drawing/2017/decorative" val="1"/>
              </a:ext>
            </a:extLst>
          </p:cNvPr>
          <p:cNvSpPr/>
          <p:nvPr/>
        </p:nvSpPr>
        <p:spPr bwMode="auto">
          <a:xfrm>
            <a:off x="7011947" y="2914971"/>
            <a:ext cx="3267434" cy="3043869"/>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Sans Display"/>
              <a:ea typeface="Segoe UI" pitchFamily="34" charset="0"/>
              <a:cs typeface="Segoe UI" pitchFamily="34" charset="0"/>
            </a:endParaRPr>
          </a:p>
        </p:txBody>
      </p:sp>
      <p:sp>
        <p:nvSpPr>
          <p:cNvPr id="29" name="Graphic 40">
            <a:extLst>
              <a:ext uri="{FF2B5EF4-FFF2-40B4-BE49-F238E27FC236}">
                <a16:creationId xmlns:a16="http://schemas.microsoft.com/office/drawing/2014/main" id="{51A084BA-02C0-9A6D-A45C-D21BA3E7EFCF}"/>
              </a:ext>
              <a:ext uri="{C183D7F6-B498-43B3-948B-1728B52AA6E4}">
                <adec:decorative xmlns:adec="http://schemas.microsoft.com/office/drawing/2017/decorative" val="1"/>
              </a:ext>
            </a:extLst>
          </p:cNvPr>
          <p:cNvSpPr/>
          <p:nvPr/>
        </p:nvSpPr>
        <p:spPr>
          <a:xfrm>
            <a:off x="8487944" y="2371952"/>
            <a:ext cx="302954" cy="30295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47625 h 190500"/>
              <a:gd name="connsiteX6" fmla="*/ 88171 w 190500"/>
              <a:gd name="connsiteY6" fmla="*/ 53799 h 190500"/>
              <a:gd name="connsiteX7" fmla="*/ 88106 w 190500"/>
              <a:gd name="connsiteY7" fmla="*/ 54769 h 190500"/>
              <a:gd name="connsiteX8" fmla="*/ 88106 w 190500"/>
              <a:gd name="connsiteY8" fmla="*/ 88106 h 190500"/>
              <a:gd name="connsiteX9" fmla="*/ 54769 w 190500"/>
              <a:gd name="connsiteY9" fmla="*/ 88106 h 190500"/>
              <a:gd name="connsiteX10" fmla="*/ 47625 w 190500"/>
              <a:gd name="connsiteY10" fmla="*/ 95250 h 190500"/>
              <a:gd name="connsiteX11" fmla="*/ 53799 w 190500"/>
              <a:gd name="connsiteY11" fmla="*/ 102329 h 190500"/>
              <a:gd name="connsiteX12" fmla="*/ 54769 w 190500"/>
              <a:gd name="connsiteY12" fmla="*/ 102394 h 190500"/>
              <a:gd name="connsiteX13" fmla="*/ 88106 w 190500"/>
              <a:gd name="connsiteY13" fmla="*/ 102394 h 190500"/>
              <a:gd name="connsiteX14" fmla="*/ 88106 w 190500"/>
              <a:gd name="connsiteY14" fmla="*/ 135731 h 190500"/>
              <a:gd name="connsiteX15" fmla="*/ 95250 w 190500"/>
              <a:gd name="connsiteY15" fmla="*/ 142875 h 190500"/>
              <a:gd name="connsiteX16" fmla="*/ 102329 w 190500"/>
              <a:gd name="connsiteY16" fmla="*/ 136701 h 190500"/>
              <a:gd name="connsiteX17" fmla="*/ 102394 w 190500"/>
              <a:gd name="connsiteY17" fmla="*/ 135731 h 190500"/>
              <a:gd name="connsiteX18" fmla="*/ 102394 w 190500"/>
              <a:gd name="connsiteY18" fmla="*/ 102394 h 190500"/>
              <a:gd name="connsiteX19" fmla="*/ 135731 w 190500"/>
              <a:gd name="connsiteY19" fmla="*/ 102394 h 190500"/>
              <a:gd name="connsiteX20" fmla="*/ 142875 w 190500"/>
              <a:gd name="connsiteY20" fmla="*/ 95250 h 190500"/>
              <a:gd name="connsiteX21" fmla="*/ 136701 w 190500"/>
              <a:gd name="connsiteY21" fmla="*/ 88171 h 190500"/>
              <a:gd name="connsiteX22" fmla="*/ 135731 w 190500"/>
              <a:gd name="connsiteY22" fmla="*/ 88106 h 190500"/>
              <a:gd name="connsiteX23" fmla="*/ 102394 w 190500"/>
              <a:gd name="connsiteY23" fmla="*/ 88106 h 190500"/>
              <a:gd name="connsiteX24" fmla="*/ 102394 w 190500"/>
              <a:gd name="connsiteY24" fmla="*/ 54769 h 190500"/>
              <a:gd name="connsiteX25" fmla="*/ 95250 w 190500"/>
              <a:gd name="connsiteY25"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47625"/>
                </a:moveTo>
                <a:cubicBezTo>
                  <a:pt x="91633" y="47625"/>
                  <a:pt x="88644" y="50312"/>
                  <a:pt x="88171" y="53799"/>
                </a:cubicBezTo>
                <a:lnTo>
                  <a:pt x="88106" y="54769"/>
                </a:lnTo>
                <a:lnTo>
                  <a:pt x="88106" y="88106"/>
                </a:lnTo>
                <a:lnTo>
                  <a:pt x="54769" y="88106"/>
                </a:lnTo>
                <a:cubicBezTo>
                  <a:pt x="50823" y="88106"/>
                  <a:pt x="47625" y="91305"/>
                  <a:pt x="47625" y="95250"/>
                </a:cubicBezTo>
                <a:cubicBezTo>
                  <a:pt x="47625" y="98867"/>
                  <a:pt x="50312" y="101856"/>
                  <a:pt x="53799" y="102329"/>
                </a:cubicBezTo>
                <a:lnTo>
                  <a:pt x="54769" y="102394"/>
                </a:lnTo>
                <a:lnTo>
                  <a:pt x="88106" y="102394"/>
                </a:lnTo>
                <a:lnTo>
                  <a:pt x="88106" y="135731"/>
                </a:lnTo>
                <a:cubicBezTo>
                  <a:pt x="88106" y="139677"/>
                  <a:pt x="91305" y="142875"/>
                  <a:pt x="95250" y="142875"/>
                </a:cubicBezTo>
                <a:cubicBezTo>
                  <a:pt x="98867" y="142875"/>
                  <a:pt x="101856" y="140187"/>
                  <a:pt x="102329" y="136701"/>
                </a:cubicBezTo>
                <a:lnTo>
                  <a:pt x="102394" y="135731"/>
                </a:lnTo>
                <a:lnTo>
                  <a:pt x="102394" y="102394"/>
                </a:lnTo>
                <a:lnTo>
                  <a:pt x="135731" y="102394"/>
                </a:lnTo>
                <a:cubicBezTo>
                  <a:pt x="139677" y="102394"/>
                  <a:pt x="142875" y="99195"/>
                  <a:pt x="142875" y="95250"/>
                </a:cubicBezTo>
                <a:cubicBezTo>
                  <a:pt x="142875" y="91633"/>
                  <a:pt x="140187" y="88644"/>
                  <a:pt x="136701" y="88171"/>
                </a:cubicBezTo>
                <a:lnTo>
                  <a:pt x="135731" y="88106"/>
                </a:lnTo>
                <a:lnTo>
                  <a:pt x="102394" y="88106"/>
                </a:lnTo>
                <a:lnTo>
                  <a:pt x="102394" y="54769"/>
                </a:lnTo>
                <a:cubicBezTo>
                  <a:pt x="102394" y="50823"/>
                  <a:pt x="99195" y="47625"/>
                  <a:pt x="95250" y="47625"/>
                </a:cubicBezTo>
                <a:close/>
              </a:path>
            </a:pathLst>
          </a:custGeom>
          <a:gradFill>
            <a:gsLst>
              <a:gs pos="0">
                <a:srgbClr val="F77181"/>
              </a:gs>
              <a:gs pos="21000">
                <a:srgbClr val="CA5BCD"/>
              </a:gs>
              <a:gs pos="100000">
                <a:srgbClr val="39B0FF"/>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Sans Display"/>
              <a:ea typeface="+mn-ea"/>
              <a:cs typeface="Segoe UI" pitchFamily="34" charset="0"/>
            </a:endParaRPr>
          </a:p>
        </p:txBody>
      </p:sp>
      <p:sp>
        <p:nvSpPr>
          <p:cNvPr id="25" name="Rectangle: Rounded Corners 24">
            <a:extLst>
              <a:ext uri="{FF2B5EF4-FFF2-40B4-BE49-F238E27FC236}">
                <a16:creationId xmlns:a16="http://schemas.microsoft.com/office/drawing/2014/main" id="{7329455F-F72D-AA9D-A7BA-E791AFBAFD41}"/>
              </a:ext>
              <a:ext uri="{C183D7F6-B498-43B3-948B-1728B52AA6E4}">
                <adec:decorative xmlns:adec="http://schemas.microsoft.com/office/drawing/2017/decorative" val="1"/>
              </a:ext>
            </a:extLst>
          </p:cNvPr>
          <p:cNvSpPr/>
          <p:nvPr/>
        </p:nvSpPr>
        <p:spPr bwMode="auto">
          <a:xfrm>
            <a:off x="7000011" y="1203961"/>
            <a:ext cx="3279368" cy="931374"/>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Sans Display"/>
              <a:ea typeface="Segoe UI" pitchFamily="34" charset="0"/>
              <a:cs typeface="Segoe UI" pitchFamily="34" charset="0"/>
            </a:endParaRPr>
          </a:p>
        </p:txBody>
      </p:sp>
      <p:sp>
        <p:nvSpPr>
          <p:cNvPr id="16" name="TextBox 15">
            <a:extLst>
              <a:ext uri="{FF2B5EF4-FFF2-40B4-BE49-F238E27FC236}">
                <a16:creationId xmlns:a16="http://schemas.microsoft.com/office/drawing/2014/main" id="{E54020A2-E4F0-7C1D-FA7F-7C577E1E7293}"/>
              </a:ext>
            </a:extLst>
          </p:cNvPr>
          <p:cNvSpPr txBox="1"/>
          <p:nvPr/>
        </p:nvSpPr>
        <p:spPr>
          <a:xfrm>
            <a:off x="7268155" y="1400146"/>
            <a:ext cx="2226443" cy="307777"/>
          </a:xfrm>
          <a:prstGeom prst="rect">
            <a:avLst/>
          </a:prstGeom>
          <a:noFill/>
        </p:spPr>
        <p:txBody>
          <a:bodyPr wrap="none" lIns="0" tIns="0" rIns="0" bIns="0" rtlCol="0">
            <a:spAutoFit/>
          </a:bodyPr>
          <a:lstStyle/>
          <a:p>
            <a:pPr marL="0" marR="0" lvl="0" indent="0"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Segoe UI Semibold"/>
                <a:ea typeface="+mn-ea"/>
                <a:cs typeface="Segoe UI Semibold"/>
              </a:rPr>
              <a:t>Copilot Chat (Web)</a:t>
            </a:r>
          </a:p>
        </p:txBody>
      </p:sp>
      <p:sp>
        <p:nvSpPr>
          <p:cNvPr id="14" name="TextBox 13">
            <a:extLst>
              <a:ext uri="{FF2B5EF4-FFF2-40B4-BE49-F238E27FC236}">
                <a16:creationId xmlns:a16="http://schemas.microsoft.com/office/drawing/2014/main" id="{E2701608-4EA6-C81E-0BA8-068F41AF746F}"/>
              </a:ext>
            </a:extLst>
          </p:cNvPr>
          <p:cNvSpPr txBox="1"/>
          <p:nvPr/>
        </p:nvSpPr>
        <p:spPr>
          <a:xfrm>
            <a:off x="7140737" y="1759604"/>
            <a:ext cx="1485984" cy="135422"/>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mn-ea"/>
                <a:cs typeface="Segoe UI Semibold"/>
              </a:rPr>
              <a:t>Free, secure AI chat</a:t>
            </a:r>
          </a:p>
        </p:txBody>
      </p:sp>
      <p:sp>
        <p:nvSpPr>
          <p:cNvPr id="2" name="TextBox 1">
            <a:extLst>
              <a:ext uri="{FF2B5EF4-FFF2-40B4-BE49-F238E27FC236}">
                <a16:creationId xmlns:a16="http://schemas.microsoft.com/office/drawing/2014/main" id="{24F2E77C-E723-B686-B4C6-19D5A8FD84C6}"/>
              </a:ext>
            </a:extLst>
          </p:cNvPr>
          <p:cNvSpPr txBox="1"/>
          <p:nvPr/>
        </p:nvSpPr>
        <p:spPr>
          <a:xfrm>
            <a:off x="7268155" y="3120609"/>
            <a:ext cx="2788195"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chemeClr val="tx1"/>
                </a:solidFill>
                <a:effectLst/>
                <a:uLnTx/>
                <a:uFillTx/>
                <a:latin typeface="Segoe UI Semibold"/>
                <a:ea typeface="+mn-ea"/>
                <a:cs typeface="Segoe UI Semibold"/>
              </a:rPr>
              <a:t>Copilot Chat (Work IQ)</a:t>
            </a:r>
            <a:br>
              <a:rPr kumimoji="0" lang="en-US" sz="1600" b="1" i="0" u="none" strike="noStrike" kern="1200" cap="none" spc="0" normalizeH="0" baseline="0" noProof="0">
                <a:ln w="3175">
                  <a:noFill/>
                </a:ln>
                <a:solidFill>
                  <a:schemeClr val="tx1"/>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chemeClr val="tx1"/>
                </a:solidFill>
                <a:effectLst/>
                <a:uLnTx/>
                <a:uFillTx/>
                <a:latin typeface="Segoe UI"/>
                <a:ea typeface="+mn-ea"/>
                <a:cs typeface="Segoe Sans Display Semibold" pitchFamily="2" charset="0"/>
              </a:rPr>
              <a:t>Work scope</a:t>
            </a:r>
            <a:endParaRPr kumimoji="0" lang="en-US" sz="1050" b="0" i="0" u="none" strike="noStrike" kern="1200" cap="none" spc="0" normalizeH="0" baseline="0" noProof="0">
              <a:ln w="3175">
                <a:noFill/>
              </a:ln>
              <a:solidFill>
                <a:schemeClr val="tx1"/>
              </a:solidFill>
              <a:effectLst/>
              <a:uLnTx/>
              <a:uFillTx/>
              <a:latin typeface="Segoe UI"/>
              <a:ea typeface="+mn-ea"/>
              <a:cs typeface="Segoe Sans Display Semibold" pitchFamily="2" charset="0"/>
            </a:endParaRPr>
          </a:p>
        </p:txBody>
      </p:sp>
      <p:sp>
        <p:nvSpPr>
          <p:cNvPr id="65" name="TextBox 64">
            <a:extLst>
              <a:ext uri="{FF2B5EF4-FFF2-40B4-BE49-F238E27FC236}">
                <a16:creationId xmlns:a16="http://schemas.microsoft.com/office/drawing/2014/main" id="{8BEBA12B-F407-7CD4-8DE5-AB78DBB5D2B3}"/>
              </a:ext>
            </a:extLst>
          </p:cNvPr>
          <p:cNvSpPr txBox="1"/>
          <p:nvPr/>
        </p:nvSpPr>
        <p:spPr>
          <a:xfrm>
            <a:off x="7268156" y="3803232"/>
            <a:ext cx="2788195"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chemeClr val="tx1"/>
                </a:solidFill>
                <a:effectLst/>
                <a:uLnTx/>
                <a:uFillTx/>
                <a:latin typeface="Segoe UI Semibold"/>
                <a:ea typeface="+mn-ea"/>
                <a:cs typeface="Segoe UI Semibold"/>
              </a:rPr>
              <a:t>Copilot in M365 apps</a:t>
            </a:r>
            <a:br>
              <a:rPr kumimoji="0" lang="en-US" sz="1400" b="1" i="0" u="none" strike="noStrike" kern="1200" cap="none" spc="0" normalizeH="0" baseline="0" noProof="0">
                <a:ln w="3175">
                  <a:noFill/>
                </a:ln>
                <a:solidFill>
                  <a:schemeClr val="tx1"/>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chemeClr val="tx1"/>
                </a:solidFill>
                <a:effectLst/>
                <a:uLnTx/>
                <a:uFillTx/>
                <a:latin typeface="Segoe UI"/>
                <a:ea typeface="+mn-ea"/>
                <a:cs typeface="Segoe Sans Display Semibold" pitchFamily="2" charset="0"/>
              </a:rPr>
              <a:t>Teams, Outlook, Word, Excel, PowerPoint…</a:t>
            </a:r>
            <a:endParaRPr kumimoji="0" lang="en-US" sz="1050" b="0" i="0" u="none" strike="noStrike" kern="1200" cap="none" spc="0" normalizeH="0" baseline="0" noProof="0">
              <a:ln w="3175">
                <a:noFill/>
              </a:ln>
              <a:solidFill>
                <a:schemeClr val="tx1"/>
              </a:solidFill>
              <a:effectLst/>
              <a:uLnTx/>
              <a:uFillTx/>
              <a:latin typeface="Segoe UI"/>
              <a:ea typeface="+mn-ea"/>
              <a:cs typeface="Segoe Sans Display Semibold" pitchFamily="2" charset="0"/>
            </a:endParaRPr>
          </a:p>
        </p:txBody>
      </p:sp>
      <p:sp>
        <p:nvSpPr>
          <p:cNvPr id="64" name="TextBox 63">
            <a:extLst>
              <a:ext uri="{FF2B5EF4-FFF2-40B4-BE49-F238E27FC236}">
                <a16:creationId xmlns:a16="http://schemas.microsoft.com/office/drawing/2014/main" id="{6E6710F5-E690-5DF6-2136-6E100637CD8B}"/>
              </a:ext>
            </a:extLst>
          </p:cNvPr>
          <p:cNvSpPr txBox="1"/>
          <p:nvPr/>
        </p:nvSpPr>
        <p:spPr>
          <a:xfrm>
            <a:off x="7268156" y="4427241"/>
            <a:ext cx="3011223"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chemeClr val="tx1"/>
                </a:solidFill>
                <a:effectLst/>
                <a:uLnTx/>
                <a:uFillTx/>
                <a:latin typeface="Segoe UI Semibold"/>
                <a:ea typeface="+mn-ea"/>
                <a:cs typeface="Segoe UI Semibold"/>
              </a:rPr>
              <a:t>Agents / Builder / Studio</a:t>
            </a:r>
          </a:p>
        </p:txBody>
      </p:sp>
      <p:sp>
        <p:nvSpPr>
          <p:cNvPr id="66" name="TextBox 65">
            <a:extLst>
              <a:ext uri="{FF2B5EF4-FFF2-40B4-BE49-F238E27FC236}">
                <a16:creationId xmlns:a16="http://schemas.microsoft.com/office/drawing/2014/main" id="{248AEAB3-68D9-2D48-E41C-306576158F92}"/>
              </a:ext>
            </a:extLst>
          </p:cNvPr>
          <p:cNvSpPr txBox="1"/>
          <p:nvPr/>
        </p:nvSpPr>
        <p:spPr>
          <a:xfrm>
            <a:off x="7268156" y="4911280"/>
            <a:ext cx="278819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chemeClr val="tx1"/>
                </a:solidFill>
                <a:effectLst/>
                <a:uLnTx/>
                <a:uFillTx/>
                <a:latin typeface="Segoe UI Semibold"/>
                <a:ea typeface="+mn-ea"/>
                <a:cs typeface="Segoe UI Semibold"/>
              </a:rPr>
              <a:t>Copilot Control System</a:t>
            </a:r>
          </a:p>
        </p:txBody>
      </p:sp>
      <p:sp>
        <p:nvSpPr>
          <p:cNvPr id="67" name="TextBox 66">
            <a:extLst>
              <a:ext uri="{FF2B5EF4-FFF2-40B4-BE49-F238E27FC236}">
                <a16:creationId xmlns:a16="http://schemas.microsoft.com/office/drawing/2014/main" id="{CD594F9F-0516-57DB-7029-3077AE39211A}"/>
              </a:ext>
            </a:extLst>
          </p:cNvPr>
          <p:cNvSpPr txBox="1"/>
          <p:nvPr/>
        </p:nvSpPr>
        <p:spPr>
          <a:xfrm>
            <a:off x="7268155" y="5395319"/>
            <a:ext cx="237306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chemeClr val="tx1"/>
                </a:solidFill>
                <a:effectLst/>
                <a:uLnTx/>
                <a:uFillTx/>
                <a:latin typeface="Segoe UI Semibold"/>
                <a:ea typeface="+mn-ea"/>
                <a:cs typeface="Segoe UI Semibold"/>
              </a:rPr>
              <a:t>Copilot Analytics</a:t>
            </a:r>
          </a:p>
        </p:txBody>
      </p:sp>
      <p:cxnSp>
        <p:nvCxnSpPr>
          <p:cNvPr id="27" name="Straight Connector 26">
            <a:extLst>
              <a:ext uri="{FF2B5EF4-FFF2-40B4-BE49-F238E27FC236}">
                <a16:creationId xmlns:a16="http://schemas.microsoft.com/office/drawing/2014/main" id="{510D7A1E-A43C-2F5E-5F91-16ECD809DB1B}"/>
              </a:ext>
              <a:ext uri="{C183D7F6-B498-43B3-948B-1728B52AA6E4}">
                <adec:decorative xmlns:adec="http://schemas.microsoft.com/office/drawing/2017/decorative" val="1"/>
              </a:ext>
            </a:extLst>
          </p:cNvPr>
          <p:cNvCxnSpPr>
            <a:cxnSpLocks/>
          </p:cNvCxnSpPr>
          <p:nvPr/>
        </p:nvCxnSpPr>
        <p:spPr>
          <a:xfrm>
            <a:off x="6097375" y="1264920"/>
            <a:ext cx="0" cy="469392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16">
            <a:extLst>
              <a:ext uri="{FF2B5EF4-FFF2-40B4-BE49-F238E27FC236}">
                <a16:creationId xmlns:a16="http://schemas.microsoft.com/office/drawing/2014/main" id="{1FCBB362-044D-C760-7D8F-FAEF20870FB0}"/>
              </a:ext>
            </a:extLst>
          </p:cNvPr>
          <p:cNvSpPr txBox="1">
            <a:spLocks/>
          </p:cNvSpPr>
          <p:nvPr/>
        </p:nvSpPr>
        <p:spPr>
          <a:xfrm>
            <a:off x="1539958" y="3558981"/>
            <a:ext cx="3833742"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gn="ctr">
              <a:spcBef>
                <a:spcPts val="0"/>
              </a:spcBef>
              <a:defRPr/>
            </a:pPr>
            <a:r>
              <a:rPr lang="en-CA" sz="3200" b="1" spc="-100">
                <a:ln>
                  <a:noFill/>
                </a:ln>
                <a:solidFill>
                  <a:prstClr val="black"/>
                </a:solidFill>
                <a:latin typeface="+mj-lt"/>
                <a:cs typeface="Segoe UI Semibold"/>
              </a:rPr>
              <a:t>Microsoft 365 Copilot</a:t>
            </a:r>
            <a:endParaRPr lang="en-CA" sz="3200" b="1" spc="-100" dirty="0">
              <a:ln>
                <a:noFill/>
              </a:ln>
              <a:solidFill>
                <a:prstClr val="black"/>
              </a:solidFill>
              <a:latin typeface="+mj-lt"/>
              <a:cs typeface="Segoe UI Semibold"/>
            </a:endParaRPr>
          </a:p>
        </p:txBody>
      </p:sp>
    </p:spTree>
    <p:extLst>
      <p:ext uri="{BB962C8B-B14F-4D97-AF65-F5344CB8AC3E}">
        <p14:creationId xmlns:p14="http://schemas.microsoft.com/office/powerpoint/2010/main" val="11907476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70833E-6 2.96296E-6 L -2.708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3.54167E-6 -1.11111E-6 L -3.54167E-6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100"/>
                                  </p:stCondLst>
                                  <p:childTnLst>
                                    <p:animMotion origin="layout" path="M -2.08333E-7 -3.7037E-7 L -2.08333E-7 0.03542 " pathEditMode="relative" rAng="0" ptsTypes="AA">
                                      <p:cBhvr>
                                        <p:cTn id="19" dur="700" spd="-100000" fill="hold"/>
                                        <p:tgtEl>
                                          <p:spTgt spid="27"/>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250"/>
                                  </p:stCondLst>
                                  <p:childTnLst>
                                    <p:animMotion origin="layout" path="M -3.75E-6 -0.03472 L -3.75E-6 -4.07407E-6 " pathEditMode="relative" rAng="0" ptsTypes="AA">
                                      <p:cBhvr>
                                        <p:cTn id="24" dur="500" fill="hold"/>
                                        <p:tgtEl>
                                          <p:spTgt spid="29"/>
                                        </p:tgtEl>
                                        <p:attrNameLst>
                                          <p:attrName>ppt_x</p:attrName>
                                          <p:attrName>ppt_y</p:attrName>
                                        </p:attrNameLst>
                                      </p:cBhvr>
                                      <p:rCtr x="0" y="1736"/>
                                    </p:animMotion>
                                  </p:childTnLst>
                                </p:cTn>
                              </p:par>
                              <p:par>
                                <p:cTn id="25" presetID="10" presetClass="entr" presetSubtype="0" fill="hold" grpId="0" nodeType="withEffect">
                                  <p:stCondLst>
                                    <p:cond delay="3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50"/>
                                        <p:tgtEl>
                                          <p:spTgt spid="26"/>
                                        </p:tgtEl>
                                      </p:cBhvr>
                                    </p:animEffect>
                                  </p:childTnLst>
                                </p:cTn>
                              </p:par>
                              <p:par>
                                <p:cTn id="28" presetID="42" presetClass="path" presetSubtype="0" decel="100000" fill="hold" grpId="1" nodeType="withEffect">
                                  <p:stCondLst>
                                    <p:cond delay="350"/>
                                  </p:stCondLst>
                                  <p:childTnLst>
                                    <p:animMotion origin="layout" path="M -4.58333E-6 -0.03472 L -4.58333E-6 -7.40741E-7 " pathEditMode="relative" rAng="0" ptsTypes="AA">
                                      <p:cBhvr>
                                        <p:cTn id="29" dur="500" fill="hold"/>
                                        <p:tgtEl>
                                          <p:spTgt spid="26"/>
                                        </p:tgtEl>
                                        <p:attrNameLst>
                                          <p:attrName>ppt_x</p:attrName>
                                          <p:attrName>ppt_y</p:attrName>
                                        </p:attrNameLst>
                                      </p:cBhvr>
                                      <p:rCtr x="0" y="1736"/>
                                    </p:animMotion>
                                  </p:childTnLst>
                                </p:cTn>
                              </p:par>
                              <p:par>
                                <p:cTn id="30" presetID="10" presetClass="entr" presetSubtype="0" fill="hold" grpId="0" nodeType="withEffect">
                                  <p:stCondLst>
                                    <p:cond delay="45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par>
                                <p:cTn id="33" presetID="42" presetClass="path" presetSubtype="0" decel="100000" fill="hold" grpId="1" nodeType="withEffect">
                                  <p:stCondLst>
                                    <p:cond delay="450"/>
                                  </p:stCondLst>
                                  <p:childTnLst>
                                    <p:animMotion origin="layout" path="M 1.25E-6 -0.03472 L 1.25E-6 -4.81481E-6 " pathEditMode="relative" rAng="0" ptsTypes="AA">
                                      <p:cBhvr>
                                        <p:cTn id="34" dur="500" fill="hold"/>
                                        <p:tgtEl>
                                          <p:spTgt spid="2"/>
                                        </p:tgtEl>
                                        <p:attrNameLst>
                                          <p:attrName>ppt_x</p:attrName>
                                          <p:attrName>ppt_y</p:attrName>
                                        </p:attrNameLst>
                                      </p:cBhvr>
                                      <p:rCtr x="0" y="1736"/>
                                    </p:animMotion>
                                  </p:childTnLst>
                                </p:cTn>
                              </p:par>
                              <p:par>
                                <p:cTn id="35" presetID="10" presetClass="entr" presetSubtype="0" fill="hold" grpId="0" nodeType="withEffect">
                                  <p:stCondLst>
                                    <p:cond delay="55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250"/>
                                        <p:tgtEl>
                                          <p:spTgt spid="65"/>
                                        </p:tgtEl>
                                      </p:cBhvr>
                                    </p:animEffect>
                                  </p:childTnLst>
                                </p:cTn>
                              </p:par>
                              <p:par>
                                <p:cTn id="38" presetID="42" presetClass="path" presetSubtype="0" decel="100000" fill="hold" grpId="1" nodeType="withEffect">
                                  <p:stCondLst>
                                    <p:cond delay="550"/>
                                  </p:stCondLst>
                                  <p:childTnLst>
                                    <p:animMotion origin="layout" path="M 1.25E-6 -0.03472 L 1.25E-6 -3.7037E-6 " pathEditMode="relative" rAng="0" ptsTypes="AA">
                                      <p:cBhvr>
                                        <p:cTn id="39" dur="500" fill="hold"/>
                                        <p:tgtEl>
                                          <p:spTgt spid="65"/>
                                        </p:tgtEl>
                                        <p:attrNameLst>
                                          <p:attrName>ppt_x</p:attrName>
                                          <p:attrName>ppt_y</p:attrName>
                                        </p:attrNameLst>
                                      </p:cBhvr>
                                      <p:rCtr x="0" y="1736"/>
                                    </p:animMotion>
                                  </p:childTnLst>
                                </p:cTn>
                              </p:par>
                              <p:par>
                                <p:cTn id="40" presetID="10" presetClass="entr" presetSubtype="0" fill="hold" grpId="0" nodeType="withEffect">
                                  <p:stCondLst>
                                    <p:cond delay="65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childTnLst>
                                </p:cTn>
                              </p:par>
                              <p:par>
                                <p:cTn id="43" presetID="42" presetClass="path" presetSubtype="0" decel="100000" fill="hold" grpId="1" nodeType="withEffect">
                                  <p:stCondLst>
                                    <p:cond delay="650"/>
                                  </p:stCondLst>
                                  <p:childTnLst>
                                    <p:animMotion origin="layout" path="M -3.75E-6 -0.03473 L -3.75E-6 4.44444E-6 " pathEditMode="relative" rAng="0" ptsTypes="AA">
                                      <p:cBhvr>
                                        <p:cTn id="44" dur="500" fill="hold"/>
                                        <p:tgtEl>
                                          <p:spTgt spid="64"/>
                                        </p:tgtEl>
                                        <p:attrNameLst>
                                          <p:attrName>ppt_x</p:attrName>
                                          <p:attrName>ppt_y</p:attrName>
                                        </p:attrNameLst>
                                      </p:cBhvr>
                                      <p:rCtr x="0" y="1736"/>
                                    </p:animMotion>
                                  </p:childTnLst>
                                </p:cTn>
                              </p:par>
                              <p:par>
                                <p:cTn id="45" presetID="10" presetClass="entr" presetSubtype="0" fill="hold" grpId="0" nodeType="withEffect">
                                  <p:stCondLst>
                                    <p:cond delay="75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250"/>
                                        <p:tgtEl>
                                          <p:spTgt spid="66"/>
                                        </p:tgtEl>
                                      </p:cBhvr>
                                    </p:animEffect>
                                  </p:childTnLst>
                                </p:cTn>
                              </p:par>
                              <p:par>
                                <p:cTn id="48" presetID="42" presetClass="path" presetSubtype="0" decel="100000" fill="hold" grpId="1" nodeType="withEffect">
                                  <p:stCondLst>
                                    <p:cond delay="750"/>
                                  </p:stCondLst>
                                  <p:childTnLst>
                                    <p:animMotion origin="layout" path="M 3.33333E-6 -0.03472 L 3.33333E-6 2.59259E-6 " pathEditMode="relative" rAng="0" ptsTypes="AA">
                                      <p:cBhvr>
                                        <p:cTn id="49" dur="500" fill="hold"/>
                                        <p:tgtEl>
                                          <p:spTgt spid="66"/>
                                        </p:tgtEl>
                                        <p:attrNameLst>
                                          <p:attrName>ppt_x</p:attrName>
                                          <p:attrName>ppt_y</p:attrName>
                                        </p:attrNameLst>
                                      </p:cBhvr>
                                      <p:rCtr x="0" y="1736"/>
                                    </p:animMotion>
                                  </p:childTnLst>
                                </p:cTn>
                              </p:par>
                              <p:par>
                                <p:cTn id="50" presetID="10" presetClass="entr" presetSubtype="0" fill="hold" grpId="0" nodeType="withEffect">
                                  <p:stCondLst>
                                    <p:cond delay="85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250"/>
                                        <p:tgtEl>
                                          <p:spTgt spid="67"/>
                                        </p:tgtEl>
                                      </p:cBhvr>
                                    </p:animEffect>
                                  </p:childTnLst>
                                </p:cTn>
                              </p:par>
                              <p:par>
                                <p:cTn id="53" presetID="42" presetClass="path" presetSubtype="0" decel="100000" fill="hold" grpId="1" nodeType="withEffect">
                                  <p:stCondLst>
                                    <p:cond delay="850"/>
                                  </p:stCondLst>
                                  <p:childTnLst>
                                    <p:animMotion origin="layout" path="M 6.25E-7 -0.03472 L 6.25E-7 7.40741E-7 " pathEditMode="relative" rAng="0" ptsTypes="AA">
                                      <p:cBhvr>
                                        <p:cTn id="54" dur="500" fill="hold"/>
                                        <p:tgtEl>
                                          <p:spTgt spid="67"/>
                                        </p:tgtEl>
                                        <p:attrNameLst>
                                          <p:attrName>ppt_x</p:attrName>
                                          <p:attrName>ppt_y</p:attrName>
                                        </p:attrNameLst>
                                      </p:cBhvr>
                                      <p:rCtr x="0" y="1736"/>
                                    </p:animMotion>
                                  </p:childTnLst>
                                </p:cTn>
                              </p:par>
                              <p:par>
                                <p:cTn id="55" presetID="10"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par>
                                <p:cTn id="58" presetID="42" presetClass="path" presetSubtype="0" decel="100000" fill="hold" grpId="1" nodeType="withEffect">
                                  <p:stCondLst>
                                    <p:cond delay="0"/>
                                  </p:stCondLst>
                                  <p:childTnLst>
                                    <p:animMotion origin="layout" path="M -3.54167E-6 -1.11111E-6 L -3.54167E-6 0.03542 " pathEditMode="relative" rAng="0" ptsTypes="AA">
                                      <p:cBhvr>
                                        <p:cTn id="5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6" grpId="0" animBg="1"/>
      <p:bldP spid="26" grpId="1" animBg="1"/>
      <p:bldP spid="29" grpId="0" animBg="1"/>
      <p:bldP spid="29" grpId="1" animBg="1"/>
      <p:bldP spid="2" grpId="0"/>
      <p:bldP spid="2" grpId="1"/>
      <p:bldP spid="65" grpId="0"/>
      <p:bldP spid="65" grpId="1"/>
      <p:bldP spid="64" grpId="0"/>
      <p:bldP spid="64" grpId="1"/>
      <p:bldP spid="66" grpId="0"/>
      <p:bldP spid="66" grpId="1"/>
      <p:bldP spid="67" grpId="0"/>
      <p:bldP spid="67"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1D2E-BDFF-3323-2A97-E5240454E5C1}"/>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9C5F093F-BFB5-1D7F-36B2-14C7BF0ECC45}"/>
              </a:ext>
              <a:ext uri="{C183D7F6-B498-43B3-948B-1728B52AA6E4}">
                <adec:decorative xmlns:adec="http://schemas.microsoft.com/office/drawing/2017/decorative" val="1"/>
              </a:ext>
            </a:extLst>
          </p:cNvPr>
          <p:cNvSpPr/>
          <p:nvPr/>
        </p:nvSpPr>
        <p:spPr bwMode="auto">
          <a:xfrm>
            <a:off x="344311" y="2836541"/>
            <a:ext cx="11503378" cy="3152287"/>
          </a:xfrm>
          <a:prstGeom prst="roundRect">
            <a:avLst>
              <a:gd name="adj" fmla="val 6237"/>
            </a:avLst>
          </a:prstGeom>
          <a:gradFill flip="none" rotWithShape="1">
            <a:gsLst>
              <a:gs pos="20000">
                <a:schemeClr val="accent2">
                  <a:alpha val="10000"/>
                </a:schemeClr>
              </a:gs>
              <a:gs pos="80000">
                <a:schemeClr val="accent1">
                  <a:alpha val="10000"/>
                </a:scheme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defTabSz="437143" fontAlgn="base">
              <a:spcBef>
                <a:spcPct val="0"/>
              </a:spcBef>
              <a:spcAft>
                <a:spcPct val="0"/>
              </a:spcAft>
            </a:pPr>
            <a:endParaRPr lang="en-US" sz="1875" err="1">
              <a:solidFill>
                <a:srgbClr val="F4F3F5"/>
              </a:solidFill>
              <a:latin typeface="Segoe Sans Display" pitchFamily="2" charset="0"/>
              <a:cs typeface="Segoe Sans Display" pitchFamily="2" charset="0"/>
            </a:endParaRPr>
          </a:p>
        </p:txBody>
      </p:sp>
      <p:sp>
        <p:nvSpPr>
          <p:cNvPr id="4" name="Rounded Rectangle 3">
            <a:extLst>
              <a:ext uri="{FF2B5EF4-FFF2-40B4-BE49-F238E27FC236}">
                <a16:creationId xmlns:a16="http://schemas.microsoft.com/office/drawing/2014/main" id="{50A85C40-A6CD-A795-B3B4-6ABF0702689C}"/>
              </a:ext>
              <a:ext uri="{C183D7F6-B498-43B3-948B-1728B52AA6E4}">
                <adec:decorative xmlns:adec="http://schemas.microsoft.com/office/drawing/2017/decorative" val="1"/>
              </a:ext>
            </a:extLst>
          </p:cNvPr>
          <p:cNvSpPr/>
          <p:nvPr/>
        </p:nvSpPr>
        <p:spPr bwMode="auto">
          <a:xfrm>
            <a:off x="1356360" y="309170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algn="ctr" defTabSz="717626" fontAlgn="base">
              <a:spcBef>
                <a:spcPct val="0"/>
              </a:spcBef>
              <a:spcAft>
                <a:spcPct val="0"/>
              </a:spcAft>
            </a:pPr>
            <a:endParaRPr lang="en-US" sz="1400" b="1">
              <a:latin typeface="Segoe Sans Display Semibold" pitchFamily="2" charset="0"/>
            </a:endParaRPr>
          </a:p>
        </p:txBody>
      </p:sp>
      <p:sp>
        <p:nvSpPr>
          <p:cNvPr id="25" name="Rounded Rectangle 3">
            <a:extLst>
              <a:ext uri="{FF2B5EF4-FFF2-40B4-BE49-F238E27FC236}">
                <a16:creationId xmlns:a16="http://schemas.microsoft.com/office/drawing/2014/main" id="{ECD5E885-1926-BBAE-77B1-42C235A2FC8A}"/>
              </a:ext>
              <a:ext uri="{C183D7F6-B498-43B3-948B-1728B52AA6E4}">
                <adec:decorative xmlns:adec="http://schemas.microsoft.com/office/drawing/2017/decorative" val="1"/>
              </a:ext>
            </a:extLst>
          </p:cNvPr>
          <p:cNvSpPr/>
          <p:nvPr/>
        </p:nvSpPr>
        <p:spPr bwMode="auto">
          <a:xfrm>
            <a:off x="6838692" y="309521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algn="ctr" defTabSz="717626" fontAlgn="base">
              <a:spcBef>
                <a:spcPct val="0"/>
              </a:spcBef>
              <a:spcAft>
                <a:spcPct val="0"/>
              </a:spcAft>
            </a:pPr>
            <a:endParaRPr lang="en-US" sz="1400" b="1">
              <a:latin typeface="Segoe Sans Display Semibold" pitchFamily="2" charset="0"/>
            </a:endParaRPr>
          </a:p>
        </p:txBody>
      </p:sp>
      <p:sp>
        <p:nvSpPr>
          <p:cNvPr id="2" name="Title 54">
            <a:extLst>
              <a:ext uri="{FF2B5EF4-FFF2-40B4-BE49-F238E27FC236}">
                <a16:creationId xmlns:a16="http://schemas.microsoft.com/office/drawing/2014/main" id="{596C0336-C436-2BD1-1689-B22170DDD8C0}"/>
              </a:ext>
            </a:extLst>
          </p:cNvPr>
          <p:cNvSpPr txBox="1">
            <a:spLocks/>
          </p:cNvSpPr>
          <p:nvPr/>
        </p:nvSpPr>
        <p:spPr>
          <a:xfrm>
            <a:off x="586740" y="1461129"/>
            <a:ext cx="11018520" cy="1015663"/>
          </a:xfrm>
          <a:prstGeom prst="rect">
            <a:avLst/>
          </a:prstGeom>
        </p:spPr>
        <p:txBody>
          <a:bodyP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t>Microsoft 365 Copilot </a:t>
            </a:r>
          </a:p>
          <a:p>
            <a:pPr algn="ctr">
              <a:tabLst>
                <a:tab pos="4700588" algn="l"/>
              </a:tabLst>
            </a:pPr>
            <a:r>
              <a:rPr lang="en-US" sz="2400" spc="0">
                <a:gradFill flip="none">
                  <a:gsLst>
                    <a:gs pos="5000">
                      <a:srgbClr val="C03BC4"/>
                    </a:gs>
                    <a:gs pos="95000">
                      <a:srgbClr val="0078D4"/>
                    </a:gs>
                  </a:gsLst>
                  <a:path path="circle">
                    <a:fillToRect l="100000" t="100000"/>
                  </a:path>
                  <a:tileRect r="-100000" b="-100000"/>
                </a:gradFill>
                <a:cs typeface="Segoe Sans Display Semibold"/>
              </a:rPr>
              <a:t>AI built for work</a:t>
            </a:r>
            <a:endParaRPr lang="en-US" sz="2400" spc="0">
              <a:gradFill flip="none" rotWithShape="1">
                <a:gsLst>
                  <a:gs pos="5000">
                    <a:srgbClr val="C03BC4"/>
                  </a:gs>
                  <a:gs pos="95000">
                    <a:srgbClr val="0078D4"/>
                  </a:gs>
                </a:gsLst>
                <a:path path="circle">
                  <a:fillToRect l="100000" t="100000"/>
                </a:path>
                <a:tileRect r="-100000" b="-100000"/>
              </a:gradFill>
              <a:cs typeface="Segoe Sans Display Semibold" pitchFamily="2" charset="0"/>
            </a:endParaRPr>
          </a:p>
        </p:txBody>
      </p:sp>
      <p:pic>
        <p:nvPicPr>
          <p:cNvPr id="3" name="Picture 2" descr="Microsoft Copilot - Wikipedia">
            <a:extLst>
              <a:ext uri="{FF2B5EF4-FFF2-40B4-BE49-F238E27FC236}">
                <a16:creationId xmlns:a16="http://schemas.microsoft.com/office/drawing/2014/main" id="{354B7D5E-EB46-AC84-494F-4DC884934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365" y="555867"/>
            <a:ext cx="905267" cy="905262"/>
          </a:xfrm>
          <a:prstGeom prst="rect">
            <a:avLst/>
          </a:prstGeom>
          <a:noFill/>
          <a:effectLst>
            <a:glow rad="457200">
              <a:schemeClr val="bg1">
                <a:alpha val="54189"/>
              </a:schemeClr>
            </a:glow>
          </a:effectLst>
          <a:extLst>
            <a:ext uri="{909E8E84-426E-40DD-AFC4-6F175D3DCCD1}">
              <a14:hiddenFill xmlns:a14="http://schemas.microsoft.com/office/drawing/2010/main">
                <a:solidFill>
                  <a:srgbClr val="FFFFFF"/>
                </a:solidFill>
              </a14:hiddenFill>
            </a:ext>
          </a:extLst>
        </p:spPr>
      </p:pic>
      <p:sp>
        <p:nvSpPr>
          <p:cNvPr id="8" name="TextBox 45">
            <a:extLst>
              <a:ext uri="{FF2B5EF4-FFF2-40B4-BE49-F238E27FC236}">
                <a16:creationId xmlns:a16="http://schemas.microsoft.com/office/drawing/2014/main" id="{F8BCE5B2-CB52-1A7D-8C92-95F14E0432F6}"/>
              </a:ext>
            </a:extLst>
          </p:cNvPr>
          <p:cNvSpPr txBox="1">
            <a:spLocks noChangeArrowheads="1"/>
          </p:cNvSpPr>
          <p:nvPr/>
        </p:nvSpPr>
        <p:spPr bwMode="auto">
          <a:xfrm>
            <a:off x="1466841" y="4572527"/>
            <a:ext cx="3600000"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algn="ctr" fontAlgn="base">
              <a:lnSpc>
                <a:spcPct val="100000"/>
              </a:lnSpc>
              <a:spcBef>
                <a:spcPct val="0"/>
              </a:spcBef>
              <a:spcAft>
                <a:spcPct val="0"/>
              </a:spcAft>
              <a:buClrTx/>
              <a:buSzTx/>
              <a:buFontTx/>
              <a:buNone/>
              <a:tabLst/>
              <a:defRPr kumimoji="0" sz="1100" b="0" i="0" u="none" strike="noStrike" cap="none" spc="0" normalizeH="0" baseline="0">
                <a:ln>
                  <a:noFill/>
                </a:ln>
                <a:solidFill>
                  <a:srgbClr val="000000"/>
                </a:solidFill>
                <a:effectLst/>
                <a:uLnTx/>
                <a:uFillTx/>
                <a:latin typeface="Segoe Sans Display" pitchFamily="2" charset="0"/>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lvl="0">
              <a:lnSpc>
                <a:spcPct val="110000"/>
              </a:lnSpc>
              <a:defRPr/>
            </a:pPr>
            <a:r>
              <a:rPr lang="en-US" altLang="en-US" sz="1400" dirty="0">
                <a:solidFill>
                  <a:srgbClr val="091F2C"/>
                </a:solidFill>
                <a:latin typeface="Segoe Sans Display"/>
              </a:rPr>
              <a:t>The intelligence layer that personalizes Copilot to you and  your organization</a:t>
            </a:r>
          </a:p>
        </p:txBody>
      </p:sp>
      <p:sp>
        <p:nvSpPr>
          <p:cNvPr id="9" name="Rectangle 8">
            <a:extLst>
              <a:ext uri="{FF2B5EF4-FFF2-40B4-BE49-F238E27FC236}">
                <a16:creationId xmlns:a16="http://schemas.microsoft.com/office/drawing/2014/main" id="{421AD996-A803-DDE6-BD39-E2B388FEAEAD}"/>
              </a:ext>
            </a:extLst>
          </p:cNvPr>
          <p:cNvSpPr/>
          <p:nvPr/>
        </p:nvSpPr>
        <p:spPr bwMode="auto">
          <a:xfrm>
            <a:off x="1466840" y="3612122"/>
            <a:ext cx="3600000"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indent="0" algn="ctr" fontAlgn="auto">
              <a:lnSpc>
                <a:spcPct val="90000"/>
              </a:lnSpc>
              <a:spcBef>
                <a:spcPts val="0"/>
              </a:spcBef>
              <a:spcAft>
                <a:spcPts val="0"/>
              </a:spcAft>
              <a:buClrTx/>
              <a:buSzTx/>
              <a:buFontTx/>
              <a:buNone/>
              <a:tabLst/>
              <a:defRPr/>
            </a:pPr>
            <a:r>
              <a:rPr lang="en-US" sz="2400" spc="-20" dirty="0">
                <a:solidFill>
                  <a:schemeClr val="accent1"/>
                </a:solidFill>
                <a:latin typeface="+mj-lt"/>
                <a:cs typeface="Segoe Sans Display Semibold" pitchFamily="2" charset="0"/>
                <a:sym typeface="Segoe UI"/>
              </a:rPr>
              <a:t>Work IQ</a:t>
            </a:r>
          </a:p>
        </p:txBody>
      </p:sp>
      <p:sp>
        <p:nvSpPr>
          <p:cNvPr id="29" name="Rectangle 28">
            <a:extLst>
              <a:ext uri="{FF2B5EF4-FFF2-40B4-BE49-F238E27FC236}">
                <a16:creationId xmlns:a16="http://schemas.microsoft.com/office/drawing/2014/main" id="{612B8B54-F217-02ED-DDD2-9881819A7BA7}"/>
              </a:ext>
            </a:extLst>
          </p:cNvPr>
          <p:cNvSpPr/>
          <p:nvPr/>
        </p:nvSpPr>
        <p:spPr bwMode="auto">
          <a:xfrm>
            <a:off x="6972719" y="3612001"/>
            <a:ext cx="3591486"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indent="0" algn="ctr" fontAlgn="auto">
              <a:lnSpc>
                <a:spcPct val="90000"/>
              </a:lnSpc>
              <a:spcBef>
                <a:spcPts val="0"/>
              </a:spcBef>
              <a:spcAft>
                <a:spcPts val="0"/>
              </a:spcAft>
              <a:buClrTx/>
              <a:buSzTx/>
              <a:buFontTx/>
              <a:buNone/>
              <a:tabLst/>
              <a:defRPr/>
            </a:pPr>
            <a:r>
              <a:rPr lang="en-US" sz="2400" spc="-20" dirty="0">
                <a:solidFill>
                  <a:srgbClr val="B155CB"/>
                </a:solidFill>
                <a:latin typeface="+mj-lt"/>
                <a:cs typeface="Segoe Sans Display Semibold" pitchFamily="2" charset="0"/>
                <a:sym typeface="Segoe UI"/>
              </a:rPr>
              <a:t>Agent Platform</a:t>
            </a:r>
          </a:p>
        </p:txBody>
      </p:sp>
      <p:sp>
        <p:nvSpPr>
          <p:cNvPr id="30" name="TextBox 40">
            <a:extLst>
              <a:ext uri="{FF2B5EF4-FFF2-40B4-BE49-F238E27FC236}">
                <a16:creationId xmlns:a16="http://schemas.microsoft.com/office/drawing/2014/main" id="{3279496E-D94B-7F45-3248-1DD555682FF3}"/>
              </a:ext>
            </a:extLst>
          </p:cNvPr>
          <p:cNvSpPr txBox="1">
            <a:spLocks noChangeArrowheads="1"/>
          </p:cNvSpPr>
          <p:nvPr/>
        </p:nvSpPr>
        <p:spPr bwMode="auto">
          <a:xfrm>
            <a:off x="6972719" y="4572527"/>
            <a:ext cx="3591486"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algn="ctr" fontAlgn="base">
              <a:lnSpc>
                <a:spcPct val="100000"/>
              </a:lnSpc>
              <a:spcBef>
                <a:spcPct val="0"/>
              </a:spcBef>
              <a:spcAft>
                <a:spcPct val="0"/>
              </a:spcAft>
              <a:buClrTx/>
              <a:buSzTx/>
              <a:buFontTx/>
              <a:buNone/>
              <a:tabLst/>
              <a:defRPr kumimoji="0" sz="1100" b="0" i="0" u="none" strike="noStrike" cap="none" spc="0" normalizeH="0" baseline="0">
                <a:ln>
                  <a:noFill/>
                </a:ln>
                <a:solidFill>
                  <a:srgbClr val="000000"/>
                </a:solidFill>
                <a:effectLst/>
                <a:uLnTx/>
                <a:uFillTx/>
                <a:latin typeface="Segoe Sans Display" pitchFamily="2" charset="0"/>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a:lnSpc>
                <a:spcPct val="110000"/>
              </a:lnSpc>
            </a:pPr>
            <a:r>
              <a:rPr lang="en-US" sz="1400" dirty="0">
                <a:solidFill>
                  <a:schemeClr val="tx2"/>
                </a:solidFill>
                <a:latin typeface="+mn-lt"/>
              </a:rPr>
              <a:t>Ecosystem of agents with agent </a:t>
            </a:r>
          </a:p>
          <a:p>
            <a:pPr>
              <a:lnSpc>
                <a:spcPct val="110000"/>
              </a:lnSpc>
            </a:pPr>
            <a:r>
              <a:rPr lang="en-US" sz="1400" dirty="0">
                <a:solidFill>
                  <a:schemeClr val="tx2"/>
                </a:solidFill>
                <a:latin typeface="+mn-lt"/>
              </a:rPr>
              <a:t>building tools for everyone</a:t>
            </a:r>
          </a:p>
        </p:txBody>
      </p:sp>
      <p:cxnSp>
        <p:nvCxnSpPr>
          <p:cNvPr id="6" name="Straight Connector 5">
            <a:extLst>
              <a:ext uri="{FF2B5EF4-FFF2-40B4-BE49-F238E27FC236}">
                <a16:creationId xmlns:a16="http://schemas.microsoft.com/office/drawing/2014/main" id="{8627F638-E322-B8C1-BE68-045D95FE4A07}"/>
              </a:ext>
            </a:extLst>
          </p:cNvPr>
          <p:cNvCxnSpPr>
            <a:cxnSpLocks/>
          </p:cNvCxnSpPr>
          <p:nvPr/>
        </p:nvCxnSpPr>
        <p:spPr>
          <a:xfrm>
            <a:off x="1466840" y="4337194"/>
            <a:ext cx="3600000" cy="0"/>
          </a:xfrm>
          <a:prstGeom prst="line">
            <a:avLst/>
          </a:prstGeom>
          <a:ln w="19050">
            <a:solidFill>
              <a:schemeClr val="accent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43ADCA-E8C3-6052-EB97-AC1CB019851F}"/>
              </a:ext>
            </a:extLst>
          </p:cNvPr>
          <p:cNvCxnSpPr>
            <a:cxnSpLocks/>
          </p:cNvCxnSpPr>
          <p:nvPr/>
        </p:nvCxnSpPr>
        <p:spPr>
          <a:xfrm>
            <a:off x="6964205" y="4337194"/>
            <a:ext cx="3600000" cy="0"/>
          </a:xfrm>
          <a:prstGeom prst="line">
            <a:avLst/>
          </a:prstGeom>
          <a:ln w="19050">
            <a:gradFill flip="none" rotWithShape="1">
              <a:gsLst>
                <a:gs pos="0">
                  <a:schemeClr val="accent2">
                    <a:alpha val="40000"/>
                  </a:schemeClr>
                </a:gs>
                <a:gs pos="100000">
                  <a:srgbClr val="A150C5">
                    <a:alpha val="40000"/>
                  </a:srgb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921736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AAA0D-F2BB-2079-9CA8-FF65D840D8B2}"/>
            </a:ext>
          </a:extLst>
        </p:cNvPr>
        <p:cNvGrpSpPr/>
        <p:nvPr/>
      </p:nvGrpSpPr>
      <p:grpSpPr>
        <a:xfrm>
          <a:off x="0" y="0"/>
          <a:ext cx="0" cy="0"/>
          <a:chOff x="0" y="0"/>
          <a:chExt cx="0" cy="0"/>
        </a:xfrm>
      </p:grpSpPr>
      <p:sp>
        <p:nvSpPr>
          <p:cNvPr id="10" name="Rounded Rectangle 6">
            <a:extLst>
              <a:ext uri="{FF2B5EF4-FFF2-40B4-BE49-F238E27FC236}">
                <a16:creationId xmlns:a16="http://schemas.microsoft.com/office/drawing/2014/main" id="{60BD2797-E2E0-A5FB-3DF3-3B57C10D649C}"/>
              </a:ext>
              <a:ext uri="{C183D7F6-B498-43B3-948B-1728B52AA6E4}">
                <adec:decorative xmlns:adec="http://schemas.microsoft.com/office/drawing/2017/decorative" val="1"/>
              </a:ext>
            </a:extLst>
          </p:cNvPr>
          <p:cNvSpPr/>
          <p:nvPr/>
        </p:nvSpPr>
        <p:spPr bwMode="auto">
          <a:xfrm>
            <a:off x="344309" y="2827925"/>
            <a:ext cx="11503378" cy="3152287"/>
          </a:xfrm>
          <a:prstGeom prst="roundRect">
            <a:avLst>
              <a:gd name="adj" fmla="val 6237"/>
            </a:avLst>
          </a:prstGeom>
          <a:gradFill flip="none" rotWithShape="1">
            <a:gsLst>
              <a:gs pos="20000">
                <a:schemeClr val="accent2">
                  <a:alpha val="10000"/>
                </a:schemeClr>
              </a:gs>
              <a:gs pos="80000">
                <a:schemeClr val="accent1">
                  <a:alpha val="10000"/>
                </a:scheme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4" name="Rounded Rectangle 3">
            <a:extLst>
              <a:ext uri="{FF2B5EF4-FFF2-40B4-BE49-F238E27FC236}">
                <a16:creationId xmlns:a16="http://schemas.microsoft.com/office/drawing/2014/main" id="{A117DFFF-6813-CFED-8A58-C1C838739FD5}"/>
              </a:ext>
              <a:ext uri="{C183D7F6-B498-43B3-948B-1728B52AA6E4}">
                <adec:decorative xmlns:adec="http://schemas.microsoft.com/office/drawing/2017/decorative" val="1"/>
              </a:ext>
            </a:extLst>
          </p:cNvPr>
          <p:cNvSpPr/>
          <p:nvPr/>
        </p:nvSpPr>
        <p:spPr bwMode="auto">
          <a:xfrm>
            <a:off x="1356360" y="309170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algn="ctr" defTabSz="717626" fontAlgn="base">
              <a:spcBef>
                <a:spcPct val="0"/>
              </a:spcBef>
              <a:spcAft>
                <a:spcPct val="0"/>
              </a:spcAft>
            </a:pPr>
            <a:endParaRPr lang="en-US" sz="1400" b="1">
              <a:latin typeface="Segoe Sans Display Semibold" pitchFamily="2" charset="0"/>
            </a:endParaRPr>
          </a:p>
        </p:txBody>
      </p:sp>
      <p:sp>
        <p:nvSpPr>
          <p:cNvPr id="2" name="Title 54">
            <a:extLst>
              <a:ext uri="{FF2B5EF4-FFF2-40B4-BE49-F238E27FC236}">
                <a16:creationId xmlns:a16="http://schemas.microsoft.com/office/drawing/2014/main" id="{9D09F750-00A4-E480-C7FA-7936CD664CEA}"/>
              </a:ext>
            </a:extLst>
          </p:cNvPr>
          <p:cNvSpPr txBox="1">
            <a:spLocks/>
          </p:cNvSpPr>
          <p:nvPr/>
        </p:nvSpPr>
        <p:spPr>
          <a:xfrm>
            <a:off x="586740" y="1461129"/>
            <a:ext cx="11018520" cy="1015663"/>
          </a:xfrm>
          <a:prstGeom prst="rect">
            <a:avLst/>
          </a:prstGeom>
        </p:spPr>
        <p:txBody>
          <a:bodyP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t>Microsoft 365 Copilot </a:t>
            </a:r>
          </a:p>
          <a:p>
            <a:pPr algn="ctr">
              <a:tabLst>
                <a:tab pos="4700588" algn="l"/>
              </a:tabLst>
            </a:pPr>
            <a:r>
              <a:rPr lang="en-US" sz="2400" spc="0">
                <a:gradFill flip="none">
                  <a:gsLst>
                    <a:gs pos="5000">
                      <a:srgbClr val="C03BC4"/>
                    </a:gs>
                    <a:gs pos="95000">
                      <a:srgbClr val="0078D4"/>
                    </a:gs>
                  </a:gsLst>
                  <a:path path="circle">
                    <a:fillToRect l="100000" t="100000"/>
                  </a:path>
                  <a:tileRect r="-100000" b="-100000"/>
                </a:gradFill>
                <a:cs typeface="Segoe Sans Display Semibold"/>
              </a:rPr>
              <a:t>AI built for work</a:t>
            </a:r>
            <a:endParaRPr lang="en-US" sz="2400" spc="0">
              <a:gradFill flip="none" rotWithShape="1">
                <a:gsLst>
                  <a:gs pos="5000">
                    <a:srgbClr val="C03BC4"/>
                  </a:gs>
                  <a:gs pos="95000">
                    <a:srgbClr val="0078D4"/>
                  </a:gs>
                </a:gsLst>
                <a:path path="circle">
                  <a:fillToRect l="100000" t="100000"/>
                </a:path>
                <a:tileRect r="-100000" b="-100000"/>
              </a:gradFill>
              <a:cs typeface="Segoe Sans Display Semibold" pitchFamily="2" charset="0"/>
            </a:endParaRPr>
          </a:p>
        </p:txBody>
      </p:sp>
      <p:pic>
        <p:nvPicPr>
          <p:cNvPr id="3" name="Picture 2" descr="Microsoft Copilot - Wikipedia">
            <a:extLst>
              <a:ext uri="{FF2B5EF4-FFF2-40B4-BE49-F238E27FC236}">
                <a16:creationId xmlns:a16="http://schemas.microsoft.com/office/drawing/2014/main" id="{5721214C-E82D-7BBD-83ED-ADBFA3FED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365" y="555867"/>
            <a:ext cx="905267" cy="905262"/>
          </a:xfrm>
          <a:prstGeom prst="rect">
            <a:avLst/>
          </a:prstGeom>
          <a:noFill/>
          <a:effectLst>
            <a:glow rad="457200">
              <a:schemeClr val="bg1">
                <a:alpha val="54189"/>
              </a:schemeClr>
            </a:glow>
          </a:effectLst>
          <a:extLst>
            <a:ext uri="{909E8E84-426E-40DD-AFC4-6F175D3DCCD1}">
              <a14:hiddenFill xmlns:a14="http://schemas.microsoft.com/office/drawing/2010/main">
                <a:solidFill>
                  <a:srgbClr val="FFFFFF"/>
                </a:solidFill>
              </a14:hiddenFill>
            </a:ext>
          </a:extLst>
        </p:spPr>
      </p:pic>
      <p:sp>
        <p:nvSpPr>
          <p:cNvPr id="8" name="TextBox 45">
            <a:extLst>
              <a:ext uri="{FF2B5EF4-FFF2-40B4-BE49-F238E27FC236}">
                <a16:creationId xmlns:a16="http://schemas.microsoft.com/office/drawing/2014/main" id="{0471311C-FAE7-E7BC-0C10-235A467C8B53}"/>
              </a:ext>
            </a:extLst>
          </p:cNvPr>
          <p:cNvSpPr txBox="1">
            <a:spLocks noChangeArrowheads="1"/>
          </p:cNvSpPr>
          <p:nvPr/>
        </p:nvSpPr>
        <p:spPr bwMode="auto">
          <a:xfrm>
            <a:off x="1466841" y="4572527"/>
            <a:ext cx="3600000"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algn="ctr" fontAlgn="base">
              <a:lnSpc>
                <a:spcPct val="100000"/>
              </a:lnSpc>
              <a:spcBef>
                <a:spcPct val="0"/>
              </a:spcBef>
              <a:spcAft>
                <a:spcPct val="0"/>
              </a:spcAft>
              <a:buClrTx/>
              <a:buSzTx/>
              <a:buFontTx/>
              <a:buNone/>
              <a:tabLst/>
              <a:defRPr kumimoji="0" sz="1100" b="0" i="0" u="none" strike="noStrike" cap="none" spc="0" normalizeH="0" baseline="0">
                <a:ln>
                  <a:noFill/>
                </a:ln>
                <a:solidFill>
                  <a:srgbClr val="000000"/>
                </a:solidFill>
                <a:effectLst/>
                <a:uLnTx/>
                <a:uFillTx/>
                <a:latin typeface="Segoe Sans Display" pitchFamily="2" charset="0"/>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lvl="0">
              <a:lnSpc>
                <a:spcPct val="110000"/>
              </a:lnSpc>
              <a:defRPr/>
            </a:pPr>
            <a:r>
              <a:rPr lang="en-US" altLang="en-US" sz="1400" dirty="0">
                <a:solidFill>
                  <a:srgbClr val="091F2C"/>
                </a:solidFill>
                <a:latin typeface="Segoe Sans Display"/>
              </a:rPr>
              <a:t>The intelligence layer that personalizes Copilot to you and  your organization</a:t>
            </a:r>
          </a:p>
        </p:txBody>
      </p:sp>
      <p:sp>
        <p:nvSpPr>
          <p:cNvPr id="9" name="Rectangle 8">
            <a:extLst>
              <a:ext uri="{FF2B5EF4-FFF2-40B4-BE49-F238E27FC236}">
                <a16:creationId xmlns:a16="http://schemas.microsoft.com/office/drawing/2014/main" id="{45BF61C7-EA2F-C05F-0521-51000A8573BD}"/>
              </a:ext>
            </a:extLst>
          </p:cNvPr>
          <p:cNvSpPr/>
          <p:nvPr/>
        </p:nvSpPr>
        <p:spPr bwMode="auto">
          <a:xfrm>
            <a:off x="1466840" y="3612122"/>
            <a:ext cx="3600000"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indent="0" algn="ctr" fontAlgn="auto">
              <a:lnSpc>
                <a:spcPct val="90000"/>
              </a:lnSpc>
              <a:spcBef>
                <a:spcPts val="0"/>
              </a:spcBef>
              <a:spcAft>
                <a:spcPts val="0"/>
              </a:spcAft>
              <a:buClrTx/>
              <a:buSzTx/>
              <a:buFontTx/>
              <a:buNone/>
              <a:tabLst/>
              <a:defRPr/>
            </a:pPr>
            <a:r>
              <a:rPr lang="en-US" sz="2400" spc="-20" dirty="0">
                <a:solidFill>
                  <a:schemeClr val="accent1"/>
                </a:solidFill>
                <a:latin typeface="+mj-lt"/>
                <a:cs typeface="Segoe Sans Display Semibold" pitchFamily="2" charset="0"/>
                <a:sym typeface="Segoe UI"/>
              </a:rPr>
              <a:t>Work IQ</a:t>
            </a:r>
          </a:p>
        </p:txBody>
      </p:sp>
      <p:cxnSp>
        <p:nvCxnSpPr>
          <p:cNvPr id="6" name="Straight Connector 5">
            <a:extLst>
              <a:ext uri="{FF2B5EF4-FFF2-40B4-BE49-F238E27FC236}">
                <a16:creationId xmlns:a16="http://schemas.microsoft.com/office/drawing/2014/main" id="{834E621C-476A-B1C1-C5EA-52DB159B9CDB}"/>
              </a:ext>
            </a:extLst>
          </p:cNvPr>
          <p:cNvCxnSpPr>
            <a:cxnSpLocks/>
          </p:cNvCxnSpPr>
          <p:nvPr/>
        </p:nvCxnSpPr>
        <p:spPr>
          <a:xfrm>
            <a:off x="1466840" y="4337194"/>
            <a:ext cx="3600000" cy="0"/>
          </a:xfrm>
          <a:prstGeom prst="line">
            <a:avLst/>
          </a:prstGeom>
          <a:ln w="19050">
            <a:solidFill>
              <a:schemeClr val="accent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Rounded Rectangle 3">
            <a:extLst>
              <a:ext uri="{FF2B5EF4-FFF2-40B4-BE49-F238E27FC236}">
                <a16:creationId xmlns:a16="http://schemas.microsoft.com/office/drawing/2014/main" id="{2DE1F554-E21B-F632-2518-9E576B03E840}"/>
              </a:ext>
              <a:ext uri="{C183D7F6-B498-43B3-948B-1728B52AA6E4}">
                <adec:decorative xmlns:adec="http://schemas.microsoft.com/office/drawing/2017/decorative" val="1"/>
              </a:ext>
            </a:extLst>
          </p:cNvPr>
          <p:cNvSpPr/>
          <p:nvPr/>
        </p:nvSpPr>
        <p:spPr bwMode="auto">
          <a:xfrm>
            <a:off x="6838692" y="3095216"/>
            <a:ext cx="3960000" cy="2634534"/>
          </a:xfrm>
          <a:prstGeom prst="roundRect">
            <a:avLst>
              <a:gd name="adj" fmla="val 5182"/>
            </a:avLst>
          </a:prstGeom>
          <a:solidFill>
            <a:srgbClr val="FFFFFF">
              <a:alpha val="80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0" tIns="0" rIns="0" bIns="108000" numCol="1" spcCol="0" rtlCol="0" fromWordArt="0" anchor="b" anchorCtr="0" forceAA="0" compatLnSpc="1">
            <a:prstTxWarp prst="textNoShape">
              <a:avLst/>
            </a:prstTxWarp>
            <a:noAutofit/>
          </a:bodyPr>
          <a:lstStyle/>
          <a:p>
            <a:pPr marL="0" marR="0" lvl="0" indent="0" algn="ctr" defTabSz="717626"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91F2C"/>
              </a:solidFill>
              <a:effectLst/>
              <a:uLnTx/>
              <a:uFillTx/>
              <a:latin typeface="Segoe Sans Display Semibold" pitchFamily="2" charset="0"/>
              <a:ea typeface="+mn-ea"/>
              <a:cs typeface="+mn-cs"/>
            </a:endParaRPr>
          </a:p>
        </p:txBody>
      </p:sp>
      <p:sp>
        <p:nvSpPr>
          <p:cNvPr id="17" name="Rectangle 16">
            <a:extLst>
              <a:ext uri="{FF2B5EF4-FFF2-40B4-BE49-F238E27FC236}">
                <a16:creationId xmlns:a16="http://schemas.microsoft.com/office/drawing/2014/main" id="{7840175B-A1E5-6C63-044C-0742416E4780}"/>
              </a:ext>
            </a:extLst>
          </p:cNvPr>
          <p:cNvSpPr/>
          <p:nvPr/>
        </p:nvSpPr>
        <p:spPr bwMode="auto">
          <a:xfrm>
            <a:off x="6972719" y="3612001"/>
            <a:ext cx="3600000"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400" spc="-20" dirty="0">
                <a:solidFill>
                  <a:srgbClr val="B155CB">
                    <a:alpha val="20000"/>
                  </a:srgbClr>
                </a:solidFill>
                <a:latin typeface="+mj-lt"/>
                <a:cs typeface="Segoe Sans Display Semibold" pitchFamily="2" charset="0"/>
                <a:sym typeface="Segoe UI"/>
              </a:rPr>
              <a:t>Agent Platform</a:t>
            </a:r>
          </a:p>
        </p:txBody>
      </p:sp>
      <p:sp>
        <p:nvSpPr>
          <p:cNvPr id="18" name="TextBox 40">
            <a:extLst>
              <a:ext uri="{FF2B5EF4-FFF2-40B4-BE49-F238E27FC236}">
                <a16:creationId xmlns:a16="http://schemas.microsoft.com/office/drawing/2014/main" id="{CB68DFA6-168D-DB47-D2A1-5B07820541DC}"/>
              </a:ext>
            </a:extLst>
          </p:cNvPr>
          <p:cNvSpPr txBox="1">
            <a:spLocks noChangeArrowheads="1"/>
          </p:cNvSpPr>
          <p:nvPr/>
        </p:nvSpPr>
        <p:spPr bwMode="auto">
          <a:xfrm>
            <a:off x="6972719" y="4572527"/>
            <a:ext cx="3600000" cy="4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fontAlgn="base">
              <a:lnSpc>
                <a:spcPct val="110000"/>
              </a:lnSpc>
              <a:spcBef>
                <a:spcPct val="0"/>
              </a:spcBef>
              <a:spcAft>
                <a:spcPct val="0"/>
              </a:spcAft>
              <a:buClrTx/>
              <a:buSzTx/>
              <a:buFontTx/>
              <a:buNone/>
              <a:tabLst/>
              <a:defRPr kumimoji="0" sz="1400" b="0" i="0" u="none" strike="noStrike" cap="none" spc="0" normalizeH="0" baseline="0">
                <a:ln>
                  <a:noFill/>
                </a:ln>
                <a:solidFill>
                  <a:schemeClr val="tx1">
                    <a:alpha val="20000"/>
                  </a:schemeClr>
                </a:solidFill>
                <a:effectLst/>
                <a:uLnTx/>
                <a:uFillTx/>
                <a:cs typeface="Segoe Sans Display" pitchFamily="2"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eaLnBrk="0" fontAlgn="base" hangingPunct="0">
              <a:spcBef>
                <a:spcPct val="0"/>
              </a:spcBef>
              <a:spcAft>
                <a:spcPct val="0"/>
              </a:spcAft>
              <a:defRPr>
                <a:latin typeface="Segoe UI" panose="020B0502040204020203" pitchFamily="34" charset="0"/>
              </a:defRPr>
            </a:lvl6pPr>
            <a:lvl7pPr marL="2971800" indent="-228600" eaLnBrk="0" fontAlgn="base" hangingPunct="0">
              <a:spcBef>
                <a:spcPct val="0"/>
              </a:spcBef>
              <a:spcAft>
                <a:spcPct val="0"/>
              </a:spcAft>
              <a:defRPr>
                <a:latin typeface="Segoe UI" panose="020B0502040204020203" pitchFamily="34" charset="0"/>
              </a:defRPr>
            </a:lvl7pPr>
            <a:lvl8pPr marL="3429000" indent="-228600" eaLnBrk="0" fontAlgn="base" hangingPunct="0">
              <a:spcBef>
                <a:spcPct val="0"/>
              </a:spcBef>
              <a:spcAft>
                <a:spcPct val="0"/>
              </a:spcAft>
              <a:defRPr>
                <a:latin typeface="Segoe UI" panose="020B0502040204020203" pitchFamily="34" charset="0"/>
              </a:defRPr>
            </a:lvl8pPr>
            <a:lvl9pPr marL="3886200" indent="-228600" eaLnBrk="0" fontAlgn="base" hangingPunct="0">
              <a:spcBef>
                <a:spcPct val="0"/>
              </a:spcBef>
              <a:spcAft>
                <a:spcPct val="0"/>
              </a:spcAft>
              <a:defRPr>
                <a:latin typeface="Segoe UI" panose="020B0502040204020203" pitchFamily="34" charset="0"/>
              </a:defRPr>
            </a:lvl9pPr>
          </a:lstStyle>
          <a:p>
            <a:pPr algn="ctr"/>
            <a:r>
              <a:rPr lang="en-US" dirty="0"/>
              <a:t>Ecosystem of agents with agent </a:t>
            </a:r>
          </a:p>
          <a:p>
            <a:pPr algn="ctr"/>
            <a:r>
              <a:rPr lang="en-US" dirty="0"/>
              <a:t>building tools for everyone</a:t>
            </a:r>
          </a:p>
        </p:txBody>
      </p:sp>
      <p:cxnSp>
        <p:nvCxnSpPr>
          <p:cNvPr id="19" name="Straight Connector 18">
            <a:extLst>
              <a:ext uri="{FF2B5EF4-FFF2-40B4-BE49-F238E27FC236}">
                <a16:creationId xmlns:a16="http://schemas.microsoft.com/office/drawing/2014/main" id="{15C77110-A36D-6925-F7D0-1459691E9136}"/>
              </a:ext>
            </a:extLst>
          </p:cNvPr>
          <p:cNvCxnSpPr>
            <a:cxnSpLocks/>
          </p:cNvCxnSpPr>
          <p:nvPr/>
        </p:nvCxnSpPr>
        <p:spPr>
          <a:xfrm>
            <a:off x="6964205" y="4337194"/>
            <a:ext cx="3600000" cy="0"/>
          </a:xfrm>
          <a:prstGeom prst="line">
            <a:avLst/>
          </a:prstGeom>
          <a:ln w="19050">
            <a:gradFill flip="none" rotWithShape="1">
              <a:gsLst>
                <a:gs pos="99000">
                  <a:srgbClr val="A150C5">
                    <a:alpha val="10000"/>
                  </a:srgbClr>
                </a:gs>
                <a:gs pos="0">
                  <a:schemeClr val="accent4">
                    <a:alpha val="1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2688630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Customer Hub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3.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611413-824C-45F0-BE09-C366F6D5A6D6}">
  <ds:schemaRefs>
    <ds:schemaRef ds:uri="http://purl.org/dc/elements/1.1/"/>
    <ds:schemaRef ds:uri="http://www.w3.org/XML/1998/namespace"/>
    <ds:schemaRef ds:uri="http://schemas.openxmlformats.org/package/2006/metadata/core-properties"/>
    <ds:schemaRef ds:uri="6adfd4c8-54de-4fa2-b73e-b86369895801"/>
    <ds:schemaRef ds:uri="http://purl.org/dc/terms/"/>
    <ds:schemaRef ds:uri="http://schemas.microsoft.com/office/2006/documentManagement/types"/>
    <ds:schemaRef ds:uri="http://purl.org/dc/dcmitype/"/>
    <ds:schemaRef ds:uri="http://schemas.microsoft.com/office/infopath/2007/PartnerControl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034BA52E-EAAA-4CFA-A551-D46F3B30D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6EE436-258A-4918-BD39-0F8541EED670}">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6607</Words>
  <Application>Microsoft Office PowerPoint</Application>
  <PresentationFormat>Widescreen</PresentationFormat>
  <Paragraphs>506</Paragraphs>
  <Slides>46</Slides>
  <Notes>46</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Customer Hub Template</vt:lpstr>
      <vt:lpstr>Microsoft 365 Copilot Template</vt:lpstr>
      <vt:lpstr>2_Microsoft 365 Copilot Template</vt:lpstr>
      <vt:lpstr>1_Microsoft 365 Copilot Template</vt:lpstr>
      <vt:lpstr>Benvenuti nella serie Customer Hub   Agenti IA </vt:lpstr>
      <vt:lpstr>PowerPoint Presentation</vt:lpstr>
      <vt:lpstr>PowerPoint Presentation</vt:lpstr>
      <vt:lpstr>PowerPoint Presentation</vt:lpstr>
      <vt:lpstr>Programma</vt:lpstr>
      <vt:lpstr>Panoramica su Copilot + Agenti</vt:lpstr>
      <vt:lpstr>PowerPoint Presentation</vt:lpstr>
      <vt:lpstr>PowerPoint Presentation</vt:lpstr>
      <vt:lpstr>PowerPoint Presentation</vt:lpstr>
      <vt:lpstr>Copilot Work IQ</vt:lpstr>
      <vt:lpstr>PowerPoint Presentation</vt:lpstr>
      <vt:lpstr>Built-in agent platform </vt:lpstr>
      <vt:lpstr>Broad agent ecosystem for Frontier transformation</vt:lpstr>
      <vt:lpstr>Examples of Microsoft agents</vt:lpstr>
      <vt:lpstr>Approfondimento Researcher - Panoramica - Casi d'uso e scenari - Guida ai prompt</vt:lpstr>
      <vt:lpstr>Agente Researcher</vt:lpstr>
      <vt:lpstr>PowerPoint Presentation</vt:lpstr>
      <vt:lpstr>PowerPoint Presentation</vt:lpstr>
      <vt:lpstr>PowerPoint Presentation</vt:lpstr>
      <vt:lpstr>Come utilizzare Researcher</vt:lpstr>
      <vt:lpstr>PowerPoint Presentation</vt:lpstr>
      <vt:lpstr>PowerPoint Presentation</vt:lpstr>
      <vt:lpstr>PowerPoint Presentation</vt:lpstr>
      <vt:lpstr>PowerPoint Presentation</vt:lpstr>
      <vt:lpstr>PowerPoint Presentation</vt:lpstr>
      <vt:lpstr>Demo Live</vt:lpstr>
      <vt:lpstr>Approfondimento sull'agente Analyst - Panoramica - Casi d'uso e scenari - Guida ai prompt</vt:lpstr>
      <vt:lpstr>Sfide nell'analisi dei dati</vt:lpstr>
      <vt:lpstr>Analyst</vt:lpstr>
      <vt:lpstr>Come funziona Analyst?</vt:lpstr>
      <vt:lpstr>Come utilizzare Analyst</vt:lpstr>
      <vt:lpstr>Quando usare Analyst </vt:lpstr>
      <vt:lpstr>Demo Live </vt:lpstr>
      <vt:lpstr>Coach Agents Forms (Surveys) </vt:lpstr>
      <vt:lpstr>PowerPoint Presentation</vt:lpstr>
      <vt:lpstr>PowerPoint Presentation</vt:lpstr>
      <vt:lpstr>Demo Live </vt:lpstr>
      <vt:lpstr>PowerPoint Presentation</vt:lpstr>
      <vt:lpstr>Risorse</vt:lpstr>
      <vt:lpstr>PowerPoint Presentation</vt:lpstr>
      <vt:lpstr>Investimenti Microsoft per accelerare il time-to-value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Victoria Blasich (FREEMIND SEATTLE LLC)</cp:lastModifiedBy>
  <cp:revision>11</cp:revision>
  <dcterms:created xsi:type="dcterms:W3CDTF">2026-02-06T18:31:12Z</dcterms:created>
  <dcterms:modified xsi:type="dcterms:W3CDTF">2026-07-07T15:48:30Z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Campaign">
    <vt:lpwstr/>
  </property>
  <property fmtid="{D5CDD505-2E9C-101B-9397-08002B2CF9AE}" pid="12" name="MSIP_Label_f42aa342-8706-4288-bd11-ebb85995028c_Extended_MSFT_Method">
    <vt:lpwstr>Automatic</vt:lpwstr>
  </property>
  <property fmtid="{D5CDD505-2E9C-101B-9397-08002B2CF9AE}" pid="13" name="Track">
    <vt:lpwstr/>
  </property>
  <property fmtid="{D5CDD505-2E9C-101B-9397-08002B2CF9AE}" pid="14" name="Event Venue">
    <vt:lpwstr/>
  </property>
  <property fmtid="{D5CDD505-2E9C-101B-9397-08002B2CF9AE}" pid="15" name="o92d4232daec467abb08246282070aa9">
    <vt:lpwstr/>
  </property>
  <property fmtid="{D5CDD505-2E9C-101B-9397-08002B2CF9AE}" pid="16" name="IsMyDocuments">
    <vt:bool>true</vt:bool>
  </property>
  <property fmtid="{D5CDD505-2E9C-101B-9397-08002B2CF9AE}" pid="17" name="Sensitivity">
    <vt:lpwstr>General</vt:lpwstr>
  </property>
  <property fmtid="{D5CDD505-2E9C-101B-9397-08002B2CF9AE}" pid="18" name="bc8cca776fa8455c8c00307ee3c527ad">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pPlatforms">
    <vt:lpwstr/>
  </property>
  <property fmtid="{D5CDD505-2E9C-101B-9397-08002B2CF9AE}" pid="22" name="Event Location">
    <vt:lpwstr/>
  </property>
  <property fmtid="{D5CDD505-2E9C-101B-9397-08002B2CF9AE}" pid="23" name="Event1">
    <vt:lpwstr>622;#Unassigned|2c8af875-f38a-40b8-a0a9-056aed3fc8c0</vt:lpwstr>
  </property>
  <property fmtid="{D5CDD505-2E9C-101B-9397-08002B2CF9AE}" pid="24" name="_dlc_DocIdItemGuid">
    <vt:lpwstr>4230617f-e31b-4f22-8a5a-7761a22ded76</vt:lpwstr>
  </property>
  <property fmtid="{D5CDD505-2E9C-101B-9397-08002B2CF9AE}" pid="25" name="e93e2550f0ac4199ae3cf1406d72085e">
    <vt:lpwstr/>
  </property>
  <property fmtid="{D5CDD505-2E9C-101B-9397-08002B2CF9AE}" pid="26" name="Order">
    <vt:lpwstr>45594800.0000000</vt:lpwstr>
  </property>
  <property fmtid="{D5CDD505-2E9C-101B-9397-08002B2CF9AE}" pid="27" name="ComplianceAssetId">
    <vt:lpwstr/>
  </property>
  <property fmtid="{D5CDD505-2E9C-101B-9397-08002B2CF9AE}" pid="28" name="_ExtendedDescription">
    <vt:lpwstr/>
  </property>
  <property fmtid="{D5CDD505-2E9C-101B-9397-08002B2CF9AE}" pid="29" name="TriggerFlowInfo">
    <vt:lpwstr/>
  </property>
</Properties>
</file>