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50" r:id="rId5"/>
    <p:sldMasterId id="2147485923" r:id="rId6"/>
    <p:sldMasterId id="2147485996" r:id="rId7"/>
    <p:sldMasterId id="2147486069" r:id="rId8"/>
  </p:sldMasterIdLst>
  <p:notesMasterIdLst>
    <p:notesMasterId r:id="rId52"/>
  </p:notesMasterIdLst>
  <p:handoutMasterIdLst>
    <p:handoutMasterId r:id="rId53"/>
  </p:handoutMasterIdLst>
  <p:sldIdLst>
    <p:sldId id="2147482451" r:id="rId9"/>
    <p:sldId id="2147482459" r:id="rId10"/>
    <p:sldId id="2147482463" r:id="rId11"/>
    <p:sldId id="265" r:id="rId12"/>
    <p:sldId id="2147482466" r:id="rId13"/>
    <p:sldId id="2147482478" r:id="rId14"/>
    <p:sldId id="331" r:id="rId15"/>
    <p:sldId id="2147483634" r:id="rId16"/>
    <p:sldId id="2147483635" r:id="rId17"/>
    <p:sldId id="2147482154" r:id="rId18"/>
    <p:sldId id="2147483557" r:id="rId19"/>
    <p:sldId id="2147483641" r:id="rId20"/>
    <p:sldId id="2147483424" r:id="rId21"/>
    <p:sldId id="258" r:id="rId22"/>
    <p:sldId id="268" r:id="rId23"/>
    <p:sldId id="260" r:id="rId24"/>
    <p:sldId id="295" r:id="rId25"/>
    <p:sldId id="292" r:id="rId26"/>
    <p:sldId id="264" r:id="rId27"/>
    <p:sldId id="2147483643" r:id="rId28"/>
    <p:sldId id="261" r:id="rId29"/>
    <p:sldId id="377" r:id="rId30"/>
    <p:sldId id="2147483642" r:id="rId31"/>
    <p:sldId id="283" r:id="rId32"/>
    <p:sldId id="279" r:id="rId33"/>
    <p:sldId id="280" r:id="rId34"/>
    <p:sldId id="256" r:id="rId35"/>
    <p:sldId id="2147482218" r:id="rId36"/>
    <p:sldId id="257" r:id="rId37"/>
    <p:sldId id="267" r:id="rId38"/>
    <p:sldId id="266" r:id="rId39"/>
    <p:sldId id="263" r:id="rId40"/>
    <p:sldId id="285" r:id="rId41"/>
    <p:sldId id="274" r:id="rId42"/>
    <p:sldId id="270" r:id="rId43"/>
    <p:sldId id="269" r:id="rId44"/>
    <p:sldId id="262" r:id="rId45"/>
    <p:sldId id="333" r:id="rId46"/>
    <p:sldId id="271" r:id="rId47"/>
    <p:sldId id="277" r:id="rId48"/>
    <p:sldId id="272" r:id="rId49"/>
    <p:sldId id="273" r:id="rId50"/>
    <p:sldId id="2147482470" r:id="rId5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iapositives de MW Customer Hub" id="{0CB07BD8-A729-44C3-AF36-735DAE1433D6}">
          <p14:sldIdLst>
            <p14:sldId id="2147482451"/>
            <p14:sldId id="2147482459"/>
            <p14:sldId id="2147482463"/>
            <p14:sldId id="265"/>
            <p14:sldId id="2147482466"/>
            <p14:sldId id="2147482478"/>
            <p14:sldId id="331"/>
            <p14:sldId id="2147483634"/>
          </p14:sldIdLst>
        </p14:section>
        <p14:section name="Fondamentaux de la création d’agents" id="{AB5CF685-922D-4B9B-91CF-000CE1F37F20}">
          <p14:sldIdLst>
            <p14:sldId id="2147483635"/>
            <p14:sldId id="2147482154"/>
            <p14:sldId id="2147483557"/>
            <p14:sldId id="2147483641"/>
            <p14:sldId id="2147483424"/>
            <p14:sldId id="258"/>
            <p14:sldId id="268"/>
          </p14:sldIdLst>
        </p14:section>
        <p14:section name="Agents prédéfinis" id="{32200BCE-F4B2-47FF-9507-DBD0119E6270}">
          <p14:sldIdLst>
            <p14:sldId id="260"/>
            <p14:sldId id="295"/>
            <p14:sldId id="292"/>
            <p14:sldId id="264"/>
            <p14:sldId id="2147483643"/>
          </p14:sldIdLst>
        </p14:section>
        <p14:section name="Découvrir les agents" id="{55D874DE-E20D-4009-AEC5-3E98BDB962A4}">
          <p14:sldIdLst>
            <p14:sldId id="261"/>
            <p14:sldId id="377"/>
          </p14:sldIdLst>
        </p14:section>
        <p14:section name="Modèles d’agents dans Agent Builder" id="{78DF4EB4-3DF4-4D6F-9482-0288263250D1}">
          <p14:sldIdLst>
            <p14:sldId id="2147483642"/>
            <p14:sldId id="283"/>
            <p14:sldId id="279"/>
            <p14:sldId id="280"/>
            <p14:sldId id="256"/>
            <p14:sldId id="2147482218"/>
            <p14:sldId id="257"/>
          </p14:sldIdLst>
        </p14:section>
        <p14:section name="Guides de démarrage rapide" id="{A02DD46E-B4A7-4373-8670-474356D1D81A}">
          <p14:sldIdLst>
            <p14:sldId id="267"/>
            <p14:sldId id="266"/>
            <p14:sldId id="263"/>
            <p14:sldId id="285"/>
            <p14:sldId id="274"/>
          </p14:sldIdLst>
        </p14:section>
        <p14:section name="Partage des agents" id="{E1A91D9A-A3AA-44E5-ADDB-B0F28D87DFA4}">
          <p14:sldIdLst/>
        </p14:section>
        <p14:section name="Questions/Réponses" id="{D2C90F3F-931C-4D1C-99A9-8C6D567B43B7}">
          <p14:sldIdLst>
            <p14:sldId id="270"/>
            <p14:sldId id="269"/>
            <p14:sldId id="262"/>
            <p14:sldId id="333"/>
            <p14:sldId id="271"/>
            <p14:sldId id="277"/>
            <p14:sldId id="272"/>
            <p14:sldId id="273"/>
            <p14:sldId id="2147482470"/>
          </p14:sldIdLst>
        </p14:section>
      </p14:sectionLst>
    </p:ext>
    <p:ext uri="{EFAFB233-063F-42B5-8137-9DF3F51BA10A}">
      <p15:sldGuideLst xmlns:p15="http://schemas.microsoft.com/office/powerpoint/2012/main">
        <p15:guide id="1" orient="horz" pos="2400" userDrawn="1">
          <p15:clr>
            <a:srgbClr val="A4A3A4"/>
          </p15:clr>
        </p15:guide>
        <p15:guide id="2" orient="horz" pos="2688" userDrawn="1">
          <p15:clr>
            <a:srgbClr val="A4A3A4"/>
          </p15:clr>
        </p15:guide>
        <p15:guide id="3" pos="552" userDrawn="1">
          <p15:clr>
            <a:srgbClr val="A4A3A4"/>
          </p15:clr>
        </p15:guide>
        <p15:guide id="4" pos="1680" userDrawn="1">
          <p15:clr>
            <a:srgbClr val="A4A3A4"/>
          </p15:clr>
        </p15:guide>
        <p15:guide id="5" orient="horz" pos="3312" userDrawn="1">
          <p15:clr>
            <a:srgbClr val="A4A3A4"/>
          </p15:clr>
        </p15:guide>
        <p15:guide id="6" pos="568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FFFFF"/>
    <a:srgbClr val="151E47"/>
    <a:srgbClr val="091F2C"/>
    <a:srgbClr val="3F3C3E"/>
    <a:srgbClr val="FEFEFF"/>
    <a:srgbClr val="E9F2F8"/>
    <a:srgbClr val="2A446F"/>
    <a:srgbClr val="94D8FE"/>
    <a:srgbClr val="C03B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38" y="55"/>
      </p:cViewPr>
      <p:guideLst>
        <p:guide orient="horz" pos="2400"/>
        <p:guide orient="horz" pos="2688"/>
        <p:guide pos="552"/>
        <p:guide pos="1680"/>
        <p:guide orient="horz" pos="3312"/>
        <p:guide pos="5688"/>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6/29/2026 9:03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6/29/2026 9:01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Bonjour à toutes et à tous et bienvenue dans cette session dédiée aux agents dans Copilot Agent Builder. Pendant la prochaine heure, nous allons vous montrer comment exploiter toute la puissance des modèles et exemples d'agents pour créer rapidement des assistants IA adaptés à vos besoins métier. Cette session est animée par Laurent Camus et Ludivine Montaudoin, tous deux Cloud Solution Architects chez Microsoft France. Notre objectif aujourd'hui : vous donner les clés pour créer vos propres agents, même sans compétences techniques, en utilisant les modèles prédéfinis et les exemples disponibles dans Agent Builder.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163072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 schéma illustre comment les agents étendent les capacités de </a:t>
            </a:r>
            <a:r>
              <a:rPr lang="fr-FR"/>
              <a:t>Copilot </a:t>
            </a:r>
            <a:r>
              <a:rPr lang="fr-FR" dirty="0"/>
              <a:t>sur deux axes</a:t>
            </a:r>
            <a:r>
              <a:rPr lang="fr-FR"/>
              <a:t>. </a:t>
            </a:r>
            <a:r>
              <a:rPr lang="fr-FR" dirty="0"/>
              <a:t>L'axe horizontal</a:t>
            </a:r>
            <a:r>
              <a:rPr lang="fr-FR"/>
              <a:t>, </a:t>
            </a:r>
            <a:r>
              <a:rPr lang="fr-FR" dirty="0"/>
              <a:t>ce sont les </a:t>
            </a:r>
            <a:r>
              <a:rPr lang="fr-FR"/>
              <a:t>connaissances </a:t>
            </a:r>
            <a:r>
              <a:rPr lang="fr-FR" dirty="0"/>
              <a:t>: on va </a:t>
            </a:r>
            <a:r>
              <a:rPr lang="fr-FR"/>
              <a:t>au-delà </a:t>
            </a:r>
            <a:r>
              <a:rPr lang="fr-FR" dirty="0"/>
              <a:t>des données Microsoft 365 pour accéder </a:t>
            </a:r>
            <a:r>
              <a:rPr lang="fr-FR"/>
              <a:t>à </a:t>
            </a:r>
            <a:r>
              <a:rPr lang="fr-FR" dirty="0"/>
              <a:t>vos données métier — ERP, CRM, bases </a:t>
            </a:r>
            <a:r>
              <a:rPr lang="fr-FR"/>
              <a:t>de </a:t>
            </a:r>
            <a:r>
              <a:rPr lang="fr-FR" dirty="0"/>
              <a:t>connaissances spécifiques, sites web, catalogues produits, règles commerciales</a:t>
            </a:r>
            <a:r>
              <a:rPr lang="fr-FR"/>
              <a:t>. </a:t>
            </a:r>
            <a:r>
              <a:rPr lang="fr-FR" dirty="0"/>
              <a:t>L'axe vertical</a:t>
            </a:r>
            <a:r>
              <a:rPr lang="fr-FR"/>
              <a:t>, ce sont </a:t>
            </a:r>
            <a:r>
              <a:rPr lang="fr-FR" dirty="0"/>
              <a:t>les compétences </a:t>
            </a:r>
            <a:r>
              <a:rPr lang="fr-FR"/>
              <a:t>: </a:t>
            </a:r>
            <a:r>
              <a:rPr lang="fr-FR" dirty="0"/>
              <a:t>on passe de l'assistance passive à l'action — automatisation</a:t>
            </a:r>
            <a:r>
              <a:rPr lang="fr-FR"/>
              <a:t>, </a:t>
            </a:r>
            <a:r>
              <a:rPr lang="fr-FR" dirty="0"/>
              <a:t>déclenchement de workflows</a:t>
            </a:r>
            <a:r>
              <a:rPr lang="fr-FR"/>
              <a:t>, </a:t>
            </a:r>
            <a:r>
              <a:rPr lang="fr-FR" dirty="0"/>
              <a:t>exécution de tâches. Le combo gagnant</a:t>
            </a:r>
            <a:r>
              <a:rPr lang="fr-FR"/>
              <a:t>, </a:t>
            </a:r>
            <a:r>
              <a:rPr lang="fr-FR" dirty="0"/>
              <a:t>c'est d'étendre Copilot sur ces deux dimensions à la fois : plus de contexte métier</a:t>
            </a:r>
            <a:r>
              <a:rPr lang="fr-FR"/>
              <a:t>, </a:t>
            </a:r>
            <a:r>
              <a:rPr lang="fr-FR" dirty="0"/>
              <a:t>plus de capacité à agir</a:t>
            </a:r>
            <a:r>
              <a:rPr lang="fr-FR"/>
              <a:t>.</a:t>
            </a:r>
            <a:r>
              <a:rPr lang="fr-FR" dirty="0"/>
              <a:t> C'est ce qui transforme Copilot en véritable allié du quotidien.</a:t>
            </a:r>
          </a:p>
        </p:txBody>
      </p:sp>
      <p:sp>
        <p:nvSpPr>
          <p:cNvPr id="4" name="Slide Number Placeholder 3"/>
          <p:cNvSpPr>
            <a:spLocks noGrp="1"/>
          </p:cNvSpPr>
          <p:nvPr>
            <p:ph type="sldNum" sz="quarter" idx="10"/>
          </p:nvPr>
        </p:nvSpPr>
        <p:spPr/>
        <p:txBody>
          <a:bodyPr/>
          <a:lstStyle/>
          <a:p>
            <a:pPr defTabSz="942289">
              <a:defRPr/>
            </a:pPr>
            <a:fld id="{F7021451-1387-4CA6-816F-3879F97B5CBC}" type="slidenum">
              <a:rPr lang="en-US">
                <a:solidFill>
                  <a:prstClr val="black"/>
                </a:solidFill>
                <a:latin typeface="Calibri" panose="020F0502020204030204"/>
              </a:rPr>
              <a:pPr defTabSz="942289">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FA18-E77F-D72D-9CDE-0A5E18100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DC0DA-6828-742F-2FE2-36CC4E011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03DCA-BF22-FF75-EA11-9E26F121080D}"/>
              </a:ext>
            </a:extLst>
          </p:cNvPr>
          <p:cNvSpPr>
            <a:spLocks noGrp="1"/>
          </p:cNvSpPr>
          <p:nvPr>
            <p:ph type="body" idx="1"/>
          </p:nvPr>
        </p:nvSpPr>
        <p:spPr/>
        <p:txBody>
          <a:bodyPr/>
          <a:lstStyle/>
          <a:p>
            <a:r>
              <a:rPr lang="fr-FR" dirty="0"/>
              <a:t>Les agents </a:t>
            </a:r>
            <a:r>
              <a:rPr lang="fr-FR"/>
              <a:t>Copilot</a:t>
            </a:r>
            <a:r>
              <a:rPr lang="fr-FR" dirty="0"/>
              <a:t> se déclinent en </a:t>
            </a:r>
            <a:r>
              <a:rPr lang="fr-FR"/>
              <a:t>trois niveaux de complexité. </a:t>
            </a:r>
            <a:r>
              <a:rPr lang="fr-FR" dirty="0"/>
              <a:t>Le premier niveau, c'est la récupération — l'agent </a:t>
            </a:r>
            <a:r>
              <a:rPr lang="fr-FR"/>
              <a:t>va chercher de l'information dans des données de référence, raisonne, synthétise et répond</a:t>
            </a:r>
            <a:r>
              <a:rPr lang="fr-FR" dirty="0"/>
              <a:t> aux questions</a:t>
            </a:r>
            <a:r>
              <a:rPr lang="fr-FR"/>
              <a:t>. </a:t>
            </a:r>
            <a:r>
              <a:rPr lang="fr-FR" dirty="0"/>
              <a:t>Par exemple, </a:t>
            </a:r>
            <a:r>
              <a:rPr lang="fr-FR"/>
              <a:t>un agent FAQ d'entreprise</a:t>
            </a:r>
            <a:r>
              <a:rPr lang="fr-FR" dirty="0"/>
              <a:t> sur un SharePoint</a:t>
            </a:r>
            <a:r>
              <a:rPr lang="fr-FR"/>
              <a:t>.</a:t>
            </a:r>
            <a:r>
              <a:rPr lang="fr-FR" dirty="0"/>
              <a:t> Le deuxième niveau, ce sont les tâches — l'agent commence à prendre </a:t>
            </a:r>
            <a:r>
              <a:rPr lang="fr-FR"/>
              <a:t>des actions, automatise des workflows</a:t>
            </a:r>
            <a:r>
              <a:rPr lang="fr-FR" dirty="0"/>
              <a:t> et </a:t>
            </a:r>
            <a:r>
              <a:rPr lang="fr-FR"/>
              <a:t>remplace des tâches répétitives. </a:t>
            </a:r>
            <a:r>
              <a:rPr lang="fr-FR" dirty="0"/>
              <a:t>Par exemple, créer automatiquement </a:t>
            </a:r>
            <a:r>
              <a:rPr lang="fr-FR"/>
              <a:t>un </a:t>
            </a:r>
            <a:r>
              <a:rPr lang="fr-FR" dirty="0"/>
              <a:t>ticket de support</a:t>
            </a:r>
            <a:r>
              <a:rPr lang="fr-FR"/>
              <a:t>. </a:t>
            </a:r>
            <a:r>
              <a:rPr lang="fr-FR" dirty="0"/>
              <a:t>Et le troisième niveau, les agents autonomes — ils fonctionnent </a:t>
            </a:r>
            <a:r>
              <a:rPr lang="fr-FR"/>
              <a:t>de manière indépendante, </a:t>
            </a:r>
            <a:r>
              <a:rPr lang="fr-FR" dirty="0"/>
              <a:t>planifient </a:t>
            </a:r>
            <a:r>
              <a:rPr lang="fr-FR"/>
              <a:t>dynamiquement, </a:t>
            </a:r>
            <a:r>
              <a:rPr lang="fr-FR" dirty="0"/>
              <a:t>orchestrent </a:t>
            </a:r>
            <a:r>
              <a:rPr lang="fr-FR"/>
              <a:t>d'autres agents et </a:t>
            </a:r>
            <a:r>
              <a:rPr lang="fr-FR" dirty="0"/>
              <a:t>font </a:t>
            </a:r>
            <a:r>
              <a:rPr lang="fr-FR"/>
              <a:t>remonter les problèmes. </a:t>
            </a:r>
            <a:r>
              <a:rPr lang="fr-FR" dirty="0"/>
              <a:t>Par exemple, </a:t>
            </a:r>
            <a:r>
              <a:rPr lang="fr-FR"/>
              <a:t>un agent de support qui escalade tout seul</a:t>
            </a:r>
            <a:r>
              <a:rPr lang="fr-FR" dirty="0"/>
              <a:t> quand il ne peut pas résoudre un problème</a:t>
            </a:r>
            <a:r>
              <a:rPr lang="fr-FR"/>
              <a:t>.</a:t>
            </a:r>
            <a:endParaRPr lang="fr-FR" dirty="0"/>
          </a:p>
        </p:txBody>
      </p:sp>
      <p:sp>
        <p:nvSpPr>
          <p:cNvPr id="4" name="Header Placeholder 3">
            <a:extLst>
              <a:ext uri="{FF2B5EF4-FFF2-40B4-BE49-F238E27FC236}">
                <a16:creationId xmlns:a16="http://schemas.microsoft.com/office/drawing/2014/main" id="{ED85A90E-B848-6463-C2F0-5FB855F544B4}"/>
              </a:ext>
            </a:extLst>
          </p:cNvPr>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0D74575C-4DBF-8E84-3D76-D804FE87B340}"/>
              </a:ext>
            </a:extLst>
          </p:cNvPr>
          <p:cNvSpPr>
            <a:spLocks noGrp="1"/>
          </p:cNvSpPr>
          <p:nvPr>
            <p:ph type="ftr" sz="quarter" idx="4"/>
          </p:nvPr>
        </p:nvSpPr>
        <p:spPr/>
        <p:txBody>
          <a:bodyPr/>
          <a:lstStyle/>
          <a:p>
            <a:pPr defTabSz="941979" eaLnBrk="0" hangingPunct="0">
              <a:defRPr/>
            </a:pPr>
            <a:r>
              <a:rPr lang="fr-fr"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a:extLst>
              <a:ext uri="{FF2B5EF4-FFF2-40B4-BE49-F238E27FC236}">
                <a16:creationId xmlns:a16="http://schemas.microsoft.com/office/drawing/2014/main" id="{76A1849A-4C5E-33C4-42E2-755210F02947}"/>
              </a:ext>
            </a:extLst>
          </p:cNvPr>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6/29/2026 9:01 AM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04C0B1FC-EE8C-946D-E912-69C320A24A10}"/>
              </a:ext>
            </a:extLst>
          </p:cNvPr>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11</a:t>
            </a:fld>
            <a:endParaRPr lang="en-US">
              <a:solidFill>
                <a:prstClr val="black"/>
              </a:solidFill>
              <a:latin typeface="Segoe UI" pitchFamily="34" charset="0"/>
            </a:endParaRPr>
          </a:p>
        </p:txBody>
      </p:sp>
    </p:spTree>
    <p:extLst>
      <p:ext uri="{BB962C8B-B14F-4D97-AF65-F5344CB8AC3E}">
        <p14:creationId xmlns:p14="http://schemas.microsoft.com/office/powerpoint/2010/main" val="3621859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CA4C-AC1C-8944-5775-92F987FC9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F354B-C8B6-E5C5-518E-1E4E5C4519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F175D39-64F5-50A5-6A48-337543E69EA3}"/>
              </a:ext>
            </a:extLst>
          </p:cNvPr>
          <p:cNvSpPr>
            <a:spLocks noGrp="1"/>
          </p:cNvSpPr>
          <p:nvPr>
            <p:ph type="body" idx="1"/>
          </p:nvPr>
        </p:nvSpPr>
        <p:spPr/>
        <p:txBody>
          <a:bodyPr/>
          <a:lstStyle/>
          <a:p>
            <a:r>
              <a:rPr lang="fr-FR"/>
              <a:t>Voici </a:t>
            </a:r>
            <a:r>
              <a:rPr lang="fr-FR" dirty="0"/>
              <a:t>des exemples concrets de cette </a:t>
            </a:r>
            <a:r>
              <a:rPr lang="fr-FR"/>
              <a:t>gamme </a:t>
            </a:r>
            <a:r>
              <a:rPr lang="fr-FR" dirty="0"/>
              <a:t>d'agents</a:t>
            </a:r>
            <a:r>
              <a:rPr lang="fr-FR"/>
              <a:t>, du plus simple au plus avancé</a:t>
            </a:r>
            <a:r>
              <a:rPr lang="fr-FR" dirty="0"/>
              <a:t>. L'agent</a:t>
            </a:r>
            <a:r>
              <a:rPr lang="fr-FR"/>
              <a:t> d'assistance informatique </a:t>
            </a:r>
            <a:r>
              <a:rPr lang="fr-FR" dirty="0"/>
              <a:t>répond à des questions comme </a:t>
            </a:r>
            <a:r>
              <a:rPr lang="fr-FR"/>
              <a:t>« Comment me connecter au réseau ? » — </a:t>
            </a:r>
            <a:r>
              <a:rPr lang="fr-FR" dirty="0"/>
              <a:t>c'est un </a:t>
            </a:r>
            <a:r>
              <a:rPr lang="fr-FR"/>
              <a:t>agent simple basé sur la connaissance.</a:t>
            </a:r>
            <a:r>
              <a:rPr lang="fr-FR" dirty="0"/>
              <a:t> L'agent </a:t>
            </a:r>
            <a:r>
              <a:rPr lang="fr-FR"/>
              <a:t>de suivi de projet </a:t>
            </a:r>
            <a:r>
              <a:rPr lang="fr-FR" dirty="0"/>
              <a:t>vous indique </a:t>
            </a:r>
            <a:r>
              <a:rPr lang="fr-FR"/>
              <a:t>l'état </a:t>
            </a:r>
            <a:r>
              <a:rPr lang="fr-FR" dirty="0"/>
              <a:t>d'avancement </a:t>
            </a:r>
            <a:r>
              <a:rPr lang="fr-FR"/>
              <a:t>et le budget restant</a:t>
            </a:r>
            <a:r>
              <a:rPr lang="fr-FR" dirty="0"/>
              <a:t>. L'agent</a:t>
            </a:r>
            <a:r>
              <a:rPr lang="fr-FR"/>
              <a:t> d'actualisation des appareils automatise la </a:t>
            </a:r>
            <a:r>
              <a:rPr lang="fr-FR" dirty="0"/>
              <a:t>demande de matériel IT avec validation intégrée</a:t>
            </a:r>
            <a:r>
              <a:rPr lang="fr-FR"/>
              <a:t>.</a:t>
            </a:r>
            <a:r>
              <a:rPr lang="fr-FR" dirty="0"/>
              <a:t> L'agent </a:t>
            </a:r>
            <a:r>
              <a:rPr lang="fr-FR"/>
              <a:t>de gestion budgétaire examine les bons de commande et </a:t>
            </a:r>
            <a:r>
              <a:rPr lang="fr-FR" dirty="0"/>
              <a:t>lance </a:t>
            </a:r>
            <a:r>
              <a:rPr lang="fr-FR"/>
              <a:t>la planification</a:t>
            </a:r>
            <a:r>
              <a:rPr lang="fr-FR" dirty="0"/>
              <a:t> financière</a:t>
            </a:r>
            <a:r>
              <a:rPr lang="fr-FR"/>
              <a:t>.</a:t>
            </a:r>
            <a:r>
              <a:rPr lang="fr-FR" dirty="0"/>
              <a:t> Et l'agent </a:t>
            </a:r>
            <a:r>
              <a:rPr lang="fr-FR"/>
              <a:t>de support client</a:t>
            </a:r>
            <a:r>
              <a:rPr lang="fr-FR" dirty="0"/>
              <a:t>, le plus avancé, détecte des</a:t>
            </a:r>
            <a:r>
              <a:rPr lang="fr-FR"/>
              <a:t> problèmes et les transmet à d'autres agents — </a:t>
            </a:r>
            <a:r>
              <a:rPr lang="fr-FR" dirty="0"/>
              <a:t>c'est de </a:t>
            </a:r>
            <a:r>
              <a:rPr lang="fr-FR"/>
              <a:t>l'orchestration multi-agents.</a:t>
            </a:r>
            <a:r>
              <a:rPr lang="fr-FR" dirty="0"/>
              <a:t> La valeur augmente à mesure que l'on monte en complexité : traitement plus rapide, meilleure expérience, écosystème d'agents qui collaborent entre eux</a:t>
            </a:r>
            <a:r>
              <a:rPr lang="fr-FR"/>
              <a:t>.</a:t>
            </a:r>
            <a:endParaRPr lang="fr-FR" dirty="0"/>
          </a:p>
        </p:txBody>
      </p:sp>
      <p:sp>
        <p:nvSpPr>
          <p:cNvPr id="4" name="Slide Number Placeholder 3">
            <a:extLst>
              <a:ext uri="{FF2B5EF4-FFF2-40B4-BE49-F238E27FC236}">
                <a16:creationId xmlns:a16="http://schemas.microsoft.com/office/drawing/2014/main" id="{8DD89E19-453C-2A72-D027-AF449274DF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89867-10D3-408F-B5D4-6ED1302B31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928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3222-70F9-5EB7-670D-E40D5D0F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53000-99C8-2B73-49AE-42A340A36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5E01E-AF18-EB42-2AD0-D3AC3FC01A92}"/>
              </a:ext>
            </a:extLst>
          </p:cNvPr>
          <p:cNvSpPr>
            <a:spLocks noGrp="1"/>
          </p:cNvSpPr>
          <p:nvPr>
            <p:ph type="body" idx="1"/>
          </p:nvPr>
        </p:nvSpPr>
        <p:spPr/>
        <p:txBody>
          <a:bodyPr/>
          <a:lstStyle/>
          <a:p>
            <a:r>
              <a:rPr lang="fr-FR" dirty="0"/>
              <a:t>Qu'il soit simple ou complexe, tout agent repose sur six fondements. Le modèle de base, c'est le LLM sous-jacent. L'orchestrateur, c'est le chef d'orchestre — celui qui décide quoi faire à chaque étape. Les connaissances indiquent à l'agent où chercher l'information : SharePoint, site externe, connecteur vers une autre plateforme. Les instructions, c'est le cœur : vous écrivez en langage naturel tout ce que vous voulez que l'agent fasse, comment vous voulez qu'il agisse. Les déclencheurs sont ce qui « réveille » l'agent — un message reçu, un événement, une planification. Et les actions, c'est ce que l'agent sait faire : produire un document, créer un ticket, générer une image. Retenez bien ces six éléments, on les retrouvera dans l'outil de création.</a:t>
            </a:r>
          </a:p>
        </p:txBody>
      </p:sp>
      <p:sp>
        <p:nvSpPr>
          <p:cNvPr id="4" name="Header Placeholder 3">
            <a:extLst>
              <a:ext uri="{FF2B5EF4-FFF2-40B4-BE49-F238E27FC236}">
                <a16:creationId xmlns:a16="http://schemas.microsoft.com/office/drawing/2014/main" id="{CEED772D-9D19-0382-298B-3F9C376610F1}"/>
              </a:ext>
            </a:extLst>
          </p:cNvPr>
          <p:cNvSpPr>
            <a:spLocks noGrp="1"/>
          </p:cNvSpPr>
          <p:nvPr>
            <p:ph type="hdr" sz="quarter"/>
          </p:nvPr>
        </p:nvSpPr>
        <p:spPr/>
        <p:txBody>
          <a:bodyPr/>
          <a:lstStyle/>
          <a:p>
            <a:pPr marL="0" marR="0" lvl="0" indent="0" algn="l" defTabSz="9907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917A547-D8A2-BCC2-01D4-2EA0850C0556}"/>
              </a:ext>
            </a:extLst>
          </p:cNvPr>
          <p:cNvSpPr>
            <a:spLocks noGrp="1"/>
          </p:cNvSpPr>
          <p:nvPr>
            <p:ph type="ftr" sz="quarter" idx="4"/>
          </p:nvPr>
        </p:nvSpPr>
        <p:spPr/>
        <p:txBody>
          <a:bodyPr/>
          <a:lstStyle/>
          <a:p>
            <a:pPr marL="619220" marR="0" lvl="0" indent="0" algn="l" defTabSz="990426" rtl="0" eaLnBrk="0" fontAlgn="auto" latinLnBrk="0" hangingPunct="0">
              <a:lnSpc>
                <a:spcPct val="100000"/>
              </a:lnSpc>
              <a:spcBef>
                <a:spcPts val="0"/>
              </a:spcBef>
              <a:spcAft>
                <a:spcPts val="0"/>
              </a:spcAft>
              <a:buClrTx/>
              <a:buSzTx/>
              <a:buFontTx/>
              <a:buNone/>
              <a:tabLst/>
              <a:defRPr/>
            </a:pPr>
            <a:r>
              <a:rPr kumimoji="0" lang="fr-fr"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a:extLst>
              <a:ext uri="{FF2B5EF4-FFF2-40B4-BE49-F238E27FC236}">
                <a16:creationId xmlns:a16="http://schemas.microsoft.com/office/drawing/2014/main" id="{70D78B76-A091-9809-6A58-7DDED9B10E0D}"/>
              </a:ext>
            </a:extLst>
          </p:cNvPr>
          <p:cNvSpPr>
            <a:spLocks noGrp="1"/>
          </p:cNvSpPr>
          <p:nvPr>
            <p:ph type="dt" idx="1"/>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2E0231D8-9D10-4A56-A725-A587A7DED063}"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6/29/2026 9:01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91563FC-E1DB-EF88-532F-F16D9233DC84}"/>
              </a:ext>
            </a:extLst>
          </p:cNvPr>
          <p:cNvSpPr>
            <a:spLocks noGrp="1"/>
          </p:cNvSpPr>
          <p:nvPr>
            <p:ph type="sldNum" sz="quarter" idx="5"/>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2804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121CF-AFD2-1281-D846-D07B34A86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2DFC-9B43-953C-C0A4-3CD09DB57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189BD-F7DD-DEB1-A81C-6FE85F7F03F5}"/>
              </a:ext>
            </a:extLst>
          </p:cNvPr>
          <p:cNvSpPr>
            <a:spLocks noGrp="1"/>
          </p:cNvSpPr>
          <p:nvPr>
            <p:ph type="body" idx="1"/>
          </p:nvPr>
        </p:nvSpPr>
        <p:spPr/>
        <p:txBody>
          <a:bodyPr/>
          <a:lstStyle/>
          <a:p>
            <a:r>
              <a:rPr lang="fr-FR" dirty="0"/>
              <a:t>Pour créer des agents, </a:t>
            </a:r>
            <a:r>
              <a:rPr lang="fr-FR"/>
              <a:t>Microsoft propose </a:t>
            </a:r>
            <a:r>
              <a:rPr lang="fr-FR" dirty="0"/>
              <a:t>une gamme d'outils adaptée à chaque </a:t>
            </a:r>
            <a:r>
              <a:rPr lang="fr-FR"/>
              <a:t>profil</a:t>
            </a:r>
            <a:r>
              <a:rPr lang="fr-FR" dirty="0"/>
              <a:t>.</a:t>
            </a:r>
            <a:r>
              <a:rPr lang="fr-FR"/>
              <a:t> Pour les utilisateurs finaux</a:t>
            </a:r>
            <a:r>
              <a:rPr lang="fr-FR" dirty="0"/>
              <a:t>, il y a</a:t>
            </a:r>
            <a:r>
              <a:rPr lang="fr-FR"/>
              <a:t> Agent Builder </a:t>
            </a:r>
            <a:r>
              <a:rPr lang="fr-FR" dirty="0"/>
              <a:t>— c'est du </a:t>
            </a:r>
            <a:r>
              <a:rPr lang="fr-FR"/>
              <a:t>no-code, intégré </a:t>
            </a:r>
            <a:r>
              <a:rPr lang="fr-FR" dirty="0"/>
              <a:t>directement dans </a:t>
            </a:r>
            <a:r>
              <a:rPr lang="fr-FR"/>
              <a:t>Copilot Chat</a:t>
            </a:r>
            <a:r>
              <a:rPr lang="fr-FR" dirty="0"/>
              <a:t>, et c'est </a:t>
            </a:r>
            <a:r>
              <a:rPr lang="fr-FR"/>
              <a:t>sur celui-ci que nous allons nous concentrer aujourd'hui. Pour les créateurs </a:t>
            </a:r>
            <a:r>
              <a:rPr lang="fr-FR" dirty="0"/>
              <a:t>et les « citizen developers », il y a </a:t>
            </a:r>
            <a:r>
              <a:rPr lang="fr-FR"/>
              <a:t>Copilot Studio, </a:t>
            </a:r>
            <a:r>
              <a:rPr lang="fr-FR" dirty="0"/>
              <a:t>qui est du low-code avec </a:t>
            </a:r>
            <a:r>
              <a:rPr lang="fr-FR"/>
              <a:t>plus de contrôle</a:t>
            </a:r>
            <a:r>
              <a:rPr lang="fr-FR" dirty="0"/>
              <a:t> et la possibilité de partager les </a:t>
            </a:r>
            <a:r>
              <a:rPr lang="fr-FR"/>
              <a:t>agents à grande échelle</a:t>
            </a:r>
            <a:r>
              <a:rPr lang="fr-FR" dirty="0"/>
              <a:t>. Et pour </a:t>
            </a:r>
            <a:r>
              <a:rPr lang="fr-FR"/>
              <a:t>les développeurs</a:t>
            </a:r>
            <a:r>
              <a:rPr lang="fr-FR" dirty="0"/>
              <a:t>, il y a</a:t>
            </a:r>
            <a:r>
              <a:rPr lang="fr-FR"/>
              <a:t> VS Code, Azure AI </a:t>
            </a:r>
            <a:r>
              <a:rPr lang="fr-FR" dirty="0"/>
              <a:t>Foundry</a:t>
            </a:r>
            <a:r>
              <a:rPr lang="fr-FR"/>
              <a:t> </a:t>
            </a:r>
            <a:r>
              <a:rPr lang="fr-FR" dirty="0"/>
              <a:t>et Copilot Studio en mode pro-code pour des agents beaucoup plus complexes. La bonne nouvelle</a:t>
            </a:r>
            <a:r>
              <a:rPr lang="fr-FR"/>
              <a:t>, </a:t>
            </a:r>
            <a:r>
              <a:rPr lang="fr-FR" dirty="0"/>
              <a:t>c'est que </a:t>
            </a:r>
            <a:r>
              <a:rPr lang="fr-FR"/>
              <a:t>ces outils sont complémentaires</a:t>
            </a:r>
            <a:r>
              <a:rPr lang="fr-FR" dirty="0"/>
              <a:t> : un </a:t>
            </a:r>
            <a:r>
              <a:rPr lang="fr-FR"/>
              <a:t>agent créé dans Agent Builder peut ensuite être enrichi dans Copilot Studio.</a:t>
            </a:r>
            <a:endParaRPr lang="fr-FR" dirty="0"/>
          </a:p>
        </p:txBody>
      </p:sp>
      <p:sp>
        <p:nvSpPr>
          <p:cNvPr id="4" name="Slide Number Placeholder 3">
            <a:extLst>
              <a:ext uri="{FF2B5EF4-FFF2-40B4-BE49-F238E27FC236}">
                <a16:creationId xmlns:a16="http://schemas.microsoft.com/office/drawing/2014/main" id="{FD33F76E-AC4D-C908-9206-FD03902B49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09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r>
              <a:rPr lang="fr-FR"/>
              <a:t>Trois portes d'entrée </a:t>
            </a:r>
            <a:r>
              <a:rPr lang="fr-FR" dirty="0"/>
              <a:t>s'offrent à vous</a:t>
            </a:r>
            <a:r>
              <a:rPr lang="fr-FR"/>
              <a:t>. </a:t>
            </a:r>
            <a:r>
              <a:rPr lang="fr-FR" dirty="0"/>
              <a:t>La première, pour un impact immédiat : démarrez </a:t>
            </a:r>
            <a:r>
              <a:rPr lang="fr-FR"/>
              <a:t>avec un agent prédéfini </a:t>
            </a:r>
            <a:r>
              <a:rPr lang="fr-FR" dirty="0"/>
              <a:t>parmi ceux proposés dans l'Agent Store </a:t>
            </a:r>
            <a:r>
              <a:rPr lang="fr-FR"/>
              <a:t>— </a:t>
            </a:r>
            <a:r>
              <a:rPr lang="fr-FR" dirty="0"/>
              <a:t>comme </a:t>
            </a:r>
            <a:r>
              <a:rPr lang="fr-FR"/>
              <a:t>Analyste, Recherche</a:t>
            </a:r>
            <a:r>
              <a:rPr lang="fr-FR" dirty="0"/>
              <a:t> ou l'Agent </a:t>
            </a:r>
            <a:r>
              <a:rPr lang="fr-FR"/>
              <a:t>de réunion. </a:t>
            </a:r>
            <a:r>
              <a:rPr lang="fr-FR" dirty="0"/>
              <a:t>La deuxième, si vous avez une vision spécifique : créez votre agent </a:t>
            </a:r>
            <a:r>
              <a:rPr lang="fr-FR"/>
              <a:t>à partir de zéro ou d'un modèle </a:t>
            </a:r>
            <a:r>
              <a:rPr lang="fr-FR" dirty="0"/>
              <a:t>personnalisable dans </a:t>
            </a:r>
            <a:r>
              <a:rPr lang="fr-FR"/>
              <a:t>Agent Builder. C'est </a:t>
            </a:r>
            <a:r>
              <a:rPr lang="fr-FR" dirty="0"/>
              <a:t>le cœur de </a:t>
            </a:r>
            <a:r>
              <a:rPr lang="fr-FR"/>
              <a:t>ce </a:t>
            </a:r>
            <a:r>
              <a:rPr lang="fr-FR" dirty="0"/>
              <a:t>que nous allons </a:t>
            </a:r>
            <a:r>
              <a:rPr lang="fr-FR"/>
              <a:t>voir en </a:t>
            </a:r>
            <a:r>
              <a:rPr lang="fr-FR" dirty="0"/>
              <a:t>démonstration</a:t>
            </a:r>
            <a:r>
              <a:rPr lang="fr-FR"/>
              <a:t>. </a:t>
            </a:r>
            <a:r>
              <a:rPr lang="fr-FR" dirty="0"/>
              <a:t>Et la troisième, pour les profils plus avancés </a:t>
            </a:r>
            <a:r>
              <a:rPr lang="fr-FR"/>
              <a:t>: </a:t>
            </a:r>
            <a:r>
              <a:rPr lang="fr-FR" dirty="0"/>
              <a:t>intégrez vos agents existants développés avec </a:t>
            </a:r>
            <a:r>
              <a:rPr lang="fr-FR"/>
              <a:t>Azure AI </a:t>
            </a:r>
            <a:r>
              <a:rPr lang="fr-FR" dirty="0"/>
              <a:t>Foundry</a:t>
            </a:r>
            <a:r>
              <a:rPr lang="fr-FR"/>
              <a:t> ou Visual Studio dans Copilot Studio.</a:t>
            </a:r>
            <a:r>
              <a:rPr lang="fr-FR" dirty="0"/>
              <a:t> </a:t>
            </a:r>
            <a:r>
              <a:rPr lang="fr-FR"/>
              <a:t>Pour </a:t>
            </a:r>
            <a:r>
              <a:rPr lang="fr-FR" dirty="0"/>
              <a:t>cette session</a:t>
            </a:r>
            <a:r>
              <a:rPr lang="fr-FR"/>
              <a:t>, </a:t>
            </a:r>
            <a:r>
              <a:rPr lang="fr-FR" dirty="0"/>
              <a:t>nous ciblons principalement les deux premières options — du débutant </a:t>
            </a:r>
            <a:r>
              <a:rPr lang="fr-FR"/>
              <a:t>à </a:t>
            </a:r>
            <a:r>
              <a:rPr lang="fr-FR" dirty="0"/>
              <a:t>l'agent pro</a:t>
            </a:r>
            <a:r>
              <a:rPr lang="fr-FR"/>
              <a:t>.</a:t>
            </a:r>
            <a:endParaRPr lang="fr-FR" dirty="0"/>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Passons maintenant aux agents prédéfinis, ces agents « sur étagère » qui sont prêts à être utilisés. Vous n'avez rien à faire si ce n'est les ajouter depuis le magasin d'agents. Ils sont déjà configurés et opérationnels. On ne va pas tous les voir, mais nous allons vous présenter les plus importants — ceux qui ont le plus d'impact chez nos clients.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856062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35C2-993B-EBD3-8B03-94863AEC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B0889-D6F0-00A0-F897-6E624B13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32E42-F07C-6702-366A-2E987A28E598}"/>
              </a:ext>
            </a:extLst>
          </p:cNvPr>
          <p:cNvSpPr>
            <a:spLocks noGrp="1"/>
          </p:cNvSpPr>
          <p:nvPr>
            <p:ph type="body" idx="1"/>
          </p:nvPr>
        </p:nvSpPr>
        <p:spPr/>
        <p:txBody>
          <a:bodyPr/>
          <a:lstStyle/>
          <a:p>
            <a:r>
              <a:rPr lang="fr-FR" dirty="0"/>
              <a:t>Le premier agent clé, c'est l'agent Recherche — ou « Researcher » en anglais. C'est un agent qui utilise le raisonnement profond, le Deep Reasoning. Contrairement à un prompt classique qui répond en quelques secondes, l'agent Recherche va prendre plusieurs minutes — parfois jusqu'à 10 ou 15 minutes — pour vous fournir une réponse beaucoup plus fournie. Il a connaissance de tout votre environnement de travail : documents, mails, chats, OneDrive, SharePoint, et aussi le web. Le cas d'usage classique, c'est l'analyse de la concurrence ou l'étude de marché. Il raisonne étape par étape, corrobore les informations à travers différentes sources, et produit un rapport de plusieurs pages que vous pouvez exporter dans Word ou PowerPoint. Il peut aussi être connecté à Jira, Confluence ou d'autres sources internes, et appeler d'autres agents pour enrichir ses résultats. Je vous invite vraiment à l'essayer si ce n'est pas déjà fait.</a:t>
            </a:r>
          </a:p>
        </p:txBody>
      </p:sp>
      <p:sp>
        <p:nvSpPr>
          <p:cNvPr id="4" name="Slide Number Placeholder 3">
            <a:extLst>
              <a:ext uri="{FF2B5EF4-FFF2-40B4-BE49-F238E27FC236}">
                <a16:creationId xmlns:a16="http://schemas.microsoft.com/office/drawing/2014/main" id="{A57005DE-AEAA-9A8E-971C-A7F777AA6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34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872F-2FBC-BFEE-AF81-F9B7BC845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7C15-FB61-6114-D950-9DB074B0B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19C6-DF46-B66F-1901-E85D75CD0BF9}"/>
              </a:ext>
            </a:extLst>
          </p:cNvPr>
          <p:cNvSpPr>
            <a:spLocks noGrp="1"/>
          </p:cNvSpPr>
          <p:nvPr>
            <p:ph type="body" idx="1"/>
          </p:nvPr>
        </p:nvSpPr>
        <p:spPr/>
        <p:txBody>
          <a:bodyPr/>
          <a:lstStyle/>
          <a:p>
            <a:r>
              <a:rPr lang="fr-FR" dirty="0"/>
              <a:t>L'agent Analyste, c'est votre data scientist personnel. Comme l'agent Recherche, il utilise le raisonnement profond — avec les modèles o3-mini d'OpenAI — mais lui est spécialisé dans l'analyse de données chiffrées. Vous lui donnez un fichier Excel, même volumineux avec plusieurs onglets, et il va l'analyser en profondeur. Comme il utilise du code Python, il est capable de produire des graphiques, des tendances, des prévisions. C'est un outil puissant pour passer des données brutes à des insights exploitables en quelques minutes. Donc deux agents complémentaires : Recherche pour les grandes études documentaires, Analyste pour les données chiffrées. Les deux sont déjà disponibles et prêts à l'emploi.</a:t>
            </a:r>
          </a:p>
        </p:txBody>
      </p:sp>
      <p:sp>
        <p:nvSpPr>
          <p:cNvPr id="4" name="Slide Number Placeholder 3">
            <a:extLst>
              <a:ext uri="{FF2B5EF4-FFF2-40B4-BE49-F238E27FC236}">
                <a16:creationId xmlns:a16="http://schemas.microsoft.com/office/drawing/2014/main" id="{1617038E-BEE2-8637-12B2-2114DE20E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4CE2-9604-2062-D5B6-0B3F6B4EC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29D3-9CB0-5061-729D-309518B8B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D1871-60A0-96FE-0292-7DB2A62E6034}"/>
              </a:ext>
            </a:extLst>
          </p:cNvPr>
          <p:cNvSpPr>
            <a:spLocks noGrp="1"/>
          </p:cNvSpPr>
          <p:nvPr>
            <p:ph type="body" idx="1"/>
          </p:nvPr>
        </p:nvSpPr>
        <p:spPr/>
        <p:txBody>
          <a:bodyPr/>
          <a:lstStyle/>
          <a:p>
            <a:r>
              <a:rPr lang="fr-FR" dirty="0"/>
              <a:t>Et vous avez également des agents pour Word, Excel et PowerPoint qui permettent de créer des documents de A à Z directement dans le chat Copilot. Chaque agent recherche à la fois sur le web et dans vos données de travail pour créer du contenu de haute qualité. Il interagit avec vous pour clarifier votre demande — quel template utiliser, quelle longueur, quel public cible. Vous pouvez même vous baser sur un document existant comme source. Ces agents sont actuellement dans le programme Frontier et utilisent le modèle Anthropic — ils seront disponibles plus largement prochainement.</a:t>
            </a:r>
          </a:p>
        </p:txBody>
      </p:sp>
      <p:sp>
        <p:nvSpPr>
          <p:cNvPr id="4" name="Slide Number Placeholder 3">
            <a:extLst>
              <a:ext uri="{FF2B5EF4-FFF2-40B4-BE49-F238E27FC236}">
                <a16:creationId xmlns:a16="http://schemas.microsoft.com/office/drawing/2014/main" id="{135C4405-7E6C-6F02-C1E2-9005C2B019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47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Avant de commencer, nous vous invitons à visiter le Hub client Microsoft pour retrouver toutes les sessions à venir, les mises à jour et les contenus à la demande. Vous pouvez scanner le QR code affiché à l'écran ou cliquer sur le lien aka.ms/CustomerHubSessions. Sur cette plateforme, vous trouverez l'ensemble des sessions que Microsoft propose sur Copilot, la sécurité Azure et bien d'autres sujets. N'hésitez pas à vous y inscrire pour ne rien manquer.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9:01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821040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FBB55-DF85-340C-1D2A-A8657C32C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9DDBB-D73E-B016-BA00-7209B55AAD83}"/>
              </a:ext>
            </a:extLst>
          </p:cNvPr>
          <p:cNvSpPr>
            <a:spLocks noGrp="1" noRot="1" noChangeAspect="1"/>
          </p:cNvSpPr>
          <p:nvPr>
            <p:ph type="sldImg"/>
          </p:nvPr>
        </p:nvSpPr>
        <p:spPr>
          <a:xfrm>
            <a:off x="747713" y="1181100"/>
            <a:ext cx="5667375" cy="3189288"/>
          </a:xfrm>
        </p:spPr>
      </p:sp>
      <p:sp>
        <p:nvSpPr>
          <p:cNvPr id="3" name="Notes Placeholder 2">
            <a:extLst>
              <a:ext uri="{FF2B5EF4-FFF2-40B4-BE49-F238E27FC236}">
                <a16:creationId xmlns:a16="http://schemas.microsoft.com/office/drawing/2014/main" id="{F7C6FA4A-6762-045C-4B7D-70EA557EEBA1}"/>
              </a:ext>
            </a:extLst>
          </p:cNvPr>
          <p:cNvSpPr>
            <a:spLocks noGrp="1"/>
          </p:cNvSpPr>
          <p:nvPr>
            <p:ph type="body" idx="1"/>
          </p:nvPr>
        </p:nvSpPr>
        <p:spPr/>
        <p:txBody>
          <a:bodyPr/>
          <a:lstStyle/>
          <a:p>
            <a:r>
              <a:rPr lang="fr-FR" dirty="0"/>
              <a:t>Voici un aperçu plus large des agents prédéfinis disponibles dans Microsoft 365. Au-delà de Recherche et Analyste, vous avez Formulaires pour créer des sondages et enquêtes de satisfaction en un prompt, Interprète pour la traduction multilingue en temps réel dans vos réunions Teams, Facilitateur pour la modération et la prise de notes en réunion. Il y a aussi Planner pour automatiser la gestion de projet, Connaissances pour la gestion de contenu SharePoint, et l'agent Ventes — anciennement Copilot for Sales — qui s'intègre à votre CRM pour gérer les opportunités, contacts et rendez-vous commerciaux. Tout cela est inclus dans la licence Copilot. Pour découvrir l'ensemble des agents disponibles, rendez-vous dans le magasin d'agents que nous allons voir maintenant.</a:t>
            </a:r>
          </a:p>
        </p:txBody>
      </p:sp>
      <p:sp>
        <p:nvSpPr>
          <p:cNvPr id="4" name="Slide Number Placeholder 3">
            <a:extLst>
              <a:ext uri="{FF2B5EF4-FFF2-40B4-BE49-F238E27FC236}">
                <a16:creationId xmlns:a16="http://schemas.microsoft.com/office/drawing/2014/main" id="{88CA6FF6-9038-7AF8-6D44-478C083070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001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Passons maintenant à la découverte des agents. Comment trouver ceux qui correspondent à vos besoins ? C'est justement le rôle de l'Agent Store, le magasin d'agents intégré à Copilot.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925160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L'Agent Store</a:t>
            </a:r>
            <a:r>
              <a:rPr lang="fr-FR" dirty="0"/>
              <a:t> est </a:t>
            </a:r>
            <a:r>
              <a:rPr lang="fr-FR"/>
              <a:t>votre point d'entrée unique</a:t>
            </a:r>
            <a:r>
              <a:rPr lang="fr-FR" dirty="0"/>
              <a:t> pour découvrir les agents</a:t>
            </a:r>
            <a:r>
              <a:rPr lang="fr-FR"/>
              <a:t>. </a:t>
            </a:r>
            <a:r>
              <a:rPr lang="fr-FR" dirty="0"/>
              <a:t>Il offre trois </a:t>
            </a:r>
            <a:r>
              <a:rPr lang="fr-FR"/>
              <a:t>grands bénéfices. </a:t>
            </a:r>
            <a:r>
              <a:rPr lang="fr-FR" dirty="0"/>
              <a:t>Premièrement, la découverte : une expérience personnalisée selon votre contexte pour explorer </a:t>
            </a:r>
            <a:r>
              <a:rPr lang="fr-FR"/>
              <a:t>les agents Microsoft, </a:t>
            </a:r>
            <a:r>
              <a:rPr lang="fr-FR" dirty="0"/>
              <a:t>les </a:t>
            </a:r>
            <a:r>
              <a:rPr lang="fr-FR"/>
              <a:t>agents partenaires et </a:t>
            </a:r>
            <a:r>
              <a:rPr lang="fr-FR" dirty="0"/>
              <a:t>ceux </a:t>
            </a:r>
            <a:r>
              <a:rPr lang="fr-FR"/>
              <a:t>créés par votre organisation</a:t>
            </a:r>
            <a:r>
              <a:rPr lang="fr-FR" dirty="0"/>
              <a:t>. Deuxièmement</a:t>
            </a:r>
            <a:r>
              <a:rPr lang="fr-FR"/>
              <a:t>, </a:t>
            </a:r>
            <a:r>
              <a:rPr lang="fr-FR" dirty="0"/>
              <a:t>le déploiement rapide </a:t>
            </a:r>
            <a:r>
              <a:rPr lang="fr-FR"/>
              <a:t>: des agents prêts à l'emploi</a:t>
            </a:r>
            <a:r>
              <a:rPr lang="fr-FR" dirty="0"/>
              <a:t> que vous activez en quelques clics, sans </a:t>
            </a:r>
            <a:r>
              <a:rPr lang="fr-FR"/>
              <a:t>développement préalable</a:t>
            </a:r>
            <a:r>
              <a:rPr lang="fr-FR" dirty="0"/>
              <a:t>. Par exemple, si votre entreprise utilise Canva</a:t>
            </a:r>
            <a:r>
              <a:rPr lang="fr-FR"/>
              <a:t>, vous </a:t>
            </a:r>
            <a:r>
              <a:rPr lang="fr-FR" dirty="0"/>
              <a:t>pouvez activer l'agent correspondant</a:t>
            </a:r>
            <a:r>
              <a:rPr lang="fr-FR"/>
              <a:t>. </a:t>
            </a:r>
            <a:r>
              <a:rPr lang="fr-FR" dirty="0"/>
              <a:t>Et troisièmement, le contrôle </a:t>
            </a:r>
            <a:r>
              <a:rPr lang="fr-FR"/>
              <a:t>administratif : </a:t>
            </a:r>
            <a:r>
              <a:rPr lang="fr-FR" dirty="0"/>
              <a:t>la </a:t>
            </a:r>
            <a:r>
              <a:rPr lang="fr-FR"/>
              <a:t>sécurité, </a:t>
            </a:r>
            <a:r>
              <a:rPr lang="fr-FR" dirty="0"/>
              <a:t>la </a:t>
            </a:r>
            <a:r>
              <a:rPr lang="fr-FR"/>
              <a:t>conformité</a:t>
            </a:r>
            <a:r>
              <a:rPr lang="fr-FR" dirty="0"/>
              <a:t> et les performances sont vérifiées</a:t>
            </a:r>
            <a:r>
              <a:rPr lang="fr-FR"/>
              <a:t>, </a:t>
            </a:r>
            <a:r>
              <a:rPr lang="fr-FR" dirty="0"/>
              <a:t>et le </a:t>
            </a:r>
            <a:r>
              <a:rPr lang="fr-FR"/>
              <a:t>service informatique </a:t>
            </a:r>
            <a:r>
              <a:rPr lang="fr-FR" dirty="0"/>
              <a:t>conserve une maîtrise totale. Pour y accéder</a:t>
            </a:r>
            <a:r>
              <a:rPr lang="fr-FR"/>
              <a:t>, </a:t>
            </a:r>
            <a:r>
              <a:rPr lang="fr-FR" dirty="0"/>
              <a:t>cliquez sur « Tous les agents » </a:t>
            </a:r>
            <a:r>
              <a:rPr lang="fr-FR"/>
              <a:t>dans </a:t>
            </a:r>
            <a:r>
              <a:rPr lang="fr-FR" dirty="0"/>
              <a:t>le menu de gauche de Copilot</a:t>
            </a:r>
            <a:r>
              <a:rPr lang="fr-FR"/>
              <a:t>.</a:t>
            </a:r>
            <a:r>
              <a:rPr lang="fr-FR" dirty="0"/>
              <a:t> </a:t>
            </a:r>
            <a:r>
              <a:rPr lang="fr-FR"/>
              <a:t>C'est un </a:t>
            </a:r>
            <a:r>
              <a:rPr lang="fr-FR" dirty="0"/>
              <a:t>environnement gouverné, </a:t>
            </a:r>
            <a:r>
              <a:rPr lang="fr-FR"/>
              <a:t>pas le Far West.</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4014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Maintenant que nous avons vu les agents prédéfinis et l'Agent Store, passons au cœur de cette session : comment créer vos propres agents en utilisant les modèles disponibles dans Agent Builder. Si vous ne trouvez pas votre bonheur parmi les agents clé en main, vous pouvez créer des agents qui répondent à vos besoins très spécifiques — et plutôt que de partir d'une page blanche, nous vous proposons de commencer à partir d'un modèle existant que vous personnaliserez.</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3795291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1423-F160-E8D1-D345-B9B41F7CD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EED69-99B7-C828-D2E6-6034C67BC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D21B-CE48-630A-92E4-73C11C90F652}"/>
              </a:ext>
            </a:extLst>
          </p:cNvPr>
          <p:cNvSpPr>
            <a:spLocks noGrp="1"/>
          </p:cNvSpPr>
          <p:nvPr>
            <p:ph type="body" idx="1"/>
          </p:nvPr>
        </p:nvSpPr>
        <p:spPr/>
        <p:txBody>
          <a:bodyPr/>
          <a:lstStyle/>
          <a:p>
            <a:r>
              <a:rPr lang="fr-FR" dirty="0"/>
              <a:t>Agent Builder met à votre disposition une vingtaine de modèles, et ce nombre augmente régulièrement — nous en découvrons de nouveaux chaque semaine. Parmi eux, vous avez le Prompt Coach pour vous aider à rédiger des prompts efficaces, le Career Coach pour des conseils de carrière, le Traducteur de texte que vous pouvez personnaliser pour une langue spécifique, l'Idea Coach pour le brainstorming, le Learning Coach pour l'auto-formation avec la possibilité de remplacer les sources web par vos propres sources internes. Il y a aussi le Writing Coach, le Meeting Coach, le Quiz Tutor et bien d'autres. L'intérêt de ces modèles, c'est que toute la structure est déjà prête — instructions, connaissances, suggestions de prompts — et vous n'avez plus qu'à personnaliser selon votre contexte.</a:t>
            </a:r>
          </a:p>
        </p:txBody>
      </p:sp>
      <p:sp>
        <p:nvSpPr>
          <p:cNvPr id="4" name="Header Placeholder 3">
            <a:extLst>
              <a:ext uri="{FF2B5EF4-FFF2-40B4-BE49-F238E27FC236}">
                <a16:creationId xmlns:a16="http://schemas.microsoft.com/office/drawing/2014/main" id="{4F68220F-2AB4-5941-E242-B91E0C13C9B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1215C6D-BC8A-A893-63E3-7FFA1A2F6915}"/>
              </a:ext>
            </a:extLst>
          </p:cNvPr>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a:extLst>
              <a:ext uri="{FF2B5EF4-FFF2-40B4-BE49-F238E27FC236}">
                <a16:creationId xmlns:a16="http://schemas.microsoft.com/office/drawing/2014/main" id="{47FB442C-8C55-593A-73CB-2C2BADB01782}"/>
              </a:ext>
            </a:extLst>
          </p:cNvPr>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a:extLst>
              <a:ext uri="{FF2B5EF4-FFF2-40B4-BE49-F238E27FC236}">
                <a16:creationId xmlns:a16="http://schemas.microsoft.com/office/drawing/2014/main" id="{69A50F65-87F0-B0DC-7ED0-0E649A48460A}"/>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097129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création d'un agent à partir d'un modèle se fait en quatre étapes simples. Étape 1 : vous choisissez un modèle dans la bibliothèque. Étape 2 : toutes les informations sont déjà préremplies — description, instructions, connaissances, fonctionnalités, suggestions de prompts. Vous personnalisez ce qui doit l'être. Étape 3 : vous testez. Et c'est là que commence l'itération — vous testez, vous ajustez les instructions, vous changez les sources de données, vous retestez, jusqu'à obtenir le comportement souhaité. Étape 4 : quand vous êtes satisfait, vous cliquez sur Créer et optionnellement vous partagez l'agent avec vos collègues ou toute l'organisation.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Cinq paramètres constituent un agent dans Agent Builder. La description — elle paraît anodine mais elle est essentielle : elle permet aux utilisateurs de comprendre l'utilité de l'agent, et dans un contexte multi-agents, elle permet aux autres agents de savoir s'ils doivent l'appeler. Les instructions — c'est le cœur, le comportement de l'agent, là où l'on passe le plus de temps à peaufiner. Les sources de connaissances — SharePoint, web, fichiers uploadés, connecteurs. Les fonctionnalités — comme l'interpréteur de code pour les analyses de données ou le générateur d'images. Et enfin les suggestions de requêtes — ces prompts proposés aux utilisateurs pour les aider à démarrer avec l'agent.</a:t>
            </a:r>
            <a:endParaRPr lang="fr-FR"/>
          </a:p>
        </p:txBody>
      </p:sp>
      <p:sp>
        <p:nvSpPr>
          <p:cNvPr id="4" name="Espace réservé de l'en-tête 3"/>
          <p:cNvSpPr>
            <a:spLocks noGrp="1"/>
          </p:cNvSpPr>
          <p:nvPr>
            <p:ph type="hdr" sz="quarter"/>
          </p:nvPr>
        </p:nvSpPr>
        <p:spPr/>
        <p:txBody>
          <a:bodyPr/>
          <a:lstStyle/>
          <a:p>
            <a:endParaRPr lang="en-US"/>
          </a:p>
        </p:txBody>
      </p:sp>
      <p:sp>
        <p:nvSpPr>
          <p:cNvPr id="5" name="Espace réservé du pied de page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Espace réservé de la date 5"/>
          <p:cNvSpPr>
            <a:spLocks noGrp="1"/>
          </p:cNvSpPr>
          <p:nvPr>
            <p:ph type="dt" idx="1"/>
          </p:nvPr>
        </p:nvSpPr>
        <p:spPr/>
        <p:txBody>
          <a:bodyPr/>
          <a:lstStyle/>
          <a:p>
            <a:fld id="{386CE63F-9E7F-4C04-9D0D-FCA25A8E9E86}" type="datetime8">
              <a:rPr lang="en-US" smtClean="0"/>
              <a:pPr/>
              <a:t>6/29/2026 9:02 AM</a:t>
            </a:fld>
            <a:endParaRPr lang="en-US"/>
          </a:p>
        </p:txBody>
      </p:sp>
      <p:sp>
        <p:nvSpPr>
          <p:cNvPr id="7" name="Espace réservé du numéro de diapositive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194815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B7CA-1CD3-4EA2-D901-0748B2AEE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1163A-1DD3-CB07-B871-8C928E98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E9F03-2BDB-FA84-A32A-C9AA50956D13}"/>
              </a:ext>
            </a:extLst>
          </p:cNvPr>
          <p:cNvSpPr>
            <a:spLocks noGrp="1"/>
          </p:cNvSpPr>
          <p:nvPr>
            <p:ph type="body" idx="1"/>
          </p:nvPr>
        </p:nvSpPr>
        <p:spPr/>
        <p:txBody>
          <a:bodyPr/>
          <a:lstStyle/>
          <a:p>
            <a:r>
              <a:rPr lang="fr-FR" dirty="0"/>
              <a:t>Les instructions sont l'élément le plus important dans la configuration d'un agent. Elles comportent trois composants clés. L'objectif — quel est cet agent et que fait-il. Les consignes — les directives précises sur le ton, le format des réponses, les restrictions, et même des exemples de questions-réponses pour guider le comportement. Et les compétences — les tâches pas à pas que l'agent doit accomplir. Pour vous aider, consultez la page de bonnes pratiques disponible via le lien affiché. Et petit conseil : utilisez l'agent Prompt Coach, déjà disponible nativement, pour vous aider à rédiger des instructions bien structurées.</a:t>
            </a:r>
          </a:p>
        </p:txBody>
      </p:sp>
      <p:sp>
        <p:nvSpPr>
          <p:cNvPr id="7" name="Slide Number Placeholder 6">
            <a:extLst>
              <a:ext uri="{FF2B5EF4-FFF2-40B4-BE49-F238E27FC236}">
                <a16:creationId xmlns:a16="http://schemas.microsoft.com/office/drawing/2014/main" id="{9974A85E-BBE1-7018-D3AF-CF0D0ABC53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1DB52775-2F4A-609C-209F-CB2710E541F1}"/>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6/29/2026 9:02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82D2BB1A-AD99-9854-B9E8-955BD351B9FB}"/>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fr-fr"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Tous droits réservés. MICROSOFT NE FOURNIT AUCUNE GARANTIE EXPRESSE, IMPLICITE OU LÉGALE RELATIVE AUX INFORMATIONS CONTENUES DANS CETTE PRÉSENTATION.</a:t>
            </a:r>
          </a:p>
        </p:txBody>
      </p:sp>
      <p:sp>
        <p:nvSpPr>
          <p:cNvPr id="5" name="Header Placeholder 4">
            <a:extLst>
              <a:ext uri="{FF2B5EF4-FFF2-40B4-BE49-F238E27FC236}">
                <a16:creationId xmlns:a16="http://schemas.microsoft.com/office/drawing/2014/main" id="{7E2305A9-48EA-472B-E453-815B46469DC8}"/>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657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0343-2245-AC13-CAC4-A20FAE89E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A67D2-A1F6-92CB-F0AC-EE1AC082F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AA1B2-DE26-33F3-0E2A-F2C109654404}"/>
              </a:ext>
            </a:extLst>
          </p:cNvPr>
          <p:cNvSpPr>
            <a:spLocks noGrp="1"/>
          </p:cNvSpPr>
          <p:nvPr>
            <p:ph type="body" idx="1"/>
          </p:nvPr>
        </p:nvSpPr>
        <p:spPr/>
        <p:txBody>
          <a:bodyPr/>
          <a:lstStyle/>
          <a:p>
            <a:r>
              <a:rPr lang="fr-FR" dirty="0"/>
              <a:t>Voici un exemple concret d'instruction pour illustrer les trois composants. L'objectif : « Tu es un agent institutionnel de questions-réponses qui aide à partager les connaissances de l'entreprise. » Les consignes : « Tu réponds aux questions à l'aide de la base de connaissances Contoso et de la documentation publique. Dis 'Je ne sais pas' en l'absence de résultats. Utilise un ton professionnel et poli. L'acronyme CE signifie Contoso Electronics. » Et la compétence : le format de réponse attendu — question en gras, puis résultat reformulé. C'est simple mais efficace. Avec le Prompt Coach, vous obtiendrez des instructions encore plus détaillées et structurées. N'hésitez pas à donner des exemples et des contre-exemples dans vos instructions, c'est ce qui fait vraiment la différence.</a:t>
            </a:r>
          </a:p>
        </p:txBody>
      </p:sp>
      <p:sp>
        <p:nvSpPr>
          <p:cNvPr id="7" name="Slide Number Placeholder 6">
            <a:extLst>
              <a:ext uri="{FF2B5EF4-FFF2-40B4-BE49-F238E27FC236}">
                <a16:creationId xmlns:a16="http://schemas.microsoft.com/office/drawing/2014/main" id="{621914A6-A7C2-9B6B-0512-3018E87B337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A7D325B6-A61D-5128-7A88-07DE53056639}"/>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6/29/2026 9:02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A3E7B3BF-26F6-5014-75B6-0880393FD09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fr-fr"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Tous droits réservés. MICROSOFT NE FOURNIT AUCUNE GARANTIE EXPRESSE, IMPLICITE OU LÉGALE RELATIVE AUX INFORMATIONS CONTENUES DANS CETTE PRÉSENTATION.</a:t>
            </a:r>
          </a:p>
        </p:txBody>
      </p:sp>
      <p:sp>
        <p:nvSpPr>
          <p:cNvPr id="5" name="Header Placeholder 4">
            <a:extLst>
              <a:ext uri="{FF2B5EF4-FFF2-40B4-BE49-F238E27FC236}">
                <a16:creationId xmlns:a16="http://schemas.microsoft.com/office/drawing/2014/main" id="{673C9D12-5A12-EF3B-395A-7CF15A65F6A5}"/>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095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Place à la démonstration ! Ludivine va maintenant vous montrer en direct comment créer un agent à partir du modèle « Plan my Day ». Vous allez voir concrètement comment accéder à Agent Builder, choisir un modèle, le personnaliser et le tester. Tout se fait en quelques clics depuis l'interface Copilot, sans aucune compétence technique requise. Suivez bien les étapes, car vous pourrez reproduire exactement la même chose dans votre environnement.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85251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Quelques règles pratiques pour le bon déroulement de cette session. Pendant la présentation, vos microphones seront coupés pour éviter les perturbations. Cependant, vous pouvez à tout moment poser vos questions via le chat Q&amp;A — nous essaierons d'y répondre au fil de l'eau. Après la présentation, nous ouvrirons un temps d'échange : vous pourrez lever la main pour prendre la parole et poser vos questions directement à l'oral. N'hésitez surtout pas à interagir avec nous, c'est aussi ce qui rend ces sessions enrichissantes.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9:03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511865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105D9-E37E-E512-CD5D-21A1760D2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04E6A-93A9-C848-AC38-358219A9A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F3975-F788-E090-1D4C-90DD63460453}"/>
              </a:ext>
            </a:extLst>
          </p:cNvPr>
          <p:cNvSpPr>
            <a:spLocks noGrp="1"/>
          </p:cNvSpPr>
          <p:nvPr>
            <p:ph type="body" idx="1"/>
          </p:nvPr>
        </p:nvSpPr>
        <p:spPr/>
        <p:txBody>
          <a:bodyPr/>
          <a:lstStyle/>
          <a:p>
            <a:r>
              <a:rPr lang="fr-FR" dirty="0"/>
              <a:t>Au-delà des modèles intégrés dans Copilot, Microsoft met à votre disposition un site web avec une bibliothèque encore plus large d'exemples d'agents. Rendez-vous sur aka.ms/copilotquickstarts pour y accéder. Pour chaque agent, vous trouverez une vidéo de démonstration, la documentation complète et toutes les instructions étape par étape pour le recréer dans votre environnement. Il y a des agents pour la simulation d'entretien d'embauche, la préparation de magasin, la description de poste, le discours commercial, le bien-être au travail, la conception de produits, la planification de voyage, la négociation, le storytelling, et bien d'autres. Ce site est régulièrement enrichi.</a:t>
            </a:r>
          </a:p>
        </p:txBody>
      </p:sp>
      <p:sp>
        <p:nvSpPr>
          <p:cNvPr id="4" name="Header Placeholder 3">
            <a:extLst>
              <a:ext uri="{FF2B5EF4-FFF2-40B4-BE49-F238E27FC236}">
                <a16:creationId xmlns:a16="http://schemas.microsoft.com/office/drawing/2014/main" id="{B1CFDCD6-92E8-ABD2-F58A-8DDD37C7B74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7F3B12C-BCD8-2F15-DB8D-2F4ED4D4C58D}"/>
              </a:ext>
            </a:extLst>
          </p:cNvPr>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a:extLst>
              <a:ext uri="{FF2B5EF4-FFF2-40B4-BE49-F238E27FC236}">
                <a16:creationId xmlns:a16="http://schemas.microsoft.com/office/drawing/2014/main" id="{3BC24357-3CFF-34FE-8017-A1927E0FCB7D}"/>
              </a:ext>
            </a:extLst>
          </p:cNvPr>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a:extLst>
              <a:ext uri="{FF2B5EF4-FFF2-40B4-BE49-F238E27FC236}">
                <a16:creationId xmlns:a16="http://schemas.microsoft.com/office/drawing/2014/main" id="{1385CDC4-3E7D-AD8A-8E4B-8237A8763523}"/>
              </a:ext>
            </a:extLst>
          </p:cNvPr>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1909674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chaque exemple d'agent sur le site aka.ms/copilotquickstarts, vous disposez de tout le nécessaire : une vidéo de démonstration pour voir l'agent en action, la configuration complète avec les instructions à copier-coller, et les icônes à utiliser. C'est un vrai kit clé en main — vous téléchargez les ressources, vous suivez les instructions de création dans Agent Builder, et en quelques minutes votre agent est opérationnel. N'hésitez pas à explorer cette bibliothèque, elle couvre des cas d'usage très variés.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315061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8F3E0-06F8-6998-4EC8-602A3AB20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754D5-4C25-40EE-529A-77D10AEFA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753FF-50AD-9517-6CA7-2DA2E11EAF03}"/>
              </a:ext>
            </a:extLst>
          </p:cNvPr>
          <p:cNvSpPr>
            <a:spLocks noGrp="1"/>
          </p:cNvSpPr>
          <p:nvPr>
            <p:ph type="body" idx="1"/>
          </p:nvPr>
        </p:nvSpPr>
        <p:spPr/>
        <p:txBody>
          <a:bodyPr/>
          <a:lstStyle/>
          <a:p>
            <a:r>
              <a:rPr lang="fr-FR" dirty="0"/>
              <a:t>Le processus est similaire à celui des modèles intégrés, en quatre étapes. Étape 1 : vous choisissez un exemple sur le site. Étape 2 : vous saisissez les informations de l'agent dans Agent Builder — cette fois en copiant-collant depuis la documentation téléchargée les détails, instructions, connaissances, fonctionnalités et suggestions de requêtes. Étape 3 : vous testez et créez. Étape 4 : vous partagez avec vos collègues. La différence avec les modèles intégrés, c'est simplement que le point de départ est un guide externe plutôt qu'un modèle préchargé dans l'interface.</a:t>
            </a:r>
          </a:p>
        </p:txBody>
      </p:sp>
      <p:sp>
        <p:nvSpPr>
          <p:cNvPr id="4" name="Header Placeholder 3">
            <a:extLst>
              <a:ext uri="{FF2B5EF4-FFF2-40B4-BE49-F238E27FC236}">
                <a16:creationId xmlns:a16="http://schemas.microsoft.com/office/drawing/2014/main" id="{48E735BF-8A33-DD71-D0D6-779DEAA33E3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0903750-5528-8170-48DD-AD81B2A027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fr-fr"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Tous droits réservés. MICROSOFT NE FOURNIT AUCUNE GARANTIE EXPRESSE, IMPLICITE OU LÉGALE RELATIVE AUX INFORMATIONS CONTENUES DANS CETTE PRÉSENTATION.</a:t>
            </a:r>
          </a:p>
        </p:txBody>
      </p:sp>
      <p:sp>
        <p:nvSpPr>
          <p:cNvPr id="6" name="Date Placeholder 5">
            <a:extLst>
              <a:ext uri="{FF2B5EF4-FFF2-40B4-BE49-F238E27FC236}">
                <a16:creationId xmlns:a16="http://schemas.microsoft.com/office/drawing/2014/main" id="{D5249A64-14C0-C484-EC91-CB34D484F2C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6/29/2026 9:02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B7CC82-233C-BD8F-B476-01CCDCF93DC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144241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Ludivine va maintenant nous montrer la création d'un agent à partir de l'exemple « Product Crafter » — un agent dédié à la conception de produits. Vous allez voir comment utiliser les ressources du site aka.ms/copilotquickstarts pour configurer rapidement un agent spécialisé dans Agent Builder. Suivez bien la démonstration, c'est un excellent exemple de ce que vous pouvez réaliser.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3002902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D745-0250-DC7D-1049-01AAE22FF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C080D-BF2F-934E-BE24-0CBBED7F9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ED40E-0C0E-5D5E-FF58-1469B68925EE}"/>
              </a:ext>
            </a:extLst>
          </p:cNvPr>
          <p:cNvSpPr>
            <a:spLocks noGrp="1"/>
          </p:cNvSpPr>
          <p:nvPr>
            <p:ph type="body" idx="1"/>
          </p:nvPr>
        </p:nvSpPr>
        <p:spPr/>
        <p:txBody>
          <a:bodyPr/>
          <a:lstStyle/>
          <a:p>
            <a:r>
              <a:rPr lang="fr-FR"/>
              <a:t>Une fois que vous maîtrisez la création d'un agent, l'étape </a:t>
            </a:r>
            <a:r>
              <a:rPr lang="fr-FR" dirty="0"/>
              <a:t>suivante est </a:t>
            </a:r>
            <a:r>
              <a:rPr lang="fr-FR"/>
              <a:t>de les combiner</a:t>
            </a:r>
            <a:r>
              <a:rPr lang="fr-FR" dirty="0"/>
              <a:t> pour couvrir </a:t>
            </a:r>
            <a:r>
              <a:rPr lang="fr-FR"/>
              <a:t>un workflow </a:t>
            </a:r>
            <a:r>
              <a:rPr lang="fr-FR" dirty="0"/>
              <a:t>complet. Prenons l'exemple du </a:t>
            </a:r>
            <a:r>
              <a:rPr lang="fr-FR"/>
              <a:t>marketing : le Comparateur de produits </a:t>
            </a:r>
            <a:r>
              <a:rPr lang="fr-FR" dirty="0"/>
              <a:t>analyse la concurrence, le </a:t>
            </a:r>
            <a:r>
              <a:rPr lang="fr-FR"/>
              <a:t>Concepteur de produits </a:t>
            </a:r>
            <a:r>
              <a:rPr lang="fr-FR" dirty="0"/>
              <a:t>construit le produit, l'Agent Marketing définit le plan marketing, le </a:t>
            </a:r>
            <a:r>
              <a:rPr lang="fr-FR"/>
              <a:t>Rédacteur de contenu de formation </a:t>
            </a:r>
            <a:r>
              <a:rPr lang="fr-FR" dirty="0"/>
              <a:t>prépare les </a:t>
            </a:r>
            <a:r>
              <a:rPr lang="fr-FR"/>
              <a:t>supports d'apprentissage</a:t>
            </a:r>
            <a:r>
              <a:rPr lang="fr-FR" dirty="0"/>
              <a:t>, l'Agent </a:t>
            </a:r>
            <a:r>
              <a:rPr lang="fr-FR"/>
              <a:t>de discours commercial </a:t>
            </a:r>
            <a:r>
              <a:rPr lang="fr-FR" dirty="0"/>
              <a:t>affine </a:t>
            </a:r>
            <a:r>
              <a:rPr lang="fr-FR"/>
              <a:t>le pitch de </a:t>
            </a:r>
            <a:r>
              <a:rPr lang="fr-FR" dirty="0"/>
              <a:t>vente, et l'Agent de </a:t>
            </a:r>
            <a:r>
              <a:rPr lang="fr-FR"/>
              <a:t>négociation </a:t>
            </a:r>
            <a:r>
              <a:rPr lang="fr-FR" dirty="0"/>
              <a:t>aide à conclure </a:t>
            </a:r>
            <a:r>
              <a:rPr lang="fr-FR"/>
              <a:t>les </a:t>
            </a:r>
            <a:r>
              <a:rPr lang="fr-FR" dirty="0"/>
              <a:t>affaires. </a:t>
            </a:r>
            <a:r>
              <a:rPr lang="fr-FR"/>
              <a:t>Chaque agent excelle dans son domaine</a:t>
            </a:r>
            <a:r>
              <a:rPr lang="fr-FR" dirty="0"/>
              <a:t> spécifique</a:t>
            </a:r>
            <a:r>
              <a:rPr lang="fr-FR"/>
              <a:t>. L'orchestration entre eux est la prochaine frontière — </a:t>
            </a:r>
            <a:r>
              <a:rPr lang="fr-FR" dirty="0"/>
              <a:t>et elle est </a:t>
            </a:r>
            <a:r>
              <a:rPr lang="fr-FR"/>
              <a:t>déjà disponible dans Copilot Studio.</a:t>
            </a:r>
            <a:r>
              <a:rPr lang="fr-FR" dirty="0"/>
              <a:t> C'est en prenant du recul sur l'ensemble de votre workflow que vous verrez comment ces agents peuvent réellement transformer votre façon de travailler.</a:t>
            </a:r>
          </a:p>
        </p:txBody>
      </p:sp>
      <p:sp>
        <p:nvSpPr>
          <p:cNvPr id="4" name="Header Placeholder 3">
            <a:extLst>
              <a:ext uri="{FF2B5EF4-FFF2-40B4-BE49-F238E27FC236}">
                <a16:creationId xmlns:a16="http://schemas.microsoft.com/office/drawing/2014/main" id="{8A81960F-019F-0B04-B716-515BAEFECE3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E40380C-FC44-C2B0-ECB1-0DCB67EEDC9F}"/>
              </a:ext>
            </a:extLst>
          </p:cNvPr>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a:extLst>
              <a:ext uri="{FF2B5EF4-FFF2-40B4-BE49-F238E27FC236}">
                <a16:creationId xmlns:a16="http://schemas.microsoft.com/office/drawing/2014/main" id="{DEFE1796-B66C-1F64-08E7-DE2561E48C6F}"/>
              </a:ext>
            </a:extLst>
          </p:cNvPr>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a:extLst>
              <a:ext uri="{FF2B5EF4-FFF2-40B4-BE49-F238E27FC236}">
                <a16:creationId xmlns:a16="http://schemas.microsoft.com/office/drawing/2014/main" id="{A2F2C4A2-4F91-ECA4-C57F-51E31367CACF}"/>
              </a:ext>
            </a:extLst>
          </p:cNvPr>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155302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Pour aller plus loin, vous disposez de nombreuses ressources. Rendez-vous sur adoption.microsoft.com pour retrouver une mine de contenus sur les agents Copilot et bien plus encore. Vous y trouverez des guides pratiques, des cas d'usage et des bonnes pratiques pour accompagner votre adoption.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2037870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Vos retours sont précieux pour nous. Nous aimerions recevoir vos commentaires sur les modèles et exemples d'agents Copilot. Chaque feedback nous aide à améliorer les outils et à innover pour mieux répondre à vos besoins. N'hésitez pas à partager votre expérience.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296499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Consultez le Hub des Agents IA sur adoption.microsoft.com pour obtenir des ressources complètes qui vous aideront à planifier, gérer et créer des agents. C'est votre référence centrale pour tout ce qui touche aux agents Copilot.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2081857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Sachez que vous n'êtes pas seuls dans cette aventure. Microsoft propose plusieurs niveaux d'accompagnement. Premièrement, l'annuaire des partenaires Microsoft 365 Copilot si vous souhaitez être accompagné par un partenaire certifié. Deuxièmement, Microsoft FastTrack — un service inclus dans vos licences, sans surcoût, qui peut vous accompagner sur le déploiement des agents. Et troisièmement, Microsoft Unified pour un accompagnement encore plus poussé selon votre contrat. N'hésitez pas à contacter votre interlocuteur Microsoft pour en savoir plus sur les options disponibles pour votre organisation.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Nous vous rappelons le Hub client Microsoft où vous retrouverez toutes les sessions, mises à jour et contenus à la demande. Scannez le QR code ou rendez-vous sur aka.ms/CustomerHubSessions pour vous inscrire aux prochaines sessions et accéder aux replays.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76667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Permettez-nous de nous présenter rapidement. Laurent Camus et Ludivine Montaudoin, nous sommes tous les deux Cloud Solution Architects chez Microsoft France. Notre rôle au quotidien consiste à accompagner nos clients dans le déploiement et l'adoption de Copilot — que ce soit Copilot Chat, Copilot avec la licence Premium, ou toute la partie agentique avec les agents Copilot. C'est justement cette dimension agentique que nous allons explorer ensemble aujourd'hui.</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le programme des prochaines sessions du Hub client Copilot. Vous avez des sessions sur Copilot Chat pour tous les utilisateurs, sur la sécurité et le déploiement de l'IA, sur les bonnes pratiques d'adoption. Pour les agents spécifiquement, vous avez cette session aujourd'hui sur les modèles d'agents dans Agent Builder, demain une session approfondie sur Researcher et Analyst, puis les bonnes pratiques d'adoption des agents le 19 mai et la gouvernance et administration des agents le 20 mai. Inscrivez-vous dès maintenant sur le Hub client pour ne rien manquer.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228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Un grand merci pour votre attention et votre participation à cette session. Avant de partir, nous vous serions reconnaissants de prendre un moment pour répondre à notre enquête de satisfaction — six petites questions qui nous aident à améliorer les prochaines sessions. Scannez le QR code ou accédez à aka.ms/CustomerHubSurvey. Vos retours comptent énormément pour nous.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1207316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C'est maintenant le moment des questions et réponses. Si vous souhaitez prendre la parole, levez la main et nous vous donnerons le micro. Sinon, vous pouvez continuer à poser vos questions via le chat Q&amp;A. Nous sommes là pour répondre à toutes vos interrogations sur les agents, Agent Builder, les modèles, ou tout autre sujet abordé pendant cette session.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2312120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Merci à tous pour votre participation. Nous espérons que cette session vous a donné envie de créer vos propres agents avec Agent Builder. N'hésitez pas à vous inscrire aux prochaines sessions du Hub client pour continuer à approfondir vos connaissances. Bonne journée et à bientôt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6/29/2026 9:02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541707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Voici le programme de cette session. Nous commencerons par revenir sur quelques fondamentaux de Copilot et des agents Copilot — pour que tout le monde parte sur les mêmes bases. Ensuite, nous verrons les agents prédéfinis qui sont déjà à votre disposition dans Microsoft 365. Puis nous découvrirons l'Agent Store, le magasin d'agents où vous pouvez trouver et activer des agents. Le cœur de la session sera consacré à la création et au partage d'agents à l'aide de modèles dans Agent Builder, avec des démonstrations en direct. Et enfin, nous partagerons les ressources disponibles pour aller plus loin.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298210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Commençons par les fondamentaux. Avant de parler des agents, il est important de bien comprendre ce qu'est Microsoft 365 Copilot et comment il s'inscrit dans l'écosystème IA de Microsoft. C'est la base sur laquelle tout repose.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349749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2D6E7-4C55-4CB5-ACCD-27E1C87E8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BCE55-51E4-2858-0C15-9EB19A9E4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0AB13-3FB8-D1E7-9FDA-A544B7EA331C}"/>
              </a:ext>
            </a:extLst>
          </p:cNvPr>
          <p:cNvSpPr>
            <a:spLocks noGrp="1"/>
          </p:cNvSpPr>
          <p:nvPr>
            <p:ph type="body" idx="1"/>
          </p:nvPr>
        </p:nvSpPr>
        <p:spPr/>
        <p:txBody>
          <a:bodyPr/>
          <a:lstStyle/>
          <a:p>
            <a:r>
              <a:rPr lang="fr-FR" dirty="0"/>
              <a:t>Voici l'architecture globale. Copilot est vraiment l'interface d'accès à l'IA — c'est ce qu'on appelle en anglais « the UI for AI », la porte d'entrée vers toutes les ressources IA de votre entreprise. Copilot Studio est la plateforme qui permet de développer et créer les agents. Et le Copilot Control System, le CCS, permet de gouverner, gérer et contrôler très finement l'ensemble des agents — par exemple, décider quel agent est disponible pour quel utilisateur. Aujourd'hui, nous nous concentrerons uniquement sur Agent Builder, qui est une sous-partie de Copilot Studio accessible directement depuis l'interface Copilot.</a:t>
            </a:r>
          </a:p>
        </p:txBody>
      </p:sp>
      <p:sp>
        <p:nvSpPr>
          <p:cNvPr id="4" name="Slide Number Placeholder 3">
            <a:extLst>
              <a:ext uri="{FF2B5EF4-FFF2-40B4-BE49-F238E27FC236}">
                <a16:creationId xmlns:a16="http://schemas.microsoft.com/office/drawing/2014/main" id="{275C867E-9430-84F2-146C-B6652E60A10A}"/>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209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Microsoft 365 Copilot repose sur plusieurs piliers. D'abord, un ou plusieurs grands modèles de langage — et d'ailleurs Microsoft est de plus en plus agnostique à ce sujet, avec la possibilité d'utiliser différents LLM du marché comme OpenAI ou Anthropic. Copilot s'intègre nativement dans toutes vos applications quotidiennes : Outlook, Word, Excel, PowerPoint, Teams. Il a déjà connaissance de vos données via le Microsoft Graph — vos e-mails, contacts, calendrier, fichiers OneDrive, SharePoint, messages Teams et comptes rendus de réunions. Il accède aussi au Dataverse et au web. C'est votre assistant personnel, disponible 24h/24, 7j/7.</a:t>
            </a:r>
          </a:p>
        </p:txBody>
      </p:sp>
      <p:sp>
        <p:nvSpPr>
          <p:cNvPr id="4" name="Header Placeholder 3"/>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defTabSz="941979" eaLnBrk="0" hangingPunct="0">
              <a:defRPr/>
            </a:pPr>
            <a:r>
              <a:rPr lang="fr-fr"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6/29/2026 9:01 AM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8</a:t>
            </a:fld>
            <a:endParaRPr lang="en-US">
              <a:solidFill>
                <a:prstClr val="black"/>
              </a:solidFill>
              <a:latin typeface="Segoe UI" pitchFamily="34" charset="0"/>
            </a:endParaRPr>
          </a:p>
        </p:txBody>
      </p:sp>
    </p:spTree>
    <p:extLst>
      <p:ext uri="{BB962C8B-B14F-4D97-AF65-F5344CB8AC3E}">
        <p14:creationId xmlns:p14="http://schemas.microsoft.com/office/powerpoint/2010/main" val="206320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Passons maintenant aux fondamentaux des agents. On parle beaucoup d'agents aujourd'hui, mais concrètement, qu'est-ce qu'un agent Copilot ? C'est un assistant IA spécialisé, capable de comprendre un contexte métier, d'interagir avec des systèmes et surtout d'aider à optimiser les processus. Imaginez Copilot comme un collaborateur généraliste hyper talentueux qui vous aide au quotidien. Les agents, eux, ce sont des spécialistes que vous faites venir : un expert RH, un expert finance, un expert support client — chacun avec ses propres données et ses propres règles.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fr-fr" sz="400">
                <a:gradFill>
                  <a:gsLst>
                    <a:gs pos="0">
                      <a:prstClr val="black"/>
                    </a:gs>
                    <a:gs pos="100000">
                      <a:prstClr val="black"/>
                    </a:gs>
                  </a:gsLst>
                  <a:lin ang="5400000" scaled="0"/>
                </a:gradFill>
                <a:ea typeface="Segoe UI" pitchFamily="34" charset="0"/>
              </a:rPr>
              <a:t>© Microsoft Corporation. Tous droits réservés. MICROSOFT NE FOURNIT AUCUNE GARANTIE EXPRESSE, IMPLICITE OU LÉGALE RELATIVE AUX INFORMATIONS CONTENUES DANS CETTE PRÉSENTATION.</a:t>
            </a:r>
          </a:p>
        </p:txBody>
      </p:sp>
      <p:sp>
        <p:nvSpPr>
          <p:cNvPr id="6" name="Date Placeholder 5"/>
          <p:cNvSpPr>
            <a:spLocks noGrp="1"/>
          </p:cNvSpPr>
          <p:nvPr>
            <p:ph type="dt" idx="1"/>
          </p:nvPr>
        </p:nvSpPr>
        <p:spPr/>
        <p:txBody>
          <a:bodyPr/>
          <a:lstStyle/>
          <a:p>
            <a:fld id="{386CE63F-9E7F-4C04-9D0D-FCA25A8E9E86}" type="datetime8">
              <a:rPr lang="en-US" smtClean="0"/>
              <a:pPr/>
              <a:t>6/29/2026 9:01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4079528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3.xml"/><Relationship Id="rId4" Type="http://schemas.openxmlformats.org/officeDocument/2006/relationships/image" Target="../media/image65.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Master" Target="../slideMasters/slideMaster4.xml"/><Relationship Id="rId4" Type="http://schemas.openxmlformats.org/officeDocument/2006/relationships/image" Target="../media/image65.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0.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Master" Target="../slideMasters/slideMaster5.xml"/><Relationship Id="rId4" Type="http://schemas.openxmlformats.org/officeDocument/2006/relationships/image" Target="../media/image65.jpe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7.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4.png"/><Relationship Id="rId4" Type="http://schemas.openxmlformats.org/officeDocument/2006/relationships/image" Target="../media/image33.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9.svg"/><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9.svg"/><Relationship Id="rId4" Type="http://schemas.openxmlformats.org/officeDocument/2006/relationships/image" Target="../media/image4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2.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43.png"/><Relationship Id="rId7" Type="http://schemas.openxmlformats.org/officeDocument/2006/relationships/image" Target="../media/image12.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40.png"/><Relationship Id="rId4" Type="http://schemas.openxmlformats.org/officeDocument/2006/relationships/image" Target="../media/image3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8.png"/></Relationships>
</file>

<file path=ppt/slideLayouts/_rels/slideLayout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jpeg"/><Relationship Id="rId1" Type="http://schemas.openxmlformats.org/officeDocument/2006/relationships/slideMaster" Target="../slideMasters/slideMaster1.xml"/><Relationship Id="rId4" Type="http://schemas.openxmlformats.org/officeDocument/2006/relationships/image" Target="../media/image27.emf"/></Relationships>
</file>

<file path=ppt/slideLayouts/_rels/slideLayout7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4.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1.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4.png"/><Relationship Id="rId4" Type="http://schemas.openxmlformats.org/officeDocument/2006/relationships/image" Target="../media/image3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0.sv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r:embed="rId5"/>
          <a:srcRect/>
          <a:stretch/>
        </p:blipFill>
        <p:spPr>
          <a:xfrm>
            <a:off x="482218" y="713232"/>
            <a:ext cx="1335210"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01968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279118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5917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739199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2438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3050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8104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129906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39986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7949065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884528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160678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7407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128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4543817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34243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12954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54532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311441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260208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756640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262990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535544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07129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364512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44218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220352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5947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7"/>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3" y="1562102"/>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1" y="1660199"/>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2"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1" y="2840023"/>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2"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2" y="445073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2" y="4910613"/>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0"/>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3233785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4753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59739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850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209530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6902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74953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64803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6651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891953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77462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97158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890022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572971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56374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430213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04313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6614339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411673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37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52237758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600284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8679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53546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53458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739777"/>
            <a:ext cx="7331228" cy="1335750"/>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Merci!</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1C4E-BBCB-C499-AD1C-971FBC595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0A2AA-8A12-72D0-DF65-7636E96E37AC}"/>
              </a:ext>
            </a:extLst>
          </p:cNvPr>
          <p:cNvSpPr>
            <a:spLocks noGrp="1"/>
          </p:cNvSpPr>
          <p:nvPr>
            <p:ph type="dt" sz="half" idx="10"/>
          </p:nvPr>
        </p:nvSpPr>
        <p:spPr/>
        <p:txBody>
          <a:bodyPr/>
          <a:lstStyle/>
          <a:p>
            <a:fld id="{D5E52CCD-87A0-48DA-A1F0-73DFE2A08BB6}" type="datetimeFigureOut">
              <a:rPr lang="en-US" smtClean="0"/>
              <a:t>6/29/2026</a:t>
            </a:fld>
            <a:endParaRPr lang="en-US"/>
          </a:p>
        </p:txBody>
      </p:sp>
      <p:sp>
        <p:nvSpPr>
          <p:cNvPr id="4" name="Footer Placeholder 3">
            <a:extLst>
              <a:ext uri="{FF2B5EF4-FFF2-40B4-BE49-F238E27FC236}">
                <a16:creationId xmlns:a16="http://schemas.microsoft.com/office/drawing/2014/main" id="{41B7489B-64B1-701D-95C7-9F684E2AC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D210C-9856-22DE-4769-841CEABB2CDB}"/>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148388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092842"/>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099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a:alphaModFix amt="10000"/>
                <a:extLst>
                  <a:ext uri="{96DAC541-7B7A-43D3-8B79-37D633B846F1}">
                    <asvg:svgBlip xmlns:asvg="http://schemas.microsoft.com/office/drawing/2016/SVG/main" r:embed="rId2"/>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22187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Square Photo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1"/>
            <a:ext cx="6892925" cy="430887"/>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5" y="457200"/>
            <a:ext cx="4416425" cy="1107996"/>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4" y="1436689"/>
            <a:ext cx="3470275" cy="2043636"/>
          </a:xfrm>
        </p:spPr>
        <p:txBody>
          <a:bodyPr/>
          <a:lstStyle>
            <a:lvl1pPr marL="0" indent="0">
              <a:buFontTx/>
              <a:buNone/>
              <a:defRPr/>
            </a:lvl1pPr>
            <a:lvl2pPr marL="228594" indent="0">
              <a:buFontTx/>
              <a:buNone/>
              <a:defRPr/>
            </a:lvl2pPr>
            <a:lvl3pPr marL="457189" indent="0">
              <a:buFontTx/>
              <a:buNone/>
              <a:defRPr/>
            </a:lvl3pPr>
            <a:lvl4pPr marL="661971" indent="0">
              <a:buFontTx/>
              <a:buNone/>
              <a:defRPr/>
            </a:lvl4pPr>
            <a:lvl5pPr marL="855641"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4122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3">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D06C1-503A-D707-5B09-8C96159A7A62}"/>
              </a:ext>
            </a:extLst>
          </p:cNvPr>
          <p:cNvSpPr>
            <a:spLocks noGrp="1"/>
          </p:cNvSpPr>
          <p:nvPr>
            <p:ph type="dt" sz="half" idx="10"/>
          </p:nvPr>
        </p:nvSpPr>
        <p:spPr/>
        <p:txBody>
          <a:bodyPr/>
          <a:lstStyle/>
          <a:p>
            <a:fld id="{D5E52CCD-87A0-48DA-A1F0-73DFE2A08BB6}" type="datetimeFigureOut">
              <a:rPr lang="en-US" smtClean="0"/>
              <a:t>6/29/2026</a:t>
            </a:fld>
            <a:endParaRPr lang="en-US"/>
          </a:p>
        </p:txBody>
      </p:sp>
      <p:sp>
        <p:nvSpPr>
          <p:cNvPr id="3" name="Footer Placeholder 2">
            <a:extLst>
              <a:ext uri="{FF2B5EF4-FFF2-40B4-BE49-F238E27FC236}">
                <a16:creationId xmlns:a16="http://schemas.microsoft.com/office/drawing/2014/main" id="{56B9E856-AFCC-B88E-4C7F-CA4B61043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833C97-8DE9-B93A-8011-FD6E08861E69}"/>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632947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494585"/>
            <a:ext cx="11018520" cy="430887"/>
          </a:xfrm>
        </p:spPr>
        <p:txBody>
          <a:bodyPr anchor="t" anchorCtr="0"/>
          <a:lstStyle>
            <a:lvl1pPr algn="l" defTabSz="932742" rtl="0" eaLnBrk="1" latinLnBrk="0" hangingPunct="1">
              <a:lnSpc>
                <a:spcPct val="100000"/>
              </a:lnSpc>
              <a:spcBef>
                <a:spcPct val="0"/>
              </a:spcBef>
              <a:buNone/>
              <a:defRPr lang="en-US" sz="2800" b="0" kern="1200" cap="none" spc="0" baseline="0" dirty="0">
                <a:ln w="3175">
                  <a:noFill/>
                </a:ln>
                <a:solidFill>
                  <a:schemeClr val="accent1">
                    <a:lumMod val="75000"/>
                  </a:schemeClr>
                </a:solidFill>
                <a:effectLst/>
                <a:latin typeface="+mj-lt"/>
                <a:ea typeface="+mn-ea"/>
                <a:cs typeface="Segoe UI Semibold" panose="020B0702040204020203" pitchFamily="34" charset="0"/>
              </a:defRPr>
            </a:lvl1pPr>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526616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36">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911835100"/>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460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email">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7563156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784990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1016037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8951798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98421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3070470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363270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85945302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7391668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492395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413909018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88244039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8424428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87258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813737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93054084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8537700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7010509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895275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027481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0007004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9764394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37823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82044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07049760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325964720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371134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668931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470543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8253001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178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13369768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pic>
        <p:nvPicPr>
          <p:cNvPr id="2" name="Picture 1" descr="Motif d'arrière-plan&#10;&#10;Description générée automatiquement">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58533" y="-631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CE989252-C734-F337-C4C4-968C00B84337}"/>
              </a:ext>
            </a:extLst>
          </p:cNvPr>
          <p:cNvSpPr>
            <a:spLocks noGrp="1"/>
          </p:cNvSpPr>
          <p:nvPr>
            <p:ph type="title"/>
          </p:nvPr>
        </p:nvSpPr>
        <p:spPr>
          <a:xfrm>
            <a:off x="730994" y="276839"/>
            <a:ext cx="10515600" cy="643868"/>
          </a:xfrm>
        </p:spPr>
        <p:txBody>
          <a:bodyPr anchor="t" anchorCtr="0">
            <a:normAutofit/>
          </a:bodyPr>
          <a:lstStyle>
            <a:lvl1pPr>
              <a:defRPr kumimoji="0" lang="en-US" sz="2800" b="0" i="0" u="none" strike="noStrike" kern="1200" cap="none" spc="-50" normalizeH="0" baseline="0" dirty="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defRPr>
            </a:lvl1pPr>
          </a:lstStyle>
          <a:p>
            <a:r>
              <a:rPr lang="fr"/>
              <a:t>Cliquez pour modifier le style de titre du gabarit</a:t>
            </a:r>
          </a:p>
        </p:txBody>
      </p:sp>
      <p:sp>
        <p:nvSpPr>
          <p:cNvPr id="5" name="Espace réservé du texte 4">
            <a:extLst>
              <a:ext uri="{FF2B5EF4-FFF2-40B4-BE49-F238E27FC236}">
                <a16:creationId xmlns:a16="http://schemas.microsoft.com/office/drawing/2014/main" id="{1CA6EA82-1B76-6A04-2639-6B5F68AA382B}"/>
              </a:ext>
            </a:extLst>
          </p:cNvPr>
          <p:cNvSpPr>
            <a:spLocks noGrp="1"/>
          </p:cNvSpPr>
          <p:nvPr>
            <p:ph type="body" sz="quarter" idx="10"/>
          </p:nvPr>
        </p:nvSpPr>
        <p:spPr>
          <a:xfrm>
            <a:off x="730995" y="1285833"/>
            <a:ext cx="10515599" cy="4963618"/>
          </a:xfrm>
        </p:spPr>
        <p:txBody>
          <a:bodyPr/>
          <a:lstStyle>
            <a:lvl1pPr>
              <a:defRPr sz="2400"/>
            </a:lvl1pPr>
            <a:lvl2pPr>
              <a:defRPr sz="2000"/>
            </a:lvl2pPr>
            <a:lvl3pPr>
              <a:defRPr sz="1800"/>
            </a:lvl3pPr>
            <a:lvl4pPr>
              <a:defRPr sz="1600"/>
            </a:lvl4pPr>
            <a:lvl5pPr>
              <a:defRPr sz="1600"/>
            </a:lvl5pPr>
          </a:lstStyle>
          <a:p>
            <a:pPr lvl="0"/>
            <a:r>
              <a:rPr lang="fr"/>
              <a:t>Cliquez pour modifier les styles du texte du masque</a:t>
            </a:r>
          </a:p>
          <a:p>
            <a:pPr lvl="1"/>
            <a:r>
              <a:rPr lang="fr"/>
              <a:t>Deuxième niveau</a:t>
            </a:r>
          </a:p>
          <a:p>
            <a:pPr lvl="2"/>
            <a:r>
              <a:rPr lang="fr"/>
              <a:t>Troisième niveau</a:t>
            </a:r>
          </a:p>
          <a:p>
            <a:pPr lvl="3"/>
            <a:r>
              <a:rPr lang="fr"/>
              <a:t>Quatrième niveau</a:t>
            </a:r>
          </a:p>
          <a:p>
            <a:pPr lvl="4"/>
            <a:r>
              <a:rPr lang="fr"/>
              <a:t>Cinquième niveau</a:t>
            </a:r>
          </a:p>
        </p:txBody>
      </p:sp>
    </p:spTree>
    <p:extLst>
      <p:ext uri="{BB962C8B-B14F-4D97-AF65-F5344CB8AC3E}">
        <p14:creationId xmlns:p14="http://schemas.microsoft.com/office/powerpoint/2010/main" val="865370165"/>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C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4" name="Picture 3" descr="A logo on a black background&#10;&#10;AI-generated content may be incorrect.">
            <a:extLst>
              <a:ext uri="{FF2B5EF4-FFF2-40B4-BE49-F238E27FC236}">
                <a16:creationId xmlns:a16="http://schemas.microsoft.com/office/drawing/2014/main" id="{7557D464-9A1C-8C5A-9F8D-5D9E45221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2788936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CS BDM Intro">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DCD056A-10C4-2885-BB1F-734FC10D464C}"/>
              </a:ext>
            </a:extLst>
          </p:cNvPr>
          <p:cNvSpPr/>
          <p:nvPr/>
        </p:nvSpPr>
        <p:spPr>
          <a:xfrm>
            <a:off x="7919518" y="1729547"/>
            <a:ext cx="5156975" cy="5134490"/>
          </a:xfrm>
          <a:custGeom>
            <a:avLst/>
            <a:gdLst>
              <a:gd name="connsiteX0" fmla="*/ 5156975 w 5156975"/>
              <a:gd name="connsiteY0" fmla="*/ 785571 h 5134490"/>
              <a:gd name="connsiteX1" fmla="*/ 5156975 w 5156975"/>
              <a:gd name="connsiteY1" fmla="*/ 5134491 h 5134490"/>
              <a:gd name="connsiteX2" fmla="*/ 763069 w 5156975"/>
              <a:gd name="connsiteY2" fmla="*/ 5134491 h 5134490"/>
              <a:gd name="connsiteX3" fmla="*/ 160654 w 5156975"/>
              <a:gd name="connsiteY3" fmla="*/ 4532074 h 5134490"/>
              <a:gd name="connsiteX4" fmla="*/ 160654 w 5156975"/>
              <a:gd name="connsiteY4" fmla="*/ 3756253 h 5134490"/>
              <a:gd name="connsiteX5" fmla="*/ 853071 w 5156975"/>
              <a:gd name="connsiteY5" fmla="*/ 3063984 h 5134490"/>
              <a:gd name="connsiteX6" fmla="*/ 3434334 w 5156975"/>
              <a:gd name="connsiteY6" fmla="*/ 482563 h 5134490"/>
              <a:gd name="connsiteX7" fmla="*/ 3756241 w 5156975"/>
              <a:gd name="connsiteY7" fmla="*/ 160654 h 5134490"/>
              <a:gd name="connsiteX8" fmla="*/ 4532061 w 5156975"/>
              <a:gd name="connsiteY8" fmla="*/ 160654 h 5134490"/>
              <a:gd name="connsiteX9" fmla="*/ 5156975 w 5156975"/>
              <a:gd name="connsiteY9" fmla="*/ 785571 h 51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6975" h="5134490">
                <a:moveTo>
                  <a:pt x="5156975" y="785571"/>
                </a:moveTo>
                <a:lnTo>
                  <a:pt x="5156975" y="5134491"/>
                </a:lnTo>
                <a:lnTo>
                  <a:pt x="763069" y="5134491"/>
                </a:lnTo>
                <a:lnTo>
                  <a:pt x="160654" y="4532074"/>
                </a:lnTo>
                <a:cubicBezTo>
                  <a:pt x="-53551" y="4317868"/>
                  <a:pt x="-53551" y="3970609"/>
                  <a:pt x="160654" y="3756253"/>
                </a:cubicBezTo>
                <a:lnTo>
                  <a:pt x="853071" y="3063984"/>
                </a:lnTo>
                <a:lnTo>
                  <a:pt x="3434334" y="482563"/>
                </a:lnTo>
                <a:lnTo>
                  <a:pt x="3756241" y="160654"/>
                </a:lnTo>
                <a:cubicBezTo>
                  <a:pt x="3970447" y="-53551"/>
                  <a:pt x="4317855" y="-53551"/>
                  <a:pt x="4532061" y="160654"/>
                </a:cubicBezTo>
                <a:lnTo>
                  <a:pt x="5156975" y="785571"/>
                </a:ln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2" name="Freeform: Shape 21">
            <a:extLst>
              <a:ext uri="{FF2B5EF4-FFF2-40B4-BE49-F238E27FC236}">
                <a16:creationId xmlns:a16="http://schemas.microsoft.com/office/drawing/2014/main" id="{B4ECF24F-0F5D-BC6B-5106-48717805B5CB}"/>
              </a:ext>
            </a:extLst>
          </p:cNvPr>
          <p:cNvSpPr/>
          <p:nvPr/>
        </p:nvSpPr>
        <p:spPr>
          <a:xfrm>
            <a:off x="9141748" y="0"/>
            <a:ext cx="3934745" cy="2430216"/>
          </a:xfrm>
          <a:custGeom>
            <a:avLst/>
            <a:gdLst>
              <a:gd name="connsiteX0" fmla="*/ 3934746 w 3934745"/>
              <a:gd name="connsiteY0" fmla="*/ 0 h 2430216"/>
              <a:gd name="connsiteX1" fmla="*/ 3934746 w 3934745"/>
              <a:gd name="connsiteY1" fmla="*/ 1380188 h 2430216"/>
              <a:gd name="connsiteX2" fmla="*/ 3367282 w 3934745"/>
              <a:gd name="connsiteY2" fmla="*/ 1947653 h 2430216"/>
              <a:gd name="connsiteX3" fmla="*/ 3045375 w 3934745"/>
              <a:gd name="connsiteY3" fmla="*/ 2269562 h 2430216"/>
              <a:gd name="connsiteX4" fmla="*/ 2269555 w 3934745"/>
              <a:gd name="connsiteY4" fmla="*/ 2269562 h 2430216"/>
              <a:gd name="connsiteX5" fmla="*/ 0 w 3934745"/>
              <a:gd name="connsiteY5" fmla="*/ 0 h 2430216"/>
              <a:gd name="connsiteX6" fmla="*/ 3934746 w 3934745"/>
              <a:gd name="connsiteY6" fmla="*/ 0 h 24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745" h="2430216">
                <a:moveTo>
                  <a:pt x="3934746" y="0"/>
                </a:moveTo>
                <a:lnTo>
                  <a:pt x="3934746" y="1380188"/>
                </a:lnTo>
                <a:lnTo>
                  <a:pt x="3367282" y="1947653"/>
                </a:lnTo>
                <a:lnTo>
                  <a:pt x="3045375" y="2269562"/>
                </a:lnTo>
                <a:cubicBezTo>
                  <a:pt x="2831169" y="2483768"/>
                  <a:pt x="2483761" y="2483768"/>
                  <a:pt x="2269555" y="2269562"/>
                </a:cubicBezTo>
                <a:lnTo>
                  <a:pt x="0" y="0"/>
                </a:lnTo>
                <a:lnTo>
                  <a:pt x="3934746" y="0"/>
                </a:lnTo>
                <a:close/>
              </a:path>
            </a:pathLst>
          </a:custGeom>
          <a:gradFill flip="none" rotWithShape="1">
            <a:gsLst>
              <a:gs pos="0">
                <a:schemeClr val="bg2">
                  <a:lumMod val="60000"/>
                  <a:lumOff val="40000"/>
                </a:schemeClr>
              </a:gs>
              <a:gs pos="73000">
                <a:schemeClr val="bg2">
                  <a:lumMod val="75000"/>
                </a:schemeClr>
              </a:gs>
            </a:gsLst>
            <a:lin ang="7200000" scaled="0"/>
            <a:tileRect/>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9" name="Freeform: Shape 18">
            <a:extLst>
              <a:ext uri="{FF2B5EF4-FFF2-40B4-BE49-F238E27FC236}">
                <a16:creationId xmlns:a16="http://schemas.microsoft.com/office/drawing/2014/main" id="{B47F08FA-B8F4-7F32-9F9A-80F689D50F87}"/>
              </a:ext>
            </a:extLst>
          </p:cNvPr>
          <p:cNvSpPr/>
          <p:nvPr/>
        </p:nvSpPr>
        <p:spPr>
          <a:xfrm>
            <a:off x="5184576" y="0"/>
            <a:ext cx="2360607" cy="1442814"/>
          </a:xfrm>
          <a:custGeom>
            <a:avLst/>
            <a:gdLst>
              <a:gd name="connsiteX0" fmla="*/ 2254180 w 2360607"/>
              <a:gd name="connsiteY0" fmla="*/ 519614 h 1442814"/>
              <a:gd name="connsiteX1" fmla="*/ 1437410 w 2360607"/>
              <a:gd name="connsiteY1" fmla="*/ 1336387 h 1442814"/>
              <a:gd name="connsiteX2" fmla="*/ 923198 w 2360607"/>
              <a:gd name="connsiteY2" fmla="*/ 1336387 h 1442814"/>
              <a:gd name="connsiteX3" fmla="*/ 106428 w 2360607"/>
              <a:gd name="connsiteY3" fmla="*/ 519614 h 1442814"/>
              <a:gd name="connsiteX4" fmla="*/ 106428 w 2360607"/>
              <a:gd name="connsiteY4" fmla="*/ 5550 h 1442814"/>
              <a:gd name="connsiteX5" fmla="*/ 111978 w 2360607"/>
              <a:gd name="connsiteY5" fmla="*/ 0 h 1442814"/>
              <a:gd name="connsiteX6" fmla="*/ 2248630 w 2360607"/>
              <a:gd name="connsiteY6" fmla="*/ 0 h 1442814"/>
              <a:gd name="connsiteX7" fmla="*/ 2254180 w 2360607"/>
              <a:gd name="connsiteY7" fmla="*/ 5550 h 1442814"/>
              <a:gd name="connsiteX8" fmla="*/ 2254180 w 2360607"/>
              <a:gd name="connsiteY8" fmla="*/ 519614 h 144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607" h="1442814">
                <a:moveTo>
                  <a:pt x="2254180" y="519614"/>
                </a:moveTo>
                <a:lnTo>
                  <a:pt x="1437410" y="1336387"/>
                </a:lnTo>
                <a:cubicBezTo>
                  <a:pt x="1295357" y="1478291"/>
                  <a:pt x="1065251" y="1478291"/>
                  <a:pt x="923198" y="1336387"/>
                </a:cubicBezTo>
                <a:lnTo>
                  <a:pt x="106428" y="519614"/>
                </a:lnTo>
                <a:cubicBezTo>
                  <a:pt x="-35476" y="377560"/>
                  <a:pt x="-35476" y="147454"/>
                  <a:pt x="106428" y="5550"/>
                </a:cubicBezTo>
                <a:lnTo>
                  <a:pt x="111978" y="0"/>
                </a:lnTo>
                <a:lnTo>
                  <a:pt x="2248630" y="0"/>
                </a:lnTo>
                <a:lnTo>
                  <a:pt x="2254180" y="5550"/>
                </a:lnTo>
                <a:cubicBezTo>
                  <a:pt x="2396083" y="147454"/>
                  <a:pt x="2396083" y="377560"/>
                  <a:pt x="2254180" y="519614"/>
                </a:cubicBez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F66CDED-93F7-4B57-BDB9-33C706A83F5E}"/>
              </a:ext>
            </a:extLst>
          </p:cNvPr>
          <p:cNvSpPr/>
          <p:nvPr/>
        </p:nvSpPr>
        <p:spPr>
          <a:xfrm rot="2700000">
            <a:off x="6791395" y="1394362"/>
            <a:ext cx="2688966" cy="2688974"/>
          </a:xfrm>
          <a:custGeom>
            <a:avLst/>
            <a:gdLst>
              <a:gd name="connsiteX0" fmla="*/ 2214955 w 2688966"/>
              <a:gd name="connsiteY0" fmla="*/ 0 h 2688974"/>
              <a:gd name="connsiteX1" fmla="*/ 2688966 w 2688966"/>
              <a:gd name="connsiteY1" fmla="*/ 474013 h 2688974"/>
              <a:gd name="connsiteX2" fmla="*/ 2688966 w 2688966"/>
              <a:gd name="connsiteY2" fmla="*/ 2214961 h 2688974"/>
              <a:gd name="connsiteX3" fmla="*/ 2214955 w 2688966"/>
              <a:gd name="connsiteY3" fmla="*/ 2688975 h 2688974"/>
              <a:gd name="connsiteX4" fmla="*/ 474012 w 2688966"/>
              <a:gd name="connsiteY4" fmla="*/ 2688975 h 2688974"/>
              <a:gd name="connsiteX5" fmla="*/ 0 w 2688966"/>
              <a:gd name="connsiteY5" fmla="*/ 2214961 h 2688974"/>
              <a:gd name="connsiteX6" fmla="*/ 0 w 2688966"/>
              <a:gd name="connsiteY6" fmla="*/ 474013 h 2688974"/>
              <a:gd name="connsiteX7" fmla="*/ 474012 w 2688966"/>
              <a:gd name="connsiteY7" fmla="*/ 0 h 26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8966" h="2688974">
                <a:moveTo>
                  <a:pt x="2214955" y="0"/>
                </a:moveTo>
                <a:cubicBezTo>
                  <a:pt x="2476744" y="0"/>
                  <a:pt x="2688966" y="212223"/>
                  <a:pt x="2688966" y="474013"/>
                </a:cubicBezTo>
                <a:lnTo>
                  <a:pt x="2688966" y="2214961"/>
                </a:lnTo>
                <a:cubicBezTo>
                  <a:pt x="2688966" y="2476752"/>
                  <a:pt x="2476744" y="2688975"/>
                  <a:pt x="2214955" y="2688975"/>
                </a:cubicBezTo>
                <a:lnTo>
                  <a:pt x="474012" y="2688975"/>
                </a:lnTo>
                <a:cubicBezTo>
                  <a:pt x="212222" y="2688975"/>
                  <a:pt x="0" y="2476752"/>
                  <a:pt x="0" y="2214961"/>
                </a:cubicBezTo>
                <a:lnTo>
                  <a:pt x="0" y="474013"/>
                </a:lnTo>
                <a:cubicBezTo>
                  <a:pt x="0" y="212223"/>
                  <a:pt x="212222" y="0"/>
                  <a:pt x="474012" y="0"/>
                </a:cubicBez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1" name="Freeform: Shape 20">
            <a:extLst>
              <a:ext uri="{FF2B5EF4-FFF2-40B4-BE49-F238E27FC236}">
                <a16:creationId xmlns:a16="http://schemas.microsoft.com/office/drawing/2014/main" id="{02DAD2B2-A66F-F289-5712-5C7EEAFC9C70}"/>
              </a:ext>
            </a:extLst>
          </p:cNvPr>
          <p:cNvSpPr/>
          <p:nvPr/>
        </p:nvSpPr>
        <p:spPr>
          <a:xfrm>
            <a:off x="7558759" y="0"/>
            <a:ext cx="5517734" cy="6864037"/>
          </a:xfrm>
          <a:custGeom>
            <a:avLst/>
            <a:gdLst>
              <a:gd name="connsiteX0" fmla="*/ 5517734 w 5517734"/>
              <a:gd name="connsiteY0" fmla="*/ 774771 h 6864037"/>
              <a:gd name="connsiteX1" fmla="*/ 5517734 w 5517734"/>
              <a:gd name="connsiteY1" fmla="*/ 5930262 h 6864037"/>
              <a:gd name="connsiteX2" fmla="*/ 4583962 w 5517734"/>
              <a:gd name="connsiteY2" fmla="*/ 6864038 h 6864037"/>
              <a:gd name="connsiteX3" fmla="*/ 3284330 w 5517734"/>
              <a:gd name="connsiteY3" fmla="*/ 6864038 h 6864037"/>
              <a:gd name="connsiteX4" fmla="*/ 160654 w 5517734"/>
              <a:gd name="connsiteY4" fmla="*/ 3740353 h 6864037"/>
              <a:gd name="connsiteX5" fmla="*/ 160654 w 5517734"/>
              <a:gd name="connsiteY5" fmla="*/ 2964681 h 6864037"/>
              <a:gd name="connsiteX6" fmla="*/ 1348233 w 5517734"/>
              <a:gd name="connsiteY6" fmla="*/ 1777249 h 6864037"/>
              <a:gd name="connsiteX7" fmla="*/ 2354157 w 5517734"/>
              <a:gd name="connsiteY7" fmla="*/ 771171 h 6864037"/>
              <a:gd name="connsiteX8" fmla="*/ 3125326 w 5517734"/>
              <a:gd name="connsiteY8" fmla="*/ 0 h 6864037"/>
              <a:gd name="connsiteX9" fmla="*/ 4742965 w 5517734"/>
              <a:gd name="connsiteY9" fmla="*/ 0 h 6864037"/>
              <a:gd name="connsiteX10" fmla="*/ 5517734 w 5517734"/>
              <a:gd name="connsiteY10" fmla="*/ 774771 h 68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7734" h="6864037">
                <a:moveTo>
                  <a:pt x="5517734" y="774771"/>
                </a:moveTo>
                <a:lnTo>
                  <a:pt x="5517734" y="5930262"/>
                </a:lnTo>
                <a:lnTo>
                  <a:pt x="4583962" y="6864038"/>
                </a:lnTo>
                <a:lnTo>
                  <a:pt x="3284330" y="6864038"/>
                </a:lnTo>
                <a:lnTo>
                  <a:pt x="160654" y="3740353"/>
                </a:lnTo>
                <a:cubicBezTo>
                  <a:pt x="-53551" y="3526147"/>
                  <a:pt x="-53551" y="3178887"/>
                  <a:pt x="160654" y="2964681"/>
                </a:cubicBezTo>
                <a:lnTo>
                  <a:pt x="1348233" y="1777249"/>
                </a:lnTo>
                <a:lnTo>
                  <a:pt x="2354157" y="771171"/>
                </a:lnTo>
                <a:lnTo>
                  <a:pt x="3125326" y="0"/>
                </a:lnTo>
                <a:lnTo>
                  <a:pt x="4742965" y="0"/>
                </a:lnTo>
                <a:lnTo>
                  <a:pt x="5517734" y="774771"/>
                </a:lnTo>
                <a:close/>
              </a:path>
            </a:pathLst>
          </a:custGeom>
          <a:solidFill>
            <a:schemeClr val="bg2">
              <a:lumMod val="75000"/>
              <a:alpha val="77000"/>
            </a:schemeClr>
          </a:solidFill>
          <a:ln w="13581" cap="flat">
            <a:noFill/>
            <a:prstDash val="solid"/>
            <a:miter/>
          </a:ln>
        </p:spPr>
        <p:txBody>
          <a:bodyPr rtlCol="0" anchor="ctr"/>
          <a:lstStyle/>
          <a:p>
            <a:endParaRPr lang="en-US"/>
          </a:p>
        </p:txBody>
      </p:sp>
      <p:sp>
        <p:nvSpPr>
          <p:cNvPr id="9" name="Title 1"/>
          <p:cNvSpPr>
            <a:spLocks noGrp="1"/>
          </p:cNvSpPr>
          <p:nvPr>
            <p:ph type="title" hasCustomPrompt="1"/>
          </p:nvPr>
        </p:nvSpPr>
        <p:spPr>
          <a:xfrm>
            <a:off x="604894" y="2183027"/>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64522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sp>
        <p:nvSpPr>
          <p:cNvPr id="18" name="Freeform: Shape 17">
            <a:extLst>
              <a:ext uri="{FF2B5EF4-FFF2-40B4-BE49-F238E27FC236}">
                <a16:creationId xmlns:a16="http://schemas.microsoft.com/office/drawing/2014/main" id="{95FDDF92-0B77-728A-5C5C-41FBCAA3333B}"/>
              </a:ext>
            </a:extLst>
          </p:cNvPr>
          <p:cNvSpPr/>
          <p:nvPr/>
        </p:nvSpPr>
        <p:spPr>
          <a:xfrm>
            <a:off x="6284703" y="0"/>
            <a:ext cx="2859782" cy="2035743"/>
          </a:xfrm>
          <a:custGeom>
            <a:avLst/>
            <a:gdLst>
              <a:gd name="connsiteX0" fmla="*/ 2753242 w 2859782"/>
              <a:gd name="connsiteY0" fmla="*/ 862824 h 2035743"/>
              <a:gd name="connsiteX1" fmla="*/ 2230629 w 2859782"/>
              <a:gd name="connsiteY1" fmla="*/ 1385588 h 2035743"/>
              <a:gd name="connsiteX2" fmla="*/ 1686866 w 2859782"/>
              <a:gd name="connsiteY2" fmla="*/ 1929203 h 2035743"/>
              <a:gd name="connsiteX3" fmla="*/ 1172804 w 2859782"/>
              <a:gd name="connsiteY3" fmla="*/ 1929203 h 2035743"/>
              <a:gd name="connsiteX4" fmla="*/ 881947 w 2859782"/>
              <a:gd name="connsiteY4" fmla="*/ 1638345 h 2035743"/>
              <a:gd name="connsiteX5" fmla="*/ 458636 w 2859782"/>
              <a:gd name="connsiteY5" fmla="*/ 1215033 h 2035743"/>
              <a:gd name="connsiteX6" fmla="*/ 106428 w 2859782"/>
              <a:gd name="connsiteY6" fmla="*/ 862824 h 2035743"/>
              <a:gd name="connsiteX7" fmla="*/ 106428 w 2859782"/>
              <a:gd name="connsiteY7" fmla="*/ 348760 h 2035743"/>
              <a:gd name="connsiteX8" fmla="*/ 455186 w 2859782"/>
              <a:gd name="connsiteY8" fmla="*/ 0 h 2035743"/>
              <a:gd name="connsiteX9" fmla="*/ 2404484 w 2859782"/>
              <a:gd name="connsiteY9" fmla="*/ 0 h 2035743"/>
              <a:gd name="connsiteX10" fmla="*/ 2753242 w 2859782"/>
              <a:gd name="connsiteY10" fmla="*/ 348760 h 2035743"/>
              <a:gd name="connsiteX11" fmla="*/ 2753242 w 2859782"/>
              <a:gd name="connsiteY11" fmla="*/ 862824 h 20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9782" h="2035743">
                <a:moveTo>
                  <a:pt x="2753242" y="862824"/>
                </a:moveTo>
                <a:lnTo>
                  <a:pt x="2230629" y="1385588"/>
                </a:lnTo>
                <a:lnTo>
                  <a:pt x="1686866" y="1929203"/>
                </a:lnTo>
                <a:cubicBezTo>
                  <a:pt x="1544963" y="2071257"/>
                  <a:pt x="1314857" y="2071257"/>
                  <a:pt x="1172804" y="1929203"/>
                </a:cubicBezTo>
                <a:lnTo>
                  <a:pt x="881947" y="1638345"/>
                </a:lnTo>
                <a:lnTo>
                  <a:pt x="458636" y="1215033"/>
                </a:lnTo>
                <a:lnTo>
                  <a:pt x="106428" y="862824"/>
                </a:lnTo>
                <a:cubicBezTo>
                  <a:pt x="-35476" y="720920"/>
                  <a:pt x="-35476" y="490663"/>
                  <a:pt x="106428" y="348760"/>
                </a:cubicBezTo>
                <a:lnTo>
                  <a:pt x="455186" y="0"/>
                </a:lnTo>
                <a:lnTo>
                  <a:pt x="2404484" y="0"/>
                </a:lnTo>
                <a:lnTo>
                  <a:pt x="2753242" y="348760"/>
                </a:lnTo>
                <a:cubicBezTo>
                  <a:pt x="2895295" y="490663"/>
                  <a:pt x="2895295" y="720920"/>
                  <a:pt x="2753242" y="862824"/>
                </a:cubicBezTo>
                <a:close/>
              </a:path>
            </a:pathLst>
          </a:custGeom>
          <a:solidFill>
            <a:schemeClr val="bg2">
              <a:lumMod val="75000"/>
              <a:alpha val="65000"/>
            </a:schemeClr>
          </a:solidFill>
          <a:ln w="1358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5840501-CDEB-31FF-F328-B6D927D0986E}"/>
              </a:ext>
            </a:extLst>
          </p:cNvPr>
          <p:cNvSpPr/>
          <p:nvPr/>
        </p:nvSpPr>
        <p:spPr>
          <a:xfrm>
            <a:off x="5733027" y="5296795"/>
            <a:ext cx="2049387" cy="1567242"/>
          </a:xfrm>
          <a:custGeom>
            <a:avLst/>
            <a:gdLst>
              <a:gd name="connsiteX0" fmla="*/ 1956235 w 2049387"/>
              <a:gd name="connsiteY0" fmla="*/ 1249384 h 1567242"/>
              <a:gd name="connsiteX1" fmla="*/ 1638377 w 2049387"/>
              <a:gd name="connsiteY1" fmla="*/ 1567243 h 1567242"/>
              <a:gd name="connsiteX2" fmla="*/ 410898 w 2049387"/>
              <a:gd name="connsiteY2" fmla="*/ 1567243 h 1567242"/>
              <a:gd name="connsiteX3" fmla="*/ 93040 w 2049387"/>
              <a:gd name="connsiteY3" fmla="*/ 1249384 h 1567242"/>
              <a:gd name="connsiteX4" fmla="*/ 93040 w 2049387"/>
              <a:gd name="connsiteY4" fmla="*/ 799972 h 1567242"/>
              <a:gd name="connsiteX5" fmla="*/ 799857 w 2049387"/>
              <a:gd name="connsiteY5" fmla="*/ 93153 h 1567242"/>
              <a:gd name="connsiteX6" fmla="*/ 1249418 w 2049387"/>
              <a:gd name="connsiteY6" fmla="*/ 93153 h 1567242"/>
              <a:gd name="connsiteX7" fmla="*/ 1956235 w 2049387"/>
              <a:gd name="connsiteY7" fmla="*/ 799972 h 1567242"/>
              <a:gd name="connsiteX8" fmla="*/ 1956235 w 2049387"/>
              <a:gd name="connsiteY8" fmla="*/ 1249384 h 15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387" h="1567242">
                <a:moveTo>
                  <a:pt x="1956235" y="1249384"/>
                </a:moveTo>
                <a:lnTo>
                  <a:pt x="1638377" y="1567243"/>
                </a:lnTo>
                <a:lnTo>
                  <a:pt x="410898" y="1567243"/>
                </a:lnTo>
                <a:lnTo>
                  <a:pt x="93040" y="1249384"/>
                </a:lnTo>
                <a:cubicBezTo>
                  <a:pt x="-31013" y="1125331"/>
                  <a:pt x="-31013" y="924025"/>
                  <a:pt x="93040" y="799972"/>
                </a:cubicBezTo>
                <a:lnTo>
                  <a:pt x="799857" y="93153"/>
                </a:lnTo>
                <a:cubicBezTo>
                  <a:pt x="924060" y="-31051"/>
                  <a:pt x="1125215" y="-31051"/>
                  <a:pt x="1249418" y="93153"/>
                </a:cubicBezTo>
                <a:lnTo>
                  <a:pt x="1956235" y="799972"/>
                </a:lnTo>
                <a:cubicBezTo>
                  <a:pt x="2080438" y="924025"/>
                  <a:pt x="2080438" y="1125331"/>
                  <a:pt x="1956235" y="1249384"/>
                </a:cubicBezTo>
                <a:close/>
              </a:path>
            </a:pathLst>
          </a:custGeom>
          <a:gradFill>
            <a:gsLst>
              <a:gs pos="0">
                <a:schemeClr val="bg2">
                  <a:lumMod val="60000"/>
                  <a:lumOff val="40000"/>
                </a:schemeClr>
              </a:gs>
              <a:gs pos="73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4" name="Freeform: Shape 23">
            <a:extLst>
              <a:ext uri="{FF2B5EF4-FFF2-40B4-BE49-F238E27FC236}">
                <a16:creationId xmlns:a16="http://schemas.microsoft.com/office/drawing/2014/main" id="{6EA8DA8A-C033-BA06-400F-C55F459FAF72}"/>
              </a:ext>
            </a:extLst>
          </p:cNvPr>
          <p:cNvSpPr/>
          <p:nvPr/>
        </p:nvSpPr>
        <p:spPr>
          <a:xfrm>
            <a:off x="3673215" y="0"/>
            <a:ext cx="1509186" cy="604104"/>
          </a:xfrm>
          <a:custGeom>
            <a:avLst/>
            <a:gdLst>
              <a:gd name="connsiteX0" fmla="*/ 1509187 w 1509186"/>
              <a:gd name="connsiteY0" fmla="*/ 0 h 604104"/>
              <a:gd name="connsiteX1" fmla="*/ 1011625 w 1509186"/>
              <a:gd name="connsiteY1" fmla="*/ 497564 h 604104"/>
              <a:gd name="connsiteX2" fmla="*/ 497562 w 1509186"/>
              <a:gd name="connsiteY2" fmla="*/ 497564 h 604104"/>
              <a:gd name="connsiteX3" fmla="*/ 0 w 1509186"/>
              <a:gd name="connsiteY3" fmla="*/ 0 h 604104"/>
              <a:gd name="connsiteX4" fmla="*/ 1509187 w 1509186"/>
              <a:gd name="connsiteY4" fmla="*/ 0 h 60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186" h="604104">
                <a:moveTo>
                  <a:pt x="1509187" y="0"/>
                </a:moveTo>
                <a:lnTo>
                  <a:pt x="1011625" y="497564"/>
                </a:lnTo>
                <a:cubicBezTo>
                  <a:pt x="869721" y="639618"/>
                  <a:pt x="639466" y="639618"/>
                  <a:pt x="497562" y="497564"/>
                </a:cubicBezTo>
                <a:lnTo>
                  <a:pt x="0" y="0"/>
                </a:lnTo>
                <a:lnTo>
                  <a:pt x="1509187" y="0"/>
                </a:ln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1" name="Rectangle 10">
            <a:extLst>
              <a:ext uri="{FF2B5EF4-FFF2-40B4-BE49-F238E27FC236}">
                <a16:creationId xmlns:a16="http://schemas.microsoft.com/office/drawing/2014/main" id="{350C324E-32D3-1C69-EF84-7E1FC6B3B503}"/>
              </a:ext>
            </a:extLst>
          </p:cNvPr>
          <p:cNvSpPr/>
          <p:nvPr userDrawn="1"/>
        </p:nvSpPr>
        <p:spPr>
          <a:xfrm rot="10800000" flipH="1">
            <a:off x="1" y="2182947"/>
            <a:ext cx="241159" cy="3052244"/>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9929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D1878DE7-7CE1-155D-58B8-0E821BFE4D97}"/>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C3FA7E9-87A6-6D06-563E-16727CB182D1}"/>
              </a:ext>
            </a:extLst>
          </p:cNvPr>
          <p:cNvGrpSpPr/>
          <p:nvPr userDrawn="1"/>
        </p:nvGrpSpPr>
        <p:grpSpPr>
          <a:xfrm>
            <a:off x="3227441" y="1"/>
            <a:ext cx="8964559" cy="6858000"/>
            <a:chOff x="3227441" y="0"/>
            <a:chExt cx="8964559" cy="6915049"/>
          </a:xfrm>
        </p:grpSpPr>
        <p:sp>
          <p:nvSpPr>
            <p:cNvPr id="4" name="Freeform: Shape 15">
              <a:extLst>
                <a:ext uri="{FF2B5EF4-FFF2-40B4-BE49-F238E27FC236}">
                  <a16:creationId xmlns:a16="http://schemas.microsoft.com/office/drawing/2014/main" id="{AD738473-E7DA-B632-CA2B-3E9AD4E339DF}"/>
                </a:ext>
              </a:extLst>
            </p:cNvPr>
            <p:cNvSpPr/>
            <p:nvPr/>
          </p:nvSpPr>
          <p:spPr>
            <a:xfrm flipH="1">
              <a:off x="7434216" y="2145932"/>
              <a:ext cx="4757784" cy="4757604"/>
            </a:xfrm>
            <a:custGeom>
              <a:avLst/>
              <a:gdLst>
                <a:gd name="connsiteX0" fmla="*/ 4757785 w 4757784"/>
                <a:gd name="connsiteY0" fmla="*/ 4757605 h 4757604"/>
                <a:gd name="connsiteX1" fmla="*/ 1673176 w 4757784"/>
                <a:gd name="connsiteY1" fmla="*/ 4757605 h 4757604"/>
                <a:gd name="connsiteX2" fmla="*/ 1115151 w 4757784"/>
                <a:gd name="connsiteY2" fmla="*/ 4199580 h 4757604"/>
                <a:gd name="connsiteX3" fmla="*/ 0 w 4757784"/>
                <a:gd name="connsiteY3" fmla="*/ 3084429 h 4757604"/>
                <a:gd name="connsiteX4" fmla="*/ 0 w 4757784"/>
                <a:gd name="connsiteY4" fmla="*/ 0 h 4757604"/>
                <a:gd name="connsiteX5" fmla="*/ 10434 w 4757784"/>
                <a:gd name="connsiteY5" fmla="*/ 10434 h 4757604"/>
                <a:gd name="connsiteX6" fmla="*/ 90666 w 4757784"/>
                <a:gd name="connsiteY6" fmla="*/ 90486 h 4757604"/>
                <a:gd name="connsiteX7" fmla="*/ 101639 w 4757784"/>
                <a:gd name="connsiteY7" fmla="*/ 101459 h 4757604"/>
                <a:gd name="connsiteX8" fmla="*/ 154167 w 4757784"/>
                <a:gd name="connsiteY8" fmla="*/ 154167 h 4757604"/>
                <a:gd name="connsiteX9" fmla="*/ 165141 w 4757784"/>
                <a:gd name="connsiteY9" fmla="*/ 165141 h 4757604"/>
                <a:gd name="connsiteX10" fmla="*/ 272177 w 4757784"/>
                <a:gd name="connsiteY10" fmla="*/ 272177 h 4757604"/>
                <a:gd name="connsiteX11" fmla="*/ 283150 w 4757784"/>
                <a:gd name="connsiteY11" fmla="*/ 283150 h 4757604"/>
                <a:gd name="connsiteX12" fmla="*/ 453868 w 4757784"/>
                <a:gd name="connsiteY12" fmla="*/ 453868 h 4757604"/>
                <a:gd name="connsiteX13" fmla="*/ 517549 w 4757784"/>
                <a:gd name="connsiteY13" fmla="*/ 517370 h 4757604"/>
                <a:gd name="connsiteX14" fmla="*/ 635559 w 4757784"/>
                <a:gd name="connsiteY14" fmla="*/ 635379 h 4757604"/>
                <a:gd name="connsiteX15" fmla="*/ 699060 w 4757784"/>
                <a:gd name="connsiteY15" fmla="*/ 699060 h 4757604"/>
                <a:gd name="connsiteX16" fmla="*/ 1577473 w 4757784"/>
                <a:gd name="connsiteY16" fmla="*/ 1577473 h 4757604"/>
                <a:gd name="connsiteX17" fmla="*/ 1732900 w 4757784"/>
                <a:gd name="connsiteY17" fmla="*/ 1732720 h 4757604"/>
                <a:gd name="connsiteX18" fmla="*/ 1800180 w 4757784"/>
                <a:gd name="connsiteY18" fmla="*/ 1800180 h 4757604"/>
                <a:gd name="connsiteX19" fmla="*/ 1932940 w 4757784"/>
                <a:gd name="connsiteY19" fmla="*/ 1932940 h 4757604"/>
                <a:gd name="connsiteX20" fmla="*/ 2407675 w 4757784"/>
                <a:gd name="connsiteY20" fmla="*/ 2407675 h 4757604"/>
                <a:gd name="connsiteX21" fmla="*/ 2475135 w 4757784"/>
                <a:gd name="connsiteY21" fmla="*/ 2474955 h 4757604"/>
                <a:gd name="connsiteX22" fmla="*/ 2630381 w 4757784"/>
                <a:gd name="connsiteY22" fmla="*/ 2630201 h 4757604"/>
                <a:gd name="connsiteX23" fmla="*/ 2699460 w 4757784"/>
                <a:gd name="connsiteY23" fmla="*/ 2699460 h 4757604"/>
                <a:gd name="connsiteX24" fmla="*/ 2893923 w 4757784"/>
                <a:gd name="connsiteY24" fmla="*/ 2893923 h 4757604"/>
                <a:gd name="connsiteX25" fmla="*/ 3174735 w 4757784"/>
                <a:gd name="connsiteY25" fmla="*/ 3174555 h 4757604"/>
                <a:gd name="connsiteX26" fmla="*/ 4757785 w 4757784"/>
                <a:gd name="connsiteY26" fmla="*/ 4757605 h 47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784" h="4757604">
                  <a:moveTo>
                    <a:pt x="4757785" y="4757605"/>
                  </a:moveTo>
                  <a:lnTo>
                    <a:pt x="1673176" y="4757605"/>
                  </a:lnTo>
                  <a:lnTo>
                    <a:pt x="1115151" y="4199580"/>
                  </a:lnTo>
                  <a:lnTo>
                    <a:pt x="0" y="3084429"/>
                  </a:lnTo>
                  <a:lnTo>
                    <a:pt x="0" y="0"/>
                  </a:lnTo>
                  <a:lnTo>
                    <a:pt x="10434" y="10434"/>
                  </a:lnTo>
                  <a:lnTo>
                    <a:pt x="90666" y="90486"/>
                  </a:lnTo>
                  <a:lnTo>
                    <a:pt x="101639" y="101459"/>
                  </a:lnTo>
                  <a:lnTo>
                    <a:pt x="154167" y="154167"/>
                  </a:lnTo>
                  <a:lnTo>
                    <a:pt x="165141" y="165141"/>
                  </a:lnTo>
                  <a:lnTo>
                    <a:pt x="272177" y="272177"/>
                  </a:lnTo>
                  <a:lnTo>
                    <a:pt x="283150" y="283150"/>
                  </a:lnTo>
                  <a:lnTo>
                    <a:pt x="453868" y="453868"/>
                  </a:lnTo>
                  <a:lnTo>
                    <a:pt x="517549" y="517370"/>
                  </a:lnTo>
                  <a:lnTo>
                    <a:pt x="635559" y="635379"/>
                  </a:lnTo>
                  <a:lnTo>
                    <a:pt x="699060" y="699060"/>
                  </a:lnTo>
                  <a:lnTo>
                    <a:pt x="1577473" y="1577473"/>
                  </a:lnTo>
                  <a:lnTo>
                    <a:pt x="1732900" y="1732720"/>
                  </a:lnTo>
                  <a:lnTo>
                    <a:pt x="1800180" y="1800180"/>
                  </a:lnTo>
                  <a:lnTo>
                    <a:pt x="1932940" y="1932940"/>
                  </a:lnTo>
                  <a:lnTo>
                    <a:pt x="2407675" y="2407675"/>
                  </a:lnTo>
                  <a:lnTo>
                    <a:pt x="2475135" y="2474955"/>
                  </a:lnTo>
                  <a:lnTo>
                    <a:pt x="2630381" y="2630201"/>
                  </a:lnTo>
                  <a:lnTo>
                    <a:pt x="2699460" y="2699460"/>
                  </a:lnTo>
                  <a:lnTo>
                    <a:pt x="2893923" y="2893923"/>
                  </a:lnTo>
                  <a:lnTo>
                    <a:pt x="3174735" y="3174555"/>
                  </a:lnTo>
                  <a:lnTo>
                    <a:pt x="4757785" y="4757605"/>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18">
              <a:extLst>
                <a:ext uri="{FF2B5EF4-FFF2-40B4-BE49-F238E27FC236}">
                  <a16:creationId xmlns:a16="http://schemas.microsoft.com/office/drawing/2014/main" id="{105BF785-B0BC-2278-6F39-F349B1E407D6}"/>
                </a:ext>
              </a:extLst>
            </p:cNvPr>
            <p:cNvSpPr/>
            <p:nvPr/>
          </p:nvSpPr>
          <p:spPr>
            <a:xfrm flipH="1">
              <a:off x="7886051" y="0"/>
              <a:ext cx="4305949" cy="5076210"/>
            </a:xfrm>
            <a:custGeom>
              <a:avLst/>
              <a:gdLst>
                <a:gd name="connsiteX0" fmla="*/ 4257325 w 4305949"/>
                <a:gd name="connsiteY0" fmla="*/ 4492264 h 5076210"/>
                <a:gd name="connsiteX1" fmla="*/ 4050809 w 4305949"/>
                <a:gd name="connsiteY1" fmla="*/ 4820927 h 5076210"/>
                <a:gd name="connsiteX2" fmla="*/ 3558804 w 4305949"/>
                <a:gd name="connsiteY2" fmla="*/ 5067379 h 5076210"/>
                <a:gd name="connsiteX3" fmla="*/ 2987647 w 4305949"/>
                <a:gd name="connsiteY3" fmla="*/ 4952967 h 5076210"/>
                <a:gd name="connsiteX4" fmla="*/ 2910473 w 4305949"/>
                <a:gd name="connsiteY4" fmla="*/ 4900979 h 5076210"/>
                <a:gd name="connsiteX5" fmla="*/ 2818369 w 4305949"/>
                <a:gd name="connsiteY5" fmla="*/ 4820927 h 5076210"/>
                <a:gd name="connsiteX6" fmla="*/ 2554107 w 4305949"/>
                <a:gd name="connsiteY6" fmla="*/ 4556665 h 5076210"/>
                <a:gd name="connsiteX7" fmla="*/ 2488447 w 4305949"/>
                <a:gd name="connsiteY7" fmla="*/ 4491005 h 5076210"/>
                <a:gd name="connsiteX8" fmla="*/ 2362162 w 4305949"/>
                <a:gd name="connsiteY8" fmla="*/ 4364721 h 5076210"/>
                <a:gd name="connsiteX9" fmla="*/ 2303158 w 4305949"/>
                <a:gd name="connsiteY9" fmla="*/ 4305716 h 5076210"/>
                <a:gd name="connsiteX10" fmla="*/ 2048251 w 4305949"/>
                <a:gd name="connsiteY10" fmla="*/ 4050809 h 5076210"/>
                <a:gd name="connsiteX11" fmla="*/ 1862782 w 4305949"/>
                <a:gd name="connsiteY11" fmla="*/ 3865340 h 5076210"/>
                <a:gd name="connsiteX12" fmla="*/ 1796942 w 4305949"/>
                <a:gd name="connsiteY12" fmla="*/ 3799500 h 5076210"/>
                <a:gd name="connsiteX13" fmla="*/ 1575495 w 4305949"/>
                <a:gd name="connsiteY13" fmla="*/ 3578053 h 5076210"/>
                <a:gd name="connsiteX14" fmla="*/ 1446872 w 4305949"/>
                <a:gd name="connsiteY14" fmla="*/ 3449430 h 5076210"/>
                <a:gd name="connsiteX15" fmla="*/ 1382111 w 4305949"/>
                <a:gd name="connsiteY15" fmla="*/ 3384669 h 5076210"/>
                <a:gd name="connsiteX16" fmla="*/ 1041215 w 4305949"/>
                <a:gd name="connsiteY16" fmla="*/ 3043773 h 5076210"/>
                <a:gd name="connsiteX17" fmla="*/ 952528 w 4305949"/>
                <a:gd name="connsiteY17" fmla="*/ 2955087 h 5076210"/>
                <a:gd name="connsiteX18" fmla="*/ 888847 w 4305949"/>
                <a:gd name="connsiteY18" fmla="*/ 2891405 h 5076210"/>
                <a:gd name="connsiteX19" fmla="*/ 770837 w 4305949"/>
                <a:gd name="connsiteY19" fmla="*/ 2773396 h 5076210"/>
                <a:gd name="connsiteX20" fmla="*/ 589146 w 4305949"/>
                <a:gd name="connsiteY20" fmla="*/ 2591705 h 5076210"/>
                <a:gd name="connsiteX21" fmla="*/ 525465 w 4305949"/>
                <a:gd name="connsiteY21" fmla="*/ 2528023 h 5076210"/>
                <a:gd name="connsiteX22" fmla="*/ 407455 w 4305949"/>
                <a:gd name="connsiteY22" fmla="*/ 2410014 h 5076210"/>
                <a:gd name="connsiteX23" fmla="*/ 343954 w 4305949"/>
                <a:gd name="connsiteY23" fmla="*/ 2346512 h 5076210"/>
                <a:gd name="connsiteX24" fmla="*/ 225944 w 4305949"/>
                <a:gd name="connsiteY24" fmla="*/ 2228503 h 5076210"/>
                <a:gd name="connsiteX25" fmla="*/ 162263 w 4305949"/>
                <a:gd name="connsiteY25" fmla="*/ 2164821 h 5076210"/>
                <a:gd name="connsiteX26" fmla="*/ 44253 w 4305949"/>
                <a:gd name="connsiteY26" fmla="*/ 2046812 h 5076210"/>
                <a:gd name="connsiteX27" fmla="*/ 0 w 4305949"/>
                <a:gd name="connsiteY27" fmla="*/ 2002558 h 5076210"/>
                <a:gd name="connsiteX28" fmla="*/ 0 w 4305949"/>
                <a:gd name="connsiteY28" fmla="*/ 0 h 5076210"/>
                <a:gd name="connsiteX29" fmla="*/ 462323 w 4305949"/>
                <a:gd name="connsiteY29" fmla="*/ 0 h 5076210"/>
                <a:gd name="connsiteX30" fmla="*/ 2742814 w 4305949"/>
                <a:gd name="connsiteY30" fmla="*/ 2280491 h 5076210"/>
                <a:gd name="connsiteX31" fmla="*/ 3305516 w 4305949"/>
                <a:gd name="connsiteY31" fmla="*/ 2843194 h 5076210"/>
                <a:gd name="connsiteX32" fmla="*/ 3381970 w 4305949"/>
                <a:gd name="connsiteY32" fmla="*/ 2919648 h 5076210"/>
                <a:gd name="connsiteX33" fmla="*/ 4050809 w 4305949"/>
                <a:gd name="connsiteY33" fmla="*/ 3588486 h 5076210"/>
                <a:gd name="connsiteX34" fmla="*/ 4293663 w 4305949"/>
                <a:gd name="connsiteY34" fmla="*/ 4058724 h 5076210"/>
                <a:gd name="connsiteX35" fmla="*/ 4257325 w 4305949"/>
                <a:gd name="connsiteY35" fmla="*/ 4492264 h 50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05949" h="5076210">
                  <a:moveTo>
                    <a:pt x="4257325" y="4492264"/>
                  </a:moveTo>
                  <a:cubicBezTo>
                    <a:pt x="4215590" y="4612252"/>
                    <a:pt x="4146691" y="4725044"/>
                    <a:pt x="4050809" y="4820927"/>
                  </a:cubicBezTo>
                  <a:cubicBezTo>
                    <a:pt x="3912292" y="4959444"/>
                    <a:pt x="3738696" y="5041654"/>
                    <a:pt x="3558804" y="5067379"/>
                  </a:cubicBezTo>
                  <a:cubicBezTo>
                    <a:pt x="3363981" y="5095262"/>
                    <a:pt x="3161603" y="5057125"/>
                    <a:pt x="2987647" y="4952967"/>
                  </a:cubicBezTo>
                  <a:cubicBezTo>
                    <a:pt x="2961203" y="4937317"/>
                    <a:pt x="2935478" y="4919867"/>
                    <a:pt x="2910473" y="4900979"/>
                  </a:cubicBezTo>
                  <a:cubicBezTo>
                    <a:pt x="2878452" y="4876873"/>
                    <a:pt x="2847511" y="4850069"/>
                    <a:pt x="2818369" y="4820927"/>
                  </a:cubicBezTo>
                  <a:lnTo>
                    <a:pt x="2554107" y="4556665"/>
                  </a:lnTo>
                  <a:lnTo>
                    <a:pt x="2488447" y="4491005"/>
                  </a:lnTo>
                  <a:lnTo>
                    <a:pt x="2362162" y="4364721"/>
                  </a:lnTo>
                  <a:lnTo>
                    <a:pt x="2303158" y="4305716"/>
                  </a:lnTo>
                  <a:lnTo>
                    <a:pt x="2048251" y="4050809"/>
                  </a:lnTo>
                  <a:lnTo>
                    <a:pt x="1862782" y="3865340"/>
                  </a:lnTo>
                  <a:lnTo>
                    <a:pt x="1796942" y="3799500"/>
                  </a:lnTo>
                  <a:lnTo>
                    <a:pt x="1575495" y="3578053"/>
                  </a:lnTo>
                  <a:lnTo>
                    <a:pt x="1446872" y="3449430"/>
                  </a:lnTo>
                  <a:lnTo>
                    <a:pt x="1382111" y="3384669"/>
                  </a:lnTo>
                  <a:lnTo>
                    <a:pt x="1041215" y="3043773"/>
                  </a:lnTo>
                  <a:lnTo>
                    <a:pt x="952528" y="2955087"/>
                  </a:lnTo>
                  <a:lnTo>
                    <a:pt x="888847" y="2891405"/>
                  </a:lnTo>
                  <a:lnTo>
                    <a:pt x="770837" y="2773396"/>
                  </a:lnTo>
                  <a:lnTo>
                    <a:pt x="589146" y="2591705"/>
                  </a:lnTo>
                  <a:lnTo>
                    <a:pt x="525465" y="2528023"/>
                  </a:lnTo>
                  <a:lnTo>
                    <a:pt x="407455" y="2410014"/>
                  </a:lnTo>
                  <a:lnTo>
                    <a:pt x="343954" y="2346512"/>
                  </a:lnTo>
                  <a:lnTo>
                    <a:pt x="225944" y="2228503"/>
                  </a:lnTo>
                  <a:lnTo>
                    <a:pt x="162263" y="2164821"/>
                  </a:lnTo>
                  <a:lnTo>
                    <a:pt x="44253" y="2046812"/>
                  </a:lnTo>
                  <a:lnTo>
                    <a:pt x="0" y="2002558"/>
                  </a:lnTo>
                  <a:lnTo>
                    <a:pt x="0" y="0"/>
                  </a:lnTo>
                  <a:lnTo>
                    <a:pt x="462323" y="0"/>
                  </a:lnTo>
                  <a:lnTo>
                    <a:pt x="2742814" y="2280491"/>
                  </a:lnTo>
                  <a:lnTo>
                    <a:pt x="3305516" y="2843194"/>
                  </a:lnTo>
                  <a:lnTo>
                    <a:pt x="3381970" y="2919648"/>
                  </a:lnTo>
                  <a:lnTo>
                    <a:pt x="4050809" y="3588486"/>
                  </a:lnTo>
                  <a:cubicBezTo>
                    <a:pt x="4183749" y="3721426"/>
                    <a:pt x="4264701" y="3886568"/>
                    <a:pt x="4293663" y="4058724"/>
                  </a:cubicBezTo>
                  <a:cubicBezTo>
                    <a:pt x="4318129" y="4203177"/>
                    <a:pt x="4306076" y="4352668"/>
                    <a:pt x="4257325" y="4492264"/>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19">
              <a:extLst>
                <a:ext uri="{FF2B5EF4-FFF2-40B4-BE49-F238E27FC236}">
                  <a16:creationId xmlns:a16="http://schemas.microsoft.com/office/drawing/2014/main" id="{5C1E4B12-B33D-A109-1ADE-6DFF6349FD88}"/>
                </a:ext>
              </a:extLst>
            </p:cNvPr>
            <p:cNvSpPr/>
            <p:nvPr/>
          </p:nvSpPr>
          <p:spPr>
            <a:xfrm flipH="1">
              <a:off x="3534741" y="0"/>
              <a:ext cx="5191459" cy="3966034"/>
            </a:xfrm>
            <a:custGeom>
              <a:avLst/>
              <a:gdLst>
                <a:gd name="connsiteX0" fmla="*/ 4937677 w 5191459"/>
                <a:gd name="connsiteY0" fmla="*/ 3712252 h 3966034"/>
                <a:gd name="connsiteX1" fmla="*/ 3712252 w 5191459"/>
                <a:gd name="connsiteY1" fmla="*/ 3712252 h 3966034"/>
                <a:gd name="connsiteX2" fmla="*/ 0 w 5191459"/>
                <a:gd name="connsiteY2" fmla="*/ 0 h 3966034"/>
                <a:gd name="connsiteX3" fmla="*/ 2450849 w 5191459"/>
                <a:gd name="connsiteY3" fmla="*/ 0 h 3966034"/>
                <a:gd name="connsiteX4" fmla="*/ 4937677 w 5191459"/>
                <a:gd name="connsiteY4" fmla="*/ 2486828 h 3966034"/>
                <a:gd name="connsiteX5" fmla="*/ 4937677 w 5191459"/>
                <a:gd name="connsiteY5" fmla="*/ 3712252 h 396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459" h="3966034">
                  <a:moveTo>
                    <a:pt x="4937677" y="3712252"/>
                  </a:moveTo>
                  <a:cubicBezTo>
                    <a:pt x="4599300" y="4050629"/>
                    <a:pt x="4050629" y="4050629"/>
                    <a:pt x="3712252" y="3712252"/>
                  </a:cubicBezTo>
                  <a:lnTo>
                    <a:pt x="0" y="0"/>
                  </a:lnTo>
                  <a:lnTo>
                    <a:pt x="2450849" y="0"/>
                  </a:lnTo>
                  <a:lnTo>
                    <a:pt x="4937677" y="2486828"/>
                  </a:lnTo>
                  <a:cubicBezTo>
                    <a:pt x="5276054" y="2825205"/>
                    <a:pt x="5276054" y="3373875"/>
                    <a:pt x="4937677" y="3712252"/>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20">
              <a:extLst>
                <a:ext uri="{FF2B5EF4-FFF2-40B4-BE49-F238E27FC236}">
                  <a16:creationId xmlns:a16="http://schemas.microsoft.com/office/drawing/2014/main" id="{A1B34098-F15D-2371-8FE1-317D8E18CBF9}"/>
                </a:ext>
              </a:extLst>
            </p:cNvPr>
            <p:cNvSpPr/>
            <p:nvPr/>
          </p:nvSpPr>
          <p:spPr>
            <a:xfrm flipH="1">
              <a:off x="5473618" y="0"/>
              <a:ext cx="2650664" cy="2027158"/>
            </a:xfrm>
            <a:custGeom>
              <a:avLst/>
              <a:gdLst>
                <a:gd name="connsiteX0" fmla="*/ 2521547 w 2650664"/>
                <a:gd name="connsiteY0" fmla="*/ 1898041 h 2027158"/>
                <a:gd name="connsiteX1" fmla="*/ 1898041 w 2650664"/>
                <a:gd name="connsiteY1" fmla="*/ 1898041 h 2027158"/>
                <a:gd name="connsiteX2" fmla="*/ 0 w 2650664"/>
                <a:gd name="connsiteY2" fmla="*/ 0 h 2027158"/>
                <a:gd name="connsiteX3" fmla="*/ 1247012 w 2650664"/>
                <a:gd name="connsiteY3" fmla="*/ 0 h 2027158"/>
                <a:gd name="connsiteX4" fmla="*/ 2521547 w 2650664"/>
                <a:gd name="connsiteY4" fmla="*/ 1274535 h 2027158"/>
                <a:gd name="connsiteX5" fmla="*/ 2521547 w 2650664"/>
                <a:gd name="connsiteY5" fmla="*/ 1898041 h 20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664" h="2027158">
                  <a:moveTo>
                    <a:pt x="2521547" y="1898041"/>
                  </a:moveTo>
                  <a:cubicBezTo>
                    <a:pt x="2349390" y="2070198"/>
                    <a:pt x="2070198" y="2070198"/>
                    <a:pt x="1898041" y="1898041"/>
                  </a:cubicBezTo>
                  <a:lnTo>
                    <a:pt x="0" y="0"/>
                  </a:lnTo>
                  <a:lnTo>
                    <a:pt x="1247012" y="0"/>
                  </a:lnTo>
                  <a:lnTo>
                    <a:pt x="2521547" y="1274535"/>
                  </a:lnTo>
                  <a:cubicBezTo>
                    <a:pt x="2693703" y="1446692"/>
                    <a:pt x="2693703" y="1725884"/>
                    <a:pt x="2521547" y="1898041"/>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21">
              <a:extLst>
                <a:ext uri="{FF2B5EF4-FFF2-40B4-BE49-F238E27FC236}">
                  <a16:creationId xmlns:a16="http://schemas.microsoft.com/office/drawing/2014/main" id="{62A03ECD-B52A-209E-FC4D-EE886C65EA1E}"/>
                </a:ext>
              </a:extLst>
            </p:cNvPr>
            <p:cNvSpPr/>
            <p:nvPr/>
          </p:nvSpPr>
          <p:spPr>
            <a:xfrm flipH="1">
              <a:off x="4771094" y="0"/>
              <a:ext cx="7420906" cy="6903536"/>
            </a:xfrm>
            <a:custGeom>
              <a:avLst/>
              <a:gdLst>
                <a:gd name="connsiteX0" fmla="*/ 7420906 w 7420906"/>
                <a:gd name="connsiteY0" fmla="*/ 6903537 h 6903536"/>
                <a:gd name="connsiteX1" fmla="*/ 5394962 w 7420906"/>
                <a:gd name="connsiteY1" fmla="*/ 6903537 h 6903536"/>
                <a:gd name="connsiteX2" fmla="*/ 2971097 w 7420906"/>
                <a:gd name="connsiteY2" fmla="*/ 4479672 h 6903536"/>
                <a:gd name="connsiteX3" fmla="*/ 2895183 w 7420906"/>
                <a:gd name="connsiteY3" fmla="*/ 4403757 h 6903536"/>
                <a:gd name="connsiteX4" fmla="*/ 2712232 w 7420906"/>
                <a:gd name="connsiteY4" fmla="*/ 4220807 h 6903536"/>
                <a:gd name="connsiteX5" fmla="*/ 2226884 w 7420906"/>
                <a:gd name="connsiteY5" fmla="*/ 3735458 h 6903536"/>
                <a:gd name="connsiteX6" fmla="*/ 2132980 w 7420906"/>
                <a:gd name="connsiteY6" fmla="*/ 3641554 h 6903536"/>
                <a:gd name="connsiteX7" fmla="*/ 1950030 w 7420906"/>
                <a:gd name="connsiteY7" fmla="*/ 3458604 h 6903536"/>
                <a:gd name="connsiteX8" fmla="*/ 1667239 w 7420906"/>
                <a:gd name="connsiteY8" fmla="*/ 3175814 h 6903536"/>
                <a:gd name="connsiteX9" fmla="*/ 0 w 7420906"/>
                <a:gd name="connsiteY9" fmla="*/ 1508575 h 6903536"/>
                <a:gd name="connsiteX10" fmla="*/ 0 w 7420906"/>
                <a:gd name="connsiteY10" fmla="*/ 0 h 6903536"/>
                <a:gd name="connsiteX11" fmla="*/ 517370 w 7420906"/>
                <a:gd name="connsiteY11" fmla="*/ 0 h 6903536"/>
                <a:gd name="connsiteX12" fmla="*/ 2209254 w 7420906"/>
                <a:gd name="connsiteY12" fmla="*/ 1691885 h 6903536"/>
                <a:gd name="connsiteX13" fmla="*/ 2283909 w 7420906"/>
                <a:gd name="connsiteY13" fmla="*/ 1766540 h 6903536"/>
                <a:gd name="connsiteX14" fmla="*/ 4276394 w 7420906"/>
                <a:gd name="connsiteY14" fmla="*/ 3759024 h 6903536"/>
                <a:gd name="connsiteX15" fmla="*/ 5290985 w 7420906"/>
                <a:gd name="connsiteY15" fmla="*/ 4773615 h 6903536"/>
                <a:gd name="connsiteX16" fmla="*/ 7420906 w 7420906"/>
                <a:gd name="connsiteY16"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0906" h="6903536">
                  <a:moveTo>
                    <a:pt x="7420906" y="6903537"/>
                  </a:moveTo>
                  <a:lnTo>
                    <a:pt x="5394962" y="6903537"/>
                  </a:lnTo>
                  <a:lnTo>
                    <a:pt x="2971097" y="4479672"/>
                  </a:lnTo>
                  <a:lnTo>
                    <a:pt x="2895183" y="4403757"/>
                  </a:lnTo>
                  <a:lnTo>
                    <a:pt x="2712232" y="4220807"/>
                  </a:lnTo>
                  <a:lnTo>
                    <a:pt x="2226884" y="3735458"/>
                  </a:lnTo>
                  <a:lnTo>
                    <a:pt x="2132980" y="3641554"/>
                  </a:lnTo>
                  <a:lnTo>
                    <a:pt x="1950030" y="3458604"/>
                  </a:lnTo>
                  <a:lnTo>
                    <a:pt x="1667239" y="3175814"/>
                  </a:lnTo>
                  <a:lnTo>
                    <a:pt x="0" y="1508575"/>
                  </a:lnTo>
                  <a:lnTo>
                    <a:pt x="0" y="0"/>
                  </a:lnTo>
                  <a:lnTo>
                    <a:pt x="517370" y="0"/>
                  </a:lnTo>
                  <a:lnTo>
                    <a:pt x="2209254" y="1691885"/>
                  </a:lnTo>
                  <a:lnTo>
                    <a:pt x="2283909" y="1766540"/>
                  </a:lnTo>
                  <a:lnTo>
                    <a:pt x="4276394" y="3759024"/>
                  </a:lnTo>
                  <a:lnTo>
                    <a:pt x="5290985" y="4773615"/>
                  </a:lnTo>
                  <a:lnTo>
                    <a:pt x="7420906"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22">
              <a:extLst>
                <a:ext uri="{FF2B5EF4-FFF2-40B4-BE49-F238E27FC236}">
                  <a16:creationId xmlns:a16="http://schemas.microsoft.com/office/drawing/2014/main" id="{BE689352-2C21-998E-16DE-ABCD005BE350}"/>
                </a:ext>
              </a:extLst>
            </p:cNvPr>
            <p:cNvSpPr/>
            <p:nvPr/>
          </p:nvSpPr>
          <p:spPr>
            <a:xfrm flipH="1">
              <a:off x="3227441" y="0"/>
              <a:ext cx="8964559" cy="6903536"/>
            </a:xfrm>
            <a:custGeom>
              <a:avLst/>
              <a:gdLst>
                <a:gd name="connsiteX0" fmla="*/ 8964560 w 8964559"/>
                <a:gd name="connsiteY0" fmla="*/ 6903537 h 6903536"/>
                <a:gd name="connsiteX1" fmla="*/ 6668598 w 8964559"/>
                <a:gd name="connsiteY1" fmla="*/ 6903537 h 6903536"/>
                <a:gd name="connsiteX2" fmla="*/ 1573156 w 8964559"/>
                <a:gd name="connsiteY2" fmla="*/ 1808095 h 6903536"/>
                <a:gd name="connsiteX3" fmla="*/ 1056686 w 8964559"/>
                <a:gd name="connsiteY3" fmla="*/ 1291625 h 6903536"/>
                <a:gd name="connsiteX4" fmla="*/ 0 w 8964559"/>
                <a:gd name="connsiteY4" fmla="*/ 234939 h 6903536"/>
                <a:gd name="connsiteX5" fmla="*/ 0 w 8964559"/>
                <a:gd name="connsiteY5" fmla="*/ 0 h 6903536"/>
                <a:gd name="connsiteX6" fmla="*/ 2061023 w 8964559"/>
                <a:gd name="connsiteY6" fmla="*/ 0 h 6903536"/>
                <a:gd name="connsiteX7" fmla="*/ 2942134 w 8964559"/>
                <a:gd name="connsiteY7" fmla="*/ 881111 h 6903536"/>
                <a:gd name="connsiteX8" fmla="*/ 3621767 w 8964559"/>
                <a:gd name="connsiteY8" fmla="*/ 1560743 h 6903536"/>
                <a:gd name="connsiteX9" fmla="*/ 4093623 w 8964559"/>
                <a:gd name="connsiteY9" fmla="*/ 2032600 h 6903536"/>
                <a:gd name="connsiteX10" fmla="*/ 5364201 w 8964559"/>
                <a:gd name="connsiteY10" fmla="*/ 3303178 h 6903536"/>
                <a:gd name="connsiteX11" fmla="*/ 5372476 w 8964559"/>
                <a:gd name="connsiteY11" fmla="*/ 3311453 h 6903536"/>
                <a:gd name="connsiteX12" fmla="*/ 5475914 w 8964559"/>
                <a:gd name="connsiteY12" fmla="*/ 3414891 h 6903536"/>
                <a:gd name="connsiteX13" fmla="*/ 5603637 w 8964559"/>
                <a:gd name="connsiteY13" fmla="*/ 3542614 h 6903536"/>
                <a:gd name="connsiteX14" fmla="*/ 5709234 w 8964559"/>
                <a:gd name="connsiteY14" fmla="*/ 3648211 h 6903536"/>
                <a:gd name="connsiteX15" fmla="*/ 8964560 w 8964559"/>
                <a:gd name="connsiteY15"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4559" h="6903536">
                  <a:moveTo>
                    <a:pt x="8964560" y="6903537"/>
                  </a:moveTo>
                  <a:lnTo>
                    <a:pt x="6668598" y="6903537"/>
                  </a:lnTo>
                  <a:lnTo>
                    <a:pt x="1573156" y="1808095"/>
                  </a:lnTo>
                  <a:lnTo>
                    <a:pt x="1056686" y="1291625"/>
                  </a:lnTo>
                  <a:lnTo>
                    <a:pt x="0" y="234939"/>
                  </a:lnTo>
                  <a:lnTo>
                    <a:pt x="0" y="0"/>
                  </a:lnTo>
                  <a:lnTo>
                    <a:pt x="2061023" y="0"/>
                  </a:lnTo>
                  <a:lnTo>
                    <a:pt x="2942134" y="881111"/>
                  </a:lnTo>
                  <a:lnTo>
                    <a:pt x="3621767" y="1560743"/>
                  </a:lnTo>
                  <a:lnTo>
                    <a:pt x="4093623" y="2032600"/>
                  </a:lnTo>
                  <a:lnTo>
                    <a:pt x="5364201" y="3303178"/>
                  </a:lnTo>
                  <a:lnTo>
                    <a:pt x="5372476" y="3311453"/>
                  </a:lnTo>
                  <a:lnTo>
                    <a:pt x="5475914" y="3414891"/>
                  </a:lnTo>
                  <a:lnTo>
                    <a:pt x="5603637" y="3542614"/>
                  </a:lnTo>
                  <a:lnTo>
                    <a:pt x="5709234" y="3648211"/>
                  </a:lnTo>
                  <a:lnTo>
                    <a:pt x="8964560"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24">
              <a:extLst>
                <a:ext uri="{FF2B5EF4-FFF2-40B4-BE49-F238E27FC236}">
                  <a16:creationId xmlns:a16="http://schemas.microsoft.com/office/drawing/2014/main" id="{8AF9DFD9-916F-BA4C-C747-4122EED1AA72}"/>
                </a:ext>
              </a:extLst>
            </p:cNvPr>
            <p:cNvSpPr/>
            <p:nvPr/>
          </p:nvSpPr>
          <p:spPr>
            <a:xfrm flipH="1">
              <a:off x="4400697" y="2810633"/>
              <a:ext cx="4425470" cy="4104416"/>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25">
              <a:extLst>
                <a:ext uri="{FF2B5EF4-FFF2-40B4-BE49-F238E27FC236}">
                  <a16:creationId xmlns:a16="http://schemas.microsoft.com/office/drawing/2014/main" id="{9FB74CCB-0493-360D-21F2-DBAE55C05011}"/>
                </a:ext>
              </a:extLst>
            </p:cNvPr>
            <p:cNvSpPr/>
            <p:nvPr/>
          </p:nvSpPr>
          <p:spPr>
            <a:xfrm flipH="1">
              <a:off x="6158063" y="5370316"/>
              <a:ext cx="1594877" cy="1544732"/>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26">
              <a:extLst>
                <a:ext uri="{FF2B5EF4-FFF2-40B4-BE49-F238E27FC236}">
                  <a16:creationId xmlns:a16="http://schemas.microsoft.com/office/drawing/2014/main" id="{7C65DE81-5BDA-2EF4-2236-2DF8D40CEFC8}"/>
                </a:ext>
              </a:extLst>
            </p:cNvPr>
            <p:cNvSpPr/>
            <p:nvPr/>
          </p:nvSpPr>
          <p:spPr>
            <a:xfrm flipH="1">
              <a:off x="11221664" y="4466898"/>
              <a:ext cx="959903" cy="1033434"/>
            </a:xfrm>
            <a:custGeom>
              <a:avLst/>
              <a:gdLst>
                <a:gd name="connsiteX0" fmla="*/ 944793 w 959903"/>
                <a:gd name="connsiteY0" fmla="*/ 1018189 h 1033434"/>
                <a:gd name="connsiteX1" fmla="*/ 871397 w 959903"/>
                <a:gd name="connsiteY1" fmla="*/ 1018189 h 1033434"/>
                <a:gd name="connsiteX2" fmla="*/ 0 w 959903"/>
                <a:gd name="connsiteY2" fmla="*/ 146792 h 1033434"/>
                <a:gd name="connsiteX3" fmla="*/ 0 w 959903"/>
                <a:gd name="connsiteY3" fmla="*/ 0 h 1033434"/>
                <a:gd name="connsiteX4" fmla="*/ 944793 w 959903"/>
                <a:gd name="connsiteY4" fmla="*/ 944793 h 1033434"/>
                <a:gd name="connsiteX5" fmla="*/ 944793 w 959903"/>
                <a:gd name="connsiteY5" fmla="*/ 1018189 h 103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03" h="1033434">
                  <a:moveTo>
                    <a:pt x="944793" y="1018189"/>
                  </a:moveTo>
                  <a:cubicBezTo>
                    <a:pt x="924465" y="1038517"/>
                    <a:pt x="891545" y="1038517"/>
                    <a:pt x="871397" y="1018189"/>
                  </a:cubicBezTo>
                  <a:lnTo>
                    <a:pt x="0" y="146792"/>
                  </a:lnTo>
                  <a:lnTo>
                    <a:pt x="0" y="0"/>
                  </a:lnTo>
                  <a:lnTo>
                    <a:pt x="944793" y="944793"/>
                  </a:lnTo>
                  <a:cubicBezTo>
                    <a:pt x="964941" y="965121"/>
                    <a:pt x="964941" y="997861"/>
                    <a:pt x="944793" y="101818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27">
              <a:extLst>
                <a:ext uri="{FF2B5EF4-FFF2-40B4-BE49-F238E27FC236}">
                  <a16:creationId xmlns:a16="http://schemas.microsoft.com/office/drawing/2014/main" id="{6306B905-10E3-B94C-DEF1-E3D639005AFB}"/>
                </a:ext>
              </a:extLst>
            </p:cNvPr>
            <p:cNvSpPr/>
            <p:nvPr/>
          </p:nvSpPr>
          <p:spPr>
            <a:xfrm flipH="1">
              <a:off x="6554229" y="1253172"/>
              <a:ext cx="701489" cy="701489"/>
            </a:xfrm>
            <a:custGeom>
              <a:avLst/>
              <a:gdLst>
                <a:gd name="connsiteX0" fmla="*/ 694339 w 701489"/>
                <a:gd name="connsiteY0" fmla="*/ 694338 h 701489"/>
                <a:gd name="connsiteX1" fmla="*/ 694339 w 701489"/>
                <a:gd name="connsiteY1" fmla="*/ 694338 h 701489"/>
                <a:gd name="connsiteX2" fmla="*/ 659799 w 701489"/>
                <a:gd name="connsiteY2" fmla="*/ 694338 h 701489"/>
                <a:gd name="connsiteX3" fmla="*/ 7151 w 701489"/>
                <a:gd name="connsiteY3" fmla="*/ 41690 h 701489"/>
                <a:gd name="connsiteX4" fmla="*/ 7151 w 701489"/>
                <a:gd name="connsiteY4" fmla="*/ 7151 h 701489"/>
                <a:gd name="connsiteX5" fmla="*/ 7151 w 701489"/>
                <a:gd name="connsiteY5" fmla="*/ 7151 h 701489"/>
                <a:gd name="connsiteX6" fmla="*/ 41690 w 701489"/>
                <a:gd name="connsiteY6" fmla="*/ 7151 h 701489"/>
                <a:gd name="connsiteX7" fmla="*/ 694339 w 701489"/>
                <a:gd name="connsiteY7" fmla="*/ 659799 h 701489"/>
                <a:gd name="connsiteX8" fmla="*/ 694339 w 701489"/>
                <a:gd name="connsiteY8" fmla="*/ 694338 h 7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89" h="701489">
                  <a:moveTo>
                    <a:pt x="694339" y="694338"/>
                  </a:moveTo>
                  <a:lnTo>
                    <a:pt x="694339" y="694338"/>
                  </a:lnTo>
                  <a:cubicBezTo>
                    <a:pt x="684804" y="703873"/>
                    <a:pt x="669333" y="703873"/>
                    <a:pt x="659799" y="694338"/>
                  </a:cubicBezTo>
                  <a:lnTo>
                    <a:pt x="7151" y="41690"/>
                  </a:lnTo>
                  <a:cubicBezTo>
                    <a:pt x="-2384" y="32156"/>
                    <a:pt x="-2384" y="16685"/>
                    <a:pt x="7151" y="7151"/>
                  </a:cubicBezTo>
                  <a:lnTo>
                    <a:pt x="7151" y="7151"/>
                  </a:lnTo>
                  <a:cubicBezTo>
                    <a:pt x="16685" y="-2384"/>
                    <a:pt x="32156" y="-2384"/>
                    <a:pt x="41690" y="7151"/>
                  </a:cubicBezTo>
                  <a:lnTo>
                    <a:pt x="694339" y="659799"/>
                  </a:lnTo>
                  <a:cubicBezTo>
                    <a:pt x="703873" y="669333"/>
                    <a:pt x="703873" y="684804"/>
                    <a:pt x="694339" y="69433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28">
              <a:extLst>
                <a:ext uri="{FF2B5EF4-FFF2-40B4-BE49-F238E27FC236}">
                  <a16:creationId xmlns:a16="http://schemas.microsoft.com/office/drawing/2014/main" id="{449B93B0-089A-8978-DB97-F515E683C646}"/>
                </a:ext>
              </a:extLst>
            </p:cNvPr>
            <p:cNvSpPr/>
            <p:nvPr/>
          </p:nvSpPr>
          <p:spPr>
            <a:xfrm flipH="1">
              <a:off x="9338059" y="5464445"/>
              <a:ext cx="249779" cy="249779"/>
            </a:xfrm>
            <a:custGeom>
              <a:avLst/>
              <a:gdLst>
                <a:gd name="connsiteX0" fmla="*/ 242629 w 249779"/>
                <a:gd name="connsiteY0" fmla="*/ 242629 h 249779"/>
                <a:gd name="connsiteX1" fmla="*/ 242629 w 249779"/>
                <a:gd name="connsiteY1" fmla="*/ 242629 h 249779"/>
                <a:gd name="connsiteX2" fmla="*/ 208090 w 249779"/>
                <a:gd name="connsiteY2" fmla="*/ 242629 h 249779"/>
                <a:gd name="connsiteX3" fmla="*/ 7151 w 249779"/>
                <a:gd name="connsiteY3" fmla="*/ 41690 h 249779"/>
                <a:gd name="connsiteX4" fmla="*/ 7151 w 249779"/>
                <a:gd name="connsiteY4" fmla="*/ 7151 h 249779"/>
                <a:gd name="connsiteX5" fmla="*/ 7151 w 249779"/>
                <a:gd name="connsiteY5" fmla="*/ 7151 h 249779"/>
                <a:gd name="connsiteX6" fmla="*/ 41690 w 249779"/>
                <a:gd name="connsiteY6" fmla="*/ 7151 h 249779"/>
                <a:gd name="connsiteX7" fmla="*/ 242629 w 249779"/>
                <a:gd name="connsiteY7" fmla="*/ 208090 h 249779"/>
                <a:gd name="connsiteX8" fmla="*/ 242629 w 249779"/>
                <a:gd name="connsiteY8" fmla="*/ 242629 h 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79" h="249779">
                  <a:moveTo>
                    <a:pt x="242629" y="242629"/>
                  </a:moveTo>
                  <a:lnTo>
                    <a:pt x="242629" y="242629"/>
                  </a:lnTo>
                  <a:cubicBezTo>
                    <a:pt x="233095" y="252164"/>
                    <a:pt x="217624" y="252164"/>
                    <a:pt x="208090" y="242629"/>
                  </a:cubicBezTo>
                  <a:lnTo>
                    <a:pt x="7151" y="41690"/>
                  </a:lnTo>
                  <a:cubicBezTo>
                    <a:pt x="-2384" y="32155"/>
                    <a:pt x="-2384" y="16685"/>
                    <a:pt x="7151" y="7151"/>
                  </a:cubicBezTo>
                  <a:lnTo>
                    <a:pt x="7151" y="7151"/>
                  </a:lnTo>
                  <a:cubicBezTo>
                    <a:pt x="16685" y="-2384"/>
                    <a:pt x="32156" y="-2384"/>
                    <a:pt x="41690" y="7151"/>
                  </a:cubicBezTo>
                  <a:lnTo>
                    <a:pt x="242629" y="208090"/>
                  </a:lnTo>
                  <a:cubicBezTo>
                    <a:pt x="252164" y="217624"/>
                    <a:pt x="252164" y="233095"/>
                    <a:pt x="242629"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29">
              <a:extLst>
                <a:ext uri="{FF2B5EF4-FFF2-40B4-BE49-F238E27FC236}">
                  <a16:creationId xmlns:a16="http://schemas.microsoft.com/office/drawing/2014/main" id="{87CD9414-5142-13EF-E3CD-4645DAD3816E}"/>
                </a:ext>
              </a:extLst>
            </p:cNvPr>
            <p:cNvSpPr/>
            <p:nvPr/>
          </p:nvSpPr>
          <p:spPr>
            <a:xfrm flipH="1">
              <a:off x="4852676" y="4977522"/>
              <a:ext cx="867978" cy="867979"/>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30">
              <a:extLst>
                <a:ext uri="{FF2B5EF4-FFF2-40B4-BE49-F238E27FC236}">
                  <a16:creationId xmlns:a16="http://schemas.microsoft.com/office/drawing/2014/main" id="{FE0CDECF-8DDB-B236-F2E9-42EC0D031DFC}"/>
                </a:ext>
              </a:extLst>
            </p:cNvPr>
            <p:cNvSpPr/>
            <p:nvPr/>
          </p:nvSpPr>
          <p:spPr>
            <a:xfrm flipH="1">
              <a:off x="8981872" y="456610"/>
              <a:ext cx="249780" cy="249780"/>
            </a:xfrm>
            <a:custGeom>
              <a:avLst/>
              <a:gdLst>
                <a:gd name="connsiteX0" fmla="*/ 242630 w 249780"/>
                <a:gd name="connsiteY0" fmla="*/ 242629 h 249780"/>
                <a:gd name="connsiteX1" fmla="*/ 242630 w 249780"/>
                <a:gd name="connsiteY1" fmla="*/ 242629 h 249780"/>
                <a:gd name="connsiteX2" fmla="*/ 208090 w 249780"/>
                <a:gd name="connsiteY2" fmla="*/ 242629 h 249780"/>
                <a:gd name="connsiteX3" fmla="*/ 7151 w 249780"/>
                <a:gd name="connsiteY3" fmla="*/ 41690 h 249780"/>
                <a:gd name="connsiteX4" fmla="*/ 7151 w 249780"/>
                <a:gd name="connsiteY4" fmla="*/ 7151 h 249780"/>
                <a:gd name="connsiteX5" fmla="*/ 7151 w 249780"/>
                <a:gd name="connsiteY5" fmla="*/ 7151 h 249780"/>
                <a:gd name="connsiteX6" fmla="*/ 41690 w 249780"/>
                <a:gd name="connsiteY6" fmla="*/ 7151 h 249780"/>
                <a:gd name="connsiteX7" fmla="*/ 242630 w 249780"/>
                <a:gd name="connsiteY7" fmla="*/ 208090 h 249780"/>
                <a:gd name="connsiteX8" fmla="*/ 242630 w 249780"/>
                <a:gd name="connsiteY8" fmla="*/ 242629 h 2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80" h="249780">
                  <a:moveTo>
                    <a:pt x="242630" y="242629"/>
                  </a:moveTo>
                  <a:lnTo>
                    <a:pt x="242630" y="242629"/>
                  </a:lnTo>
                  <a:cubicBezTo>
                    <a:pt x="233095" y="252164"/>
                    <a:pt x="217625" y="252164"/>
                    <a:pt x="208090" y="242629"/>
                  </a:cubicBezTo>
                  <a:lnTo>
                    <a:pt x="7151" y="41690"/>
                  </a:lnTo>
                  <a:cubicBezTo>
                    <a:pt x="-2384" y="32156"/>
                    <a:pt x="-2384" y="16685"/>
                    <a:pt x="7151" y="7151"/>
                  </a:cubicBezTo>
                  <a:lnTo>
                    <a:pt x="7151" y="7151"/>
                  </a:lnTo>
                  <a:cubicBezTo>
                    <a:pt x="16685" y="-2384"/>
                    <a:pt x="32156" y="-2384"/>
                    <a:pt x="41690" y="7151"/>
                  </a:cubicBezTo>
                  <a:lnTo>
                    <a:pt x="242630" y="208090"/>
                  </a:lnTo>
                  <a:cubicBezTo>
                    <a:pt x="252164" y="217624"/>
                    <a:pt x="252164" y="233095"/>
                    <a:pt x="242630"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31">
              <a:extLst>
                <a:ext uri="{FF2B5EF4-FFF2-40B4-BE49-F238E27FC236}">
                  <a16:creationId xmlns:a16="http://schemas.microsoft.com/office/drawing/2014/main" id="{E6642546-E8B5-E01E-8102-4B8BBF87CF43}"/>
                </a:ext>
              </a:extLst>
            </p:cNvPr>
            <p:cNvSpPr/>
            <p:nvPr/>
          </p:nvSpPr>
          <p:spPr>
            <a:xfrm flipH="1">
              <a:off x="11561345" y="648510"/>
              <a:ext cx="620222" cy="662182"/>
            </a:xfrm>
            <a:custGeom>
              <a:avLst/>
              <a:gdLst>
                <a:gd name="connsiteX0" fmla="*/ 611453 w 620222"/>
                <a:gd name="connsiteY0" fmla="*/ 653548 h 662182"/>
                <a:gd name="connsiteX1" fmla="*/ 569538 w 620222"/>
                <a:gd name="connsiteY1" fmla="*/ 653548 h 662182"/>
                <a:gd name="connsiteX2" fmla="*/ 0 w 620222"/>
                <a:gd name="connsiteY2" fmla="*/ 83830 h 662182"/>
                <a:gd name="connsiteX3" fmla="*/ 0 w 620222"/>
                <a:gd name="connsiteY3" fmla="*/ 0 h 662182"/>
                <a:gd name="connsiteX4" fmla="*/ 611453 w 620222"/>
                <a:gd name="connsiteY4" fmla="*/ 611453 h 662182"/>
                <a:gd name="connsiteX5" fmla="*/ 611453 w 620222"/>
                <a:gd name="connsiteY5" fmla="*/ 653548 h 6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22" h="662182">
                  <a:moveTo>
                    <a:pt x="611453" y="653548"/>
                  </a:moveTo>
                  <a:cubicBezTo>
                    <a:pt x="599940" y="665061"/>
                    <a:pt x="581051" y="665061"/>
                    <a:pt x="569538" y="653548"/>
                  </a:cubicBezTo>
                  <a:lnTo>
                    <a:pt x="0" y="83830"/>
                  </a:lnTo>
                  <a:lnTo>
                    <a:pt x="0" y="0"/>
                  </a:lnTo>
                  <a:lnTo>
                    <a:pt x="611453" y="611453"/>
                  </a:lnTo>
                  <a:cubicBezTo>
                    <a:pt x="623146" y="623146"/>
                    <a:pt x="623146" y="641855"/>
                    <a:pt x="611453" y="65354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32">
              <a:extLst>
                <a:ext uri="{FF2B5EF4-FFF2-40B4-BE49-F238E27FC236}">
                  <a16:creationId xmlns:a16="http://schemas.microsoft.com/office/drawing/2014/main" id="{7F0A24E1-B2CF-AA3D-450F-7AA0BD3F0CF9}"/>
                </a:ext>
              </a:extLst>
            </p:cNvPr>
            <p:cNvSpPr/>
            <p:nvPr/>
          </p:nvSpPr>
          <p:spPr>
            <a:xfrm flipH="1">
              <a:off x="7172474" y="5268138"/>
              <a:ext cx="1863290" cy="1646911"/>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23" name="Freeform: Shape 33">
              <a:extLst>
                <a:ext uri="{FF2B5EF4-FFF2-40B4-BE49-F238E27FC236}">
                  <a16:creationId xmlns:a16="http://schemas.microsoft.com/office/drawing/2014/main" id="{70E75DE8-AEF2-633C-2CBC-DFF8F0F7FE58}"/>
                </a:ext>
              </a:extLst>
            </p:cNvPr>
            <p:cNvSpPr/>
            <p:nvPr/>
          </p:nvSpPr>
          <p:spPr>
            <a:xfrm rot="802202" flipH="1">
              <a:off x="7592049" y="1923832"/>
              <a:ext cx="541475" cy="541475"/>
            </a:xfrm>
            <a:custGeom>
              <a:avLst/>
              <a:gdLst>
                <a:gd name="connsiteX0" fmla="*/ 541475 w 541475"/>
                <a:gd name="connsiteY0" fmla="*/ 270737 h 541475"/>
                <a:gd name="connsiteX1" fmla="*/ 270738 w 541475"/>
                <a:gd name="connsiteY1" fmla="*/ 541475 h 541475"/>
                <a:gd name="connsiteX2" fmla="*/ 0 w 541475"/>
                <a:gd name="connsiteY2" fmla="*/ 270737 h 541475"/>
                <a:gd name="connsiteX3" fmla="*/ 270738 w 541475"/>
                <a:gd name="connsiteY3" fmla="*/ 0 h 541475"/>
                <a:gd name="connsiteX4" fmla="*/ 541475 w 541475"/>
                <a:gd name="connsiteY4" fmla="*/ 270737 h 54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75" h="541475">
                  <a:moveTo>
                    <a:pt x="541475" y="270737"/>
                  </a:moveTo>
                  <a:cubicBezTo>
                    <a:pt x="541475" y="420262"/>
                    <a:pt x="420262" y="541475"/>
                    <a:pt x="270738" y="541475"/>
                  </a:cubicBezTo>
                  <a:cubicBezTo>
                    <a:pt x="121213" y="541475"/>
                    <a:pt x="0" y="420262"/>
                    <a:pt x="0" y="270737"/>
                  </a:cubicBezTo>
                  <a:cubicBezTo>
                    <a:pt x="0" y="121213"/>
                    <a:pt x="121213" y="0"/>
                    <a:pt x="270738" y="0"/>
                  </a:cubicBezTo>
                  <a:cubicBezTo>
                    <a:pt x="420262" y="0"/>
                    <a:pt x="541475" y="121213"/>
                    <a:pt x="541475" y="27073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34">
              <a:extLst>
                <a:ext uri="{FF2B5EF4-FFF2-40B4-BE49-F238E27FC236}">
                  <a16:creationId xmlns:a16="http://schemas.microsoft.com/office/drawing/2014/main" id="{2249F4FC-6490-CB8A-C13A-3F06DBD10C2C}"/>
                </a:ext>
              </a:extLst>
            </p:cNvPr>
            <p:cNvSpPr/>
            <p:nvPr/>
          </p:nvSpPr>
          <p:spPr>
            <a:xfrm flipH="1">
              <a:off x="10427440" y="1122166"/>
              <a:ext cx="751948" cy="751948"/>
            </a:xfrm>
            <a:custGeom>
              <a:avLst/>
              <a:gdLst>
                <a:gd name="connsiteX0" fmla="*/ 751949 w 751948"/>
                <a:gd name="connsiteY0" fmla="*/ 375974 h 751948"/>
                <a:gd name="connsiteX1" fmla="*/ 375974 w 751948"/>
                <a:gd name="connsiteY1" fmla="*/ 751949 h 751948"/>
                <a:gd name="connsiteX2" fmla="*/ 0 w 751948"/>
                <a:gd name="connsiteY2" fmla="*/ 375974 h 751948"/>
                <a:gd name="connsiteX3" fmla="*/ 375974 w 751948"/>
                <a:gd name="connsiteY3" fmla="*/ 0 h 751948"/>
                <a:gd name="connsiteX4" fmla="*/ 751949 w 751948"/>
                <a:gd name="connsiteY4" fmla="*/ 375974 h 75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48" h="751948">
                  <a:moveTo>
                    <a:pt x="751949" y="375974"/>
                  </a:moveTo>
                  <a:cubicBezTo>
                    <a:pt x="751949" y="583619"/>
                    <a:pt x="583619" y="751949"/>
                    <a:pt x="375974" y="751949"/>
                  </a:cubicBezTo>
                  <a:cubicBezTo>
                    <a:pt x="168329" y="751949"/>
                    <a:pt x="0" y="583619"/>
                    <a:pt x="0" y="375974"/>
                  </a:cubicBezTo>
                  <a:cubicBezTo>
                    <a:pt x="0" y="168330"/>
                    <a:pt x="168329" y="0"/>
                    <a:pt x="375974" y="0"/>
                  </a:cubicBezTo>
                  <a:cubicBezTo>
                    <a:pt x="583619" y="0"/>
                    <a:pt x="751949" y="168329"/>
                    <a:pt x="751949" y="375974"/>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35">
              <a:extLst>
                <a:ext uri="{FF2B5EF4-FFF2-40B4-BE49-F238E27FC236}">
                  <a16:creationId xmlns:a16="http://schemas.microsoft.com/office/drawing/2014/main" id="{129FE6D9-BFCD-64DE-89BE-C73A1B5B2C8C}"/>
                </a:ext>
              </a:extLst>
            </p:cNvPr>
            <p:cNvSpPr/>
            <p:nvPr/>
          </p:nvSpPr>
          <p:spPr>
            <a:xfrm flipH="1">
              <a:off x="8880548" y="3064460"/>
              <a:ext cx="2244333" cy="2244332"/>
            </a:xfrm>
            <a:custGeom>
              <a:avLst/>
              <a:gdLst>
                <a:gd name="connsiteX0" fmla="*/ 1121987 w 2244333"/>
                <a:gd name="connsiteY0" fmla="*/ 0 h 2244332"/>
                <a:gd name="connsiteX1" fmla="*/ 1076474 w 2244333"/>
                <a:gd name="connsiteY1" fmla="*/ 899 h 2244332"/>
                <a:gd name="connsiteX2" fmla="*/ 1076474 w 2244333"/>
                <a:gd name="connsiteY2" fmla="*/ 899 h 2244332"/>
                <a:gd name="connsiteX3" fmla="*/ 610733 w 2244333"/>
                <a:gd name="connsiteY3" fmla="*/ 122866 h 2244332"/>
                <a:gd name="connsiteX4" fmla="*/ 325605 w 2244333"/>
                <a:gd name="connsiteY4" fmla="*/ 331721 h 2244332"/>
                <a:gd name="connsiteX5" fmla="*/ 257425 w 2244333"/>
                <a:gd name="connsiteY5" fmla="*/ 406916 h 2244332"/>
                <a:gd name="connsiteX6" fmla="*/ 148231 w 2244333"/>
                <a:gd name="connsiteY6" fmla="*/ 564321 h 2244332"/>
                <a:gd name="connsiteX7" fmla="*/ 0 w 2244333"/>
                <a:gd name="connsiteY7" fmla="*/ 1122166 h 2244332"/>
                <a:gd name="connsiteX8" fmla="*/ 1122167 w 2244333"/>
                <a:gd name="connsiteY8" fmla="*/ 2244333 h 2244332"/>
                <a:gd name="connsiteX9" fmla="*/ 1621547 w 2244333"/>
                <a:gd name="connsiteY9" fmla="*/ 2127223 h 2244332"/>
                <a:gd name="connsiteX10" fmla="*/ 1621727 w 2244333"/>
                <a:gd name="connsiteY10" fmla="*/ 2127223 h 2244332"/>
                <a:gd name="connsiteX11" fmla="*/ 1837417 w 2244333"/>
                <a:gd name="connsiteY11" fmla="*/ 1986907 h 2244332"/>
                <a:gd name="connsiteX12" fmla="*/ 1931141 w 2244333"/>
                <a:gd name="connsiteY12" fmla="*/ 1900020 h 2244332"/>
                <a:gd name="connsiteX13" fmla="*/ 2121467 w 2244333"/>
                <a:gd name="connsiteY13" fmla="*/ 1633600 h 2244332"/>
                <a:gd name="connsiteX14" fmla="*/ 2243434 w 2244333"/>
                <a:gd name="connsiteY14" fmla="*/ 1167679 h 2244332"/>
                <a:gd name="connsiteX15" fmla="*/ 2244333 w 2244333"/>
                <a:gd name="connsiteY15" fmla="*/ 1122166 h 2244332"/>
                <a:gd name="connsiteX16" fmla="*/ 1122167 w 2244333"/>
                <a:gd name="connsiteY16" fmla="*/ 0 h 2244332"/>
                <a:gd name="connsiteX17" fmla="*/ 2152768 w 2244333"/>
                <a:gd name="connsiteY17" fmla="*/ 1122166 h 2244332"/>
                <a:gd name="connsiteX18" fmla="*/ 2052928 w 2244333"/>
                <a:gd name="connsiteY18" fmla="*/ 1565240 h 2244332"/>
                <a:gd name="connsiteX19" fmla="*/ 1853787 w 2244333"/>
                <a:gd name="connsiteY19" fmla="*/ 1848031 h 2244332"/>
                <a:gd name="connsiteX20" fmla="*/ 1772296 w 2244333"/>
                <a:gd name="connsiteY20" fmla="*/ 1921966 h 2244332"/>
                <a:gd name="connsiteX21" fmla="*/ 1561823 w 2244333"/>
                <a:gd name="connsiteY21" fmla="*/ 2054727 h 2244332"/>
                <a:gd name="connsiteX22" fmla="*/ 1121987 w 2244333"/>
                <a:gd name="connsiteY22" fmla="*/ 2152948 h 2244332"/>
                <a:gd name="connsiteX23" fmla="*/ 91205 w 2244333"/>
                <a:gd name="connsiteY23" fmla="*/ 1122166 h 2244332"/>
                <a:gd name="connsiteX24" fmla="*/ 216950 w 2244333"/>
                <a:gd name="connsiteY24" fmla="*/ 628723 h 2244332"/>
                <a:gd name="connsiteX25" fmla="*/ 322187 w 2244333"/>
                <a:gd name="connsiteY25" fmla="*/ 471857 h 2244332"/>
                <a:gd name="connsiteX26" fmla="*/ 390186 w 2244333"/>
                <a:gd name="connsiteY26" fmla="*/ 396482 h 2244332"/>
                <a:gd name="connsiteX27" fmla="*/ 678913 w 2244333"/>
                <a:gd name="connsiteY27" fmla="*/ 191225 h 2244332"/>
                <a:gd name="connsiteX28" fmla="*/ 1121987 w 2244333"/>
                <a:gd name="connsiteY28" fmla="*/ 91385 h 2244332"/>
                <a:gd name="connsiteX29" fmla="*/ 1167859 w 2244333"/>
                <a:gd name="connsiteY29" fmla="*/ 92464 h 2244332"/>
                <a:gd name="connsiteX30" fmla="*/ 2151689 w 2244333"/>
                <a:gd name="connsiteY30" fmla="*/ 1076114 h 2244332"/>
                <a:gd name="connsiteX31" fmla="*/ 2151689 w 2244333"/>
                <a:gd name="connsiteY31" fmla="*/ 1076114 h 2244332"/>
                <a:gd name="connsiteX32" fmla="*/ 2152768 w 2244333"/>
                <a:gd name="connsiteY32" fmla="*/ 1122166 h 224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4333" h="2244332">
                  <a:moveTo>
                    <a:pt x="1121987" y="0"/>
                  </a:moveTo>
                  <a:cubicBezTo>
                    <a:pt x="1106696" y="0"/>
                    <a:pt x="1091585" y="360"/>
                    <a:pt x="1076474" y="899"/>
                  </a:cubicBezTo>
                  <a:lnTo>
                    <a:pt x="1076474" y="899"/>
                  </a:lnTo>
                  <a:cubicBezTo>
                    <a:pt x="909174" y="7555"/>
                    <a:pt x="751409" y="50909"/>
                    <a:pt x="610733" y="122866"/>
                  </a:cubicBezTo>
                  <a:cubicBezTo>
                    <a:pt x="504777" y="177374"/>
                    <a:pt x="408715" y="248071"/>
                    <a:pt x="325605" y="331721"/>
                  </a:cubicBezTo>
                  <a:cubicBezTo>
                    <a:pt x="301859" y="355646"/>
                    <a:pt x="279013" y="380831"/>
                    <a:pt x="257425" y="406916"/>
                  </a:cubicBezTo>
                  <a:cubicBezTo>
                    <a:pt x="216770" y="456026"/>
                    <a:pt x="180252" y="508735"/>
                    <a:pt x="148231" y="564321"/>
                  </a:cubicBezTo>
                  <a:cubicBezTo>
                    <a:pt x="53968" y="728743"/>
                    <a:pt x="0" y="919248"/>
                    <a:pt x="0" y="1122166"/>
                  </a:cubicBezTo>
                  <a:cubicBezTo>
                    <a:pt x="0" y="1741894"/>
                    <a:pt x="502438" y="2244333"/>
                    <a:pt x="1122167" y="2244333"/>
                  </a:cubicBezTo>
                  <a:cubicBezTo>
                    <a:pt x="1301699" y="2244333"/>
                    <a:pt x="1471157" y="2202238"/>
                    <a:pt x="1621547" y="2127223"/>
                  </a:cubicBezTo>
                  <a:lnTo>
                    <a:pt x="1621727" y="2127223"/>
                  </a:lnTo>
                  <a:cubicBezTo>
                    <a:pt x="1699080" y="2088726"/>
                    <a:pt x="1771397" y="2041595"/>
                    <a:pt x="1837417" y="1986907"/>
                  </a:cubicBezTo>
                  <a:cubicBezTo>
                    <a:pt x="1870158" y="1959744"/>
                    <a:pt x="1901459" y="1930781"/>
                    <a:pt x="1931141" y="1900020"/>
                  </a:cubicBezTo>
                  <a:cubicBezTo>
                    <a:pt x="2006696" y="1821407"/>
                    <a:pt x="2071097" y="1731640"/>
                    <a:pt x="2121467" y="1633600"/>
                  </a:cubicBezTo>
                  <a:cubicBezTo>
                    <a:pt x="2193424" y="1492924"/>
                    <a:pt x="2236778" y="1334979"/>
                    <a:pt x="2243434" y="1167679"/>
                  </a:cubicBezTo>
                  <a:cubicBezTo>
                    <a:pt x="2243973" y="1152568"/>
                    <a:pt x="2244333" y="1137457"/>
                    <a:pt x="2244333" y="1122166"/>
                  </a:cubicBezTo>
                  <a:cubicBezTo>
                    <a:pt x="2244333" y="502438"/>
                    <a:pt x="1741895" y="0"/>
                    <a:pt x="1122167" y="0"/>
                  </a:cubicBezTo>
                  <a:close/>
                  <a:moveTo>
                    <a:pt x="2152768" y="1122166"/>
                  </a:moveTo>
                  <a:cubicBezTo>
                    <a:pt x="2152768" y="1280831"/>
                    <a:pt x="2116970" y="1431041"/>
                    <a:pt x="2052928" y="1565240"/>
                  </a:cubicBezTo>
                  <a:cubicBezTo>
                    <a:pt x="2002738" y="1670477"/>
                    <a:pt x="1935099" y="1766000"/>
                    <a:pt x="1853787" y="1848031"/>
                  </a:cubicBezTo>
                  <a:cubicBezTo>
                    <a:pt x="1828063" y="1874115"/>
                    <a:pt x="1800899" y="1898760"/>
                    <a:pt x="1772296" y="1921966"/>
                  </a:cubicBezTo>
                  <a:cubicBezTo>
                    <a:pt x="1708075" y="1974135"/>
                    <a:pt x="1637557" y="2018928"/>
                    <a:pt x="1561823" y="2054727"/>
                  </a:cubicBezTo>
                  <a:cubicBezTo>
                    <a:pt x="1428523" y="2117689"/>
                    <a:pt x="1279392" y="2152948"/>
                    <a:pt x="1121987" y="2152948"/>
                  </a:cubicBezTo>
                  <a:cubicBezTo>
                    <a:pt x="552808" y="2152948"/>
                    <a:pt x="91205" y="1691345"/>
                    <a:pt x="91205" y="1122166"/>
                  </a:cubicBezTo>
                  <a:cubicBezTo>
                    <a:pt x="91205" y="943354"/>
                    <a:pt x="136718" y="775155"/>
                    <a:pt x="216950" y="628723"/>
                  </a:cubicBezTo>
                  <a:cubicBezTo>
                    <a:pt x="247172" y="573136"/>
                    <a:pt x="282610" y="520607"/>
                    <a:pt x="322187" y="471857"/>
                  </a:cubicBezTo>
                  <a:cubicBezTo>
                    <a:pt x="343594" y="445592"/>
                    <a:pt x="366260" y="420408"/>
                    <a:pt x="390186" y="396482"/>
                  </a:cubicBezTo>
                  <a:cubicBezTo>
                    <a:pt x="473296" y="312472"/>
                    <a:pt x="570977" y="242674"/>
                    <a:pt x="678913" y="191225"/>
                  </a:cubicBezTo>
                  <a:cubicBezTo>
                    <a:pt x="813112" y="127184"/>
                    <a:pt x="963322" y="91385"/>
                    <a:pt x="1121987" y="91385"/>
                  </a:cubicBezTo>
                  <a:cubicBezTo>
                    <a:pt x="1137278" y="91385"/>
                    <a:pt x="1152748" y="91745"/>
                    <a:pt x="1167859" y="92464"/>
                  </a:cubicBezTo>
                  <a:cubicBezTo>
                    <a:pt x="1700699" y="115670"/>
                    <a:pt x="2128303" y="543274"/>
                    <a:pt x="2151689" y="1076114"/>
                  </a:cubicBezTo>
                  <a:lnTo>
                    <a:pt x="2151689" y="1076114"/>
                  </a:lnTo>
                  <a:cubicBezTo>
                    <a:pt x="2152408" y="1091585"/>
                    <a:pt x="2152768" y="1106876"/>
                    <a:pt x="2152768" y="112216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6">
              <a:extLst>
                <a:ext uri="{FF2B5EF4-FFF2-40B4-BE49-F238E27FC236}">
                  <a16:creationId xmlns:a16="http://schemas.microsoft.com/office/drawing/2014/main" id="{C2DB5FEE-FF58-036D-7E4E-1E6261434FB6}"/>
                </a:ext>
              </a:extLst>
            </p:cNvPr>
            <p:cNvSpPr/>
            <p:nvPr/>
          </p:nvSpPr>
          <p:spPr>
            <a:xfrm flipH="1">
              <a:off x="9154164" y="3337896"/>
              <a:ext cx="1697461" cy="1697461"/>
            </a:xfrm>
            <a:custGeom>
              <a:avLst/>
              <a:gdLst>
                <a:gd name="connsiteX0" fmla="*/ 1653208 w 1697461"/>
                <a:gd name="connsiteY0" fmla="*/ 577633 h 1697461"/>
                <a:gd name="connsiteX1" fmla="*/ 1653208 w 1697461"/>
                <a:gd name="connsiteY1" fmla="*/ 577633 h 1697461"/>
                <a:gd name="connsiteX2" fmla="*/ 1119828 w 1697461"/>
                <a:gd name="connsiteY2" fmla="*/ 44253 h 1697461"/>
                <a:gd name="connsiteX3" fmla="*/ 848731 w 1697461"/>
                <a:gd name="connsiteY3" fmla="*/ 0 h 1697461"/>
                <a:gd name="connsiteX4" fmla="*/ 544173 w 1697461"/>
                <a:gd name="connsiteY4" fmla="*/ 56306 h 1697461"/>
                <a:gd name="connsiteX5" fmla="*/ 245553 w 1697461"/>
                <a:gd name="connsiteY5" fmla="*/ 251669 h 1697461"/>
                <a:gd name="connsiteX6" fmla="*/ 178453 w 1697461"/>
                <a:gd name="connsiteY6" fmla="*/ 327943 h 1697461"/>
                <a:gd name="connsiteX7" fmla="*/ 81311 w 1697461"/>
                <a:gd name="connsiteY7" fmla="*/ 485709 h 1697461"/>
                <a:gd name="connsiteX8" fmla="*/ 0 w 1697461"/>
                <a:gd name="connsiteY8" fmla="*/ 848731 h 1697461"/>
                <a:gd name="connsiteX9" fmla="*/ 848731 w 1697461"/>
                <a:gd name="connsiteY9" fmla="*/ 1697461 h 1697461"/>
                <a:gd name="connsiteX10" fmla="*/ 1166600 w 1697461"/>
                <a:gd name="connsiteY10" fmla="*/ 1635938 h 1697461"/>
                <a:gd name="connsiteX11" fmla="*/ 1369518 w 1697461"/>
                <a:gd name="connsiteY11" fmla="*/ 1519008 h 1697461"/>
                <a:gd name="connsiteX12" fmla="*/ 1445792 w 1697461"/>
                <a:gd name="connsiteY12" fmla="*/ 1451909 h 1697461"/>
                <a:gd name="connsiteX13" fmla="*/ 1641155 w 1697461"/>
                <a:gd name="connsiteY13" fmla="*/ 1153288 h 1697461"/>
                <a:gd name="connsiteX14" fmla="*/ 1697461 w 1697461"/>
                <a:gd name="connsiteY14" fmla="*/ 848731 h 1697461"/>
                <a:gd name="connsiteX15" fmla="*/ 1653208 w 1697461"/>
                <a:gd name="connsiteY15" fmla="*/ 577633 h 1697461"/>
                <a:gd name="connsiteX16" fmla="*/ 1377254 w 1697461"/>
                <a:gd name="connsiteY16" fmla="*/ 1383370 h 1697461"/>
                <a:gd name="connsiteX17" fmla="*/ 1300440 w 1697461"/>
                <a:gd name="connsiteY17" fmla="*/ 1449750 h 1697461"/>
                <a:gd name="connsiteX18" fmla="*/ 1099500 w 1697461"/>
                <a:gd name="connsiteY18" fmla="*/ 1557505 h 1697461"/>
                <a:gd name="connsiteX19" fmla="*/ 848731 w 1697461"/>
                <a:gd name="connsiteY19" fmla="*/ 1600499 h 1697461"/>
                <a:gd name="connsiteX20" fmla="*/ 96962 w 1697461"/>
                <a:gd name="connsiteY20" fmla="*/ 848731 h 1697461"/>
                <a:gd name="connsiteX21" fmla="*/ 155427 w 1697461"/>
                <a:gd name="connsiteY21" fmla="*/ 557485 h 1697461"/>
                <a:gd name="connsiteX22" fmla="*/ 247531 w 1697461"/>
                <a:gd name="connsiteY22" fmla="*/ 397022 h 1697461"/>
                <a:gd name="connsiteX23" fmla="*/ 314091 w 1697461"/>
                <a:gd name="connsiteY23" fmla="*/ 320208 h 1697461"/>
                <a:gd name="connsiteX24" fmla="*/ 620088 w 1697461"/>
                <a:gd name="connsiteY24" fmla="*/ 132220 h 1697461"/>
                <a:gd name="connsiteX25" fmla="*/ 848731 w 1697461"/>
                <a:gd name="connsiteY25" fmla="*/ 96782 h 1697461"/>
                <a:gd name="connsiteX26" fmla="*/ 1600679 w 1697461"/>
                <a:gd name="connsiteY26" fmla="*/ 848731 h 1697461"/>
                <a:gd name="connsiteX27" fmla="*/ 1565241 w 1697461"/>
                <a:gd name="connsiteY27" fmla="*/ 1077373 h 1697461"/>
                <a:gd name="connsiteX28" fmla="*/ 1377254 w 1697461"/>
                <a:gd name="connsiteY28" fmla="*/ 1383370 h 16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7461" h="1697461">
                  <a:moveTo>
                    <a:pt x="1653208" y="577633"/>
                  </a:moveTo>
                  <a:lnTo>
                    <a:pt x="1653208" y="577633"/>
                  </a:lnTo>
                  <a:cubicBezTo>
                    <a:pt x="1568659" y="326864"/>
                    <a:pt x="1370418" y="128623"/>
                    <a:pt x="1119828" y="44253"/>
                  </a:cubicBezTo>
                  <a:cubicBezTo>
                    <a:pt x="1034739" y="15471"/>
                    <a:pt x="943534" y="0"/>
                    <a:pt x="848731" y="0"/>
                  </a:cubicBezTo>
                  <a:cubicBezTo>
                    <a:pt x="741335" y="0"/>
                    <a:pt x="638617" y="19968"/>
                    <a:pt x="544173" y="56306"/>
                  </a:cubicBezTo>
                  <a:cubicBezTo>
                    <a:pt x="431021" y="99840"/>
                    <a:pt x="329382" y="166940"/>
                    <a:pt x="245553" y="251669"/>
                  </a:cubicBezTo>
                  <a:cubicBezTo>
                    <a:pt x="221807" y="275775"/>
                    <a:pt x="199320" y="301139"/>
                    <a:pt x="178453" y="327943"/>
                  </a:cubicBezTo>
                  <a:cubicBezTo>
                    <a:pt x="140676" y="376514"/>
                    <a:pt x="107935" y="429402"/>
                    <a:pt x="81311" y="485709"/>
                  </a:cubicBezTo>
                  <a:cubicBezTo>
                    <a:pt x="29142" y="595802"/>
                    <a:pt x="0" y="718848"/>
                    <a:pt x="0" y="848731"/>
                  </a:cubicBezTo>
                  <a:cubicBezTo>
                    <a:pt x="0" y="1317349"/>
                    <a:pt x="380112" y="1697461"/>
                    <a:pt x="848731" y="1697461"/>
                  </a:cubicBezTo>
                  <a:cubicBezTo>
                    <a:pt x="961163" y="1697461"/>
                    <a:pt x="1068379" y="1675694"/>
                    <a:pt x="1166600" y="1635938"/>
                  </a:cubicBezTo>
                  <a:cubicBezTo>
                    <a:pt x="1239996" y="1606256"/>
                    <a:pt x="1308175" y="1566680"/>
                    <a:pt x="1369518" y="1519008"/>
                  </a:cubicBezTo>
                  <a:cubicBezTo>
                    <a:pt x="1396322" y="1498141"/>
                    <a:pt x="1421687" y="1475654"/>
                    <a:pt x="1445792" y="1451909"/>
                  </a:cubicBezTo>
                  <a:cubicBezTo>
                    <a:pt x="1530521" y="1368079"/>
                    <a:pt x="1597621" y="1266440"/>
                    <a:pt x="1641155" y="1153288"/>
                  </a:cubicBezTo>
                  <a:cubicBezTo>
                    <a:pt x="1677493" y="1058665"/>
                    <a:pt x="1697461" y="955946"/>
                    <a:pt x="1697461" y="848731"/>
                  </a:cubicBezTo>
                  <a:cubicBezTo>
                    <a:pt x="1697461" y="753928"/>
                    <a:pt x="1681811" y="662722"/>
                    <a:pt x="1653208" y="577633"/>
                  </a:cubicBezTo>
                  <a:close/>
                  <a:moveTo>
                    <a:pt x="1377254" y="1383370"/>
                  </a:moveTo>
                  <a:cubicBezTo>
                    <a:pt x="1353148" y="1407115"/>
                    <a:pt x="1327603" y="1429242"/>
                    <a:pt x="1300440" y="1449750"/>
                  </a:cubicBezTo>
                  <a:cubicBezTo>
                    <a:pt x="1239996" y="1495263"/>
                    <a:pt x="1172356" y="1531960"/>
                    <a:pt x="1099500" y="1557505"/>
                  </a:cubicBezTo>
                  <a:cubicBezTo>
                    <a:pt x="1021067" y="1585388"/>
                    <a:pt x="936698" y="1600499"/>
                    <a:pt x="848731" y="1600499"/>
                  </a:cubicBezTo>
                  <a:cubicBezTo>
                    <a:pt x="433540" y="1600499"/>
                    <a:pt x="96962" y="1263921"/>
                    <a:pt x="96962" y="848731"/>
                  </a:cubicBezTo>
                  <a:cubicBezTo>
                    <a:pt x="96962" y="745473"/>
                    <a:pt x="117829" y="647072"/>
                    <a:pt x="155427" y="557485"/>
                  </a:cubicBezTo>
                  <a:cubicBezTo>
                    <a:pt x="179532" y="499920"/>
                    <a:pt x="210654" y="446132"/>
                    <a:pt x="247531" y="397022"/>
                  </a:cubicBezTo>
                  <a:cubicBezTo>
                    <a:pt x="268039" y="369858"/>
                    <a:pt x="290166" y="344133"/>
                    <a:pt x="314091" y="320208"/>
                  </a:cubicBezTo>
                  <a:cubicBezTo>
                    <a:pt x="398281" y="234759"/>
                    <a:pt x="502978" y="169458"/>
                    <a:pt x="620088" y="132220"/>
                  </a:cubicBezTo>
                  <a:cubicBezTo>
                    <a:pt x="692225" y="109194"/>
                    <a:pt x="769038" y="96782"/>
                    <a:pt x="848731" y="96782"/>
                  </a:cubicBezTo>
                  <a:cubicBezTo>
                    <a:pt x="1263922" y="96782"/>
                    <a:pt x="1600679" y="433360"/>
                    <a:pt x="1600679" y="848731"/>
                  </a:cubicBezTo>
                  <a:cubicBezTo>
                    <a:pt x="1600679" y="928423"/>
                    <a:pt x="1588267" y="1005237"/>
                    <a:pt x="1565241" y="1077373"/>
                  </a:cubicBezTo>
                  <a:cubicBezTo>
                    <a:pt x="1528003" y="1194483"/>
                    <a:pt x="1462702" y="1299001"/>
                    <a:pt x="1377254" y="1383370"/>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37">
              <a:extLst>
                <a:ext uri="{FF2B5EF4-FFF2-40B4-BE49-F238E27FC236}">
                  <a16:creationId xmlns:a16="http://schemas.microsoft.com/office/drawing/2014/main" id="{BD33ABEC-59E7-FEE6-9BCA-68A835613E65}"/>
                </a:ext>
              </a:extLst>
            </p:cNvPr>
            <p:cNvSpPr/>
            <p:nvPr/>
          </p:nvSpPr>
          <p:spPr>
            <a:xfrm flipH="1">
              <a:off x="9467356" y="3651088"/>
              <a:ext cx="1070897" cy="1070896"/>
            </a:xfrm>
            <a:custGeom>
              <a:avLst/>
              <a:gdLst>
                <a:gd name="connsiteX0" fmla="*/ 535359 w 1070897"/>
                <a:gd name="connsiteY0" fmla="*/ 0 h 1070896"/>
                <a:gd name="connsiteX1" fmla="*/ 489666 w 1070897"/>
                <a:gd name="connsiteY1" fmla="*/ 1979 h 1070896"/>
                <a:gd name="connsiteX2" fmla="*/ 153628 w 1070897"/>
                <a:gd name="connsiteY2" fmla="*/ 159924 h 1070896"/>
                <a:gd name="connsiteX3" fmla="*/ 89586 w 1070897"/>
                <a:gd name="connsiteY3" fmla="*/ 239076 h 1070896"/>
                <a:gd name="connsiteX4" fmla="*/ 14032 w 1070897"/>
                <a:gd name="connsiteY4" fmla="*/ 413931 h 1070896"/>
                <a:gd name="connsiteX5" fmla="*/ 0 w 1070897"/>
                <a:gd name="connsiteY5" fmla="*/ 535538 h 1070896"/>
                <a:gd name="connsiteX6" fmla="*/ 535359 w 1070897"/>
                <a:gd name="connsiteY6" fmla="*/ 1070897 h 1070896"/>
                <a:gd name="connsiteX7" fmla="*/ 627104 w 1070897"/>
                <a:gd name="connsiteY7" fmla="*/ 1062982 h 1070896"/>
                <a:gd name="connsiteX8" fmla="*/ 831821 w 1070897"/>
                <a:gd name="connsiteY8" fmla="*/ 981311 h 1070896"/>
                <a:gd name="connsiteX9" fmla="*/ 910793 w 1070897"/>
                <a:gd name="connsiteY9" fmla="*/ 917090 h 1070896"/>
                <a:gd name="connsiteX10" fmla="*/ 1068919 w 1070897"/>
                <a:gd name="connsiteY10" fmla="*/ 581231 h 1070896"/>
                <a:gd name="connsiteX11" fmla="*/ 1070897 w 1070897"/>
                <a:gd name="connsiteY11" fmla="*/ 535538 h 1070896"/>
                <a:gd name="connsiteX12" fmla="*/ 535359 w 1070897"/>
                <a:gd name="connsiteY12" fmla="*/ 0 h 1070896"/>
                <a:gd name="connsiteX13" fmla="*/ 977713 w 1070897"/>
                <a:gd name="connsiteY13" fmla="*/ 535538 h 1070896"/>
                <a:gd name="connsiteX14" fmla="*/ 845133 w 1070897"/>
                <a:gd name="connsiteY14" fmla="*/ 851429 h 1070896"/>
                <a:gd name="connsiteX15" fmla="*/ 764361 w 1070897"/>
                <a:gd name="connsiteY15" fmla="*/ 914031 h 1070896"/>
                <a:gd name="connsiteX16" fmla="*/ 550110 w 1070897"/>
                <a:gd name="connsiteY16" fmla="*/ 977533 h 1070896"/>
                <a:gd name="connsiteX17" fmla="*/ 535359 w 1070897"/>
                <a:gd name="connsiteY17" fmla="*/ 977893 h 1070896"/>
                <a:gd name="connsiteX18" fmla="*/ 93004 w 1070897"/>
                <a:gd name="connsiteY18" fmla="*/ 535538 h 1070896"/>
                <a:gd name="connsiteX19" fmla="*/ 94983 w 1070897"/>
                <a:gd name="connsiteY19" fmla="*/ 495782 h 1070896"/>
                <a:gd name="connsiteX20" fmla="*/ 94983 w 1070897"/>
                <a:gd name="connsiteY20" fmla="*/ 495782 h 1070896"/>
                <a:gd name="connsiteX21" fmla="*/ 156866 w 1070897"/>
                <a:gd name="connsiteY21" fmla="*/ 306536 h 1070896"/>
                <a:gd name="connsiteX22" fmla="*/ 219468 w 1070897"/>
                <a:gd name="connsiteY22" fmla="*/ 225764 h 1070896"/>
                <a:gd name="connsiteX23" fmla="*/ 535359 w 1070897"/>
                <a:gd name="connsiteY23" fmla="*/ 93184 h 1070896"/>
                <a:gd name="connsiteX24" fmla="*/ 583570 w 1070897"/>
                <a:gd name="connsiteY24" fmla="*/ 95882 h 1070896"/>
                <a:gd name="connsiteX25" fmla="*/ 975015 w 1070897"/>
                <a:gd name="connsiteY25" fmla="*/ 487327 h 1070896"/>
                <a:gd name="connsiteX26" fmla="*/ 977713 w 1070897"/>
                <a:gd name="connsiteY26" fmla="*/ 535538 h 10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0897" h="1070896">
                  <a:moveTo>
                    <a:pt x="535359" y="0"/>
                  </a:moveTo>
                  <a:cubicBezTo>
                    <a:pt x="519888" y="0"/>
                    <a:pt x="504777" y="719"/>
                    <a:pt x="489666" y="1979"/>
                  </a:cubicBezTo>
                  <a:cubicBezTo>
                    <a:pt x="358525" y="12952"/>
                    <a:pt x="240875" y="71417"/>
                    <a:pt x="153628" y="159924"/>
                  </a:cubicBezTo>
                  <a:cubicBezTo>
                    <a:pt x="129882" y="184029"/>
                    <a:pt x="108295" y="210653"/>
                    <a:pt x="89586" y="239076"/>
                  </a:cubicBezTo>
                  <a:cubicBezTo>
                    <a:pt x="54507" y="291605"/>
                    <a:pt x="28603" y="350609"/>
                    <a:pt x="14032" y="413931"/>
                  </a:cubicBezTo>
                  <a:cubicBezTo>
                    <a:pt x="4857" y="452968"/>
                    <a:pt x="0" y="493624"/>
                    <a:pt x="0" y="535538"/>
                  </a:cubicBezTo>
                  <a:cubicBezTo>
                    <a:pt x="0" y="831281"/>
                    <a:pt x="239616" y="1070897"/>
                    <a:pt x="535359" y="1070897"/>
                  </a:cubicBezTo>
                  <a:cubicBezTo>
                    <a:pt x="566660" y="1070897"/>
                    <a:pt x="597421" y="1068199"/>
                    <a:pt x="627104" y="1062982"/>
                  </a:cubicBezTo>
                  <a:cubicBezTo>
                    <a:pt x="701939" y="1050210"/>
                    <a:pt x="771197" y="1021787"/>
                    <a:pt x="831821" y="981311"/>
                  </a:cubicBezTo>
                  <a:cubicBezTo>
                    <a:pt x="860244" y="962422"/>
                    <a:pt x="886688" y="941015"/>
                    <a:pt x="910793" y="917090"/>
                  </a:cubicBezTo>
                  <a:cubicBezTo>
                    <a:pt x="999480" y="830202"/>
                    <a:pt x="1057945" y="712372"/>
                    <a:pt x="1068919" y="581231"/>
                  </a:cubicBezTo>
                  <a:cubicBezTo>
                    <a:pt x="1070178" y="566120"/>
                    <a:pt x="1070897" y="551009"/>
                    <a:pt x="1070897" y="535538"/>
                  </a:cubicBezTo>
                  <a:cubicBezTo>
                    <a:pt x="1070897" y="239796"/>
                    <a:pt x="831101" y="0"/>
                    <a:pt x="535359" y="0"/>
                  </a:cubicBezTo>
                  <a:close/>
                  <a:moveTo>
                    <a:pt x="977713" y="535538"/>
                  </a:moveTo>
                  <a:cubicBezTo>
                    <a:pt x="977713" y="659124"/>
                    <a:pt x="926984" y="771017"/>
                    <a:pt x="845133" y="851429"/>
                  </a:cubicBezTo>
                  <a:cubicBezTo>
                    <a:pt x="820847" y="875175"/>
                    <a:pt x="793684" y="896402"/>
                    <a:pt x="764361" y="914031"/>
                  </a:cubicBezTo>
                  <a:cubicBezTo>
                    <a:pt x="701579" y="952168"/>
                    <a:pt x="628363" y="975015"/>
                    <a:pt x="550110" y="977533"/>
                  </a:cubicBezTo>
                  <a:cubicBezTo>
                    <a:pt x="545253" y="977893"/>
                    <a:pt x="540216" y="977893"/>
                    <a:pt x="535359" y="977893"/>
                  </a:cubicBezTo>
                  <a:cubicBezTo>
                    <a:pt x="291065" y="977893"/>
                    <a:pt x="93004" y="779832"/>
                    <a:pt x="93004" y="535538"/>
                  </a:cubicBezTo>
                  <a:cubicBezTo>
                    <a:pt x="93004" y="522046"/>
                    <a:pt x="93544" y="508914"/>
                    <a:pt x="94983" y="495782"/>
                  </a:cubicBezTo>
                  <a:lnTo>
                    <a:pt x="94983" y="495782"/>
                  </a:lnTo>
                  <a:cubicBezTo>
                    <a:pt x="100919" y="426704"/>
                    <a:pt x="122866" y="362482"/>
                    <a:pt x="156866" y="306536"/>
                  </a:cubicBezTo>
                  <a:cubicBezTo>
                    <a:pt x="174495" y="277213"/>
                    <a:pt x="195722" y="250050"/>
                    <a:pt x="219468" y="225764"/>
                  </a:cubicBezTo>
                  <a:cubicBezTo>
                    <a:pt x="299880" y="143914"/>
                    <a:pt x="411773" y="93184"/>
                    <a:pt x="535359" y="93184"/>
                  </a:cubicBezTo>
                  <a:cubicBezTo>
                    <a:pt x="551729" y="93184"/>
                    <a:pt x="567739" y="94083"/>
                    <a:pt x="583570" y="95882"/>
                  </a:cubicBezTo>
                  <a:cubicBezTo>
                    <a:pt x="789366" y="118009"/>
                    <a:pt x="952888" y="281531"/>
                    <a:pt x="975015" y="487327"/>
                  </a:cubicBezTo>
                  <a:cubicBezTo>
                    <a:pt x="976814" y="503158"/>
                    <a:pt x="977713" y="519168"/>
                    <a:pt x="977713" y="535538"/>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38">
              <a:extLst>
                <a:ext uri="{FF2B5EF4-FFF2-40B4-BE49-F238E27FC236}">
                  <a16:creationId xmlns:a16="http://schemas.microsoft.com/office/drawing/2014/main" id="{7DBE5BA5-503F-6B2C-9FAE-00B5C434F645}"/>
                </a:ext>
              </a:extLst>
            </p:cNvPr>
            <p:cNvSpPr/>
            <p:nvPr/>
          </p:nvSpPr>
          <p:spPr>
            <a:xfrm flipH="1">
              <a:off x="9738993" y="3922725"/>
              <a:ext cx="527803" cy="527803"/>
            </a:xfrm>
            <a:custGeom>
              <a:avLst/>
              <a:gdLst>
                <a:gd name="connsiteX0" fmla="*/ 263902 w 527803"/>
                <a:gd name="connsiteY0" fmla="*/ 0 h 527803"/>
                <a:gd name="connsiteX1" fmla="*/ 74296 w 527803"/>
                <a:gd name="connsiteY1" fmla="*/ 80412 h 527803"/>
                <a:gd name="connsiteX2" fmla="*/ 18169 w 527803"/>
                <a:gd name="connsiteY2" fmla="*/ 167660 h 527803"/>
                <a:gd name="connsiteX3" fmla="*/ 0 w 527803"/>
                <a:gd name="connsiteY3" fmla="*/ 263902 h 527803"/>
                <a:gd name="connsiteX4" fmla="*/ 263902 w 527803"/>
                <a:gd name="connsiteY4" fmla="*/ 527803 h 527803"/>
                <a:gd name="connsiteX5" fmla="*/ 360144 w 527803"/>
                <a:gd name="connsiteY5" fmla="*/ 509634 h 527803"/>
                <a:gd name="connsiteX6" fmla="*/ 447392 w 527803"/>
                <a:gd name="connsiteY6" fmla="*/ 453508 h 527803"/>
                <a:gd name="connsiteX7" fmla="*/ 527803 w 527803"/>
                <a:gd name="connsiteY7" fmla="*/ 263902 h 527803"/>
                <a:gd name="connsiteX8" fmla="*/ 263902 w 527803"/>
                <a:gd name="connsiteY8" fmla="*/ 0 h 527803"/>
                <a:gd name="connsiteX9" fmla="*/ 292505 w 527803"/>
                <a:gd name="connsiteY9" fmla="*/ 441995 h 527803"/>
                <a:gd name="connsiteX10" fmla="*/ 263902 w 527803"/>
                <a:gd name="connsiteY10" fmla="*/ 444333 h 527803"/>
                <a:gd name="connsiteX11" fmla="*/ 83470 w 527803"/>
                <a:gd name="connsiteY11" fmla="*/ 263902 h 527803"/>
                <a:gd name="connsiteX12" fmla="*/ 85809 w 527803"/>
                <a:gd name="connsiteY12" fmla="*/ 235299 h 527803"/>
                <a:gd name="connsiteX13" fmla="*/ 133480 w 527803"/>
                <a:gd name="connsiteY13" fmla="*/ 139596 h 527803"/>
                <a:gd name="connsiteX14" fmla="*/ 263902 w 527803"/>
                <a:gd name="connsiteY14" fmla="*/ 83470 h 527803"/>
                <a:gd name="connsiteX15" fmla="*/ 444333 w 527803"/>
                <a:gd name="connsiteY15" fmla="*/ 263902 h 527803"/>
                <a:gd name="connsiteX16" fmla="*/ 388387 w 527803"/>
                <a:gd name="connsiteY16" fmla="*/ 394503 h 527803"/>
                <a:gd name="connsiteX17" fmla="*/ 292505 w 527803"/>
                <a:gd name="connsiteY17" fmla="*/ 441995 h 52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803" h="527803">
                  <a:moveTo>
                    <a:pt x="263902" y="0"/>
                  </a:moveTo>
                  <a:cubicBezTo>
                    <a:pt x="189606" y="0"/>
                    <a:pt x="122327" y="30762"/>
                    <a:pt x="74296" y="80412"/>
                  </a:cubicBezTo>
                  <a:cubicBezTo>
                    <a:pt x="50190" y="105237"/>
                    <a:pt x="30941" y="134739"/>
                    <a:pt x="18169" y="167660"/>
                  </a:cubicBezTo>
                  <a:cubicBezTo>
                    <a:pt x="6476" y="197342"/>
                    <a:pt x="0" y="229902"/>
                    <a:pt x="0" y="263902"/>
                  </a:cubicBezTo>
                  <a:cubicBezTo>
                    <a:pt x="0" y="409614"/>
                    <a:pt x="118189" y="527803"/>
                    <a:pt x="263902" y="527803"/>
                  </a:cubicBezTo>
                  <a:cubicBezTo>
                    <a:pt x="297901" y="527803"/>
                    <a:pt x="330462" y="521327"/>
                    <a:pt x="360144" y="509634"/>
                  </a:cubicBezTo>
                  <a:cubicBezTo>
                    <a:pt x="393064" y="496862"/>
                    <a:pt x="422566" y="477613"/>
                    <a:pt x="447392" y="453508"/>
                  </a:cubicBezTo>
                  <a:cubicBezTo>
                    <a:pt x="497042" y="405477"/>
                    <a:pt x="527803" y="338197"/>
                    <a:pt x="527803" y="263902"/>
                  </a:cubicBezTo>
                  <a:cubicBezTo>
                    <a:pt x="527803" y="118189"/>
                    <a:pt x="409614" y="0"/>
                    <a:pt x="263902" y="0"/>
                  </a:cubicBezTo>
                  <a:close/>
                  <a:moveTo>
                    <a:pt x="292505" y="441995"/>
                  </a:moveTo>
                  <a:cubicBezTo>
                    <a:pt x="283150" y="443614"/>
                    <a:pt x="273616" y="444333"/>
                    <a:pt x="263902" y="444333"/>
                  </a:cubicBezTo>
                  <a:cubicBezTo>
                    <a:pt x="164242" y="444333"/>
                    <a:pt x="83470" y="363562"/>
                    <a:pt x="83470" y="263902"/>
                  </a:cubicBezTo>
                  <a:cubicBezTo>
                    <a:pt x="83470" y="254188"/>
                    <a:pt x="84189" y="244653"/>
                    <a:pt x="85809" y="235299"/>
                  </a:cubicBezTo>
                  <a:cubicBezTo>
                    <a:pt x="91565" y="198421"/>
                    <a:pt x="108655" y="165321"/>
                    <a:pt x="133480" y="139596"/>
                  </a:cubicBezTo>
                  <a:cubicBezTo>
                    <a:pt x="166040" y="105057"/>
                    <a:pt x="212453" y="83470"/>
                    <a:pt x="263902" y="83470"/>
                  </a:cubicBezTo>
                  <a:cubicBezTo>
                    <a:pt x="363562" y="83470"/>
                    <a:pt x="444333" y="164242"/>
                    <a:pt x="444333" y="263902"/>
                  </a:cubicBezTo>
                  <a:cubicBezTo>
                    <a:pt x="444333" y="315171"/>
                    <a:pt x="422926" y="361583"/>
                    <a:pt x="388387" y="394503"/>
                  </a:cubicBezTo>
                  <a:cubicBezTo>
                    <a:pt x="362662" y="419149"/>
                    <a:pt x="329382" y="436238"/>
                    <a:pt x="292505" y="44199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39">
              <a:extLst>
                <a:ext uri="{FF2B5EF4-FFF2-40B4-BE49-F238E27FC236}">
                  <a16:creationId xmlns:a16="http://schemas.microsoft.com/office/drawing/2014/main" id="{81FCAFD5-70B1-CFC7-B6AE-345B2805E364}"/>
                </a:ext>
              </a:extLst>
            </p:cNvPr>
            <p:cNvSpPr/>
            <p:nvPr/>
          </p:nvSpPr>
          <p:spPr>
            <a:xfrm flipH="1">
              <a:off x="8559081" y="891904"/>
              <a:ext cx="1420427" cy="1420427"/>
            </a:xfrm>
            <a:custGeom>
              <a:avLst/>
              <a:gdLst>
                <a:gd name="connsiteX0" fmla="*/ 1419708 w 1420427"/>
                <a:gd name="connsiteY0" fmla="*/ 680352 h 1420427"/>
                <a:gd name="connsiteX1" fmla="*/ 740076 w 1420427"/>
                <a:gd name="connsiteY1" fmla="*/ 720 h 1420427"/>
                <a:gd name="connsiteX2" fmla="*/ 710214 w 1420427"/>
                <a:gd name="connsiteY2" fmla="*/ 0 h 1420427"/>
                <a:gd name="connsiteX3" fmla="*/ 13672 w 1420427"/>
                <a:gd name="connsiteY3" fmla="*/ 570438 h 1420427"/>
                <a:gd name="connsiteX4" fmla="*/ 0 w 1420427"/>
                <a:gd name="connsiteY4" fmla="*/ 710214 h 1420427"/>
                <a:gd name="connsiteX5" fmla="*/ 7196 w 1420427"/>
                <a:gd name="connsiteY5" fmla="*/ 811493 h 1420427"/>
                <a:gd name="connsiteX6" fmla="*/ 20328 w 1420427"/>
                <a:gd name="connsiteY6" fmla="*/ 879672 h 1420427"/>
                <a:gd name="connsiteX7" fmla="*/ 540756 w 1420427"/>
                <a:gd name="connsiteY7" fmla="*/ 1400100 h 1420427"/>
                <a:gd name="connsiteX8" fmla="*/ 608935 w 1420427"/>
                <a:gd name="connsiteY8" fmla="*/ 1413232 h 1420427"/>
                <a:gd name="connsiteX9" fmla="*/ 710214 w 1420427"/>
                <a:gd name="connsiteY9" fmla="*/ 1420427 h 1420427"/>
                <a:gd name="connsiteX10" fmla="*/ 716510 w 1420427"/>
                <a:gd name="connsiteY10" fmla="*/ 1420427 h 1420427"/>
                <a:gd name="connsiteX11" fmla="*/ 1420428 w 1420427"/>
                <a:gd name="connsiteY11" fmla="*/ 710214 h 1420427"/>
                <a:gd name="connsiteX12" fmla="*/ 1419708 w 1420427"/>
                <a:gd name="connsiteY12" fmla="*/ 680352 h 1420427"/>
                <a:gd name="connsiteX13" fmla="*/ 710214 w 1420427"/>
                <a:gd name="connsiteY13" fmla="*/ 1362682 h 1420427"/>
                <a:gd name="connsiteX14" fmla="*/ 671357 w 1420427"/>
                <a:gd name="connsiteY14" fmla="*/ 1361423 h 1420427"/>
                <a:gd name="connsiteX15" fmla="*/ 534279 w 1420427"/>
                <a:gd name="connsiteY15" fmla="*/ 1338577 h 1420427"/>
                <a:gd name="connsiteX16" fmla="*/ 448831 w 1420427"/>
                <a:gd name="connsiteY16" fmla="*/ 1308175 h 1420427"/>
                <a:gd name="connsiteX17" fmla="*/ 112253 w 1420427"/>
                <a:gd name="connsiteY17" fmla="*/ 971597 h 1420427"/>
                <a:gd name="connsiteX18" fmla="*/ 81851 w 1420427"/>
                <a:gd name="connsiteY18" fmla="*/ 886148 h 1420427"/>
                <a:gd name="connsiteX19" fmla="*/ 57745 w 1420427"/>
                <a:gd name="connsiteY19" fmla="*/ 710214 h 1420427"/>
                <a:gd name="connsiteX20" fmla="*/ 63142 w 1420427"/>
                <a:gd name="connsiteY20" fmla="*/ 626024 h 1420427"/>
                <a:gd name="connsiteX21" fmla="*/ 710214 w 1420427"/>
                <a:gd name="connsiteY21" fmla="*/ 57745 h 1420427"/>
                <a:gd name="connsiteX22" fmla="*/ 803758 w 1420427"/>
                <a:gd name="connsiteY22" fmla="*/ 64401 h 1420427"/>
                <a:gd name="connsiteX23" fmla="*/ 1356026 w 1420427"/>
                <a:gd name="connsiteY23" fmla="*/ 616670 h 1420427"/>
                <a:gd name="connsiteX24" fmla="*/ 1362682 w 1420427"/>
                <a:gd name="connsiteY24" fmla="*/ 710214 h 1420427"/>
                <a:gd name="connsiteX25" fmla="*/ 710214 w 1420427"/>
                <a:gd name="connsiteY25" fmla="*/ 1362682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427" h="1420427">
                  <a:moveTo>
                    <a:pt x="1419708" y="680352"/>
                  </a:moveTo>
                  <a:cubicBezTo>
                    <a:pt x="1404597" y="311753"/>
                    <a:pt x="1108675" y="15830"/>
                    <a:pt x="740076" y="720"/>
                  </a:cubicBezTo>
                  <a:cubicBezTo>
                    <a:pt x="730182" y="180"/>
                    <a:pt x="720288" y="0"/>
                    <a:pt x="710214" y="0"/>
                  </a:cubicBezTo>
                  <a:cubicBezTo>
                    <a:pt x="365721" y="0"/>
                    <a:pt x="78613" y="245013"/>
                    <a:pt x="13672" y="570438"/>
                  </a:cubicBezTo>
                  <a:cubicBezTo>
                    <a:pt x="4677" y="615591"/>
                    <a:pt x="0" y="662362"/>
                    <a:pt x="0" y="710214"/>
                  </a:cubicBezTo>
                  <a:cubicBezTo>
                    <a:pt x="0" y="744573"/>
                    <a:pt x="2518" y="778393"/>
                    <a:pt x="7196" y="811493"/>
                  </a:cubicBezTo>
                  <a:cubicBezTo>
                    <a:pt x="10434" y="834519"/>
                    <a:pt x="14931" y="857365"/>
                    <a:pt x="20328" y="879672"/>
                  </a:cubicBezTo>
                  <a:cubicBezTo>
                    <a:pt x="82930" y="1135838"/>
                    <a:pt x="284589" y="1337497"/>
                    <a:pt x="540756" y="1400100"/>
                  </a:cubicBezTo>
                  <a:cubicBezTo>
                    <a:pt x="563062" y="1405496"/>
                    <a:pt x="585908" y="1409994"/>
                    <a:pt x="608935" y="1413232"/>
                  </a:cubicBezTo>
                  <a:cubicBezTo>
                    <a:pt x="642035" y="1417909"/>
                    <a:pt x="675854" y="1420427"/>
                    <a:pt x="710214" y="1420427"/>
                  </a:cubicBezTo>
                  <a:lnTo>
                    <a:pt x="716510" y="1420427"/>
                  </a:lnTo>
                  <a:cubicBezTo>
                    <a:pt x="1105976" y="1417010"/>
                    <a:pt x="1420428" y="1100580"/>
                    <a:pt x="1420428" y="710214"/>
                  </a:cubicBezTo>
                  <a:cubicBezTo>
                    <a:pt x="1420428" y="700140"/>
                    <a:pt x="1420248" y="690246"/>
                    <a:pt x="1419708" y="680352"/>
                  </a:cubicBezTo>
                  <a:close/>
                  <a:moveTo>
                    <a:pt x="710214" y="1362682"/>
                  </a:moveTo>
                  <a:cubicBezTo>
                    <a:pt x="697262" y="1362682"/>
                    <a:pt x="684309" y="1362322"/>
                    <a:pt x="671357" y="1361423"/>
                  </a:cubicBezTo>
                  <a:cubicBezTo>
                    <a:pt x="624225" y="1358725"/>
                    <a:pt x="578353" y="1350989"/>
                    <a:pt x="534279" y="1338577"/>
                  </a:cubicBezTo>
                  <a:cubicBezTo>
                    <a:pt x="504957" y="1330482"/>
                    <a:pt x="476354" y="1320228"/>
                    <a:pt x="448831" y="1308175"/>
                  </a:cubicBezTo>
                  <a:cubicBezTo>
                    <a:pt x="298621" y="1242514"/>
                    <a:pt x="177913" y="1121807"/>
                    <a:pt x="112253" y="971597"/>
                  </a:cubicBezTo>
                  <a:cubicBezTo>
                    <a:pt x="100200" y="944073"/>
                    <a:pt x="89946" y="915471"/>
                    <a:pt x="81851" y="886148"/>
                  </a:cubicBezTo>
                  <a:cubicBezTo>
                    <a:pt x="66020" y="830202"/>
                    <a:pt x="57745" y="771197"/>
                    <a:pt x="57745" y="710214"/>
                  </a:cubicBezTo>
                  <a:cubicBezTo>
                    <a:pt x="57745" y="681791"/>
                    <a:pt x="59544" y="653548"/>
                    <a:pt x="63142" y="626024"/>
                  </a:cubicBezTo>
                  <a:cubicBezTo>
                    <a:pt x="104517" y="305457"/>
                    <a:pt x="378493" y="57745"/>
                    <a:pt x="710214" y="57745"/>
                  </a:cubicBezTo>
                  <a:cubicBezTo>
                    <a:pt x="742055" y="57745"/>
                    <a:pt x="773176" y="60084"/>
                    <a:pt x="803758" y="64401"/>
                  </a:cubicBezTo>
                  <a:cubicBezTo>
                    <a:pt x="1089246" y="105417"/>
                    <a:pt x="1315011" y="331181"/>
                    <a:pt x="1356026" y="616670"/>
                  </a:cubicBezTo>
                  <a:cubicBezTo>
                    <a:pt x="1360344" y="647251"/>
                    <a:pt x="1362682" y="678373"/>
                    <a:pt x="1362682" y="710214"/>
                  </a:cubicBezTo>
                  <a:cubicBezTo>
                    <a:pt x="1362682" y="1070537"/>
                    <a:pt x="1070538" y="1362682"/>
                    <a:pt x="710214" y="136268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0" name="Freeform: Shape 40">
              <a:extLst>
                <a:ext uri="{FF2B5EF4-FFF2-40B4-BE49-F238E27FC236}">
                  <a16:creationId xmlns:a16="http://schemas.microsoft.com/office/drawing/2014/main" id="{F1113073-8A53-5648-8D29-688BF62C3037}"/>
                </a:ext>
              </a:extLst>
            </p:cNvPr>
            <p:cNvSpPr/>
            <p:nvPr/>
          </p:nvSpPr>
          <p:spPr>
            <a:xfrm flipH="1">
              <a:off x="8732317" y="1064960"/>
              <a:ext cx="1074135" cy="1074315"/>
            </a:xfrm>
            <a:custGeom>
              <a:avLst/>
              <a:gdLst>
                <a:gd name="connsiteX0" fmla="*/ 993904 w 1074135"/>
                <a:gd name="connsiteY0" fmla="*/ 254547 h 1074315"/>
                <a:gd name="connsiteX1" fmla="*/ 819768 w 1074135"/>
                <a:gd name="connsiteY1" fmla="*/ 80412 h 1074315"/>
                <a:gd name="connsiteX2" fmla="*/ 537158 w 1074135"/>
                <a:gd name="connsiteY2" fmla="*/ 0 h 1074315"/>
                <a:gd name="connsiteX3" fmla="*/ 0 w 1074135"/>
                <a:gd name="connsiteY3" fmla="*/ 537158 h 1074315"/>
                <a:gd name="connsiteX4" fmla="*/ 1799 w 1074135"/>
                <a:gd name="connsiteY4" fmla="*/ 580871 h 1074315"/>
                <a:gd name="connsiteX5" fmla="*/ 394144 w 1074135"/>
                <a:gd name="connsiteY5" fmla="*/ 1054887 h 1074315"/>
                <a:gd name="connsiteX6" fmla="*/ 394144 w 1074135"/>
                <a:gd name="connsiteY6" fmla="*/ 1054887 h 1074315"/>
                <a:gd name="connsiteX7" fmla="*/ 536978 w 1074135"/>
                <a:gd name="connsiteY7" fmla="*/ 1074315 h 1074315"/>
                <a:gd name="connsiteX8" fmla="*/ 1074136 w 1074135"/>
                <a:gd name="connsiteY8" fmla="*/ 537158 h 1074315"/>
                <a:gd name="connsiteX9" fmla="*/ 993724 w 1074135"/>
                <a:gd name="connsiteY9" fmla="*/ 254547 h 1074315"/>
                <a:gd name="connsiteX10" fmla="*/ 537158 w 1074135"/>
                <a:gd name="connsiteY10" fmla="*/ 1013152 h 1074315"/>
                <a:gd name="connsiteX11" fmla="*/ 318589 w 1074135"/>
                <a:gd name="connsiteY11" fmla="*/ 960084 h 1074315"/>
                <a:gd name="connsiteX12" fmla="*/ 318409 w 1074135"/>
                <a:gd name="connsiteY12" fmla="*/ 960084 h 1074315"/>
                <a:gd name="connsiteX13" fmla="*/ 318229 w 1074135"/>
                <a:gd name="connsiteY13" fmla="*/ 959904 h 1074315"/>
                <a:gd name="connsiteX14" fmla="*/ 80951 w 1074135"/>
                <a:gd name="connsiteY14" fmla="*/ 673156 h 1074315"/>
                <a:gd name="connsiteX15" fmla="*/ 80951 w 1074135"/>
                <a:gd name="connsiteY15" fmla="*/ 673156 h 1074315"/>
                <a:gd name="connsiteX16" fmla="*/ 61163 w 1074135"/>
                <a:gd name="connsiteY16" fmla="*/ 537158 h 1074315"/>
                <a:gd name="connsiteX17" fmla="*/ 537158 w 1074135"/>
                <a:gd name="connsiteY17" fmla="*/ 61163 h 1074315"/>
                <a:gd name="connsiteX18" fmla="*/ 1013152 w 1074135"/>
                <a:gd name="connsiteY18" fmla="*/ 537158 h 1074315"/>
                <a:gd name="connsiteX19" fmla="*/ 537158 w 1074135"/>
                <a:gd name="connsiteY19" fmla="*/ 1013152 h 10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35" h="1074315">
                  <a:moveTo>
                    <a:pt x="993904" y="254547"/>
                  </a:moveTo>
                  <a:cubicBezTo>
                    <a:pt x="950190" y="183850"/>
                    <a:pt x="890466" y="124125"/>
                    <a:pt x="819768" y="80412"/>
                  </a:cubicBezTo>
                  <a:cubicBezTo>
                    <a:pt x="737737" y="29322"/>
                    <a:pt x="640955" y="0"/>
                    <a:pt x="537158" y="0"/>
                  </a:cubicBezTo>
                  <a:cubicBezTo>
                    <a:pt x="240516" y="0"/>
                    <a:pt x="0" y="240516"/>
                    <a:pt x="0" y="537158"/>
                  </a:cubicBezTo>
                  <a:cubicBezTo>
                    <a:pt x="0" y="551909"/>
                    <a:pt x="540" y="566480"/>
                    <a:pt x="1799" y="580871"/>
                  </a:cubicBezTo>
                  <a:cubicBezTo>
                    <a:pt x="20148" y="808615"/>
                    <a:pt x="180432" y="996062"/>
                    <a:pt x="394144" y="1054887"/>
                  </a:cubicBezTo>
                  <a:lnTo>
                    <a:pt x="394144" y="1054887"/>
                  </a:lnTo>
                  <a:cubicBezTo>
                    <a:pt x="439656" y="1067659"/>
                    <a:pt x="487508" y="1074315"/>
                    <a:pt x="536978" y="1074315"/>
                  </a:cubicBezTo>
                  <a:cubicBezTo>
                    <a:pt x="833620" y="1074315"/>
                    <a:pt x="1074136" y="833800"/>
                    <a:pt x="1074136" y="537158"/>
                  </a:cubicBezTo>
                  <a:cubicBezTo>
                    <a:pt x="1074136" y="433360"/>
                    <a:pt x="1044813" y="336578"/>
                    <a:pt x="993724" y="254547"/>
                  </a:cubicBezTo>
                  <a:close/>
                  <a:moveTo>
                    <a:pt x="537158" y="1013152"/>
                  </a:moveTo>
                  <a:cubicBezTo>
                    <a:pt x="458185" y="1013152"/>
                    <a:pt x="384070" y="993903"/>
                    <a:pt x="318589" y="960084"/>
                  </a:cubicBezTo>
                  <a:lnTo>
                    <a:pt x="318409" y="960084"/>
                  </a:lnTo>
                  <a:cubicBezTo>
                    <a:pt x="318409" y="960084"/>
                    <a:pt x="318229" y="959904"/>
                    <a:pt x="318229" y="959904"/>
                  </a:cubicBezTo>
                  <a:cubicBezTo>
                    <a:pt x="204717" y="901079"/>
                    <a:pt x="117829" y="797821"/>
                    <a:pt x="80951" y="673156"/>
                  </a:cubicBezTo>
                  <a:lnTo>
                    <a:pt x="80951" y="673156"/>
                  </a:lnTo>
                  <a:cubicBezTo>
                    <a:pt x="67999" y="629982"/>
                    <a:pt x="61163" y="584469"/>
                    <a:pt x="61163" y="537158"/>
                  </a:cubicBezTo>
                  <a:cubicBezTo>
                    <a:pt x="61163" y="274335"/>
                    <a:pt x="274335" y="61163"/>
                    <a:pt x="537158" y="61163"/>
                  </a:cubicBezTo>
                  <a:cubicBezTo>
                    <a:pt x="799980" y="61163"/>
                    <a:pt x="1013152" y="274335"/>
                    <a:pt x="1013152" y="537158"/>
                  </a:cubicBezTo>
                  <a:cubicBezTo>
                    <a:pt x="1013152" y="799980"/>
                    <a:pt x="799980" y="1013152"/>
                    <a:pt x="537158" y="101315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6" name="Freeform: Shape 41">
              <a:extLst>
                <a:ext uri="{FF2B5EF4-FFF2-40B4-BE49-F238E27FC236}">
                  <a16:creationId xmlns:a16="http://schemas.microsoft.com/office/drawing/2014/main" id="{28636BDB-56DF-0791-3116-756A8C1D94DE}"/>
                </a:ext>
              </a:extLst>
            </p:cNvPr>
            <p:cNvSpPr/>
            <p:nvPr/>
          </p:nvSpPr>
          <p:spPr>
            <a:xfrm flipH="1">
              <a:off x="8930378" y="1263201"/>
              <a:ext cx="677833" cy="677833"/>
            </a:xfrm>
            <a:custGeom>
              <a:avLst/>
              <a:gdLst>
                <a:gd name="connsiteX0" fmla="*/ 338917 w 677833"/>
                <a:gd name="connsiteY0" fmla="*/ 0 h 677833"/>
                <a:gd name="connsiteX1" fmla="*/ 0 w 677833"/>
                <a:gd name="connsiteY1" fmla="*/ 338917 h 677833"/>
                <a:gd name="connsiteX2" fmla="*/ 338917 w 677833"/>
                <a:gd name="connsiteY2" fmla="*/ 677833 h 677833"/>
                <a:gd name="connsiteX3" fmla="*/ 677833 w 677833"/>
                <a:gd name="connsiteY3" fmla="*/ 338917 h 677833"/>
                <a:gd name="connsiteX4" fmla="*/ 338917 w 677833"/>
                <a:gd name="connsiteY4" fmla="*/ 0 h 677833"/>
                <a:gd name="connsiteX5" fmla="*/ 338917 w 677833"/>
                <a:gd name="connsiteY5" fmla="*/ 619008 h 677833"/>
                <a:gd name="connsiteX6" fmla="*/ 58825 w 677833"/>
                <a:gd name="connsiteY6" fmla="*/ 338917 h 677833"/>
                <a:gd name="connsiteX7" fmla="*/ 338917 w 677833"/>
                <a:gd name="connsiteY7" fmla="*/ 58825 h 677833"/>
                <a:gd name="connsiteX8" fmla="*/ 619008 w 677833"/>
                <a:gd name="connsiteY8" fmla="*/ 338917 h 677833"/>
                <a:gd name="connsiteX9" fmla="*/ 338917 w 677833"/>
                <a:gd name="connsiteY9" fmla="*/ 619008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833" h="677833">
                  <a:moveTo>
                    <a:pt x="338917" y="0"/>
                  </a:moveTo>
                  <a:cubicBezTo>
                    <a:pt x="151829" y="0"/>
                    <a:pt x="0" y="151829"/>
                    <a:pt x="0" y="338917"/>
                  </a:cubicBezTo>
                  <a:cubicBezTo>
                    <a:pt x="0" y="526004"/>
                    <a:pt x="151829" y="677833"/>
                    <a:pt x="338917" y="677833"/>
                  </a:cubicBezTo>
                  <a:cubicBezTo>
                    <a:pt x="526004" y="677833"/>
                    <a:pt x="677833" y="526184"/>
                    <a:pt x="677833" y="338917"/>
                  </a:cubicBezTo>
                  <a:cubicBezTo>
                    <a:pt x="677833" y="151649"/>
                    <a:pt x="526184" y="0"/>
                    <a:pt x="338917" y="0"/>
                  </a:cubicBezTo>
                  <a:close/>
                  <a:moveTo>
                    <a:pt x="338917" y="619008"/>
                  </a:moveTo>
                  <a:cubicBezTo>
                    <a:pt x="184209" y="619008"/>
                    <a:pt x="58825" y="493624"/>
                    <a:pt x="58825" y="338917"/>
                  </a:cubicBezTo>
                  <a:cubicBezTo>
                    <a:pt x="58825" y="184209"/>
                    <a:pt x="184209" y="58825"/>
                    <a:pt x="338917" y="58825"/>
                  </a:cubicBezTo>
                  <a:cubicBezTo>
                    <a:pt x="493624" y="58825"/>
                    <a:pt x="619008" y="184209"/>
                    <a:pt x="619008" y="338917"/>
                  </a:cubicBezTo>
                  <a:cubicBezTo>
                    <a:pt x="619008" y="493624"/>
                    <a:pt x="493624" y="619008"/>
                    <a:pt x="338917" y="619008"/>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7" name="Freeform: Shape 42">
              <a:extLst>
                <a:ext uri="{FF2B5EF4-FFF2-40B4-BE49-F238E27FC236}">
                  <a16:creationId xmlns:a16="http://schemas.microsoft.com/office/drawing/2014/main" id="{FBDECF47-CED5-1263-9954-DBF9AB295A63}"/>
                </a:ext>
              </a:extLst>
            </p:cNvPr>
            <p:cNvSpPr/>
            <p:nvPr/>
          </p:nvSpPr>
          <p:spPr>
            <a:xfrm flipH="1">
              <a:off x="9102175" y="1434998"/>
              <a:ext cx="334239" cy="334239"/>
            </a:xfrm>
            <a:custGeom>
              <a:avLst/>
              <a:gdLst>
                <a:gd name="connsiteX0" fmla="*/ 167120 w 334239"/>
                <a:gd name="connsiteY0" fmla="*/ 0 h 334239"/>
                <a:gd name="connsiteX1" fmla="*/ 0 w 334239"/>
                <a:gd name="connsiteY1" fmla="*/ 167120 h 334239"/>
                <a:gd name="connsiteX2" fmla="*/ 167120 w 334239"/>
                <a:gd name="connsiteY2" fmla="*/ 334239 h 334239"/>
                <a:gd name="connsiteX3" fmla="*/ 334239 w 334239"/>
                <a:gd name="connsiteY3" fmla="*/ 167120 h 334239"/>
                <a:gd name="connsiteX4" fmla="*/ 167120 w 334239"/>
                <a:gd name="connsiteY4" fmla="*/ 0 h 334239"/>
                <a:gd name="connsiteX5" fmla="*/ 167120 w 334239"/>
                <a:gd name="connsiteY5" fmla="*/ 281351 h 334239"/>
                <a:gd name="connsiteX6" fmla="*/ 52888 w 334239"/>
                <a:gd name="connsiteY6" fmla="*/ 167120 h 334239"/>
                <a:gd name="connsiteX7" fmla="*/ 167120 w 334239"/>
                <a:gd name="connsiteY7" fmla="*/ 52888 h 334239"/>
                <a:gd name="connsiteX8" fmla="*/ 281351 w 334239"/>
                <a:gd name="connsiteY8" fmla="*/ 167120 h 334239"/>
                <a:gd name="connsiteX9" fmla="*/ 167120 w 334239"/>
                <a:gd name="connsiteY9" fmla="*/ 281351 h 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39" h="334239">
                  <a:moveTo>
                    <a:pt x="167120" y="0"/>
                  </a:moveTo>
                  <a:cubicBezTo>
                    <a:pt x="74835" y="0"/>
                    <a:pt x="0" y="74835"/>
                    <a:pt x="0" y="167120"/>
                  </a:cubicBezTo>
                  <a:cubicBezTo>
                    <a:pt x="0" y="259404"/>
                    <a:pt x="74835" y="334239"/>
                    <a:pt x="167120" y="334239"/>
                  </a:cubicBezTo>
                  <a:cubicBezTo>
                    <a:pt x="259405" y="334239"/>
                    <a:pt x="334239" y="259404"/>
                    <a:pt x="334239" y="167120"/>
                  </a:cubicBezTo>
                  <a:cubicBezTo>
                    <a:pt x="334239" y="74835"/>
                    <a:pt x="259405" y="0"/>
                    <a:pt x="167120" y="0"/>
                  </a:cubicBezTo>
                  <a:close/>
                  <a:moveTo>
                    <a:pt x="167120" y="281351"/>
                  </a:moveTo>
                  <a:cubicBezTo>
                    <a:pt x="104158" y="281351"/>
                    <a:pt x="52888" y="230262"/>
                    <a:pt x="52888" y="167120"/>
                  </a:cubicBezTo>
                  <a:cubicBezTo>
                    <a:pt x="52888" y="103978"/>
                    <a:pt x="104158" y="52888"/>
                    <a:pt x="167120" y="52888"/>
                  </a:cubicBezTo>
                  <a:cubicBezTo>
                    <a:pt x="230082" y="52888"/>
                    <a:pt x="281351" y="104158"/>
                    <a:pt x="281351" y="167120"/>
                  </a:cubicBezTo>
                  <a:cubicBezTo>
                    <a:pt x="281351" y="230082"/>
                    <a:pt x="230262" y="281351"/>
                    <a:pt x="167120" y="28135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8" name="Freeform: Shape 43">
              <a:extLst>
                <a:ext uri="{FF2B5EF4-FFF2-40B4-BE49-F238E27FC236}">
                  <a16:creationId xmlns:a16="http://schemas.microsoft.com/office/drawing/2014/main" id="{A7D683D5-27F9-55A9-1CDB-7B486D835525}"/>
                </a:ext>
              </a:extLst>
            </p:cNvPr>
            <p:cNvSpPr/>
            <p:nvPr/>
          </p:nvSpPr>
          <p:spPr>
            <a:xfrm flipH="1">
              <a:off x="11134328" y="2879711"/>
              <a:ext cx="347099" cy="363232"/>
            </a:xfrm>
            <a:custGeom>
              <a:avLst/>
              <a:gdLst>
                <a:gd name="connsiteX0" fmla="*/ 323086 w 347099"/>
                <a:gd name="connsiteY0" fmla="*/ 16010 h 363232"/>
                <a:gd name="connsiteX1" fmla="*/ 0 w 347099"/>
                <a:gd name="connsiteY1" fmla="*/ 339096 h 363232"/>
                <a:gd name="connsiteX2" fmla="*/ 276674 w 347099"/>
                <a:gd name="connsiteY2" fmla="*/ 292684 h 363232"/>
                <a:gd name="connsiteX3" fmla="*/ 314631 w 347099"/>
                <a:gd name="connsiteY3" fmla="*/ 0 h 363232"/>
                <a:gd name="connsiteX4" fmla="*/ 323086 w 347099"/>
                <a:gd name="connsiteY4" fmla="*/ 15831 h 36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9" h="363232">
                  <a:moveTo>
                    <a:pt x="323086" y="16010"/>
                  </a:moveTo>
                  <a:lnTo>
                    <a:pt x="0" y="339096"/>
                  </a:lnTo>
                  <a:cubicBezTo>
                    <a:pt x="90126" y="382630"/>
                    <a:pt x="202199" y="367340"/>
                    <a:pt x="276674" y="292684"/>
                  </a:cubicBezTo>
                  <a:cubicBezTo>
                    <a:pt x="355647" y="213712"/>
                    <a:pt x="368059" y="92644"/>
                    <a:pt x="314631" y="0"/>
                  </a:cubicBezTo>
                  <a:cubicBezTo>
                    <a:pt x="317689" y="5217"/>
                    <a:pt x="320388" y="10434"/>
                    <a:pt x="323086" y="1583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9" name="Freeform: Shape 44">
              <a:extLst>
                <a:ext uri="{FF2B5EF4-FFF2-40B4-BE49-F238E27FC236}">
                  <a16:creationId xmlns:a16="http://schemas.microsoft.com/office/drawing/2014/main" id="{57363D35-7871-51F3-4438-4E24FBF9D3F8}"/>
                </a:ext>
              </a:extLst>
            </p:cNvPr>
            <p:cNvSpPr/>
            <p:nvPr/>
          </p:nvSpPr>
          <p:spPr>
            <a:xfrm flipH="1">
              <a:off x="11168776" y="2863161"/>
              <a:ext cx="8454" cy="13132"/>
            </a:xfrm>
            <a:custGeom>
              <a:avLst/>
              <a:gdLst>
                <a:gd name="connsiteX0" fmla="*/ 0 w 8454"/>
                <a:gd name="connsiteY0" fmla="*/ 0 h 13132"/>
                <a:gd name="connsiteX1" fmla="*/ 8455 w 8454"/>
                <a:gd name="connsiteY1" fmla="*/ 13132 h 13132"/>
                <a:gd name="connsiteX2" fmla="*/ 0 w 8454"/>
                <a:gd name="connsiteY2" fmla="*/ 0 h 13132"/>
              </a:gdLst>
              <a:ahLst/>
              <a:cxnLst>
                <a:cxn ang="0">
                  <a:pos x="connsiteX0" y="connsiteY0"/>
                </a:cxn>
                <a:cxn ang="0">
                  <a:pos x="connsiteX1" y="connsiteY1"/>
                </a:cxn>
                <a:cxn ang="0">
                  <a:pos x="connsiteX2" y="connsiteY2"/>
                </a:cxn>
              </a:cxnLst>
              <a:rect l="l" t="t" r="r" b="b"/>
              <a:pathLst>
                <a:path w="8454" h="13132">
                  <a:moveTo>
                    <a:pt x="0" y="0"/>
                  </a:moveTo>
                  <a:cubicBezTo>
                    <a:pt x="2878" y="4317"/>
                    <a:pt x="5757" y="8635"/>
                    <a:pt x="8455" y="13132"/>
                  </a:cubicBezTo>
                  <a:cubicBezTo>
                    <a:pt x="5757" y="8635"/>
                    <a:pt x="3058" y="4317"/>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45">
              <a:extLst>
                <a:ext uri="{FF2B5EF4-FFF2-40B4-BE49-F238E27FC236}">
                  <a16:creationId xmlns:a16="http://schemas.microsoft.com/office/drawing/2014/main" id="{E4F9F611-49FD-78DF-D45A-E3E1300B08A5}"/>
                </a:ext>
              </a:extLst>
            </p:cNvPr>
            <p:cNvSpPr/>
            <p:nvPr/>
          </p:nvSpPr>
          <p:spPr>
            <a:xfrm flipH="1">
              <a:off x="11182807" y="2846611"/>
              <a:ext cx="7015" cy="9354"/>
            </a:xfrm>
            <a:custGeom>
              <a:avLst/>
              <a:gdLst>
                <a:gd name="connsiteX0" fmla="*/ 0 w 7015"/>
                <a:gd name="connsiteY0" fmla="*/ 0 h 9354"/>
                <a:gd name="connsiteX1" fmla="*/ 7016 w 7015"/>
                <a:gd name="connsiteY1" fmla="*/ 9354 h 9354"/>
                <a:gd name="connsiteX2" fmla="*/ 0 w 7015"/>
                <a:gd name="connsiteY2" fmla="*/ 0 h 9354"/>
              </a:gdLst>
              <a:ahLst/>
              <a:cxnLst>
                <a:cxn ang="0">
                  <a:pos x="connsiteX0" y="connsiteY0"/>
                </a:cxn>
                <a:cxn ang="0">
                  <a:pos x="connsiteX1" y="connsiteY1"/>
                </a:cxn>
                <a:cxn ang="0">
                  <a:pos x="connsiteX2" y="connsiteY2"/>
                </a:cxn>
              </a:cxnLst>
              <a:rect l="l" t="t" r="r" b="b"/>
              <a:pathLst>
                <a:path w="7015" h="9354">
                  <a:moveTo>
                    <a:pt x="0" y="0"/>
                  </a:moveTo>
                  <a:cubicBezTo>
                    <a:pt x="2518" y="3058"/>
                    <a:pt x="4857" y="6116"/>
                    <a:pt x="7016" y="9354"/>
                  </a:cubicBezTo>
                  <a:cubicBezTo>
                    <a:pt x="4677" y="6296"/>
                    <a:pt x="2339" y="3058"/>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6">
              <a:extLst>
                <a:ext uri="{FF2B5EF4-FFF2-40B4-BE49-F238E27FC236}">
                  <a16:creationId xmlns:a16="http://schemas.microsoft.com/office/drawing/2014/main" id="{1AEC9D1A-6AAE-042F-1ADB-BE8D4544D14C}"/>
                </a:ext>
              </a:extLst>
            </p:cNvPr>
            <p:cNvSpPr/>
            <p:nvPr/>
          </p:nvSpPr>
          <p:spPr>
            <a:xfrm rot="2700000" flipH="1">
              <a:off x="11200464" y="2851149"/>
              <a:ext cx="484269" cy="166939"/>
            </a:xfrm>
            <a:custGeom>
              <a:avLst/>
              <a:gdLst>
                <a:gd name="connsiteX0" fmla="*/ 0 w 484269"/>
                <a:gd name="connsiteY0" fmla="*/ 0 h 166939"/>
                <a:gd name="connsiteX1" fmla="*/ 484270 w 484269"/>
                <a:gd name="connsiteY1" fmla="*/ 0 h 166939"/>
                <a:gd name="connsiteX2" fmla="*/ 484270 w 484269"/>
                <a:gd name="connsiteY2" fmla="*/ 166940 h 166939"/>
                <a:gd name="connsiteX3" fmla="*/ 0 w 484269"/>
                <a:gd name="connsiteY3" fmla="*/ 166940 h 166939"/>
              </a:gdLst>
              <a:ahLst/>
              <a:cxnLst>
                <a:cxn ang="0">
                  <a:pos x="connsiteX0" y="connsiteY0"/>
                </a:cxn>
                <a:cxn ang="0">
                  <a:pos x="connsiteX1" y="connsiteY1"/>
                </a:cxn>
                <a:cxn ang="0">
                  <a:pos x="connsiteX2" y="connsiteY2"/>
                </a:cxn>
                <a:cxn ang="0">
                  <a:pos x="connsiteX3" y="connsiteY3"/>
                </a:cxn>
              </a:cxnLst>
              <a:rect l="l" t="t" r="r" b="b"/>
              <a:pathLst>
                <a:path w="484269" h="166939">
                  <a:moveTo>
                    <a:pt x="0" y="0"/>
                  </a:moveTo>
                  <a:lnTo>
                    <a:pt x="484270" y="0"/>
                  </a:lnTo>
                  <a:lnTo>
                    <a:pt x="484270" y="166940"/>
                  </a:lnTo>
                  <a:lnTo>
                    <a:pt x="0" y="166940"/>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2" name="Freeform: Shape 47">
              <a:extLst>
                <a:ext uri="{FF2B5EF4-FFF2-40B4-BE49-F238E27FC236}">
                  <a16:creationId xmlns:a16="http://schemas.microsoft.com/office/drawing/2014/main" id="{42FAB161-C6E7-0096-181A-BE981DA57E46}"/>
                </a:ext>
              </a:extLst>
            </p:cNvPr>
            <p:cNvSpPr/>
            <p:nvPr/>
          </p:nvSpPr>
          <p:spPr>
            <a:xfrm flipH="1">
              <a:off x="11521363" y="3187326"/>
              <a:ext cx="9174" cy="7016"/>
            </a:xfrm>
            <a:custGeom>
              <a:avLst/>
              <a:gdLst>
                <a:gd name="connsiteX0" fmla="*/ 9174 w 9174"/>
                <a:gd name="connsiteY0" fmla="*/ 7016 h 7016"/>
                <a:gd name="connsiteX1" fmla="*/ 0 w 9174"/>
                <a:gd name="connsiteY1" fmla="*/ 0 h 7016"/>
                <a:gd name="connsiteX2" fmla="*/ 9174 w 9174"/>
                <a:gd name="connsiteY2" fmla="*/ 7016 h 7016"/>
              </a:gdLst>
              <a:ahLst/>
              <a:cxnLst>
                <a:cxn ang="0">
                  <a:pos x="connsiteX0" y="connsiteY0"/>
                </a:cxn>
                <a:cxn ang="0">
                  <a:pos x="connsiteX1" y="connsiteY1"/>
                </a:cxn>
                <a:cxn ang="0">
                  <a:pos x="connsiteX2" y="connsiteY2"/>
                </a:cxn>
              </a:cxnLst>
              <a:rect l="l" t="t" r="r" b="b"/>
              <a:pathLst>
                <a:path w="9174" h="7016">
                  <a:moveTo>
                    <a:pt x="9174" y="7016"/>
                  </a:moveTo>
                  <a:cubicBezTo>
                    <a:pt x="6116" y="4677"/>
                    <a:pt x="3058" y="2519"/>
                    <a:pt x="0" y="0"/>
                  </a:cubicBezTo>
                  <a:cubicBezTo>
                    <a:pt x="3058" y="2519"/>
                    <a:pt x="6116" y="4677"/>
                    <a:pt x="9174" y="701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8">
              <a:extLst>
                <a:ext uri="{FF2B5EF4-FFF2-40B4-BE49-F238E27FC236}">
                  <a16:creationId xmlns:a16="http://schemas.microsoft.com/office/drawing/2014/main" id="{02793FBA-EBE7-8D0B-0250-0B69EE6D1906}"/>
                </a:ext>
              </a:extLst>
            </p:cNvPr>
            <p:cNvSpPr/>
            <p:nvPr/>
          </p:nvSpPr>
          <p:spPr>
            <a:xfrm flipH="1">
              <a:off x="11500856" y="3199919"/>
              <a:ext cx="12952" cy="8274"/>
            </a:xfrm>
            <a:custGeom>
              <a:avLst/>
              <a:gdLst>
                <a:gd name="connsiteX0" fmla="*/ 12952 w 12952"/>
                <a:gd name="connsiteY0" fmla="*/ 8275 h 8274"/>
                <a:gd name="connsiteX1" fmla="*/ 0 w 12952"/>
                <a:gd name="connsiteY1" fmla="*/ 0 h 8274"/>
                <a:gd name="connsiteX2" fmla="*/ 12952 w 12952"/>
                <a:gd name="connsiteY2" fmla="*/ 8275 h 8274"/>
              </a:gdLst>
              <a:ahLst/>
              <a:cxnLst>
                <a:cxn ang="0">
                  <a:pos x="connsiteX0" y="connsiteY0"/>
                </a:cxn>
                <a:cxn ang="0">
                  <a:pos x="connsiteX1" y="connsiteY1"/>
                </a:cxn>
                <a:cxn ang="0">
                  <a:pos x="connsiteX2" y="connsiteY2"/>
                </a:cxn>
              </a:cxnLst>
              <a:rect l="l" t="t" r="r" b="b"/>
              <a:pathLst>
                <a:path w="12952" h="8274">
                  <a:moveTo>
                    <a:pt x="12952" y="8275"/>
                  </a:moveTo>
                  <a:cubicBezTo>
                    <a:pt x="8635" y="5577"/>
                    <a:pt x="4138" y="2878"/>
                    <a:pt x="0" y="0"/>
                  </a:cubicBezTo>
                  <a:cubicBezTo>
                    <a:pt x="4317" y="2878"/>
                    <a:pt x="8635" y="5756"/>
                    <a:pt x="12952" y="8275"/>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9">
              <a:extLst>
                <a:ext uri="{FF2B5EF4-FFF2-40B4-BE49-F238E27FC236}">
                  <a16:creationId xmlns:a16="http://schemas.microsoft.com/office/drawing/2014/main" id="{97E67AA4-DFBA-8FDD-2324-B5E0395EDD76}"/>
                </a:ext>
              </a:extLst>
            </p:cNvPr>
            <p:cNvSpPr/>
            <p:nvPr/>
          </p:nvSpPr>
          <p:spPr>
            <a:xfrm flipH="1">
              <a:off x="11481427" y="3210353"/>
              <a:ext cx="15830" cy="8454"/>
            </a:xfrm>
            <a:custGeom>
              <a:avLst/>
              <a:gdLst>
                <a:gd name="connsiteX0" fmla="*/ 15831 w 15830"/>
                <a:gd name="connsiteY0" fmla="*/ 8455 h 8454"/>
                <a:gd name="connsiteX1" fmla="*/ 0 w 15830"/>
                <a:gd name="connsiteY1" fmla="*/ 0 h 8454"/>
                <a:gd name="connsiteX2" fmla="*/ 15831 w 15830"/>
                <a:gd name="connsiteY2" fmla="*/ 8455 h 8454"/>
              </a:gdLst>
              <a:ahLst/>
              <a:cxnLst>
                <a:cxn ang="0">
                  <a:pos x="connsiteX0" y="connsiteY0"/>
                </a:cxn>
                <a:cxn ang="0">
                  <a:pos x="connsiteX1" y="connsiteY1"/>
                </a:cxn>
                <a:cxn ang="0">
                  <a:pos x="connsiteX2" y="connsiteY2"/>
                </a:cxn>
              </a:cxnLst>
              <a:rect l="l" t="t" r="r" b="b"/>
              <a:pathLst>
                <a:path w="15830" h="8454">
                  <a:moveTo>
                    <a:pt x="15831" y="8455"/>
                  </a:moveTo>
                  <a:cubicBezTo>
                    <a:pt x="10434" y="5936"/>
                    <a:pt x="5217" y="3058"/>
                    <a:pt x="0" y="0"/>
                  </a:cubicBezTo>
                  <a:cubicBezTo>
                    <a:pt x="5217" y="3058"/>
                    <a:pt x="10434" y="5756"/>
                    <a:pt x="15831" y="8455"/>
                  </a:cubicBezTo>
                  <a:close/>
                </a:path>
              </a:pathLst>
            </a:custGeom>
            <a:gradFill>
              <a:gsLst>
                <a:gs pos="0">
                  <a:srgbClr val="0098FF"/>
                </a:gs>
                <a:gs pos="50000">
                  <a:srgbClr val="00BCFF"/>
                </a:gs>
                <a:gs pos="100000">
                  <a:srgbClr val="00E1FF"/>
                </a:gs>
              </a:gsLst>
              <a:lin ang="1349983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50">
              <a:extLst>
                <a:ext uri="{FF2B5EF4-FFF2-40B4-BE49-F238E27FC236}">
                  <a16:creationId xmlns:a16="http://schemas.microsoft.com/office/drawing/2014/main" id="{0BAE3C18-70B9-E263-BDB5-8672B7B911CE}"/>
                </a:ext>
              </a:extLst>
            </p:cNvPr>
            <p:cNvSpPr/>
            <p:nvPr/>
          </p:nvSpPr>
          <p:spPr>
            <a:xfrm flipH="1">
              <a:off x="11394000" y="2459124"/>
              <a:ext cx="460343" cy="524025"/>
            </a:xfrm>
            <a:custGeom>
              <a:avLst/>
              <a:gdLst>
                <a:gd name="connsiteX0" fmla="*/ 0 w 460343"/>
                <a:gd name="connsiteY0" fmla="*/ 406016 h 524025"/>
                <a:gd name="connsiteX1" fmla="*/ 118009 w 460343"/>
                <a:gd name="connsiteY1" fmla="*/ 524026 h 524025"/>
                <a:gd name="connsiteX2" fmla="*/ 460344 w 460343"/>
                <a:gd name="connsiteY2" fmla="*/ 181691 h 524025"/>
                <a:gd name="connsiteX3" fmla="*/ 278833 w 460343"/>
                <a:gd name="connsiteY3" fmla="*/ 0 h 524025"/>
                <a:gd name="connsiteX4" fmla="*/ 342335 w 460343"/>
                <a:gd name="connsiteY4" fmla="*/ 63682 h 524025"/>
                <a:gd name="connsiteX5" fmla="*/ 0 w 46034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43" h="524025">
                  <a:moveTo>
                    <a:pt x="0" y="406016"/>
                  </a:moveTo>
                  <a:lnTo>
                    <a:pt x="118009" y="524026"/>
                  </a:lnTo>
                  <a:lnTo>
                    <a:pt x="460344" y="181691"/>
                  </a:lnTo>
                  <a:lnTo>
                    <a:pt x="278833" y="0"/>
                  </a:lnTo>
                  <a:lnTo>
                    <a:pt x="342335"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6" name="Freeform: Shape 51">
              <a:extLst>
                <a:ext uri="{FF2B5EF4-FFF2-40B4-BE49-F238E27FC236}">
                  <a16:creationId xmlns:a16="http://schemas.microsoft.com/office/drawing/2014/main" id="{A8DB4DAB-E567-81E3-0478-FF4297E5D92B}"/>
                </a:ext>
              </a:extLst>
            </p:cNvPr>
            <p:cNvSpPr/>
            <p:nvPr/>
          </p:nvSpPr>
          <p:spPr>
            <a:xfrm flipH="1">
              <a:off x="11575511" y="2277433"/>
              <a:ext cx="460523" cy="524025"/>
            </a:xfrm>
            <a:custGeom>
              <a:avLst/>
              <a:gdLst>
                <a:gd name="connsiteX0" fmla="*/ 0 w 460523"/>
                <a:gd name="connsiteY0" fmla="*/ 406016 h 524025"/>
                <a:gd name="connsiteX1" fmla="*/ 118009 w 460523"/>
                <a:gd name="connsiteY1" fmla="*/ 524025 h 524025"/>
                <a:gd name="connsiteX2" fmla="*/ 460524 w 460523"/>
                <a:gd name="connsiteY2" fmla="*/ 181691 h 524025"/>
                <a:gd name="connsiteX3" fmla="*/ 278833 w 460523"/>
                <a:gd name="connsiteY3" fmla="*/ 0 h 524025"/>
                <a:gd name="connsiteX4" fmla="*/ 342514 w 460523"/>
                <a:gd name="connsiteY4" fmla="*/ 63682 h 524025"/>
                <a:gd name="connsiteX5" fmla="*/ 0 w 46052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23" h="524025">
                  <a:moveTo>
                    <a:pt x="0" y="406016"/>
                  </a:moveTo>
                  <a:lnTo>
                    <a:pt x="118009" y="524025"/>
                  </a:lnTo>
                  <a:lnTo>
                    <a:pt x="460524" y="181691"/>
                  </a:lnTo>
                  <a:lnTo>
                    <a:pt x="278833" y="0"/>
                  </a:lnTo>
                  <a:lnTo>
                    <a:pt x="342514"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7" name="Freeform: Shape 52">
              <a:extLst>
                <a:ext uri="{FF2B5EF4-FFF2-40B4-BE49-F238E27FC236}">
                  <a16:creationId xmlns:a16="http://schemas.microsoft.com/office/drawing/2014/main" id="{E669FF5B-FD42-D3E5-08B5-8EF27889B7FA}"/>
                </a:ext>
              </a:extLst>
            </p:cNvPr>
            <p:cNvSpPr/>
            <p:nvPr/>
          </p:nvSpPr>
          <p:spPr>
            <a:xfrm flipH="1">
              <a:off x="12120404" y="1853067"/>
              <a:ext cx="61163" cy="122326"/>
            </a:xfrm>
            <a:custGeom>
              <a:avLst/>
              <a:gdLst>
                <a:gd name="connsiteX0" fmla="*/ 61163 w 61163"/>
                <a:gd name="connsiteY0" fmla="*/ 61163 h 122326"/>
                <a:gd name="connsiteX1" fmla="*/ 0 w 61163"/>
                <a:gd name="connsiteY1" fmla="*/ 122327 h 122326"/>
                <a:gd name="connsiteX2" fmla="*/ 0 w 61163"/>
                <a:gd name="connsiteY2" fmla="*/ 0 h 122326"/>
                <a:gd name="connsiteX3" fmla="*/ 61163 w 61163"/>
                <a:gd name="connsiteY3" fmla="*/ 61163 h 122326"/>
              </a:gdLst>
              <a:ahLst/>
              <a:cxnLst>
                <a:cxn ang="0">
                  <a:pos x="connsiteX0" y="connsiteY0"/>
                </a:cxn>
                <a:cxn ang="0">
                  <a:pos x="connsiteX1" y="connsiteY1"/>
                </a:cxn>
                <a:cxn ang="0">
                  <a:pos x="connsiteX2" y="connsiteY2"/>
                </a:cxn>
                <a:cxn ang="0">
                  <a:pos x="connsiteX3" y="connsiteY3"/>
                </a:cxn>
              </a:cxnLst>
              <a:rect l="l" t="t" r="r" b="b"/>
              <a:pathLst>
                <a:path w="61163" h="122326">
                  <a:moveTo>
                    <a:pt x="61163" y="61163"/>
                  </a:moveTo>
                  <a:lnTo>
                    <a:pt x="0" y="122327"/>
                  </a:lnTo>
                  <a:lnTo>
                    <a:pt x="0" y="0"/>
                  </a:lnTo>
                  <a:lnTo>
                    <a:pt x="61163" y="61163"/>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8" name="Freeform: Shape 53">
              <a:extLst>
                <a:ext uri="{FF2B5EF4-FFF2-40B4-BE49-F238E27FC236}">
                  <a16:creationId xmlns:a16="http://schemas.microsoft.com/office/drawing/2014/main" id="{42BDB9DF-6FE4-3FE5-7ECD-58AD508D384C}"/>
                </a:ext>
              </a:extLst>
            </p:cNvPr>
            <p:cNvSpPr/>
            <p:nvPr/>
          </p:nvSpPr>
          <p:spPr>
            <a:xfrm flipH="1">
              <a:off x="11938893" y="1977912"/>
              <a:ext cx="242674" cy="360683"/>
            </a:xfrm>
            <a:custGeom>
              <a:avLst/>
              <a:gdLst>
                <a:gd name="connsiteX0" fmla="*/ 0 w 242674"/>
                <a:gd name="connsiteY0" fmla="*/ 360684 h 360683"/>
                <a:gd name="connsiteX1" fmla="*/ 0 w 242674"/>
                <a:gd name="connsiteY1" fmla="*/ 124665 h 360683"/>
                <a:gd name="connsiteX2" fmla="*/ 124665 w 242674"/>
                <a:gd name="connsiteY2" fmla="*/ 0 h 360683"/>
                <a:gd name="connsiteX3" fmla="*/ 242674 w 242674"/>
                <a:gd name="connsiteY3" fmla="*/ 118009 h 360683"/>
                <a:gd name="connsiteX4" fmla="*/ 0 w 242674"/>
                <a:gd name="connsiteY4" fmla="*/ 360684 h 3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74" h="360683">
                  <a:moveTo>
                    <a:pt x="0" y="360684"/>
                  </a:moveTo>
                  <a:lnTo>
                    <a:pt x="0" y="124665"/>
                  </a:lnTo>
                  <a:lnTo>
                    <a:pt x="124665" y="0"/>
                  </a:lnTo>
                  <a:lnTo>
                    <a:pt x="242674" y="118009"/>
                  </a:lnTo>
                  <a:lnTo>
                    <a:pt x="0" y="360684"/>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9" name="Freeform: Shape 54">
              <a:extLst>
                <a:ext uri="{FF2B5EF4-FFF2-40B4-BE49-F238E27FC236}">
                  <a16:creationId xmlns:a16="http://schemas.microsoft.com/office/drawing/2014/main" id="{EB5A16A6-1D30-EF35-8F3B-1B6C932C7D00}"/>
                </a:ext>
              </a:extLst>
            </p:cNvPr>
            <p:cNvSpPr/>
            <p:nvPr/>
          </p:nvSpPr>
          <p:spPr>
            <a:xfrm flipH="1">
              <a:off x="11757201" y="2159423"/>
              <a:ext cx="434799" cy="460523"/>
            </a:xfrm>
            <a:custGeom>
              <a:avLst/>
              <a:gdLst>
                <a:gd name="connsiteX0" fmla="*/ 434799 w 434799"/>
                <a:gd name="connsiteY0" fmla="*/ 118009 h 460523"/>
                <a:gd name="connsiteX1" fmla="*/ 354387 w 434799"/>
                <a:gd name="connsiteY1" fmla="*/ 198601 h 460523"/>
                <a:gd name="connsiteX2" fmla="*/ 283150 w 434799"/>
                <a:gd name="connsiteY2" fmla="*/ 269658 h 460523"/>
                <a:gd name="connsiteX3" fmla="*/ 282610 w 434799"/>
                <a:gd name="connsiteY3" fmla="*/ 270198 h 460523"/>
                <a:gd name="connsiteX4" fmla="*/ 92465 w 434799"/>
                <a:gd name="connsiteY4" fmla="*/ 460524 h 460523"/>
                <a:gd name="connsiteX5" fmla="*/ 0 w 434799"/>
                <a:gd name="connsiteY5" fmla="*/ 368059 h 460523"/>
                <a:gd name="connsiteX6" fmla="*/ 0 w 434799"/>
                <a:gd name="connsiteY6" fmla="*/ 316970 h 460523"/>
                <a:gd name="connsiteX7" fmla="*/ 10434 w 434799"/>
                <a:gd name="connsiteY7" fmla="*/ 306536 h 460523"/>
                <a:gd name="connsiteX8" fmla="*/ 164601 w 434799"/>
                <a:gd name="connsiteY8" fmla="*/ 152189 h 460523"/>
                <a:gd name="connsiteX9" fmla="*/ 165141 w 434799"/>
                <a:gd name="connsiteY9" fmla="*/ 151649 h 460523"/>
                <a:gd name="connsiteX10" fmla="*/ 236378 w 434799"/>
                <a:gd name="connsiteY10" fmla="*/ 80592 h 460523"/>
                <a:gd name="connsiteX11" fmla="*/ 316790 w 434799"/>
                <a:gd name="connsiteY11" fmla="*/ 0 h 460523"/>
                <a:gd name="connsiteX12" fmla="*/ 434799 w 434799"/>
                <a:gd name="connsiteY12" fmla="*/ 118009 h 4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99" h="460523">
                  <a:moveTo>
                    <a:pt x="434799" y="118009"/>
                  </a:moveTo>
                  <a:lnTo>
                    <a:pt x="354387" y="198601"/>
                  </a:lnTo>
                  <a:lnTo>
                    <a:pt x="283150" y="269658"/>
                  </a:lnTo>
                  <a:lnTo>
                    <a:pt x="282610" y="270198"/>
                  </a:lnTo>
                  <a:lnTo>
                    <a:pt x="92465" y="460524"/>
                  </a:lnTo>
                  <a:lnTo>
                    <a:pt x="0" y="368059"/>
                  </a:lnTo>
                  <a:lnTo>
                    <a:pt x="0" y="316970"/>
                  </a:lnTo>
                  <a:lnTo>
                    <a:pt x="10434" y="306536"/>
                  </a:lnTo>
                  <a:lnTo>
                    <a:pt x="164601" y="152189"/>
                  </a:lnTo>
                  <a:lnTo>
                    <a:pt x="165141" y="151649"/>
                  </a:lnTo>
                  <a:lnTo>
                    <a:pt x="236378" y="80592"/>
                  </a:lnTo>
                  <a:lnTo>
                    <a:pt x="316790" y="0"/>
                  </a:lnTo>
                  <a:lnTo>
                    <a:pt x="434799" y="118009"/>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0" name="Freeform: Shape 55">
              <a:extLst>
                <a:ext uri="{FF2B5EF4-FFF2-40B4-BE49-F238E27FC236}">
                  <a16:creationId xmlns:a16="http://schemas.microsoft.com/office/drawing/2014/main" id="{2365DB64-5EF8-F092-36F1-32CE093CEDA7}"/>
                </a:ext>
              </a:extLst>
            </p:cNvPr>
            <p:cNvSpPr/>
            <p:nvPr/>
          </p:nvSpPr>
          <p:spPr>
            <a:xfrm flipH="1">
              <a:off x="7806503" y="354837"/>
              <a:ext cx="707695" cy="707695"/>
            </a:xfrm>
            <a:custGeom>
              <a:avLst/>
              <a:gdLst>
                <a:gd name="connsiteX0" fmla="*/ 41285 w 707695"/>
                <a:gd name="connsiteY0" fmla="*/ 41285 h 707695"/>
                <a:gd name="connsiteX1" fmla="*/ 41285 w 707695"/>
                <a:gd name="connsiteY1" fmla="*/ 41285 h 707695"/>
                <a:gd name="connsiteX2" fmla="*/ 240426 w 707695"/>
                <a:gd name="connsiteY2" fmla="*/ 41285 h 707695"/>
                <a:gd name="connsiteX3" fmla="*/ 666410 w 707695"/>
                <a:gd name="connsiteY3" fmla="*/ 467270 h 707695"/>
                <a:gd name="connsiteX4" fmla="*/ 666410 w 707695"/>
                <a:gd name="connsiteY4" fmla="*/ 666410 h 707695"/>
                <a:gd name="connsiteX5" fmla="*/ 666410 w 707695"/>
                <a:gd name="connsiteY5" fmla="*/ 666410 h 707695"/>
                <a:gd name="connsiteX6" fmla="*/ 467270 w 707695"/>
                <a:gd name="connsiteY6" fmla="*/ 666410 h 707695"/>
                <a:gd name="connsiteX7" fmla="*/ 41285 w 707695"/>
                <a:gd name="connsiteY7" fmla="*/ 240426 h 707695"/>
                <a:gd name="connsiteX8" fmla="*/ 41285 w 707695"/>
                <a:gd name="connsiteY8" fmla="*/ 41285 h 7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5" h="707695">
                  <a:moveTo>
                    <a:pt x="41285" y="41285"/>
                  </a:moveTo>
                  <a:lnTo>
                    <a:pt x="41285" y="41285"/>
                  </a:lnTo>
                  <a:cubicBezTo>
                    <a:pt x="96332" y="-13762"/>
                    <a:pt x="185559" y="-13762"/>
                    <a:pt x="240426" y="41285"/>
                  </a:cubicBezTo>
                  <a:lnTo>
                    <a:pt x="666410" y="467270"/>
                  </a:lnTo>
                  <a:cubicBezTo>
                    <a:pt x="721457" y="522317"/>
                    <a:pt x="721457" y="611543"/>
                    <a:pt x="666410" y="666410"/>
                  </a:cubicBezTo>
                  <a:lnTo>
                    <a:pt x="666410" y="666410"/>
                  </a:lnTo>
                  <a:cubicBezTo>
                    <a:pt x="611363" y="721457"/>
                    <a:pt x="522137" y="721457"/>
                    <a:pt x="467270" y="666410"/>
                  </a:cubicBezTo>
                  <a:lnTo>
                    <a:pt x="41285" y="240426"/>
                  </a:lnTo>
                  <a:cubicBezTo>
                    <a:pt x="-13762" y="185379"/>
                    <a:pt x="-13762" y="96152"/>
                    <a:pt x="41285" y="4128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30EDCCE0-0826-6A77-C28F-67B25222B174}"/>
                </a:ext>
              </a:extLst>
            </p:cNvPr>
            <p:cNvSpPr/>
            <p:nvPr/>
          </p:nvSpPr>
          <p:spPr>
            <a:xfrm flipH="1">
              <a:off x="11297757" y="5693582"/>
              <a:ext cx="554787" cy="554787"/>
            </a:xfrm>
            <a:custGeom>
              <a:avLst/>
              <a:gdLst>
                <a:gd name="connsiteX0" fmla="*/ 32381 w 554787"/>
                <a:gd name="connsiteY0" fmla="*/ 32380 h 554787"/>
                <a:gd name="connsiteX1" fmla="*/ 32381 w 554787"/>
                <a:gd name="connsiteY1" fmla="*/ 32380 h 554787"/>
                <a:gd name="connsiteX2" fmla="*/ 188527 w 554787"/>
                <a:gd name="connsiteY2" fmla="*/ 32380 h 554787"/>
                <a:gd name="connsiteX3" fmla="*/ 522406 w 554787"/>
                <a:gd name="connsiteY3" fmla="*/ 366260 h 554787"/>
                <a:gd name="connsiteX4" fmla="*/ 522406 w 554787"/>
                <a:gd name="connsiteY4" fmla="*/ 522407 h 554787"/>
                <a:gd name="connsiteX5" fmla="*/ 522406 w 554787"/>
                <a:gd name="connsiteY5" fmla="*/ 522407 h 554787"/>
                <a:gd name="connsiteX6" fmla="*/ 366260 w 554787"/>
                <a:gd name="connsiteY6" fmla="*/ 522407 h 554787"/>
                <a:gd name="connsiteX7" fmla="*/ 32381 w 554787"/>
                <a:gd name="connsiteY7" fmla="*/ 188527 h 554787"/>
                <a:gd name="connsiteX8" fmla="*/ 32381 w 554787"/>
                <a:gd name="connsiteY8" fmla="*/ 32380 h 5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7" h="554787">
                  <a:moveTo>
                    <a:pt x="32381" y="32380"/>
                  </a:moveTo>
                  <a:lnTo>
                    <a:pt x="32381" y="32380"/>
                  </a:lnTo>
                  <a:cubicBezTo>
                    <a:pt x="75555" y="-10793"/>
                    <a:pt x="145353" y="-10793"/>
                    <a:pt x="188527" y="32380"/>
                  </a:cubicBezTo>
                  <a:lnTo>
                    <a:pt x="522406" y="366260"/>
                  </a:lnTo>
                  <a:cubicBezTo>
                    <a:pt x="565581" y="409435"/>
                    <a:pt x="565581" y="479233"/>
                    <a:pt x="522406" y="522407"/>
                  </a:cubicBezTo>
                  <a:lnTo>
                    <a:pt x="522406" y="522407"/>
                  </a:lnTo>
                  <a:cubicBezTo>
                    <a:pt x="479232" y="565581"/>
                    <a:pt x="409434" y="565581"/>
                    <a:pt x="366260" y="522407"/>
                  </a:cubicBezTo>
                  <a:lnTo>
                    <a:pt x="32381" y="188527"/>
                  </a:lnTo>
                  <a:cubicBezTo>
                    <a:pt x="-10794" y="145353"/>
                    <a:pt x="-10794" y="75555"/>
                    <a:pt x="32381" y="32380"/>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2" name="Freeform: Shape 57">
              <a:extLst>
                <a:ext uri="{FF2B5EF4-FFF2-40B4-BE49-F238E27FC236}">
                  <a16:creationId xmlns:a16="http://schemas.microsoft.com/office/drawing/2014/main" id="{946FC67F-A3C9-609B-DBE6-60A87F5EF543}"/>
                </a:ext>
              </a:extLst>
            </p:cNvPr>
            <p:cNvSpPr/>
            <p:nvPr/>
          </p:nvSpPr>
          <p:spPr>
            <a:xfrm flipH="1">
              <a:off x="9049287" y="5732619"/>
              <a:ext cx="2108694" cy="1182429"/>
            </a:xfrm>
            <a:custGeom>
              <a:avLst/>
              <a:gdLst>
                <a:gd name="connsiteX0" fmla="*/ 2108695 w 2108694"/>
                <a:gd name="connsiteY0" fmla="*/ 1054347 h 1182429"/>
                <a:gd name="connsiteX1" fmla="*/ 2100959 w 2108694"/>
                <a:gd name="connsiteY1" fmla="*/ 1182430 h 1182429"/>
                <a:gd name="connsiteX2" fmla="*/ 7735 w 2108694"/>
                <a:gd name="connsiteY2" fmla="*/ 1182430 h 1182429"/>
                <a:gd name="connsiteX3" fmla="*/ 0 w 2108694"/>
                <a:gd name="connsiteY3" fmla="*/ 1054347 h 1182429"/>
                <a:gd name="connsiteX4" fmla="*/ 91565 w 2108694"/>
                <a:gd name="connsiteY4" fmla="*/ 624405 h 1182429"/>
                <a:gd name="connsiteX5" fmla="*/ 686468 w 2108694"/>
                <a:gd name="connsiteY5" fmla="*/ 66020 h 1182429"/>
                <a:gd name="connsiteX6" fmla="*/ 1054347 w 2108694"/>
                <a:gd name="connsiteY6" fmla="*/ 0 h 1182429"/>
                <a:gd name="connsiteX7" fmla="*/ 2108695 w 2108694"/>
                <a:gd name="connsiteY7" fmla="*/ 1054347 h 11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694" h="1182429">
                  <a:moveTo>
                    <a:pt x="2108695" y="1054347"/>
                  </a:moveTo>
                  <a:cubicBezTo>
                    <a:pt x="2108695" y="1097701"/>
                    <a:pt x="2105996" y="1140515"/>
                    <a:pt x="2100959" y="1182430"/>
                  </a:cubicBezTo>
                  <a:lnTo>
                    <a:pt x="7735" y="1182430"/>
                  </a:lnTo>
                  <a:cubicBezTo>
                    <a:pt x="2698" y="1140515"/>
                    <a:pt x="0" y="1097701"/>
                    <a:pt x="0" y="1054347"/>
                  </a:cubicBezTo>
                  <a:cubicBezTo>
                    <a:pt x="0" y="901079"/>
                    <a:pt x="32560" y="755726"/>
                    <a:pt x="91565" y="624405"/>
                  </a:cubicBezTo>
                  <a:cubicBezTo>
                    <a:pt x="206336" y="367339"/>
                    <a:pt x="421127" y="164781"/>
                    <a:pt x="686468" y="66020"/>
                  </a:cubicBezTo>
                  <a:cubicBezTo>
                    <a:pt x="801059" y="23386"/>
                    <a:pt x="925005" y="0"/>
                    <a:pt x="1054347" y="0"/>
                  </a:cubicBezTo>
                  <a:cubicBezTo>
                    <a:pt x="1636658" y="0"/>
                    <a:pt x="2108695" y="472037"/>
                    <a:pt x="2108695" y="105434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8">
              <a:extLst>
                <a:ext uri="{FF2B5EF4-FFF2-40B4-BE49-F238E27FC236}">
                  <a16:creationId xmlns:a16="http://schemas.microsoft.com/office/drawing/2014/main" id="{9207EE5A-2C0E-F9AA-ACF6-8A44FE475955}"/>
                </a:ext>
              </a:extLst>
            </p:cNvPr>
            <p:cNvSpPr/>
            <p:nvPr/>
          </p:nvSpPr>
          <p:spPr>
            <a:xfrm flipH="1">
              <a:off x="6431498" y="3279971"/>
              <a:ext cx="480851" cy="480851"/>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4" name="Freeform: Shape 59">
              <a:extLst>
                <a:ext uri="{FF2B5EF4-FFF2-40B4-BE49-F238E27FC236}">
                  <a16:creationId xmlns:a16="http://schemas.microsoft.com/office/drawing/2014/main" id="{DF8301A3-596F-0BFE-D613-A73D490C21F0}"/>
                </a:ext>
              </a:extLst>
            </p:cNvPr>
            <p:cNvSpPr/>
            <p:nvPr/>
          </p:nvSpPr>
          <p:spPr>
            <a:xfrm flipH="1">
              <a:off x="11522263" y="3691204"/>
              <a:ext cx="419867" cy="419867"/>
            </a:xfrm>
            <a:custGeom>
              <a:avLst/>
              <a:gdLst>
                <a:gd name="connsiteX0" fmla="*/ 209934 w 419867"/>
                <a:gd name="connsiteY0" fmla="*/ 0 h 419867"/>
                <a:gd name="connsiteX1" fmla="*/ 0 w 419867"/>
                <a:gd name="connsiteY1" fmla="*/ 209934 h 419867"/>
                <a:gd name="connsiteX2" fmla="*/ 209934 w 419867"/>
                <a:gd name="connsiteY2" fmla="*/ 419868 h 419867"/>
                <a:gd name="connsiteX3" fmla="*/ 419868 w 419867"/>
                <a:gd name="connsiteY3" fmla="*/ 209934 h 419867"/>
                <a:gd name="connsiteX4" fmla="*/ 209934 w 419867"/>
                <a:gd name="connsiteY4" fmla="*/ 0 h 419867"/>
                <a:gd name="connsiteX5" fmla="*/ 209934 w 419867"/>
                <a:gd name="connsiteY5" fmla="*/ 297182 h 419867"/>
                <a:gd name="connsiteX6" fmla="*/ 122686 w 419867"/>
                <a:gd name="connsiteY6" fmla="*/ 209934 h 419867"/>
                <a:gd name="connsiteX7" fmla="*/ 209934 w 419867"/>
                <a:gd name="connsiteY7" fmla="*/ 122686 h 419867"/>
                <a:gd name="connsiteX8" fmla="*/ 297182 w 419867"/>
                <a:gd name="connsiteY8" fmla="*/ 209934 h 419867"/>
                <a:gd name="connsiteX9" fmla="*/ 209934 w 419867"/>
                <a:gd name="connsiteY9" fmla="*/ 297182 h 4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67" h="419867">
                  <a:moveTo>
                    <a:pt x="209934" y="0"/>
                  </a:moveTo>
                  <a:cubicBezTo>
                    <a:pt x="94084" y="0"/>
                    <a:pt x="0" y="93904"/>
                    <a:pt x="0" y="209934"/>
                  </a:cubicBezTo>
                  <a:cubicBezTo>
                    <a:pt x="0" y="325964"/>
                    <a:pt x="94084" y="419868"/>
                    <a:pt x="209934" y="419868"/>
                  </a:cubicBezTo>
                  <a:cubicBezTo>
                    <a:pt x="325784" y="419868"/>
                    <a:pt x="419868" y="325784"/>
                    <a:pt x="419868" y="209934"/>
                  </a:cubicBezTo>
                  <a:cubicBezTo>
                    <a:pt x="419868" y="94083"/>
                    <a:pt x="325964" y="0"/>
                    <a:pt x="209934" y="0"/>
                  </a:cubicBezTo>
                  <a:close/>
                  <a:moveTo>
                    <a:pt x="209934" y="297182"/>
                  </a:moveTo>
                  <a:cubicBezTo>
                    <a:pt x="161903" y="297182"/>
                    <a:pt x="122686" y="257965"/>
                    <a:pt x="122686" y="209934"/>
                  </a:cubicBezTo>
                  <a:cubicBezTo>
                    <a:pt x="122686" y="161903"/>
                    <a:pt x="161903" y="122686"/>
                    <a:pt x="209934" y="122686"/>
                  </a:cubicBezTo>
                  <a:cubicBezTo>
                    <a:pt x="257965" y="122686"/>
                    <a:pt x="297182" y="161723"/>
                    <a:pt x="297182" y="209934"/>
                  </a:cubicBezTo>
                  <a:cubicBezTo>
                    <a:pt x="297182" y="258145"/>
                    <a:pt x="258145" y="297182"/>
                    <a:pt x="209934" y="297182"/>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5" name="Freeform: Shape 61">
            <a:extLst>
              <a:ext uri="{FF2B5EF4-FFF2-40B4-BE49-F238E27FC236}">
                <a16:creationId xmlns:a16="http://schemas.microsoft.com/office/drawing/2014/main" id="{D15967A4-BAA2-82AC-F7BE-3E1413C52D41}"/>
              </a:ext>
            </a:extLst>
          </p:cNvPr>
          <p:cNvSpPr/>
          <p:nvPr userDrawn="1"/>
        </p:nvSpPr>
        <p:spPr>
          <a:xfrm>
            <a:off x="-21866" y="-18281"/>
            <a:ext cx="12213866"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32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14757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1067BC7C-A773-9F81-5271-6D864B0795C1}"/>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0">
                <a:schemeClr val="bg2"/>
              </a:gs>
              <a:gs pos="79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F7663A97-211B-4782-DB90-8D7208B8FC2B}"/>
              </a:ext>
            </a:extLst>
          </p:cNvPr>
          <p:cNvSpPr/>
          <p:nvPr userDrawn="1"/>
        </p:nvSpPr>
        <p:spPr bwMode="auto">
          <a:xfrm>
            <a:off x="0" y="3962400"/>
            <a:ext cx="7689741" cy="2297780"/>
          </a:xfrm>
          <a:custGeom>
            <a:avLst/>
            <a:gdLst>
              <a:gd name="connsiteX0" fmla="*/ 0 w 7689741"/>
              <a:gd name="connsiteY0" fmla="*/ 0 h 2297780"/>
              <a:gd name="connsiteX1" fmla="*/ 7689741 w 7689741"/>
              <a:gd name="connsiteY1" fmla="*/ 0 h 2297780"/>
              <a:gd name="connsiteX2" fmla="*/ 5376932 w 7689741"/>
              <a:gd name="connsiteY2" fmla="*/ 2297780 h 2297780"/>
              <a:gd name="connsiteX3" fmla="*/ 0 w 7689741"/>
              <a:gd name="connsiteY3" fmla="*/ 2297780 h 2297780"/>
              <a:gd name="connsiteX4" fmla="*/ 0 w 7689741"/>
              <a:gd name="connsiteY4" fmla="*/ 0 h 229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741" h="2297780">
                <a:moveTo>
                  <a:pt x="0" y="0"/>
                </a:moveTo>
                <a:lnTo>
                  <a:pt x="7689741" y="0"/>
                </a:lnTo>
                <a:lnTo>
                  <a:pt x="5376932" y="2297780"/>
                </a:lnTo>
                <a:lnTo>
                  <a:pt x="0" y="2297780"/>
                </a:lnTo>
                <a:lnTo>
                  <a:pt x="0" y="0"/>
                </a:lnTo>
                <a:close/>
              </a:path>
            </a:pathLst>
          </a:custGeom>
          <a:gradFill flip="none" rotWithShape="1">
            <a:gsLst>
              <a:gs pos="0">
                <a:schemeClr val="bg2">
                  <a:lumMod val="75000"/>
                </a:schemeClr>
              </a:gs>
              <a:gs pos="69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85586"/>
            <a:ext cx="6843656" cy="1661993"/>
          </a:xfrm>
          <a:noFill/>
        </p:spPr>
        <p:txBody>
          <a:bodyPr wrap="square" lIns="0" tIns="0" rIns="0" bIns="0" anchor="b" anchorCtr="0">
            <a:spAutoFit/>
          </a:bodyPr>
          <a:lstStyle>
            <a:lvl1pPr>
              <a:defRPr kumimoji="0" lang="en-US" sz="5400" b="0" i="0" u="none" strike="noStrike" kern="1200" cap="none" spc="0" normalizeH="0" baseline="0" dirty="0">
                <a:ln>
                  <a:noFill/>
                </a:ln>
                <a:solidFill>
                  <a:srgbClr val="50E6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4341585"/>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939193"/>
            <a:ext cx="5486400" cy="941796"/>
          </a:xfrm>
        </p:spPr>
        <p:txBody>
          <a:bodyPr/>
          <a:lstStyle>
            <a:lvl1pPr marL="0" indent="0">
              <a:spcBef>
                <a:spcPts val="24"/>
              </a:spcBef>
              <a:buNone/>
              <a:defRPr kumimoji="0" lang="en-US" sz="18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
        <p:nvSpPr>
          <p:cNvPr id="4" name="Free-form: Shape 3">
            <a:extLst>
              <a:ext uri="{FF2B5EF4-FFF2-40B4-BE49-F238E27FC236}">
                <a16:creationId xmlns:a16="http://schemas.microsoft.com/office/drawing/2014/main" id="{FFA50941-9749-E449-4B27-E57EEC8DD5F3}"/>
              </a:ext>
            </a:extLst>
          </p:cNvPr>
          <p:cNvSpPr/>
          <p:nvPr userDrawn="1"/>
        </p:nvSpPr>
        <p:spPr bwMode="auto">
          <a:xfrm>
            <a:off x="7436274" y="-3432"/>
            <a:ext cx="4427515" cy="6864864"/>
          </a:xfrm>
          <a:custGeom>
            <a:avLst/>
            <a:gdLst>
              <a:gd name="connsiteX0" fmla="*/ 1789133 w 4427515"/>
              <a:gd name="connsiteY0" fmla="*/ 861707 h 6864864"/>
              <a:gd name="connsiteX1" fmla="*/ 4427515 w 4427515"/>
              <a:gd name="connsiteY1" fmla="*/ 3493895 h 6864864"/>
              <a:gd name="connsiteX2" fmla="*/ 1048613 w 4427515"/>
              <a:gd name="connsiteY2" fmla="*/ 6864864 h 6864864"/>
              <a:gd name="connsiteX3" fmla="*/ 123215 w 4427515"/>
              <a:gd name="connsiteY3" fmla="*/ 6864864 h 6864864"/>
              <a:gd name="connsiteX4" fmla="*/ 3502117 w 4427515"/>
              <a:gd name="connsiteY4" fmla="*/ 3493895 h 6864864"/>
              <a:gd name="connsiteX5" fmla="*/ 1326978 w 4427515"/>
              <a:gd name="connsiteY5" fmla="*/ 1323862 h 6864864"/>
              <a:gd name="connsiteX6" fmla="*/ 0 w 4427515"/>
              <a:gd name="connsiteY6" fmla="*/ 0 h 6864864"/>
              <a:gd name="connsiteX7" fmla="*/ 925398 w 4427515"/>
              <a:gd name="connsiteY7" fmla="*/ 0 h 6864864"/>
              <a:gd name="connsiteX8" fmla="*/ 1146848 w 4427515"/>
              <a:gd name="connsiteY8" fmla="*/ 220930 h 6864864"/>
              <a:gd name="connsiteX9" fmla="*/ 684693 w 4427515"/>
              <a:gd name="connsiteY9" fmla="*/ 683085 h 68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7515" h="6864864">
                <a:moveTo>
                  <a:pt x="1789133" y="861707"/>
                </a:moveTo>
                <a:lnTo>
                  <a:pt x="4427515" y="3493895"/>
                </a:lnTo>
                <a:lnTo>
                  <a:pt x="1048613" y="6864864"/>
                </a:lnTo>
                <a:lnTo>
                  <a:pt x="123215" y="6864864"/>
                </a:lnTo>
                <a:lnTo>
                  <a:pt x="3502117" y="3493895"/>
                </a:lnTo>
                <a:lnTo>
                  <a:pt x="1326978" y="1323862"/>
                </a:lnTo>
                <a:close/>
                <a:moveTo>
                  <a:pt x="0" y="0"/>
                </a:moveTo>
                <a:lnTo>
                  <a:pt x="925398" y="0"/>
                </a:lnTo>
                <a:lnTo>
                  <a:pt x="1146848" y="220930"/>
                </a:lnTo>
                <a:lnTo>
                  <a:pt x="684693" y="683085"/>
                </a:lnTo>
                <a:close/>
              </a:path>
            </a:pathLst>
          </a:custGeom>
          <a:gradFill flip="none" rotWithShape="1">
            <a:gsLst>
              <a:gs pos="58000">
                <a:schemeClr val="bg2">
                  <a:lumMod val="75000"/>
                </a:schemeClr>
              </a:gs>
              <a:gs pos="100000">
                <a:schemeClr val="bg2">
                  <a:lumMod val="7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85FAB7B8-87AF-BFFD-9EF8-D4760A0DDFAA}"/>
              </a:ext>
            </a:extLst>
          </p:cNvPr>
          <p:cNvSpPr/>
          <p:nvPr userDrawn="1"/>
        </p:nvSpPr>
        <p:spPr bwMode="auto">
          <a:xfrm>
            <a:off x="4775200" y="-3432"/>
            <a:ext cx="7416800" cy="6861432"/>
          </a:xfrm>
          <a:custGeom>
            <a:avLst/>
            <a:gdLst>
              <a:gd name="connsiteX0" fmla="*/ 3910617 w 7416800"/>
              <a:gd name="connsiteY0" fmla="*/ 0 h 6861432"/>
              <a:gd name="connsiteX1" fmla="*/ 6331089 w 7416800"/>
              <a:gd name="connsiteY1" fmla="*/ 0 h 6861432"/>
              <a:gd name="connsiteX2" fmla="*/ 7416800 w 7416800"/>
              <a:gd name="connsiteY2" fmla="*/ 1078655 h 6861432"/>
              <a:gd name="connsiteX3" fmla="*/ 7416800 w 7416800"/>
              <a:gd name="connsiteY3" fmla="*/ 1897573 h 6861432"/>
              <a:gd name="connsiteX4" fmla="*/ 2420472 w 7416800"/>
              <a:gd name="connsiteY4" fmla="*/ 6861432 h 6861432"/>
              <a:gd name="connsiteX5" fmla="*/ 0 w 7416800"/>
              <a:gd name="connsiteY5" fmla="*/ 6861432 h 6861432"/>
              <a:gd name="connsiteX6" fmla="*/ 5408465 w 7416800"/>
              <a:gd name="connsiteY6" fmla="*/ 1488114 h 6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6800" h="6861432">
                <a:moveTo>
                  <a:pt x="3910617" y="0"/>
                </a:moveTo>
                <a:lnTo>
                  <a:pt x="6331089" y="0"/>
                </a:lnTo>
                <a:lnTo>
                  <a:pt x="7416800" y="1078655"/>
                </a:lnTo>
                <a:lnTo>
                  <a:pt x="7416800" y="1897573"/>
                </a:lnTo>
                <a:lnTo>
                  <a:pt x="2420472" y="6861432"/>
                </a:lnTo>
                <a:lnTo>
                  <a:pt x="0" y="6861432"/>
                </a:lnTo>
                <a:lnTo>
                  <a:pt x="5408465" y="1488114"/>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Diamond 12">
            <a:extLst>
              <a:ext uri="{FF2B5EF4-FFF2-40B4-BE49-F238E27FC236}">
                <a16:creationId xmlns:a16="http://schemas.microsoft.com/office/drawing/2014/main" id="{28C9EB09-87DA-8721-20A2-ED61E9585A23}"/>
              </a:ext>
            </a:extLst>
          </p:cNvPr>
          <p:cNvSpPr/>
          <p:nvPr userDrawn="1"/>
        </p:nvSpPr>
        <p:spPr bwMode="auto">
          <a:xfrm>
            <a:off x="7589180" y="4504882"/>
            <a:ext cx="1897720" cy="1897720"/>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F2B9B44-A761-B9A5-749A-5AF83CA02EC5}"/>
              </a:ext>
            </a:extLst>
          </p:cNvPr>
          <p:cNvSpPr/>
          <p:nvPr userDrawn="1"/>
        </p:nvSpPr>
        <p:spPr bwMode="auto">
          <a:xfrm>
            <a:off x="7975624" y="-3431"/>
            <a:ext cx="4216376" cy="4663101"/>
          </a:xfrm>
          <a:custGeom>
            <a:avLst/>
            <a:gdLst>
              <a:gd name="connsiteX0" fmla="*/ 1488113 w 4216376"/>
              <a:gd name="connsiteY0" fmla="*/ 0 h 4663101"/>
              <a:gd name="connsiteX1" fmla="*/ 4216376 w 4216376"/>
              <a:gd name="connsiteY1" fmla="*/ 0 h 4663101"/>
              <a:gd name="connsiteX2" fmla="*/ 4216376 w 4216376"/>
              <a:gd name="connsiteY2" fmla="*/ 3621713 h 4663101"/>
              <a:gd name="connsiteX3" fmla="*/ 3174988 w 4216376"/>
              <a:gd name="connsiteY3" fmla="*/ 4663101 h 4663101"/>
              <a:gd name="connsiteX4" fmla="*/ 0 w 4216376"/>
              <a:gd name="connsiteY4" fmla="*/ 1488113 h 4663101"/>
              <a:gd name="connsiteX5" fmla="*/ 382797 w 4216376"/>
              <a:gd name="connsiteY5" fmla="*/ 1105316 h 4663101"/>
              <a:gd name="connsiteX6" fmla="*/ 694485 w 4216376"/>
              <a:gd name="connsiteY6" fmla="*/ 1417004 h 4663101"/>
              <a:gd name="connsiteX7" fmla="*/ 1336016 w 4216376"/>
              <a:gd name="connsiteY7" fmla="*/ 775473 h 4663101"/>
              <a:gd name="connsiteX8" fmla="*/ 1024328 w 4216376"/>
              <a:gd name="connsiteY8" fmla="*/ 463785 h 4663101"/>
              <a:gd name="connsiteX0" fmla="*/ 4216376 w 4307816"/>
              <a:gd name="connsiteY0" fmla="*/ 0 h 4663101"/>
              <a:gd name="connsiteX1" fmla="*/ 4216376 w 4307816"/>
              <a:gd name="connsiteY1" fmla="*/ 3621713 h 4663101"/>
              <a:gd name="connsiteX2" fmla="*/ 3174988 w 4307816"/>
              <a:gd name="connsiteY2" fmla="*/ 4663101 h 4663101"/>
              <a:gd name="connsiteX3" fmla="*/ 0 w 4307816"/>
              <a:gd name="connsiteY3" fmla="*/ 1488113 h 4663101"/>
              <a:gd name="connsiteX4" fmla="*/ 382797 w 4307816"/>
              <a:gd name="connsiteY4" fmla="*/ 1105316 h 4663101"/>
              <a:gd name="connsiteX5" fmla="*/ 694485 w 4307816"/>
              <a:gd name="connsiteY5" fmla="*/ 1417004 h 4663101"/>
              <a:gd name="connsiteX6" fmla="*/ 1336016 w 4307816"/>
              <a:gd name="connsiteY6" fmla="*/ 775473 h 4663101"/>
              <a:gd name="connsiteX7" fmla="*/ 1024328 w 4307816"/>
              <a:gd name="connsiteY7" fmla="*/ 463785 h 4663101"/>
              <a:gd name="connsiteX8" fmla="*/ 1488113 w 4307816"/>
              <a:gd name="connsiteY8" fmla="*/ 0 h 4663101"/>
              <a:gd name="connsiteX9" fmla="*/ 4307816 w 4307816"/>
              <a:gd name="connsiteY9" fmla="*/ 91440 h 4663101"/>
              <a:gd name="connsiteX0" fmla="*/ 4216376 w 4216376"/>
              <a:gd name="connsiteY0" fmla="*/ 0 h 4663101"/>
              <a:gd name="connsiteX1" fmla="*/ 4216376 w 4216376"/>
              <a:gd name="connsiteY1" fmla="*/ 3621713 h 4663101"/>
              <a:gd name="connsiteX2" fmla="*/ 3174988 w 4216376"/>
              <a:gd name="connsiteY2" fmla="*/ 4663101 h 4663101"/>
              <a:gd name="connsiteX3" fmla="*/ 0 w 4216376"/>
              <a:gd name="connsiteY3" fmla="*/ 1488113 h 4663101"/>
              <a:gd name="connsiteX4" fmla="*/ 382797 w 4216376"/>
              <a:gd name="connsiteY4" fmla="*/ 1105316 h 4663101"/>
              <a:gd name="connsiteX5" fmla="*/ 694485 w 4216376"/>
              <a:gd name="connsiteY5" fmla="*/ 1417004 h 4663101"/>
              <a:gd name="connsiteX6" fmla="*/ 1336016 w 4216376"/>
              <a:gd name="connsiteY6" fmla="*/ 775473 h 4663101"/>
              <a:gd name="connsiteX7" fmla="*/ 1024328 w 4216376"/>
              <a:gd name="connsiteY7" fmla="*/ 463785 h 4663101"/>
              <a:gd name="connsiteX8" fmla="*/ 1488113 w 4216376"/>
              <a:gd name="connsiteY8" fmla="*/ 0 h 4663101"/>
              <a:gd name="connsiteX0" fmla="*/ 4216376 w 4216376"/>
              <a:gd name="connsiteY0" fmla="*/ 3621713 h 4663101"/>
              <a:gd name="connsiteX1" fmla="*/ 3174988 w 4216376"/>
              <a:gd name="connsiteY1" fmla="*/ 4663101 h 4663101"/>
              <a:gd name="connsiteX2" fmla="*/ 0 w 4216376"/>
              <a:gd name="connsiteY2" fmla="*/ 1488113 h 4663101"/>
              <a:gd name="connsiteX3" fmla="*/ 382797 w 4216376"/>
              <a:gd name="connsiteY3" fmla="*/ 1105316 h 4663101"/>
              <a:gd name="connsiteX4" fmla="*/ 694485 w 4216376"/>
              <a:gd name="connsiteY4" fmla="*/ 1417004 h 4663101"/>
              <a:gd name="connsiteX5" fmla="*/ 1336016 w 4216376"/>
              <a:gd name="connsiteY5" fmla="*/ 775473 h 4663101"/>
              <a:gd name="connsiteX6" fmla="*/ 1024328 w 4216376"/>
              <a:gd name="connsiteY6" fmla="*/ 463785 h 4663101"/>
              <a:gd name="connsiteX7" fmla="*/ 1488113 w 4216376"/>
              <a:gd name="connsiteY7" fmla="*/ 0 h 466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376" h="4663101">
                <a:moveTo>
                  <a:pt x="4216376" y="3621713"/>
                </a:moveTo>
                <a:lnTo>
                  <a:pt x="3174988" y="4663101"/>
                </a:lnTo>
                <a:lnTo>
                  <a:pt x="0" y="1488113"/>
                </a:lnTo>
                <a:lnTo>
                  <a:pt x="382797" y="1105316"/>
                </a:lnTo>
                <a:lnTo>
                  <a:pt x="694485" y="1417004"/>
                </a:lnTo>
                <a:lnTo>
                  <a:pt x="1336016" y="775473"/>
                </a:lnTo>
                <a:lnTo>
                  <a:pt x="1024328" y="463785"/>
                </a:lnTo>
                <a:lnTo>
                  <a:pt x="1488113" y="0"/>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Diamond 14">
            <a:extLst>
              <a:ext uri="{FF2B5EF4-FFF2-40B4-BE49-F238E27FC236}">
                <a16:creationId xmlns:a16="http://schemas.microsoft.com/office/drawing/2014/main" id="{9C9F5CBC-58F1-15AF-119A-A1B8E949CF33}"/>
              </a:ext>
            </a:extLst>
          </p:cNvPr>
          <p:cNvSpPr/>
          <p:nvPr userDrawn="1"/>
        </p:nvSpPr>
        <p:spPr bwMode="auto">
          <a:xfrm>
            <a:off x="8028578" y="130511"/>
            <a:ext cx="1283062" cy="1283062"/>
          </a:xfrm>
          <a:prstGeom prst="diamond">
            <a:avLst/>
          </a:prstGeom>
          <a:noFill/>
          <a:ln w="1270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Diamond 15">
            <a:extLst>
              <a:ext uri="{FF2B5EF4-FFF2-40B4-BE49-F238E27FC236}">
                <a16:creationId xmlns:a16="http://schemas.microsoft.com/office/drawing/2014/main" id="{987EA32E-C453-21B7-9E4A-DB92C0B0EBD5}"/>
              </a:ext>
            </a:extLst>
          </p:cNvPr>
          <p:cNvSpPr/>
          <p:nvPr userDrawn="1"/>
        </p:nvSpPr>
        <p:spPr bwMode="auto">
          <a:xfrm>
            <a:off x="9969522" y="3726553"/>
            <a:ext cx="2362178" cy="2362178"/>
          </a:xfrm>
          <a:prstGeom prst="diamond">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FED8837-EA82-0134-1B2A-985F3BAB653E}"/>
              </a:ext>
            </a:extLst>
          </p:cNvPr>
          <p:cNvSpPr/>
          <p:nvPr userDrawn="1"/>
        </p:nvSpPr>
        <p:spPr bwMode="auto">
          <a:xfrm>
            <a:off x="9566574" y="5987398"/>
            <a:ext cx="1150822" cy="874035"/>
          </a:xfrm>
          <a:custGeom>
            <a:avLst/>
            <a:gdLst>
              <a:gd name="connsiteX0" fmla="*/ 575411 w 1150822"/>
              <a:gd name="connsiteY0" fmla="*/ 0 h 874035"/>
              <a:gd name="connsiteX1" fmla="*/ 1150822 w 1150822"/>
              <a:gd name="connsiteY1" fmla="*/ 575411 h 874035"/>
              <a:gd name="connsiteX2" fmla="*/ 852198 w 1150822"/>
              <a:gd name="connsiteY2" fmla="*/ 874035 h 874035"/>
              <a:gd name="connsiteX3" fmla="*/ 298624 w 1150822"/>
              <a:gd name="connsiteY3" fmla="*/ 874035 h 874035"/>
              <a:gd name="connsiteX4" fmla="*/ 0 w 1150822"/>
              <a:gd name="connsiteY4" fmla="*/ 575411 h 874035"/>
              <a:gd name="connsiteX0" fmla="*/ 298624 w 1150822"/>
              <a:gd name="connsiteY0" fmla="*/ 874035 h 965475"/>
              <a:gd name="connsiteX1" fmla="*/ 0 w 1150822"/>
              <a:gd name="connsiteY1" fmla="*/ 575411 h 965475"/>
              <a:gd name="connsiteX2" fmla="*/ 575411 w 1150822"/>
              <a:gd name="connsiteY2" fmla="*/ 0 h 965475"/>
              <a:gd name="connsiteX3" fmla="*/ 1150822 w 1150822"/>
              <a:gd name="connsiteY3" fmla="*/ 575411 h 965475"/>
              <a:gd name="connsiteX4" fmla="*/ 852198 w 1150822"/>
              <a:gd name="connsiteY4" fmla="*/ 874035 h 965475"/>
              <a:gd name="connsiteX5" fmla="*/ 390064 w 1150822"/>
              <a:gd name="connsiteY5" fmla="*/ 965475 h 965475"/>
              <a:gd name="connsiteX0" fmla="*/ 298624 w 1150822"/>
              <a:gd name="connsiteY0" fmla="*/ 874035 h 874035"/>
              <a:gd name="connsiteX1" fmla="*/ 0 w 1150822"/>
              <a:gd name="connsiteY1" fmla="*/ 575411 h 874035"/>
              <a:gd name="connsiteX2" fmla="*/ 575411 w 1150822"/>
              <a:gd name="connsiteY2" fmla="*/ 0 h 874035"/>
              <a:gd name="connsiteX3" fmla="*/ 1150822 w 1150822"/>
              <a:gd name="connsiteY3" fmla="*/ 575411 h 874035"/>
              <a:gd name="connsiteX4" fmla="*/ 852198 w 1150822"/>
              <a:gd name="connsiteY4" fmla="*/ 874035 h 8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22" h="874035">
                <a:moveTo>
                  <a:pt x="298624" y="874035"/>
                </a:moveTo>
                <a:lnTo>
                  <a:pt x="0" y="575411"/>
                </a:lnTo>
                <a:lnTo>
                  <a:pt x="575411" y="0"/>
                </a:lnTo>
                <a:lnTo>
                  <a:pt x="1150822" y="575411"/>
                </a:lnTo>
                <a:lnTo>
                  <a:pt x="852198" y="874035"/>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083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2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2948"/>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sp>
        <p:nvSpPr>
          <p:cNvPr id="3" name="Rectangle 2">
            <a:extLst>
              <a:ext uri="{FF2B5EF4-FFF2-40B4-BE49-F238E27FC236}">
                <a16:creationId xmlns:a16="http://schemas.microsoft.com/office/drawing/2014/main" id="{87691690-36F4-A761-184E-4D8B145236EF}"/>
              </a:ext>
            </a:extLst>
          </p:cNvPr>
          <p:cNvSpPr/>
          <p:nvPr userDrawn="1"/>
        </p:nvSpPr>
        <p:spPr bwMode="auto">
          <a:xfrm>
            <a:off x="0" y="3582124"/>
            <a:ext cx="8932366" cy="4224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3">
            <a:extLst>
              <a:ext uri="{FF2B5EF4-FFF2-40B4-BE49-F238E27FC236}">
                <a16:creationId xmlns:a16="http://schemas.microsoft.com/office/drawing/2014/main" id="{06615309-9057-852B-2CB7-FA4544F6C1F8}"/>
              </a:ext>
            </a:extLst>
          </p:cNvPr>
          <p:cNvSpPr/>
          <p:nvPr userDrawn="1"/>
        </p:nvSpPr>
        <p:spPr>
          <a:xfrm>
            <a:off x="6622699" y="2422546"/>
            <a:ext cx="5569302" cy="4499880"/>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gs>
              <a:gs pos="50000">
                <a:schemeClr val="bg2">
                  <a:lumMod val="75000"/>
                </a:schemeClr>
              </a:gs>
              <a:gs pos="100000">
                <a:schemeClr val="bg2">
                  <a:lumMod val="50000"/>
                </a:schemeClr>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4">
            <a:extLst>
              <a:ext uri="{FF2B5EF4-FFF2-40B4-BE49-F238E27FC236}">
                <a16:creationId xmlns:a16="http://schemas.microsoft.com/office/drawing/2014/main" id="{15B1E47C-0B6D-B977-1542-9E0224F05FAF}"/>
              </a:ext>
            </a:extLst>
          </p:cNvPr>
          <p:cNvSpPr/>
          <p:nvPr userDrawn="1"/>
        </p:nvSpPr>
        <p:spPr>
          <a:xfrm>
            <a:off x="11125181" y="1353992"/>
            <a:ext cx="1066820" cy="2133642"/>
          </a:xfrm>
          <a:custGeom>
            <a:avLst/>
            <a:gdLst>
              <a:gd name="connsiteX0" fmla="*/ 521048 w 521047"/>
              <a:gd name="connsiteY0" fmla="*/ 0 h 1042095"/>
              <a:gd name="connsiteX1" fmla="*/ 521048 w 521047"/>
              <a:gd name="connsiteY1" fmla="*/ 1042096 h 1042095"/>
              <a:gd name="connsiteX2" fmla="*/ 0 w 521047"/>
              <a:gd name="connsiteY2" fmla="*/ 521048 h 1042095"/>
              <a:gd name="connsiteX3" fmla="*/ 521048 w 521047"/>
              <a:gd name="connsiteY3" fmla="*/ 0 h 1042095"/>
            </a:gdLst>
            <a:ahLst/>
            <a:cxnLst>
              <a:cxn ang="0">
                <a:pos x="connsiteX0" y="connsiteY0"/>
              </a:cxn>
              <a:cxn ang="0">
                <a:pos x="connsiteX1" y="connsiteY1"/>
              </a:cxn>
              <a:cxn ang="0">
                <a:pos x="connsiteX2" y="connsiteY2"/>
              </a:cxn>
              <a:cxn ang="0">
                <a:pos x="connsiteX3" y="connsiteY3"/>
              </a:cxn>
            </a:cxnLst>
            <a:rect l="l" t="t" r="r" b="b"/>
            <a:pathLst>
              <a:path w="521047" h="1042095">
                <a:moveTo>
                  <a:pt x="521048" y="0"/>
                </a:moveTo>
                <a:lnTo>
                  <a:pt x="521048" y="1042096"/>
                </a:lnTo>
                <a:lnTo>
                  <a:pt x="0" y="521048"/>
                </a:lnTo>
                <a:lnTo>
                  <a:pt x="521048" y="0"/>
                </a:lnTo>
                <a:close/>
              </a:path>
            </a:pathLst>
          </a:custGeom>
          <a:gradFill>
            <a:gsLst>
              <a:gs pos="0">
                <a:schemeClr val="bg2">
                  <a:lumMod val="20000"/>
                  <a:lumOff val="80000"/>
                </a:schemeClr>
              </a:gs>
              <a:gs pos="63000">
                <a:schemeClr val="bg2">
                  <a:lumMod val="60000"/>
                  <a:lumOff val="40000"/>
                </a:schemeClr>
              </a:gs>
            </a:gsLst>
            <a:lin ang="13500000" scaled="1"/>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5">
            <a:extLst>
              <a:ext uri="{FF2B5EF4-FFF2-40B4-BE49-F238E27FC236}">
                <a16:creationId xmlns:a16="http://schemas.microsoft.com/office/drawing/2014/main" id="{6985CF81-637B-5A8C-68C6-0BD66131EB61}"/>
              </a:ext>
            </a:extLst>
          </p:cNvPr>
          <p:cNvSpPr/>
          <p:nvPr userDrawn="1"/>
        </p:nvSpPr>
        <p:spPr>
          <a:xfrm>
            <a:off x="5301192" y="32485"/>
            <a:ext cx="6890809" cy="6889941"/>
          </a:xfrm>
          <a:custGeom>
            <a:avLst/>
            <a:gdLst>
              <a:gd name="connsiteX0" fmla="*/ 0 w 3365550"/>
              <a:gd name="connsiteY0" fmla="*/ 3365127 h 3365126"/>
              <a:gd name="connsiteX1" fmla="*/ 645439 w 3365550"/>
              <a:gd name="connsiteY1" fmla="*/ 3365127 h 3365126"/>
              <a:gd name="connsiteX2" fmla="*/ 3365550 w 3365550"/>
              <a:gd name="connsiteY2" fmla="*/ 645439 h 3365126"/>
              <a:gd name="connsiteX3" fmla="*/ 3365550 w 3365550"/>
              <a:gd name="connsiteY3" fmla="*/ 0 h 3365126"/>
              <a:gd name="connsiteX4" fmla="*/ 0 w 3365550"/>
              <a:gd name="connsiteY4" fmla="*/ 3365127 h 3365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50" h="3365126">
                <a:moveTo>
                  <a:pt x="0" y="3365127"/>
                </a:moveTo>
                <a:lnTo>
                  <a:pt x="645439" y="3365127"/>
                </a:lnTo>
                <a:lnTo>
                  <a:pt x="3365550" y="645439"/>
                </a:lnTo>
                <a:lnTo>
                  <a:pt x="3365550" y="0"/>
                </a:lnTo>
                <a:lnTo>
                  <a:pt x="0" y="3365127"/>
                </a:lnTo>
                <a:close/>
              </a:path>
            </a:pathLst>
          </a:custGeom>
          <a:solidFill>
            <a:schemeClr val="bg2">
              <a:lumMod val="20000"/>
              <a:lumOff val="8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6">
            <a:extLst>
              <a:ext uri="{FF2B5EF4-FFF2-40B4-BE49-F238E27FC236}">
                <a16:creationId xmlns:a16="http://schemas.microsoft.com/office/drawing/2014/main" id="{34FFCCB2-8B0D-E903-03D8-07A6431C42B4}"/>
              </a:ext>
            </a:extLst>
          </p:cNvPr>
          <p:cNvSpPr/>
          <p:nvPr userDrawn="1"/>
        </p:nvSpPr>
        <p:spPr>
          <a:xfrm>
            <a:off x="6013706" y="744999"/>
            <a:ext cx="6178295" cy="6177429"/>
          </a:xfrm>
          <a:custGeom>
            <a:avLst/>
            <a:gdLst>
              <a:gd name="connsiteX0" fmla="*/ 3017551 w 3017550"/>
              <a:gd name="connsiteY0" fmla="*/ 0 h 3017127"/>
              <a:gd name="connsiteX1" fmla="*/ 3017551 w 3017550"/>
              <a:gd name="connsiteY1" fmla="*/ 629361 h 3017127"/>
              <a:gd name="connsiteX2" fmla="*/ 629785 w 3017550"/>
              <a:gd name="connsiteY2" fmla="*/ 3017127 h 3017127"/>
              <a:gd name="connsiteX3" fmla="*/ 0 w 3017550"/>
              <a:gd name="connsiteY3" fmla="*/ 3017127 h 3017127"/>
              <a:gd name="connsiteX4" fmla="*/ 3017551 w 3017550"/>
              <a:gd name="connsiteY4" fmla="*/ 0 h 301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50" h="3017127">
                <a:moveTo>
                  <a:pt x="3017551" y="0"/>
                </a:moveTo>
                <a:lnTo>
                  <a:pt x="3017551" y="629361"/>
                </a:lnTo>
                <a:lnTo>
                  <a:pt x="629785" y="3017127"/>
                </a:lnTo>
                <a:lnTo>
                  <a:pt x="0" y="3017127"/>
                </a:lnTo>
                <a:lnTo>
                  <a:pt x="3017551" y="0"/>
                </a:lnTo>
                <a:close/>
              </a:path>
            </a:pathLst>
          </a:custGeom>
          <a:solidFill>
            <a:schemeClr val="accent2">
              <a:alpha val="3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7">
            <a:extLst>
              <a:ext uri="{FF2B5EF4-FFF2-40B4-BE49-F238E27FC236}">
                <a16:creationId xmlns:a16="http://schemas.microsoft.com/office/drawing/2014/main" id="{303CED94-978D-A6B3-1FAE-EE2A373145F8}"/>
              </a:ext>
            </a:extLst>
          </p:cNvPr>
          <p:cNvSpPr/>
          <p:nvPr userDrawn="1"/>
        </p:nvSpPr>
        <p:spPr>
          <a:xfrm>
            <a:off x="7915187" y="0"/>
            <a:ext cx="4276814" cy="6758701"/>
          </a:xfrm>
          <a:custGeom>
            <a:avLst/>
            <a:gdLst>
              <a:gd name="connsiteX0" fmla="*/ 2088846 w 2088845"/>
              <a:gd name="connsiteY0" fmla="*/ 0 h 3301027"/>
              <a:gd name="connsiteX1" fmla="*/ 1212182 w 2088845"/>
              <a:gd name="connsiteY1" fmla="*/ 0 h 3301027"/>
              <a:gd name="connsiteX2" fmla="*/ 0 w 2088845"/>
              <a:gd name="connsiteY2" fmla="*/ 1212182 h 3301027"/>
              <a:gd name="connsiteX3" fmla="*/ 2088846 w 2088845"/>
              <a:gd name="connsiteY3" fmla="*/ 3301027 h 3301027"/>
              <a:gd name="connsiteX4" fmla="*/ 2088846 w 2088845"/>
              <a:gd name="connsiteY4" fmla="*/ 2388612 h 3301027"/>
              <a:gd name="connsiteX5" fmla="*/ 912416 w 2088845"/>
              <a:gd name="connsiteY5" fmla="*/ 1212182 h 3301027"/>
              <a:gd name="connsiteX6" fmla="*/ 2088846 w 2088845"/>
              <a:gd name="connsiteY6" fmla="*/ 35964 h 3301027"/>
              <a:gd name="connsiteX7" fmla="*/ 2088846 w 2088845"/>
              <a:gd name="connsiteY7" fmla="*/ 0 h 33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45" h="3301027">
                <a:moveTo>
                  <a:pt x="2088846" y="0"/>
                </a:moveTo>
                <a:lnTo>
                  <a:pt x="1212182" y="0"/>
                </a:lnTo>
                <a:lnTo>
                  <a:pt x="0" y="1212182"/>
                </a:lnTo>
                <a:lnTo>
                  <a:pt x="2088846" y="3301027"/>
                </a:lnTo>
                <a:lnTo>
                  <a:pt x="2088846" y="2388612"/>
                </a:lnTo>
                <a:lnTo>
                  <a:pt x="912416" y="1212182"/>
                </a:lnTo>
                <a:lnTo>
                  <a:pt x="2088846" y="35964"/>
                </a:lnTo>
                <a:lnTo>
                  <a:pt x="2088846" y="0"/>
                </a:lnTo>
                <a:close/>
              </a:path>
            </a:pathLst>
          </a:custGeom>
          <a:solidFill>
            <a:schemeClr val="bg2"/>
          </a:soli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8">
            <a:extLst>
              <a:ext uri="{FF2B5EF4-FFF2-40B4-BE49-F238E27FC236}">
                <a16:creationId xmlns:a16="http://schemas.microsoft.com/office/drawing/2014/main" id="{9A37D814-1ED8-3FA8-04EC-F3776DBB6EC5}"/>
              </a:ext>
            </a:extLst>
          </p:cNvPr>
          <p:cNvSpPr/>
          <p:nvPr userDrawn="1"/>
        </p:nvSpPr>
        <p:spPr>
          <a:xfrm>
            <a:off x="8584498" y="-110662"/>
            <a:ext cx="2811070" cy="1877223"/>
          </a:xfrm>
          <a:custGeom>
            <a:avLst/>
            <a:gdLst>
              <a:gd name="connsiteX0" fmla="*/ 1372960 w 1372959"/>
              <a:gd name="connsiteY0" fmla="*/ 460333 h 916857"/>
              <a:gd name="connsiteX1" fmla="*/ 916647 w 1372959"/>
              <a:gd name="connsiteY1" fmla="*/ 916858 h 916857"/>
              <a:gd name="connsiteX2" fmla="*/ 0 w 1372959"/>
              <a:gd name="connsiteY2" fmla="*/ 0 h 916857"/>
              <a:gd name="connsiteX3" fmla="*/ 912627 w 1372959"/>
              <a:gd name="connsiteY3" fmla="*/ 0 h 916857"/>
              <a:gd name="connsiteX4" fmla="*/ 1372960 w 1372959"/>
              <a:gd name="connsiteY4" fmla="*/ 460333 h 9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9" h="916857">
                <a:moveTo>
                  <a:pt x="1372960" y="460333"/>
                </a:moveTo>
                <a:lnTo>
                  <a:pt x="916647" y="916858"/>
                </a:lnTo>
                <a:lnTo>
                  <a:pt x="0" y="0"/>
                </a:lnTo>
                <a:lnTo>
                  <a:pt x="912627" y="0"/>
                </a:lnTo>
                <a:lnTo>
                  <a:pt x="1372960" y="460333"/>
                </a:lnTo>
                <a:close/>
              </a:path>
            </a:pathLst>
          </a:custGeom>
          <a:solidFill>
            <a:schemeClr val="accent1"/>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9">
            <a:extLst>
              <a:ext uri="{FF2B5EF4-FFF2-40B4-BE49-F238E27FC236}">
                <a16:creationId xmlns:a16="http://schemas.microsoft.com/office/drawing/2014/main" id="{048EE216-B380-DCBB-4D5A-28CCD259FE2D}"/>
              </a:ext>
            </a:extLst>
          </p:cNvPr>
          <p:cNvSpPr/>
          <p:nvPr userDrawn="1"/>
        </p:nvSpPr>
        <p:spPr>
          <a:xfrm>
            <a:off x="7589900" y="0"/>
            <a:ext cx="3271932" cy="2338084"/>
          </a:xfrm>
          <a:custGeom>
            <a:avLst/>
            <a:gdLst>
              <a:gd name="connsiteX0" fmla="*/ 1598049 w 1598049"/>
              <a:gd name="connsiteY0" fmla="*/ 685634 h 1141947"/>
              <a:gd name="connsiteX1" fmla="*/ 1141524 w 1598049"/>
              <a:gd name="connsiteY1" fmla="*/ 1141947 h 1141947"/>
              <a:gd name="connsiteX2" fmla="*/ 0 w 1598049"/>
              <a:gd name="connsiteY2" fmla="*/ 0 h 1141947"/>
              <a:gd name="connsiteX3" fmla="*/ 912416 w 1598049"/>
              <a:gd name="connsiteY3" fmla="*/ 0 h 1141947"/>
              <a:gd name="connsiteX4" fmla="*/ 1598049 w 1598049"/>
              <a:gd name="connsiteY4" fmla="*/ 685634 h 114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49" h="1141947">
                <a:moveTo>
                  <a:pt x="1598049" y="685634"/>
                </a:moveTo>
                <a:lnTo>
                  <a:pt x="1141524" y="1141947"/>
                </a:lnTo>
                <a:lnTo>
                  <a:pt x="0" y="0"/>
                </a:lnTo>
                <a:lnTo>
                  <a:pt x="912416" y="0"/>
                </a:lnTo>
                <a:lnTo>
                  <a:pt x="1598049" y="685634"/>
                </a:lnTo>
                <a:close/>
              </a:path>
            </a:pathLst>
          </a:custGeom>
          <a:solidFill>
            <a:schemeClr val="bg1">
              <a:lumMod val="95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B2583B6A-9D33-6E0B-EE11-C4EA9408F207}"/>
              </a:ext>
            </a:extLst>
          </p:cNvPr>
          <p:cNvSpPr/>
          <p:nvPr userDrawn="1"/>
        </p:nvSpPr>
        <p:spPr bwMode="auto">
          <a:xfrm>
            <a:off x="604894" y="1952646"/>
            <a:ext cx="1033406" cy="1174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604894" y="3639437"/>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Tree>
    <p:extLst>
      <p:ext uri="{BB962C8B-B14F-4D97-AF65-F5344CB8AC3E}">
        <p14:creationId xmlns:p14="http://schemas.microsoft.com/office/powerpoint/2010/main" val="1577226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 3 (Light)">
    <p:bg>
      <p:bgPr>
        <a:solidFill>
          <a:schemeClr val="bg1"/>
        </a:solidFill>
        <a:effectLst/>
      </p:bgPr>
    </p:bg>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pic>
        <p:nvPicPr>
          <p:cNvPr id="4" name="Graphic 3">
            <a:extLst>
              <a:ext uri="{FF2B5EF4-FFF2-40B4-BE49-F238E27FC236}">
                <a16:creationId xmlns:a16="http://schemas.microsoft.com/office/drawing/2014/main" id="{E083E474-2D93-03F6-E624-8032165EA877}"/>
              </a:ext>
            </a:extLst>
          </p:cNvPr>
          <p:cNvPicPr>
            <a:picLocks noChangeAspect="1"/>
          </p:cNvPicPr>
          <p:nvPr userDrawn="1"/>
        </p:nvPicPr>
        <p:blipFill>
          <a:blip>
            <a:grayscl/>
            <a:alphaModFix amt="4000"/>
            <a:extLst>
              <a:ext uri="{96DAC541-7B7A-43D3-8B79-37D633B846F1}">
                <asvg:svgBlip xmlns:asvg="http://schemas.microsoft.com/office/drawing/2016/SVG/main" r:embed="rId3"/>
              </a:ext>
            </a:extLst>
          </a:blip>
          <a:srcRect l="42275" r="2049"/>
          <a:stretch>
            <a:fillRect/>
          </a:stretch>
        </p:blipFill>
        <p:spPr>
          <a:xfrm rot="18415104" flipH="1">
            <a:off x="1641996" y="482334"/>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6" name="Free-form: Shape 5">
            <a:extLst>
              <a:ext uri="{FF2B5EF4-FFF2-40B4-BE49-F238E27FC236}">
                <a16:creationId xmlns:a16="http://schemas.microsoft.com/office/drawing/2014/main" id="{6CE446BC-1085-B6B0-C786-19B8B12A4D7F}"/>
              </a:ext>
            </a:extLst>
          </p:cNvPr>
          <p:cNvSpPr/>
          <p:nvPr userDrawn="1"/>
        </p:nvSpPr>
        <p:spPr bwMode="auto">
          <a:xfrm flipH="1">
            <a:off x="2270754" y="1643743"/>
            <a:ext cx="9052565" cy="4365172"/>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7A7ACAA-7CED-14F7-AC14-7AA34C19D311}"/>
              </a:ext>
            </a:extLst>
          </p:cNvPr>
          <p:cNvGrpSpPr/>
          <p:nvPr userDrawn="1"/>
        </p:nvGrpSpPr>
        <p:grpSpPr>
          <a:xfrm>
            <a:off x="0" y="1857798"/>
            <a:ext cx="1999622" cy="1111528"/>
            <a:chOff x="0" y="2143857"/>
            <a:chExt cx="1647336" cy="915703"/>
          </a:xfrm>
          <a:solidFill>
            <a:schemeClr val="bg1">
              <a:lumMod val="95000"/>
            </a:schemeClr>
          </a:solidFill>
        </p:grpSpPr>
        <p:grpSp>
          <p:nvGrpSpPr>
            <p:cNvPr id="10" name="Group 9">
              <a:extLst>
                <a:ext uri="{FF2B5EF4-FFF2-40B4-BE49-F238E27FC236}">
                  <a16:creationId xmlns:a16="http://schemas.microsoft.com/office/drawing/2014/main" id="{E2512CC7-AD4E-0DD6-8761-D76C2A813F2A}"/>
                </a:ext>
              </a:extLst>
            </p:cNvPr>
            <p:cNvGrpSpPr/>
            <p:nvPr/>
          </p:nvGrpSpPr>
          <p:grpSpPr>
            <a:xfrm>
              <a:off x="0" y="2356582"/>
              <a:ext cx="1647336" cy="64803"/>
              <a:chOff x="0" y="2352485"/>
              <a:chExt cx="1647336" cy="64803"/>
            </a:xfrm>
            <a:grpFill/>
          </p:grpSpPr>
          <p:sp>
            <p:nvSpPr>
              <p:cNvPr id="59" name="Oval 58">
                <a:extLst>
                  <a:ext uri="{FF2B5EF4-FFF2-40B4-BE49-F238E27FC236}">
                    <a16:creationId xmlns:a16="http://schemas.microsoft.com/office/drawing/2014/main" id="{7D1A037A-CEE9-2F20-DF1C-FE9A26019C81}"/>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F523661-AD4B-7473-22A0-B07EA8B18CF3}"/>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D7654F09-F922-54EE-5ACC-2CC4276C0081}"/>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92DC399E-ADEC-2741-B9A4-F77133432C07}"/>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37F024E9-2BC9-7874-F21F-F1FB66F4D29D}"/>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856C7F18-DBDF-B629-6760-5BFA92ABD735}"/>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75D8325-05BE-6DD7-48E8-AE19A5E4DAB0}"/>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F0CDA91-46B4-40C5-08A8-BDEF8F9C3EFA}"/>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59C8F1-3866-08AA-DBAF-818D9708969E}"/>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644C65B9-4B78-DAC3-651F-296244D876C7}"/>
                </a:ext>
              </a:extLst>
            </p:cNvPr>
            <p:cNvGrpSpPr/>
            <p:nvPr/>
          </p:nvGrpSpPr>
          <p:grpSpPr>
            <a:xfrm>
              <a:off x="0" y="2569307"/>
              <a:ext cx="1647336" cy="64803"/>
              <a:chOff x="0" y="2561113"/>
              <a:chExt cx="1647336" cy="64803"/>
            </a:xfrm>
            <a:grpFill/>
          </p:grpSpPr>
          <p:sp>
            <p:nvSpPr>
              <p:cNvPr id="50" name="Oval 49">
                <a:extLst>
                  <a:ext uri="{FF2B5EF4-FFF2-40B4-BE49-F238E27FC236}">
                    <a16:creationId xmlns:a16="http://schemas.microsoft.com/office/drawing/2014/main" id="{370DA5D0-7931-BA78-691D-22693942D2F1}"/>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44060AF-5E99-705C-C0AF-FD220E66652B}"/>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FA9EDADF-22C1-2331-0DFC-DCE8152D8B13}"/>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7139504-DCE6-64B8-7ABD-3BC6274888E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15831C21-7379-8654-824E-36019B733E20}"/>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C33713FC-1CC6-65A0-1D2C-53DCFB92EB23}"/>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89A2EBB-E46D-C79F-A772-103A88493792}"/>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F84CFAA5-C901-DA64-4301-65BA55DC4C9D}"/>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69416453-1319-5703-E4B1-0A398B3E0B6D}"/>
                  </a:ext>
                </a:extLst>
              </p:cNvPr>
              <p:cNvSpPr/>
              <p:nvPr/>
            </p:nvSpPr>
            <p:spPr bwMode="auto">
              <a:xfrm>
                <a:off x="98908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75A2E959-5DAD-6810-E70E-9671474C360D}"/>
                </a:ext>
              </a:extLst>
            </p:cNvPr>
            <p:cNvGrpSpPr/>
            <p:nvPr/>
          </p:nvGrpSpPr>
          <p:grpSpPr>
            <a:xfrm>
              <a:off x="0" y="2143857"/>
              <a:ext cx="1647336" cy="64803"/>
              <a:chOff x="0" y="2143857"/>
              <a:chExt cx="1647336" cy="64803"/>
            </a:xfrm>
            <a:grpFill/>
          </p:grpSpPr>
          <p:sp>
            <p:nvSpPr>
              <p:cNvPr id="41" name="Oval 40">
                <a:extLst>
                  <a:ext uri="{FF2B5EF4-FFF2-40B4-BE49-F238E27FC236}">
                    <a16:creationId xmlns:a16="http://schemas.microsoft.com/office/drawing/2014/main" id="{B1B60CB3-E051-F18F-795E-153B8661E04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6271ED59-18AD-BB11-8A40-A541A46B6139}"/>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2F75A833-1FC3-0C71-D380-178DE4E68234}"/>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9359B67-5F1E-C317-4147-B24F70374053}"/>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E1DFDF77-C56B-EC48-3D58-E2FA5B4C70D9}"/>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8697244E-D21C-88A8-45B8-CA3EB8709BD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A175BF42-5005-B157-631B-0B595EC9616C}"/>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80422301-E306-48BD-F945-2277A2B79120}"/>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1A3776E-AAA8-7800-0579-EF76E368C1C1}"/>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71FE104-AA7C-F4DD-0D9E-16503144E9ED}"/>
                </a:ext>
              </a:extLst>
            </p:cNvPr>
            <p:cNvGrpSpPr/>
            <p:nvPr/>
          </p:nvGrpSpPr>
          <p:grpSpPr>
            <a:xfrm>
              <a:off x="0" y="2782032"/>
              <a:ext cx="1647336" cy="64803"/>
              <a:chOff x="0" y="2769740"/>
              <a:chExt cx="1647336" cy="64803"/>
            </a:xfrm>
            <a:grpFill/>
          </p:grpSpPr>
          <p:sp>
            <p:nvSpPr>
              <p:cNvPr id="32" name="Oval 31">
                <a:extLst>
                  <a:ext uri="{FF2B5EF4-FFF2-40B4-BE49-F238E27FC236}">
                    <a16:creationId xmlns:a16="http://schemas.microsoft.com/office/drawing/2014/main" id="{6924F270-20EF-8D3E-76E4-1CAF47DA6635}"/>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1A15D63E-D7D9-E34E-6F28-D4F872328FB9}"/>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82A9B26-6CB2-45FF-7246-994DE57B0D89}"/>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442BF673-03E6-EAD0-B88D-C9F38479DBF0}"/>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A6854C4D-5BEC-6D4F-ECBE-F03E194F873B}"/>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72171685-4DEE-80AE-132E-1CC58526A8F0}"/>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C2794D7F-8B05-3220-8CE0-43A58AD6B735}"/>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C3063A3B-F5B3-6E4B-DDEC-9CBDA798577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56FC5BEE-F537-1E52-3E02-57FA4B7C0510}"/>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B1FBEC8-40BE-023E-91A9-D70930DD690C}"/>
                </a:ext>
              </a:extLst>
            </p:cNvPr>
            <p:cNvGrpSpPr/>
            <p:nvPr/>
          </p:nvGrpSpPr>
          <p:grpSpPr>
            <a:xfrm>
              <a:off x="0" y="2994757"/>
              <a:ext cx="1647336" cy="64803"/>
              <a:chOff x="0" y="2143857"/>
              <a:chExt cx="1647336" cy="64803"/>
            </a:xfrm>
            <a:grpFill/>
          </p:grpSpPr>
          <p:sp>
            <p:nvSpPr>
              <p:cNvPr id="23" name="Oval 22">
                <a:extLst>
                  <a:ext uri="{FF2B5EF4-FFF2-40B4-BE49-F238E27FC236}">
                    <a16:creationId xmlns:a16="http://schemas.microsoft.com/office/drawing/2014/main" id="{98BFA0E7-9905-1252-EBE8-76FCBF97AD10}"/>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C8F93444-FFA0-43BE-C787-E7B51B253934}"/>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965CA70D-90F3-B548-EA12-F97CED7F6CD2}"/>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06289A8A-8F59-C6F4-28CD-1DEC69061374}"/>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1A4F0D-74E8-C59E-C01E-4E2CF6A18FD6}"/>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93D4A81-BF06-97B2-195F-EFC0B53A652D}"/>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28FC3D0B-D9CC-DACA-37A3-D15CCD2DA283}"/>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3DC35A6C-6E3F-8360-7826-37FFD02B131E}"/>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D40D6CF0-2C1F-B050-8392-64AB3C98C70C}"/>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C5AB2085-3A36-4EBA-9969-F87F875F093B}"/>
              </a:ext>
            </a:extLst>
          </p:cNvPr>
          <p:cNvGrpSpPr/>
          <p:nvPr userDrawn="1"/>
        </p:nvGrpSpPr>
        <p:grpSpPr>
          <a:xfrm>
            <a:off x="11016820" y="5720920"/>
            <a:ext cx="870379" cy="870379"/>
            <a:chOff x="11016820" y="5720920"/>
            <a:chExt cx="870379" cy="870379"/>
          </a:xfrm>
        </p:grpSpPr>
        <p:sp>
          <p:nvSpPr>
            <p:cNvPr id="70" name="Oval 69">
              <a:extLst>
                <a:ext uri="{FF2B5EF4-FFF2-40B4-BE49-F238E27FC236}">
                  <a16:creationId xmlns:a16="http://schemas.microsoft.com/office/drawing/2014/main" id="{FA747C3B-5F40-2626-1407-17F8DB341DC1}"/>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29466268-1797-C5F9-8A26-B22B1038B38A}"/>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741AE4AE-4314-E957-3475-46F126D7762C}"/>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4D6E5199-B1E6-C0F7-307E-A0BA56C15E5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2E240D5B-FD26-8CB5-C1A7-4CBB6A665454}"/>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8352D7E5-1D42-095A-6264-E22CABA65399}"/>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2CB5A7-1F46-6D3E-6BF0-9D04171733BE}"/>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F8893D-3C15-3BD6-D997-D639559D308A}"/>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BC42C8E-D62B-7792-7EB7-D7352C9645DA}"/>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64392F9-3C23-70DD-56F4-DCAA1F8A4B10}"/>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C3D96143-81DE-9835-79A0-8BEDCED415FF}"/>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2EF2A520-8CE1-BAAA-B1E9-9B9E9E95BA0A}"/>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2" name="Free-form: Shape 81">
            <a:extLst>
              <a:ext uri="{FF2B5EF4-FFF2-40B4-BE49-F238E27FC236}">
                <a16:creationId xmlns:a16="http://schemas.microsoft.com/office/drawing/2014/main" id="{DAF02231-77D6-1273-D9CC-2C5922C98250}"/>
              </a:ext>
            </a:extLst>
          </p:cNvPr>
          <p:cNvSpPr/>
          <p:nvPr userDrawn="1"/>
        </p:nvSpPr>
        <p:spPr bwMode="auto">
          <a:xfrm>
            <a:off x="1714499" y="1498600"/>
            <a:ext cx="5829301" cy="1829924"/>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E78E5A3B-573D-8EAA-2EDC-2A58D18893A4}"/>
              </a:ext>
            </a:extLst>
          </p:cNvPr>
          <p:cNvGrpSpPr/>
          <p:nvPr userDrawn="1"/>
        </p:nvGrpSpPr>
        <p:grpSpPr>
          <a:xfrm>
            <a:off x="1714499" y="4027444"/>
            <a:ext cx="600855" cy="789824"/>
            <a:chOff x="1463597" y="3871131"/>
            <a:chExt cx="545832" cy="717497"/>
          </a:xfrm>
        </p:grpSpPr>
        <p:sp>
          <p:nvSpPr>
            <p:cNvPr id="87" name="Graphic 317">
              <a:extLst>
                <a:ext uri="{FF2B5EF4-FFF2-40B4-BE49-F238E27FC236}">
                  <a16:creationId xmlns:a16="http://schemas.microsoft.com/office/drawing/2014/main" id="{2FFDB439-2F7B-3B1E-CE78-BA7807C99AA0}"/>
                </a:ext>
              </a:extLst>
            </p:cNvPr>
            <p:cNvSpPr/>
            <p:nvPr/>
          </p:nvSpPr>
          <p:spPr>
            <a:xfrm rot="16200000">
              <a:off x="1428057" y="4007257"/>
              <a:ext cx="717497" cy="44524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solidFill>
              <a:schemeClr val="bg1">
                <a:lumMod val="95000"/>
              </a:schemeClr>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318">
              <a:extLst>
                <a:ext uri="{FF2B5EF4-FFF2-40B4-BE49-F238E27FC236}">
                  <a16:creationId xmlns:a16="http://schemas.microsoft.com/office/drawing/2014/main" id="{5EAF443F-3B09-AFA5-713A-8E51763F6818}"/>
                </a:ext>
              </a:extLst>
            </p:cNvPr>
            <p:cNvSpPr/>
            <p:nvPr/>
          </p:nvSpPr>
          <p:spPr>
            <a:xfrm rot="16200000">
              <a:off x="1353386" y="4049637"/>
              <a:ext cx="580908" cy="36048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noFill/>
            <a:ln w="1270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9" name="Free-form: Shape 88">
            <a:extLst>
              <a:ext uri="{FF2B5EF4-FFF2-40B4-BE49-F238E27FC236}">
                <a16:creationId xmlns:a16="http://schemas.microsoft.com/office/drawing/2014/main" id="{7C11D0DB-B1BF-9C66-06DE-20BB7B89491F}"/>
              </a:ext>
            </a:extLst>
          </p:cNvPr>
          <p:cNvSpPr/>
          <p:nvPr userDrawn="1"/>
        </p:nvSpPr>
        <p:spPr bwMode="auto">
          <a:xfrm>
            <a:off x="2" y="5647174"/>
            <a:ext cx="2699684" cy="1210826"/>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Dn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270758" y="2124717"/>
            <a:ext cx="5829297" cy="1354217"/>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2619375" y="426846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lumMod val="50000"/>
                  </a:srgbClr>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2619375" y="4859638"/>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09430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36520319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Custom">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sp>
        <p:nvSpPr>
          <p:cNvPr id="88" name="Text Placeholder 2">
            <a:extLst>
              <a:ext uri="{FF2B5EF4-FFF2-40B4-BE49-F238E27FC236}">
                <a16:creationId xmlns:a16="http://schemas.microsoft.com/office/drawing/2014/main" id="{80CA7126-A722-4A6D-94E4-86D5D8B0DACC}"/>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89" name="Text Placeholder 2">
            <a:extLst>
              <a:ext uri="{FF2B5EF4-FFF2-40B4-BE49-F238E27FC236}">
                <a16:creationId xmlns:a16="http://schemas.microsoft.com/office/drawing/2014/main" id="{C91922D3-B3BD-6E24-7894-81A764EE130D}"/>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90" name="Text Placeholder 2">
            <a:extLst>
              <a:ext uri="{FF2B5EF4-FFF2-40B4-BE49-F238E27FC236}">
                <a16:creationId xmlns:a16="http://schemas.microsoft.com/office/drawing/2014/main" id="{D0BA5C99-C35F-4CB1-F304-4E0A03ADA13D}"/>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91" name="Text Placeholder 2">
            <a:extLst>
              <a:ext uri="{FF2B5EF4-FFF2-40B4-BE49-F238E27FC236}">
                <a16:creationId xmlns:a16="http://schemas.microsoft.com/office/drawing/2014/main" id="{01D53BFC-2D97-154F-8FFE-EE1BE62B5442}"/>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74316042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D844777-CE79-0284-5BE2-894F11F01939}"/>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0AF8181F-29BE-6A80-09A3-61738088E5A7}"/>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Freeform: Shape 4">
            <a:extLst>
              <a:ext uri="{FF2B5EF4-FFF2-40B4-BE49-F238E27FC236}">
                <a16:creationId xmlns:a16="http://schemas.microsoft.com/office/drawing/2014/main" id="{B3C25D0A-1F33-776E-6F3E-6A0A063F92B0}"/>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652A53A-E401-C01D-5589-E40F2FCFFE2A}"/>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F8016201-D7C6-68F7-DEA4-AD786CC9681A}"/>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2C93684E-892F-CA9D-9DE8-79F3C0DE070D}"/>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6FE72EB-4EE6-3B97-4A09-5A81889ACEEB}"/>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26AF702-A088-3F6E-FBA1-B7AA82AD143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DF3AA3-8EA8-90A3-ECB5-80DBADEB446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AC3289CF-09B3-7069-4B76-09588AF84DDF}"/>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7A33D4D5-8187-BD37-1867-EBA824583467}"/>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8E5DF6-B228-1927-D581-550B588CDB68}"/>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F4889C4-3E2A-6838-32BC-1A667153D4EF}"/>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CD32A-5E75-A627-E14D-6F44D12504A3}"/>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CF0D4489-DE7F-FE2F-298A-D109E1B47D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19161" y="2357437"/>
            <a:ext cx="5866264" cy="423863"/>
          </a:xfrm>
          <a:prstGeom prst="rect">
            <a:avLst/>
          </a:prstGeom>
        </p:spPr>
      </p:pic>
      <p:sp>
        <p:nvSpPr>
          <p:cNvPr id="2" name="Title 1">
            <a:extLst>
              <a:ext uri="{FF2B5EF4-FFF2-40B4-BE49-F238E27FC236}">
                <a16:creationId xmlns:a16="http://schemas.microsoft.com/office/drawing/2014/main" id="{F1136817-8D12-7A19-C49E-B7812A53F312}"/>
              </a:ext>
            </a:extLst>
          </p:cNvPr>
          <p:cNvSpPr>
            <a:spLocks noGrp="1"/>
          </p:cNvSpPr>
          <p:nvPr>
            <p:ph type="title"/>
          </p:nvPr>
        </p:nvSpPr>
        <p:spPr>
          <a:xfrm>
            <a:off x="604894" y="3388484"/>
            <a:ext cx="11018520" cy="677108"/>
          </a:xfrm>
        </p:spPr>
        <p:txBody>
          <a:bodyPr anchor="ctr"/>
          <a:lstStyle>
            <a:lvl1pPr>
              <a:defRPr sz="4400">
                <a:solidFill>
                  <a:schemeClr val="bg2"/>
                </a:solidFill>
              </a:defRPr>
            </a:lvl1pPr>
          </a:lstStyle>
          <a:p>
            <a:r>
              <a:rPr lang="en-US"/>
              <a:t>Click to edit Master title style</a:t>
            </a:r>
          </a:p>
        </p:txBody>
      </p:sp>
    </p:spTree>
    <p:extLst>
      <p:ext uri="{BB962C8B-B14F-4D97-AF65-F5344CB8AC3E}">
        <p14:creationId xmlns:p14="http://schemas.microsoft.com/office/powerpoint/2010/main" val="231683998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401144692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3" name="Rectangle 2">
            <a:extLst>
              <a:ext uri="{FF2B5EF4-FFF2-40B4-BE49-F238E27FC236}">
                <a16:creationId xmlns:a16="http://schemas.microsoft.com/office/drawing/2014/main" id="{FD52D9C0-751B-47BD-F922-CD7E7783C353}"/>
              </a:ext>
            </a:extLst>
          </p:cNvPr>
          <p:cNvSpPr/>
          <p:nvPr userDrawn="1"/>
        </p:nvSpPr>
        <p:spPr bwMode="auto">
          <a:xfrm>
            <a:off x="1" y="0"/>
            <a:ext cx="12192000" cy="381000"/>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Presenter Guidance</a:t>
            </a:r>
          </a:p>
        </p:txBody>
      </p:sp>
    </p:spTree>
    <p:extLst>
      <p:ext uri="{BB962C8B-B14F-4D97-AF65-F5344CB8AC3E}">
        <p14:creationId xmlns:p14="http://schemas.microsoft.com/office/powerpoint/2010/main" val="288237920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 Statistic Column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703D50-2255-B25C-E43A-AA2DE4FCAE1C}"/>
              </a:ext>
            </a:extLst>
          </p:cNvPr>
          <p:cNvGrpSpPr/>
          <p:nvPr userDrawn="1"/>
        </p:nvGrpSpPr>
        <p:grpSpPr>
          <a:xfrm>
            <a:off x="0" y="774700"/>
            <a:ext cx="12192000" cy="4687248"/>
            <a:chOff x="0" y="774700"/>
            <a:chExt cx="12192000" cy="4687248"/>
          </a:xfrm>
        </p:grpSpPr>
        <p:sp>
          <p:nvSpPr>
            <p:cNvPr id="4" name="Freeform: Shape 3">
              <a:extLst>
                <a:ext uri="{FF2B5EF4-FFF2-40B4-BE49-F238E27FC236}">
                  <a16:creationId xmlns:a16="http://schemas.microsoft.com/office/drawing/2014/main" id="{69B9DCE7-85A7-5448-0EB8-6D3E348225BF}"/>
                </a:ext>
              </a:extLst>
            </p:cNvPr>
            <p:cNvSpPr/>
            <p:nvPr/>
          </p:nvSpPr>
          <p:spPr bwMode="auto">
            <a:xfrm>
              <a:off x="0" y="774700"/>
              <a:ext cx="12192000" cy="2095495"/>
            </a:xfrm>
            <a:custGeom>
              <a:avLst/>
              <a:gdLst>
                <a:gd name="connsiteX0" fmla="*/ 0 w 12192000"/>
                <a:gd name="connsiteY0" fmla="*/ 0 h 2095495"/>
                <a:gd name="connsiteX1" fmla="*/ 12192000 w 12192000"/>
                <a:gd name="connsiteY1" fmla="*/ 0 h 2095495"/>
                <a:gd name="connsiteX2" fmla="*/ 12192000 w 12192000"/>
                <a:gd name="connsiteY2" fmla="*/ 2095495 h 2095495"/>
                <a:gd name="connsiteX3" fmla="*/ 9905599 w 12192000"/>
                <a:gd name="connsiteY3" fmla="*/ 2095495 h 2095495"/>
                <a:gd name="connsiteX4" fmla="*/ 9896938 w 12192000"/>
                <a:gd name="connsiteY4" fmla="*/ 2038747 h 2095495"/>
                <a:gd name="connsiteX5" fmla="*/ 9033018 w 12192000"/>
                <a:gd name="connsiteY5" fmla="*/ 1334633 h 2095495"/>
                <a:gd name="connsiteX6" fmla="*/ 8169098 w 12192000"/>
                <a:gd name="connsiteY6" fmla="*/ 2038747 h 2095495"/>
                <a:gd name="connsiteX7" fmla="*/ 8160437 w 12192000"/>
                <a:gd name="connsiteY7" fmla="*/ 2095495 h 2095495"/>
                <a:gd name="connsiteX8" fmla="*/ 4052205 w 12192000"/>
                <a:gd name="connsiteY8" fmla="*/ 2095495 h 2095495"/>
                <a:gd name="connsiteX9" fmla="*/ 4043544 w 12192000"/>
                <a:gd name="connsiteY9" fmla="*/ 2038747 h 2095495"/>
                <a:gd name="connsiteX10" fmla="*/ 3179624 w 12192000"/>
                <a:gd name="connsiteY10" fmla="*/ 1334633 h 2095495"/>
                <a:gd name="connsiteX11" fmla="*/ 2315704 w 12192000"/>
                <a:gd name="connsiteY11" fmla="*/ 2038747 h 2095495"/>
                <a:gd name="connsiteX12" fmla="*/ 2307043 w 12192000"/>
                <a:gd name="connsiteY12" fmla="*/ 2095495 h 2095495"/>
                <a:gd name="connsiteX13" fmla="*/ 0 w 12192000"/>
                <a:gd name="connsiteY13" fmla="*/ 2095495 h 2095495"/>
                <a:gd name="connsiteX14" fmla="*/ 0 w 12192000"/>
                <a:gd name="connsiteY14" fmla="*/ 0 h 2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095495">
                  <a:moveTo>
                    <a:pt x="0" y="0"/>
                  </a:moveTo>
                  <a:lnTo>
                    <a:pt x="12192000" y="0"/>
                  </a:lnTo>
                  <a:lnTo>
                    <a:pt x="12192000" y="2095495"/>
                  </a:lnTo>
                  <a:lnTo>
                    <a:pt x="9905599" y="2095495"/>
                  </a:lnTo>
                  <a:lnTo>
                    <a:pt x="9896938" y="2038747"/>
                  </a:lnTo>
                  <a:cubicBezTo>
                    <a:pt x="9814710" y="1636910"/>
                    <a:pt x="9459165" y="1334633"/>
                    <a:pt x="9033018" y="1334633"/>
                  </a:cubicBezTo>
                  <a:cubicBezTo>
                    <a:pt x="8606871" y="1334633"/>
                    <a:pt x="8251326" y="1636910"/>
                    <a:pt x="8169098" y="2038747"/>
                  </a:cubicBezTo>
                  <a:lnTo>
                    <a:pt x="8160437" y="2095495"/>
                  </a:lnTo>
                  <a:lnTo>
                    <a:pt x="4052205" y="2095495"/>
                  </a:lnTo>
                  <a:lnTo>
                    <a:pt x="4043544" y="2038747"/>
                  </a:lnTo>
                  <a:cubicBezTo>
                    <a:pt x="3961317" y="1636910"/>
                    <a:pt x="3605771" y="1334633"/>
                    <a:pt x="3179624" y="1334633"/>
                  </a:cubicBezTo>
                  <a:cubicBezTo>
                    <a:pt x="2753477" y="1334633"/>
                    <a:pt x="2397932" y="1636910"/>
                    <a:pt x="2315704" y="2038747"/>
                  </a:cubicBezTo>
                  <a:lnTo>
                    <a:pt x="2307043" y="2095495"/>
                  </a:lnTo>
                  <a:lnTo>
                    <a:pt x="0" y="2095495"/>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878F246A-487B-3346-A5ED-DDBDFCE390E0}"/>
                </a:ext>
              </a:extLst>
            </p:cNvPr>
            <p:cNvSpPr/>
            <p:nvPr/>
          </p:nvSpPr>
          <p:spPr bwMode="auto">
            <a:xfrm>
              <a:off x="0" y="3110548"/>
              <a:ext cx="12192000" cy="2351400"/>
            </a:xfrm>
            <a:custGeom>
              <a:avLst/>
              <a:gdLst>
                <a:gd name="connsiteX0" fmla="*/ 0 w 12192000"/>
                <a:gd name="connsiteY0" fmla="*/ 0 h 2351400"/>
                <a:gd name="connsiteX1" fmla="*/ 2305396 w 12192000"/>
                <a:gd name="connsiteY1" fmla="*/ 0 h 2351400"/>
                <a:gd name="connsiteX2" fmla="*/ 2313215 w 12192000"/>
                <a:gd name="connsiteY2" fmla="*/ 51232 h 2351400"/>
                <a:gd name="connsiteX3" fmla="*/ 3179624 w 12192000"/>
                <a:gd name="connsiteY3" fmla="*/ 757375 h 2351400"/>
                <a:gd name="connsiteX4" fmla="*/ 4046033 w 12192000"/>
                <a:gd name="connsiteY4" fmla="*/ 51232 h 2351400"/>
                <a:gd name="connsiteX5" fmla="*/ 4053852 w 12192000"/>
                <a:gd name="connsiteY5" fmla="*/ 0 h 2351400"/>
                <a:gd name="connsiteX6" fmla="*/ 8158791 w 12192000"/>
                <a:gd name="connsiteY6" fmla="*/ 0 h 2351400"/>
                <a:gd name="connsiteX7" fmla="*/ 8166609 w 12192000"/>
                <a:gd name="connsiteY7" fmla="*/ 51232 h 2351400"/>
                <a:gd name="connsiteX8" fmla="*/ 9033018 w 12192000"/>
                <a:gd name="connsiteY8" fmla="*/ 757375 h 2351400"/>
                <a:gd name="connsiteX9" fmla="*/ 9899427 w 12192000"/>
                <a:gd name="connsiteY9" fmla="*/ 51232 h 2351400"/>
                <a:gd name="connsiteX10" fmla="*/ 9907246 w 12192000"/>
                <a:gd name="connsiteY10" fmla="*/ 0 h 2351400"/>
                <a:gd name="connsiteX11" fmla="*/ 12192000 w 12192000"/>
                <a:gd name="connsiteY11" fmla="*/ 0 h 2351400"/>
                <a:gd name="connsiteX12" fmla="*/ 12192000 w 12192000"/>
                <a:gd name="connsiteY12" fmla="*/ 2351400 h 2351400"/>
                <a:gd name="connsiteX13" fmla="*/ 0 w 12192000"/>
                <a:gd name="connsiteY13" fmla="*/ 2351400 h 2351400"/>
                <a:gd name="connsiteX14" fmla="*/ 0 w 12192000"/>
                <a:gd name="connsiteY14" fmla="*/ 0 h 23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51400">
                  <a:moveTo>
                    <a:pt x="0" y="0"/>
                  </a:moveTo>
                  <a:lnTo>
                    <a:pt x="2305396" y="0"/>
                  </a:lnTo>
                  <a:lnTo>
                    <a:pt x="2313215" y="51232"/>
                  </a:lnTo>
                  <a:cubicBezTo>
                    <a:pt x="2395680" y="454227"/>
                    <a:pt x="2752251" y="757375"/>
                    <a:pt x="3179624" y="757375"/>
                  </a:cubicBezTo>
                  <a:cubicBezTo>
                    <a:pt x="3606998" y="757375"/>
                    <a:pt x="3963568" y="454227"/>
                    <a:pt x="4046033" y="51232"/>
                  </a:cubicBezTo>
                  <a:lnTo>
                    <a:pt x="4053852" y="0"/>
                  </a:lnTo>
                  <a:lnTo>
                    <a:pt x="8158791" y="0"/>
                  </a:lnTo>
                  <a:lnTo>
                    <a:pt x="8166609" y="51232"/>
                  </a:lnTo>
                  <a:cubicBezTo>
                    <a:pt x="8249074" y="454227"/>
                    <a:pt x="8605644" y="757375"/>
                    <a:pt x="9033018" y="757375"/>
                  </a:cubicBezTo>
                  <a:cubicBezTo>
                    <a:pt x="9460392" y="757375"/>
                    <a:pt x="9816962" y="454227"/>
                    <a:pt x="9899427" y="51232"/>
                  </a:cubicBezTo>
                  <a:lnTo>
                    <a:pt x="9907246" y="0"/>
                  </a:lnTo>
                  <a:lnTo>
                    <a:pt x="12192000" y="0"/>
                  </a:lnTo>
                  <a:lnTo>
                    <a:pt x="12192000" y="2351400"/>
                  </a:lnTo>
                  <a:lnTo>
                    <a:pt x="0" y="2351400"/>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cxnSp>
        <p:nvCxnSpPr>
          <p:cNvPr id="16" name="Straight Connector 15">
            <a:extLst>
              <a:ext uri="{FF2B5EF4-FFF2-40B4-BE49-F238E27FC236}">
                <a16:creationId xmlns:a16="http://schemas.microsoft.com/office/drawing/2014/main" id="{799B7ADE-3857-D457-053F-BA76EE244F4C}"/>
              </a:ext>
            </a:extLst>
          </p:cNvPr>
          <p:cNvCxnSpPr>
            <a:cxnSpLocks/>
          </p:cNvCxnSpPr>
          <p:nvPr userDrawn="1"/>
        </p:nvCxnSpPr>
        <p:spPr>
          <a:xfrm>
            <a:off x="0" y="2983549"/>
            <a:ext cx="12192000" cy="0"/>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Oval 17">
            <a:extLst>
              <a:ext uri="{FF2B5EF4-FFF2-40B4-BE49-F238E27FC236}">
                <a16:creationId xmlns:a16="http://schemas.microsoft.com/office/drawing/2014/main" id="{B293B22B-178C-2C87-BA41-F02702EE7E36}"/>
              </a:ext>
            </a:extLst>
          </p:cNvPr>
          <p:cNvSpPr/>
          <p:nvPr/>
        </p:nvSpPr>
        <p:spPr bwMode="auto">
          <a:xfrm>
            <a:off x="2435456"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Text Placeholder 47">
            <a:extLst>
              <a:ext uri="{FF2B5EF4-FFF2-40B4-BE49-F238E27FC236}">
                <a16:creationId xmlns:a16="http://schemas.microsoft.com/office/drawing/2014/main" id="{19F2D43F-C66C-E8E6-E765-245680D9CC3B}"/>
              </a:ext>
            </a:extLst>
          </p:cNvPr>
          <p:cNvSpPr>
            <a:spLocks noGrp="1"/>
          </p:cNvSpPr>
          <p:nvPr userDrawn="1">
            <p:ph type="body" sz="quarter" idx="17"/>
          </p:nvPr>
        </p:nvSpPr>
        <p:spPr>
          <a:xfrm>
            <a:off x="2581580"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22" name="Oval 21">
            <a:extLst>
              <a:ext uri="{FF2B5EF4-FFF2-40B4-BE49-F238E27FC236}">
                <a16:creationId xmlns:a16="http://schemas.microsoft.com/office/drawing/2014/main" id="{51CD0791-2D03-DE54-0C06-BABE61497EAD}"/>
              </a:ext>
            </a:extLst>
          </p:cNvPr>
          <p:cNvSpPr/>
          <p:nvPr/>
        </p:nvSpPr>
        <p:spPr bwMode="auto">
          <a:xfrm>
            <a:off x="8288850"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Text Placeholder 47">
            <a:extLst>
              <a:ext uri="{FF2B5EF4-FFF2-40B4-BE49-F238E27FC236}">
                <a16:creationId xmlns:a16="http://schemas.microsoft.com/office/drawing/2014/main" id="{4211CC97-7819-AF44-46D5-0A6DF4232CF5}"/>
              </a:ext>
            </a:extLst>
          </p:cNvPr>
          <p:cNvSpPr>
            <a:spLocks noGrp="1"/>
          </p:cNvSpPr>
          <p:nvPr userDrawn="1">
            <p:ph type="body" sz="quarter" idx="18"/>
          </p:nvPr>
        </p:nvSpPr>
        <p:spPr>
          <a:xfrm>
            <a:off x="8434975"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46" name="Text Placeholder 44">
            <a:extLst>
              <a:ext uri="{FF2B5EF4-FFF2-40B4-BE49-F238E27FC236}">
                <a16:creationId xmlns:a16="http://schemas.microsoft.com/office/drawing/2014/main" id="{3FB7EA4B-E5BD-13E4-D966-1CCD0F7EDE8C}"/>
              </a:ext>
            </a:extLst>
          </p:cNvPr>
          <p:cNvSpPr>
            <a:spLocks noGrp="1"/>
          </p:cNvSpPr>
          <p:nvPr userDrawn="1">
            <p:ph type="body" sz="quarter" idx="16"/>
          </p:nvPr>
        </p:nvSpPr>
        <p:spPr>
          <a:xfrm>
            <a:off x="6838727" y="4009505"/>
            <a:ext cx="4388582" cy="369332"/>
          </a:xfrm>
        </p:spPr>
        <p:txBody>
          <a:bodyPr vert="horz" wrap="square" lIns="0" tIns="0" rIns="0" bIns="0" rtlCol="0">
            <a:spAutoFit/>
          </a:bodyPr>
          <a:lstStyle>
            <a:lvl1pPr marL="0" indent="0" algn="ctr">
              <a:buNone/>
              <a:defRPr kumimoji="0" lang="en-IN" sz="2400" b="0" i="0" u="none" strike="noStrike" kern="0" cap="none" normalizeH="0" dirty="0">
                <a:ln>
                  <a:noFill/>
                </a:ln>
                <a:solidFill>
                  <a:srgbClr val="000000"/>
                </a:solidFill>
                <a:effectLst/>
                <a:uLnTx/>
                <a:uFillTx/>
                <a:latin typeface="+mj-lt"/>
              </a:defRPr>
            </a:lvl1pPr>
          </a:lstStyle>
          <a:p>
            <a:pPr marL="228600" lvl="0" indent="-228600" algn="ctr" defTabSz="932472" fontAlgn="base">
              <a:spcBef>
                <a:spcPct val="0"/>
              </a:spcBef>
              <a:spcAft>
                <a:spcPct val="0"/>
              </a:spcAft>
              <a:buSzTx/>
            </a:pPr>
            <a:endParaRPr lang="en-IN"/>
          </a:p>
        </p:txBody>
      </p:sp>
      <p:sp>
        <p:nvSpPr>
          <p:cNvPr id="35" name="Text Placeholder 34">
            <a:extLst>
              <a:ext uri="{FF2B5EF4-FFF2-40B4-BE49-F238E27FC236}">
                <a16:creationId xmlns:a16="http://schemas.microsoft.com/office/drawing/2014/main" id="{88BA958C-889D-8310-8C16-2D1F63E62199}"/>
              </a:ext>
            </a:extLst>
          </p:cNvPr>
          <p:cNvSpPr>
            <a:spLocks noGrp="1"/>
          </p:cNvSpPr>
          <p:nvPr userDrawn="1">
            <p:ph type="body" sz="quarter" idx="10" hasCustomPrompt="1"/>
          </p:nvPr>
        </p:nvSpPr>
        <p:spPr>
          <a:xfrm>
            <a:off x="2722424"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0" name="Text Placeholder 34">
            <a:extLst>
              <a:ext uri="{FF2B5EF4-FFF2-40B4-BE49-F238E27FC236}">
                <a16:creationId xmlns:a16="http://schemas.microsoft.com/office/drawing/2014/main" id="{4CB5AA07-91FB-EF0A-30EA-A773B28F9E0A}"/>
              </a:ext>
            </a:extLst>
          </p:cNvPr>
          <p:cNvSpPr>
            <a:spLocks noGrp="1"/>
          </p:cNvSpPr>
          <p:nvPr userDrawn="1">
            <p:ph type="body" sz="quarter" idx="14" hasCustomPrompt="1"/>
          </p:nvPr>
        </p:nvSpPr>
        <p:spPr>
          <a:xfrm>
            <a:off x="8575818"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3" name="Title 42">
            <a:extLst>
              <a:ext uri="{FF2B5EF4-FFF2-40B4-BE49-F238E27FC236}">
                <a16:creationId xmlns:a16="http://schemas.microsoft.com/office/drawing/2014/main" id="{6A11BF7B-B1B0-5B74-B2AB-138E3661D3D8}"/>
              </a:ext>
            </a:extLst>
          </p:cNvPr>
          <p:cNvSpPr>
            <a:spLocks noGrp="1"/>
          </p:cNvSpPr>
          <p:nvPr userDrawn="1">
            <p:ph type="title"/>
          </p:nvPr>
        </p:nvSpPr>
        <p:spPr>
          <a:xfrm>
            <a:off x="588263" y="1163465"/>
            <a:ext cx="11018520" cy="553998"/>
          </a:xfrm>
        </p:spPr>
        <p:txBody>
          <a:bodyPr/>
          <a:lstStyle>
            <a:lvl1pPr algn="ctr">
              <a:defRPr/>
            </a:lvl1pPr>
          </a:lstStyle>
          <a:p>
            <a:r>
              <a:rPr lang="en-US"/>
              <a:t>Click to edit Master title style</a:t>
            </a:r>
            <a:endParaRPr lang="en-IN"/>
          </a:p>
        </p:txBody>
      </p:sp>
      <p:sp>
        <p:nvSpPr>
          <p:cNvPr id="39" name="Text Placeholder 37">
            <a:extLst>
              <a:ext uri="{FF2B5EF4-FFF2-40B4-BE49-F238E27FC236}">
                <a16:creationId xmlns:a16="http://schemas.microsoft.com/office/drawing/2014/main" id="{36734B48-3556-1A0A-22B8-6EBE1E7FEF8C}"/>
              </a:ext>
            </a:extLst>
          </p:cNvPr>
          <p:cNvSpPr>
            <a:spLocks noGrp="1"/>
          </p:cNvSpPr>
          <p:nvPr userDrawn="1">
            <p:ph type="body" sz="quarter" idx="13"/>
          </p:nvPr>
        </p:nvSpPr>
        <p:spPr>
          <a:xfrm>
            <a:off x="985333" y="4009504"/>
            <a:ext cx="4388582" cy="369332"/>
          </a:xfrm>
        </p:spPr>
        <p:txBody>
          <a:bodyPr/>
          <a:lstStyle>
            <a:lvl1pPr marL="0" indent="0" algn="ctr">
              <a:buNone/>
              <a:defRPr kumimoji="0" lang="en-IN" sz="2400" b="0" i="0" u="none" strike="noStrike" kern="0" cap="none" spc="0" normalizeH="0" baseline="0" dirty="0">
                <a:ln>
                  <a:noFill/>
                </a:ln>
                <a:solidFill>
                  <a:srgbClr val="000000"/>
                </a:solidFill>
                <a:effectLst/>
                <a:uLnTx/>
                <a:uFillTx/>
                <a:latin typeface="+mj-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lang="en-IN"/>
          </a:p>
        </p:txBody>
      </p:sp>
      <p:sp>
        <p:nvSpPr>
          <p:cNvPr id="7" name="Text Placeholder 6">
            <a:extLst>
              <a:ext uri="{FF2B5EF4-FFF2-40B4-BE49-F238E27FC236}">
                <a16:creationId xmlns:a16="http://schemas.microsoft.com/office/drawing/2014/main" id="{E34EE4CD-453E-92AC-4D05-7CFFD6201865}"/>
              </a:ext>
            </a:extLst>
          </p:cNvPr>
          <p:cNvSpPr>
            <a:spLocks noGrp="1"/>
          </p:cNvSpPr>
          <p:nvPr>
            <p:ph type="body" sz="quarter" idx="20" hasCustomPrompt="1"/>
          </p:nvPr>
        </p:nvSpPr>
        <p:spPr>
          <a:xfrm>
            <a:off x="584200" y="6460362"/>
            <a:ext cx="11027664" cy="138499"/>
          </a:xfrm>
        </p:spPr>
        <p:txBody>
          <a:bodyPr anchor="b"/>
          <a:lstStyle>
            <a:lvl1pPr marL="0" indent="0">
              <a:buNone/>
              <a:defRPr sz="900">
                <a:solidFill>
                  <a:schemeClr val="bg1">
                    <a:lumMod val="50000"/>
                  </a:schemeClr>
                </a:solidFill>
              </a:defRPr>
            </a:lvl1pPr>
          </a:lstStyle>
          <a:p>
            <a:pPr lvl="0"/>
            <a:r>
              <a:rPr lang="en-US"/>
              <a:t>Add text here</a:t>
            </a:r>
          </a:p>
        </p:txBody>
      </p:sp>
    </p:spTree>
    <p:extLst>
      <p:ext uri="{BB962C8B-B14F-4D97-AF65-F5344CB8AC3E}">
        <p14:creationId xmlns:p14="http://schemas.microsoft.com/office/powerpoint/2010/main" val="287066256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layout with two icons each">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8739A5-22D6-3318-CA82-856503135B3B}"/>
              </a:ext>
            </a:extLst>
          </p:cNvPr>
          <p:cNvSpPr/>
          <p:nvPr userDrawn="1"/>
        </p:nvSpPr>
        <p:spPr bwMode="auto">
          <a:xfrm>
            <a:off x="755867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F4CA4BE6-3C8D-46AA-DC5F-830FA77ABDF0}"/>
              </a:ext>
            </a:extLst>
          </p:cNvPr>
          <p:cNvSpPr/>
          <p:nvPr userDrawn="1"/>
        </p:nvSpPr>
        <p:spPr bwMode="auto">
          <a:xfrm>
            <a:off x="191946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5546B9A4-E14E-3C19-7969-D08609BD6711}"/>
              </a:ext>
            </a:extLst>
          </p:cNvPr>
          <p:cNvSpPr/>
          <p:nvPr userDrawn="1"/>
        </p:nvSpPr>
        <p:spPr bwMode="auto">
          <a:xfrm>
            <a:off x="0" y="2404697"/>
            <a:ext cx="12192000" cy="1474038"/>
          </a:xfrm>
          <a:custGeom>
            <a:avLst/>
            <a:gdLst>
              <a:gd name="connsiteX0" fmla="*/ 0 w 12192000"/>
              <a:gd name="connsiteY0" fmla="*/ 0 h 1474038"/>
              <a:gd name="connsiteX1" fmla="*/ 1830523 w 12192000"/>
              <a:gd name="connsiteY1" fmla="*/ 0 h 1474038"/>
              <a:gd name="connsiteX2" fmla="*/ 1840510 w 12192000"/>
              <a:gd name="connsiteY2" fmla="*/ 99068 h 1474038"/>
              <a:gd name="connsiteX3" fmla="*/ 2459845 w 12192000"/>
              <a:gd name="connsiteY3" fmla="*/ 603840 h 1474038"/>
              <a:gd name="connsiteX4" fmla="*/ 3079180 w 12192000"/>
              <a:gd name="connsiteY4" fmla="*/ 99068 h 1474038"/>
              <a:gd name="connsiteX5" fmla="*/ 3089167 w 12192000"/>
              <a:gd name="connsiteY5" fmla="*/ 0 h 1474038"/>
              <a:gd name="connsiteX6" fmla="*/ 3466670 w 12192000"/>
              <a:gd name="connsiteY6" fmla="*/ 0 h 1474038"/>
              <a:gd name="connsiteX7" fmla="*/ 3476657 w 12192000"/>
              <a:gd name="connsiteY7" fmla="*/ 99068 h 1474038"/>
              <a:gd name="connsiteX8" fmla="*/ 4095992 w 12192000"/>
              <a:gd name="connsiteY8" fmla="*/ 603840 h 1474038"/>
              <a:gd name="connsiteX9" fmla="*/ 4715327 w 12192000"/>
              <a:gd name="connsiteY9" fmla="*/ 99068 h 1474038"/>
              <a:gd name="connsiteX10" fmla="*/ 4725314 w 12192000"/>
              <a:gd name="connsiteY10" fmla="*/ 0 h 1474038"/>
              <a:gd name="connsiteX11" fmla="*/ 7469733 w 12192000"/>
              <a:gd name="connsiteY11" fmla="*/ 0 h 1474038"/>
              <a:gd name="connsiteX12" fmla="*/ 7479720 w 12192000"/>
              <a:gd name="connsiteY12" fmla="*/ 99068 h 1474038"/>
              <a:gd name="connsiteX13" fmla="*/ 8099055 w 12192000"/>
              <a:gd name="connsiteY13" fmla="*/ 603840 h 1474038"/>
              <a:gd name="connsiteX14" fmla="*/ 8718390 w 12192000"/>
              <a:gd name="connsiteY14" fmla="*/ 99068 h 1474038"/>
              <a:gd name="connsiteX15" fmla="*/ 8728377 w 12192000"/>
              <a:gd name="connsiteY15" fmla="*/ 0 h 1474038"/>
              <a:gd name="connsiteX16" fmla="*/ 9105880 w 12192000"/>
              <a:gd name="connsiteY16" fmla="*/ 0 h 1474038"/>
              <a:gd name="connsiteX17" fmla="*/ 9115867 w 12192000"/>
              <a:gd name="connsiteY17" fmla="*/ 99068 h 1474038"/>
              <a:gd name="connsiteX18" fmla="*/ 9735202 w 12192000"/>
              <a:gd name="connsiteY18" fmla="*/ 603840 h 1474038"/>
              <a:gd name="connsiteX19" fmla="*/ 10354537 w 12192000"/>
              <a:gd name="connsiteY19" fmla="*/ 99068 h 1474038"/>
              <a:gd name="connsiteX20" fmla="*/ 10364524 w 12192000"/>
              <a:gd name="connsiteY20" fmla="*/ 0 h 1474038"/>
              <a:gd name="connsiteX21" fmla="*/ 12192000 w 12192000"/>
              <a:gd name="connsiteY21" fmla="*/ 0 h 1474038"/>
              <a:gd name="connsiteX22" fmla="*/ 12192000 w 12192000"/>
              <a:gd name="connsiteY22" fmla="*/ 1474038 h 1474038"/>
              <a:gd name="connsiteX23" fmla="*/ 0 w 12192000"/>
              <a:gd name="connsiteY23" fmla="*/ 1474038 h 1474038"/>
              <a:gd name="connsiteX24" fmla="*/ 0 w 12192000"/>
              <a:gd name="connsiteY24" fmla="*/ 0 h 147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1474038">
                <a:moveTo>
                  <a:pt x="0" y="0"/>
                </a:moveTo>
                <a:lnTo>
                  <a:pt x="1830523" y="0"/>
                </a:lnTo>
                <a:lnTo>
                  <a:pt x="1840510" y="99068"/>
                </a:lnTo>
                <a:cubicBezTo>
                  <a:pt x="1899458" y="387141"/>
                  <a:pt x="2154345" y="603840"/>
                  <a:pt x="2459845" y="603840"/>
                </a:cubicBezTo>
                <a:cubicBezTo>
                  <a:pt x="2765345" y="603840"/>
                  <a:pt x="3020232" y="387141"/>
                  <a:pt x="3079180" y="99068"/>
                </a:cubicBezTo>
                <a:lnTo>
                  <a:pt x="3089167" y="0"/>
                </a:lnTo>
                <a:lnTo>
                  <a:pt x="3466670" y="0"/>
                </a:lnTo>
                <a:lnTo>
                  <a:pt x="3476657" y="99068"/>
                </a:lnTo>
                <a:cubicBezTo>
                  <a:pt x="3535605" y="387141"/>
                  <a:pt x="3790492" y="603840"/>
                  <a:pt x="4095992" y="603840"/>
                </a:cubicBezTo>
                <a:cubicBezTo>
                  <a:pt x="4401492" y="603840"/>
                  <a:pt x="4656379" y="387141"/>
                  <a:pt x="4715327" y="99068"/>
                </a:cubicBezTo>
                <a:lnTo>
                  <a:pt x="4725314" y="0"/>
                </a:lnTo>
                <a:lnTo>
                  <a:pt x="7469733" y="0"/>
                </a:lnTo>
                <a:lnTo>
                  <a:pt x="7479720" y="99068"/>
                </a:lnTo>
                <a:cubicBezTo>
                  <a:pt x="7538668" y="387141"/>
                  <a:pt x="7793555" y="603840"/>
                  <a:pt x="8099055" y="603840"/>
                </a:cubicBezTo>
                <a:cubicBezTo>
                  <a:pt x="8404555" y="603840"/>
                  <a:pt x="8659442" y="387141"/>
                  <a:pt x="8718390" y="99068"/>
                </a:cubicBezTo>
                <a:lnTo>
                  <a:pt x="8728377" y="0"/>
                </a:lnTo>
                <a:lnTo>
                  <a:pt x="9105880" y="0"/>
                </a:lnTo>
                <a:lnTo>
                  <a:pt x="9115867" y="99068"/>
                </a:lnTo>
                <a:cubicBezTo>
                  <a:pt x="9174815" y="387141"/>
                  <a:pt x="9429702" y="603840"/>
                  <a:pt x="9735202" y="603840"/>
                </a:cubicBezTo>
                <a:cubicBezTo>
                  <a:pt x="10040702" y="603840"/>
                  <a:pt x="10295589" y="387141"/>
                  <a:pt x="10354537" y="99068"/>
                </a:cubicBezTo>
                <a:lnTo>
                  <a:pt x="10364524" y="0"/>
                </a:lnTo>
                <a:lnTo>
                  <a:pt x="12192000" y="0"/>
                </a:lnTo>
                <a:lnTo>
                  <a:pt x="12192000" y="1474038"/>
                </a:lnTo>
                <a:lnTo>
                  <a:pt x="0" y="1474038"/>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cxnSp>
        <p:nvCxnSpPr>
          <p:cNvPr id="8" name="Straight Connector 7">
            <a:extLst>
              <a:ext uri="{FF2B5EF4-FFF2-40B4-BE49-F238E27FC236}">
                <a16:creationId xmlns:a16="http://schemas.microsoft.com/office/drawing/2014/main" id="{756EBE4A-5BB3-2FD0-69EF-4FF477FE1005}"/>
              </a:ext>
            </a:extLst>
          </p:cNvPr>
          <p:cNvCxnSpPr>
            <a:cxnSpLocks/>
          </p:cNvCxnSpPr>
          <p:nvPr userDrawn="1"/>
        </p:nvCxnSpPr>
        <p:spPr>
          <a:xfrm>
            <a:off x="6096000" y="2407189"/>
            <a:ext cx="0" cy="1469486"/>
          </a:xfrm>
          <a:prstGeom prst="line">
            <a:avLst/>
          </a:prstGeom>
          <a:noFill/>
          <a:ln w="41275">
            <a:solidFill>
              <a:schemeClr val="bg1">
                <a:lumMod val="50000"/>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 Placeholder 5">
            <a:extLst>
              <a:ext uri="{FF2B5EF4-FFF2-40B4-BE49-F238E27FC236}">
                <a16:creationId xmlns:a16="http://schemas.microsoft.com/office/drawing/2014/main" id="{5732FCFE-342B-9C3B-A31B-2817FA19B3D5}"/>
              </a:ext>
            </a:extLst>
          </p:cNvPr>
          <p:cNvSpPr>
            <a:spLocks noGrp="1"/>
          </p:cNvSpPr>
          <p:nvPr>
            <p:ph type="body" sz="quarter" idx="37"/>
          </p:nvPr>
        </p:nvSpPr>
        <p:spPr>
          <a:xfrm>
            <a:off x="839882"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0" name="Text Placeholder 5">
            <a:extLst>
              <a:ext uri="{FF2B5EF4-FFF2-40B4-BE49-F238E27FC236}">
                <a16:creationId xmlns:a16="http://schemas.microsoft.com/office/drawing/2014/main" id="{463711C3-3568-880F-3196-274FFA62ACB5}"/>
              </a:ext>
            </a:extLst>
          </p:cNvPr>
          <p:cNvSpPr>
            <a:spLocks noGrp="1"/>
          </p:cNvSpPr>
          <p:nvPr>
            <p:ph type="body" sz="quarter" idx="38"/>
          </p:nvPr>
        </p:nvSpPr>
        <p:spPr>
          <a:xfrm>
            <a:off x="839882"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1" name="Text Placeholder 5">
            <a:extLst>
              <a:ext uri="{FF2B5EF4-FFF2-40B4-BE49-F238E27FC236}">
                <a16:creationId xmlns:a16="http://schemas.microsoft.com/office/drawing/2014/main" id="{9007BC4F-9D6F-A5FB-E4CF-AC60A335343B}"/>
              </a:ext>
            </a:extLst>
          </p:cNvPr>
          <p:cNvSpPr>
            <a:spLocks noGrp="1"/>
          </p:cNvSpPr>
          <p:nvPr>
            <p:ph type="body" sz="quarter" idx="39"/>
          </p:nvPr>
        </p:nvSpPr>
        <p:spPr>
          <a:xfrm>
            <a:off x="839882"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3" name="Text Placeholder 5">
            <a:extLst>
              <a:ext uri="{FF2B5EF4-FFF2-40B4-BE49-F238E27FC236}">
                <a16:creationId xmlns:a16="http://schemas.microsoft.com/office/drawing/2014/main" id="{263D0B5F-3C76-A3FA-BCF6-78BBC6E0D4D7}"/>
              </a:ext>
            </a:extLst>
          </p:cNvPr>
          <p:cNvSpPr>
            <a:spLocks noGrp="1"/>
          </p:cNvSpPr>
          <p:nvPr>
            <p:ph type="body" sz="quarter" idx="40"/>
          </p:nvPr>
        </p:nvSpPr>
        <p:spPr>
          <a:xfrm>
            <a:off x="6876934"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4" name="Text Placeholder 5">
            <a:extLst>
              <a:ext uri="{FF2B5EF4-FFF2-40B4-BE49-F238E27FC236}">
                <a16:creationId xmlns:a16="http://schemas.microsoft.com/office/drawing/2014/main" id="{F6775768-E42D-3B8F-BD1D-CBAB6A3A0C5D}"/>
              </a:ext>
            </a:extLst>
          </p:cNvPr>
          <p:cNvSpPr>
            <a:spLocks noGrp="1"/>
          </p:cNvSpPr>
          <p:nvPr>
            <p:ph type="body" sz="quarter" idx="41"/>
          </p:nvPr>
        </p:nvSpPr>
        <p:spPr>
          <a:xfrm>
            <a:off x="6876934"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6" name="Text Placeholder 5">
            <a:extLst>
              <a:ext uri="{FF2B5EF4-FFF2-40B4-BE49-F238E27FC236}">
                <a16:creationId xmlns:a16="http://schemas.microsoft.com/office/drawing/2014/main" id="{996EA175-5FD0-F5F3-0F5C-06C9016ADDBD}"/>
              </a:ext>
            </a:extLst>
          </p:cNvPr>
          <p:cNvSpPr>
            <a:spLocks noGrp="1"/>
          </p:cNvSpPr>
          <p:nvPr>
            <p:ph type="body" sz="quarter" idx="42"/>
          </p:nvPr>
        </p:nvSpPr>
        <p:spPr>
          <a:xfrm>
            <a:off x="6876934"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29" name="Oval 28">
            <a:extLst>
              <a:ext uri="{FF2B5EF4-FFF2-40B4-BE49-F238E27FC236}">
                <a16:creationId xmlns:a16="http://schemas.microsoft.com/office/drawing/2014/main" id="{D44B4E05-E712-140E-5788-25EE31D38E8B}"/>
              </a:ext>
            </a:extLst>
          </p:cNvPr>
          <p:cNvSpPr/>
          <p:nvPr userDrawn="1"/>
        </p:nvSpPr>
        <p:spPr bwMode="auto">
          <a:xfrm>
            <a:off x="194309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E719424D-27D2-02C9-2A38-096673958F52}"/>
              </a:ext>
            </a:extLst>
          </p:cNvPr>
          <p:cNvSpPr/>
          <p:nvPr userDrawn="1"/>
        </p:nvSpPr>
        <p:spPr bwMode="auto">
          <a:xfrm>
            <a:off x="2044559"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5E49F84F-C3CD-E3C3-A68B-70950D9B171C}"/>
              </a:ext>
            </a:extLst>
          </p:cNvPr>
          <p:cNvSpPr/>
          <p:nvPr userDrawn="1"/>
        </p:nvSpPr>
        <p:spPr bwMode="auto">
          <a:xfrm>
            <a:off x="357923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61FBC744-6C82-5EDB-1037-AC2EC8A3EBB1}"/>
              </a:ext>
            </a:extLst>
          </p:cNvPr>
          <p:cNvSpPr/>
          <p:nvPr userDrawn="1"/>
        </p:nvSpPr>
        <p:spPr bwMode="auto">
          <a:xfrm>
            <a:off x="368070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3" name="Oval 32">
            <a:extLst>
              <a:ext uri="{FF2B5EF4-FFF2-40B4-BE49-F238E27FC236}">
                <a16:creationId xmlns:a16="http://schemas.microsoft.com/office/drawing/2014/main" id="{B4E1814C-074F-4DDF-D938-535F760BB478}"/>
              </a:ext>
            </a:extLst>
          </p:cNvPr>
          <p:cNvSpPr/>
          <p:nvPr userDrawn="1"/>
        </p:nvSpPr>
        <p:spPr bwMode="auto">
          <a:xfrm>
            <a:off x="758230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7A675EF0-E474-CB29-E0CD-CC1890C072E3}"/>
              </a:ext>
            </a:extLst>
          </p:cNvPr>
          <p:cNvSpPr/>
          <p:nvPr userDrawn="1"/>
        </p:nvSpPr>
        <p:spPr bwMode="auto">
          <a:xfrm>
            <a:off x="7683003" y="1960307"/>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0F840BC2-266A-1C82-92C2-7B6D9A105E14}"/>
              </a:ext>
            </a:extLst>
          </p:cNvPr>
          <p:cNvSpPr/>
          <p:nvPr userDrawn="1"/>
        </p:nvSpPr>
        <p:spPr bwMode="auto">
          <a:xfrm>
            <a:off x="921844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E73518D7-84FF-F739-1441-D82A99AA334F}"/>
              </a:ext>
            </a:extLst>
          </p:cNvPr>
          <p:cNvSpPr/>
          <p:nvPr userDrawn="1"/>
        </p:nvSpPr>
        <p:spPr bwMode="auto">
          <a:xfrm>
            <a:off x="931991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cxnSp>
        <p:nvCxnSpPr>
          <p:cNvPr id="54" name="Straight Connector 53">
            <a:extLst>
              <a:ext uri="{FF2B5EF4-FFF2-40B4-BE49-F238E27FC236}">
                <a16:creationId xmlns:a16="http://schemas.microsoft.com/office/drawing/2014/main" id="{2D16AF58-6722-39A6-1AD9-DC16456436E1}"/>
              </a:ext>
            </a:extLst>
          </p:cNvPr>
          <p:cNvCxnSpPr>
            <a:cxnSpLocks/>
          </p:cNvCxnSpPr>
          <p:nvPr userDrawn="1"/>
        </p:nvCxnSpPr>
        <p:spPr>
          <a:xfrm>
            <a:off x="6096000" y="3873832"/>
            <a:ext cx="0" cy="1755443"/>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5" name="Straight Connector 54">
            <a:extLst>
              <a:ext uri="{FF2B5EF4-FFF2-40B4-BE49-F238E27FC236}">
                <a16:creationId xmlns:a16="http://schemas.microsoft.com/office/drawing/2014/main" id="{08987300-6899-8524-267A-9FC03D13CB5B}"/>
              </a:ext>
            </a:extLst>
          </p:cNvPr>
          <p:cNvCxnSpPr>
            <a:cxnSpLocks/>
          </p:cNvCxnSpPr>
          <p:nvPr userDrawn="1"/>
        </p:nvCxnSpPr>
        <p:spPr>
          <a:xfrm flipH="1">
            <a:off x="0" y="5629275"/>
            <a:ext cx="12192000" cy="0"/>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0" name="Title 59">
            <a:extLst>
              <a:ext uri="{FF2B5EF4-FFF2-40B4-BE49-F238E27FC236}">
                <a16:creationId xmlns:a16="http://schemas.microsoft.com/office/drawing/2014/main" id="{59641B11-4B97-D963-19A2-D81441F13E5E}"/>
              </a:ext>
            </a:extLst>
          </p:cNvPr>
          <p:cNvSpPr>
            <a:spLocks noGrp="1"/>
          </p:cNvSpPr>
          <p:nvPr userDrawn="1">
            <p:ph type="title"/>
          </p:nvPr>
        </p:nvSpPr>
        <p:spPr/>
        <p:txBody>
          <a:bodyPr/>
          <a:lstStyle/>
          <a:p>
            <a:r>
              <a:rPr lang="en-US"/>
              <a:t>Click to edit Master title style</a:t>
            </a:r>
            <a:endParaRPr lang="en-IN"/>
          </a:p>
        </p:txBody>
      </p:sp>
      <p:sp>
        <p:nvSpPr>
          <p:cNvPr id="63" name="Text Placeholder 61">
            <a:extLst>
              <a:ext uri="{FF2B5EF4-FFF2-40B4-BE49-F238E27FC236}">
                <a16:creationId xmlns:a16="http://schemas.microsoft.com/office/drawing/2014/main" id="{FF90FD4A-AC33-5A2C-D076-3AC56D69CAF9}"/>
              </a:ext>
            </a:extLst>
          </p:cNvPr>
          <p:cNvSpPr>
            <a:spLocks noGrp="1"/>
          </p:cNvSpPr>
          <p:nvPr userDrawn="1">
            <p:ph type="body" sz="quarter" idx="13"/>
          </p:nvPr>
        </p:nvSpPr>
        <p:spPr>
          <a:xfrm>
            <a:off x="1645445"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7" name="Text Placeholder 66">
            <a:extLst>
              <a:ext uri="{FF2B5EF4-FFF2-40B4-BE49-F238E27FC236}">
                <a16:creationId xmlns:a16="http://schemas.microsoft.com/office/drawing/2014/main" id="{C3521EEC-9F97-A391-667C-D5B871F81D31}"/>
              </a:ext>
            </a:extLst>
          </p:cNvPr>
          <p:cNvSpPr>
            <a:spLocks noGrp="1"/>
          </p:cNvSpPr>
          <p:nvPr userDrawn="1">
            <p:ph type="body" sz="quarter" idx="16"/>
          </p:nvPr>
        </p:nvSpPr>
        <p:spPr>
          <a:xfrm>
            <a:off x="1645445" y="459566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9" name="Text Placeholder 68">
            <a:extLst>
              <a:ext uri="{FF2B5EF4-FFF2-40B4-BE49-F238E27FC236}">
                <a16:creationId xmlns:a16="http://schemas.microsoft.com/office/drawing/2014/main" id="{BC168433-D4F9-F291-57C0-3C6A88CB58E8}"/>
              </a:ext>
            </a:extLst>
          </p:cNvPr>
          <p:cNvSpPr>
            <a:spLocks noGrp="1"/>
          </p:cNvSpPr>
          <p:nvPr userDrawn="1">
            <p:ph type="body" sz="quarter" idx="17"/>
          </p:nvPr>
        </p:nvSpPr>
        <p:spPr>
          <a:xfrm>
            <a:off x="1645445"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1" name="Text Placeholder 70">
            <a:extLst>
              <a:ext uri="{FF2B5EF4-FFF2-40B4-BE49-F238E27FC236}">
                <a16:creationId xmlns:a16="http://schemas.microsoft.com/office/drawing/2014/main" id="{CD09CA6F-BA8E-2253-92FA-BFFCCD3EB9BD}"/>
              </a:ext>
            </a:extLst>
          </p:cNvPr>
          <p:cNvSpPr>
            <a:spLocks noGrp="1"/>
          </p:cNvSpPr>
          <p:nvPr userDrawn="1">
            <p:ph type="body" sz="quarter" idx="18"/>
          </p:nvPr>
        </p:nvSpPr>
        <p:spPr>
          <a:xfrm>
            <a:off x="7682497"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5" name="Text Placeholder 74">
            <a:extLst>
              <a:ext uri="{FF2B5EF4-FFF2-40B4-BE49-F238E27FC236}">
                <a16:creationId xmlns:a16="http://schemas.microsoft.com/office/drawing/2014/main" id="{9B51A413-70FD-1137-0C33-386E47515569}"/>
              </a:ext>
            </a:extLst>
          </p:cNvPr>
          <p:cNvSpPr>
            <a:spLocks noGrp="1"/>
          </p:cNvSpPr>
          <p:nvPr userDrawn="1">
            <p:ph type="body" sz="quarter" idx="21"/>
          </p:nvPr>
        </p:nvSpPr>
        <p:spPr>
          <a:xfrm>
            <a:off x="7682497" y="4595856"/>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vl5pPr>
              <a:defRPr/>
            </a:lvl5pPr>
          </a:lstStyle>
          <a:p>
            <a:pPr lvl="0"/>
            <a:endParaRPr lang="en-IN"/>
          </a:p>
        </p:txBody>
      </p:sp>
      <p:sp>
        <p:nvSpPr>
          <p:cNvPr id="77" name="Text Placeholder 76">
            <a:extLst>
              <a:ext uri="{FF2B5EF4-FFF2-40B4-BE49-F238E27FC236}">
                <a16:creationId xmlns:a16="http://schemas.microsoft.com/office/drawing/2014/main" id="{F96B9DB7-62C0-373F-7F1D-48D6B1E9B507}"/>
              </a:ext>
            </a:extLst>
          </p:cNvPr>
          <p:cNvSpPr>
            <a:spLocks noGrp="1"/>
          </p:cNvSpPr>
          <p:nvPr userDrawn="1">
            <p:ph type="body" sz="quarter" idx="22"/>
          </p:nvPr>
        </p:nvSpPr>
        <p:spPr>
          <a:xfrm>
            <a:off x="7682497"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81" name="Text Placeholder 80">
            <a:extLst>
              <a:ext uri="{FF2B5EF4-FFF2-40B4-BE49-F238E27FC236}">
                <a16:creationId xmlns:a16="http://schemas.microsoft.com/office/drawing/2014/main" id="{F33B6023-CEBC-C704-7C3D-EDDC0476C823}"/>
              </a:ext>
            </a:extLst>
          </p:cNvPr>
          <p:cNvSpPr>
            <a:spLocks noGrp="1"/>
          </p:cNvSpPr>
          <p:nvPr userDrawn="1">
            <p:ph type="body" sz="quarter" idx="23"/>
          </p:nvPr>
        </p:nvSpPr>
        <p:spPr>
          <a:xfrm>
            <a:off x="58826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marL="228600" marR="0" lvl="0" indent="-228600" algn="ctr" defTabSz="932472" rtl="0" eaLnBrk="1" fontAlgn="base" latinLnBrk="0" hangingPunct="1">
              <a:lnSpc>
                <a:spcPct val="100000"/>
              </a:lnSpc>
              <a:spcBef>
                <a:spcPct val="0"/>
              </a:spcBef>
              <a:spcAft>
                <a:spcPct val="0"/>
              </a:spcAft>
              <a:buClrTx/>
              <a:buSzTx/>
              <a:buFont typeface="Wingdings" panose="05000000000000000000" pitchFamily="2" charset="2"/>
              <a:buNone/>
              <a:tabLst/>
            </a:pPr>
            <a:endParaRPr lang="en-IN"/>
          </a:p>
        </p:txBody>
      </p:sp>
      <p:sp>
        <p:nvSpPr>
          <p:cNvPr id="83" name="Text Placeholder 82">
            <a:extLst>
              <a:ext uri="{FF2B5EF4-FFF2-40B4-BE49-F238E27FC236}">
                <a16:creationId xmlns:a16="http://schemas.microsoft.com/office/drawing/2014/main" id="{1EFD3972-BA87-4488-CEB6-D722C88EE31E}"/>
              </a:ext>
            </a:extLst>
          </p:cNvPr>
          <p:cNvSpPr>
            <a:spLocks noGrp="1"/>
          </p:cNvSpPr>
          <p:nvPr userDrawn="1">
            <p:ph type="body" sz="quarter" idx="24"/>
          </p:nvPr>
        </p:nvSpPr>
        <p:spPr>
          <a:xfrm>
            <a:off x="622747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lvl="0"/>
            <a:endParaRPr lang="en-IN"/>
          </a:p>
        </p:txBody>
      </p:sp>
      <p:sp>
        <p:nvSpPr>
          <p:cNvPr id="85" name="Picture Placeholder 84">
            <a:extLst>
              <a:ext uri="{FF2B5EF4-FFF2-40B4-BE49-F238E27FC236}">
                <a16:creationId xmlns:a16="http://schemas.microsoft.com/office/drawing/2014/main" id="{0EA89367-92E2-138D-5EC7-1CD725A1D636}"/>
              </a:ext>
            </a:extLst>
          </p:cNvPr>
          <p:cNvSpPr>
            <a:spLocks noGrp="1"/>
          </p:cNvSpPr>
          <p:nvPr userDrawn="1">
            <p:ph type="pic" sz="quarter" idx="25" hasCustomPrompt="1"/>
          </p:nvPr>
        </p:nvSpPr>
        <p:spPr>
          <a:xfrm>
            <a:off x="2043792" y="1960305"/>
            <a:ext cx="832104" cy="832104"/>
          </a:xfrm>
          <a:prstGeom prst="ellipse">
            <a:avLst/>
          </a:prstGeom>
        </p:spPr>
        <p:txBody>
          <a:bodyPr anchor="ctr">
            <a:noAutofit/>
          </a:bodyPr>
          <a:lstStyle>
            <a:lvl1pPr marL="0" indent="0" algn="ctr">
              <a:buNone/>
              <a:defRPr sz="1400"/>
            </a:lvl1pPr>
          </a:lstStyle>
          <a:p>
            <a:r>
              <a:rPr lang="en-IN"/>
              <a:t>Icon</a:t>
            </a:r>
          </a:p>
        </p:txBody>
      </p:sp>
      <p:sp>
        <p:nvSpPr>
          <p:cNvPr id="87" name="Picture Placeholder 86">
            <a:extLst>
              <a:ext uri="{FF2B5EF4-FFF2-40B4-BE49-F238E27FC236}">
                <a16:creationId xmlns:a16="http://schemas.microsoft.com/office/drawing/2014/main" id="{2A01C636-0C5E-8409-5D9F-70740D57E951}"/>
              </a:ext>
            </a:extLst>
          </p:cNvPr>
          <p:cNvSpPr>
            <a:spLocks noGrp="1"/>
          </p:cNvSpPr>
          <p:nvPr userDrawn="1">
            <p:ph type="pic" sz="quarter" idx="26" hasCustomPrompt="1"/>
          </p:nvPr>
        </p:nvSpPr>
        <p:spPr>
          <a:xfrm>
            <a:off x="3679939"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4" name="Text Placeholder 93">
            <a:extLst>
              <a:ext uri="{FF2B5EF4-FFF2-40B4-BE49-F238E27FC236}">
                <a16:creationId xmlns:a16="http://schemas.microsoft.com/office/drawing/2014/main" id="{2D84FC88-F182-D093-AE9C-AB5FEDDC61FC}"/>
              </a:ext>
            </a:extLst>
          </p:cNvPr>
          <p:cNvSpPr>
            <a:spLocks noGrp="1"/>
          </p:cNvSpPr>
          <p:nvPr userDrawn="1">
            <p:ph type="body" sz="quarter" idx="29" hasCustomPrompt="1"/>
          </p:nvPr>
        </p:nvSpPr>
        <p:spPr>
          <a:xfrm>
            <a:off x="1004539"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5" name="Text Placeholder 93">
            <a:extLst>
              <a:ext uri="{FF2B5EF4-FFF2-40B4-BE49-F238E27FC236}">
                <a16:creationId xmlns:a16="http://schemas.microsoft.com/office/drawing/2014/main" id="{9601CCE4-A762-599C-8431-6F9E2132E505}"/>
              </a:ext>
            </a:extLst>
          </p:cNvPr>
          <p:cNvSpPr>
            <a:spLocks noGrp="1"/>
          </p:cNvSpPr>
          <p:nvPr userDrawn="1">
            <p:ph type="body" sz="quarter" idx="30" hasCustomPrompt="1"/>
          </p:nvPr>
        </p:nvSpPr>
        <p:spPr>
          <a:xfrm>
            <a:off x="1004539"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6" name="Text Placeholder 93">
            <a:extLst>
              <a:ext uri="{FF2B5EF4-FFF2-40B4-BE49-F238E27FC236}">
                <a16:creationId xmlns:a16="http://schemas.microsoft.com/office/drawing/2014/main" id="{A57A6776-D180-1F93-542A-FA72D5CA9BDC}"/>
              </a:ext>
            </a:extLst>
          </p:cNvPr>
          <p:cNvSpPr>
            <a:spLocks noGrp="1"/>
          </p:cNvSpPr>
          <p:nvPr userDrawn="1">
            <p:ph type="body" sz="quarter" idx="31" hasCustomPrompt="1"/>
          </p:nvPr>
        </p:nvSpPr>
        <p:spPr>
          <a:xfrm>
            <a:off x="1004539"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7" name="Text Placeholder 93">
            <a:extLst>
              <a:ext uri="{FF2B5EF4-FFF2-40B4-BE49-F238E27FC236}">
                <a16:creationId xmlns:a16="http://schemas.microsoft.com/office/drawing/2014/main" id="{32F0C1CA-CC86-BEB6-B488-CF27701D1789}"/>
              </a:ext>
            </a:extLst>
          </p:cNvPr>
          <p:cNvSpPr>
            <a:spLocks noGrp="1"/>
          </p:cNvSpPr>
          <p:nvPr userDrawn="1">
            <p:ph type="body" sz="quarter" idx="32" hasCustomPrompt="1"/>
          </p:nvPr>
        </p:nvSpPr>
        <p:spPr>
          <a:xfrm>
            <a:off x="7041591"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8" name="Text Placeholder 93">
            <a:extLst>
              <a:ext uri="{FF2B5EF4-FFF2-40B4-BE49-F238E27FC236}">
                <a16:creationId xmlns:a16="http://schemas.microsoft.com/office/drawing/2014/main" id="{ABA48210-6C4F-A93E-B167-C621709034BB}"/>
              </a:ext>
            </a:extLst>
          </p:cNvPr>
          <p:cNvSpPr>
            <a:spLocks noGrp="1"/>
          </p:cNvSpPr>
          <p:nvPr userDrawn="1">
            <p:ph type="body" sz="quarter" idx="33" hasCustomPrompt="1"/>
          </p:nvPr>
        </p:nvSpPr>
        <p:spPr>
          <a:xfrm>
            <a:off x="7041591"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9" name="Text Placeholder 93">
            <a:extLst>
              <a:ext uri="{FF2B5EF4-FFF2-40B4-BE49-F238E27FC236}">
                <a16:creationId xmlns:a16="http://schemas.microsoft.com/office/drawing/2014/main" id="{E3B76DD4-E46C-CB73-2FBC-17DE1882B8E7}"/>
              </a:ext>
            </a:extLst>
          </p:cNvPr>
          <p:cNvSpPr>
            <a:spLocks noGrp="1"/>
          </p:cNvSpPr>
          <p:nvPr userDrawn="1">
            <p:ph type="body" sz="quarter" idx="34" hasCustomPrompt="1"/>
          </p:nvPr>
        </p:nvSpPr>
        <p:spPr>
          <a:xfrm>
            <a:off x="7041591"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7" name="Picture Placeholder 86">
            <a:extLst>
              <a:ext uri="{FF2B5EF4-FFF2-40B4-BE49-F238E27FC236}">
                <a16:creationId xmlns:a16="http://schemas.microsoft.com/office/drawing/2014/main" id="{34649A6E-FBCE-AEB7-E21F-FB48FCD75264}"/>
              </a:ext>
            </a:extLst>
          </p:cNvPr>
          <p:cNvSpPr>
            <a:spLocks noGrp="1"/>
          </p:cNvSpPr>
          <p:nvPr>
            <p:ph type="pic" sz="quarter" idx="35" hasCustomPrompt="1"/>
          </p:nvPr>
        </p:nvSpPr>
        <p:spPr>
          <a:xfrm>
            <a:off x="7681471"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 name="Picture Placeholder 86">
            <a:extLst>
              <a:ext uri="{FF2B5EF4-FFF2-40B4-BE49-F238E27FC236}">
                <a16:creationId xmlns:a16="http://schemas.microsoft.com/office/drawing/2014/main" id="{6B466EC3-56E8-3C5A-3FD5-0A0379353949}"/>
              </a:ext>
            </a:extLst>
          </p:cNvPr>
          <p:cNvSpPr>
            <a:spLocks noGrp="1"/>
          </p:cNvSpPr>
          <p:nvPr>
            <p:ph type="pic" sz="quarter" idx="36" hasCustomPrompt="1"/>
          </p:nvPr>
        </p:nvSpPr>
        <p:spPr>
          <a:xfrm>
            <a:off x="9318384" y="1960304"/>
            <a:ext cx="832104" cy="832104"/>
          </a:xfrm>
          <a:prstGeom prst="ellipse">
            <a:avLst/>
          </a:prstGeom>
        </p:spPr>
        <p:txBody>
          <a:bodyPr anchor="ctr">
            <a:noAutofit/>
          </a:bodyPr>
          <a:lstStyle>
            <a:lvl1pPr marL="0" indent="0" algn="ctr">
              <a:buNone/>
              <a:defRPr sz="1400"/>
            </a:lvl1pPr>
          </a:lstStyle>
          <a:p>
            <a:r>
              <a:rPr lang="en-IN"/>
              <a:t>Icon</a:t>
            </a:r>
          </a:p>
        </p:txBody>
      </p:sp>
    </p:spTree>
    <p:extLst>
      <p:ext uri="{BB962C8B-B14F-4D97-AF65-F5344CB8AC3E}">
        <p14:creationId xmlns:p14="http://schemas.microsoft.com/office/powerpoint/2010/main" val="225383315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with Two Column">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71B1F896-3BBF-7C0B-B78C-089503F93A13}"/>
              </a:ext>
            </a:extLst>
          </p:cNvPr>
          <p:cNvSpPr/>
          <p:nvPr userDrawn="1"/>
        </p:nvSpPr>
        <p:spPr bwMode="auto">
          <a:xfrm rot="5400000">
            <a:off x="-1734609" y="3323923"/>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Freeform: Shape 2">
            <a:extLst>
              <a:ext uri="{FF2B5EF4-FFF2-40B4-BE49-F238E27FC236}">
                <a16:creationId xmlns:a16="http://schemas.microsoft.com/office/drawing/2014/main" id="{CED6DE1A-02AC-9983-E2B2-368F46FDF84A}"/>
              </a:ext>
            </a:extLst>
          </p:cNvPr>
          <p:cNvSpPr/>
          <p:nvPr userDrawn="1"/>
        </p:nvSpPr>
        <p:spPr bwMode="auto">
          <a:xfrm>
            <a:off x="0" y="-1"/>
            <a:ext cx="12192000" cy="1793663"/>
          </a:xfrm>
          <a:custGeom>
            <a:avLst/>
            <a:gdLst>
              <a:gd name="connsiteX0" fmla="*/ 0 w 12192000"/>
              <a:gd name="connsiteY0" fmla="*/ 0 h 1793663"/>
              <a:gd name="connsiteX1" fmla="*/ 12192000 w 12192000"/>
              <a:gd name="connsiteY1" fmla="*/ 0 h 1793663"/>
              <a:gd name="connsiteX2" fmla="*/ 12192000 w 12192000"/>
              <a:gd name="connsiteY2" fmla="*/ 1793663 h 1793663"/>
              <a:gd name="connsiteX3" fmla="*/ 11603830 w 12192000"/>
              <a:gd name="connsiteY3" fmla="*/ 1793663 h 1793663"/>
              <a:gd name="connsiteX4" fmla="*/ 11603830 w 12192000"/>
              <a:gd name="connsiteY4" fmla="*/ 1661356 h 1793663"/>
              <a:gd name="connsiteX5" fmla="*/ 11326775 w 12192000"/>
              <a:gd name="connsiteY5" fmla="*/ 1384301 h 1793663"/>
              <a:gd name="connsiteX6" fmla="*/ 6461953 w 12192000"/>
              <a:gd name="connsiteY6" fmla="*/ 1384301 h 1793663"/>
              <a:gd name="connsiteX7" fmla="*/ 6184898 w 12192000"/>
              <a:gd name="connsiteY7" fmla="*/ 1661356 h 1793663"/>
              <a:gd name="connsiteX8" fmla="*/ 6184898 w 12192000"/>
              <a:gd name="connsiteY8" fmla="*/ 1793663 h 1793663"/>
              <a:gd name="connsiteX9" fmla="*/ 6007101 w 12192000"/>
              <a:gd name="connsiteY9" fmla="*/ 1793663 h 1793663"/>
              <a:gd name="connsiteX10" fmla="*/ 6007101 w 12192000"/>
              <a:gd name="connsiteY10" fmla="*/ 1661356 h 1793663"/>
              <a:gd name="connsiteX11" fmla="*/ 5730045 w 12192000"/>
              <a:gd name="connsiteY11" fmla="*/ 1384301 h 1793663"/>
              <a:gd name="connsiteX12" fmla="*/ 865223 w 12192000"/>
              <a:gd name="connsiteY12" fmla="*/ 1384301 h 1793663"/>
              <a:gd name="connsiteX13" fmla="*/ 588168 w 12192000"/>
              <a:gd name="connsiteY13" fmla="*/ 1661356 h 1793663"/>
              <a:gd name="connsiteX14" fmla="*/ 588168 w 12192000"/>
              <a:gd name="connsiteY14" fmla="*/ 1793663 h 1793663"/>
              <a:gd name="connsiteX15" fmla="*/ 0 w 12192000"/>
              <a:gd name="connsiteY15" fmla="*/ 1793663 h 179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793663">
                <a:moveTo>
                  <a:pt x="0" y="0"/>
                </a:moveTo>
                <a:lnTo>
                  <a:pt x="12192000" y="0"/>
                </a:lnTo>
                <a:lnTo>
                  <a:pt x="12192000" y="1793663"/>
                </a:lnTo>
                <a:lnTo>
                  <a:pt x="11603830" y="1793663"/>
                </a:lnTo>
                <a:lnTo>
                  <a:pt x="11603830" y="1661356"/>
                </a:lnTo>
                <a:cubicBezTo>
                  <a:pt x="11603830" y="1508343"/>
                  <a:pt x="11479788" y="1384301"/>
                  <a:pt x="11326775" y="1384301"/>
                </a:cubicBezTo>
                <a:lnTo>
                  <a:pt x="6461953" y="1384301"/>
                </a:lnTo>
                <a:cubicBezTo>
                  <a:pt x="6308940" y="1384301"/>
                  <a:pt x="6184898" y="1508343"/>
                  <a:pt x="6184898" y="1661356"/>
                </a:cubicBezTo>
                <a:lnTo>
                  <a:pt x="6184898" y="1793663"/>
                </a:lnTo>
                <a:lnTo>
                  <a:pt x="6007101" y="1793663"/>
                </a:lnTo>
                <a:lnTo>
                  <a:pt x="6007101" y="1661356"/>
                </a:lnTo>
                <a:cubicBezTo>
                  <a:pt x="6007101" y="1508343"/>
                  <a:pt x="5883058" y="1384301"/>
                  <a:pt x="5730045" y="1384301"/>
                </a:cubicBezTo>
                <a:lnTo>
                  <a:pt x="865223" y="1384301"/>
                </a:lnTo>
                <a:cubicBezTo>
                  <a:pt x="712210" y="1384301"/>
                  <a:pt x="588168" y="1508343"/>
                  <a:pt x="588168" y="1661356"/>
                </a:cubicBezTo>
                <a:lnTo>
                  <a:pt x="588168" y="1793663"/>
                </a:lnTo>
                <a:lnTo>
                  <a:pt x="0" y="179366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87D2CBC8-B3E0-36F6-1896-04979256EBBB}"/>
              </a:ext>
            </a:extLst>
          </p:cNvPr>
          <p:cNvSpPr/>
          <p:nvPr userDrawn="1"/>
        </p:nvSpPr>
        <p:spPr bwMode="auto">
          <a:xfrm>
            <a:off x="757920"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AB6EA6C3-278C-85D5-EF80-7159F73D9225}"/>
              </a:ext>
            </a:extLst>
          </p:cNvPr>
          <p:cNvSpPr/>
          <p:nvPr userDrawn="1"/>
        </p:nvSpPr>
        <p:spPr bwMode="auto">
          <a:xfrm>
            <a:off x="6363272"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6" name="Rectangle: Single Corner Rounded 5">
            <a:extLst>
              <a:ext uri="{FF2B5EF4-FFF2-40B4-BE49-F238E27FC236}">
                <a16:creationId xmlns:a16="http://schemas.microsoft.com/office/drawing/2014/main" id="{E67331C0-B087-7491-2422-0B553A1D35E9}"/>
              </a:ext>
            </a:extLst>
          </p:cNvPr>
          <p:cNvSpPr/>
          <p:nvPr userDrawn="1"/>
        </p:nvSpPr>
        <p:spPr bwMode="auto">
          <a:xfrm rot="16200000" flipH="1">
            <a:off x="9869223" y="3323924"/>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Top Corners Rounded 6">
            <a:extLst>
              <a:ext uri="{FF2B5EF4-FFF2-40B4-BE49-F238E27FC236}">
                <a16:creationId xmlns:a16="http://schemas.microsoft.com/office/drawing/2014/main" id="{C9963C8D-0FD8-30F3-3F86-2D4F0558C013}"/>
              </a:ext>
            </a:extLst>
          </p:cNvPr>
          <p:cNvSpPr/>
          <p:nvPr userDrawn="1"/>
        </p:nvSpPr>
        <p:spPr bwMode="auto">
          <a:xfrm flipV="1">
            <a:off x="6007100" y="1790125"/>
            <a:ext cx="177798" cy="1540903"/>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Text Placeholder 15">
            <a:extLst>
              <a:ext uri="{FF2B5EF4-FFF2-40B4-BE49-F238E27FC236}">
                <a16:creationId xmlns:a16="http://schemas.microsoft.com/office/drawing/2014/main" id="{05FC84F8-E0F2-C97F-85C7-3850033867E0}"/>
              </a:ext>
            </a:extLst>
          </p:cNvPr>
          <p:cNvSpPr>
            <a:spLocks noGrp="1"/>
          </p:cNvSpPr>
          <p:nvPr>
            <p:ph type="body" sz="quarter" idx="10"/>
          </p:nvPr>
        </p:nvSpPr>
        <p:spPr>
          <a:xfrm>
            <a:off x="1752092"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a:p>
        </p:txBody>
      </p:sp>
      <p:sp>
        <p:nvSpPr>
          <p:cNvPr id="18" name="Text Placeholder 17">
            <a:extLst>
              <a:ext uri="{FF2B5EF4-FFF2-40B4-BE49-F238E27FC236}">
                <a16:creationId xmlns:a16="http://schemas.microsoft.com/office/drawing/2014/main" id="{3F397BDF-6661-8A5C-6327-9B07BAA4A5F8}"/>
              </a:ext>
            </a:extLst>
          </p:cNvPr>
          <p:cNvSpPr>
            <a:spLocks noGrp="1"/>
          </p:cNvSpPr>
          <p:nvPr>
            <p:ph type="body" sz="quarter" idx="11"/>
          </p:nvPr>
        </p:nvSpPr>
        <p:spPr>
          <a:xfrm>
            <a:off x="7357445"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stStyle>
          <a:p>
            <a:pPr lvl="0"/>
            <a:endParaRPr lang="en-IN"/>
          </a:p>
        </p:txBody>
      </p:sp>
      <p:sp>
        <p:nvSpPr>
          <p:cNvPr id="27" name="Text Placeholder 26">
            <a:extLst>
              <a:ext uri="{FF2B5EF4-FFF2-40B4-BE49-F238E27FC236}">
                <a16:creationId xmlns:a16="http://schemas.microsoft.com/office/drawing/2014/main" id="{5E2A6A41-D69C-81DA-BD2C-C524BB399819}"/>
              </a:ext>
            </a:extLst>
          </p:cNvPr>
          <p:cNvSpPr>
            <a:spLocks noGrp="1"/>
          </p:cNvSpPr>
          <p:nvPr>
            <p:ph type="body" sz="quarter" idx="14"/>
          </p:nvPr>
        </p:nvSpPr>
        <p:spPr>
          <a:xfrm>
            <a:off x="1006267"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9" name="Text Placeholder 28">
            <a:extLst>
              <a:ext uri="{FF2B5EF4-FFF2-40B4-BE49-F238E27FC236}">
                <a16:creationId xmlns:a16="http://schemas.microsoft.com/office/drawing/2014/main" id="{A32597D8-2F22-8BFA-3C92-B1AF975CB595}"/>
              </a:ext>
            </a:extLst>
          </p:cNvPr>
          <p:cNvSpPr>
            <a:spLocks noGrp="1"/>
          </p:cNvSpPr>
          <p:nvPr>
            <p:ph type="body" sz="quarter" idx="15"/>
          </p:nvPr>
        </p:nvSpPr>
        <p:spPr>
          <a:xfrm>
            <a:off x="6611620"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31" name="Picture Placeholder 30">
            <a:extLst>
              <a:ext uri="{FF2B5EF4-FFF2-40B4-BE49-F238E27FC236}">
                <a16:creationId xmlns:a16="http://schemas.microsoft.com/office/drawing/2014/main" id="{BC301C06-3022-C461-7ECC-928380A979BD}"/>
              </a:ext>
            </a:extLst>
          </p:cNvPr>
          <p:cNvSpPr>
            <a:spLocks noGrp="1"/>
          </p:cNvSpPr>
          <p:nvPr>
            <p:ph type="pic" sz="quarter" idx="16" hasCustomPrompt="1"/>
          </p:nvPr>
        </p:nvSpPr>
        <p:spPr>
          <a:xfrm>
            <a:off x="1007791" y="2016056"/>
            <a:ext cx="530352" cy="530352"/>
          </a:xfrm>
          <a:prstGeom prst="ellipse">
            <a:avLst/>
          </a:prstGeom>
        </p:spPr>
        <p:txBody>
          <a:bodyPr anchor="ctr">
            <a:noAutofit/>
          </a:bodyPr>
          <a:lstStyle>
            <a:lvl1pPr marL="0" indent="0" algn="ctr">
              <a:buNone/>
              <a:defRPr sz="1100"/>
            </a:lvl1pPr>
          </a:lstStyle>
          <a:p>
            <a:r>
              <a:rPr lang="en-IN"/>
              <a:t>Icon</a:t>
            </a:r>
          </a:p>
        </p:txBody>
      </p:sp>
      <p:sp>
        <p:nvSpPr>
          <p:cNvPr id="32" name="Picture Placeholder 30">
            <a:extLst>
              <a:ext uri="{FF2B5EF4-FFF2-40B4-BE49-F238E27FC236}">
                <a16:creationId xmlns:a16="http://schemas.microsoft.com/office/drawing/2014/main" id="{7664099F-EB3B-F818-FF0E-81C644180909}"/>
              </a:ext>
            </a:extLst>
          </p:cNvPr>
          <p:cNvSpPr>
            <a:spLocks noGrp="1"/>
          </p:cNvSpPr>
          <p:nvPr>
            <p:ph type="pic" sz="quarter" idx="17" hasCustomPrompt="1"/>
          </p:nvPr>
        </p:nvSpPr>
        <p:spPr>
          <a:xfrm>
            <a:off x="6613144" y="2016056"/>
            <a:ext cx="530352" cy="530352"/>
          </a:xfrm>
          <a:prstGeom prst="ellipse">
            <a:avLst/>
          </a:prstGeom>
        </p:spPr>
        <p:txBody>
          <a:bodyPr anchor="ctr">
            <a:noAutofit/>
          </a:bodyPr>
          <a:lstStyle>
            <a:lvl1pPr marL="0" indent="0" algn="ctr">
              <a:buNone/>
              <a:defRPr sz="1100"/>
            </a:lvl1pPr>
          </a:lstStyle>
          <a:p>
            <a:r>
              <a:rPr lang="en-IN"/>
              <a:t>Icon</a:t>
            </a:r>
          </a:p>
        </p:txBody>
      </p:sp>
    </p:spTree>
    <p:extLst>
      <p:ext uri="{BB962C8B-B14F-4D97-AF65-F5344CB8AC3E}">
        <p14:creationId xmlns:p14="http://schemas.microsoft.com/office/powerpoint/2010/main" val="304284874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 Column with Number">
    <p:spTree>
      <p:nvGrpSpPr>
        <p:cNvPr id="1" name=""/>
        <p:cNvGrpSpPr/>
        <p:nvPr/>
      </p:nvGrpSpPr>
      <p:grpSpPr>
        <a:xfrm>
          <a:off x="0" y="0"/>
          <a:ext cx="0" cy="0"/>
          <a:chOff x="0" y="0"/>
          <a:chExt cx="0" cy="0"/>
        </a:xfrm>
      </p:grpSpPr>
      <p:sp>
        <p:nvSpPr>
          <p:cNvPr id="56" name="Text Placeholder 33">
            <a:extLst>
              <a:ext uri="{FF2B5EF4-FFF2-40B4-BE49-F238E27FC236}">
                <a16:creationId xmlns:a16="http://schemas.microsoft.com/office/drawing/2014/main" id="{88C179F9-E73E-95DF-7EA3-1878F0A07937}"/>
              </a:ext>
            </a:extLst>
          </p:cNvPr>
          <p:cNvSpPr>
            <a:spLocks noGrp="1"/>
          </p:cNvSpPr>
          <p:nvPr>
            <p:ph type="body" sz="quarter" idx="23"/>
          </p:nvPr>
        </p:nvSpPr>
        <p:spPr>
          <a:xfrm>
            <a:off x="93472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59" name="Text Placeholder 33">
            <a:extLst>
              <a:ext uri="{FF2B5EF4-FFF2-40B4-BE49-F238E27FC236}">
                <a16:creationId xmlns:a16="http://schemas.microsoft.com/office/drawing/2014/main" id="{65363787-8F35-47E6-EEFD-D0A680C64485}"/>
              </a:ext>
            </a:extLst>
          </p:cNvPr>
          <p:cNvSpPr>
            <a:spLocks noGrp="1"/>
          </p:cNvSpPr>
          <p:nvPr>
            <p:ph type="body" sz="quarter" idx="25"/>
          </p:nvPr>
        </p:nvSpPr>
        <p:spPr>
          <a:xfrm>
            <a:off x="371856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0" name="Text Placeholder 33">
            <a:extLst>
              <a:ext uri="{FF2B5EF4-FFF2-40B4-BE49-F238E27FC236}">
                <a16:creationId xmlns:a16="http://schemas.microsoft.com/office/drawing/2014/main" id="{3F62C5F8-007E-DB57-7E8D-755298D886AD}"/>
              </a:ext>
            </a:extLst>
          </p:cNvPr>
          <p:cNvSpPr>
            <a:spLocks noGrp="1"/>
          </p:cNvSpPr>
          <p:nvPr>
            <p:ph type="body" sz="quarter" idx="26"/>
          </p:nvPr>
        </p:nvSpPr>
        <p:spPr>
          <a:xfrm>
            <a:off x="650240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1" name="Text Placeholder 33">
            <a:extLst>
              <a:ext uri="{FF2B5EF4-FFF2-40B4-BE49-F238E27FC236}">
                <a16:creationId xmlns:a16="http://schemas.microsoft.com/office/drawing/2014/main" id="{3D15336C-F7AF-18CA-6D43-1ACCD249FCF5}"/>
              </a:ext>
            </a:extLst>
          </p:cNvPr>
          <p:cNvSpPr>
            <a:spLocks noGrp="1"/>
          </p:cNvSpPr>
          <p:nvPr>
            <p:ph type="body" sz="quarter" idx="27"/>
          </p:nvPr>
        </p:nvSpPr>
        <p:spPr>
          <a:xfrm>
            <a:off x="9286241"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8" name="Rectangle 7">
            <a:extLst>
              <a:ext uri="{FF2B5EF4-FFF2-40B4-BE49-F238E27FC236}">
                <a16:creationId xmlns:a16="http://schemas.microsoft.com/office/drawing/2014/main" id="{A36D360D-1D6E-4448-824A-8DF334138444}"/>
              </a:ext>
            </a:extLst>
          </p:cNvPr>
          <p:cNvSpPr/>
          <p:nvPr userDrawn="1"/>
        </p:nvSpPr>
        <p:spPr bwMode="auto">
          <a:xfrm>
            <a:off x="0" y="5079999"/>
            <a:ext cx="12192000" cy="985838"/>
          </a:xfrm>
          <a:prstGeom prst="rect">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Segoe UI Semibold"/>
              <a:ea typeface="+mn-ea"/>
              <a:cs typeface="Segoe UI" pitchFamily="34" charset="0"/>
            </a:endParaRPr>
          </a:p>
        </p:txBody>
      </p:sp>
      <p:sp>
        <p:nvSpPr>
          <p:cNvPr id="89" name="Text Placeholder 88">
            <a:extLst>
              <a:ext uri="{FF2B5EF4-FFF2-40B4-BE49-F238E27FC236}">
                <a16:creationId xmlns:a16="http://schemas.microsoft.com/office/drawing/2014/main" id="{CB414742-DEBE-863A-87E2-635881F4D1B5}"/>
              </a:ext>
            </a:extLst>
          </p:cNvPr>
          <p:cNvSpPr>
            <a:spLocks noGrp="1"/>
          </p:cNvSpPr>
          <p:nvPr>
            <p:ph type="body" sz="quarter" idx="41"/>
          </p:nvPr>
        </p:nvSpPr>
        <p:spPr>
          <a:xfrm>
            <a:off x="58420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0" name="Text Placeholder 88">
            <a:extLst>
              <a:ext uri="{FF2B5EF4-FFF2-40B4-BE49-F238E27FC236}">
                <a16:creationId xmlns:a16="http://schemas.microsoft.com/office/drawing/2014/main" id="{9C0B6495-7F86-9712-E11A-4BFAEC5CCBA1}"/>
              </a:ext>
            </a:extLst>
          </p:cNvPr>
          <p:cNvSpPr>
            <a:spLocks noGrp="1"/>
          </p:cNvSpPr>
          <p:nvPr>
            <p:ph type="body" sz="quarter" idx="42"/>
          </p:nvPr>
        </p:nvSpPr>
        <p:spPr>
          <a:xfrm>
            <a:off x="336804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1" name="Text Placeholder 88">
            <a:extLst>
              <a:ext uri="{FF2B5EF4-FFF2-40B4-BE49-F238E27FC236}">
                <a16:creationId xmlns:a16="http://schemas.microsoft.com/office/drawing/2014/main" id="{E2CD792B-9536-D820-E3A1-777D86E2ED71}"/>
              </a:ext>
            </a:extLst>
          </p:cNvPr>
          <p:cNvSpPr>
            <a:spLocks noGrp="1"/>
          </p:cNvSpPr>
          <p:nvPr>
            <p:ph type="body" sz="quarter" idx="43"/>
          </p:nvPr>
        </p:nvSpPr>
        <p:spPr>
          <a:xfrm>
            <a:off x="615188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2" name="Text Placeholder 88">
            <a:extLst>
              <a:ext uri="{FF2B5EF4-FFF2-40B4-BE49-F238E27FC236}">
                <a16:creationId xmlns:a16="http://schemas.microsoft.com/office/drawing/2014/main" id="{F0211C02-3F8C-5350-38FC-705D0E39CB92}"/>
              </a:ext>
            </a:extLst>
          </p:cNvPr>
          <p:cNvSpPr>
            <a:spLocks noGrp="1"/>
          </p:cNvSpPr>
          <p:nvPr>
            <p:ph type="body" sz="quarter" idx="44"/>
          </p:nvPr>
        </p:nvSpPr>
        <p:spPr>
          <a:xfrm>
            <a:off x="8935721"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4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30" name="Text Placeholder 29">
            <a:extLst>
              <a:ext uri="{FF2B5EF4-FFF2-40B4-BE49-F238E27FC236}">
                <a16:creationId xmlns:a16="http://schemas.microsoft.com/office/drawing/2014/main" id="{6B61CDCE-FB12-EEE4-66A6-E77EB88C6366}"/>
              </a:ext>
            </a:extLst>
          </p:cNvPr>
          <p:cNvSpPr>
            <a:spLocks noGrp="1"/>
          </p:cNvSpPr>
          <p:nvPr>
            <p:ph type="body" sz="quarter" idx="10"/>
          </p:nvPr>
        </p:nvSpPr>
        <p:spPr>
          <a:xfrm>
            <a:off x="588262" y="1144826"/>
            <a:ext cx="11018268" cy="615553"/>
          </a:xfrm>
        </p:spPr>
        <p:txBody>
          <a:bodyPr/>
          <a:lstStyle>
            <a:lvl1pPr marL="0" indent="0">
              <a:buNone/>
              <a:defRPr kumimoji="0" lang="en-IN" sz="2000" b="0" i="0" u="none" strike="noStrike" kern="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45" name="Text Placeholder 44">
            <a:extLst>
              <a:ext uri="{FF2B5EF4-FFF2-40B4-BE49-F238E27FC236}">
                <a16:creationId xmlns:a16="http://schemas.microsoft.com/office/drawing/2014/main" id="{0CCFD869-8E3B-4CF2-68E2-4431E58D5B03}"/>
              </a:ext>
            </a:extLst>
          </p:cNvPr>
          <p:cNvSpPr>
            <a:spLocks noGrp="1"/>
          </p:cNvSpPr>
          <p:nvPr>
            <p:ph type="body" sz="quarter" idx="17"/>
          </p:nvPr>
        </p:nvSpPr>
        <p:spPr>
          <a:xfrm>
            <a:off x="66420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7" name="Text Placeholder 46">
            <a:extLst>
              <a:ext uri="{FF2B5EF4-FFF2-40B4-BE49-F238E27FC236}">
                <a16:creationId xmlns:a16="http://schemas.microsoft.com/office/drawing/2014/main" id="{FBBA81A1-BAA3-EA5B-AD96-1A0BA33D46EB}"/>
              </a:ext>
            </a:extLst>
          </p:cNvPr>
          <p:cNvSpPr>
            <a:spLocks noGrp="1"/>
          </p:cNvSpPr>
          <p:nvPr>
            <p:ph type="body" sz="quarter" idx="18"/>
          </p:nvPr>
        </p:nvSpPr>
        <p:spPr>
          <a:xfrm>
            <a:off x="344804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9" name="Text Placeholder 48">
            <a:extLst>
              <a:ext uri="{FF2B5EF4-FFF2-40B4-BE49-F238E27FC236}">
                <a16:creationId xmlns:a16="http://schemas.microsoft.com/office/drawing/2014/main" id="{49639813-7613-1FF5-C008-109C8E28AC00}"/>
              </a:ext>
            </a:extLst>
          </p:cNvPr>
          <p:cNvSpPr>
            <a:spLocks noGrp="1"/>
          </p:cNvSpPr>
          <p:nvPr>
            <p:ph type="body" sz="quarter" idx="19"/>
          </p:nvPr>
        </p:nvSpPr>
        <p:spPr>
          <a:xfrm>
            <a:off x="623188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1" name="Text Placeholder 50">
            <a:extLst>
              <a:ext uri="{FF2B5EF4-FFF2-40B4-BE49-F238E27FC236}">
                <a16:creationId xmlns:a16="http://schemas.microsoft.com/office/drawing/2014/main" id="{07D1BB2B-6B1F-0FB2-EC46-8958C3AA6D92}"/>
              </a:ext>
            </a:extLst>
          </p:cNvPr>
          <p:cNvSpPr>
            <a:spLocks noGrp="1"/>
          </p:cNvSpPr>
          <p:nvPr>
            <p:ph type="body" sz="quarter" idx="20"/>
          </p:nvPr>
        </p:nvSpPr>
        <p:spPr>
          <a:xfrm>
            <a:off x="901572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5" name="Text Placeholder 54">
            <a:extLst>
              <a:ext uri="{FF2B5EF4-FFF2-40B4-BE49-F238E27FC236}">
                <a16:creationId xmlns:a16="http://schemas.microsoft.com/office/drawing/2014/main" id="{ECC2AC61-F41B-7C1A-88FD-99A071276943}"/>
              </a:ext>
            </a:extLst>
          </p:cNvPr>
          <p:cNvSpPr>
            <a:spLocks noGrp="1"/>
          </p:cNvSpPr>
          <p:nvPr>
            <p:ph type="body" sz="quarter" idx="22"/>
          </p:nvPr>
        </p:nvSpPr>
        <p:spPr>
          <a:xfrm>
            <a:off x="584200" y="5530600"/>
            <a:ext cx="11023600" cy="369332"/>
          </a:xfrm>
        </p:spPr>
        <p:txBody>
          <a:bodyPr/>
          <a:lstStyle>
            <a:lvl1pPr marL="0" indent="0" algn="ctr">
              <a:buNone/>
              <a:defRPr kumimoji="0" lang="en-IN" sz="2400" b="0" i="0" u="none" strike="noStrike" kern="1200" cap="none" spc="0" normalizeH="0" baseline="0" dirty="0">
                <a:ln>
                  <a:noFill/>
                </a:ln>
                <a:solidFill>
                  <a:schemeClr val="bg2"/>
                </a:solidFill>
                <a:effectLst/>
                <a:uLnTx/>
                <a:uFillTx/>
                <a:latin typeface="+mj-lt"/>
                <a:ea typeface="+mn-ea"/>
                <a:cs typeface="Segoe UI" pitchFamily="34" charset="0"/>
              </a:defRPr>
            </a:lvl1pPr>
          </a:lstStyle>
          <a:p>
            <a:pPr lvl="0"/>
            <a:endParaRPr lang="en-IN"/>
          </a:p>
        </p:txBody>
      </p:sp>
      <p:sp>
        <p:nvSpPr>
          <p:cNvPr id="58" name="Text Placeholder 57">
            <a:extLst>
              <a:ext uri="{FF2B5EF4-FFF2-40B4-BE49-F238E27FC236}">
                <a16:creationId xmlns:a16="http://schemas.microsoft.com/office/drawing/2014/main" id="{EEC8EF74-43BC-B549-D940-1CF55E69109B}"/>
              </a:ext>
            </a:extLst>
          </p:cNvPr>
          <p:cNvSpPr>
            <a:spLocks noGrp="1"/>
          </p:cNvSpPr>
          <p:nvPr>
            <p:ph type="body" sz="quarter" idx="24" hasCustomPrompt="1"/>
          </p:nvPr>
        </p:nvSpPr>
        <p:spPr>
          <a:xfrm>
            <a:off x="139437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2" name="Text Placeholder 57">
            <a:extLst>
              <a:ext uri="{FF2B5EF4-FFF2-40B4-BE49-F238E27FC236}">
                <a16:creationId xmlns:a16="http://schemas.microsoft.com/office/drawing/2014/main" id="{B21D5880-7A0D-CF88-CD72-E6E4B18C21E8}"/>
              </a:ext>
            </a:extLst>
          </p:cNvPr>
          <p:cNvSpPr>
            <a:spLocks noGrp="1"/>
          </p:cNvSpPr>
          <p:nvPr>
            <p:ph type="body" sz="quarter" idx="28" hasCustomPrompt="1"/>
          </p:nvPr>
        </p:nvSpPr>
        <p:spPr>
          <a:xfrm>
            <a:off x="417821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4" name="Text Placeholder 57">
            <a:extLst>
              <a:ext uri="{FF2B5EF4-FFF2-40B4-BE49-F238E27FC236}">
                <a16:creationId xmlns:a16="http://schemas.microsoft.com/office/drawing/2014/main" id="{440F6FDA-5D6C-CCD4-1CC3-160EB10018F1}"/>
              </a:ext>
            </a:extLst>
          </p:cNvPr>
          <p:cNvSpPr>
            <a:spLocks noGrp="1"/>
          </p:cNvSpPr>
          <p:nvPr>
            <p:ph type="body" sz="quarter" idx="29" hasCustomPrompt="1"/>
          </p:nvPr>
        </p:nvSpPr>
        <p:spPr>
          <a:xfrm>
            <a:off x="696205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5" name="Text Placeholder 57">
            <a:extLst>
              <a:ext uri="{FF2B5EF4-FFF2-40B4-BE49-F238E27FC236}">
                <a16:creationId xmlns:a16="http://schemas.microsoft.com/office/drawing/2014/main" id="{E9154C4D-EDBB-9D16-24D4-CC3375CB48A5}"/>
              </a:ext>
            </a:extLst>
          </p:cNvPr>
          <p:cNvSpPr>
            <a:spLocks noGrp="1"/>
          </p:cNvSpPr>
          <p:nvPr>
            <p:ph type="body" sz="quarter" idx="30" hasCustomPrompt="1"/>
          </p:nvPr>
        </p:nvSpPr>
        <p:spPr>
          <a:xfrm>
            <a:off x="9745899"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7" name="Text Placeholder 66">
            <a:extLst>
              <a:ext uri="{FF2B5EF4-FFF2-40B4-BE49-F238E27FC236}">
                <a16:creationId xmlns:a16="http://schemas.microsoft.com/office/drawing/2014/main" id="{4BF7CCD8-A92B-33A8-BD3F-515D5A15E804}"/>
              </a:ext>
            </a:extLst>
          </p:cNvPr>
          <p:cNvSpPr>
            <a:spLocks noGrp="1"/>
          </p:cNvSpPr>
          <p:nvPr>
            <p:ph type="body" sz="quarter" idx="31" hasCustomPrompt="1"/>
          </p:nvPr>
        </p:nvSpPr>
        <p:spPr>
          <a:xfrm>
            <a:off x="58521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1" name="Text Placeholder 70">
            <a:extLst>
              <a:ext uri="{FF2B5EF4-FFF2-40B4-BE49-F238E27FC236}">
                <a16:creationId xmlns:a16="http://schemas.microsoft.com/office/drawing/2014/main" id="{368CC796-F9AE-CEA3-BF85-3C3884FC27A3}"/>
              </a:ext>
            </a:extLst>
          </p:cNvPr>
          <p:cNvSpPr>
            <a:spLocks noGrp="1"/>
          </p:cNvSpPr>
          <p:nvPr>
            <p:ph type="body" sz="quarter" idx="33" hasCustomPrompt="1"/>
          </p:nvPr>
        </p:nvSpPr>
        <p:spPr>
          <a:xfrm>
            <a:off x="610705" y="2345140"/>
            <a:ext cx="649134" cy="430887"/>
          </a:xfrm>
        </p:spPr>
        <p:txBody>
          <a:bodyPr/>
          <a:lstStyle>
            <a:lvl1pPr marL="0" indent="0" algn="ctr">
              <a:buNone/>
              <a:defRPr>
                <a:solidFill>
                  <a:schemeClr val="bg2"/>
                </a:solidFill>
                <a:latin typeface="+mj-lt"/>
              </a:defRPr>
            </a:lvl1pPr>
          </a:lstStyle>
          <a:p>
            <a:pPr lvl="0"/>
            <a:r>
              <a:rPr lang="en-IN"/>
              <a:t>#</a:t>
            </a:r>
          </a:p>
        </p:txBody>
      </p:sp>
      <p:sp>
        <p:nvSpPr>
          <p:cNvPr id="78" name="Text Placeholder 66">
            <a:extLst>
              <a:ext uri="{FF2B5EF4-FFF2-40B4-BE49-F238E27FC236}">
                <a16:creationId xmlns:a16="http://schemas.microsoft.com/office/drawing/2014/main" id="{BFE6B3B7-330E-A776-2528-9B04F1795881}"/>
              </a:ext>
            </a:extLst>
          </p:cNvPr>
          <p:cNvSpPr>
            <a:spLocks noGrp="1"/>
          </p:cNvSpPr>
          <p:nvPr>
            <p:ph type="body" sz="quarter" idx="34" hasCustomPrompt="1"/>
          </p:nvPr>
        </p:nvSpPr>
        <p:spPr>
          <a:xfrm>
            <a:off x="3370009"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9" name="Text Placeholder 70">
            <a:extLst>
              <a:ext uri="{FF2B5EF4-FFF2-40B4-BE49-F238E27FC236}">
                <a16:creationId xmlns:a16="http://schemas.microsoft.com/office/drawing/2014/main" id="{3A721328-720A-6FD8-158C-CFBEEF462EB6}"/>
              </a:ext>
            </a:extLst>
          </p:cNvPr>
          <p:cNvSpPr>
            <a:spLocks noGrp="1"/>
          </p:cNvSpPr>
          <p:nvPr>
            <p:ph type="body" sz="quarter" idx="35" hasCustomPrompt="1"/>
          </p:nvPr>
        </p:nvSpPr>
        <p:spPr>
          <a:xfrm>
            <a:off x="3395498"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1" name="Text Placeholder 66">
            <a:extLst>
              <a:ext uri="{FF2B5EF4-FFF2-40B4-BE49-F238E27FC236}">
                <a16:creationId xmlns:a16="http://schemas.microsoft.com/office/drawing/2014/main" id="{C11A60CC-382F-DF86-1586-E99F2AA5F712}"/>
              </a:ext>
            </a:extLst>
          </p:cNvPr>
          <p:cNvSpPr>
            <a:spLocks noGrp="1"/>
          </p:cNvSpPr>
          <p:nvPr>
            <p:ph type="body" sz="quarter" idx="37" hasCustomPrompt="1"/>
          </p:nvPr>
        </p:nvSpPr>
        <p:spPr>
          <a:xfrm>
            <a:off x="6154802"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2" name="Text Placeholder 70">
            <a:extLst>
              <a:ext uri="{FF2B5EF4-FFF2-40B4-BE49-F238E27FC236}">
                <a16:creationId xmlns:a16="http://schemas.microsoft.com/office/drawing/2014/main" id="{9A68270F-B37B-9967-00E9-BF887DD878A2}"/>
              </a:ext>
            </a:extLst>
          </p:cNvPr>
          <p:cNvSpPr>
            <a:spLocks noGrp="1"/>
          </p:cNvSpPr>
          <p:nvPr>
            <p:ph type="body" sz="quarter" idx="38" hasCustomPrompt="1"/>
          </p:nvPr>
        </p:nvSpPr>
        <p:spPr>
          <a:xfrm>
            <a:off x="6180291"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5" name="Text Placeholder 66">
            <a:extLst>
              <a:ext uri="{FF2B5EF4-FFF2-40B4-BE49-F238E27FC236}">
                <a16:creationId xmlns:a16="http://schemas.microsoft.com/office/drawing/2014/main" id="{4928D8A8-8F0E-189F-A9A9-BA85675CF463}"/>
              </a:ext>
            </a:extLst>
          </p:cNvPr>
          <p:cNvSpPr>
            <a:spLocks noGrp="1"/>
          </p:cNvSpPr>
          <p:nvPr>
            <p:ph type="body" sz="quarter" idx="39" hasCustomPrompt="1"/>
          </p:nvPr>
        </p:nvSpPr>
        <p:spPr>
          <a:xfrm>
            <a:off x="893959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6" name="Text Placeholder 70">
            <a:extLst>
              <a:ext uri="{FF2B5EF4-FFF2-40B4-BE49-F238E27FC236}">
                <a16:creationId xmlns:a16="http://schemas.microsoft.com/office/drawing/2014/main" id="{AA30685F-0FF7-958D-CC71-1E5D4390481A}"/>
              </a:ext>
            </a:extLst>
          </p:cNvPr>
          <p:cNvSpPr>
            <a:spLocks noGrp="1"/>
          </p:cNvSpPr>
          <p:nvPr>
            <p:ph type="body" sz="quarter" idx="40" hasCustomPrompt="1"/>
          </p:nvPr>
        </p:nvSpPr>
        <p:spPr>
          <a:xfrm>
            <a:off x="8965085" y="2345140"/>
            <a:ext cx="649134" cy="430887"/>
          </a:xfrm>
        </p:spPr>
        <p:txBody>
          <a:bodyPr/>
          <a:lstStyle>
            <a:lvl1pPr marL="0" indent="0" algn="ctr">
              <a:buNone/>
              <a:defRPr>
                <a:solidFill>
                  <a:schemeClr val="bg2"/>
                </a:solidFill>
                <a:latin typeface="+mj-lt"/>
              </a:defRPr>
            </a:lvl1pPr>
          </a:lstStyle>
          <a:p>
            <a:pPr lvl="0"/>
            <a:r>
              <a:rPr lang="en-IN"/>
              <a:t>#</a:t>
            </a:r>
          </a:p>
        </p:txBody>
      </p:sp>
    </p:spTree>
    <p:extLst>
      <p:ext uri="{BB962C8B-B14F-4D97-AF65-F5344CB8AC3E}">
        <p14:creationId xmlns:p14="http://schemas.microsoft.com/office/powerpoint/2010/main" val="246796121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646431"/>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13468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1.emf"/><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2.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image" Target="../media/image2.svg"/><Relationship Id="rId2" Type="http://schemas.openxmlformats.org/officeDocument/2006/relationships/slideLayout" Target="../slideLayouts/slideLayout100.xml"/><Relationship Id="rId16" Type="http://schemas.openxmlformats.org/officeDocument/2006/relationships/theme" Target="../theme/theme3.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ags" Target="../tags/tag1.xml"/><Relationship Id="rId3" Type="http://schemas.openxmlformats.org/officeDocument/2006/relationships/slideLayout" Target="../slideLayouts/slideLayout116.xml"/><Relationship Id="rId21" Type="http://schemas.openxmlformats.org/officeDocument/2006/relationships/image" Target="../media/image2.svg"/><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theme" Target="../theme/theme4.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image" Target="../media/image66.emf"/><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oleObject" Target="../embeddings/oleObject1.bin"/><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image" Target="../media/image2.svg"/><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theme" Target="../theme/theme5.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84"/>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8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1" r:id="rId41"/>
    <p:sldLayoutId id="2147485842" r:id="rId42"/>
    <p:sldLayoutId id="2147485843" r:id="rId43"/>
    <p:sldLayoutId id="2147485845" r:id="rId44"/>
    <p:sldLayoutId id="2147485846" r:id="rId45"/>
    <p:sldLayoutId id="2147485847" r:id="rId46"/>
    <p:sldLayoutId id="2147485848" r:id="rId47"/>
    <p:sldLayoutId id="2147485849" r:id="rId48"/>
    <p:sldLayoutId id="2147486094" r:id="rId49"/>
    <p:sldLayoutId id="2147486096" r:id="rId50"/>
    <p:sldLayoutId id="2147486097" r:id="rId51"/>
    <p:sldLayoutId id="2147486098" r:id="rId52"/>
    <p:sldLayoutId id="2147486099" r:id="rId53"/>
    <p:sldLayoutId id="2147486100" r:id="rId54"/>
    <p:sldLayoutId id="2147486101" r:id="rId55"/>
    <p:sldLayoutId id="2147486102" r:id="rId56"/>
    <p:sldLayoutId id="2147486103" r:id="rId57"/>
    <p:sldLayoutId id="2147486104" r:id="rId58"/>
    <p:sldLayoutId id="2147486105" r:id="rId59"/>
    <p:sldLayoutId id="2147486106" r:id="rId60"/>
    <p:sldLayoutId id="2147486107" r:id="rId61"/>
    <p:sldLayoutId id="2147486108" r:id="rId62"/>
    <p:sldLayoutId id="2147486109" r:id="rId63"/>
    <p:sldLayoutId id="2147486110" r:id="rId64"/>
    <p:sldLayoutId id="2147486111" r:id="rId65"/>
    <p:sldLayoutId id="2147486112" r:id="rId66"/>
    <p:sldLayoutId id="2147486113" r:id="rId67"/>
    <p:sldLayoutId id="2147486114" r:id="rId68"/>
    <p:sldLayoutId id="2147486115" r:id="rId69"/>
    <p:sldLayoutId id="2147486116" r:id="rId70"/>
    <p:sldLayoutId id="2147486118" r:id="rId71"/>
    <p:sldLayoutId id="2147486119" r:id="rId72"/>
    <p:sldLayoutId id="2147486120" r:id="rId73"/>
    <p:sldLayoutId id="2147486121" r:id="rId74"/>
    <p:sldLayoutId id="2147486122" r:id="rId75"/>
    <p:sldLayoutId id="2147486123" r:id="rId76"/>
    <p:sldLayoutId id="2147486124" r:id="rId77"/>
    <p:sldLayoutId id="2147486125" r:id="rId78"/>
    <p:sldLayoutId id="2147486126" r:id="rId79"/>
    <p:sldLayoutId id="2147486127" r:id="rId80"/>
    <p:sldLayoutId id="2147486128" r:id="rId81"/>
    <p:sldLayoutId id="2147486129" r:id="rId8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Tree>
    <p:extLst>
      <p:ext uri="{BB962C8B-B14F-4D97-AF65-F5344CB8AC3E}">
        <p14:creationId xmlns:p14="http://schemas.microsoft.com/office/powerpoint/2010/main" val="1200895194"/>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 id="2147485863" r:id="rId13"/>
    <p:sldLayoutId id="2147485864" r:id="rId14"/>
    <p:sldLayoutId id="2147485865" r:id="rId15"/>
    <p:sldLayoutId id="2147485878"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52">
          <p15:clr>
            <a:srgbClr val="A4A3A4"/>
          </p15:clr>
        </p15:guide>
        <p15:guide id="30" pos="748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439756301"/>
      </p:ext>
    </p:extLst>
  </p:cSld>
  <p:clrMap bg1="lt1" tx1="dk1" bg2="lt2" tx2="dk2" accent1="accent1" accent2="accent2" accent3="accent3" accent4="accent4" accent5="accent5" accent6="accent6" hlink="hlink" folHlink="folHlink"/>
  <p:sldLayoutIdLst>
    <p:sldLayoutId id="2147485924" r:id="rId1"/>
    <p:sldLayoutId id="2147485925" r:id="rId2"/>
    <p:sldLayoutId id="2147485926" r:id="rId3"/>
    <p:sldLayoutId id="2147485927" r:id="rId4"/>
    <p:sldLayoutId id="2147485928" r:id="rId5"/>
    <p:sldLayoutId id="2147485929" r:id="rId6"/>
    <p:sldLayoutId id="2147485930" r:id="rId7"/>
    <p:sldLayoutId id="2147485931" r:id="rId8"/>
    <p:sldLayoutId id="2147485932" r:id="rId9"/>
    <p:sldLayoutId id="2147485933" r:id="rId10"/>
    <p:sldLayoutId id="2147485934" r:id="rId11"/>
    <p:sldLayoutId id="2147485935" r:id="rId12"/>
    <p:sldLayoutId id="2147485936" r:id="rId13"/>
    <p:sldLayoutId id="2147485937" r:id="rId14"/>
    <p:sldLayoutId id="2147485938" r:id="rId15"/>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18"/>
            </p:custDataLst>
            <p:extLst>
              <p:ext uri="{D42A27DB-BD31-4B8C-83A1-F6EECF244321}">
                <p14:modId xmlns:p14="http://schemas.microsoft.com/office/powerpoint/2010/main" val="178029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532" imgH="530" progId="TCLayout.ActiveDocument.1">
                  <p:embed/>
                </p:oleObj>
              </mc:Choice>
              <mc:Fallback>
                <p:oleObj name="think-cell Slide" r:id="rId19"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97193799"/>
      </p:ext>
    </p:extLst>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 id="2147486009" r:id="rId13"/>
    <p:sldLayoutId id="2147486010" r:id="rId14"/>
    <p:sldLayoutId id="2147486011" r:id="rId15"/>
    <p:sldLayoutId id="2147486093" r:id="rId16"/>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pos="7512">
          <p15:clr>
            <a:srgbClr val="E9713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854112810"/>
      </p:ext>
    </p:extLst>
  </p:cSld>
  <p:clrMap bg1="lt1" tx1="dk1" bg2="lt2" tx2="dk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 id="2147486081" r:id="rId12"/>
    <p:sldLayoutId id="2147486082" r:id="rId13"/>
    <p:sldLayoutId id="2147486083" r:id="rId14"/>
    <p:sldLayoutId id="2147486084" r:id="rId15"/>
    <p:sldLayoutId id="2147486085" r:id="rId16"/>
    <p:sldLayoutId id="2147486086" r:id="rId17"/>
    <p:sldLayoutId id="2147486087" r:id="rId18"/>
    <p:sldLayoutId id="2147486088" r:id="rId19"/>
    <p:sldLayoutId id="2147486089" r:id="rId20"/>
    <p:sldLayoutId id="2147486090" r:id="rId21"/>
    <p:sldLayoutId id="2147486091" r:id="rId22"/>
    <p:sldLayoutId id="2147486092"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4.xml"/><Relationship Id="rId1" Type="http://schemas.openxmlformats.org/officeDocument/2006/relationships/tags" Target="../tags/tag2.xml"/><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3" Type="http://schemas.openxmlformats.org/officeDocument/2006/relationships/notesSlide" Target="../notesSlides/notesSlide12.xml"/><Relationship Id="rId7" Type="http://schemas.openxmlformats.org/officeDocument/2006/relationships/image" Target="../media/image94.svg"/><Relationship Id="rId12" Type="http://schemas.openxmlformats.org/officeDocument/2006/relationships/image" Target="../media/image99.png"/><Relationship Id="rId2" Type="http://schemas.openxmlformats.org/officeDocument/2006/relationships/slideLayout" Target="../slideLayouts/slideLayout45.xml"/><Relationship Id="rId1" Type="http://schemas.openxmlformats.org/officeDocument/2006/relationships/tags" Target="../tags/tag3.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svg"/><Relationship Id="rId9" Type="http://schemas.openxmlformats.org/officeDocument/2006/relationships/image" Target="../media/image96.svg"/></Relationships>
</file>

<file path=ppt/slides/_rels/slide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0.png"/><Relationship Id="rId7"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1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98.xml"/><Relationship Id="rId6" Type="http://schemas.openxmlformats.org/officeDocument/2006/relationships/image" Target="../media/image110.jpe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7.xml"/><Relationship Id="rId1" Type="http://schemas.openxmlformats.org/officeDocument/2006/relationships/slideLayout" Target="../slideLayouts/slideLayout127.xml"/><Relationship Id="rId5" Type="http://schemas.openxmlformats.org/officeDocument/2006/relationships/image" Target="../media/image118.png"/><Relationship Id="rId4" Type="http://schemas.openxmlformats.org/officeDocument/2006/relationships/image" Target="../media/image117.png"/></Relationships>
</file>

<file path=ppt/slides/_rels/slide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127.xml"/><Relationship Id="rId5" Type="http://schemas.openxmlformats.org/officeDocument/2006/relationships/image" Target="../media/image119.png"/><Relationship Id="rId4" Type="http://schemas.openxmlformats.org/officeDocument/2006/relationships/image" Target="../media/image117.png"/></Relationships>
</file>

<file path=ppt/slides/_rels/slide19.xml.rels><?xml version="1.0" encoding="UTF-8" standalone="yes"?>
<Relationships xmlns="http://schemas.openxmlformats.org/package/2006/relationships"><Relationship Id="rId8" Type="http://schemas.openxmlformats.org/officeDocument/2006/relationships/hyperlink" Target="https://support.microsoft.com/en-us/topic/what-is-frontier-17c671e0-1906-4d9d-892c-68e11fbff4c7" TargetMode="External"/><Relationship Id="rId3" Type="http://schemas.openxmlformats.org/officeDocument/2006/relationships/slideLayout" Target="../slideLayouts/slideLayout127.xml"/><Relationship Id="rId7" Type="http://schemas.openxmlformats.org/officeDocument/2006/relationships/image" Target="../media/image1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hyperlink" Target="https://aka.ms/CustomerHubSessions" TargetMode="External"/><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microsoft.com/office/2007/relationships/hdphoto" Target="../media/hdphoto10.wdp"/><Relationship Id="rId5" Type="http://schemas.openxmlformats.org/officeDocument/2006/relationships/image" Target="../media/image7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5.png"/><Relationship Id="rId18" Type="http://schemas.openxmlformats.org/officeDocument/2006/relationships/hyperlink" Target="https://techcommunity.microsoft.com/blog/microsoft365copilotblog/researcher-agent-in-microsoft-365-copilot/4397186" TargetMode="External"/><Relationship Id="rId26" Type="http://schemas.openxmlformats.org/officeDocument/2006/relationships/image" Target="../media/image133.png"/><Relationship Id="rId3" Type="http://schemas.openxmlformats.org/officeDocument/2006/relationships/image" Target="../media/image121.png"/><Relationship Id="rId21" Type="http://schemas.openxmlformats.org/officeDocument/2006/relationships/image" Target="../media/image129.png"/><Relationship Id="rId7" Type="http://schemas.openxmlformats.org/officeDocument/2006/relationships/image" Target="../media/image122.png"/><Relationship Id="rId12" Type="http://schemas.openxmlformats.org/officeDocument/2006/relationships/hyperlink" Target="https://techcommunity.microsoft.com/blog/microsoftformsblog/shipped-surveys-agent-now-live-for-customers-in-microsoft-365-copilot-frontier-p/4444421" TargetMode="External"/><Relationship Id="rId17" Type="http://schemas.openxmlformats.org/officeDocument/2006/relationships/image" Target="../media/image127.png"/><Relationship Id="rId25" Type="http://schemas.openxmlformats.org/officeDocument/2006/relationships/image" Target="../media/image132.png"/><Relationship Id="rId2" Type="http://schemas.openxmlformats.org/officeDocument/2006/relationships/notesSlide" Target="../notesSlides/notesSlide20.xml"/><Relationship Id="rId16" Type="http://schemas.openxmlformats.org/officeDocument/2006/relationships/hyperlink" Target="https://techcommunity.microsoft.com/blog/spblog/introducing-knowledge-agent-in-sharepoint/4454154" TargetMode="External"/><Relationship Id="rId20" Type="http://schemas.openxmlformats.org/officeDocument/2006/relationships/hyperlink" Target="https://techcommunity.microsoft.com/blog/viva_engage_blog/introducing-agents-in-viva-engage-communities-your-ai-powered-community-expert/4454146" TargetMode="External"/><Relationship Id="rId1" Type="http://schemas.openxmlformats.org/officeDocument/2006/relationships/slideLayout" Target="../slideLayouts/slideLayout127.xml"/><Relationship Id="rId6" Type="http://schemas.openxmlformats.org/officeDocument/2006/relationships/hyperlink" Target="https://techcommunity.microsoft.com/blog/microsoft365insiderblog/introducing-channel-agent-in-teams/4455451" TargetMode="External"/><Relationship Id="rId11" Type="http://schemas.openxmlformats.org/officeDocument/2006/relationships/hyperlink" Target="https://adoption.microsoft.com/en-us/copilot/frontier-program/" TargetMode="External"/><Relationship Id="rId24" Type="http://schemas.openxmlformats.org/officeDocument/2006/relationships/image" Target="../media/image131.png"/><Relationship Id="rId5" Type="http://schemas.openxmlformats.org/officeDocument/2006/relationships/hyperlink" Target="https://adoption.microsoft.com/en-us/customer-hub/ai-agents/" TargetMode="External"/><Relationship Id="rId15" Type="http://schemas.openxmlformats.org/officeDocument/2006/relationships/hyperlink" Target="https://techcommunity.microsoft.com/blog/plannerblog/unleashing-the-power-of-agents-in-microsoft-planner/4304794" TargetMode="External"/><Relationship Id="rId23" Type="http://schemas.openxmlformats.org/officeDocument/2006/relationships/image" Target="../media/image130.png"/><Relationship Id="rId10" Type="http://schemas.openxmlformats.org/officeDocument/2006/relationships/image" Target="../media/image124.png"/><Relationship Id="rId19" Type="http://schemas.openxmlformats.org/officeDocument/2006/relationships/image" Target="../media/image128.png"/><Relationship Id="rId4" Type="http://schemas.openxmlformats.org/officeDocument/2006/relationships/image" Target="../media/image117.png"/><Relationship Id="rId9" Type="http://schemas.openxmlformats.org/officeDocument/2006/relationships/hyperlink" Target="https://techcommunity.microsoft.com/blog/microsoft365copilotblog/analyst-agent-in-microsoft-365-copilot/4397191" TargetMode="External"/><Relationship Id="rId14" Type="http://schemas.openxmlformats.org/officeDocument/2006/relationships/image" Target="../media/image126.png"/><Relationship Id="rId22" Type="http://schemas.openxmlformats.org/officeDocument/2006/relationships/hyperlink" Target="https://techcommunity.microsoft.com/blog/microsoft365copilotblog/introducing-new-agents-in-microsoft-365/4296918"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9.xml"/></Relationships>
</file>

<file path=ppt/slides/_rels/slide2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xml"/><Relationship Id="rId1" Type="http://schemas.openxmlformats.org/officeDocument/2006/relationships/slideLayout" Target="../slideLayouts/slideLayout147.xml"/><Relationship Id="rId5" Type="http://schemas.openxmlformats.org/officeDocument/2006/relationships/image" Target="../media/image136.png"/><Relationship Id="rId4" Type="http://schemas.openxmlformats.org/officeDocument/2006/relationships/image" Target="../media/image1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3.png"/><Relationship Id="rId3" Type="http://schemas.openxmlformats.org/officeDocument/2006/relationships/hyperlink" Target="https://adoption.microsoft.com/en-gb/ai-agents/templates-and-examples/" TargetMode="External"/><Relationship Id="rId7" Type="http://schemas.openxmlformats.org/officeDocument/2006/relationships/image" Target="../media/image140.png"/><Relationship Id="rId12" Type="http://schemas.openxmlformats.org/officeDocument/2006/relationships/image" Target="../media/image115.png"/><Relationship Id="rId2" Type="http://schemas.openxmlformats.org/officeDocument/2006/relationships/notesSlide" Target="../notesSlides/notesSlide24.xml"/><Relationship Id="rId16" Type="http://schemas.openxmlformats.org/officeDocument/2006/relationships/image" Target="../media/image146.png"/><Relationship Id="rId1" Type="http://schemas.openxmlformats.org/officeDocument/2006/relationships/slideLayout" Target="../slideLayouts/slideLayout47.xml"/><Relationship Id="rId6" Type="http://schemas.openxmlformats.org/officeDocument/2006/relationships/image" Target="../media/image139.png"/><Relationship Id="rId11" Type="http://schemas.openxmlformats.org/officeDocument/2006/relationships/image" Target="../media/image142.png"/><Relationship Id="rId5" Type="http://schemas.openxmlformats.org/officeDocument/2006/relationships/image" Target="../media/image138.png"/><Relationship Id="rId15" Type="http://schemas.openxmlformats.org/officeDocument/2006/relationships/image" Target="../media/image145.png"/><Relationship Id="rId10" Type="http://schemas.openxmlformats.org/officeDocument/2006/relationships/image" Target="../media/image114.png"/><Relationship Id="rId4" Type="http://schemas.openxmlformats.org/officeDocument/2006/relationships/image" Target="../media/image137.png"/><Relationship Id="rId9" Type="http://schemas.openxmlformats.org/officeDocument/2006/relationships/image" Target="../media/image113.png"/><Relationship Id="rId14" Type="http://schemas.openxmlformats.org/officeDocument/2006/relationships/image" Target="../media/image144.png"/></Relationships>
</file>

<file path=ppt/slides/_rels/slide25.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xml"/><Relationship Id="rId1" Type="http://schemas.openxmlformats.org/officeDocument/2006/relationships/slideLayout" Target="../slideLayouts/slideLayout47.xml"/><Relationship Id="rId4" Type="http://schemas.openxmlformats.org/officeDocument/2006/relationships/image" Target="../media/image153.png"/></Relationships>
</file>

<file path=ppt/slides/_rels/slide27.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78.svg"/><Relationship Id="rId4" Type="http://schemas.openxmlformats.org/officeDocument/2006/relationships/image" Target="../media/image77.svg"/></Relationships>
</file>

<file path=ppt/slides/_rels/slide30.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18" Type="http://schemas.openxmlformats.org/officeDocument/2006/relationships/image" Target="../media/image166.png"/><Relationship Id="rId3" Type="http://schemas.openxmlformats.org/officeDocument/2006/relationships/hyperlink" Target="https://adoption.microsoft.com/en-us/ai-agents/templates-and-examples/" TargetMode="External"/><Relationship Id="rId7" Type="http://schemas.openxmlformats.org/officeDocument/2006/relationships/image" Target="../media/image155.png"/><Relationship Id="rId12" Type="http://schemas.openxmlformats.org/officeDocument/2006/relationships/image" Target="../media/image160.png"/><Relationship Id="rId17" Type="http://schemas.openxmlformats.org/officeDocument/2006/relationships/image" Target="../media/image165.png"/><Relationship Id="rId2" Type="http://schemas.openxmlformats.org/officeDocument/2006/relationships/notesSlide" Target="../notesSlides/notesSlide30.xml"/><Relationship Id="rId16" Type="http://schemas.openxmlformats.org/officeDocument/2006/relationships/image" Target="../media/image164.png"/><Relationship Id="rId1" Type="http://schemas.openxmlformats.org/officeDocument/2006/relationships/slideLayout" Target="../slideLayouts/slideLayout47.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45.png"/><Relationship Id="rId15" Type="http://schemas.openxmlformats.org/officeDocument/2006/relationships/image" Target="../media/image163.png"/><Relationship Id="rId10" Type="http://schemas.openxmlformats.org/officeDocument/2006/relationships/image" Target="../media/image158.png"/><Relationship Id="rId19" Type="http://schemas.openxmlformats.org/officeDocument/2006/relationships/image" Target="../media/image167.png"/><Relationship Id="rId4" Type="http://schemas.openxmlformats.org/officeDocument/2006/relationships/hyperlink" Target="https://adoption.microsoft.com/en-gb/ai-agents/templates-and-examples/" TargetMode="External"/><Relationship Id="rId9" Type="http://schemas.openxmlformats.org/officeDocument/2006/relationships/image" Target="../media/image157.png"/><Relationship Id="rId14" Type="http://schemas.openxmlformats.org/officeDocument/2006/relationships/image" Target="../media/image162.png"/></Relationships>
</file>

<file path=ppt/slides/_rels/slide3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1.xml"/><Relationship Id="rId1" Type="http://schemas.openxmlformats.org/officeDocument/2006/relationships/slideLayout" Target="../slideLayouts/slideLayout47.xml"/><Relationship Id="rId4" Type="http://schemas.openxmlformats.org/officeDocument/2006/relationships/hyperlink" Target="https://adoption.microsoft.com/en-gb/ai-agents/templates-and-exampl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2.xml"/><Relationship Id="rId1" Type="http://schemas.openxmlformats.org/officeDocument/2006/relationships/slideLayout" Target="../slideLayouts/slideLayout47.xml"/><Relationship Id="rId4" Type="http://schemas.openxmlformats.org/officeDocument/2006/relationships/image" Target="../media/image16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4.png"/><Relationship Id="rId7" Type="http://schemas.openxmlformats.org/officeDocument/2006/relationships/image" Target="../media/image160.png"/><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16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forms.office.com/r/BF1haKJsF1" TargetMode="External"/><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171.png"/><Relationship Id="rId5" Type="http://schemas.openxmlformats.org/officeDocument/2006/relationships/hyperlink" Target="https://adoption.microsoft.com/en-us/ai-agents/copilot-studio/" TargetMode="External"/><Relationship Id="rId4" Type="http://schemas.microsoft.com/office/2007/relationships/hdphoto" Target="../media/hdphoto11.wdp"/></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73.png"/><Relationship Id="rId7" Type="http://schemas.openxmlformats.org/officeDocument/2006/relationships/hyperlink" Target="https://aka.ms/CustomerHubSessions" TargetMode="External"/><Relationship Id="rId2" Type="http://schemas.openxmlformats.org/officeDocument/2006/relationships/notesSlide" Target="../notesSlides/notesSlide39.xml"/><Relationship Id="rId1" Type="http://schemas.openxmlformats.org/officeDocument/2006/relationships/slideLayout" Target="../slideLayouts/slideLayout26.xml"/><Relationship Id="rId6" Type="http://schemas.microsoft.com/office/2007/relationships/hdphoto" Target="../media/hdphoto12.wdp"/><Relationship Id="rId5" Type="http://schemas.openxmlformats.org/officeDocument/2006/relationships/image" Target="../media/image17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80.jpeg"/></Relationships>
</file>

<file path=ppt/slides/_rels/slide40.xml.rels><?xml version="1.0" encoding="UTF-8" standalone="yes"?>
<Relationships xmlns="http://schemas.openxmlformats.org/package/2006/relationships"><Relationship Id="rId3" Type="http://schemas.openxmlformats.org/officeDocument/2006/relationships/hyperlink" Target="https://adoption.microsoft.com/customer-hub/microsoft-365-copilot-chat-for-all-users/" TargetMode="External"/><Relationship Id="rId2" Type="http://schemas.openxmlformats.org/officeDocument/2006/relationships/notesSlide" Target="../notesSlides/notesSlide40.xml"/><Relationship Id="rId1" Type="http://schemas.openxmlformats.org/officeDocument/2006/relationships/slideLayout" Target="../slideLayouts/slideLayout29.xml"/><Relationship Id="rId6" Type="http://schemas.openxmlformats.org/officeDocument/2006/relationships/hyperlink" Target="https://aka.ms/CustomerHubSessions" TargetMode="External"/><Relationship Id="rId5" Type="http://schemas.openxmlformats.org/officeDocument/2006/relationships/image" Target="../media/image5.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microsoft.com/office/2007/relationships/hdphoto" Target="../media/hdphoto13.wdp"/><Relationship Id="rId5" Type="http://schemas.openxmlformats.org/officeDocument/2006/relationships/image" Target="../media/image175.png"/><Relationship Id="rId4" Type="http://schemas.openxmlformats.org/officeDocument/2006/relationships/hyperlink" Target="https://aka.ms/CustomerHubSurve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A61A9-49AA-B8BE-EEF7-EE610AE2884A}"/>
              </a:ext>
            </a:extLst>
          </p:cNvPr>
          <p:cNvSpPr>
            <a:spLocks noGrp="1"/>
          </p:cNvSpPr>
          <p:nvPr>
            <p:ph type="title"/>
          </p:nvPr>
        </p:nvSpPr>
        <p:spPr>
          <a:xfrm>
            <a:off x="591450" y="2511166"/>
            <a:ext cx="4189556" cy="1754326"/>
          </a:xfrm>
          <a:prstGeom prst="rect">
            <a:avLst/>
          </a:prstGeom>
        </p:spPr>
        <p:txBody>
          <a:bodyPr/>
          <a:lstStyle/>
          <a:p>
            <a:r>
              <a:rPr lang="fr-fr"/>
              <a:t>Des agents </a:t>
            </a:r>
            <a:br>
              <a:rPr lang="fr-fr"/>
            </a:br>
            <a:r>
              <a:rPr lang="fr-fr"/>
              <a:t>en une heure</a:t>
            </a:r>
          </a:p>
        </p:txBody>
      </p:sp>
      <p:sp>
        <p:nvSpPr>
          <p:cNvPr id="2" name="Text Placeholder 1">
            <a:extLst>
              <a:ext uri="{FF2B5EF4-FFF2-40B4-BE49-F238E27FC236}">
                <a16:creationId xmlns:a16="http://schemas.microsoft.com/office/drawing/2014/main" id="{79C55DFC-05C3-5211-7C8C-01629B2A242D}"/>
              </a:ext>
            </a:extLst>
          </p:cNvPr>
          <p:cNvSpPr>
            <a:spLocks noGrp="1"/>
          </p:cNvSpPr>
          <p:nvPr>
            <p:ph type="body" sz="quarter" idx="4294967295"/>
          </p:nvPr>
        </p:nvSpPr>
        <p:spPr>
          <a:xfrm>
            <a:off x="591450" y="4606146"/>
            <a:ext cx="6805629" cy="587375"/>
          </a:xfrm>
          <a:prstGeom prst="rect">
            <a:avLst/>
          </a:prstGeom>
        </p:spPr>
        <p:txBody>
          <a:bodyPr/>
          <a:lstStyle/>
          <a:p>
            <a:pPr lvl="0" defTabSz="457200">
              <a:lnSpc>
                <a:spcPct val="90000"/>
              </a:lnSpc>
              <a:spcBef>
                <a:spcPts val="0"/>
              </a:spcBef>
              <a:buSzTx/>
              <a:defRPr/>
            </a:pPr>
            <a:r>
              <a:rPr lang="fr-fr">
                <a:solidFill>
                  <a:prstClr val="white"/>
                </a:solidFill>
                <a:latin typeface="Segoe Sans Display" pitchFamily="2" charset="0"/>
              </a:rPr>
              <a:t>Débloquez la puissance des modèles et exemples d’agents dans Agent Builder</a:t>
            </a:r>
            <a:endParaRPr lang="en-US">
              <a:solidFill>
                <a:prstClr val="white"/>
              </a:solidFill>
              <a:latin typeface="Segoe Sans Display" pitchFamily="2" charset="0"/>
            </a:endParaRPr>
          </a:p>
        </p:txBody>
      </p:sp>
    </p:spTree>
    <p:extLst>
      <p:ext uri="{BB962C8B-B14F-4D97-AF65-F5344CB8AC3E}">
        <p14:creationId xmlns:p14="http://schemas.microsoft.com/office/powerpoint/2010/main" val="9662935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2192000" cy="6858000"/>
          </a:xfrm>
          <a:prstGeom prst="rect">
            <a:avLst/>
          </a:prstGeom>
        </p:spPr>
      </p:pic>
      <p:pic>
        <p:nvPicPr>
          <p:cNvPr id="3" name="Image 1" descr="preencoded.png"/>
          <p:cNvPicPr>
            <a:picLocks noChangeAspect="1"/>
          </p:cNvPicPr>
          <p:nvPr/>
        </p:nvPicPr>
        <p:blipFill>
          <a:blip r:embed="rId4"/>
          <a:srcRect/>
          <a:stretch/>
        </p:blipFill>
        <p:spPr>
          <a:xfrm>
            <a:off x="5511800" y="682369"/>
            <a:ext cx="5201965" cy="5106277"/>
          </a:xfrm>
          <a:prstGeom prst="rect">
            <a:avLst/>
          </a:prstGeom>
        </p:spPr>
      </p:pic>
      <p:sp>
        <p:nvSpPr>
          <p:cNvPr id="4" name="Text 0"/>
          <p:cNvSpPr/>
          <p:nvPr/>
        </p:nvSpPr>
        <p:spPr>
          <a:xfrm>
            <a:off x="1024663" y="2769325"/>
            <a:ext cx="4607323" cy="2876633"/>
          </a:xfrm>
          <a:prstGeom prst="rect">
            <a:avLst/>
          </a:prstGeom>
          <a:noFill/>
          <a:ln/>
        </p:spPr>
        <p:txBody>
          <a:bodyPr wrap="square" lIns="0" tIns="0" rIns="0" bIns="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1000"/>
              </a:spcAft>
              <a:buClrTx/>
              <a:buSzTx/>
              <a:buFontTx/>
              <a:buNone/>
              <a:tabLst/>
              <a:defRPr/>
            </a:pPr>
            <a: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t>Microsoft 365 </a:t>
            </a:r>
            <a:r>
              <a:rPr kumimoji="0" lang="fr-fr" sz="2700" b="0" i="0" u="none" strike="noStrike" kern="0" cap="none" spc="-50" normalizeH="0" baseline="0" noProof="0" err="1">
                <a:ln>
                  <a:noFill/>
                </a:ln>
                <a:solidFill>
                  <a:srgbClr val="242424"/>
                </a:solidFill>
                <a:effectLst/>
                <a:uLnTx/>
                <a:uFillTx/>
                <a:latin typeface="Segoe UI Semibold" pitchFamily="34" charset="0"/>
                <a:ea typeface="Segoe UI Semibold" pitchFamily="34" charset="-122"/>
                <a:cs typeface="Segoe UI Semibold" pitchFamily="34" charset="-120"/>
              </a:rPr>
              <a:t>Copilot</a:t>
            </a:r>
            <a: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t> </a:t>
            </a:r>
            <a:b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br>
            <a: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t>peut être étendu grâce </a:t>
            </a:r>
            <a:b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br>
            <a: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t>aux agents </a:t>
            </a:r>
            <a:r>
              <a:rPr kumimoji="0" lang="fr-fr" sz="2700" b="0" i="0" u="none" strike="noStrike" kern="0" cap="none" spc="-50" normalizeH="0" baseline="0" noProof="0" err="1">
                <a:ln>
                  <a:noFill/>
                </a:ln>
                <a:solidFill>
                  <a:srgbClr val="242424"/>
                </a:solidFill>
                <a:effectLst/>
                <a:uLnTx/>
                <a:uFillTx/>
                <a:latin typeface="Segoe UI Semibold" pitchFamily="34" charset="0"/>
                <a:ea typeface="Segoe UI Semibold" pitchFamily="34" charset="-122"/>
                <a:cs typeface="Segoe UI Semibold" pitchFamily="34" charset="-120"/>
              </a:rPr>
              <a:t>Copilot</a:t>
            </a:r>
            <a: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t> afin d’intégrer des connaissances, des compétences et </a:t>
            </a:r>
            <a:b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br>
            <a: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t>une automatisation des </a:t>
            </a:r>
            <a:b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br>
            <a:r>
              <a:rPr kumimoji="0" lang="fr-fr" sz="27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t>processus personnalisées</a:t>
            </a: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 1"/>
          <p:cNvSpPr/>
          <p:nvPr/>
        </p:nvSpPr>
        <p:spPr>
          <a:xfrm>
            <a:off x="7373744" y="1550289"/>
            <a:ext cx="2394055" cy="3254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1755"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 Agents Copilot</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 2"/>
          <p:cNvSpPr/>
          <p:nvPr/>
        </p:nvSpPr>
        <p:spPr>
          <a:xfrm rot="16200000">
            <a:off x="5842000" y="2549040"/>
            <a:ext cx="1423048" cy="2912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fr-fr"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Compétences</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 3"/>
          <p:cNvSpPr/>
          <p:nvPr/>
        </p:nvSpPr>
        <p:spPr>
          <a:xfrm>
            <a:off x="7340600" y="4554594"/>
            <a:ext cx="2421565" cy="2794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fr-fr"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Connaissances</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4"/>
          <p:cNvSpPr/>
          <p:nvPr/>
        </p:nvSpPr>
        <p:spPr>
          <a:xfrm>
            <a:off x="7322944" y="2825619"/>
            <a:ext cx="1462558" cy="86995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1755" b="0" i="0" u="none" strike="noStrike" kern="1200" cap="none" spc="0" normalizeH="0" baseline="0" noProof="0">
                <a:ln>
                  <a:noFill/>
                </a:ln>
                <a:solidFill>
                  <a:srgbClr val="FFFFFF"/>
                </a:solidFill>
                <a:effectLst/>
                <a:uLnTx/>
                <a:uFillTx/>
                <a:latin typeface="Segoe UI Semibold" pitchFamily="34" charset="0"/>
                <a:ea typeface="Segoe UI Semibold" pitchFamily="34" charset="-122"/>
                <a:cs typeface="Segoe UI Semibold" pitchFamily="34" charset="-120"/>
              </a:rPr>
              <a:t>Copilot pour Microsoft 365</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 5"/>
          <p:cNvSpPr/>
          <p:nvPr/>
        </p:nvSpPr>
        <p:spPr>
          <a:xfrm>
            <a:off x="5594952" y="2004329"/>
            <a:ext cx="664803" cy="299451"/>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81749"/>
              </a:lnSpc>
              <a:spcBef>
                <a:spcPts val="0"/>
              </a:spcBef>
              <a:spcAft>
                <a:spcPts val="0"/>
              </a:spcAft>
              <a:buClrTx/>
              <a:buSzTx/>
              <a:buFontTx/>
              <a:buNone/>
              <a:tabLst/>
              <a:defRPr/>
            </a:pPr>
            <a:r>
              <a:rPr kumimoji="0" lang="fr-fr" sz="900" b="0" i="0" u="none" strike="noStrike" kern="1200" cap="none" spc="0" normalizeH="0" baseline="0" noProof="0">
                <a:ln>
                  <a:noFill/>
                </a:ln>
                <a:solidFill>
                  <a:srgbClr val="575751"/>
                </a:solidFill>
                <a:effectLst/>
                <a:uLnTx/>
                <a:uFillTx/>
                <a:latin typeface="Segoe UI"/>
                <a:ea typeface="Segoe UI Variable Display Semibold" pitchFamily="34" charset="-122"/>
                <a:cs typeface="Segoe UI Variable Display Semibold" pitchFamily="34" charset="-120"/>
              </a:rPr>
              <a:t>Applications métiers</a:t>
            </a:r>
            <a:endParaRPr kumimoji="0" lang="en-US"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10" name="Text 6"/>
          <p:cNvSpPr/>
          <p:nvPr/>
        </p:nvSpPr>
        <p:spPr>
          <a:xfrm>
            <a:off x="5568285" y="3089919"/>
            <a:ext cx="734070" cy="314093"/>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575751"/>
                </a:solidFill>
                <a:effectLst/>
                <a:uLnTx/>
                <a:uFillTx/>
                <a:latin typeface="Segoe UI"/>
                <a:ea typeface="Segoe UI Semibold" pitchFamily="34" charset="-122"/>
                <a:cs typeface="Segoe UI Semibold"/>
              </a:rPr>
              <a:t>Applications Microsoft 365</a:t>
            </a:r>
            <a:endParaRPr kumimoji="0" lang="en-US" sz="9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12" name="Text 8"/>
          <p:cNvSpPr/>
          <p:nvPr/>
        </p:nvSpPr>
        <p:spPr>
          <a:xfrm>
            <a:off x="9317268" y="5219929"/>
            <a:ext cx="798217" cy="372992"/>
          </a:xfrm>
          <a:prstGeom prst="rect">
            <a:avLst/>
          </a:prstGeom>
          <a:noFill/>
          <a:ln/>
        </p:spPr>
        <p:txBody>
          <a:bodyPr wrap="square" lIns="0" tIns="0" rIns="0" bIns="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575751"/>
                </a:solidFill>
                <a:effectLst/>
                <a:uLnTx/>
                <a:uFillTx/>
                <a:latin typeface="Segoe UI"/>
                <a:ea typeface="Segoe UI Semibold" pitchFamily="34" charset="-122"/>
                <a:cs typeface="Segoe UI"/>
              </a:rPr>
              <a:t>Connaissances
Web</a:t>
            </a:r>
            <a:endParaRPr kumimoji="0" lang="en-US"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13" name="Text 9"/>
          <p:cNvSpPr/>
          <p:nvPr/>
        </p:nvSpPr>
        <p:spPr>
          <a:xfrm>
            <a:off x="8114157" y="5257109"/>
            <a:ext cx="891286" cy="3302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575751"/>
                </a:solidFill>
                <a:effectLst/>
                <a:uLnTx/>
                <a:uFillTx/>
                <a:latin typeface="Segoe UI"/>
                <a:ea typeface="Segoe UI Variable Display Semibold" pitchFamily="34" charset="-122"/>
                <a:cs typeface="Segoe UI"/>
              </a:rPr>
              <a:t>Connaissances métier</a:t>
            </a:r>
            <a:endParaRPr kumimoji="0" lang="en-US"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14" name="Text 10"/>
          <p:cNvSpPr/>
          <p:nvPr/>
        </p:nvSpPr>
        <p:spPr>
          <a:xfrm>
            <a:off x="7054850" y="5240622"/>
            <a:ext cx="737305" cy="338894"/>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575751"/>
                </a:solidFill>
                <a:effectLst/>
                <a:uLnTx/>
                <a:uFillTx/>
                <a:latin typeface="Segoe UI"/>
                <a:ea typeface="Segoe UI Semibold" pitchFamily="34" charset="-122"/>
                <a:cs typeface="Segoe UI"/>
              </a:rPr>
              <a:t>Données Microsoft 365</a:t>
            </a:r>
            <a:endParaRPr kumimoji="0" lang="en-US" sz="900" b="0" i="0" u="none" strike="noStrike" kern="1200" cap="none" spc="0" normalizeH="0" baseline="0" noProof="0">
              <a:ln>
                <a:noFill/>
              </a:ln>
              <a:solidFill>
                <a:prstClr val="black"/>
              </a:solidFill>
              <a:effectLst/>
              <a:uLnTx/>
              <a:uFillTx/>
              <a:latin typeface="Segoe UI"/>
              <a:ea typeface="+mn-ea"/>
              <a:cs typeface="Segoe UI"/>
            </a:endParaRPr>
          </a:p>
        </p:txBody>
      </p:sp>
      <p:sp>
        <p:nvSpPr>
          <p:cNvPr id="18" name="Text 6">
            <a:extLst>
              <a:ext uri="{FF2B5EF4-FFF2-40B4-BE49-F238E27FC236}">
                <a16:creationId xmlns:a16="http://schemas.microsoft.com/office/drawing/2014/main" id="{F0963198-FE71-AABC-9142-4BCEE2D415A0}"/>
              </a:ext>
            </a:extLst>
          </p:cNvPr>
          <p:cNvSpPr/>
          <p:nvPr/>
        </p:nvSpPr>
        <p:spPr>
          <a:xfrm>
            <a:off x="5829108" y="25537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fr-fr"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10">
            <a:extLst>
              <a:ext uri="{FF2B5EF4-FFF2-40B4-BE49-F238E27FC236}">
                <a16:creationId xmlns:a16="http://schemas.microsoft.com/office/drawing/2014/main" id="{118F33EA-F6DA-8E88-8D0D-06080C2E273B}"/>
              </a:ext>
            </a:extLst>
          </p:cNvPr>
          <p:cNvSpPr/>
          <p:nvPr/>
        </p:nvSpPr>
        <p:spPr>
          <a:xfrm>
            <a:off x="7897676"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fr-fr"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 11">
            <a:extLst>
              <a:ext uri="{FF2B5EF4-FFF2-40B4-BE49-F238E27FC236}">
                <a16:creationId xmlns:a16="http://schemas.microsoft.com/office/drawing/2014/main" id="{45B9267C-9EA5-D2F3-5290-0199162432C3}"/>
              </a:ext>
            </a:extLst>
          </p:cNvPr>
          <p:cNvSpPr/>
          <p:nvPr/>
        </p:nvSpPr>
        <p:spPr>
          <a:xfrm>
            <a:off x="9055018"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fr-fr"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Graphic 127" descr="Icône représentant une ampoule">
            <a:extLst>
              <a:ext uri="{FF2B5EF4-FFF2-40B4-BE49-F238E27FC236}">
                <a16:creationId xmlns:a16="http://schemas.microsoft.com/office/drawing/2014/main" id="{15858523-CBBC-C92F-904C-82E841B92C6A}"/>
              </a:ext>
            </a:extLst>
          </p:cNvPr>
          <p:cNvSpPr>
            <a:spLocks/>
          </p:cNvSpPr>
          <p:nvPr/>
        </p:nvSpPr>
        <p:spPr>
          <a:xfrm>
            <a:off x="948245" y="1520657"/>
            <a:ext cx="657175" cy="915090"/>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32042 w 138112"/>
              <a:gd name="connsiteY14" fmla="*/ 147618 h 190490"/>
              <a:gd name="connsiteX15" fmla="*/ 27032 w 138112"/>
              <a:gd name="connsiteY15" fmla="*/ 125873 h 190490"/>
              <a:gd name="connsiteX16" fmla="*/ 26356 w 138112"/>
              <a:gd name="connsiteY16" fmla="*/ 124692 h 190490"/>
              <a:gd name="connsiteX17" fmla="*/ 0 w 138112"/>
              <a:gd name="connsiteY17" fmla="*/ 69047 h 190490"/>
              <a:gd name="connsiteX18" fmla="*/ 69056 w 138112"/>
              <a:gd name="connsiteY18"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32042" y="147618"/>
                </a:lnTo>
                <a:lnTo>
                  <a:pt x="27032" y="125873"/>
                </a:lnTo>
                <a:cubicBezTo>
                  <a:pt x="26926" y="125421"/>
                  <a:pt x="26691" y="125011"/>
                  <a:pt x="26356" y="124692"/>
                </a:cubicBezTo>
                <a:cubicBezTo>
                  <a:pt x="8925" y="108042"/>
                  <a:pt x="0" y="89402"/>
                  <a:pt x="0" y="69047"/>
                </a:cubicBezTo>
                <a:cubicBezTo>
                  <a:pt x="5" y="30912"/>
                  <a:pt x="30921" y="0"/>
                  <a:pt x="69056"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69153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2.5E-6 -0.03473 L 2.5E-6 4.07407E-6 " pathEditMode="relative" rAng="0" ptsTypes="AA">
                                      <p:cBhvr>
                                        <p:cTn id="9" dur="500" fill="hold"/>
                                        <p:tgtEl>
                                          <p:spTgt spid="1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8C73-E705-18A2-9CB3-6A00462DF6A2}"/>
            </a:ext>
          </a:extLst>
        </p:cNvPr>
        <p:cNvGrpSpPr/>
        <p:nvPr/>
      </p:nvGrpSpPr>
      <p:grpSpPr>
        <a:xfrm>
          <a:off x="0" y="0"/>
          <a:ext cx="0" cy="0"/>
          <a:chOff x="0" y="0"/>
          <a:chExt cx="0" cy="0"/>
        </a:xfrm>
      </p:grpSpPr>
      <p:sp>
        <p:nvSpPr>
          <p:cNvPr id="199" name="Graphic 197">
            <a:extLst>
              <a:ext uri="{FF2B5EF4-FFF2-40B4-BE49-F238E27FC236}">
                <a16:creationId xmlns:a16="http://schemas.microsoft.com/office/drawing/2014/main" id="{3D62C5A0-BA5F-94F9-4CAE-F535B85302BF}"/>
              </a:ext>
              <a:ext uri="{C183D7F6-B498-43B3-948B-1728B52AA6E4}">
                <adec:decorative xmlns:adec="http://schemas.microsoft.com/office/drawing/2017/decorative" val="1"/>
              </a:ext>
            </a:extLst>
          </p:cNvPr>
          <p:cNvSpPr>
            <a:spLocks/>
          </p:cNvSpPr>
          <p:nvPr/>
        </p:nvSpPr>
        <p:spPr>
          <a:xfrm>
            <a:off x="171450" y="1687547"/>
            <a:ext cx="11846451" cy="698294"/>
          </a:xfrm>
          <a:custGeom>
            <a:avLst/>
            <a:gdLst>
              <a:gd name="connsiteX0" fmla="*/ 18288 w 11846451"/>
              <a:gd name="connsiteY0" fmla="*/ 304176 h 698294"/>
              <a:gd name="connsiteX1" fmla="*/ 315665 w 11846451"/>
              <a:gd name="connsiteY1" fmla="*/ 6796 h 698294"/>
              <a:gd name="connsiteX2" fmla="*/ 352278 w 11846451"/>
              <a:gd name="connsiteY2" fmla="*/ 6796 h 698294"/>
              <a:gd name="connsiteX3" fmla="*/ 359861 w 11846451"/>
              <a:gd name="connsiteY3" fmla="*/ 25103 h 698294"/>
              <a:gd name="connsiteX4" fmla="*/ 359861 w 11846451"/>
              <a:gd name="connsiteY4" fmla="*/ 92978 h 698294"/>
              <a:gd name="connsiteX5" fmla="*/ 422364 w 11846451"/>
              <a:gd name="connsiteY5" fmla="*/ 155481 h 698294"/>
              <a:gd name="connsiteX6" fmla="*/ 11412665 w 11846451"/>
              <a:gd name="connsiteY6" fmla="*/ 155481 h 698294"/>
              <a:gd name="connsiteX7" fmla="*/ 11494580 w 11846451"/>
              <a:gd name="connsiteY7" fmla="*/ 73585 h 698294"/>
              <a:gd name="connsiteX8" fmla="*/ 11494580 w 11846451"/>
              <a:gd name="connsiteY8" fmla="*/ 44496 h 698294"/>
              <a:gd name="connsiteX9" fmla="*/ 11528489 w 11846451"/>
              <a:gd name="connsiteY9" fmla="*/ 10577 h 698294"/>
              <a:gd name="connsiteX10" fmla="*/ 11552491 w 11846451"/>
              <a:gd name="connsiteY10" fmla="*/ 20512 h 698294"/>
              <a:gd name="connsiteX11" fmla="*/ 11822431 w 11846451"/>
              <a:gd name="connsiteY11" fmla="*/ 290460 h 698294"/>
              <a:gd name="connsiteX12" fmla="*/ 11822431 w 11846451"/>
              <a:gd name="connsiteY12" fmla="*/ 406284 h 698294"/>
              <a:gd name="connsiteX13" fmla="*/ 11552491 w 11846451"/>
              <a:gd name="connsiteY13" fmla="*/ 676213 h 698294"/>
              <a:gd name="connsiteX14" fmla="*/ 11504486 w 11846451"/>
              <a:gd name="connsiteY14" fmla="*/ 676213 h 698294"/>
              <a:gd name="connsiteX15" fmla="*/ 11494580 w 11846451"/>
              <a:gd name="connsiteY15" fmla="*/ 652229 h 698294"/>
              <a:gd name="connsiteX16" fmla="*/ 11494580 w 11846451"/>
              <a:gd name="connsiteY16" fmla="*/ 623140 h 698294"/>
              <a:gd name="connsiteX17" fmla="*/ 11412665 w 11846451"/>
              <a:gd name="connsiteY17" fmla="*/ 541244 h 698294"/>
              <a:gd name="connsiteX18" fmla="*/ 422364 w 11846451"/>
              <a:gd name="connsiteY18" fmla="*/ 541244 h 698294"/>
              <a:gd name="connsiteX19" fmla="*/ 359861 w 11846451"/>
              <a:gd name="connsiteY19" fmla="*/ 603747 h 698294"/>
              <a:gd name="connsiteX20" fmla="*/ 359861 w 11846451"/>
              <a:gd name="connsiteY20" fmla="*/ 671622 h 698294"/>
              <a:gd name="connsiteX21" fmla="*/ 333970 w 11846451"/>
              <a:gd name="connsiteY21" fmla="*/ 697511 h 698294"/>
              <a:gd name="connsiteX22" fmla="*/ 315664 w 11846451"/>
              <a:gd name="connsiteY22" fmla="*/ 689929 h 698294"/>
              <a:gd name="connsiteX23" fmla="*/ 18289 w 11846451"/>
              <a:gd name="connsiteY23" fmla="*/ 392568 h 698294"/>
              <a:gd name="connsiteX24" fmla="*/ 18288 w 11846451"/>
              <a:gd name="connsiteY24" fmla="*/ 304176 h 698294"/>
              <a:gd name="connsiteX25" fmla="*/ 18288 w 11846451"/>
              <a:gd name="connsiteY25" fmla="*/ 304176 h 69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6451" h="698294">
                <a:moveTo>
                  <a:pt x="18288" y="304176"/>
                </a:moveTo>
                <a:lnTo>
                  <a:pt x="315665" y="6796"/>
                </a:lnTo>
                <a:cubicBezTo>
                  <a:pt x="325774" y="-3310"/>
                  <a:pt x="342167" y="-3310"/>
                  <a:pt x="352278" y="6796"/>
                </a:cubicBezTo>
                <a:cubicBezTo>
                  <a:pt x="357133" y="11654"/>
                  <a:pt x="359861" y="18235"/>
                  <a:pt x="359861" y="25103"/>
                </a:cubicBezTo>
                <a:lnTo>
                  <a:pt x="359861" y="92978"/>
                </a:lnTo>
                <a:cubicBezTo>
                  <a:pt x="359861" y="127497"/>
                  <a:pt x="387844" y="155481"/>
                  <a:pt x="422364" y="155481"/>
                </a:cubicBezTo>
                <a:lnTo>
                  <a:pt x="11412665" y="155481"/>
                </a:lnTo>
                <a:cubicBezTo>
                  <a:pt x="11457909" y="155481"/>
                  <a:pt x="11494580" y="118819"/>
                  <a:pt x="11494580" y="73585"/>
                </a:cubicBezTo>
                <a:lnTo>
                  <a:pt x="11494580" y="44496"/>
                </a:lnTo>
                <a:cubicBezTo>
                  <a:pt x="11494580" y="25760"/>
                  <a:pt x="11509724" y="10577"/>
                  <a:pt x="11528489" y="10577"/>
                </a:cubicBezTo>
                <a:cubicBezTo>
                  <a:pt x="11537538" y="10577"/>
                  <a:pt x="11546110" y="14149"/>
                  <a:pt x="11552491" y="20512"/>
                </a:cubicBezTo>
                <a:lnTo>
                  <a:pt x="11822431" y="290460"/>
                </a:lnTo>
                <a:cubicBezTo>
                  <a:pt x="11854435" y="322445"/>
                  <a:pt x="11854435" y="374299"/>
                  <a:pt x="11822431" y="406284"/>
                </a:cubicBezTo>
                <a:lnTo>
                  <a:pt x="11552491" y="676213"/>
                </a:lnTo>
                <a:cubicBezTo>
                  <a:pt x="11539252" y="689462"/>
                  <a:pt x="11517726" y="689462"/>
                  <a:pt x="11504486" y="676213"/>
                </a:cubicBezTo>
                <a:cubicBezTo>
                  <a:pt x="11498199" y="669850"/>
                  <a:pt x="11494580" y="661221"/>
                  <a:pt x="11494580" y="652229"/>
                </a:cubicBezTo>
                <a:lnTo>
                  <a:pt x="11494580" y="623140"/>
                </a:lnTo>
                <a:cubicBezTo>
                  <a:pt x="11494580" y="577905"/>
                  <a:pt x="11457909" y="541244"/>
                  <a:pt x="11412665" y="541244"/>
                </a:cubicBezTo>
                <a:lnTo>
                  <a:pt x="422364" y="541244"/>
                </a:lnTo>
                <a:cubicBezTo>
                  <a:pt x="387844" y="541244"/>
                  <a:pt x="359861" y="569228"/>
                  <a:pt x="359861" y="603747"/>
                </a:cubicBezTo>
                <a:lnTo>
                  <a:pt x="359861" y="671622"/>
                </a:lnTo>
                <a:cubicBezTo>
                  <a:pt x="359861" y="685919"/>
                  <a:pt x="348269" y="697511"/>
                  <a:pt x="333970" y="697511"/>
                </a:cubicBezTo>
                <a:cubicBezTo>
                  <a:pt x="327104" y="697511"/>
                  <a:pt x="320519" y="694787"/>
                  <a:pt x="315664" y="689929"/>
                </a:cubicBezTo>
                <a:lnTo>
                  <a:pt x="18289" y="392568"/>
                </a:lnTo>
                <a:cubicBezTo>
                  <a:pt x="-6119" y="368155"/>
                  <a:pt x="-6120" y="328589"/>
                  <a:pt x="18288" y="304176"/>
                </a:cubicBezTo>
                <a:cubicBezTo>
                  <a:pt x="18288" y="304176"/>
                  <a:pt x="18288" y="304176"/>
                  <a:pt x="18288" y="304176"/>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pic>
        <p:nvPicPr>
          <p:cNvPr id="65" name="Picture 64">
            <a:extLst>
              <a:ext uri="{FF2B5EF4-FFF2-40B4-BE49-F238E27FC236}">
                <a16:creationId xmlns:a16="http://schemas.microsoft.com/office/drawing/2014/main" id="{7CED751B-9B21-0E9E-BDAC-B743287D42EF}"/>
              </a:ext>
              <a:ext uri="{C183D7F6-B498-43B3-948B-1728B52AA6E4}">
                <adec:decorative xmlns:adec="http://schemas.microsoft.com/office/drawing/2017/decorative" val="1"/>
              </a:ext>
            </a:extLst>
          </p:cNvPr>
          <p:cNvPicPr>
            <a:picLocks/>
          </p:cNvPicPr>
          <p:nvPr/>
        </p:nvPicPr>
        <p:blipFill rotWithShape="1">
          <a:blip r:embed="rId4">
            <a:alphaModFix amt="45000"/>
          </a:blip>
          <a:srcRect l="7533" t="35613" r="65955" b="15124"/>
          <a:stretch/>
        </p:blipFill>
        <p:spPr>
          <a:xfrm>
            <a:off x="587374" y="2347804"/>
            <a:ext cx="11017254" cy="3690067"/>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8" name="Rectangle: Rounded Corners 67">
            <a:extLst>
              <a:ext uri="{FF2B5EF4-FFF2-40B4-BE49-F238E27FC236}">
                <a16:creationId xmlns:a16="http://schemas.microsoft.com/office/drawing/2014/main" id="{78872B9C-6B24-D12C-18D3-A6B2CCE4416C}"/>
              </a:ext>
              <a:ext uri="{C183D7F6-B498-43B3-948B-1728B52AA6E4}">
                <adec:decorative xmlns:adec="http://schemas.microsoft.com/office/drawing/2017/decorative" val="1"/>
              </a:ext>
            </a:extLst>
          </p:cNvPr>
          <p:cNvSpPr>
            <a:spLocks/>
          </p:cNvSpPr>
          <p:nvPr/>
        </p:nvSpPr>
        <p:spPr bwMode="auto">
          <a:xfrm>
            <a:off x="754914" y="2744483"/>
            <a:ext cx="10682172" cy="460605"/>
          </a:xfrm>
          <a:prstGeom prst="roundRect">
            <a:avLst>
              <a:gd name="adj" fmla="val 1243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0" name="TextBox 69">
            <a:extLst>
              <a:ext uri="{FF2B5EF4-FFF2-40B4-BE49-F238E27FC236}">
                <a16:creationId xmlns:a16="http://schemas.microsoft.com/office/drawing/2014/main" id="{233A7341-BAE1-DE61-E3C7-449FB1EE390E}"/>
              </a:ext>
              <a:ext uri="{C183D7F6-B498-43B3-948B-1728B52AA6E4}">
                <adec:decorative xmlns:adec="http://schemas.microsoft.com/office/drawing/2017/decorative" val="1"/>
              </a:ext>
            </a:extLst>
          </p:cNvPr>
          <p:cNvSpPr txBox="1">
            <a:spLocks/>
          </p:cNvSpPr>
          <p:nvPr/>
        </p:nvSpPr>
        <p:spPr>
          <a:xfrm>
            <a:off x="83868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3F15E6EC-8770-93F5-B928-BD207A7F1B71}"/>
              </a:ext>
              <a:ext uri="{C183D7F6-B498-43B3-948B-1728B52AA6E4}">
                <adec:decorative xmlns:adec="http://schemas.microsoft.com/office/drawing/2017/decorative" val="1"/>
              </a:ext>
            </a:extLst>
          </p:cNvPr>
          <p:cNvSpPr txBox="1">
            <a:spLocks/>
          </p:cNvSpPr>
          <p:nvPr/>
        </p:nvSpPr>
        <p:spPr>
          <a:xfrm>
            <a:off x="437150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2" name="TextBox 71">
            <a:extLst>
              <a:ext uri="{FF2B5EF4-FFF2-40B4-BE49-F238E27FC236}">
                <a16:creationId xmlns:a16="http://schemas.microsoft.com/office/drawing/2014/main" id="{87997BF2-7DC2-BAEB-1534-37FC596F526B}"/>
              </a:ext>
              <a:ext uri="{C183D7F6-B498-43B3-948B-1728B52AA6E4}">
                <adec:decorative xmlns:adec="http://schemas.microsoft.com/office/drawing/2017/decorative" val="1"/>
              </a:ext>
            </a:extLst>
          </p:cNvPr>
          <p:cNvSpPr txBox="1">
            <a:spLocks/>
          </p:cNvSpPr>
          <p:nvPr/>
        </p:nvSpPr>
        <p:spPr>
          <a:xfrm>
            <a:off x="7904325" y="3677256"/>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89" name="Freeform: Shape 33">
            <a:extLst>
              <a:ext uri="{FF2B5EF4-FFF2-40B4-BE49-F238E27FC236}">
                <a16:creationId xmlns:a16="http://schemas.microsoft.com/office/drawing/2014/main" id="{73CA232F-0159-198D-6414-D725CA47FD39}"/>
              </a:ext>
              <a:ext uri="{C183D7F6-B498-43B3-948B-1728B52AA6E4}">
                <adec:decorative xmlns:adec="http://schemas.microsoft.com/office/drawing/2017/decorative" val="1"/>
              </a:ext>
            </a:extLst>
          </p:cNvPr>
          <p:cNvSpPr>
            <a:spLocks/>
          </p:cNvSpPr>
          <p:nvPr/>
        </p:nvSpPr>
        <p:spPr bwMode="auto">
          <a:xfrm>
            <a:off x="2102644"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0" name="Rectangle: Top Corners Rounded 189">
            <a:extLst>
              <a:ext uri="{FF2B5EF4-FFF2-40B4-BE49-F238E27FC236}">
                <a16:creationId xmlns:a16="http://schemas.microsoft.com/office/drawing/2014/main" id="{88BF5521-BAE2-2AD1-8DA1-8EB9B62E8FEE}"/>
              </a:ext>
              <a:ext uri="{C183D7F6-B498-43B3-948B-1728B52AA6E4}">
                <adec:decorative xmlns:adec="http://schemas.microsoft.com/office/drawing/2017/decorative" val="1"/>
              </a:ext>
            </a:extLst>
          </p:cNvPr>
          <p:cNvSpPr/>
          <p:nvPr/>
        </p:nvSpPr>
        <p:spPr bwMode="auto">
          <a:xfrm>
            <a:off x="2193966" y="3602854"/>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1" name="Rectangle: Top Corners Rounded 190">
            <a:extLst>
              <a:ext uri="{FF2B5EF4-FFF2-40B4-BE49-F238E27FC236}">
                <a16:creationId xmlns:a16="http://schemas.microsoft.com/office/drawing/2014/main" id="{14A64C33-16DC-7A88-2074-CE2260BB9280}"/>
              </a:ext>
              <a:ext uri="{C183D7F6-B498-43B3-948B-1728B52AA6E4}">
                <adec:decorative xmlns:adec="http://schemas.microsoft.com/office/drawing/2017/decorative" val="1"/>
              </a:ext>
            </a:extLst>
          </p:cNvPr>
          <p:cNvSpPr/>
          <p:nvPr/>
        </p:nvSpPr>
        <p:spPr bwMode="auto">
          <a:xfrm>
            <a:off x="5726786" y="3602854"/>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2" name="Rectangle: Top Corners Rounded 191">
            <a:extLst>
              <a:ext uri="{FF2B5EF4-FFF2-40B4-BE49-F238E27FC236}">
                <a16:creationId xmlns:a16="http://schemas.microsoft.com/office/drawing/2014/main" id="{B84014CF-13CE-4276-7475-00E4793AAA6B}"/>
              </a:ext>
              <a:ext uri="{C183D7F6-B498-43B3-948B-1728B52AA6E4}">
                <adec:decorative xmlns:adec="http://schemas.microsoft.com/office/drawing/2017/decorative" val="1"/>
              </a:ext>
            </a:extLst>
          </p:cNvPr>
          <p:cNvSpPr>
            <a:spLocks/>
          </p:cNvSpPr>
          <p:nvPr/>
        </p:nvSpPr>
        <p:spPr bwMode="auto">
          <a:xfrm>
            <a:off x="9259608" y="3602854"/>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3" name="Freeform: Shape 33">
            <a:extLst>
              <a:ext uri="{FF2B5EF4-FFF2-40B4-BE49-F238E27FC236}">
                <a16:creationId xmlns:a16="http://schemas.microsoft.com/office/drawing/2014/main" id="{16C4E3A3-5D89-9FC1-A595-6635A08D0666}"/>
              </a:ext>
              <a:ext uri="{C183D7F6-B498-43B3-948B-1728B52AA6E4}">
                <adec:decorative xmlns:adec="http://schemas.microsoft.com/office/drawing/2017/decorative" val="1"/>
              </a:ext>
            </a:extLst>
          </p:cNvPr>
          <p:cNvSpPr>
            <a:spLocks/>
          </p:cNvSpPr>
          <p:nvPr/>
        </p:nvSpPr>
        <p:spPr bwMode="auto">
          <a:xfrm>
            <a:off x="5667429"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4" name="Freeform: Shape 33">
            <a:extLst>
              <a:ext uri="{FF2B5EF4-FFF2-40B4-BE49-F238E27FC236}">
                <a16:creationId xmlns:a16="http://schemas.microsoft.com/office/drawing/2014/main" id="{A320D534-B994-8904-35F1-D7A2ECB98B3C}"/>
              </a:ext>
              <a:ext uri="{C183D7F6-B498-43B3-948B-1728B52AA6E4}">
                <adec:decorative xmlns:adec="http://schemas.microsoft.com/office/drawing/2017/decorative" val="1"/>
              </a:ext>
            </a:extLst>
          </p:cNvPr>
          <p:cNvSpPr>
            <a:spLocks/>
          </p:cNvSpPr>
          <p:nvPr/>
        </p:nvSpPr>
        <p:spPr bwMode="auto">
          <a:xfrm>
            <a:off x="9200252"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itle 7">
            <a:extLst>
              <a:ext uri="{FF2B5EF4-FFF2-40B4-BE49-F238E27FC236}">
                <a16:creationId xmlns:a16="http://schemas.microsoft.com/office/drawing/2014/main" id="{38C9752E-5A93-D91F-A6ED-429E5596D50B}"/>
              </a:ext>
            </a:extLst>
          </p:cNvPr>
          <p:cNvSpPr>
            <a:spLocks noGrp="1"/>
          </p:cNvSpPr>
          <p:nvPr>
            <p:ph type="title"/>
          </p:nvPr>
        </p:nvSpPr>
        <p:spPr/>
        <p:txBody>
          <a:bodyPr/>
          <a:lstStyle/>
          <a:p>
            <a:pPr algn="ctr"/>
            <a:r>
              <a:rPr lang="fr-fr">
                <a:solidFill>
                  <a:schemeClr val="tx1"/>
                </a:solidFill>
              </a:rPr>
              <a:t>Qu’est-ce </a:t>
            </a:r>
            <a:r>
              <a:rPr lang="fr-fr" sz="3200">
                <a:gradFill flip="none" rotWithShape="1">
                  <a:gsLst>
                    <a:gs pos="12000">
                      <a:srgbClr val="8661C5"/>
                    </a:gs>
                    <a:gs pos="87000">
                      <a:srgbClr val="0078D4"/>
                    </a:gs>
                  </a:gsLst>
                  <a:lin ang="10800000" scaled="1"/>
                  <a:tileRect/>
                </a:gradFill>
                <a:latin typeface="Segoe UI Semibold"/>
                <a:cs typeface="Segoe UI Semibold"/>
              </a:rPr>
              <a:t>qu’un agent Copilot ?</a:t>
            </a:r>
            <a:endParaRPr lang="en-US">
              <a:solidFill>
                <a:schemeClr val="tx1"/>
              </a:solidFill>
            </a:endParaRPr>
          </a:p>
        </p:txBody>
      </p:sp>
      <p:sp>
        <p:nvSpPr>
          <p:cNvPr id="4" name="Slide Number Placeholder 5">
            <a:extLst>
              <a:ext uri="{FF2B5EF4-FFF2-40B4-BE49-F238E27FC236}">
                <a16:creationId xmlns:a16="http://schemas.microsoft.com/office/drawing/2014/main" id="{224D3A1A-3317-5B8E-32B8-35BF5D74FD8D}"/>
              </a:ext>
            </a:extLst>
          </p:cNvPr>
          <p:cNvSpPr>
            <a:spLocks noGrp="1"/>
          </p:cNvSpPr>
          <p:nvPr>
            <p:ph type="sldNum" sz="quarter" idx="4"/>
          </p:nvPr>
        </p:nvSpPr>
        <p:spPr>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C0151E6-08A3-4246-B91A-F3551DAD1FF4}" type="slidenum">
              <a:rPr kumimoji="0" lang="en-IN"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IN" sz="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itle 7">
            <a:extLst>
              <a:ext uri="{FF2B5EF4-FFF2-40B4-BE49-F238E27FC236}">
                <a16:creationId xmlns:a16="http://schemas.microsoft.com/office/drawing/2014/main" id="{AD91DF35-5288-8BC9-24F6-7C5E89C00D7F}"/>
              </a:ext>
            </a:extLst>
          </p:cNvPr>
          <p:cNvSpPr txBox="1">
            <a:spLocks/>
          </p:cNvSpPr>
          <p:nvPr/>
        </p:nvSpPr>
        <p:spPr>
          <a:xfrm>
            <a:off x="587375" y="1048051"/>
            <a:ext cx="11017250"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fr-fr" sz="2000" b="0" i="0" u="none" strike="noStrike" kern="1200" cap="none" spc="0" normalizeH="0" baseline="0" noProof="0">
                <a:ln w="3175">
                  <a:noFill/>
                </a:ln>
                <a:solidFill>
                  <a:srgbClr val="000000"/>
                </a:solidFill>
                <a:effectLst/>
                <a:uLnTx/>
                <a:uFillTx/>
                <a:latin typeface="Segoe UI Semibold"/>
                <a:ea typeface="+mn-ea"/>
                <a:cs typeface="Segoe UI" pitchFamily="34" charset="0"/>
              </a:rPr>
              <a:t>Les agents Copilot sont des assistants IA qui peuvent aider à optimiser les processus </a:t>
            </a:r>
            <a:br>
              <a:rPr kumimoji="0" lang="fr-fr" sz="2000" b="0" i="0" u="none" strike="noStrike" kern="1200" cap="none" spc="0" normalizeH="0" baseline="0" noProof="0">
                <a:ln w="3175">
                  <a:noFill/>
                </a:ln>
                <a:solidFill>
                  <a:srgbClr val="000000"/>
                </a:solidFill>
                <a:effectLst/>
                <a:uLnTx/>
                <a:uFillTx/>
                <a:latin typeface="Segoe UI Semibold"/>
                <a:ea typeface="+mn-ea"/>
                <a:cs typeface="Segoe UI" pitchFamily="34" charset="0"/>
              </a:rPr>
            </a:br>
            <a:r>
              <a:rPr kumimoji="0" lang="fr-fr" sz="2000" b="0" i="0" u="none" strike="noStrike" kern="1200" cap="none" spc="0" normalizeH="0" baseline="0" noProof="0">
                <a:ln w="3175">
                  <a:noFill/>
                </a:ln>
                <a:solidFill>
                  <a:srgbClr val="000000"/>
                </a:solidFill>
                <a:effectLst/>
                <a:uLnTx/>
                <a:uFillTx/>
                <a:latin typeface="Segoe UI Semibold"/>
                <a:ea typeface="+mn-ea"/>
                <a:cs typeface="Segoe UI" pitchFamily="34" charset="0"/>
              </a:rPr>
              <a:t>métier et à améliorer la productivité </a:t>
            </a:r>
          </a:p>
        </p:txBody>
      </p:sp>
      <p:sp>
        <p:nvSpPr>
          <p:cNvPr id="61" name="Title 7">
            <a:extLst>
              <a:ext uri="{FF2B5EF4-FFF2-40B4-BE49-F238E27FC236}">
                <a16:creationId xmlns:a16="http://schemas.microsoft.com/office/drawing/2014/main" id="{6FB747C8-00AA-5297-C57E-F4B7E37D10E2}"/>
              </a:ext>
            </a:extLst>
          </p:cNvPr>
          <p:cNvSpPr txBox="1">
            <a:spLocks/>
          </p:cNvSpPr>
          <p:nvPr/>
        </p:nvSpPr>
        <p:spPr>
          <a:xfrm>
            <a:off x="587375" y="1882806"/>
            <a:ext cx="11017250" cy="30777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fr-fr" sz="2000" b="0" i="0" u="none" strike="noStrike" kern="1200" cap="none" spc="0" normalizeH="0" baseline="0" noProof="0">
                <a:ln w="3175">
                  <a:noFill/>
                </a:ln>
                <a:solidFill>
                  <a:srgbClr val="FFFFFF"/>
                </a:solidFill>
                <a:effectLst/>
                <a:uLnTx/>
                <a:uFillTx/>
                <a:latin typeface="Segoe UI Semibold"/>
                <a:ea typeface="+mn-ea"/>
                <a:cs typeface="Segoe UI" pitchFamily="34" charset="0"/>
              </a:rPr>
              <a:t>Les niveaux de complexité et les capacités des agents varient selon vos besoins</a:t>
            </a:r>
          </a:p>
        </p:txBody>
      </p:sp>
      <p:sp>
        <p:nvSpPr>
          <p:cNvPr id="6" name="Rectangle 5" descr="Flèche montrant que la récupération, la tâche et l’autonomie subissent un flux allant de fondamental à avancé">
            <a:extLst>
              <a:ext uri="{FF2B5EF4-FFF2-40B4-BE49-F238E27FC236}">
                <a16:creationId xmlns:a16="http://schemas.microsoft.com/office/drawing/2014/main" id="{785C6AA9-9767-6986-D7F5-6B339A71047B}"/>
              </a:ext>
            </a:extLst>
          </p:cNvPr>
          <p:cNvSpPr/>
          <p:nvPr/>
        </p:nvSpPr>
        <p:spPr bwMode="auto">
          <a:xfrm>
            <a:off x="6007589"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TextBox 73">
            <a:extLst>
              <a:ext uri="{FF2B5EF4-FFF2-40B4-BE49-F238E27FC236}">
                <a16:creationId xmlns:a16="http://schemas.microsoft.com/office/drawing/2014/main" id="{53808FAD-EB6C-D020-244D-AA0C8406A206}"/>
              </a:ext>
            </a:extLst>
          </p:cNvPr>
          <p:cNvSpPr txBox="1">
            <a:spLocks/>
          </p:cNvSpPr>
          <p:nvPr/>
        </p:nvSpPr>
        <p:spPr>
          <a:xfrm>
            <a:off x="838683" y="2851675"/>
            <a:ext cx="727567"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a:ln w="3175">
                  <a:noFill/>
                </a:ln>
                <a:solidFill>
                  <a:srgbClr val="FF5C39"/>
                </a:solidFill>
                <a:effectLst/>
                <a:uLnTx/>
                <a:uFillTx/>
                <a:latin typeface="Segoe UI Semibold"/>
                <a:ea typeface="+mn-ea"/>
                <a:cs typeface="Segoe UI" pitchFamily="34" charset="0"/>
              </a:rPr>
              <a:t>Simple</a:t>
            </a:r>
          </a:p>
        </p:txBody>
      </p:sp>
      <p:sp>
        <p:nvSpPr>
          <p:cNvPr id="7" name="Rectangle 6" descr="Avancé">
            <a:extLst>
              <a:ext uri="{FF2B5EF4-FFF2-40B4-BE49-F238E27FC236}">
                <a16:creationId xmlns:a16="http://schemas.microsoft.com/office/drawing/2014/main" id="{74815DC9-13A8-0BCE-430E-6E4F8ABDBC2A}"/>
              </a:ext>
            </a:extLst>
          </p:cNvPr>
          <p:cNvSpPr/>
          <p:nvPr/>
        </p:nvSpPr>
        <p:spPr bwMode="auto">
          <a:xfrm>
            <a:off x="9541735"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TextBox 74">
            <a:extLst>
              <a:ext uri="{FF2B5EF4-FFF2-40B4-BE49-F238E27FC236}">
                <a16:creationId xmlns:a16="http://schemas.microsoft.com/office/drawing/2014/main" id="{85CB489A-9C5D-E635-F804-489A1FA2C1EB}"/>
              </a:ext>
              <a:ext uri="{C183D7F6-B498-43B3-948B-1728B52AA6E4}">
                <adec:decorative xmlns:adec="http://schemas.microsoft.com/office/drawing/2017/decorative" val="1"/>
              </a:ext>
            </a:extLst>
          </p:cNvPr>
          <p:cNvSpPr txBox="1">
            <a:spLocks/>
          </p:cNvSpPr>
          <p:nvPr/>
        </p:nvSpPr>
        <p:spPr>
          <a:xfrm>
            <a:off x="10363252" y="2851675"/>
            <a:ext cx="990066"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a:ln w="3175">
                  <a:noFill/>
                </a:ln>
                <a:solidFill>
                  <a:srgbClr val="14938C"/>
                </a:solidFill>
                <a:effectLst/>
                <a:uLnTx/>
                <a:uFillTx/>
                <a:latin typeface="Segoe UI Semibold"/>
                <a:ea typeface="+mn-ea"/>
                <a:cs typeface="Segoe UI" pitchFamily="34" charset="0"/>
              </a:rPr>
              <a:t>Avancé</a:t>
            </a:r>
          </a:p>
        </p:txBody>
      </p:sp>
      <p:sp>
        <p:nvSpPr>
          <p:cNvPr id="2" name="Graphic 21" descr="Icône d’une puce informatique">
            <a:extLst>
              <a:ext uri="{FF2B5EF4-FFF2-40B4-BE49-F238E27FC236}">
                <a16:creationId xmlns:a16="http://schemas.microsoft.com/office/drawing/2014/main" id="{EEC11685-C807-DD4F-32AC-E6630A9CCDC7}"/>
              </a:ext>
            </a:extLst>
          </p:cNvPr>
          <p:cNvSpPr>
            <a:spLocks/>
          </p:cNvSpPr>
          <p:nvPr/>
        </p:nvSpPr>
        <p:spPr>
          <a:xfrm>
            <a:off x="2331134" y="2774698"/>
            <a:ext cx="400160" cy="400174"/>
          </a:xfrm>
          <a:custGeom>
            <a:avLst/>
            <a:gdLst>
              <a:gd name="connsiteX0" fmla="*/ 126206 w 190500"/>
              <a:gd name="connsiteY0" fmla="*/ 0 h 190500"/>
              <a:gd name="connsiteX1" fmla="*/ 133283 w 190500"/>
              <a:gd name="connsiteY1" fmla="*/ 6172 h 190500"/>
              <a:gd name="connsiteX2" fmla="*/ 133350 w 190500"/>
              <a:gd name="connsiteY2" fmla="*/ 7144 h 190500"/>
              <a:gd name="connsiteX3" fmla="*/ 133350 w 190500"/>
              <a:gd name="connsiteY3" fmla="*/ 29289 h 190500"/>
              <a:gd name="connsiteX4" fmla="*/ 161220 w 190500"/>
              <a:gd name="connsiteY4" fmla="*/ 57198 h 190500"/>
              <a:gd name="connsiteX5" fmla="*/ 183356 w 190500"/>
              <a:gd name="connsiteY5" fmla="*/ 57198 h 190500"/>
              <a:gd name="connsiteX6" fmla="*/ 190498 w 190500"/>
              <a:gd name="connsiteY6" fmla="*/ 64344 h 190500"/>
              <a:gd name="connsiteX7" fmla="*/ 184328 w 190500"/>
              <a:gd name="connsiteY7" fmla="*/ 71418 h 190500"/>
              <a:gd name="connsiteX8" fmla="*/ 183356 w 190500"/>
              <a:gd name="connsiteY8" fmla="*/ 71485 h 190500"/>
              <a:gd name="connsiteX9" fmla="*/ 161925 w 190500"/>
              <a:gd name="connsiteY9" fmla="*/ 71476 h 190500"/>
              <a:gd name="connsiteX10" fmla="*/ 161925 w 190500"/>
              <a:gd name="connsiteY10" fmla="*/ 88144 h 190500"/>
              <a:gd name="connsiteX11" fmla="*/ 183356 w 190500"/>
              <a:gd name="connsiteY11" fmla="*/ 88144 h 190500"/>
              <a:gd name="connsiteX12" fmla="*/ 190433 w 190500"/>
              <a:gd name="connsiteY12" fmla="*/ 94336 h 190500"/>
              <a:gd name="connsiteX13" fmla="*/ 190500 w 190500"/>
              <a:gd name="connsiteY13" fmla="*/ 95288 h 190500"/>
              <a:gd name="connsiteX14" fmla="*/ 184328 w 190500"/>
              <a:gd name="connsiteY14" fmla="*/ 102375 h 190500"/>
              <a:gd name="connsiteX15" fmla="*/ 183356 w 190500"/>
              <a:gd name="connsiteY15" fmla="*/ 102441 h 190500"/>
              <a:gd name="connsiteX16" fmla="*/ 161925 w 190500"/>
              <a:gd name="connsiteY16" fmla="*/ 102432 h 190500"/>
              <a:gd name="connsiteX17" fmla="*/ 161925 w 190500"/>
              <a:gd name="connsiteY17" fmla="*/ 119101 h 190500"/>
              <a:gd name="connsiteX18" fmla="*/ 183356 w 190500"/>
              <a:gd name="connsiteY18" fmla="*/ 119101 h 190500"/>
              <a:gd name="connsiteX19" fmla="*/ 190433 w 190500"/>
              <a:gd name="connsiteY19" fmla="*/ 125292 h 190500"/>
              <a:gd name="connsiteX20" fmla="*/ 190500 w 190500"/>
              <a:gd name="connsiteY20" fmla="*/ 126244 h 190500"/>
              <a:gd name="connsiteX21" fmla="*/ 184328 w 190500"/>
              <a:gd name="connsiteY21" fmla="*/ 133331 h 190500"/>
              <a:gd name="connsiteX22" fmla="*/ 183356 w 190500"/>
              <a:gd name="connsiteY22" fmla="*/ 133398 h 190500"/>
              <a:gd name="connsiteX23" fmla="*/ 161201 w 190500"/>
              <a:gd name="connsiteY23" fmla="*/ 133398 h 190500"/>
              <a:gd name="connsiteX24" fmla="*/ 133350 w 190500"/>
              <a:gd name="connsiteY24" fmla="*/ 161211 h 190500"/>
              <a:gd name="connsiteX25" fmla="*/ 133350 w 190500"/>
              <a:gd name="connsiteY25" fmla="*/ 183356 h 190500"/>
              <a:gd name="connsiteX26" fmla="*/ 126204 w 190500"/>
              <a:gd name="connsiteY26" fmla="*/ 190498 h 190500"/>
              <a:gd name="connsiteX27" fmla="*/ 119129 w 190500"/>
              <a:gd name="connsiteY27" fmla="*/ 184328 h 190500"/>
              <a:gd name="connsiteX28" fmla="*/ 119063 w 190500"/>
              <a:gd name="connsiteY28" fmla="*/ 183356 h 190500"/>
              <a:gd name="connsiteX29" fmla="*/ 119063 w 190500"/>
              <a:gd name="connsiteY29" fmla="*/ 161915 h 190500"/>
              <a:gd name="connsiteX30" fmla="*/ 102384 w 190500"/>
              <a:gd name="connsiteY30" fmla="*/ 161915 h 190500"/>
              <a:gd name="connsiteX31" fmla="*/ 102394 w 190500"/>
              <a:gd name="connsiteY31" fmla="*/ 183356 h 190500"/>
              <a:gd name="connsiteX32" fmla="*/ 96222 w 190500"/>
              <a:gd name="connsiteY32" fmla="*/ 190433 h 190500"/>
              <a:gd name="connsiteX33" fmla="*/ 95250 w 190500"/>
              <a:gd name="connsiteY33" fmla="*/ 190500 h 190500"/>
              <a:gd name="connsiteX34" fmla="*/ 88173 w 190500"/>
              <a:gd name="connsiteY34" fmla="*/ 184328 h 190500"/>
              <a:gd name="connsiteX35" fmla="*/ 88106 w 190500"/>
              <a:gd name="connsiteY35" fmla="*/ 183356 h 190500"/>
              <a:gd name="connsiteX36" fmla="*/ 88097 w 190500"/>
              <a:gd name="connsiteY36" fmla="*/ 161915 h 190500"/>
              <a:gd name="connsiteX37" fmla="*/ 71438 w 190500"/>
              <a:gd name="connsiteY37" fmla="*/ 161915 h 190500"/>
              <a:gd name="connsiteX38" fmla="*/ 71438 w 190500"/>
              <a:gd name="connsiteY38" fmla="*/ 183356 h 190500"/>
              <a:gd name="connsiteX39" fmla="*/ 65265 w 190500"/>
              <a:gd name="connsiteY39" fmla="*/ 190433 h 190500"/>
              <a:gd name="connsiteX40" fmla="*/ 64294 w 190500"/>
              <a:gd name="connsiteY40" fmla="*/ 190500 h 190500"/>
              <a:gd name="connsiteX41" fmla="*/ 57217 w 190500"/>
              <a:gd name="connsiteY41" fmla="*/ 184328 h 190500"/>
              <a:gd name="connsiteX42" fmla="*/ 57150 w 190500"/>
              <a:gd name="connsiteY42" fmla="*/ 183356 h 190500"/>
              <a:gd name="connsiteX43" fmla="*/ 57150 w 190500"/>
              <a:gd name="connsiteY43" fmla="*/ 161211 h 190500"/>
              <a:gd name="connsiteX44" fmla="*/ 29289 w 190500"/>
              <a:gd name="connsiteY44" fmla="*/ 133350 h 190500"/>
              <a:gd name="connsiteX45" fmla="*/ 7144 w 190500"/>
              <a:gd name="connsiteY45" fmla="*/ 133350 h 190500"/>
              <a:gd name="connsiteX46" fmla="*/ 2 w 190500"/>
              <a:gd name="connsiteY46" fmla="*/ 126204 h 190500"/>
              <a:gd name="connsiteX47" fmla="*/ 6172 w 190500"/>
              <a:gd name="connsiteY47" fmla="*/ 119129 h 190500"/>
              <a:gd name="connsiteX48" fmla="*/ 7144 w 190500"/>
              <a:gd name="connsiteY48" fmla="*/ 119063 h 190500"/>
              <a:gd name="connsiteX49" fmla="*/ 28575 w 190500"/>
              <a:gd name="connsiteY49" fmla="*/ 119053 h 190500"/>
              <a:gd name="connsiteX50" fmla="*/ 28575 w 190500"/>
              <a:gd name="connsiteY50" fmla="*/ 102384 h 190500"/>
              <a:gd name="connsiteX51" fmla="*/ 7144 w 190500"/>
              <a:gd name="connsiteY51" fmla="*/ 102394 h 190500"/>
              <a:gd name="connsiteX52" fmla="*/ 67 w 190500"/>
              <a:gd name="connsiteY52" fmla="*/ 96222 h 190500"/>
              <a:gd name="connsiteX53" fmla="*/ 0 w 190500"/>
              <a:gd name="connsiteY53" fmla="*/ 95250 h 190500"/>
              <a:gd name="connsiteX54" fmla="*/ 6172 w 190500"/>
              <a:gd name="connsiteY54" fmla="*/ 88173 h 190500"/>
              <a:gd name="connsiteX55" fmla="*/ 7144 w 190500"/>
              <a:gd name="connsiteY55" fmla="*/ 88106 h 190500"/>
              <a:gd name="connsiteX56" fmla="*/ 28575 w 190500"/>
              <a:gd name="connsiteY56" fmla="*/ 88097 h 190500"/>
              <a:gd name="connsiteX57" fmla="*/ 28575 w 190500"/>
              <a:gd name="connsiteY57" fmla="*/ 71428 h 190500"/>
              <a:gd name="connsiteX58" fmla="*/ 7144 w 190500"/>
              <a:gd name="connsiteY58" fmla="*/ 71438 h 190500"/>
              <a:gd name="connsiteX59" fmla="*/ 67 w 190500"/>
              <a:gd name="connsiteY59" fmla="*/ 65265 h 190500"/>
              <a:gd name="connsiteX60" fmla="*/ 0 w 190500"/>
              <a:gd name="connsiteY60" fmla="*/ 64294 h 190500"/>
              <a:gd name="connsiteX61" fmla="*/ 6172 w 190500"/>
              <a:gd name="connsiteY61" fmla="*/ 57217 h 190500"/>
              <a:gd name="connsiteX62" fmla="*/ 7144 w 190500"/>
              <a:gd name="connsiteY62" fmla="*/ 57150 h 190500"/>
              <a:gd name="connsiteX63" fmla="*/ 29289 w 190500"/>
              <a:gd name="connsiteY63" fmla="*/ 57140 h 190500"/>
              <a:gd name="connsiteX64" fmla="*/ 57150 w 190500"/>
              <a:gd name="connsiteY64" fmla="*/ 29289 h 190500"/>
              <a:gd name="connsiteX65" fmla="*/ 57150 w 190500"/>
              <a:gd name="connsiteY65" fmla="*/ 7144 h 190500"/>
              <a:gd name="connsiteX66" fmla="*/ 64296 w 190500"/>
              <a:gd name="connsiteY66" fmla="*/ 2 h 190500"/>
              <a:gd name="connsiteX67" fmla="*/ 71371 w 190500"/>
              <a:gd name="connsiteY67" fmla="*/ 6172 h 190500"/>
              <a:gd name="connsiteX68" fmla="*/ 71438 w 190500"/>
              <a:gd name="connsiteY68" fmla="*/ 7144 h 190500"/>
              <a:gd name="connsiteX69" fmla="*/ 71438 w 190500"/>
              <a:gd name="connsiteY69" fmla="*/ 28565 h 190500"/>
              <a:gd name="connsiteX70" fmla="*/ 88097 w 190500"/>
              <a:gd name="connsiteY70" fmla="*/ 28565 h 190500"/>
              <a:gd name="connsiteX71" fmla="*/ 88106 w 190500"/>
              <a:gd name="connsiteY71" fmla="*/ 7144 h 190500"/>
              <a:gd name="connsiteX72" fmla="*/ 94278 w 190500"/>
              <a:gd name="connsiteY72" fmla="*/ 67 h 190500"/>
              <a:gd name="connsiteX73" fmla="*/ 95250 w 190500"/>
              <a:gd name="connsiteY73" fmla="*/ 0 h 190500"/>
              <a:gd name="connsiteX74" fmla="*/ 102327 w 190500"/>
              <a:gd name="connsiteY74" fmla="*/ 6172 h 190500"/>
              <a:gd name="connsiteX75" fmla="*/ 102394 w 190500"/>
              <a:gd name="connsiteY75" fmla="*/ 7144 h 190500"/>
              <a:gd name="connsiteX76" fmla="*/ 102384 w 190500"/>
              <a:gd name="connsiteY76" fmla="*/ 28565 h 190500"/>
              <a:gd name="connsiteX77" fmla="*/ 119063 w 190500"/>
              <a:gd name="connsiteY77" fmla="*/ 28565 h 190500"/>
              <a:gd name="connsiteX78" fmla="*/ 119063 w 190500"/>
              <a:gd name="connsiteY78" fmla="*/ 7144 h 190500"/>
              <a:gd name="connsiteX79" fmla="*/ 124301 w 190500"/>
              <a:gd name="connsiteY79" fmla="*/ 257 h 190500"/>
              <a:gd name="connsiteX80" fmla="*/ 125235 w 190500"/>
              <a:gd name="connsiteY80" fmla="*/ 67 h 190500"/>
              <a:gd name="connsiteX81" fmla="*/ 126206 w 190500"/>
              <a:gd name="connsiteY81" fmla="*/ 0 h 190500"/>
              <a:gd name="connsiteX82" fmla="*/ 95298 w 190500"/>
              <a:gd name="connsiteY82" fmla="*/ 66723 h 190500"/>
              <a:gd name="connsiteX83" fmla="*/ 66723 w 190500"/>
              <a:gd name="connsiteY83" fmla="*/ 95298 h 190500"/>
              <a:gd name="connsiteX84" fmla="*/ 95298 w 190500"/>
              <a:gd name="connsiteY84" fmla="*/ 123873 h 190500"/>
              <a:gd name="connsiteX85" fmla="*/ 123873 w 190500"/>
              <a:gd name="connsiteY85" fmla="*/ 95298 h 190500"/>
              <a:gd name="connsiteX86" fmla="*/ 95298 w 190500"/>
              <a:gd name="connsiteY86" fmla="*/ 66723 h 190500"/>
              <a:gd name="connsiteX87" fmla="*/ 95298 w 190500"/>
              <a:gd name="connsiteY87" fmla="*/ 81010 h 190500"/>
              <a:gd name="connsiteX88" fmla="*/ 109585 w 190500"/>
              <a:gd name="connsiteY88" fmla="*/ 95298 h 190500"/>
              <a:gd name="connsiteX89" fmla="*/ 95298 w 190500"/>
              <a:gd name="connsiteY89" fmla="*/ 109585 h 190500"/>
              <a:gd name="connsiteX90" fmla="*/ 81010 w 190500"/>
              <a:gd name="connsiteY90" fmla="*/ 95298 h 190500"/>
              <a:gd name="connsiteX91" fmla="*/ 95298 w 190500"/>
              <a:gd name="connsiteY91" fmla="*/ 810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0500" h="190500">
                <a:moveTo>
                  <a:pt x="126206" y="0"/>
                </a:moveTo>
                <a:cubicBezTo>
                  <a:pt x="129776" y="0"/>
                  <a:pt x="132798" y="2636"/>
                  <a:pt x="133283" y="6172"/>
                </a:cubicBezTo>
                <a:lnTo>
                  <a:pt x="133350" y="7144"/>
                </a:lnTo>
                <a:lnTo>
                  <a:pt x="133350" y="29289"/>
                </a:lnTo>
                <a:cubicBezTo>
                  <a:pt x="147395" y="32164"/>
                  <a:pt x="158365" y="43149"/>
                  <a:pt x="161220" y="57198"/>
                </a:cubicBezTo>
                <a:lnTo>
                  <a:pt x="183356" y="57198"/>
                </a:lnTo>
                <a:cubicBezTo>
                  <a:pt x="187302" y="57199"/>
                  <a:pt x="190499" y="60398"/>
                  <a:pt x="190498" y="64344"/>
                </a:cubicBezTo>
                <a:cubicBezTo>
                  <a:pt x="190497" y="67912"/>
                  <a:pt x="187863" y="70932"/>
                  <a:pt x="184328" y="71418"/>
                </a:cubicBezTo>
                <a:lnTo>
                  <a:pt x="183356" y="71485"/>
                </a:lnTo>
                <a:lnTo>
                  <a:pt x="161925" y="71476"/>
                </a:lnTo>
                <a:lnTo>
                  <a:pt x="161925" y="88144"/>
                </a:lnTo>
                <a:lnTo>
                  <a:pt x="183356" y="88144"/>
                </a:lnTo>
                <a:cubicBezTo>
                  <a:pt x="186933" y="88146"/>
                  <a:pt x="189956" y="90791"/>
                  <a:pt x="190433" y="94336"/>
                </a:cubicBezTo>
                <a:lnTo>
                  <a:pt x="190500" y="95288"/>
                </a:lnTo>
                <a:cubicBezTo>
                  <a:pt x="190505" y="98862"/>
                  <a:pt x="187868" y="101889"/>
                  <a:pt x="184328" y="102375"/>
                </a:cubicBezTo>
                <a:lnTo>
                  <a:pt x="183356" y="102441"/>
                </a:lnTo>
                <a:lnTo>
                  <a:pt x="161925" y="102432"/>
                </a:lnTo>
                <a:lnTo>
                  <a:pt x="161925" y="119101"/>
                </a:lnTo>
                <a:lnTo>
                  <a:pt x="183356" y="119101"/>
                </a:lnTo>
                <a:cubicBezTo>
                  <a:pt x="186933" y="119103"/>
                  <a:pt x="189956" y="121748"/>
                  <a:pt x="190433" y="125292"/>
                </a:cubicBezTo>
                <a:lnTo>
                  <a:pt x="190500" y="126244"/>
                </a:lnTo>
                <a:cubicBezTo>
                  <a:pt x="190505" y="129818"/>
                  <a:pt x="187868" y="132845"/>
                  <a:pt x="184328" y="133331"/>
                </a:cubicBezTo>
                <a:lnTo>
                  <a:pt x="183356" y="133398"/>
                </a:lnTo>
                <a:lnTo>
                  <a:pt x="161201" y="133398"/>
                </a:lnTo>
                <a:cubicBezTo>
                  <a:pt x="158312" y="147402"/>
                  <a:pt x="147359" y="158341"/>
                  <a:pt x="133350" y="161211"/>
                </a:cubicBezTo>
                <a:lnTo>
                  <a:pt x="133350" y="183356"/>
                </a:lnTo>
                <a:cubicBezTo>
                  <a:pt x="133349" y="187302"/>
                  <a:pt x="130150" y="190499"/>
                  <a:pt x="126204" y="190498"/>
                </a:cubicBezTo>
                <a:cubicBezTo>
                  <a:pt x="122635" y="190497"/>
                  <a:pt x="119616" y="187863"/>
                  <a:pt x="119129" y="184328"/>
                </a:cubicBezTo>
                <a:lnTo>
                  <a:pt x="119063" y="183356"/>
                </a:lnTo>
                <a:lnTo>
                  <a:pt x="119063" y="161915"/>
                </a:lnTo>
                <a:lnTo>
                  <a:pt x="102384" y="161915"/>
                </a:lnTo>
                <a:lnTo>
                  <a:pt x="102394" y="183356"/>
                </a:lnTo>
                <a:cubicBezTo>
                  <a:pt x="102394" y="186926"/>
                  <a:pt x="99758" y="189948"/>
                  <a:pt x="96222" y="190433"/>
                </a:cubicBezTo>
                <a:lnTo>
                  <a:pt x="95250" y="190500"/>
                </a:lnTo>
                <a:cubicBezTo>
                  <a:pt x="91680" y="190500"/>
                  <a:pt x="88659" y="187864"/>
                  <a:pt x="88173" y="184328"/>
                </a:cubicBezTo>
                <a:lnTo>
                  <a:pt x="88106" y="183356"/>
                </a:lnTo>
                <a:lnTo>
                  <a:pt x="88097" y="161915"/>
                </a:lnTo>
                <a:lnTo>
                  <a:pt x="71438" y="161915"/>
                </a:lnTo>
                <a:lnTo>
                  <a:pt x="71438" y="183356"/>
                </a:lnTo>
                <a:cubicBezTo>
                  <a:pt x="71437" y="186926"/>
                  <a:pt x="68802" y="189948"/>
                  <a:pt x="65265" y="190433"/>
                </a:cubicBezTo>
                <a:lnTo>
                  <a:pt x="64294" y="190500"/>
                </a:lnTo>
                <a:cubicBezTo>
                  <a:pt x="60724" y="190500"/>
                  <a:pt x="57702" y="187864"/>
                  <a:pt x="57217" y="184328"/>
                </a:cubicBezTo>
                <a:lnTo>
                  <a:pt x="57150" y="183356"/>
                </a:lnTo>
                <a:lnTo>
                  <a:pt x="57150" y="161211"/>
                </a:lnTo>
                <a:cubicBezTo>
                  <a:pt x="43123" y="158340"/>
                  <a:pt x="32160" y="147377"/>
                  <a:pt x="29289" y="133350"/>
                </a:cubicBezTo>
                <a:lnTo>
                  <a:pt x="7144" y="133350"/>
                </a:lnTo>
                <a:cubicBezTo>
                  <a:pt x="3198" y="133349"/>
                  <a:pt x="1" y="130150"/>
                  <a:pt x="2" y="126204"/>
                </a:cubicBezTo>
                <a:cubicBezTo>
                  <a:pt x="3" y="122635"/>
                  <a:pt x="2637" y="119616"/>
                  <a:pt x="6172" y="119129"/>
                </a:cubicBezTo>
                <a:lnTo>
                  <a:pt x="7144" y="119063"/>
                </a:lnTo>
                <a:lnTo>
                  <a:pt x="28575" y="119053"/>
                </a:lnTo>
                <a:lnTo>
                  <a:pt x="28575" y="102384"/>
                </a:lnTo>
                <a:lnTo>
                  <a:pt x="7144" y="102394"/>
                </a:lnTo>
                <a:cubicBezTo>
                  <a:pt x="3574" y="102394"/>
                  <a:pt x="552" y="99758"/>
                  <a:pt x="67" y="96222"/>
                </a:cubicBezTo>
                <a:lnTo>
                  <a:pt x="0" y="95250"/>
                </a:lnTo>
                <a:cubicBezTo>
                  <a:pt x="0" y="91680"/>
                  <a:pt x="2636" y="88659"/>
                  <a:pt x="6172" y="88173"/>
                </a:cubicBezTo>
                <a:lnTo>
                  <a:pt x="7144" y="88106"/>
                </a:lnTo>
                <a:lnTo>
                  <a:pt x="28575" y="88097"/>
                </a:lnTo>
                <a:lnTo>
                  <a:pt x="28575" y="71428"/>
                </a:lnTo>
                <a:lnTo>
                  <a:pt x="7144" y="71438"/>
                </a:lnTo>
                <a:cubicBezTo>
                  <a:pt x="3574" y="71437"/>
                  <a:pt x="552" y="68802"/>
                  <a:pt x="67" y="65265"/>
                </a:cubicBezTo>
                <a:lnTo>
                  <a:pt x="0" y="64294"/>
                </a:lnTo>
                <a:cubicBezTo>
                  <a:pt x="0" y="60724"/>
                  <a:pt x="2636" y="57702"/>
                  <a:pt x="6172" y="57217"/>
                </a:cubicBezTo>
                <a:lnTo>
                  <a:pt x="7144" y="57150"/>
                </a:lnTo>
                <a:lnTo>
                  <a:pt x="29289" y="57140"/>
                </a:lnTo>
                <a:cubicBezTo>
                  <a:pt x="32164" y="43117"/>
                  <a:pt x="43125" y="32159"/>
                  <a:pt x="57150" y="29289"/>
                </a:cubicBezTo>
                <a:lnTo>
                  <a:pt x="57150" y="7144"/>
                </a:lnTo>
                <a:cubicBezTo>
                  <a:pt x="57151" y="3198"/>
                  <a:pt x="60351" y="1"/>
                  <a:pt x="64296" y="2"/>
                </a:cubicBezTo>
                <a:cubicBezTo>
                  <a:pt x="67864" y="3"/>
                  <a:pt x="70884" y="2637"/>
                  <a:pt x="71371" y="6172"/>
                </a:cubicBezTo>
                <a:lnTo>
                  <a:pt x="71438" y="7144"/>
                </a:lnTo>
                <a:lnTo>
                  <a:pt x="71438" y="28565"/>
                </a:lnTo>
                <a:lnTo>
                  <a:pt x="88097" y="28565"/>
                </a:lnTo>
                <a:lnTo>
                  <a:pt x="88106" y="7144"/>
                </a:lnTo>
                <a:cubicBezTo>
                  <a:pt x="88106" y="3574"/>
                  <a:pt x="90742" y="552"/>
                  <a:pt x="94278" y="67"/>
                </a:cubicBezTo>
                <a:lnTo>
                  <a:pt x="95250" y="0"/>
                </a:lnTo>
                <a:cubicBezTo>
                  <a:pt x="98820" y="0"/>
                  <a:pt x="101841" y="2636"/>
                  <a:pt x="102327" y="6172"/>
                </a:cubicBezTo>
                <a:lnTo>
                  <a:pt x="102394" y="7144"/>
                </a:lnTo>
                <a:lnTo>
                  <a:pt x="102384" y="28565"/>
                </a:lnTo>
                <a:lnTo>
                  <a:pt x="119063" y="28565"/>
                </a:lnTo>
                <a:lnTo>
                  <a:pt x="119063" y="7144"/>
                </a:lnTo>
                <a:cubicBezTo>
                  <a:pt x="119062" y="3931"/>
                  <a:pt x="121206" y="1114"/>
                  <a:pt x="124301" y="257"/>
                </a:cubicBezTo>
                <a:lnTo>
                  <a:pt x="125235" y="67"/>
                </a:lnTo>
                <a:lnTo>
                  <a:pt x="126206" y="0"/>
                </a:lnTo>
                <a:close/>
                <a:moveTo>
                  <a:pt x="95298" y="66723"/>
                </a:moveTo>
                <a:cubicBezTo>
                  <a:pt x="79516" y="66723"/>
                  <a:pt x="66723" y="79516"/>
                  <a:pt x="66723" y="95298"/>
                </a:cubicBezTo>
                <a:cubicBezTo>
                  <a:pt x="66723" y="111080"/>
                  <a:pt x="79516" y="123873"/>
                  <a:pt x="95298" y="123873"/>
                </a:cubicBezTo>
                <a:cubicBezTo>
                  <a:pt x="111080" y="123873"/>
                  <a:pt x="123873" y="111080"/>
                  <a:pt x="123873" y="95298"/>
                </a:cubicBezTo>
                <a:cubicBezTo>
                  <a:pt x="123873" y="79516"/>
                  <a:pt x="111080" y="66723"/>
                  <a:pt x="95298" y="66723"/>
                </a:cubicBezTo>
                <a:close/>
                <a:moveTo>
                  <a:pt x="95298" y="81010"/>
                </a:moveTo>
                <a:cubicBezTo>
                  <a:pt x="103188" y="81010"/>
                  <a:pt x="109585" y="87407"/>
                  <a:pt x="109585" y="95298"/>
                </a:cubicBezTo>
                <a:cubicBezTo>
                  <a:pt x="109585" y="103188"/>
                  <a:pt x="103188" y="109585"/>
                  <a:pt x="95298" y="109585"/>
                </a:cubicBezTo>
                <a:cubicBezTo>
                  <a:pt x="87407" y="109585"/>
                  <a:pt x="81010" y="103188"/>
                  <a:pt x="81010" y="95298"/>
                </a:cubicBezTo>
                <a:cubicBezTo>
                  <a:pt x="81010" y="87407"/>
                  <a:pt x="87407" y="81010"/>
                  <a:pt x="95298" y="8101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7" name="TextBox 86">
            <a:extLst>
              <a:ext uri="{FF2B5EF4-FFF2-40B4-BE49-F238E27FC236}">
                <a16:creationId xmlns:a16="http://schemas.microsoft.com/office/drawing/2014/main" id="{55E184A1-B9E9-2612-8CED-FE8F2D9976F1}"/>
              </a:ext>
            </a:extLst>
          </p:cNvPr>
          <p:cNvSpPr txBox="1">
            <a:spLocks/>
          </p:cNvSpPr>
          <p:nvPr/>
        </p:nvSpPr>
        <p:spPr>
          <a:xfrm>
            <a:off x="922513" y="3745062"/>
            <a:ext cx="3281332" cy="1700466"/>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0" i="0" u="none" strike="noStrike" kern="1200" cap="none" spc="0" normalizeH="0" baseline="0" noProof="0" err="1">
                <a:ln>
                  <a:noFill/>
                </a:ln>
                <a:solidFill>
                  <a:srgbClr val="F4364C"/>
                </a:solidFill>
                <a:effectLst/>
                <a:uLnTx/>
                <a:uFillTx/>
                <a:latin typeface="Segoe UI Semibold"/>
                <a:ea typeface="+mn-ea"/>
                <a:cs typeface="Segoe Sans Display Semibold" pitchFamily="2" charset="0"/>
              </a:rPr>
              <a:t>Retrieval</a:t>
            </a:r>
            <a:endParaRPr kumimoji="0" lang="fr-fr" sz="1800" b="0" i="0" u="none" strike="noStrike" kern="1200" cap="none" spc="0" normalizeH="0" baseline="0" noProof="0">
              <a:ln>
                <a:noFill/>
              </a:ln>
              <a:solidFill>
                <a:srgbClr val="F4364C"/>
              </a:solidFill>
              <a:effectLst/>
              <a:uLnTx/>
              <a:uFillTx/>
              <a:latin typeface="Segoe UI Semibold"/>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Récupérer des informations </a:t>
            </a:r>
            <a:br>
              <a:rPr kumimoji="0" lang="fr-FR"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br>
            <a:r>
              <a:rPr kumimoji="0" lang="fr-FR" sz="180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à partir de données de référence, raisonner, synthétiser et répondre aux questions des utilisateurs</a:t>
            </a:r>
            <a:endParaRPr kumimoji="0" lang="fr-fr" sz="180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3" name="Graphic 52" descr="Icône de trois couches empilées l’une sur l’autre">
            <a:extLst>
              <a:ext uri="{FF2B5EF4-FFF2-40B4-BE49-F238E27FC236}">
                <a16:creationId xmlns:a16="http://schemas.microsoft.com/office/drawing/2014/main" id="{6C9D602C-57D7-B74B-B4D8-79EBBE983189}"/>
              </a:ext>
            </a:extLst>
          </p:cNvPr>
          <p:cNvSpPr>
            <a:spLocks/>
          </p:cNvSpPr>
          <p:nvPr/>
        </p:nvSpPr>
        <p:spPr>
          <a:xfrm>
            <a:off x="5905393" y="2774033"/>
            <a:ext cx="381212" cy="401504"/>
          </a:xfrm>
          <a:custGeom>
            <a:avLst/>
            <a:gdLst>
              <a:gd name="connsiteX0" fmla="*/ 92561 w 158693"/>
              <a:gd name="connsiteY0" fmla="*/ 4001 h 167136"/>
              <a:gd name="connsiteX1" fmla="*/ 153187 w 158693"/>
              <a:gd name="connsiteY1" fmla="*/ 44415 h 167136"/>
              <a:gd name="connsiteX2" fmla="*/ 155828 w 158693"/>
              <a:gd name="connsiteY2" fmla="*/ 57625 h 167136"/>
              <a:gd name="connsiteX3" fmla="*/ 153187 w 158693"/>
              <a:gd name="connsiteY3" fmla="*/ 60265 h 167136"/>
              <a:gd name="connsiteX4" fmla="*/ 92561 w 158693"/>
              <a:gd name="connsiteY4" fmla="*/ 100689 h 167136"/>
              <a:gd name="connsiteX5" fmla="*/ 66138 w 158693"/>
              <a:gd name="connsiteY5" fmla="*/ 100689 h 167136"/>
              <a:gd name="connsiteX6" fmla="*/ 5512 w 158693"/>
              <a:gd name="connsiteY6" fmla="*/ 60265 h 167136"/>
              <a:gd name="connsiteX7" fmla="*/ 2871 w 158693"/>
              <a:gd name="connsiteY7" fmla="*/ 47056 h 167136"/>
              <a:gd name="connsiteX8" fmla="*/ 5512 w 158693"/>
              <a:gd name="connsiteY8" fmla="*/ 44415 h 167136"/>
              <a:gd name="connsiteX9" fmla="*/ 66138 w 158693"/>
              <a:gd name="connsiteY9" fmla="*/ 4001 h 167136"/>
              <a:gd name="connsiteX10" fmla="*/ 92561 w 158693"/>
              <a:gd name="connsiteY10" fmla="*/ 4001 h 167136"/>
              <a:gd name="connsiteX11" fmla="*/ 155797 w 158693"/>
              <a:gd name="connsiteY11" fmla="*/ 87507 h 167136"/>
              <a:gd name="connsiteX12" fmla="*/ 150301 w 158693"/>
              <a:gd name="connsiteY12" fmla="*/ 93202 h 167136"/>
              <a:gd name="connsiteX13" fmla="*/ 92675 w 158693"/>
              <a:gd name="connsiteY13" fmla="*/ 132103 h 167136"/>
              <a:gd name="connsiteX14" fmla="*/ 66024 w 158693"/>
              <a:gd name="connsiteY14" fmla="*/ 132103 h 167136"/>
              <a:gd name="connsiteX15" fmla="*/ 8398 w 158693"/>
              <a:gd name="connsiteY15" fmla="*/ 93202 h 167136"/>
              <a:gd name="connsiteX16" fmla="*/ 978 w 158693"/>
              <a:gd name="connsiteY16" fmla="*/ 71390 h 167136"/>
              <a:gd name="connsiteX17" fmla="*/ 66138 w 158693"/>
              <a:gd name="connsiteY17" fmla="*/ 114824 h 167136"/>
              <a:gd name="connsiteX18" fmla="*/ 91027 w 158693"/>
              <a:gd name="connsiteY18" fmla="*/ 115758 h 167136"/>
              <a:gd name="connsiteX19" fmla="*/ 92551 w 158693"/>
              <a:gd name="connsiteY19" fmla="*/ 114824 h 167136"/>
              <a:gd name="connsiteX20" fmla="*/ 157712 w 158693"/>
              <a:gd name="connsiteY20" fmla="*/ 71390 h 167136"/>
              <a:gd name="connsiteX21" fmla="*/ 155797 w 158693"/>
              <a:gd name="connsiteY21" fmla="*/ 87507 h 167136"/>
              <a:gd name="connsiteX22" fmla="*/ 155797 w 158693"/>
              <a:gd name="connsiteY22" fmla="*/ 118463 h 167136"/>
              <a:gd name="connsiteX23" fmla="*/ 150301 w 158693"/>
              <a:gd name="connsiteY23" fmla="*/ 124159 h 167136"/>
              <a:gd name="connsiteX24" fmla="*/ 92675 w 158693"/>
              <a:gd name="connsiteY24" fmla="*/ 163059 h 167136"/>
              <a:gd name="connsiteX25" fmla="*/ 66024 w 158693"/>
              <a:gd name="connsiteY25" fmla="*/ 163059 h 167136"/>
              <a:gd name="connsiteX26" fmla="*/ 8398 w 158693"/>
              <a:gd name="connsiteY26" fmla="*/ 124159 h 167136"/>
              <a:gd name="connsiteX27" fmla="*/ 978 w 158693"/>
              <a:gd name="connsiteY27" fmla="*/ 102346 h 167136"/>
              <a:gd name="connsiteX28" fmla="*/ 66138 w 158693"/>
              <a:gd name="connsiteY28" fmla="*/ 145780 h 167136"/>
              <a:gd name="connsiteX29" fmla="*/ 91027 w 158693"/>
              <a:gd name="connsiteY29" fmla="*/ 146714 h 167136"/>
              <a:gd name="connsiteX30" fmla="*/ 92551 w 158693"/>
              <a:gd name="connsiteY30" fmla="*/ 145780 h 167136"/>
              <a:gd name="connsiteX31" fmla="*/ 157712 w 158693"/>
              <a:gd name="connsiteY31" fmla="*/ 102346 h 167136"/>
              <a:gd name="connsiteX32" fmla="*/ 155797 w 158693"/>
              <a:gd name="connsiteY32" fmla="*/ 118463 h 1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693" h="167136">
                <a:moveTo>
                  <a:pt x="92561" y="4001"/>
                </a:moveTo>
                <a:lnTo>
                  <a:pt x="153187" y="44415"/>
                </a:lnTo>
                <a:cubicBezTo>
                  <a:pt x="157564" y="47334"/>
                  <a:pt x="158746" y="53248"/>
                  <a:pt x="155828" y="57625"/>
                </a:cubicBezTo>
                <a:cubicBezTo>
                  <a:pt x="155130" y="58670"/>
                  <a:pt x="154233" y="59568"/>
                  <a:pt x="153187" y="60265"/>
                </a:cubicBezTo>
                <a:lnTo>
                  <a:pt x="92561" y="100689"/>
                </a:lnTo>
                <a:cubicBezTo>
                  <a:pt x="84561" y="106024"/>
                  <a:pt x="74138" y="106024"/>
                  <a:pt x="66138" y="100689"/>
                </a:cubicBezTo>
                <a:lnTo>
                  <a:pt x="5512" y="60265"/>
                </a:lnTo>
                <a:cubicBezTo>
                  <a:pt x="1135" y="57347"/>
                  <a:pt x="-47" y="51433"/>
                  <a:pt x="2871" y="47056"/>
                </a:cubicBezTo>
                <a:cubicBezTo>
                  <a:pt x="3568" y="46010"/>
                  <a:pt x="4466" y="45113"/>
                  <a:pt x="5512" y="44415"/>
                </a:cubicBezTo>
                <a:lnTo>
                  <a:pt x="66138" y="4001"/>
                </a:lnTo>
                <a:cubicBezTo>
                  <a:pt x="74138" y="-1334"/>
                  <a:pt x="84561" y="-1334"/>
                  <a:pt x="92561" y="4001"/>
                </a:cubicBezTo>
                <a:close/>
                <a:moveTo>
                  <a:pt x="155797" y="87507"/>
                </a:moveTo>
                <a:cubicBezTo>
                  <a:pt x="154384" y="89769"/>
                  <a:pt x="152511" y="91709"/>
                  <a:pt x="150301" y="93202"/>
                </a:cubicBezTo>
                <a:lnTo>
                  <a:pt x="92675" y="132103"/>
                </a:lnTo>
                <a:cubicBezTo>
                  <a:pt x="84623" y="137539"/>
                  <a:pt x="74075" y="137539"/>
                  <a:pt x="66024" y="132103"/>
                </a:cubicBezTo>
                <a:lnTo>
                  <a:pt x="8398" y="93202"/>
                </a:lnTo>
                <a:cubicBezTo>
                  <a:pt x="1310" y="88421"/>
                  <a:pt x="-1724" y="79503"/>
                  <a:pt x="978" y="71390"/>
                </a:cubicBezTo>
                <a:lnTo>
                  <a:pt x="66138" y="114824"/>
                </a:lnTo>
                <a:cubicBezTo>
                  <a:pt x="73597" y="119795"/>
                  <a:pt x="83217" y="120155"/>
                  <a:pt x="91027" y="115758"/>
                </a:cubicBezTo>
                <a:lnTo>
                  <a:pt x="92551" y="114824"/>
                </a:lnTo>
                <a:lnTo>
                  <a:pt x="157712" y="71390"/>
                </a:lnTo>
                <a:cubicBezTo>
                  <a:pt x="159514" y="76779"/>
                  <a:pt x="158812" y="82691"/>
                  <a:pt x="155797" y="87507"/>
                </a:cubicBezTo>
                <a:close/>
                <a:moveTo>
                  <a:pt x="155797" y="118463"/>
                </a:moveTo>
                <a:cubicBezTo>
                  <a:pt x="154384" y="120725"/>
                  <a:pt x="152511" y="122665"/>
                  <a:pt x="150301" y="124159"/>
                </a:cubicBezTo>
                <a:lnTo>
                  <a:pt x="92675" y="163059"/>
                </a:lnTo>
                <a:cubicBezTo>
                  <a:pt x="84623" y="168496"/>
                  <a:pt x="74075" y="168496"/>
                  <a:pt x="66024" y="163059"/>
                </a:cubicBezTo>
                <a:lnTo>
                  <a:pt x="8398" y="124159"/>
                </a:lnTo>
                <a:cubicBezTo>
                  <a:pt x="1310" y="119377"/>
                  <a:pt x="-1724" y="110459"/>
                  <a:pt x="978" y="102346"/>
                </a:cubicBezTo>
                <a:lnTo>
                  <a:pt x="66138" y="145780"/>
                </a:lnTo>
                <a:cubicBezTo>
                  <a:pt x="73597" y="150752"/>
                  <a:pt x="83217" y="151112"/>
                  <a:pt x="91027" y="146714"/>
                </a:cubicBezTo>
                <a:lnTo>
                  <a:pt x="92551" y="145780"/>
                </a:lnTo>
                <a:lnTo>
                  <a:pt x="157712" y="102346"/>
                </a:lnTo>
                <a:cubicBezTo>
                  <a:pt x="159514" y="107735"/>
                  <a:pt x="158812" y="113647"/>
                  <a:pt x="155797" y="1184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8" name="TextBox 87">
            <a:extLst>
              <a:ext uri="{FF2B5EF4-FFF2-40B4-BE49-F238E27FC236}">
                <a16:creationId xmlns:a16="http://schemas.microsoft.com/office/drawing/2014/main" id="{E511079C-682F-2E72-2817-50BD75970A75}"/>
              </a:ext>
            </a:extLst>
          </p:cNvPr>
          <p:cNvSpPr txBox="1">
            <a:spLocks/>
          </p:cNvSpPr>
          <p:nvPr/>
        </p:nvSpPr>
        <p:spPr>
          <a:xfrm>
            <a:off x="4455333" y="3745062"/>
            <a:ext cx="3281332" cy="1700466"/>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0" i="0" u="none" strike="noStrike" kern="1200" cap="none" spc="0" normalizeH="0" baseline="0" noProof="0" err="1">
                <a:ln>
                  <a:noFill/>
                </a:ln>
                <a:solidFill>
                  <a:srgbClr val="C03BC4"/>
                </a:solidFill>
                <a:effectLst/>
                <a:uLnTx/>
                <a:uFillTx/>
                <a:latin typeface="Segoe UI Semibold"/>
                <a:ea typeface="+mn-ea"/>
                <a:cs typeface="Segoe Sans Display Semibold" pitchFamily="2" charset="0"/>
              </a:rPr>
              <a:t>Task</a:t>
            </a:r>
            <a:endParaRPr kumimoji="0" lang="fr-fr" sz="1800" b="0" i="0" u="none" strike="noStrike" kern="1200" cap="none" spc="0" normalizeH="0" baseline="0" noProof="0">
              <a:ln>
                <a:noFill/>
              </a:ln>
              <a:solidFill>
                <a:srgbClr val="C03BC4"/>
              </a:solidFill>
              <a:effectLst/>
              <a:uLnTx/>
              <a:uFillTx/>
              <a:latin typeface="Segoe UI Semibold"/>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Prendre des mesures lorsque cela est demandé</a:t>
            </a:r>
            <a:r>
              <a:rPr kumimoji="0" lang="fr-fr"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fr-fr" sz="1800" b="0" i="0" u="none" strike="noStrike" kern="1200" cap="none" spc="0" normalizeH="0" baseline="0" noProof="0">
                <a:ln>
                  <a:noFill/>
                </a:ln>
                <a:solidFill>
                  <a:srgbClr val="000000"/>
                </a:solidFill>
                <a:effectLst/>
                <a:uLnTx/>
                <a:uFillTx/>
                <a:latin typeface="Segoe UI"/>
                <a:ea typeface="+mn-ea"/>
                <a:cs typeface="Segoe Sans Display" pitchFamily="2" charset="0"/>
              </a:rPr>
              <a:t>automatiser les flux de travail et remplacer les tâches répétitives </a:t>
            </a:r>
            <a:br>
              <a:rPr kumimoji="0" lang="fr-fr" sz="1800" b="0" i="0" u="none" strike="noStrike" kern="1200" cap="none" spc="0" normalizeH="0" baseline="0" noProof="0">
                <a:ln>
                  <a:noFill/>
                </a:ln>
                <a:solidFill>
                  <a:srgbClr val="000000"/>
                </a:solidFill>
                <a:effectLst/>
                <a:uLnTx/>
                <a:uFillTx/>
                <a:latin typeface="Segoe UI"/>
                <a:ea typeface="+mn-ea"/>
                <a:cs typeface="Segoe Sans Display" pitchFamily="2" charset="0"/>
              </a:rPr>
            </a:br>
            <a:r>
              <a:rPr kumimoji="0" lang="fr-FR" sz="1800" b="0" i="0" u="none" strike="noStrike" kern="1200" cap="none" spc="0" normalizeH="0" baseline="0" noProof="0">
                <a:ln>
                  <a:noFill/>
                </a:ln>
                <a:solidFill>
                  <a:srgbClr val="000000"/>
                </a:solidFill>
                <a:effectLst/>
                <a:uLnTx/>
                <a:uFillTx/>
                <a:latin typeface="Segoe UI"/>
                <a:ea typeface="+mn-ea"/>
                <a:cs typeface="Segoe Sans Display" pitchFamily="2" charset="0"/>
              </a:rPr>
              <a:t>pour les</a:t>
            </a:r>
            <a:r>
              <a:rPr kumimoji="0" lang="fr-fr" sz="1800" b="0" i="0" u="none" strike="noStrike" kern="1200" cap="none" spc="0" normalizeH="0" baseline="0" noProof="0">
                <a:ln>
                  <a:noFill/>
                </a:ln>
                <a:solidFill>
                  <a:srgbClr val="000000"/>
                </a:solidFill>
                <a:effectLst/>
                <a:uLnTx/>
                <a:uFillTx/>
                <a:latin typeface="Segoe UI"/>
                <a:ea typeface="+mn-ea"/>
                <a:cs typeface="Segoe Sans Display" pitchFamily="2" charset="0"/>
              </a:rPr>
              <a:t> utilisateurs</a:t>
            </a:r>
          </a:p>
        </p:txBody>
      </p:sp>
      <p:sp>
        <p:nvSpPr>
          <p:cNvPr id="5" name="Graphic 7" descr="Icône d’un cylindre avec une fiche d’alimentation montrant une connexion de A vers B">
            <a:extLst>
              <a:ext uri="{FF2B5EF4-FFF2-40B4-BE49-F238E27FC236}">
                <a16:creationId xmlns:a16="http://schemas.microsoft.com/office/drawing/2014/main" id="{58D4FAF2-B02D-9BEA-068C-3040128195AD}"/>
              </a:ext>
            </a:extLst>
          </p:cNvPr>
          <p:cNvSpPr>
            <a:spLocks/>
          </p:cNvSpPr>
          <p:nvPr/>
        </p:nvSpPr>
        <p:spPr>
          <a:xfrm>
            <a:off x="9458396" y="2780629"/>
            <a:ext cx="340852" cy="388312"/>
          </a:xfrm>
          <a:custGeom>
            <a:avLst/>
            <a:gdLst>
              <a:gd name="connsiteX0" fmla="*/ 76200 w 180975"/>
              <a:gd name="connsiteY0" fmla="*/ 76200 h 190500"/>
              <a:gd name="connsiteX1" fmla="*/ 152400 w 180975"/>
              <a:gd name="connsiteY1" fmla="*/ 38100 h 190500"/>
              <a:gd name="connsiteX2" fmla="*/ 76200 w 180975"/>
              <a:gd name="connsiteY2" fmla="*/ 0 h 190500"/>
              <a:gd name="connsiteX3" fmla="*/ 0 w 180975"/>
              <a:gd name="connsiteY3" fmla="*/ 38100 h 190500"/>
              <a:gd name="connsiteX4" fmla="*/ 76200 w 180975"/>
              <a:gd name="connsiteY4" fmla="*/ 76200 h 190500"/>
              <a:gd name="connsiteX5" fmla="*/ 136474 w 180975"/>
              <a:gd name="connsiteY5" fmla="*/ 77819 h 190500"/>
              <a:gd name="connsiteX6" fmla="*/ 152400 w 180975"/>
              <a:gd name="connsiteY6" fmla="*/ 67180 h 190500"/>
              <a:gd name="connsiteX7" fmla="*/ 152400 w 180975"/>
              <a:gd name="connsiteY7" fmla="*/ 105337 h 190500"/>
              <a:gd name="connsiteX8" fmla="*/ 145256 w 180975"/>
              <a:gd name="connsiteY8" fmla="*/ 104775 h 190500"/>
              <a:gd name="connsiteX9" fmla="*/ 111919 w 180975"/>
              <a:gd name="connsiteY9" fmla="*/ 104775 h 190500"/>
              <a:gd name="connsiteX10" fmla="*/ 66666 w 180975"/>
              <a:gd name="connsiteY10" fmla="*/ 150010 h 190500"/>
              <a:gd name="connsiteX11" fmla="*/ 90421 w 180975"/>
              <a:gd name="connsiteY11" fmla="*/ 189833 h 190500"/>
              <a:gd name="connsiteX12" fmla="*/ 76200 w 180975"/>
              <a:gd name="connsiteY12" fmla="*/ 190500 h 190500"/>
              <a:gd name="connsiteX13" fmla="*/ 0 w 180975"/>
              <a:gd name="connsiteY13" fmla="*/ 152400 h 190500"/>
              <a:gd name="connsiteX14" fmla="*/ 0 w 180975"/>
              <a:gd name="connsiteY14" fmla="*/ 67180 h 190500"/>
              <a:gd name="connsiteX15" fmla="*/ 15926 w 180975"/>
              <a:gd name="connsiteY15" fmla="*/ 77819 h 190500"/>
              <a:gd name="connsiteX16" fmla="*/ 76200 w 180975"/>
              <a:gd name="connsiteY16" fmla="*/ 90488 h 190500"/>
              <a:gd name="connsiteX17" fmla="*/ 136474 w 180975"/>
              <a:gd name="connsiteY17" fmla="*/ 77819 h 190500"/>
              <a:gd name="connsiteX18" fmla="*/ 180975 w 180975"/>
              <a:gd name="connsiteY18" fmla="*/ 150019 h 190500"/>
              <a:gd name="connsiteX19" fmla="*/ 145256 w 180975"/>
              <a:gd name="connsiteY19" fmla="*/ 114300 h 190500"/>
              <a:gd name="connsiteX20" fmla="*/ 144285 w 180975"/>
              <a:gd name="connsiteY20" fmla="*/ 114367 h 190500"/>
              <a:gd name="connsiteX21" fmla="*/ 138181 w 180975"/>
              <a:gd name="connsiteY21" fmla="*/ 122417 h 190500"/>
              <a:gd name="connsiteX22" fmla="*/ 145256 w 180975"/>
              <a:gd name="connsiteY22" fmla="*/ 128588 h 190500"/>
              <a:gd name="connsiteX23" fmla="*/ 146723 w 180975"/>
              <a:gd name="connsiteY23" fmla="*/ 128635 h 190500"/>
              <a:gd name="connsiteX24" fmla="*/ 166679 w 180975"/>
              <a:gd name="connsiteY24" fmla="*/ 151447 h 190500"/>
              <a:gd name="connsiteX25" fmla="*/ 145256 w 180975"/>
              <a:gd name="connsiteY25" fmla="*/ 171450 h 190500"/>
              <a:gd name="connsiteX26" fmla="*/ 145228 w 180975"/>
              <a:gd name="connsiteY26" fmla="*/ 171498 h 190500"/>
              <a:gd name="connsiteX27" fmla="*/ 144256 w 180975"/>
              <a:gd name="connsiteY27" fmla="*/ 171564 h 190500"/>
              <a:gd name="connsiteX28" fmla="*/ 138151 w 180975"/>
              <a:gd name="connsiteY28" fmla="*/ 179614 h 190500"/>
              <a:gd name="connsiteX29" fmla="*/ 145285 w 180975"/>
              <a:gd name="connsiteY29" fmla="*/ 185785 h 190500"/>
              <a:gd name="connsiteX30" fmla="*/ 145285 w 180975"/>
              <a:gd name="connsiteY30" fmla="*/ 185738 h 190500"/>
              <a:gd name="connsiteX31" fmla="*/ 147190 w 180975"/>
              <a:gd name="connsiteY31" fmla="*/ 185690 h 190500"/>
              <a:gd name="connsiteX32" fmla="*/ 180975 w 180975"/>
              <a:gd name="connsiteY32" fmla="*/ 150019 h 190500"/>
              <a:gd name="connsiteX33" fmla="*/ 119063 w 180975"/>
              <a:gd name="connsiteY33" fmla="*/ 121444 h 190500"/>
              <a:gd name="connsiteX34" fmla="*/ 111919 w 180975"/>
              <a:gd name="connsiteY34" fmla="*/ 114300 h 190500"/>
              <a:gd name="connsiteX35" fmla="*/ 110014 w 180975"/>
              <a:gd name="connsiteY35" fmla="*/ 114348 h 190500"/>
              <a:gd name="connsiteX36" fmla="*/ 76186 w 180975"/>
              <a:gd name="connsiteY36" fmla="*/ 151862 h 190500"/>
              <a:gd name="connsiteX37" fmla="*/ 111919 w 180975"/>
              <a:gd name="connsiteY37" fmla="*/ 185738 h 190500"/>
              <a:gd name="connsiteX38" fmla="*/ 112890 w 180975"/>
              <a:gd name="connsiteY38" fmla="*/ 185671 h 190500"/>
              <a:gd name="connsiteX39" fmla="*/ 118994 w 180975"/>
              <a:gd name="connsiteY39" fmla="*/ 177620 h 190500"/>
              <a:gd name="connsiteX40" fmla="*/ 111919 w 180975"/>
              <a:gd name="connsiteY40" fmla="*/ 171450 h 190500"/>
              <a:gd name="connsiteX41" fmla="*/ 110452 w 180975"/>
              <a:gd name="connsiteY41" fmla="*/ 171402 h 190500"/>
              <a:gd name="connsiteX42" fmla="*/ 90496 w 180975"/>
              <a:gd name="connsiteY42" fmla="*/ 148591 h 190500"/>
              <a:gd name="connsiteX43" fmla="*/ 111919 w 180975"/>
              <a:gd name="connsiteY43" fmla="*/ 128588 h 190500"/>
              <a:gd name="connsiteX44" fmla="*/ 112890 w 180975"/>
              <a:gd name="connsiteY44" fmla="*/ 128521 h 190500"/>
              <a:gd name="connsiteX45" fmla="*/ 119063 w 180975"/>
              <a:gd name="connsiteY45" fmla="*/ 121444 h 190500"/>
              <a:gd name="connsiteX46" fmla="*/ 152400 w 180975"/>
              <a:gd name="connsiteY46" fmla="*/ 150019 h 190500"/>
              <a:gd name="connsiteX47" fmla="*/ 145256 w 180975"/>
              <a:gd name="connsiteY47" fmla="*/ 142875 h 190500"/>
              <a:gd name="connsiteX48" fmla="*/ 111919 w 180975"/>
              <a:gd name="connsiteY48" fmla="*/ 142875 h 190500"/>
              <a:gd name="connsiteX49" fmla="*/ 110947 w 180975"/>
              <a:gd name="connsiteY49" fmla="*/ 142942 h 190500"/>
              <a:gd name="connsiteX50" fmla="*/ 104844 w 180975"/>
              <a:gd name="connsiteY50" fmla="*/ 150992 h 190500"/>
              <a:gd name="connsiteX51" fmla="*/ 111919 w 180975"/>
              <a:gd name="connsiteY51" fmla="*/ 157163 h 190500"/>
              <a:gd name="connsiteX52" fmla="*/ 145256 w 180975"/>
              <a:gd name="connsiteY52" fmla="*/ 157163 h 190500"/>
              <a:gd name="connsiteX53" fmla="*/ 146228 w 180975"/>
              <a:gd name="connsiteY53" fmla="*/ 157096 h 190500"/>
              <a:gd name="connsiteX54" fmla="*/ 152400 w 180975"/>
              <a:gd name="connsiteY54" fmla="*/ 1500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0975"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05337"/>
                </a:lnTo>
                <a:cubicBezTo>
                  <a:pt x="150037" y="104963"/>
                  <a:pt x="147649" y="104774"/>
                  <a:pt x="145256" y="104775"/>
                </a:cubicBezTo>
                <a:lnTo>
                  <a:pt x="111919" y="104775"/>
                </a:lnTo>
                <a:cubicBezTo>
                  <a:pt x="86931" y="104770"/>
                  <a:pt x="66671" y="125023"/>
                  <a:pt x="66666" y="150010"/>
                </a:cubicBezTo>
                <a:cubicBezTo>
                  <a:pt x="66664" y="166642"/>
                  <a:pt x="75786" y="181934"/>
                  <a:pt x="90421" y="189833"/>
                </a:cubicBezTo>
                <a:cubicBezTo>
                  <a:pt x="85811" y="190271"/>
                  <a:pt x="81058"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moveTo>
                  <a:pt x="180975" y="150019"/>
                </a:moveTo>
                <a:cubicBezTo>
                  <a:pt x="180975" y="130292"/>
                  <a:pt x="164983" y="114300"/>
                  <a:pt x="145256" y="114300"/>
                </a:cubicBezTo>
                <a:lnTo>
                  <a:pt x="144285" y="114367"/>
                </a:lnTo>
                <a:cubicBezTo>
                  <a:pt x="140377" y="114905"/>
                  <a:pt x="137644" y="118509"/>
                  <a:pt x="138181" y="122417"/>
                </a:cubicBezTo>
                <a:cubicBezTo>
                  <a:pt x="138668" y="125953"/>
                  <a:pt x="141688" y="128587"/>
                  <a:pt x="145256" y="128588"/>
                </a:cubicBezTo>
                <a:lnTo>
                  <a:pt x="146723" y="128635"/>
                </a:lnTo>
                <a:cubicBezTo>
                  <a:pt x="158533" y="129424"/>
                  <a:pt x="167468" y="139637"/>
                  <a:pt x="166679" y="151447"/>
                </a:cubicBezTo>
                <a:cubicBezTo>
                  <a:pt x="165926" y="162718"/>
                  <a:pt x="156554" y="171471"/>
                  <a:pt x="145256" y="171450"/>
                </a:cubicBezTo>
                <a:lnTo>
                  <a:pt x="145228" y="171498"/>
                </a:lnTo>
                <a:lnTo>
                  <a:pt x="144256" y="171564"/>
                </a:lnTo>
                <a:cubicBezTo>
                  <a:pt x="140347" y="172102"/>
                  <a:pt x="137614" y="175705"/>
                  <a:pt x="138151" y="179614"/>
                </a:cubicBezTo>
                <a:cubicBezTo>
                  <a:pt x="138639" y="183171"/>
                  <a:pt x="141694" y="185814"/>
                  <a:pt x="145285" y="185785"/>
                </a:cubicBezTo>
                <a:lnTo>
                  <a:pt x="145285" y="185738"/>
                </a:lnTo>
                <a:lnTo>
                  <a:pt x="147190" y="185690"/>
                </a:lnTo>
                <a:cubicBezTo>
                  <a:pt x="166140" y="184662"/>
                  <a:pt x="180978" y="168996"/>
                  <a:pt x="180975" y="150019"/>
                </a:cubicBezTo>
                <a:close/>
                <a:moveTo>
                  <a:pt x="119063" y="121444"/>
                </a:moveTo>
                <a:cubicBezTo>
                  <a:pt x="119063" y="117499"/>
                  <a:pt x="115864" y="114300"/>
                  <a:pt x="111919" y="114300"/>
                </a:cubicBezTo>
                <a:lnTo>
                  <a:pt x="110014" y="114348"/>
                </a:lnTo>
                <a:cubicBezTo>
                  <a:pt x="90313" y="115366"/>
                  <a:pt x="75167" y="132161"/>
                  <a:pt x="76186" y="151862"/>
                </a:cubicBezTo>
                <a:cubicBezTo>
                  <a:pt x="77168" y="170871"/>
                  <a:pt x="92884" y="185771"/>
                  <a:pt x="111919" y="185738"/>
                </a:cubicBezTo>
                <a:lnTo>
                  <a:pt x="112890" y="185671"/>
                </a:lnTo>
                <a:cubicBezTo>
                  <a:pt x="116798" y="185133"/>
                  <a:pt x="119531" y="181528"/>
                  <a:pt x="118994" y="177620"/>
                </a:cubicBezTo>
                <a:cubicBezTo>
                  <a:pt x="118507" y="174085"/>
                  <a:pt x="115487" y="171451"/>
                  <a:pt x="111919" y="171450"/>
                </a:cubicBezTo>
                <a:lnTo>
                  <a:pt x="110452" y="171402"/>
                </a:lnTo>
                <a:cubicBezTo>
                  <a:pt x="98642" y="170614"/>
                  <a:pt x="89707" y="160401"/>
                  <a:pt x="90496" y="148591"/>
                </a:cubicBezTo>
                <a:cubicBezTo>
                  <a:pt x="91249" y="137319"/>
                  <a:pt x="100621" y="128567"/>
                  <a:pt x="111919" y="128588"/>
                </a:cubicBezTo>
                <a:lnTo>
                  <a:pt x="112890" y="128521"/>
                </a:lnTo>
                <a:cubicBezTo>
                  <a:pt x="116427" y="128035"/>
                  <a:pt x="119063" y="125014"/>
                  <a:pt x="119063" y="121444"/>
                </a:cubicBezTo>
                <a:close/>
                <a:moveTo>
                  <a:pt x="152400" y="150019"/>
                </a:moveTo>
                <a:cubicBezTo>
                  <a:pt x="152400" y="146074"/>
                  <a:pt x="149202" y="142875"/>
                  <a:pt x="145256" y="142875"/>
                </a:cubicBezTo>
                <a:lnTo>
                  <a:pt x="111919" y="142875"/>
                </a:lnTo>
                <a:lnTo>
                  <a:pt x="110947" y="142942"/>
                </a:lnTo>
                <a:cubicBezTo>
                  <a:pt x="107039" y="143480"/>
                  <a:pt x="104306" y="147084"/>
                  <a:pt x="104844" y="150992"/>
                </a:cubicBezTo>
                <a:cubicBezTo>
                  <a:pt x="105330" y="154528"/>
                  <a:pt x="108351" y="157162"/>
                  <a:pt x="111919" y="157163"/>
                </a:cubicBezTo>
                <a:lnTo>
                  <a:pt x="145256" y="157163"/>
                </a:lnTo>
                <a:lnTo>
                  <a:pt x="146228" y="157096"/>
                </a:lnTo>
                <a:cubicBezTo>
                  <a:pt x="149764" y="156610"/>
                  <a:pt x="152400" y="153589"/>
                  <a:pt x="152400" y="150019"/>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9" name="TextBox 88">
            <a:extLst>
              <a:ext uri="{FF2B5EF4-FFF2-40B4-BE49-F238E27FC236}">
                <a16:creationId xmlns:a16="http://schemas.microsoft.com/office/drawing/2014/main" id="{AEB90455-B066-3786-9075-4A86A5EC6823}"/>
              </a:ext>
            </a:extLst>
          </p:cNvPr>
          <p:cNvSpPr txBox="1">
            <a:spLocks/>
          </p:cNvSpPr>
          <p:nvPr/>
        </p:nvSpPr>
        <p:spPr>
          <a:xfrm>
            <a:off x="7988156" y="3745062"/>
            <a:ext cx="3281332" cy="1977464"/>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0" i="0" u="none" strike="noStrike" kern="1200" cap="none" spc="0" normalizeH="0" baseline="0" noProof="0" err="1">
                <a:ln>
                  <a:noFill/>
                </a:ln>
                <a:solidFill>
                  <a:srgbClr val="0078D4"/>
                </a:solidFill>
                <a:effectLst/>
                <a:uLnTx/>
                <a:uFillTx/>
                <a:latin typeface="Segoe UI Semibold"/>
                <a:ea typeface="+mn-ea"/>
                <a:cs typeface="Segoe Sans Display Semibold" pitchFamily="2" charset="0"/>
              </a:rPr>
              <a:t>Autonomous</a:t>
            </a:r>
            <a:endParaRPr kumimoji="0" lang="fr-fr"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fr-FR"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Fonctionner de manière indépendante, </a:t>
            </a:r>
            <a:r>
              <a:rPr kumimoji="0" lang="fr-FR" sz="18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opérer une planification dynamique, orchestrer d’autres agents, apprendre et faire remonter les problèmes</a:t>
            </a:r>
            <a:endParaRPr kumimoji="0" lang="fr-fr" sz="18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26503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416A-6833-611D-75C4-5E7BCB91D1E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535701B-CFFD-A8ED-37E1-37F6112FEC52}"/>
              </a:ext>
              <a:ext uri="{C183D7F6-B498-43B3-948B-1728B52AA6E4}">
                <adec:decorative xmlns:adec="http://schemas.microsoft.com/office/drawing/2017/decorative" val="1"/>
              </a:ext>
            </a:extLst>
          </p:cNvPr>
          <p:cNvGrpSpPr/>
          <p:nvPr/>
        </p:nvGrpSpPr>
        <p:grpSpPr>
          <a:xfrm>
            <a:off x="591621" y="3228275"/>
            <a:ext cx="11049399" cy="1565289"/>
            <a:chOff x="591621" y="3228275"/>
            <a:chExt cx="11049399" cy="1565289"/>
          </a:xfrm>
        </p:grpSpPr>
        <p:sp>
          <p:nvSpPr>
            <p:cNvPr id="10" name="Rectangle: Rounded Corners 9">
              <a:extLst>
                <a:ext uri="{FF2B5EF4-FFF2-40B4-BE49-F238E27FC236}">
                  <a16:creationId xmlns:a16="http://schemas.microsoft.com/office/drawing/2014/main" id="{D6F7D806-311E-18B7-C50E-7C7D8A467462}"/>
                </a:ext>
              </a:extLst>
            </p:cNvPr>
            <p:cNvSpPr/>
            <p:nvPr/>
          </p:nvSpPr>
          <p:spPr bwMode="auto">
            <a:xfrm>
              <a:off x="591621" y="3711511"/>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grpSp>
          <p:nvGrpSpPr>
            <p:cNvPr id="11" name="Group 10">
              <a:extLst>
                <a:ext uri="{FF2B5EF4-FFF2-40B4-BE49-F238E27FC236}">
                  <a16:creationId xmlns:a16="http://schemas.microsoft.com/office/drawing/2014/main" id="{9CC5F165-B1B8-6339-5563-44769B21DFBF}"/>
                </a:ext>
              </a:extLst>
            </p:cNvPr>
            <p:cNvGrpSpPr/>
            <p:nvPr/>
          </p:nvGrpSpPr>
          <p:grpSpPr>
            <a:xfrm>
              <a:off x="2787259" y="3477450"/>
              <a:ext cx="991344" cy="991341"/>
              <a:chOff x="2926231" y="2534689"/>
              <a:chExt cx="991344" cy="991341"/>
            </a:xfrm>
          </p:grpSpPr>
          <p:grpSp>
            <p:nvGrpSpPr>
              <p:cNvPr id="62" name="Group 61">
                <a:extLst>
                  <a:ext uri="{FF2B5EF4-FFF2-40B4-BE49-F238E27FC236}">
                    <a16:creationId xmlns:a16="http://schemas.microsoft.com/office/drawing/2014/main" id="{93CB5EED-E785-55BD-00E7-0EEB0DA93091}"/>
                  </a:ext>
                </a:extLst>
              </p:cNvPr>
              <p:cNvGrpSpPr/>
              <p:nvPr/>
            </p:nvGrpSpPr>
            <p:grpSpPr>
              <a:xfrm>
                <a:off x="2926231" y="2534689"/>
                <a:ext cx="991344" cy="991341"/>
                <a:chOff x="3031090" y="2734209"/>
                <a:chExt cx="752625" cy="752623"/>
              </a:xfrm>
            </p:grpSpPr>
            <p:sp>
              <p:nvSpPr>
                <p:cNvPr id="64" name="Oval 63">
                  <a:extLst>
                    <a:ext uri="{FF2B5EF4-FFF2-40B4-BE49-F238E27FC236}">
                      <a16:creationId xmlns:a16="http://schemas.microsoft.com/office/drawing/2014/main" id="{0FD777BE-0DD1-01D3-DEAB-E8F8679DF552}"/>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D936FF9-3486-8557-8CDC-D752022FDAFE}"/>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63" name="Graphic 62" descr="Contour d’une bulle de discussion">
                <a:extLst>
                  <a:ext uri="{FF2B5EF4-FFF2-40B4-BE49-F238E27FC236}">
                    <a16:creationId xmlns:a16="http://schemas.microsoft.com/office/drawing/2014/main" id="{88E907F2-68F0-1B47-818D-6C1FC693C5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3588" y="2741063"/>
                <a:ext cx="591887" cy="591887"/>
              </a:xfrm>
              <a:prstGeom prst="rect">
                <a:avLst/>
              </a:prstGeom>
            </p:spPr>
          </p:pic>
        </p:grpSp>
        <p:grpSp>
          <p:nvGrpSpPr>
            <p:cNvPr id="12" name="Group 11">
              <a:extLst>
                <a:ext uri="{FF2B5EF4-FFF2-40B4-BE49-F238E27FC236}">
                  <a16:creationId xmlns:a16="http://schemas.microsoft.com/office/drawing/2014/main" id="{0457DF1E-82C7-31DC-0AFA-F9365BFE072E}"/>
                </a:ext>
              </a:extLst>
            </p:cNvPr>
            <p:cNvGrpSpPr/>
            <p:nvPr/>
          </p:nvGrpSpPr>
          <p:grpSpPr>
            <a:xfrm>
              <a:off x="5616729" y="3462726"/>
              <a:ext cx="991344" cy="991341"/>
              <a:chOff x="5693247" y="2519965"/>
              <a:chExt cx="991344" cy="991341"/>
            </a:xfrm>
          </p:grpSpPr>
          <p:grpSp>
            <p:nvGrpSpPr>
              <p:cNvPr id="58" name="Group 57">
                <a:extLst>
                  <a:ext uri="{FF2B5EF4-FFF2-40B4-BE49-F238E27FC236}">
                    <a16:creationId xmlns:a16="http://schemas.microsoft.com/office/drawing/2014/main" id="{7686D7DD-4617-7170-6730-CB955A227AF0}"/>
                  </a:ext>
                </a:extLst>
              </p:cNvPr>
              <p:cNvGrpSpPr/>
              <p:nvPr/>
            </p:nvGrpSpPr>
            <p:grpSpPr>
              <a:xfrm>
                <a:off x="5693247" y="2519965"/>
                <a:ext cx="991344" cy="991341"/>
                <a:chOff x="3031090" y="2734209"/>
                <a:chExt cx="752625" cy="752623"/>
              </a:xfrm>
            </p:grpSpPr>
            <p:sp>
              <p:nvSpPr>
                <p:cNvPr id="60" name="Oval 59">
                  <a:extLst>
                    <a:ext uri="{FF2B5EF4-FFF2-40B4-BE49-F238E27FC236}">
                      <a16:creationId xmlns:a16="http://schemas.microsoft.com/office/drawing/2014/main" id="{D840B118-AB8F-DAB3-0D08-FC6CC4DBFC54}"/>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4B2DADFE-7417-5F7B-A9DD-ED219AD9F4B1}"/>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9" name="Graphic 58" descr="Contour d’un organigramme">
                <a:extLst>
                  <a:ext uri="{FF2B5EF4-FFF2-40B4-BE49-F238E27FC236}">
                    <a16:creationId xmlns:a16="http://schemas.microsoft.com/office/drawing/2014/main" id="{9AEB6F86-42D1-9637-4724-EE890C9414C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14768" y="2731859"/>
                <a:ext cx="552075" cy="552075"/>
              </a:xfrm>
              <a:prstGeom prst="rect">
                <a:avLst/>
              </a:prstGeom>
            </p:spPr>
          </p:pic>
        </p:grpSp>
        <p:grpSp>
          <p:nvGrpSpPr>
            <p:cNvPr id="13" name="Group 12">
              <a:extLst>
                <a:ext uri="{FF2B5EF4-FFF2-40B4-BE49-F238E27FC236}">
                  <a16:creationId xmlns:a16="http://schemas.microsoft.com/office/drawing/2014/main" id="{ECC4B565-9CCA-5190-F5C9-91147DC533B8}"/>
                </a:ext>
              </a:extLst>
            </p:cNvPr>
            <p:cNvGrpSpPr/>
            <p:nvPr/>
          </p:nvGrpSpPr>
          <p:grpSpPr>
            <a:xfrm>
              <a:off x="8444770" y="3461914"/>
              <a:ext cx="991344" cy="991341"/>
              <a:chOff x="8326586" y="2528545"/>
              <a:chExt cx="991344" cy="991341"/>
            </a:xfrm>
          </p:grpSpPr>
          <p:grpSp>
            <p:nvGrpSpPr>
              <p:cNvPr id="54" name="Group 53">
                <a:extLst>
                  <a:ext uri="{FF2B5EF4-FFF2-40B4-BE49-F238E27FC236}">
                    <a16:creationId xmlns:a16="http://schemas.microsoft.com/office/drawing/2014/main" id="{B844D3ED-4A3F-C9ED-DFC0-F551DEA3E696}"/>
                  </a:ext>
                </a:extLst>
              </p:cNvPr>
              <p:cNvGrpSpPr/>
              <p:nvPr/>
            </p:nvGrpSpPr>
            <p:grpSpPr>
              <a:xfrm>
                <a:off x="8326586" y="2528545"/>
                <a:ext cx="991344" cy="991341"/>
                <a:chOff x="3031090" y="2734209"/>
                <a:chExt cx="752625" cy="752623"/>
              </a:xfrm>
            </p:grpSpPr>
            <p:sp>
              <p:nvSpPr>
                <p:cNvPr id="56" name="Oval 55">
                  <a:extLst>
                    <a:ext uri="{FF2B5EF4-FFF2-40B4-BE49-F238E27FC236}">
                      <a16:creationId xmlns:a16="http://schemas.microsoft.com/office/drawing/2014/main" id="{92D0C02A-5571-0397-ABDC-22453175A26D}"/>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AD799FB8-608D-7C56-5C0B-8CE2745655F2}"/>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5" name="Graphic 54" descr="Contour d’une main de robot">
                <a:extLst>
                  <a:ext uri="{FF2B5EF4-FFF2-40B4-BE49-F238E27FC236}">
                    <a16:creationId xmlns:a16="http://schemas.microsoft.com/office/drawing/2014/main" id="{F6E32AAB-A254-DB38-94B7-DE9CC505E4A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585864" y="2737513"/>
                <a:ext cx="549697" cy="549697"/>
              </a:xfrm>
              <a:prstGeom prst="rect">
                <a:avLst/>
              </a:prstGeom>
            </p:spPr>
          </p:pic>
        </p:grpSp>
        <p:sp>
          <p:nvSpPr>
            <p:cNvPr id="14" name="TextBox 13">
              <a:extLst>
                <a:ext uri="{FF2B5EF4-FFF2-40B4-BE49-F238E27FC236}">
                  <a16:creationId xmlns:a16="http://schemas.microsoft.com/office/drawing/2014/main" id="{30B7295D-F85F-DB4D-FB7F-2271CF9F5260}"/>
                </a:ext>
              </a:extLst>
            </p:cNvPr>
            <p:cNvSpPr txBox="1"/>
            <p:nvPr/>
          </p:nvSpPr>
          <p:spPr>
            <a:xfrm>
              <a:off x="771315" y="3869498"/>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FFFFFF"/>
                  </a:solidFill>
                  <a:effectLst/>
                  <a:uLnTx/>
                  <a:uFillTx/>
                  <a:latin typeface="Segoe UI Semibold"/>
                  <a:ea typeface="+mn-ea"/>
                  <a:cs typeface="+mn-cs"/>
                </a:rPr>
                <a:t>Simple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26F9EC5A-98FE-C62A-3F0B-F17BF93C4EFB}"/>
                </a:ext>
              </a:extLst>
            </p:cNvPr>
            <p:cNvSpPr txBox="1"/>
            <p:nvPr/>
          </p:nvSpPr>
          <p:spPr>
            <a:xfrm>
              <a:off x="10224306" y="3869498"/>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a:ln>
                    <a:noFill/>
                  </a:ln>
                  <a:solidFill>
                    <a:srgbClr val="FFFFFF"/>
                  </a:solidFill>
                  <a:effectLst/>
                  <a:uLnTx/>
                  <a:uFillTx/>
                  <a:latin typeface="Segoe UI Semibold"/>
                  <a:ea typeface="+mn-ea"/>
                  <a:cs typeface="+mn-cs"/>
                </a:rPr>
                <a:t>Avancé</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2" name="Straight Connector 31">
              <a:extLst>
                <a:ext uri="{FF2B5EF4-FFF2-40B4-BE49-F238E27FC236}">
                  <a16:creationId xmlns:a16="http://schemas.microsoft.com/office/drawing/2014/main" id="{9ED99FF6-3DFD-A773-7E6D-FABAC0A9578D}"/>
                </a:ext>
              </a:extLst>
            </p:cNvPr>
            <p:cNvCxnSpPr>
              <a:cxnSpLocks/>
            </p:cNvCxnSpPr>
            <p:nvPr/>
          </p:nvCxnSpPr>
          <p:spPr>
            <a:xfrm>
              <a:off x="2082569" y="3228275"/>
              <a:ext cx="0" cy="483236"/>
            </a:xfrm>
            <a:prstGeom prst="line">
              <a:avLst/>
            </a:prstGeom>
            <a:noFill/>
            <a:ln w="19050" cap="flat" cmpd="sng" algn="ctr">
              <a:solidFill>
                <a:srgbClr val="D043A0"/>
              </a:solidFill>
              <a:prstDash val="solid"/>
              <a:headEnd type="none" w="lg" len="med"/>
              <a:tailEnd type="none" w="lg" len="med"/>
            </a:ln>
            <a:effectLst/>
          </p:spPr>
        </p:cxnSp>
        <p:cxnSp>
          <p:nvCxnSpPr>
            <p:cNvPr id="33" name="Straight Connector 32">
              <a:extLst>
                <a:ext uri="{FF2B5EF4-FFF2-40B4-BE49-F238E27FC236}">
                  <a16:creationId xmlns:a16="http://schemas.microsoft.com/office/drawing/2014/main" id="{49416062-C265-F873-C199-D67CF61A14C1}"/>
                </a:ext>
              </a:extLst>
            </p:cNvPr>
            <p:cNvCxnSpPr>
              <a:cxnSpLocks/>
            </p:cNvCxnSpPr>
            <p:nvPr/>
          </p:nvCxnSpPr>
          <p:spPr>
            <a:xfrm>
              <a:off x="3778603" y="4234731"/>
              <a:ext cx="0" cy="558833"/>
            </a:xfrm>
            <a:prstGeom prst="line">
              <a:avLst/>
            </a:prstGeom>
            <a:noFill/>
            <a:ln w="19050" cap="flat" cmpd="sng" algn="ctr">
              <a:solidFill>
                <a:srgbClr val="D043A0"/>
              </a:solidFill>
              <a:prstDash val="solid"/>
              <a:headEnd type="none" w="lg" len="med"/>
              <a:tailEnd type="none" w="lg" len="med"/>
            </a:ln>
            <a:effectLst/>
          </p:spPr>
        </p:cxnSp>
        <p:cxnSp>
          <p:nvCxnSpPr>
            <p:cNvPr id="34" name="Straight Connector 33">
              <a:extLst>
                <a:ext uri="{FF2B5EF4-FFF2-40B4-BE49-F238E27FC236}">
                  <a16:creationId xmlns:a16="http://schemas.microsoft.com/office/drawing/2014/main" id="{224CD0F8-50DE-28E3-76F1-123D3C9B486B}"/>
                </a:ext>
              </a:extLst>
            </p:cNvPr>
            <p:cNvCxnSpPr>
              <a:cxnSpLocks/>
            </p:cNvCxnSpPr>
            <p:nvPr/>
          </p:nvCxnSpPr>
          <p:spPr>
            <a:xfrm>
              <a:off x="5311515" y="3238697"/>
              <a:ext cx="0" cy="475160"/>
            </a:xfrm>
            <a:prstGeom prst="line">
              <a:avLst/>
            </a:prstGeom>
            <a:noFill/>
            <a:ln w="19050" cap="flat" cmpd="sng" algn="ctr">
              <a:solidFill>
                <a:srgbClr val="595CCD"/>
              </a:solidFill>
              <a:prstDash val="solid"/>
              <a:headEnd type="none" w="lg" len="med"/>
              <a:tailEnd type="none" w="lg" len="med"/>
            </a:ln>
            <a:effectLst/>
          </p:spPr>
        </p:cxnSp>
        <p:cxnSp>
          <p:nvCxnSpPr>
            <p:cNvPr id="35" name="Straight Connector 34">
              <a:extLst>
                <a:ext uri="{FF2B5EF4-FFF2-40B4-BE49-F238E27FC236}">
                  <a16:creationId xmlns:a16="http://schemas.microsoft.com/office/drawing/2014/main" id="{43210D65-BDE9-E74D-FFC1-52666D70155A}"/>
                </a:ext>
              </a:extLst>
            </p:cNvPr>
            <p:cNvCxnSpPr>
              <a:cxnSpLocks/>
            </p:cNvCxnSpPr>
            <p:nvPr/>
          </p:nvCxnSpPr>
          <p:spPr>
            <a:xfrm>
              <a:off x="7110643" y="4234731"/>
              <a:ext cx="0" cy="558833"/>
            </a:xfrm>
            <a:prstGeom prst="line">
              <a:avLst/>
            </a:prstGeom>
            <a:noFill/>
            <a:ln w="19050" cap="flat" cmpd="sng" algn="ctr">
              <a:solidFill>
                <a:srgbClr val="595CCD"/>
              </a:solidFill>
              <a:prstDash val="solid"/>
              <a:headEnd type="none" w="lg" len="med"/>
              <a:tailEnd type="none" w="lg" len="med"/>
            </a:ln>
            <a:effectLst/>
          </p:spPr>
        </p:cxnSp>
        <p:cxnSp>
          <p:nvCxnSpPr>
            <p:cNvPr id="36" name="Straight Connector 35">
              <a:extLst>
                <a:ext uri="{FF2B5EF4-FFF2-40B4-BE49-F238E27FC236}">
                  <a16:creationId xmlns:a16="http://schemas.microsoft.com/office/drawing/2014/main" id="{EBCBB963-C881-FC20-DD69-34387E14ECD2}"/>
                </a:ext>
              </a:extLst>
            </p:cNvPr>
            <p:cNvCxnSpPr>
              <a:cxnSpLocks/>
            </p:cNvCxnSpPr>
            <p:nvPr/>
          </p:nvCxnSpPr>
          <p:spPr>
            <a:xfrm>
              <a:off x="8377338" y="3238697"/>
              <a:ext cx="0" cy="472814"/>
            </a:xfrm>
            <a:prstGeom prst="line">
              <a:avLst/>
            </a:prstGeom>
            <a:noFill/>
            <a:ln w="19050" cap="flat" cmpd="sng" algn="ctr">
              <a:solidFill>
                <a:srgbClr val="0D8ECF"/>
              </a:solidFill>
              <a:prstDash val="solid"/>
              <a:headEnd type="none" w="lg" len="med"/>
              <a:tailEnd type="none" w="lg" len="med"/>
            </a:ln>
            <a:effectLst/>
          </p:spPr>
        </p:cxnSp>
        <p:cxnSp>
          <p:nvCxnSpPr>
            <p:cNvPr id="37" name="Straight Connector 36">
              <a:extLst>
                <a:ext uri="{FF2B5EF4-FFF2-40B4-BE49-F238E27FC236}">
                  <a16:creationId xmlns:a16="http://schemas.microsoft.com/office/drawing/2014/main" id="{09CF60B9-FE9C-E5CF-ED0E-A07317A98703}"/>
                </a:ext>
              </a:extLst>
            </p:cNvPr>
            <p:cNvCxnSpPr>
              <a:cxnSpLocks/>
            </p:cNvCxnSpPr>
            <p:nvPr/>
          </p:nvCxnSpPr>
          <p:spPr>
            <a:xfrm>
              <a:off x="10418886" y="4234731"/>
              <a:ext cx="0" cy="558833"/>
            </a:xfrm>
            <a:prstGeom prst="line">
              <a:avLst/>
            </a:prstGeom>
            <a:noFill/>
            <a:ln w="19050" cap="flat" cmpd="sng" algn="ctr">
              <a:solidFill>
                <a:srgbClr val="0D8ECF"/>
              </a:solidFill>
              <a:prstDash val="solid"/>
              <a:headEnd type="none" w="lg" len="med"/>
              <a:tailEnd type="none" w="lg" len="med"/>
            </a:ln>
            <a:effectLst/>
          </p:spPr>
        </p:cxnSp>
      </p:grpSp>
      <p:grpSp>
        <p:nvGrpSpPr>
          <p:cNvPr id="66" name="Group 65">
            <a:extLst>
              <a:ext uri="{FF2B5EF4-FFF2-40B4-BE49-F238E27FC236}">
                <a16:creationId xmlns:a16="http://schemas.microsoft.com/office/drawing/2014/main" id="{405AB3F1-8FFE-E7DB-13BC-4C3B888819EE}"/>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67" name="Rectangle: Rounded Corners 6">
              <a:extLst>
                <a:ext uri="{FF2B5EF4-FFF2-40B4-BE49-F238E27FC236}">
                  <a16:creationId xmlns:a16="http://schemas.microsoft.com/office/drawing/2014/main" id="{65F9ACF1-0EF9-1EBB-E4F8-9B6BB8582A7C}"/>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8" name="Graphic 67">
              <a:extLst>
                <a:ext uri="{FF2B5EF4-FFF2-40B4-BE49-F238E27FC236}">
                  <a16:creationId xmlns:a16="http://schemas.microsoft.com/office/drawing/2014/main" id="{F16E86F8-E856-F0F1-EE0B-9787076C7B8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175910" y="3000148"/>
              <a:ext cx="117643" cy="141171"/>
            </a:xfrm>
            <a:prstGeom prst="rect">
              <a:avLst/>
            </a:prstGeom>
          </p:spPr>
        </p:pic>
        <p:pic>
          <p:nvPicPr>
            <p:cNvPr id="69" name="Graphic 68">
              <a:extLst>
                <a:ext uri="{FF2B5EF4-FFF2-40B4-BE49-F238E27FC236}">
                  <a16:creationId xmlns:a16="http://schemas.microsoft.com/office/drawing/2014/main" id="{B64ADA71-C904-5716-A52F-14F04612E36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956826" y="3000148"/>
              <a:ext cx="141171" cy="141171"/>
            </a:xfrm>
            <a:prstGeom prst="rect">
              <a:avLst/>
            </a:prstGeom>
          </p:spPr>
        </p:pic>
        <p:pic>
          <p:nvPicPr>
            <p:cNvPr id="70" name="Graphic 69">
              <a:extLst>
                <a:ext uri="{FF2B5EF4-FFF2-40B4-BE49-F238E27FC236}">
                  <a16:creationId xmlns:a16="http://schemas.microsoft.com/office/drawing/2014/main" id="{CB3027A0-21C7-FCD7-78F5-D0D0E153D06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866604" y="3009461"/>
              <a:ext cx="117643" cy="117643"/>
            </a:xfrm>
            <a:prstGeom prst="rect">
              <a:avLst/>
            </a:prstGeom>
          </p:spPr>
        </p:pic>
        <p:sp>
          <p:nvSpPr>
            <p:cNvPr id="71" name="Rectangle: Rounded Corners 6">
              <a:extLst>
                <a:ext uri="{FF2B5EF4-FFF2-40B4-BE49-F238E27FC236}">
                  <a16:creationId xmlns:a16="http://schemas.microsoft.com/office/drawing/2014/main" id="{D815D3CF-0473-50CB-E782-7F805CF3F000}"/>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2" name="Graphic 71">
              <a:extLst>
                <a:ext uri="{FF2B5EF4-FFF2-40B4-BE49-F238E27FC236}">
                  <a16:creationId xmlns:a16="http://schemas.microsoft.com/office/drawing/2014/main" id="{A9972566-ED54-3300-1789-897859870E6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58295" y="2994824"/>
              <a:ext cx="117643" cy="141171"/>
            </a:xfrm>
            <a:prstGeom prst="rect">
              <a:avLst/>
            </a:prstGeom>
          </p:spPr>
        </p:pic>
        <p:pic>
          <p:nvPicPr>
            <p:cNvPr id="73" name="Graphic 72">
              <a:extLst>
                <a:ext uri="{FF2B5EF4-FFF2-40B4-BE49-F238E27FC236}">
                  <a16:creationId xmlns:a16="http://schemas.microsoft.com/office/drawing/2014/main" id="{1ED04DB9-990C-D5BB-06E0-2DF7655870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939211" y="2994824"/>
              <a:ext cx="141171" cy="141171"/>
            </a:xfrm>
            <a:prstGeom prst="rect">
              <a:avLst/>
            </a:prstGeom>
          </p:spPr>
        </p:pic>
        <p:pic>
          <p:nvPicPr>
            <p:cNvPr id="74" name="Graphic 73">
              <a:extLst>
                <a:ext uri="{FF2B5EF4-FFF2-40B4-BE49-F238E27FC236}">
                  <a16:creationId xmlns:a16="http://schemas.microsoft.com/office/drawing/2014/main" id="{16C6C470-027D-C58A-510A-7FACCCD44EF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48989" y="3004137"/>
              <a:ext cx="117643" cy="117643"/>
            </a:xfrm>
            <a:prstGeom prst="rect">
              <a:avLst/>
            </a:prstGeom>
          </p:spPr>
        </p:pic>
        <p:sp>
          <p:nvSpPr>
            <p:cNvPr id="75" name="Rectangle: Rounded Corners 6">
              <a:extLst>
                <a:ext uri="{FF2B5EF4-FFF2-40B4-BE49-F238E27FC236}">
                  <a16:creationId xmlns:a16="http://schemas.microsoft.com/office/drawing/2014/main" id="{39811B81-B2B4-C2E4-4ACD-0F69E2E745FB}"/>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6" name="Graphic 75">
              <a:extLst>
                <a:ext uri="{FF2B5EF4-FFF2-40B4-BE49-F238E27FC236}">
                  <a16:creationId xmlns:a16="http://schemas.microsoft.com/office/drawing/2014/main" id="{9C0BE90C-CA40-5224-00FB-E49533239E8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242147" y="5446384"/>
              <a:ext cx="117643" cy="141171"/>
            </a:xfrm>
            <a:prstGeom prst="rect">
              <a:avLst/>
            </a:prstGeom>
          </p:spPr>
        </p:pic>
        <p:pic>
          <p:nvPicPr>
            <p:cNvPr id="77" name="Graphic 76">
              <a:extLst>
                <a:ext uri="{FF2B5EF4-FFF2-40B4-BE49-F238E27FC236}">
                  <a16:creationId xmlns:a16="http://schemas.microsoft.com/office/drawing/2014/main" id="{84A2C2BC-60F1-3233-D60E-AEF43460F13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23063" y="5446384"/>
              <a:ext cx="141171" cy="141171"/>
            </a:xfrm>
            <a:prstGeom prst="rect">
              <a:avLst/>
            </a:prstGeom>
          </p:spPr>
        </p:pic>
        <p:pic>
          <p:nvPicPr>
            <p:cNvPr id="78" name="Graphic 77">
              <a:extLst>
                <a:ext uri="{FF2B5EF4-FFF2-40B4-BE49-F238E27FC236}">
                  <a16:creationId xmlns:a16="http://schemas.microsoft.com/office/drawing/2014/main" id="{678CB1A3-4EAE-D940-B29A-E2386DE9BE9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932841" y="5455697"/>
              <a:ext cx="117643" cy="117643"/>
            </a:xfrm>
            <a:prstGeom prst="rect">
              <a:avLst/>
            </a:prstGeom>
          </p:spPr>
        </p:pic>
        <p:sp>
          <p:nvSpPr>
            <p:cNvPr id="79" name="Rectangle: Rounded Corners 6">
              <a:extLst>
                <a:ext uri="{FF2B5EF4-FFF2-40B4-BE49-F238E27FC236}">
                  <a16:creationId xmlns:a16="http://schemas.microsoft.com/office/drawing/2014/main" id="{EED16D0A-E0EF-7CB1-8462-2E9665D02808}"/>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0" name="Graphic 79">
              <a:extLst>
                <a:ext uri="{FF2B5EF4-FFF2-40B4-BE49-F238E27FC236}">
                  <a16:creationId xmlns:a16="http://schemas.microsoft.com/office/drawing/2014/main" id="{C05180D5-B3B2-E200-536C-B6E5FBF52BC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536574" y="5442744"/>
              <a:ext cx="117643" cy="141171"/>
            </a:xfrm>
            <a:prstGeom prst="rect">
              <a:avLst/>
            </a:prstGeom>
          </p:spPr>
        </p:pic>
        <p:pic>
          <p:nvPicPr>
            <p:cNvPr id="81" name="Graphic 80">
              <a:extLst>
                <a:ext uri="{FF2B5EF4-FFF2-40B4-BE49-F238E27FC236}">
                  <a16:creationId xmlns:a16="http://schemas.microsoft.com/office/drawing/2014/main" id="{18720A1C-8518-AC82-9979-7FBF5698B3A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17490" y="5442744"/>
              <a:ext cx="141171" cy="141171"/>
            </a:xfrm>
            <a:prstGeom prst="rect">
              <a:avLst/>
            </a:prstGeom>
          </p:spPr>
        </p:pic>
        <p:pic>
          <p:nvPicPr>
            <p:cNvPr id="82" name="Graphic 81">
              <a:extLst>
                <a:ext uri="{FF2B5EF4-FFF2-40B4-BE49-F238E27FC236}">
                  <a16:creationId xmlns:a16="http://schemas.microsoft.com/office/drawing/2014/main" id="{4B0EE2EF-9BAB-E0F8-4743-CD5EB11FFC8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227268" y="5452057"/>
              <a:ext cx="117643" cy="117643"/>
            </a:xfrm>
            <a:prstGeom prst="rect">
              <a:avLst/>
            </a:prstGeom>
          </p:spPr>
        </p:pic>
        <p:sp>
          <p:nvSpPr>
            <p:cNvPr id="83" name="Rectangle: Rounded Corners 6">
              <a:extLst>
                <a:ext uri="{FF2B5EF4-FFF2-40B4-BE49-F238E27FC236}">
                  <a16:creationId xmlns:a16="http://schemas.microsoft.com/office/drawing/2014/main" id="{CE5685B2-8B1F-02C6-46A6-40D076BF2EAE}"/>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4" name="Graphic 83">
              <a:extLst>
                <a:ext uri="{FF2B5EF4-FFF2-40B4-BE49-F238E27FC236}">
                  <a16:creationId xmlns:a16="http://schemas.microsoft.com/office/drawing/2014/main" id="{3178C76F-EA6E-03FC-A137-84BB00DF98A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14765" y="2997286"/>
              <a:ext cx="117643" cy="141171"/>
            </a:xfrm>
            <a:prstGeom prst="rect">
              <a:avLst/>
            </a:prstGeom>
          </p:spPr>
        </p:pic>
        <p:pic>
          <p:nvPicPr>
            <p:cNvPr id="85" name="Graphic 84">
              <a:extLst>
                <a:ext uri="{FF2B5EF4-FFF2-40B4-BE49-F238E27FC236}">
                  <a16:creationId xmlns:a16="http://schemas.microsoft.com/office/drawing/2014/main" id="{D436F67E-0013-6907-5755-2A34DA3A265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95681" y="2997286"/>
              <a:ext cx="141171" cy="141171"/>
            </a:xfrm>
            <a:prstGeom prst="rect">
              <a:avLst/>
            </a:prstGeom>
          </p:spPr>
        </p:pic>
        <p:pic>
          <p:nvPicPr>
            <p:cNvPr id="86" name="Graphic 85">
              <a:extLst>
                <a:ext uri="{FF2B5EF4-FFF2-40B4-BE49-F238E27FC236}">
                  <a16:creationId xmlns:a16="http://schemas.microsoft.com/office/drawing/2014/main" id="{BA252DD0-3EDA-4BD5-C423-BD0B6B978E8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405459" y="3006599"/>
              <a:ext cx="117643" cy="117643"/>
            </a:xfrm>
            <a:prstGeom prst="rect">
              <a:avLst/>
            </a:prstGeom>
          </p:spPr>
        </p:pic>
        <p:sp>
          <p:nvSpPr>
            <p:cNvPr id="87" name="Rectangle: Rounded Corners 6">
              <a:extLst>
                <a:ext uri="{FF2B5EF4-FFF2-40B4-BE49-F238E27FC236}">
                  <a16:creationId xmlns:a16="http://schemas.microsoft.com/office/drawing/2014/main" id="{3D6021F6-6CAC-3CF3-B144-D7EB242F9116}"/>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8" name="Graphic 87">
              <a:extLst>
                <a:ext uri="{FF2B5EF4-FFF2-40B4-BE49-F238E27FC236}">
                  <a16:creationId xmlns:a16="http://schemas.microsoft.com/office/drawing/2014/main" id="{F9A1997A-09D0-ABA9-FCD4-2F4396E508F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932073" y="5440641"/>
              <a:ext cx="117643" cy="141171"/>
            </a:xfrm>
            <a:prstGeom prst="rect">
              <a:avLst/>
            </a:prstGeom>
          </p:spPr>
        </p:pic>
        <p:pic>
          <p:nvPicPr>
            <p:cNvPr id="89" name="Graphic 88">
              <a:extLst>
                <a:ext uri="{FF2B5EF4-FFF2-40B4-BE49-F238E27FC236}">
                  <a16:creationId xmlns:a16="http://schemas.microsoft.com/office/drawing/2014/main" id="{B32441C5-A7B3-E6CF-A337-1D25407B86B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712989" y="5440641"/>
              <a:ext cx="141171" cy="141171"/>
            </a:xfrm>
            <a:prstGeom prst="rect">
              <a:avLst/>
            </a:prstGeom>
          </p:spPr>
        </p:pic>
        <p:pic>
          <p:nvPicPr>
            <p:cNvPr id="90" name="Graphic 89">
              <a:extLst>
                <a:ext uri="{FF2B5EF4-FFF2-40B4-BE49-F238E27FC236}">
                  <a16:creationId xmlns:a16="http://schemas.microsoft.com/office/drawing/2014/main" id="{5E6FADD3-71D0-FC13-75E2-55945D8A04D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22767" y="5449954"/>
              <a:ext cx="117643" cy="117643"/>
            </a:xfrm>
            <a:prstGeom prst="rect">
              <a:avLst/>
            </a:prstGeom>
          </p:spPr>
        </p:pic>
      </p:grpSp>
      <p:sp>
        <p:nvSpPr>
          <p:cNvPr id="92" name="TextBox 91">
            <a:extLst>
              <a:ext uri="{FF2B5EF4-FFF2-40B4-BE49-F238E27FC236}">
                <a16:creationId xmlns:a16="http://schemas.microsoft.com/office/drawing/2014/main" id="{22B98046-2A4F-AC20-BBBE-E5BAC76C8CDE}"/>
              </a:ext>
            </a:extLst>
          </p:cNvPr>
          <p:cNvSpPr txBox="1"/>
          <p:nvPr/>
        </p:nvSpPr>
        <p:spPr>
          <a:xfrm>
            <a:off x="604582" y="2111875"/>
            <a:ext cx="233230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 d’assistance informatique</a:t>
            </a:r>
          </a:p>
        </p:txBody>
      </p:sp>
      <p:sp>
        <p:nvSpPr>
          <p:cNvPr id="93" name="Title 1">
            <a:extLst>
              <a:ext uri="{FF2B5EF4-FFF2-40B4-BE49-F238E27FC236}">
                <a16:creationId xmlns:a16="http://schemas.microsoft.com/office/drawing/2014/main" id="{25F5029B-B87A-6ABA-436A-4A25DD08FAA6}"/>
              </a:ext>
            </a:extLst>
          </p:cNvPr>
          <p:cNvSpPr txBox="1">
            <a:spLocks/>
          </p:cNvSpPr>
          <p:nvPr/>
        </p:nvSpPr>
        <p:spPr>
          <a:xfrm>
            <a:off x="734689" y="2454094"/>
            <a:ext cx="2319033" cy="30777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200"/>
              </a:lnSpc>
              <a:spcBef>
                <a:spcPct val="0"/>
              </a:spcBef>
              <a:spcAft>
                <a:spcPct val="0"/>
              </a:spcAft>
              <a:buClrTx/>
              <a:buSzTx/>
              <a:buFontTx/>
              <a:buNone/>
              <a:tabLst/>
              <a:defRPr/>
            </a:pPr>
            <a: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t>Comment puis-je </a:t>
            </a:r>
            <a:r>
              <a:rPr kumimoji="0" lang="fr-fr" sz="1050" b="0" i="0" u="none" strike="noStrike" kern="1200" cap="none" spc="0" normalizeH="0" baseline="0" noProof="0">
                <a:ln>
                  <a:noFill/>
                </a:ln>
                <a:solidFill>
                  <a:srgbClr val="000000"/>
                </a:solidFill>
                <a:effectLst/>
                <a:uLnTx/>
                <a:uFillTx/>
                <a:latin typeface="Segoe UI"/>
                <a:ea typeface="+mn-ea"/>
                <a:cs typeface="Segoe UI" pitchFamily="34" charset="0"/>
              </a:rPr>
              <a:t>me connecter </a:t>
            </a:r>
            <a:br>
              <a:rPr kumimoji="0" lang="fr-fr" sz="1050" b="0" i="0" u="none" strike="noStrike" kern="1200" cap="none" spc="0" normalizeH="0" baseline="0" noProof="0">
                <a:ln>
                  <a:noFill/>
                </a:ln>
                <a:solidFill>
                  <a:srgbClr val="000000"/>
                </a:solidFill>
                <a:effectLst/>
                <a:uLnTx/>
                <a:uFillTx/>
                <a:latin typeface="Segoe UI"/>
                <a:ea typeface="+mn-ea"/>
                <a:cs typeface="Segoe UI" pitchFamily="34" charset="0"/>
              </a:rPr>
            </a:br>
            <a:r>
              <a:rPr kumimoji="0" lang="fr-fr" sz="1050" b="0" i="0" u="none" strike="noStrike" kern="1200" cap="none" spc="0" normalizeH="0" baseline="0" noProof="0">
                <a:ln>
                  <a:noFill/>
                </a:ln>
                <a:solidFill>
                  <a:srgbClr val="000000"/>
                </a:solidFill>
                <a:effectLst/>
                <a:uLnTx/>
                <a:uFillTx/>
                <a:latin typeface="Segoe UI"/>
                <a:ea typeface="+mn-ea"/>
                <a:cs typeface="Segoe UI" pitchFamily="34" charset="0"/>
              </a:rPr>
              <a:t>au réseau de l’entreprise</a:t>
            </a:r>
            <a: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t> ?</a:t>
            </a:r>
          </a:p>
        </p:txBody>
      </p:sp>
      <p:sp>
        <p:nvSpPr>
          <p:cNvPr id="94" name="TextBox 93">
            <a:extLst>
              <a:ext uri="{FF2B5EF4-FFF2-40B4-BE49-F238E27FC236}">
                <a16:creationId xmlns:a16="http://schemas.microsoft.com/office/drawing/2014/main" id="{85D62477-9FFE-0A44-8B71-B95350E980B3}"/>
              </a:ext>
            </a:extLst>
          </p:cNvPr>
          <p:cNvSpPr txBox="1"/>
          <p:nvPr/>
        </p:nvSpPr>
        <p:spPr>
          <a:xfrm>
            <a:off x="4161052" y="2111875"/>
            <a:ext cx="244702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 d’actualisation des appareils</a:t>
            </a:r>
          </a:p>
        </p:txBody>
      </p:sp>
      <p:sp>
        <p:nvSpPr>
          <p:cNvPr id="95" name="Title 1">
            <a:extLst>
              <a:ext uri="{FF2B5EF4-FFF2-40B4-BE49-F238E27FC236}">
                <a16:creationId xmlns:a16="http://schemas.microsoft.com/office/drawing/2014/main" id="{C9FE2B6C-E6A2-3773-5C6F-58A024891D77}"/>
              </a:ext>
            </a:extLst>
          </p:cNvPr>
          <p:cNvSpPr txBox="1">
            <a:spLocks/>
          </p:cNvSpPr>
          <p:nvPr/>
        </p:nvSpPr>
        <p:spPr>
          <a:xfrm>
            <a:off x="4291159" y="2456556"/>
            <a:ext cx="2319033" cy="461665"/>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200"/>
              </a:lnSpc>
              <a:spcBef>
                <a:spcPct val="0"/>
              </a:spcBef>
              <a:spcAft>
                <a:spcPct val="0"/>
              </a:spcAft>
              <a:buClrTx/>
              <a:buSzTx/>
              <a:buFontTx/>
              <a:buNone/>
              <a:tabLst/>
              <a:defRPr/>
            </a:pPr>
            <a: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t>Demander un nouvel ordinateur portable et transmettre des accords à l’aide de l’outil du service informatique.</a:t>
            </a:r>
          </a:p>
        </p:txBody>
      </p:sp>
      <p:sp>
        <p:nvSpPr>
          <p:cNvPr id="96" name="TextBox 95">
            <a:extLst>
              <a:ext uri="{FF2B5EF4-FFF2-40B4-BE49-F238E27FC236}">
                <a16:creationId xmlns:a16="http://schemas.microsoft.com/office/drawing/2014/main" id="{75E83068-5E17-B560-CC0D-4DF56367C2A2}"/>
              </a:ext>
            </a:extLst>
          </p:cNvPr>
          <p:cNvSpPr txBox="1"/>
          <p:nvPr/>
        </p:nvSpPr>
        <p:spPr>
          <a:xfrm>
            <a:off x="7622197" y="2111875"/>
            <a:ext cx="241007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 de génération de prospects</a:t>
            </a:r>
          </a:p>
        </p:txBody>
      </p:sp>
      <p:sp>
        <p:nvSpPr>
          <p:cNvPr id="97" name="Title 1">
            <a:extLst>
              <a:ext uri="{FF2B5EF4-FFF2-40B4-BE49-F238E27FC236}">
                <a16:creationId xmlns:a16="http://schemas.microsoft.com/office/drawing/2014/main" id="{0A5AAE98-0B86-B9A2-8293-CB83BBB9BC31}"/>
              </a:ext>
            </a:extLst>
          </p:cNvPr>
          <p:cNvSpPr txBox="1">
            <a:spLocks/>
          </p:cNvSpPr>
          <p:nvPr/>
        </p:nvSpPr>
        <p:spPr>
          <a:xfrm>
            <a:off x="7752304" y="2459418"/>
            <a:ext cx="2438488" cy="30777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200"/>
              </a:lnSpc>
              <a:spcBef>
                <a:spcPct val="0"/>
              </a:spcBef>
              <a:spcAft>
                <a:spcPct val="0"/>
              </a:spcAft>
              <a:buClrTx/>
              <a:buSzTx/>
              <a:buFontTx/>
              <a:buNone/>
              <a:tabLst/>
              <a:defRPr/>
            </a:pPr>
            <a:r>
              <a:rPr kumimoji="0" lang="fr-fr" sz="1050" b="0" i="0" u="none" strike="noStrike" kern="1200" cap="none" spc="-20" normalizeH="0" noProof="0">
                <a:ln w="3175">
                  <a:noFill/>
                </a:ln>
                <a:solidFill>
                  <a:srgbClr val="000000"/>
                </a:solidFill>
                <a:effectLst/>
                <a:uLnTx/>
                <a:uFillTx/>
                <a:latin typeface="Segoe UI"/>
                <a:ea typeface="+mn-ea"/>
                <a:cs typeface="Segoe UI" pitchFamily="34" charset="0"/>
              </a:rPr>
              <a:t>L’agent a identifié et trouvé 15 nouveaux prospects que vous pouvez examiner.</a:t>
            </a:r>
          </a:p>
        </p:txBody>
      </p:sp>
      <p:sp>
        <p:nvSpPr>
          <p:cNvPr id="98" name="TextBox 97">
            <a:extLst>
              <a:ext uri="{FF2B5EF4-FFF2-40B4-BE49-F238E27FC236}">
                <a16:creationId xmlns:a16="http://schemas.microsoft.com/office/drawing/2014/main" id="{065AE7C8-F056-527A-5C82-67C8C0E1DD57}"/>
              </a:ext>
            </a:extLst>
          </p:cNvPr>
          <p:cNvSpPr txBox="1"/>
          <p:nvPr/>
        </p:nvSpPr>
        <p:spPr>
          <a:xfrm>
            <a:off x="1688434" y="4557870"/>
            <a:ext cx="1983253"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 de suivi de projet</a:t>
            </a:r>
          </a:p>
        </p:txBody>
      </p:sp>
      <p:sp>
        <p:nvSpPr>
          <p:cNvPr id="99" name="Title 1">
            <a:extLst>
              <a:ext uri="{FF2B5EF4-FFF2-40B4-BE49-F238E27FC236}">
                <a16:creationId xmlns:a16="http://schemas.microsoft.com/office/drawing/2014/main" id="{720F70A4-B90E-5C9E-8479-5AA966A93F62}"/>
              </a:ext>
            </a:extLst>
          </p:cNvPr>
          <p:cNvSpPr txBox="1">
            <a:spLocks/>
          </p:cNvSpPr>
          <p:nvPr/>
        </p:nvSpPr>
        <p:spPr>
          <a:xfrm>
            <a:off x="1818541" y="4905654"/>
            <a:ext cx="2319033" cy="307777"/>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200"/>
              </a:lnSpc>
              <a:spcBef>
                <a:spcPct val="0"/>
              </a:spcBef>
              <a:spcAft>
                <a:spcPct val="0"/>
              </a:spcAft>
              <a:buClrTx/>
              <a:buSzTx/>
              <a:buFontTx/>
              <a:buNone/>
              <a:tabLst/>
              <a:defRPr/>
            </a:pPr>
            <a: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t>Quel est l’état de la phase 2 du </a:t>
            </a:r>
            <a:b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br>
            <a: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t>projet X et le budget restant ?</a:t>
            </a:r>
          </a:p>
        </p:txBody>
      </p:sp>
      <p:sp>
        <p:nvSpPr>
          <p:cNvPr id="100" name="TextBox 99">
            <a:extLst>
              <a:ext uri="{FF2B5EF4-FFF2-40B4-BE49-F238E27FC236}">
                <a16:creationId xmlns:a16="http://schemas.microsoft.com/office/drawing/2014/main" id="{DDF8992D-A290-4397-5D87-36721DE31B6A}"/>
              </a:ext>
            </a:extLst>
          </p:cNvPr>
          <p:cNvSpPr txBox="1"/>
          <p:nvPr/>
        </p:nvSpPr>
        <p:spPr>
          <a:xfrm>
            <a:off x="4981937" y="4557870"/>
            <a:ext cx="2128706"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 de gestion budgétaire</a:t>
            </a:r>
          </a:p>
        </p:txBody>
      </p:sp>
      <p:sp>
        <p:nvSpPr>
          <p:cNvPr id="101" name="Title 1">
            <a:extLst>
              <a:ext uri="{FF2B5EF4-FFF2-40B4-BE49-F238E27FC236}">
                <a16:creationId xmlns:a16="http://schemas.microsoft.com/office/drawing/2014/main" id="{BC7B9BE6-68E9-CC0B-23A9-D7511F3AD306}"/>
              </a:ext>
            </a:extLst>
          </p:cNvPr>
          <p:cNvSpPr txBox="1">
            <a:spLocks/>
          </p:cNvSpPr>
          <p:nvPr/>
        </p:nvSpPr>
        <p:spPr>
          <a:xfrm>
            <a:off x="5112968" y="4902014"/>
            <a:ext cx="2319033" cy="461665"/>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200"/>
              </a:lnSpc>
              <a:spcBef>
                <a:spcPct val="0"/>
              </a:spcBef>
              <a:spcAft>
                <a:spcPct val="0"/>
              </a:spcAft>
              <a:buClrTx/>
              <a:buSzTx/>
              <a:buFontTx/>
              <a:buNone/>
              <a:tabLst/>
              <a:defRPr/>
            </a:pPr>
            <a: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t>Examiner les bons de commande </a:t>
            </a:r>
            <a:b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br>
            <a: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t>en cours et entamer la planification financière.</a:t>
            </a:r>
          </a:p>
        </p:txBody>
      </p:sp>
      <p:sp>
        <p:nvSpPr>
          <p:cNvPr id="102" name="TextBox 101">
            <a:extLst>
              <a:ext uri="{FF2B5EF4-FFF2-40B4-BE49-F238E27FC236}">
                <a16:creationId xmlns:a16="http://schemas.microsoft.com/office/drawing/2014/main" id="{789A30E1-252E-D83F-B682-021A48B93384}"/>
              </a:ext>
            </a:extLst>
          </p:cNvPr>
          <p:cNvSpPr txBox="1"/>
          <p:nvPr/>
        </p:nvSpPr>
        <p:spPr>
          <a:xfrm>
            <a:off x="8378360" y="4557870"/>
            <a:ext cx="201945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 de support client</a:t>
            </a:r>
          </a:p>
        </p:txBody>
      </p:sp>
      <p:sp>
        <p:nvSpPr>
          <p:cNvPr id="103" name="Title 1">
            <a:extLst>
              <a:ext uri="{FF2B5EF4-FFF2-40B4-BE49-F238E27FC236}">
                <a16:creationId xmlns:a16="http://schemas.microsoft.com/office/drawing/2014/main" id="{7416BBEA-8993-05C5-BF23-261B1746CA7E}"/>
              </a:ext>
            </a:extLst>
          </p:cNvPr>
          <p:cNvSpPr txBox="1">
            <a:spLocks/>
          </p:cNvSpPr>
          <p:nvPr/>
        </p:nvSpPr>
        <p:spPr>
          <a:xfrm>
            <a:off x="8508467" y="4899911"/>
            <a:ext cx="2319033" cy="461665"/>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200"/>
              </a:lnSpc>
              <a:spcBef>
                <a:spcPct val="0"/>
              </a:spcBef>
              <a:spcAft>
                <a:spcPct val="0"/>
              </a:spcAft>
              <a:buClrTx/>
              <a:buSzTx/>
              <a:buFontTx/>
              <a:buNone/>
              <a:tabLst/>
              <a:defRPr/>
            </a:pPr>
            <a:r>
              <a:rPr kumimoji="0" lang="fr-fr" sz="1050" b="0" i="0" u="none" strike="noStrike" kern="1200" cap="none" spc="0" normalizeH="0" baseline="0" noProof="0">
                <a:ln w="3175">
                  <a:noFill/>
                </a:ln>
                <a:solidFill>
                  <a:srgbClr val="000000"/>
                </a:solidFill>
                <a:effectLst/>
                <a:uLnTx/>
                <a:uFillTx/>
                <a:latin typeface="Segoe UI"/>
                <a:ea typeface="+mn-ea"/>
                <a:cs typeface="Segoe UI" pitchFamily="34" charset="0"/>
              </a:rPr>
              <a:t>L’agent a identifié de nouveaux problèmes de support et les a transmis à d’autres agents.</a:t>
            </a:r>
          </a:p>
        </p:txBody>
      </p:sp>
      <p:pic>
        <p:nvPicPr>
          <p:cNvPr id="1026" name="Picture 2">
            <a:extLst>
              <a:ext uri="{FF2B5EF4-FFF2-40B4-BE49-F238E27FC236}">
                <a16:creationId xmlns:a16="http://schemas.microsoft.com/office/drawing/2014/main" id="{FD4AD7E5-E3B5-C745-B304-ECCE756D48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6883" y="2149236"/>
            <a:ext cx="46672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6C2C7E-89B8-02FE-2CAA-B0A944BC8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3909" y="2065116"/>
            <a:ext cx="482176" cy="494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2E6DB9-4987-947E-A775-ECBF09A0D8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61217" y="4478274"/>
            <a:ext cx="493145" cy="505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sur fond noir  Le contenu généré par IA peut être incorrect.">
            <a:extLst>
              <a:ext uri="{FF2B5EF4-FFF2-40B4-BE49-F238E27FC236}">
                <a16:creationId xmlns:a16="http://schemas.microsoft.com/office/drawing/2014/main" id="{7C60F618-C86F-8BD0-72C3-FDB54C3711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107" y="2383063"/>
            <a:ext cx="991344" cy="991344"/>
          </a:xfrm>
          <a:prstGeom prst="rect">
            <a:avLst/>
          </a:prstGeom>
        </p:spPr>
      </p:pic>
      <p:pic>
        <p:nvPicPr>
          <p:cNvPr id="5" name="Picture 8">
            <a:extLst>
              <a:ext uri="{FF2B5EF4-FFF2-40B4-BE49-F238E27FC236}">
                <a16:creationId xmlns:a16="http://schemas.microsoft.com/office/drawing/2014/main" id="{D4519D4B-CFF9-8DD5-C377-DCE92C3406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1452" y="4478274"/>
            <a:ext cx="505152" cy="5181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d’Azure">
            <a:extLst>
              <a:ext uri="{FF2B5EF4-FFF2-40B4-BE49-F238E27FC236}">
                <a16:creationId xmlns:a16="http://schemas.microsoft.com/office/drawing/2014/main" id="{682CDDDC-E5A0-9A42-8467-F886B87DC772}"/>
              </a:ext>
            </a:extLst>
          </p:cNvPr>
          <p:cNvPicPr>
            <a:picLocks noChangeAspect="1"/>
          </p:cNvPicPr>
          <p:nvPr/>
        </p:nvPicPr>
        <p:blipFill>
          <a:blip r:embed="rId13"/>
          <a:stretch>
            <a:fillRect/>
          </a:stretch>
        </p:blipFill>
        <p:spPr>
          <a:xfrm>
            <a:off x="9949704" y="1957318"/>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7" name="Picture 2">
            <a:extLst>
              <a:ext uri="{FF2B5EF4-FFF2-40B4-BE49-F238E27FC236}">
                <a16:creationId xmlns:a16="http://schemas.microsoft.com/office/drawing/2014/main" id="{DCDF3ECC-7E2A-B8FA-64CA-859020F90B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0136" y="4622520"/>
            <a:ext cx="466725" cy="4381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F6029D4-531D-25EF-EBAB-775BCB2ADC0A}"/>
              </a:ext>
            </a:extLst>
          </p:cNvPr>
          <p:cNvSpPr txBox="1">
            <a:spLocks/>
          </p:cNvSpPr>
          <p:nvPr/>
        </p:nvSpPr>
        <p:spPr>
          <a:xfrm>
            <a:off x="659219" y="365126"/>
            <a:ext cx="11025680" cy="1072072"/>
          </a:xfrm>
          <a:prstGeom prst="rect">
            <a:avLst/>
          </a:prstGeom>
        </p:spPr>
        <p:txBody>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4200" b="1" i="0" u="none" strike="noStrike" kern="1200" cap="none" spc="0" normalizeH="0" baseline="0" noProof="0">
                <a:ln>
                  <a:noFill/>
                </a:ln>
                <a:solidFill>
                  <a:srgbClr val="091F2C"/>
                </a:solidFill>
                <a:effectLst/>
                <a:uLnTx/>
                <a:uFillTx/>
                <a:latin typeface="Segoe UI" panose="020B0502040204020203" pitchFamily="34" charset="0"/>
                <a:ea typeface="+mj-ea"/>
                <a:cs typeface="Segoe UI" panose="020B0502040204020203" pitchFamily="34" charset="0"/>
              </a:rPr>
              <a:t>Gamme d’agents</a:t>
            </a:r>
          </a:p>
        </p:txBody>
      </p:sp>
    </p:spTree>
    <p:custDataLst>
      <p:tags r:id="rId1"/>
    </p:custDataLst>
    <p:extLst>
      <p:ext uri="{BB962C8B-B14F-4D97-AF65-F5344CB8AC3E}">
        <p14:creationId xmlns:p14="http://schemas.microsoft.com/office/powerpoint/2010/main" val="198729019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7E2A4-7678-40DB-560A-9D852A24C59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6B86E4D-EFDD-A098-C8D3-0F7088523C34}"/>
              </a:ext>
            </a:extLst>
          </p:cNvPr>
          <p:cNvSpPr/>
          <p:nvPr/>
        </p:nvSpPr>
        <p:spPr bwMode="auto">
          <a:xfrm>
            <a:off x="4536439" y="1186026"/>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effectLst/>
                <a:uLnTx/>
                <a:uFillTx/>
                <a:latin typeface="Segoe UI Semibold"/>
                <a:ea typeface="+mn-ea"/>
                <a:cs typeface="Segoe UI" pitchFamily="34" charset="0"/>
              </a:rPr>
              <a:t>Instructions du flux </a:t>
            </a:r>
            <a:br>
              <a:rPr kumimoji="0" lang="fr-fr" sz="2000" b="0" i="0" u="none" strike="noStrike" kern="1200" cap="none" spc="0" normalizeH="0" baseline="0" noProof="0">
                <a:ln>
                  <a:noFill/>
                </a:ln>
                <a:effectLst/>
                <a:uLnTx/>
                <a:uFillTx/>
                <a:latin typeface="Segoe UI Semibold"/>
                <a:ea typeface="+mn-ea"/>
                <a:cs typeface="Segoe UI" pitchFamily="34" charset="0"/>
              </a:rPr>
            </a:br>
            <a:r>
              <a:rPr kumimoji="0" lang="fr-fr" sz="2000" b="0" i="0" u="none" strike="noStrike" kern="1200" cap="none" spc="0" normalizeH="0" baseline="0" noProof="0">
                <a:ln>
                  <a:noFill/>
                </a:ln>
                <a:effectLst/>
                <a:uLnTx/>
                <a:uFillTx/>
                <a:latin typeface="Segoe UI Semibold"/>
                <a:ea typeface="+mn-ea"/>
                <a:cs typeface="Segoe UI" pitchFamily="34" charset="0"/>
              </a:rPr>
              <a:t>de travail</a:t>
            </a:r>
          </a:p>
        </p:txBody>
      </p:sp>
      <p:sp>
        <p:nvSpPr>
          <p:cNvPr id="50" name="Rectangle: Rounded Corners 49">
            <a:extLst>
              <a:ext uri="{FF2B5EF4-FFF2-40B4-BE49-F238E27FC236}">
                <a16:creationId xmlns:a16="http://schemas.microsoft.com/office/drawing/2014/main" id="{26DAAEF5-51B9-3C0B-FA2C-592D36AEAD2D}"/>
              </a:ext>
            </a:extLst>
          </p:cNvPr>
          <p:cNvSpPr/>
          <p:nvPr/>
        </p:nvSpPr>
        <p:spPr bwMode="auto">
          <a:xfrm>
            <a:off x="4536439" y="2693297"/>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effectLst/>
                <a:uLnTx/>
                <a:uFillTx/>
                <a:latin typeface="Segoe UI Semibold"/>
                <a:ea typeface="+mn-ea"/>
                <a:cs typeface="Segoe UI" pitchFamily="34" charset="0"/>
              </a:rPr>
              <a:t>Déclencheurs</a:t>
            </a:r>
          </a:p>
        </p:txBody>
      </p:sp>
      <p:sp>
        <p:nvSpPr>
          <p:cNvPr id="51" name="Rectangle: Rounded Corners 50">
            <a:extLst>
              <a:ext uri="{FF2B5EF4-FFF2-40B4-BE49-F238E27FC236}">
                <a16:creationId xmlns:a16="http://schemas.microsoft.com/office/drawing/2014/main" id="{E9EBC02B-1545-803F-5CFC-7B34FA43B571}"/>
              </a:ext>
            </a:extLst>
          </p:cNvPr>
          <p:cNvSpPr/>
          <p:nvPr/>
        </p:nvSpPr>
        <p:spPr bwMode="auto">
          <a:xfrm>
            <a:off x="4536439" y="1925942"/>
            <a:ext cx="3424178" cy="612648"/>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effectLst/>
                <a:uLnTx/>
                <a:uFillTx/>
                <a:latin typeface="Segoe UI Semibold"/>
                <a:ea typeface="+mn-ea"/>
                <a:cs typeface="Segoe UI" pitchFamily="34" charset="0"/>
              </a:rPr>
              <a:t>Actions</a:t>
            </a:r>
          </a:p>
        </p:txBody>
      </p:sp>
      <p:sp>
        <p:nvSpPr>
          <p:cNvPr id="52" name="Rectangle: Rounded Corners 51">
            <a:extLst>
              <a:ext uri="{FF2B5EF4-FFF2-40B4-BE49-F238E27FC236}">
                <a16:creationId xmlns:a16="http://schemas.microsoft.com/office/drawing/2014/main" id="{00250E05-ECEE-1D4C-862F-98F2A5FE402C}"/>
              </a:ext>
            </a:extLst>
          </p:cNvPr>
          <p:cNvSpPr/>
          <p:nvPr/>
        </p:nvSpPr>
        <p:spPr bwMode="auto">
          <a:xfrm>
            <a:off x="4536439" y="3596552"/>
            <a:ext cx="3424178" cy="612648"/>
          </a:xfrm>
          <a:prstGeom prst="roundRect">
            <a:avLst>
              <a:gd name="adj" fmla="val 1669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effectLst/>
                <a:uLnTx/>
                <a:uFillTx/>
                <a:latin typeface="Segoe UI Semibold"/>
                <a:ea typeface="+mn-ea"/>
                <a:cs typeface="Segoe UI" pitchFamily="34" charset="0"/>
              </a:rPr>
              <a:t>Connaissances</a:t>
            </a:r>
          </a:p>
        </p:txBody>
      </p:sp>
      <p:sp>
        <p:nvSpPr>
          <p:cNvPr id="53" name="Rectangle: Rounded Corners 52">
            <a:extLst>
              <a:ext uri="{FF2B5EF4-FFF2-40B4-BE49-F238E27FC236}">
                <a16:creationId xmlns:a16="http://schemas.microsoft.com/office/drawing/2014/main" id="{9043133B-AE8E-1B73-855D-51309533D06A}"/>
              </a:ext>
            </a:extLst>
          </p:cNvPr>
          <p:cNvSpPr/>
          <p:nvPr/>
        </p:nvSpPr>
        <p:spPr bwMode="auto">
          <a:xfrm>
            <a:off x="4536439" y="4402804"/>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effectLst/>
                <a:uLnTx/>
                <a:uFillTx/>
                <a:latin typeface="Segoe UI Semibold"/>
                <a:ea typeface="+mn-ea"/>
                <a:cs typeface="Segoe UI" pitchFamily="34" charset="0"/>
              </a:rPr>
              <a:t>Orchestrateur</a:t>
            </a:r>
          </a:p>
        </p:txBody>
      </p:sp>
      <p:sp>
        <p:nvSpPr>
          <p:cNvPr id="54" name="Rectangle: Rounded Corners 53">
            <a:extLst>
              <a:ext uri="{FF2B5EF4-FFF2-40B4-BE49-F238E27FC236}">
                <a16:creationId xmlns:a16="http://schemas.microsoft.com/office/drawing/2014/main" id="{66FCF56C-889D-F9E7-F3E6-A3DEE6589E44}"/>
              </a:ext>
            </a:extLst>
          </p:cNvPr>
          <p:cNvSpPr/>
          <p:nvPr/>
        </p:nvSpPr>
        <p:spPr bwMode="auto">
          <a:xfrm>
            <a:off x="4536439" y="5204941"/>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2000" b="0" i="0" u="none" strike="noStrike" kern="1200" cap="none" spc="-40" normalizeH="0" baseline="0" noProof="0">
                <a:ln>
                  <a:noFill/>
                </a:ln>
                <a:effectLst/>
                <a:uLnTx/>
                <a:uFillTx/>
                <a:latin typeface="Segoe UI Semibold"/>
                <a:ea typeface="+mn-ea"/>
                <a:cs typeface="Segoe UI" pitchFamily="34" charset="0"/>
              </a:rPr>
              <a:t>Modèles</a:t>
            </a:r>
            <a:r>
              <a:rPr kumimoji="0" lang="fr-fr" sz="2000" b="0" i="0" u="none" strike="noStrike" kern="1200" cap="none" spc="-40" normalizeH="0" baseline="0" noProof="0">
                <a:ln>
                  <a:noFill/>
                </a:ln>
                <a:solidFill>
                  <a:srgbClr val="FFFFFF"/>
                </a:solidFill>
                <a:effectLst/>
                <a:uLnTx/>
                <a:uFillTx/>
                <a:latin typeface="Segoe UI Semibold"/>
                <a:ea typeface="+mn-ea"/>
                <a:cs typeface="Segoe UI" pitchFamily="34" charset="0"/>
              </a:rPr>
              <a:t> </a:t>
            </a:r>
            <a:r>
              <a:rPr kumimoji="0" lang="fr-fr" sz="2000" b="0" i="0" u="none" strike="noStrike" kern="1200" cap="none" spc="-40" normalizeH="0" baseline="0" noProof="0">
                <a:ln>
                  <a:noFill/>
                </a:ln>
                <a:effectLst/>
                <a:uLnTx/>
                <a:uFillTx/>
                <a:latin typeface="Segoe UI Semibold"/>
                <a:ea typeface="+mn-ea"/>
                <a:cs typeface="Segoe UI" pitchFamily="34" charset="0"/>
              </a:rPr>
              <a:t>de base</a:t>
            </a:r>
          </a:p>
        </p:txBody>
      </p:sp>
      <p:sp>
        <p:nvSpPr>
          <p:cNvPr id="2" name="Title 1">
            <a:extLst>
              <a:ext uri="{FF2B5EF4-FFF2-40B4-BE49-F238E27FC236}">
                <a16:creationId xmlns:a16="http://schemas.microsoft.com/office/drawing/2014/main" id="{99207698-B431-7154-FC6C-0D323A2B07B1}"/>
              </a:ext>
            </a:extLst>
          </p:cNvPr>
          <p:cNvSpPr>
            <a:spLocks noGrp="1"/>
          </p:cNvSpPr>
          <p:nvPr>
            <p:ph type="title"/>
          </p:nvPr>
        </p:nvSpPr>
        <p:spPr>
          <a:xfrm>
            <a:off x="588263" y="2534776"/>
            <a:ext cx="4089754" cy="1107996"/>
          </a:xfrm>
        </p:spPr>
        <p:txBody>
          <a:bodyPr>
            <a:normAutofit fontScale="90000"/>
          </a:bodyPr>
          <a:lstStyle/>
          <a:p>
            <a:r>
              <a:rPr lang="fr-fr">
                <a:solidFill>
                  <a:schemeClr val="tx1"/>
                </a:solidFill>
                <a:cs typeface="Segoe UI"/>
              </a:rPr>
              <a:t>Les fondements </a:t>
            </a:r>
            <a:br>
              <a:rPr lang="fr-fr">
                <a:solidFill>
                  <a:schemeClr val="tx1"/>
                </a:solidFill>
                <a:cs typeface="Segoe UI"/>
              </a:rPr>
            </a:br>
            <a:r>
              <a:rPr lang="fr-fr">
                <a:solidFill>
                  <a:schemeClr val="tx1"/>
                </a:solidFill>
                <a:cs typeface="Segoe UI"/>
              </a:rPr>
              <a:t>d’un agent</a:t>
            </a:r>
            <a:endParaRPr lang="en-AU">
              <a:solidFill>
                <a:schemeClr val="tx1"/>
              </a:solidFill>
              <a:cs typeface="Segoe UI"/>
            </a:endParaRPr>
          </a:p>
        </p:txBody>
      </p:sp>
      <p:sp>
        <p:nvSpPr>
          <p:cNvPr id="3" name="Rectangle: Rounded Corners 19">
            <a:extLst>
              <a:ext uri="{FF2B5EF4-FFF2-40B4-BE49-F238E27FC236}">
                <a16:creationId xmlns:a16="http://schemas.microsoft.com/office/drawing/2014/main" id="{61C95489-C150-84D6-2C2D-1A8424E7FAB6}"/>
              </a:ext>
            </a:extLst>
          </p:cNvPr>
          <p:cNvSpPr/>
          <p:nvPr/>
        </p:nvSpPr>
        <p:spPr bwMode="auto">
          <a:xfrm>
            <a:off x="4218910" y="862584"/>
            <a:ext cx="4059237" cy="5285232"/>
          </a:xfrm>
          <a:prstGeom prst="roundRect">
            <a:avLst>
              <a:gd name="adj" fmla="val 6526"/>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cxnSp>
        <p:nvCxnSpPr>
          <p:cNvPr id="4" name="!!1">
            <a:extLst>
              <a:ext uri="{FF2B5EF4-FFF2-40B4-BE49-F238E27FC236}">
                <a16:creationId xmlns:a16="http://schemas.microsoft.com/office/drawing/2014/main" id="{38B63FD5-1DFD-7FF2-851C-3B17F6E55881}"/>
              </a:ext>
            </a:extLst>
          </p:cNvPr>
          <p:cNvCxnSpPr/>
          <p:nvPr/>
        </p:nvCxnSpPr>
        <p:spPr>
          <a:xfrm>
            <a:off x="5642808" y="1074420"/>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5" name="!!2">
            <a:extLst>
              <a:ext uri="{FF2B5EF4-FFF2-40B4-BE49-F238E27FC236}">
                <a16:creationId xmlns:a16="http://schemas.microsoft.com/office/drawing/2014/main" id="{4618DB38-1230-E230-3CE2-47781B7F25EE}"/>
              </a:ext>
            </a:extLst>
          </p:cNvPr>
          <p:cNvCxnSpPr/>
          <p:nvPr/>
        </p:nvCxnSpPr>
        <p:spPr>
          <a:xfrm>
            <a:off x="5642808" y="188340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6" name="!!3">
            <a:extLst>
              <a:ext uri="{FF2B5EF4-FFF2-40B4-BE49-F238E27FC236}">
                <a16:creationId xmlns:a16="http://schemas.microsoft.com/office/drawing/2014/main" id="{E872260E-8796-55A5-2EE4-4922798E38FA}"/>
              </a:ext>
            </a:extLst>
          </p:cNvPr>
          <p:cNvCxnSpPr/>
          <p:nvPr/>
        </p:nvCxnSpPr>
        <p:spPr>
          <a:xfrm>
            <a:off x="5642808" y="269239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7" name="!!4">
            <a:extLst>
              <a:ext uri="{FF2B5EF4-FFF2-40B4-BE49-F238E27FC236}">
                <a16:creationId xmlns:a16="http://schemas.microsoft.com/office/drawing/2014/main" id="{9D00DFE9-7DF3-3622-2FC5-D681270E58CD}"/>
              </a:ext>
            </a:extLst>
          </p:cNvPr>
          <p:cNvCxnSpPr/>
          <p:nvPr/>
        </p:nvCxnSpPr>
        <p:spPr>
          <a:xfrm>
            <a:off x="5642808" y="350138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8" name="!!5">
            <a:extLst>
              <a:ext uri="{FF2B5EF4-FFF2-40B4-BE49-F238E27FC236}">
                <a16:creationId xmlns:a16="http://schemas.microsoft.com/office/drawing/2014/main" id="{48960C03-43D9-FC55-BFDA-7D1C64783E1D}"/>
              </a:ext>
            </a:extLst>
          </p:cNvPr>
          <p:cNvCxnSpPr/>
          <p:nvPr/>
        </p:nvCxnSpPr>
        <p:spPr>
          <a:xfrm>
            <a:off x="5642808" y="431037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9" name="!!6">
            <a:extLst>
              <a:ext uri="{FF2B5EF4-FFF2-40B4-BE49-F238E27FC236}">
                <a16:creationId xmlns:a16="http://schemas.microsoft.com/office/drawing/2014/main" id="{AEDD4B49-10F2-BB47-4BF5-166FC3994DF2}"/>
              </a:ext>
            </a:extLst>
          </p:cNvPr>
          <p:cNvCxnSpPr/>
          <p:nvPr/>
        </p:nvCxnSpPr>
        <p:spPr>
          <a:xfrm>
            <a:off x="5642808" y="5119367"/>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B368360-45A5-FF87-9A87-F1E1A7D4D828}"/>
              </a:ext>
            </a:extLst>
          </p:cNvPr>
          <p:cNvPicPr>
            <a:picLocks noChangeAspect="1"/>
          </p:cNvPicPr>
          <p:nvPr/>
        </p:nvPicPr>
        <p:blipFill>
          <a:blip r:embed="rId3"/>
          <a:stretch>
            <a:fillRect/>
          </a:stretch>
        </p:blipFill>
        <p:spPr>
          <a:xfrm>
            <a:off x="5266416" y="5862645"/>
            <a:ext cx="1946846" cy="570342"/>
          </a:xfrm>
          <a:prstGeom prst="rect">
            <a:avLst/>
          </a:prstGeom>
        </p:spPr>
      </p:pic>
      <p:cxnSp>
        <p:nvCxnSpPr>
          <p:cNvPr id="10" name="Straight Connector 9">
            <a:extLst>
              <a:ext uri="{FF2B5EF4-FFF2-40B4-BE49-F238E27FC236}">
                <a16:creationId xmlns:a16="http://schemas.microsoft.com/office/drawing/2014/main" id="{478F2EC4-72D1-9276-E30E-EB6232E4C006}"/>
              </a:ext>
            </a:extLst>
          </p:cNvPr>
          <p:cNvCxnSpPr>
            <a:cxnSpLocks/>
          </p:cNvCxnSpPr>
          <p:nvPr/>
        </p:nvCxnSpPr>
        <p:spPr>
          <a:xfrm>
            <a:off x="4581276" y="3501388"/>
            <a:ext cx="3379341"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9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04F8E-0E1F-F98A-C063-2F4B2CF492F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20D290-8440-E62E-BB48-F87AFC29B8E8}"/>
              </a:ext>
            </a:extLst>
          </p:cNvPr>
          <p:cNvSpPr/>
          <p:nvPr/>
        </p:nvSpPr>
        <p:spPr bwMode="auto">
          <a:xfrm>
            <a:off x="575220" y="2519678"/>
            <a:ext cx="11049399" cy="523220"/>
          </a:xfrm>
          <a:prstGeom prst="roundRect">
            <a:avLst>
              <a:gd name="adj" fmla="val 50000"/>
            </a:avLst>
          </a:prstGeom>
          <a:gradFill>
            <a:gsLst>
              <a:gs pos="100000">
                <a:srgbClr val="286BD1"/>
              </a:gs>
              <a:gs pos="0">
                <a:srgbClr val="00B0F0"/>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sp>
        <p:nvSpPr>
          <p:cNvPr id="42" name="Oval 41">
            <a:extLst>
              <a:ext uri="{FF2B5EF4-FFF2-40B4-BE49-F238E27FC236}">
                <a16:creationId xmlns:a16="http://schemas.microsoft.com/office/drawing/2014/main" id="{10E85FDA-7BDC-409D-9A90-6C4CBEEC067D}"/>
              </a:ext>
            </a:extLst>
          </p:cNvPr>
          <p:cNvSpPr/>
          <p:nvPr/>
        </p:nvSpPr>
        <p:spPr bwMode="auto">
          <a:xfrm>
            <a:off x="9114169" y="2270081"/>
            <a:ext cx="991344" cy="991341"/>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6ADAAC6E-8095-DB18-FC67-1089C980F5AC}"/>
              </a:ext>
            </a:extLst>
          </p:cNvPr>
          <p:cNvSpPr/>
          <p:nvPr/>
        </p:nvSpPr>
        <p:spPr bwMode="auto">
          <a:xfrm>
            <a:off x="9211498" y="2367411"/>
            <a:ext cx="796686" cy="796680"/>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nvGrpSpPr>
          <p:cNvPr id="39" name="Group 38">
            <a:extLst>
              <a:ext uri="{FF2B5EF4-FFF2-40B4-BE49-F238E27FC236}">
                <a16:creationId xmlns:a16="http://schemas.microsoft.com/office/drawing/2014/main" id="{E4D4A9A7-CBEE-7C43-4CDD-CB0AD5DD669B}"/>
              </a:ext>
            </a:extLst>
          </p:cNvPr>
          <p:cNvGrpSpPr/>
          <p:nvPr/>
        </p:nvGrpSpPr>
        <p:grpSpPr>
          <a:xfrm>
            <a:off x="2039338" y="2285617"/>
            <a:ext cx="991346" cy="991341"/>
            <a:chOff x="3031083" y="2734209"/>
            <a:chExt cx="752625" cy="752623"/>
          </a:xfrm>
        </p:grpSpPr>
        <p:sp>
          <p:nvSpPr>
            <p:cNvPr id="40" name="Oval 39">
              <a:extLst>
                <a:ext uri="{FF2B5EF4-FFF2-40B4-BE49-F238E27FC236}">
                  <a16:creationId xmlns:a16="http://schemas.microsoft.com/office/drawing/2014/main" id="{221CE249-9599-A8BE-BD1F-56F3F2A54F8C}"/>
                </a:ext>
              </a:extLst>
            </p:cNvPr>
            <p:cNvSpPr/>
            <p:nvPr/>
          </p:nvSpPr>
          <p:spPr bwMode="auto">
            <a:xfrm>
              <a:off x="3031083"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01D04F06-6036-1709-8AB2-775893BC400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9" name="TextBox 8">
            <a:extLst>
              <a:ext uri="{FF2B5EF4-FFF2-40B4-BE49-F238E27FC236}">
                <a16:creationId xmlns:a16="http://schemas.microsoft.com/office/drawing/2014/main" id="{7B5265C4-9E0A-5460-A371-02C90C558A1C}"/>
              </a:ext>
            </a:extLst>
          </p:cNvPr>
          <p:cNvSpPr txBox="1"/>
          <p:nvPr/>
        </p:nvSpPr>
        <p:spPr>
          <a:xfrm>
            <a:off x="754914" y="2677665"/>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Segoe UI Semibold"/>
                <a:ea typeface="+mn-ea"/>
                <a:cs typeface="+mn-cs"/>
              </a:rPr>
              <a:t>Aucun code</a:t>
            </a:r>
          </a:p>
        </p:txBody>
      </p:sp>
      <p:sp>
        <p:nvSpPr>
          <p:cNvPr id="10" name="TextBox 9">
            <a:extLst>
              <a:ext uri="{FF2B5EF4-FFF2-40B4-BE49-F238E27FC236}">
                <a16:creationId xmlns:a16="http://schemas.microsoft.com/office/drawing/2014/main" id="{88D1ED77-FA55-F594-E1A3-2D029B606015}"/>
              </a:ext>
            </a:extLst>
          </p:cNvPr>
          <p:cNvSpPr txBox="1"/>
          <p:nvPr/>
        </p:nvSpPr>
        <p:spPr>
          <a:xfrm>
            <a:off x="10207905" y="2677665"/>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Segoe UI Semibold"/>
                <a:ea typeface="+mn-ea"/>
                <a:cs typeface="+mn-cs"/>
              </a:rPr>
              <a:t>Pro code</a:t>
            </a:r>
          </a:p>
        </p:txBody>
      </p:sp>
      <p:pic>
        <p:nvPicPr>
          <p:cNvPr id="11" name="Picture 10" descr="Logo d’Azure">
            <a:extLst>
              <a:ext uri="{FF2B5EF4-FFF2-40B4-BE49-F238E27FC236}">
                <a16:creationId xmlns:a16="http://schemas.microsoft.com/office/drawing/2014/main" id="{4D528AFB-8377-5D90-4622-036573456F58}"/>
              </a:ext>
            </a:extLst>
          </p:cNvPr>
          <p:cNvPicPr>
            <a:picLocks noChangeAspect="1"/>
          </p:cNvPicPr>
          <p:nvPr/>
        </p:nvPicPr>
        <p:blipFill>
          <a:blip r:embed="rId3"/>
          <a:stretch>
            <a:fillRect/>
          </a:stretch>
        </p:blipFill>
        <p:spPr>
          <a:xfrm>
            <a:off x="9358090" y="2526752"/>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ADB5EC0F-ED3D-1CF7-9D80-CA83121BCFC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2923" b="2923"/>
          <a:stretch/>
        </p:blipFill>
        <p:spPr>
          <a:xfrm>
            <a:off x="2256794" y="2526326"/>
            <a:ext cx="538849" cy="507350"/>
          </a:xfrm>
          <a:prstGeom prst="rect">
            <a:avLst/>
          </a:prstGeom>
          <a:ln w="7441" cap="flat">
            <a:noFill/>
            <a:prstDash val="solid"/>
            <a:miter/>
          </a:ln>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12E1F5EE-0AF3-1E65-0D12-E258F909C44A}"/>
              </a:ext>
            </a:extLst>
          </p:cNvPr>
          <p:cNvGrpSpPr/>
          <p:nvPr/>
        </p:nvGrpSpPr>
        <p:grpSpPr>
          <a:xfrm>
            <a:off x="5605957" y="2301199"/>
            <a:ext cx="991344" cy="991341"/>
            <a:chOff x="5600328" y="2260733"/>
            <a:chExt cx="991344" cy="991341"/>
          </a:xfrm>
        </p:grpSpPr>
        <p:grpSp>
          <p:nvGrpSpPr>
            <p:cNvPr id="166" name="Group 165">
              <a:extLst>
                <a:ext uri="{FF2B5EF4-FFF2-40B4-BE49-F238E27FC236}">
                  <a16:creationId xmlns:a16="http://schemas.microsoft.com/office/drawing/2014/main" id="{993BF4EF-4F88-3A62-B330-54D2CF540A2E}"/>
                </a:ext>
              </a:extLst>
            </p:cNvPr>
            <p:cNvGrpSpPr/>
            <p:nvPr/>
          </p:nvGrpSpPr>
          <p:grpSpPr>
            <a:xfrm>
              <a:off x="5600328" y="2260733"/>
              <a:ext cx="991344" cy="991341"/>
              <a:chOff x="3031090" y="2734209"/>
              <a:chExt cx="752625" cy="752623"/>
            </a:xfrm>
          </p:grpSpPr>
          <p:sp>
            <p:nvSpPr>
              <p:cNvPr id="168" name="Oval 167">
                <a:extLst>
                  <a:ext uri="{FF2B5EF4-FFF2-40B4-BE49-F238E27FC236}">
                    <a16:creationId xmlns:a16="http://schemas.microsoft.com/office/drawing/2014/main" id="{EF218D1B-7048-2FA4-D859-5AD8DBC6E7D3}"/>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9" name="Oval 168">
                <a:extLst>
                  <a:ext uri="{FF2B5EF4-FFF2-40B4-BE49-F238E27FC236}">
                    <a16:creationId xmlns:a16="http://schemas.microsoft.com/office/drawing/2014/main" id="{C6E6805F-DADE-B5E8-FF4C-21ACF12FF9A1}"/>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67" name="Graphic 166">
              <a:extLst>
                <a:ext uri="{FF2B5EF4-FFF2-40B4-BE49-F238E27FC236}">
                  <a16:creationId xmlns:a16="http://schemas.microsoft.com/office/drawing/2014/main" id="{A01F6A9C-B48A-6F1B-9399-3BA05FCFC1CF}"/>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sp>
        <p:nvSpPr>
          <p:cNvPr id="27" name="Rectangle: Rounded Corners 26">
            <a:extLst>
              <a:ext uri="{FF2B5EF4-FFF2-40B4-BE49-F238E27FC236}">
                <a16:creationId xmlns:a16="http://schemas.microsoft.com/office/drawing/2014/main" id="{85A6D24D-BBBC-6C15-2A83-79D14366D22D}"/>
              </a:ext>
            </a:extLst>
          </p:cNvPr>
          <p:cNvSpPr/>
          <p:nvPr/>
        </p:nvSpPr>
        <p:spPr bwMode="auto">
          <a:xfrm>
            <a:off x="1017296" y="3447288"/>
            <a:ext cx="3031688"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rPr>
              <a:t>Pour les utilisateurs finaux</a:t>
            </a:r>
          </a:p>
        </p:txBody>
      </p:sp>
      <p:sp>
        <p:nvSpPr>
          <p:cNvPr id="29" name="TextBox 28">
            <a:extLst>
              <a:ext uri="{FF2B5EF4-FFF2-40B4-BE49-F238E27FC236}">
                <a16:creationId xmlns:a16="http://schemas.microsoft.com/office/drawing/2014/main" id="{FD20ABA9-FCA3-B6FB-589B-6FBFFB8C1A89}"/>
              </a:ext>
            </a:extLst>
          </p:cNvPr>
          <p:cNvSpPr txBox="1"/>
          <p:nvPr/>
        </p:nvSpPr>
        <p:spPr>
          <a:xfrm>
            <a:off x="1600990" y="5805956"/>
            <a:ext cx="1801554" cy="35394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Agent Builder</a:t>
            </a:r>
          </a:p>
        </p:txBody>
      </p:sp>
      <p:pic>
        <p:nvPicPr>
          <p:cNvPr id="30" name="Picture 29" descr="Capture d’écran d’un ordinateur  Description générée automatiquement">
            <a:extLst>
              <a:ext uri="{FF2B5EF4-FFF2-40B4-BE49-F238E27FC236}">
                <a16:creationId xmlns:a16="http://schemas.microsoft.com/office/drawing/2014/main" id="{6F2DB1C6-08B3-40E8-C4DE-A6F95F330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38" y="3745507"/>
            <a:ext cx="3450204" cy="2145126"/>
          </a:xfrm>
          <a:prstGeom prst="rect">
            <a:avLst/>
          </a:prstGeom>
        </p:spPr>
      </p:pic>
      <p:sp>
        <p:nvSpPr>
          <p:cNvPr id="23" name="Rectangle: Rounded Corners 22">
            <a:extLst>
              <a:ext uri="{FF2B5EF4-FFF2-40B4-BE49-F238E27FC236}">
                <a16:creationId xmlns:a16="http://schemas.microsoft.com/office/drawing/2014/main" id="{BF7EDDC1-7CA5-7EE0-837F-439677D5C284}"/>
              </a:ext>
            </a:extLst>
          </p:cNvPr>
          <p:cNvSpPr/>
          <p:nvPr/>
        </p:nvSpPr>
        <p:spPr bwMode="auto">
          <a:xfrm>
            <a:off x="8355247" y="3441915"/>
            <a:ext cx="2505527"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srgbClr val="FFFFFF"/>
                </a:solidFill>
                <a:effectLst/>
                <a:uLnTx/>
                <a:uFillTx/>
                <a:latin typeface="Segoe UI Semibold"/>
                <a:ea typeface="+mn-ea"/>
                <a:cs typeface="Segoe UI" pitchFamily="34" charset="0"/>
              </a:rPr>
              <a:t>Pour les développeurs</a:t>
            </a:r>
          </a:p>
        </p:txBody>
      </p:sp>
      <p:sp>
        <p:nvSpPr>
          <p:cNvPr id="25" name="TextBox 24">
            <a:extLst>
              <a:ext uri="{FF2B5EF4-FFF2-40B4-BE49-F238E27FC236}">
                <a16:creationId xmlns:a16="http://schemas.microsoft.com/office/drawing/2014/main" id="{2E9D3F36-B5DF-0AF6-5BD1-6527ED2F092B}"/>
              </a:ext>
            </a:extLst>
          </p:cNvPr>
          <p:cNvSpPr txBox="1"/>
          <p:nvPr/>
        </p:nvSpPr>
        <p:spPr>
          <a:xfrm>
            <a:off x="7900392" y="5800393"/>
            <a:ext cx="3415235"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VS Code, Copilot Studio, </a:t>
            </a:r>
            <a:br>
              <a:rPr kumimoji="0" lang="fr-fr"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fr-fr"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Azure AI Foundry</a:t>
            </a:r>
          </a:p>
        </p:txBody>
      </p:sp>
      <p:pic>
        <p:nvPicPr>
          <p:cNvPr id="26" name="Picture 25">
            <a:extLst>
              <a:ext uri="{FF2B5EF4-FFF2-40B4-BE49-F238E27FC236}">
                <a16:creationId xmlns:a16="http://schemas.microsoft.com/office/drawing/2014/main" id="{3605FBA4-2939-64A0-F615-83CD5A76B93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19067" y="3941868"/>
            <a:ext cx="2777886" cy="1723380"/>
          </a:xfrm>
          <a:prstGeom prst="rect">
            <a:avLst/>
          </a:prstGeom>
        </p:spPr>
      </p:pic>
      <p:sp>
        <p:nvSpPr>
          <p:cNvPr id="21" name="TextBox 20">
            <a:extLst>
              <a:ext uri="{FF2B5EF4-FFF2-40B4-BE49-F238E27FC236}">
                <a16:creationId xmlns:a16="http://schemas.microsoft.com/office/drawing/2014/main" id="{4DAFF6FC-92D9-45D7-156A-9B252990650F}"/>
              </a:ext>
            </a:extLst>
          </p:cNvPr>
          <p:cNvSpPr txBox="1"/>
          <p:nvPr/>
        </p:nvSpPr>
        <p:spPr>
          <a:xfrm>
            <a:off x="5193002" y="5800393"/>
            <a:ext cx="1801762"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a:t>
            </a:r>
          </a:p>
        </p:txBody>
      </p:sp>
      <p:pic>
        <p:nvPicPr>
          <p:cNvPr id="22" name="Picture 21" descr="Capture d’écran montrant l’expérience produit de Copilot Studio">
            <a:extLst>
              <a:ext uri="{FF2B5EF4-FFF2-40B4-BE49-F238E27FC236}">
                <a16:creationId xmlns:a16="http://schemas.microsoft.com/office/drawing/2014/main" id="{2E509080-5FF1-5213-8118-131771B80855}"/>
              </a:ext>
              <a:ext uri="{C183D7F6-B498-43B3-948B-1728B52AA6E4}">
                <adec:decorative xmlns:adec="http://schemas.microsoft.com/office/drawing/2017/decorative" val="0"/>
              </a:ext>
            </a:extLst>
          </p:cNvPr>
          <p:cNvPicPr>
            <a:picLocks/>
          </p:cNvPicPr>
          <p:nvPr/>
        </p:nvPicPr>
        <p:blipFill rotWithShape="1">
          <a:blip r:embed="rId8">
            <a:extLst>
              <a:ext uri="{28A0092B-C50C-407E-A947-70E740481C1C}">
                <a14:useLocalDpi xmlns:a14="http://schemas.microsoft.com/office/drawing/2010/main" val="0"/>
              </a:ext>
            </a:extLst>
          </a:blip>
          <a:srcRect/>
          <a:stretch/>
        </p:blipFill>
        <p:spPr>
          <a:xfrm>
            <a:off x="4873217" y="4036240"/>
            <a:ext cx="2441332" cy="1552534"/>
          </a:xfrm>
          <a:prstGeom prst="roundRect">
            <a:avLst>
              <a:gd name="adj" fmla="val 2856"/>
            </a:avLst>
          </a:prstGeom>
          <a:noFill/>
          <a:effectLst>
            <a:outerShdw blurRad="279400" algn="ctr" rotWithShape="0">
              <a:prstClr val="black">
                <a:alpha val="20000"/>
              </a:prstClr>
            </a:outerShdw>
          </a:effectLst>
        </p:spPr>
      </p:pic>
      <p:sp>
        <p:nvSpPr>
          <p:cNvPr id="20" name="Rectangle: Rounded Corners 19">
            <a:extLst>
              <a:ext uri="{FF2B5EF4-FFF2-40B4-BE49-F238E27FC236}">
                <a16:creationId xmlns:a16="http://schemas.microsoft.com/office/drawing/2014/main" id="{288A7118-7D52-A5BB-681C-B5F3BD42804B}"/>
              </a:ext>
            </a:extLst>
          </p:cNvPr>
          <p:cNvSpPr/>
          <p:nvPr/>
        </p:nvSpPr>
        <p:spPr bwMode="auto">
          <a:xfrm>
            <a:off x="5034786" y="3444572"/>
            <a:ext cx="2122428" cy="326966"/>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600" b="0" i="0" u="none" strike="noStrike" kern="1200" cap="none" spc="0" normalizeH="0" baseline="0" noProof="0">
                <a:ln>
                  <a:noFill/>
                </a:ln>
                <a:solidFill>
                  <a:srgbClr val="FFFFFF"/>
                </a:solidFill>
                <a:effectLst/>
                <a:uLnTx/>
                <a:uFillTx/>
                <a:latin typeface="Segoe UI Semibold"/>
                <a:ea typeface="+mn-ea"/>
                <a:cs typeface="Segoe UI" pitchFamily="34" charset="0"/>
              </a:rPr>
              <a:t>Pour les créateurs</a:t>
            </a:r>
          </a:p>
        </p:txBody>
      </p:sp>
      <p:sp>
        <p:nvSpPr>
          <p:cNvPr id="3" name="Title 35">
            <a:extLst>
              <a:ext uri="{FF2B5EF4-FFF2-40B4-BE49-F238E27FC236}">
                <a16:creationId xmlns:a16="http://schemas.microsoft.com/office/drawing/2014/main" id="{43106AF3-78FC-3D6F-8F48-9D03F9EAA8D9}"/>
              </a:ext>
            </a:extLst>
          </p:cNvPr>
          <p:cNvSpPr txBox="1">
            <a:spLocks/>
          </p:cNvSpPr>
          <p:nvPr/>
        </p:nvSpPr>
        <p:spPr>
          <a:xfrm>
            <a:off x="882459" y="826963"/>
            <a:ext cx="11017250" cy="5816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fr-fr" sz="4200" b="0" i="0" u="none" strike="noStrike" kern="1200" cap="none" spc="-70" normalizeH="0" baseline="0" noProof="0">
                <a:ln>
                  <a:noFill/>
                </a:ln>
                <a:solidFill>
                  <a:prstClr val="black"/>
                </a:solidFill>
                <a:effectLst/>
                <a:uLnTx/>
                <a:uFillTx/>
                <a:latin typeface="Segoe UI Semibold"/>
                <a:ea typeface="+mn-ea"/>
                <a:cs typeface="Segoe UI" pitchFamily="34" charset="0"/>
              </a:rPr>
              <a:t>Une gamme d’outils pour la création d’agents</a:t>
            </a:r>
            <a:endParaRPr kumimoji="0" lang="en-US" sz="4000" b="1" i="0" u="none" strike="noStrike" kern="1200" cap="none" spc="-80" normalizeH="0" baseline="0" noProof="0">
              <a:ln>
                <a:noFill/>
              </a:ln>
              <a:gradFill flip="none" rotWithShape="1">
                <a:gsLst>
                  <a:gs pos="66000">
                    <a:srgbClr val="0078D4"/>
                  </a:gs>
                  <a:gs pos="93000">
                    <a:srgbClr val="C03BC4"/>
                  </a:gs>
                  <a:gs pos="100000">
                    <a:srgbClr val="FF5C39"/>
                  </a:gs>
                </a:gsLst>
                <a:lin ang="2700000" scaled="0"/>
                <a:tileRect/>
              </a:gradFill>
              <a:effectLst/>
              <a:uLnTx/>
              <a:uFillTx/>
              <a:latin typeface="Segoe Sans Display Semibold" pitchFamily="2" charset="0"/>
              <a:ea typeface="+mn-ea"/>
              <a:cs typeface="Segoe Sans Display Semibold" pitchFamily="2" charset="0"/>
            </a:endParaRPr>
          </a:p>
        </p:txBody>
      </p:sp>
      <p:sp>
        <p:nvSpPr>
          <p:cNvPr id="2" name="Rectangle 1">
            <a:extLst>
              <a:ext uri="{FF2B5EF4-FFF2-40B4-BE49-F238E27FC236}">
                <a16:creationId xmlns:a16="http://schemas.microsoft.com/office/drawing/2014/main" id="{FB1EB669-B65D-6A96-F856-4EEAE17765D2}"/>
              </a:ext>
            </a:extLst>
          </p:cNvPr>
          <p:cNvSpPr/>
          <p:nvPr/>
        </p:nvSpPr>
        <p:spPr bwMode="auto">
          <a:xfrm>
            <a:off x="993531" y="3877408"/>
            <a:ext cx="3112477" cy="1922985"/>
          </a:xfrm>
          <a:prstGeom prst="rect">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70000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98620DDF-9C73-D162-283F-F4A35B7AADFD}"/>
              </a:ext>
              <a:ext uri="{C183D7F6-B498-43B3-948B-1728B52AA6E4}">
                <adec:decorative xmlns:adec="http://schemas.microsoft.com/office/drawing/2017/decorative" val="1"/>
              </a:ext>
            </a:extLst>
          </p:cNvPr>
          <p:cNvSpPr/>
          <p:nvPr/>
        </p:nvSpPr>
        <p:spPr bwMode="auto">
          <a:xfrm>
            <a:off x="289242" y="1518307"/>
            <a:ext cx="11613515" cy="4954336"/>
          </a:xfrm>
          <a:prstGeom prst="roundRect">
            <a:avLst>
              <a:gd name="adj" fmla="val 3686"/>
            </a:avLst>
          </a:prstGeom>
          <a:solidFill>
            <a:schemeClr val="bg1"/>
          </a:solidFill>
          <a:ln w="6350">
            <a:noFill/>
            <a:headEnd type="none" w="med" len="med"/>
            <a:tailEnd type="none" w="med" len="med"/>
          </a:ln>
          <a:effectLst>
            <a:outerShdw blurRad="127000" sx="102000" sy="1020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9" name="TextBox 78">
            <a:extLst>
              <a:ext uri="{FF2B5EF4-FFF2-40B4-BE49-F238E27FC236}">
                <a16:creationId xmlns:a16="http://schemas.microsoft.com/office/drawing/2014/main" id="{2D010693-536C-156B-EBAF-14B85ECBD152}"/>
              </a:ext>
            </a:extLst>
          </p:cNvPr>
          <p:cNvSpPr txBox="1"/>
          <p:nvPr/>
        </p:nvSpPr>
        <p:spPr>
          <a:xfrm>
            <a:off x="4326849"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97" name="TextBox 96">
            <a:extLst>
              <a:ext uri="{FF2B5EF4-FFF2-40B4-BE49-F238E27FC236}">
                <a16:creationId xmlns:a16="http://schemas.microsoft.com/office/drawing/2014/main" id="{622CE8EF-C76A-4B30-ED01-1B3106808947}"/>
              </a:ext>
            </a:extLst>
          </p:cNvPr>
          <p:cNvSpPr txBox="1"/>
          <p:nvPr/>
        </p:nvSpPr>
        <p:spPr>
          <a:xfrm>
            <a:off x="8054931"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434F4D2A-7ECE-2A1B-E349-0AC6064EAD0A}"/>
              </a:ext>
            </a:extLst>
          </p:cNvPr>
          <p:cNvSpPr>
            <a:spLocks noGrp="1"/>
          </p:cNvSpPr>
          <p:nvPr>
            <p:ph type="title"/>
          </p:nvPr>
        </p:nvSpPr>
        <p:spPr>
          <a:xfrm>
            <a:off x="588263" y="213356"/>
            <a:ext cx="11018520" cy="553998"/>
          </a:xfrm>
        </p:spPr>
        <p:txBody>
          <a:bodyPr/>
          <a:lstStyle/>
          <a:p>
            <a:r>
              <a:rPr lang="fr-fr">
                <a:cs typeface="Segoe UI"/>
              </a:rPr>
              <a:t>Choisissez votre option</a:t>
            </a:r>
            <a:endParaRPr lang="en-US"/>
          </a:p>
        </p:txBody>
      </p:sp>
      <p:sp>
        <p:nvSpPr>
          <p:cNvPr id="3" name="Title 13">
            <a:extLst>
              <a:ext uri="{FF2B5EF4-FFF2-40B4-BE49-F238E27FC236}">
                <a16:creationId xmlns:a16="http://schemas.microsoft.com/office/drawing/2014/main" id="{1F890480-9F27-D21C-B48E-2DE1FABD395C}"/>
              </a:ext>
            </a:extLst>
          </p:cNvPr>
          <p:cNvSpPr txBox="1">
            <a:spLocks/>
          </p:cNvSpPr>
          <p:nvPr/>
        </p:nvSpPr>
        <p:spPr>
          <a:xfrm>
            <a:off x="588263" y="823632"/>
            <a:ext cx="11018520" cy="5262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fr-fr" sz="1800" b="1" i="0" u="none" strike="noStrike" kern="1200" cap="none" spc="0" normalizeH="0" baseline="0" noProof="0">
                <a:ln>
                  <a:noFill/>
                </a:ln>
                <a:solidFill>
                  <a:srgbClr val="0078D4"/>
                </a:solidFill>
                <a:effectLst/>
                <a:uLnTx/>
                <a:uFillTx/>
                <a:latin typeface="Segoe Sans Display Semibold" pitchFamily="2" charset="0"/>
                <a:ea typeface="+mj-lt"/>
                <a:cs typeface="Segoe Sans Display Semibold" pitchFamily="2" charset="0"/>
              </a:rPr>
              <a:t>Que vous soyez débutant ou professionnel, les agents améliorent </a:t>
            </a:r>
            <a:r>
              <a:rPr kumimoji="0" lang="fr-fr" sz="1800" b="1" i="0" u="none" strike="noStrike" kern="1200" cap="none" spc="0" normalizeH="0" baseline="0" noProof="0" err="1">
                <a:ln>
                  <a:noFill/>
                </a:ln>
                <a:solidFill>
                  <a:srgbClr val="0078D4"/>
                </a:solidFill>
                <a:effectLst/>
                <a:uLnTx/>
                <a:uFillTx/>
                <a:latin typeface="Segoe Sans Display Semibold" pitchFamily="2" charset="0"/>
                <a:ea typeface="+mj-lt"/>
                <a:cs typeface="Segoe Sans Display Semibold" pitchFamily="2" charset="0"/>
              </a:rPr>
              <a:t>Copilot</a:t>
            </a:r>
            <a:r>
              <a:rPr kumimoji="0" lang="fr-fr" sz="1800" b="1" i="0" u="none" strike="noStrike" kern="1200" cap="none" spc="0" normalizeH="0" baseline="0" noProof="0">
                <a:ln>
                  <a:noFill/>
                </a:ln>
                <a:solidFill>
                  <a:srgbClr val="0078D4"/>
                </a:solidFill>
                <a:effectLst/>
                <a:uLnTx/>
                <a:uFillTx/>
                <a:latin typeface="Segoe Sans Display Semibold" pitchFamily="2" charset="0"/>
                <a:ea typeface="+mj-lt"/>
                <a:cs typeface="Segoe Sans Display Semibold" pitchFamily="2" charset="0"/>
              </a:rPr>
              <a:t> pour mieux répondre aux besoins de votre entreprise</a:t>
            </a:r>
            <a:endParaRPr kumimoji="0" lang="en-US" sz="3600" b="1" i="0" u="none" strike="noStrike" kern="1200" cap="none" spc="-50" normalizeH="0" baseline="0" noProof="0">
              <a:ln w="3175">
                <a:noFill/>
              </a:ln>
              <a:solidFill>
                <a:srgbClr val="0078D4"/>
              </a:solidFill>
              <a:effectLst/>
              <a:uLnTx/>
              <a:uFillTx/>
              <a:latin typeface="Segoe Sans Display Semibold" pitchFamily="2" charset="0"/>
              <a:ea typeface="+mj-lt"/>
              <a:cs typeface="Segoe Sans Display Semibold" pitchFamily="2" charset="0"/>
            </a:endParaRPr>
          </a:p>
        </p:txBody>
      </p:sp>
      <p:sp>
        <p:nvSpPr>
          <p:cNvPr id="12" name="TextBox 11">
            <a:extLst>
              <a:ext uri="{FF2B5EF4-FFF2-40B4-BE49-F238E27FC236}">
                <a16:creationId xmlns:a16="http://schemas.microsoft.com/office/drawing/2014/main" id="{F10F3EB8-A948-3C79-FBEC-5F52F0E62B91}"/>
              </a:ext>
            </a:extLst>
          </p:cNvPr>
          <p:cNvSpPr txBox="1"/>
          <p:nvPr/>
        </p:nvSpPr>
        <p:spPr>
          <a:xfrm>
            <a:off x="598767"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16" name="Rectangle: Rounded Corners 15">
            <a:extLst>
              <a:ext uri="{FF2B5EF4-FFF2-40B4-BE49-F238E27FC236}">
                <a16:creationId xmlns:a16="http://schemas.microsoft.com/office/drawing/2014/main" id="{1EBC3626-68BF-5CEE-B515-702A29B3D1E9}"/>
              </a:ext>
            </a:extLst>
          </p:cNvPr>
          <p:cNvSpPr/>
          <p:nvPr/>
        </p:nvSpPr>
        <p:spPr bwMode="auto">
          <a:xfrm>
            <a:off x="859978"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50" b="0" i="0" u="none" strike="noStrike" kern="1200" cap="none" spc="0" normalizeH="0" baseline="0" noProof="0">
                <a:ln>
                  <a:noFill/>
                </a:ln>
                <a:solidFill>
                  <a:srgbClr val="FFFFFF"/>
                </a:solidFill>
                <a:effectLst/>
                <a:uLnTx/>
                <a:uFillTx/>
                <a:latin typeface="Segoe UI Semibold"/>
                <a:ea typeface="+mn-ea"/>
                <a:cs typeface="Segoe Sans Text Semibold" pitchFamily="2" charset="0"/>
              </a:rPr>
              <a:t>Démarrez avec un agent prédéfini</a:t>
            </a:r>
          </a:p>
        </p:txBody>
      </p:sp>
      <p:sp>
        <p:nvSpPr>
          <p:cNvPr id="33" name="TextBox 32">
            <a:extLst>
              <a:ext uri="{FF2B5EF4-FFF2-40B4-BE49-F238E27FC236}">
                <a16:creationId xmlns:a16="http://schemas.microsoft.com/office/drawing/2014/main" id="{3D6FE610-67BF-619A-F343-FB8A841A99A1}"/>
              </a:ext>
            </a:extLst>
          </p:cNvPr>
          <p:cNvSpPr txBox="1"/>
          <p:nvPr/>
        </p:nvSpPr>
        <p:spPr>
          <a:xfrm>
            <a:off x="859978" y="4201405"/>
            <a:ext cx="3015879" cy="9233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Vous cherchez un impact immédiat ?</a:t>
            </a:r>
            <a:br>
              <a:rPr/>
            </a:br>
            <a:endParaRPr kumimoji="0" lang="en-US"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Choisissez parmi toute une série d’agents prédéfinis conçus pour automatiser les tâches professionnelles courantes dans l’Agent Store ou Copilot Studio.</a:t>
            </a:r>
          </a:p>
        </p:txBody>
      </p:sp>
      <p:sp>
        <p:nvSpPr>
          <p:cNvPr id="76" name="Rectangle: Rounded Corners 75">
            <a:extLst>
              <a:ext uri="{FF2B5EF4-FFF2-40B4-BE49-F238E27FC236}">
                <a16:creationId xmlns:a16="http://schemas.microsoft.com/office/drawing/2014/main" id="{D9AEF354-7E1D-6405-F1C9-361E10818CF4}"/>
              </a:ext>
            </a:extLst>
          </p:cNvPr>
          <p:cNvSpPr/>
          <p:nvPr/>
        </p:nvSpPr>
        <p:spPr bwMode="auto">
          <a:xfrm>
            <a:off x="859978"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Voir plus dans l’Agent Store, Copilot Chat </a:t>
            </a:r>
            <a:br>
              <a:rPr kumimoji="0" lang="fr-fr"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fr-fr"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et Copilot Studio </a:t>
            </a:r>
          </a:p>
        </p:txBody>
      </p:sp>
      <p:sp>
        <p:nvSpPr>
          <p:cNvPr id="80" name="Rectangle: Rounded Corners 79">
            <a:extLst>
              <a:ext uri="{FF2B5EF4-FFF2-40B4-BE49-F238E27FC236}">
                <a16:creationId xmlns:a16="http://schemas.microsoft.com/office/drawing/2014/main" id="{98066FDF-BF3A-8784-36BF-CD2DA4FDD67C}"/>
              </a:ext>
            </a:extLst>
          </p:cNvPr>
          <p:cNvSpPr/>
          <p:nvPr/>
        </p:nvSpPr>
        <p:spPr bwMode="auto">
          <a:xfrm>
            <a:off x="4588060"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50" b="0" i="0" u="none" strike="noStrike" kern="1200" cap="none" spc="0" normalizeH="0" baseline="0" noProof="0">
                <a:ln>
                  <a:noFill/>
                </a:ln>
                <a:solidFill>
                  <a:srgbClr val="FFFFFF"/>
                </a:solidFill>
                <a:effectLst/>
                <a:uLnTx/>
                <a:uFillTx/>
                <a:latin typeface="Segoe UI Semibold"/>
                <a:ea typeface="Segoe UI" pitchFamily="34" charset="0"/>
                <a:cs typeface="Segoe UI"/>
              </a:rPr>
              <a:t>Créez un agent à partir de zéro ou à partir d’un modèle personnalisable</a:t>
            </a:r>
            <a:endParaRPr kumimoji="0" lang="en-US" sz="125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98" name="Rectangle: Rounded Corners 97">
            <a:extLst>
              <a:ext uri="{FF2B5EF4-FFF2-40B4-BE49-F238E27FC236}">
                <a16:creationId xmlns:a16="http://schemas.microsoft.com/office/drawing/2014/main" id="{5A58A936-34CE-2AED-1B9D-03E6AE768435}"/>
              </a:ext>
            </a:extLst>
          </p:cNvPr>
          <p:cNvSpPr/>
          <p:nvPr/>
        </p:nvSpPr>
        <p:spPr bwMode="auto">
          <a:xfrm>
            <a:off x="8316142"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50" b="0" i="0" u="none" strike="noStrike" kern="1200" cap="none" spc="0" normalizeH="0" baseline="0" noProof="0">
                <a:ln>
                  <a:noFill/>
                </a:ln>
                <a:solidFill>
                  <a:srgbClr val="FFFFFF"/>
                </a:solidFill>
                <a:effectLst/>
                <a:uLnTx/>
                <a:uFillTx/>
                <a:latin typeface="Segoe UI Semibold"/>
                <a:ea typeface="Segoe UI" pitchFamily="34" charset="0"/>
                <a:cs typeface="Segoe UI"/>
              </a:rPr>
              <a:t>Intégrez votre propre agent</a:t>
            </a:r>
            <a:endParaRPr kumimoji="0" lang="en-US" sz="125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56" name="TextBox 55">
            <a:extLst>
              <a:ext uri="{FF2B5EF4-FFF2-40B4-BE49-F238E27FC236}">
                <a16:creationId xmlns:a16="http://schemas.microsoft.com/office/drawing/2014/main" id="{7AB35ABC-7ECA-12C3-D727-04DCD71CF8EB}"/>
              </a:ext>
            </a:extLst>
          </p:cNvPr>
          <p:cNvSpPr txBox="1"/>
          <p:nvPr/>
        </p:nvSpPr>
        <p:spPr>
          <a:xfrm>
            <a:off x="4588060" y="4201405"/>
            <a:ext cx="3015879" cy="12772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Vous avez une vision spécifique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Créez rapidement votre agent en utilisant </a:t>
            </a:r>
            <a:b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un langage naturel dans </a:t>
            </a:r>
            <a:r>
              <a:rPr lang="fr-fr" sz="1200">
                <a:solidFill>
                  <a:srgbClr val="000000"/>
                </a:solidFill>
                <a:latin typeface="Segoe Sans Display" pitchFamily="2" charset="0"/>
                <a:cs typeface="Segoe Sans Display" pitchFamily="2" charset="0"/>
              </a:rPr>
              <a:t>Agent Builder </a:t>
            </a:r>
            <a:br>
              <a:rPr lang="fr-fr" sz="1200">
                <a:solidFill>
                  <a:srgbClr val="000000"/>
                </a:solidFill>
                <a:latin typeface="Segoe Sans Display" pitchFamily="2" charset="0"/>
                <a:cs typeface="Segoe Sans Display" pitchFamily="2" charset="0"/>
              </a:rPr>
            </a:br>
            <a:r>
              <a:rPr lang="fr-fr" sz="1200">
                <a:solidFill>
                  <a:srgbClr val="000000"/>
                </a:solidFill>
                <a:latin typeface="Segoe Sans Display" pitchFamily="2" charset="0"/>
                <a:cs typeface="Segoe Sans Display" pitchFamily="2" charset="0"/>
              </a:rPr>
              <a:t>ou </a:t>
            </a: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via </a:t>
            </a:r>
            <a:r>
              <a:rPr kumimoji="0" lang="fr-fr" sz="1200" b="0" i="0" u="none" strike="noStrike" kern="1200" cap="none" spc="0" normalizeH="0" baseline="0" noProof="0" err="1">
                <a:ln>
                  <a:noFill/>
                </a:ln>
                <a:solidFill>
                  <a:srgbClr val="000000"/>
                </a:solidFill>
                <a:effectLst/>
                <a:uLnTx/>
                <a:uFillTx/>
                <a:latin typeface="Segoe Sans Display" pitchFamily="2" charset="0"/>
                <a:ea typeface="+mn-ea"/>
                <a:cs typeface="Segoe Sans Display" pitchFamily="2" charset="0"/>
              </a:rPr>
              <a:t>Copilot</a:t>
            </a: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Chat. Lancez-vous encore </a:t>
            </a:r>
            <a:b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plus rapidement grâce à un modèle personnalisable adapté à votre entreprise.</a:t>
            </a:r>
          </a:p>
        </p:txBody>
      </p:sp>
      <p:grpSp>
        <p:nvGrpSpPr>
          <p:cNvPr id="57" name="Group 56">
            <a:extLst>
              <a:ext uri="{FF2B5EF4-FFF2-40B4-BE49-F238E27FC236}">
                <a16:creationId xmlns:a16="http://schemas.microsoft.com/office/drawing/2014/main" id="{0D62C7CD-03B7-E5B2-7533-099F9099EDF9}"/>
              </a:ext>
            </a:extLst>
          </p:cNvPr>
          <p:cNvGrpSpPr/>
          <p:nvPr/>
        </p:nvGrpSpPr>
        <p:grpSpPr>
          <a:xfrm>
            <a:off x="4588058" y="2891000"/>
            <a:ext cx="3015879" cy="1000680"/>
            <a:chOff x="859979" y="3356603"/>
            <a:chExt cx="3015879" cy="1000680"/>
          </a:xfrm>
        </p:grpSpPr>
        <p:grpSp>
          <p:nvGrpSpPr>
            <p:cNvPr id="58" name="Group 57">
              <a:extLst>
                <a:ext uri="{FF2B5EF4-FFF2-40B4-BE49-F238E27FC236}">
                  <a16:creationId xmlns:a16="http://schemas.microsoft.com/office/drawing/2014/main" id="{38E62581-D7B0-BD10-68F3-925E5521B388}"/>
                </a:ext>
              </a:extLst>
            </p:cNvPr>
            <p:cNvGrpSpPr/>
            <p:nvPr/>
          </p:nvGrpSpPr>
          <p:grpSpPr>
            <a:xfrm>
              <a:off x="859979" y="3356604"/>
              <a:ext cx="914401" cy="1000679"/>
              <a:chOff x="3361364" y="3552085"/>
              <a:chExt cx="914401" cy="1000679"/>
            </a:xfrm>
          </p:grpSpPr>
          <p:sp>
            <p:nvSpPr>
              <p:cNvPr id="94" name="Rectangle: Rounded Corners 110">
                <a:extLst>
                  <a:ext uri="{FF2B5EF4-FFF2-40B4-BE49-F238E27FC236}">
                    <a16:creationId xmlns:a16="http://schemas.microsoft.com/office/drawing/2014/main" id="{46C6D99C-941D-A152-76C0-25A55AF07DCA}"/>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4" name="TextBox 113">
                <a:extLst>
                  <a:ext uri="{FF2B5EF4-FFF2-40B4-BE49-F238E27FC236}">
                    <a16:creationId xmlns:a16="http://schemas.microsoft.com/office/drawing/2014/main" id="{34DB3E5E-A905-D4D4-DCA3-D2D9BCD85600}"/>
                  </a:ext>
                </a:extLst>
              </p:cNvPr>
              <p:cNvSpPr txBox="1"/>
              <p:nvPr/>
            </p:nvSpPr>
            <p:spPr>
              <a:xfrm>
                <a:off x="3361365" y="4189341"/>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850">
                    <a:solidFill>
                      <a:srgbClr val="000000"/>
                    </a:solidFill>
                    <a:latin typeface="Segoe Sans Display" pitchFamily="2" charset="0"/>
                    <a:cs typeface="Segoe Sans Display" pitchFamily="2" charset="0"/>
                  </a:rPr>
                  <a:t>Insights </a:t>
                </a:r>
                <a:endPar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nvGrpSpPr>
            <p:cNvPr id="59" name="Group 58">
              <a:extLst>
                <a:ext uri="{FF2B5EF4-FFF2-40B4-BE49-F238E27FC236}">
                  <a16:creationId xmlns:a16="http://schemas.microsoft.com/office/drawing/2014/main" id="{4B8DA7CA-C9A3-3446-973A-2BC4C04543EF}"/>
                </a:ext>
              </a:extLst>
            </p:cNvPr>
            <p:cNvGrpSpPr/>
            <p:nvPr/>
          </p:nvGrpSpPr>
          <p:grpSpPr>
            <a:xfrm>
              <a:off x="2961457" y="3356603"/>
              <a:ext cx="914401" cy="1000679"/>
              <a:chOff x="4417825" y="4677538"/>
              <a:chExt cx="914401" cy="1000679"/>
            </a:xfrm>
          </p:grpSpPr>
          <p:sp>
            <p:nvSpPr>
              <p:cNvPr id="78" name="Rectangle: Rounded Corners 107">
                <a:extLst>
                  <a:ext uri="{FF2B5EF4-FFF2-40B4-BE49-F238E27FC236}">
                    <a16:creationId xmlns:a16="http://schemas.microsoft.com/office/drawing/2014/main" id="{60AAF3B9-5730-DD58-48F4-9E91EB5CAABD}"/>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TextBox 90">
                <a:extLst>
                  <a:ext uri="{FF2B5EF4-FFF2-40B4-BE49-F238E27FC236}">
                    <a16:creationId xmlns:a16="http://schemas.microsoft.com/office/drawing/2014/main" id="{22ECAD59-5247-C8BB-1B7C-D58F3E23FD0E}"/>
                  </a:ext>
                </a:extLst>
              </p:cNvPr>
              <p:cNvSpPr txBox="1"/>
              <p:nvPr/>
            </p:nvSpPr>
            <p:spPr>
              <a:xfrm>
                <a:off x="4417826" y="5314794"/>
                <a:ext cx="914400" cy="261610"/>
              </a:xfrm>
              <a:prstGeom prst="rect">
                <a:avLst/>
              </a:prstGeom>
              <a:noFill/>
            </p:spPr>
            <p:txBody>
              <a:bodyPr wrap="square" lIns="0" tIns="0" rIns="0" bIns="0" rtlCol="0" anchor="ctr">
                <a:spAutoFit/>
              </a:bodyPr>
              <a:lstStyle/>
              <a:p>
                <a:pPr lvl="0" algn="ctr" defTabSz="914400">
                  <a:defRPr/>
                </a:pPr>
                <a:r>
                  <a:rPr kumimoji="0" lang="fr-fr"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Quiz</a:t>
                </a:r>
              </a:p>
              <a:p>
                <a:pPr lvl="0" algn="ctr" defTabSz="914400">
                  <a:defRPr/>
                </a:pPr>
                <a:r>
                  <a:rPr lang="fr-fr" sz="850">
                    <a:solidFill>
                      <a:srgbClr val="000000"/>
                    </a:solidFill>
                    <a:latin typeface="Segoe Sans Display" pitchFamily="2" charset="0"/>
                    <a:cs typeface="Segoe Sans Display" pitchFamily="2" charset="0"/>
                  </a:rPr>
                  <a:t>Tutor </a:t>
                </a:r>
                <a:endPar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nvGrpSpPr>
            <p:cNvPr id="60" name="Group 59">
              <a:extLst>
                <a:ext uri="{FF2B5EF4-FFF2-40B4-BE49-F238E27FC236}">
                  <a16:creationId xmlns:a16="http://schemas.microsoft.com/office/drawing/2014/main" id="{27AB4113-65A8-B3E0-DF31-482659CFBEB6}"/>
                </a:ext>
              </a:extLst>
            </p:cNvPr>
            <p:cNvGrpSpPr/>
            <p:nvPr/>
          </p:nvGrpSpPr>
          <p:grpSpPr>
            <a:xfrm>
              <a:off x="1910718" y="3356603"/>
              <a:ext cx="914401" cy="1000679"/>
              <a:chOff x="4417825" y="4677538"/>
              <a:chExt cx="914401" cy="1000679"/>
            </a:xfrm>
          </p:grpSpPr>
          <p:sp>
            <p:nvSpPr>
              <p:cNvPr id="61" name="Rectangle: Rounded Corners 104">
                <a:extLst>
                  <a:ext uri="{FF2B5EF4-FFF2-40B4-BE49-F238E27FC236}">
                    <a16:creationId xmlns:a16="http://schemas.microsoft.com/office/drawing/2014/main" id="{06E1B0B8-9F74-7077-E03F-B794AB25A7A5}"/>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TextBox 76">
                <a:extLst>
                  <a:ext uri="{FF2B5EF4-FFF2-40B4-BE49-F238E27FC236}">
                    <a16:creationId xmlns:a16="http://schemas.microsoft.com/office/drawing/2014/main" id="{2487219C-4593-68DF-46E0-B52E03AE4246}"/>
                  </a:ext>
                </a:extLst>
              </p:cNvPr>
              <p:cNvSpPr txBox="1"/>
              <p:nvPr/>
            </p:nvSpPr>
            <p:spPr>
              <a:xfrm>
                <a:off x="4417826" y="5314794"/>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Questions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850">
                    <a:solidFill>
                      <a:srgbClr val="000000"/>
                    </a:solidFill>
                    <a:latin typeface="Segoe Sans Display" pitchFamily="2" charset="0"/>
                    <a:cs typeface="Segoe Sans Display" pitchFamily="2" charset="0"/>
                  </a:rPr>
                  <a:t>d’entretien</a:t>
                </a:r>
                <a:endPar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sp>
        <p:nvSpPr>
          <p:cNvPr id="115" name="Rectangle: Rounded Corners 100">
            <a:extLst>
              <a:ext uri="{FF2B5EF4-FFF2-40B4-BE49-F238E27FC236}">
                <a16:creationId xmlns:a16="http://schemas.microsoft.com/office/drawing/2014/main" id="{9858003D-089F-67D3-2F46-105DE80FF141}"/>
              </a:ext>
            </a:extLst>
          </p:cNvPr>
          <p:cNvSpPr/>
          <p:nvPr/>
        </p:nvSpPr>
        <p:spPr bwMode="auto">
          <a:xfrm>
            <a:off x="4588060"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Voir plus dans Copilot Chat et Copilot Studio</a:t>
            </a:r>
          </a:p>
        </p:txBody>
      </p:sp>
      <p:sp>
        <p:nvSpPr>
          <p:cNvPr id="116" name="TextBox 115">
            <a:extLst>
              <a:ext uri="{FF2B5EF4-FFF2-40B4-BE49-F238E27FC236}">
                <a16:creationId xmlns:a16="http://schemas.microsoft.com/office/drawing/2014/main" id="{10EE6655-DA0D-2F3A-B8F6-7F79748C099F}"/>
              </a:ext>
            </a:extLst>
          </p:cNvPr>
          <p:cNvSpPr txBox="1"/>
          <p:nvPr/>
        </p:nvSpPr>
        <p:spPr>
          <a:xfrm>
            <a:off x="8135617" y="4201405"/>
            <a:ext cx="3427884"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Vous cherchez à tirer parti de ce que vous avez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Intégrez vos agents existants dans </a:t>
            </a:r>
            <a:b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fr-fr" sz="1200" b="0" i="0" u="none" strike="noStrike" kern="1200" cap="none" spc="0" normalizeH="0" baseline="0" noProof="0" err="1">
                <a:ln>
                  <a:noFill/>
                </a:ln>
                <a:solidFill>
                  <a:srgbClr val="000000"/>
                </a:solidFill>
                <a:effectLst/>
                <a:uLnTx/>
                <a:uFillTx/>
                <a:latin typeface="Segoe Sans Display" pitchFamily="2" charset="0"/>
                <a:ea typeface="+mn-ea"/>
                <a:cs typeface="Segoe Sans Display" pitchFamily="2" charset="0"/>
              </a:rPr>
              <a:t>Copilot</a:t>
            </a: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 Studio pour profiter des avantages </a:t>
            </a:r>
            <a:b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d’une plateforme d’entreprise entièrement </a:t>
            </a:r>
            <a:b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br>
            <a:r>
              <a:rPr kumimoji="0" lang="fr-fr"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gérée, gouvernée, conforme et extensible. </a:t>
            </a:r>
          </a:p>
        </p:txBody>
      </p:sp>
      <p:grpSp>
        <p:nvGrpSpPr>
          <p:cNvPr id="117" name="Group 116">
            <a:extLst>
              <a:ext uri="{FF2B5EF4-FFF2-40B4-BE49-F238E27FC236}">
                <a16:creationId xmlns:a16="http://schemas.microsoft.com/office/drawing/2014/main" id="{9FA095AF-0C6F-1864-A6E3-28B399A1B0E6}"/>
              </a:ext>
            </a:extLst>
          </p:cNvPr>
          <p:cNvGrpSpPr/>
          <p:nvPr/>
        </p:nvGrpSpPr>
        <p:grpSpPr>
          <a:xfrm>
            <a:off x="8316142" y="2891000"/>
            <a:ext cx="3015879" cy="1000680"/>
            <a:chOff x="859979" y="3356603"/>
            <a:chExt cx="3015879" cy="1000680"/>
          </a:xfrm>
        </p:grpSpPr>
        <p:grpSp>
          <p:nvGrpSpPr>
            <p:cNvPr id="119" name="Group 118">
              <a:extLst>
                <a:ext uri="{FF2B5EF4-FFF2-40B4-BE49-F238E27FC236}">
                  <a16:creationId xmlns:a16="http://schemas.microsoft.com/office/drawing/2014/main" id="{B1CB4308-A26A-F9DD-A1A5-AB6A3FC83D54}"/>
                </a:ext>
              </a:extLst>
            </p:cNvPr>
            <p:cNvGrpSpPr/>
            <p:nvPr/>
          </p:nvGrpSpPr>
          <p:grpSpPr>
            <a:xfrm>
              <a:off x="859979" y="3356604"/>
              <a:ext cx="914401" cy="1000679"/>
              <a:chOff x="3361364" y="3552085"/>
              <a:chExt cx="914401" cy="1000679"/>
            </a:xfrm>
          </p:grpSpPr>
          <p:sp>
            <p:nvSpPr>
              <p:cNvPr id="126" name="Rectangle: Rounded Corners 92">
                <a:extLst>
                  <a:ext uri="{FF2B5EF4-FFF2-40B4-BE49-F238E27FC236}">
                    <a16:creationId xmlns:a16="http://schemas.microsoft.com/office/drawing/2014/main" id="{D9CC9A0A-8AF6-1C01-48C8-E6FC242BC0D0}"/>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7" name="TextBox 126">
                <a:extLst>
                  <a:ext uri="{FF2B5EF4-FFF2-40B4-BE49-F238E27FC236}">
                    <a16:creationId xmlns:a16="http://schemas.microsoft.com/office/drawing/2014/main" id="{4AB53B29-7EE7-5818-CAEC-E30DC22FB098}"/>
                  </a:ext>
                </a:extLst>
              </p:cNvPr>
              <p:cNvSpPr txBox="1"/>
              <p:nvPr/>
            </p:nvSpPr>
            <p:spPr>
              <a:xfrm>
                <a:off x="3361365" y="425474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SDK M365 Agents</a:t>
                </a:r>
              </a:p>
            </p:txBody>
          </p:sp>
        </p:grpSp>
        <p:grpSp>
          <p:nvGrpSpPr>
            <p:cNvPr id="120" name="Group 119">
              <a:extLst>
                <a:ext uri="{FF2B5EF4-FFF2-40B4-BE49-F238E27FC236}">
                  <a16:creationId xmlns:a16="http://schemas.microsoft.com/office/drawing/2014/main" id="{3B424186-2201-0CBA-0B66-FEA601877D32}"/>
                </a:ext>
              </a:extLst>
            </p:cNvPr>
            <p:cNvGrpSpPr/>
            <p:nvPr/>
          </p:nvGrpSpPr>
          <p:grpSpPr>
            <a:xfrm>
              <a:off x="2961457" y="3356603"/>
              <a:ext cx="914401" cy="1000679"/>
              <a:chOff x="4417825" y="4677538"/>
              <a:chExt cx="914401" cy="1000679"/>
            </a:xfrm>
          </p:grpSpPr>
          <p:sp>
            <p:nvSpPr>
              <p:cNvPr id="124" name="Rectangle: Rounded Corners 89">
                <a:extLst>
                  <a:ext uri="{FF2B5EF4-FFF2-40B4-BE49-F238E27FC236}">
                    <a16:creationId xmlns:a16="http://schemas.microsoft.com/office/drawing/2014/main" id="{54532572-2927-5A1B-A7D4-209412A61026}"/>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5" name="TextBox 124">
                <a:extLst>
                  <a:ext uri="{FF2B5EF4-FFF2-40B4-BE49-F238E27FC236}">
                    <a16:creationId xmlns:a16="http://schemas.microsoft.com/office/drawing/2014/main" id="{A0A1D60D-E104-3879-CF16-DC62925B0334}"/>
                  </a:ext>
                </a:extLst>
              </p:cNvPr>
              <p:cNvSpPr txBox="1"/>
              <p:nvPr/>
            </p:nvSpPr>
            <p:spPr>
              <a:xfrm>
                <a:off x="4417826" y="5380196"/>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Visual Studio</a:t>
                </a:r>
              </a:p>
            </p:txBody>
          </p:sp>
        </p:grpSp>
        <p:grpSp>
          <p:nvGrpSpPr>
            <p:cNvPr id="121" name="Group 120">
              <a:extLst>
                <a:ext uri="{FF2B5EF4-FFF2-40B4-BE49-F238E27FC236}">
                  <a16:creationId xmlns:a16="http://schemas.microsoft.com/office/drawing/2014/main" id="{CB275346-BE05-11F6-9C69-836F7AF6076F}"/>
                </a:ext>
              </a:extLst>
            </p:cNvPr>
            <p:cNvGrpSpPr/>
            <p:nvPr/>
          </p:nvGrpSpPr>
          <p:grpSpPr>
            <a:xfrm>
              <a:off x="1910718" y="3356603"/>
              <a:ext cx="914401" cy="1000679"/>
              <a:chOff x="4417825" y="4677538"/>
              <a:chExt cx="914401" cy="1000679"/>
            </a:xfrm>
          </p:grpSpPr>
          <p:sp>
            <p:nvSpPr>
              <p:cNvPr id="122" name="Rectangle: Rounded Corners 86">
                <a:extLst>
                  <a:ext uri="{FF2B5EF4-FFF2-40B4-BE49-F238E27FC236}">
                    <a16:creationId xmlns:a16="http://schemas.microsoft.com/office/drawing/2014/main" id="{3ABDC248-04E2-D8C1-6536-94DDED67F674}"/>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3" name="TextBox 122">
                <a:extLst>
                  <a:ext uri="{FF2B5EF4-FFF2-40B4-BE49-F238E27FC236}">
                    <a16:creationId xmlns:a16="http://schemas.microsoft.com/office/drawing/2014/main" id="{463A96AC-E92D-A2D2-F000-7DD1A4B350AB}"/>
                  </a:ext>
                </a:extLst>
              </p:cNvPr>
              <p:cNvSpPr txBox="1"/>
              <p:nvPr/>
            </p:nvSpPr>
            <p:spPr>
              <a:xfrm>
                <a:off x="4417826" y="5380196"/>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Azure AI Foundry</a:t>
                </a:r>
              </a:p>
            </p:txBody>
          </p:sp>
        </p:grpSp>
      </p:grpSp>
      <p:sp>
        <p:nvSpPr>
          <p:cNvPr id="128" name="Rectangle: Rounded Corners 82">
            <a:extLst>
              <a:ext uri="{FF2B5EF4-FFF2-40B4-BE49-F238E27FC236}">
                <a16:creationId xmlns:a16="http://schemas.microsoft.com/office/drawing/2014/main" id="{C7E0B0FB-5938-47B7-5AE9-36A52537FFC6}"/>
              </a:ext>
            </a:extLst>
          </p:cNvPr>
          <p:cNvSpPr/>
          <p:nvPr/>
        </p:nvSpPr>
        <p:spPr bwMode="auto">
          <a:xfrm>
            <a:off x="8316142"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Voir avec le SDK M365 Agents, Azure AI </a:t>
            </a:r>
            <a:r>
              <a:rPr kumimoji="0" lang="fr-fr" sz="800" b="0" i="0" u="none" strike="noStrike" kern="1200" cap="none" spc="0" normalizeH="0" baseline="0" noProof="0" err="1">
                <a:ln>
                  <a:noFill/>
                </a:ln>
                <a:solidFill>
                  <a:srgbClr val="000000"/>
                </a:solidFill>
                <a:effectLst/>
                <a:uLnTx/>
                <a:uFillTx/>
                <a:latin typeface="Segoe UI Semibold"/>
                <a:ea typeface="Segoe UI" pitchFamily="34" charset="0"/>
                <a:cs typeface="Segoe UI" pitchFamily="34" charset="0"/>
              </a:rPr>
              <a:t>Foundry</a:t>
            </a:r>
            <a:r>
              <a:rPr kumimoji="0" lang="fr-fr"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 </a:t>
            </a:r>
            <a:br>
              <a:rPr kumimoji="0" lang="fr-fr"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fr-fr"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ou l’outil que vous utilisez pour créer vos agents</a:t>
            </a:r>
          </a:p>
        </p:txBody>
      </p:sp>
      <p:pic>
        <p:nvPicPr>
          <p:cNvPr id="129" name="Picture 128">
            <a:extLst>
              <a:ext uri="{FF2B5EF4-FFF2-40B4-BE49-F238E27FC236}">
                <a16:creationId xmlns:a16="http://schemas.microsoft.com/office/drawing/2014/main" id="{E1B2E7C9-F3A8-7D6F-5472-D8E6852BE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6736" y="3087501"/>
            <a:ext cx="654078" cy="408797"/>
          </a:xfrm>
          <a:prstGeom prst="rect">
            <a:avLst/>
          </a:prstGeom>
        </p:spPr>
      </p:pic>
      <p:pic>
        <p:nvPicPr>
          <p:cNvPr id="130" name="!! business central">
            <a:extLst>
              <a:ext uri="{FF2B5EF4-FFF2-40B4-BE49-F238E27FC236}">
                <a16:creationId xmlns:a16="http://schemas.microsoft.com/office/drawing/2014/main" id="{0ACAC55D-058A-8ECA-F32A-8E02910BCA9E}"/>
              </a:ext>
              <a:ext uri="{C183D7F6-B498-43B3-948B-1728B52AA6E4}">
                <adec:decorative xmlns:adec="http://schemas.microsoft.com/office/drawing/2017/decorative" val="1"/>
              </a:ext>
            </a:extLst>
          </p:cNvPr>
          <p:cNvPicPr>
            <a:picLocks noChangeAspect="1"/>
          </p:cNvPicPr>
          <p:nvPr/>
        </p:nvPicPr>
        <p:blipFill>
          <a:blip r:embed="rId4"/>
          <a:srcRect l="2503" r="2503"/>
          <a:stretch/>
        </p:blipFill>
        <p:spPr>
          <a:xfrm>
            <a:off x="9613478" y="3064858"/>
            <a:ext cx="463370" cy="463398"/>
          </a:xfrm>
          <a:prstGeom prst="rect">
            <a:avLst/>
          </a:prstGeom>
        </p:spPr>
      </p:pic>
      <p:pic>
        <p:nvPicPr>
          <p:cNvPr id="131" name="Picture 2" descr="Logo, symbole, signification, historique, PNG et marque de Copilot">
            <a:extLst>
              <a:ext uri="{FF2B5EF4-FFF2-40B4-BE49-F238E27FC236}">
                <a16:creationId xmlns:a16="http://schemas.microsoft.com/office/drawing/2014/main" id="{A933BF46-17D3-5728-D66B-249926450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49" r="19049"/>
          <a:stretch/>
        </p:blipFill>
        <p:spPr bwMode="auto">
          <a:xfrm>
            <a:off x="8582588" y="3122601"/>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A336003-572C-C775-A788-28BBA3B3D016}"/>
              </a:ext>
            </a:extLst>
          </p:cNvPr>
          <p:cNvSpPr/>
          <p:nvPr/>
        </p:nvSpPr>
        <p:spPr bwMode="auto">
          <a:xfrm>
            <a:off x="855978" y="2888706"/>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6D9D3DF-F413-570B-8265-47F895FE2F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0860" y="2983674"/>
            <a:ext cx="464639" cy="464639"/>
          </a:xfrm>
          <a:prstGeom prst="rect">
            <a:avLst/>
          </a:prstGeom>
        </p:spPr>
      </p:pic>
      <p:sp>
        <p:nvSpPr>
          <p:cNvPr id="6" name="TextBox 5">
            <a:extLst>
              <a:ext uri="{FF2B5EF4-FFF2-40B4-BE49-F238E27FC236}">
                <a16:creationId xmlns:a16="http://schemas.microsoft.com/office/drawing/2014/main" id="{17BE496F-FB2B-3300-BCC0-FAD6A8368380}"/>
              </a:ext>
            </a:extLst>
          </p:cNvPr>
          <p:cNvSpPr txBox="1"/>
          <p:nvPr/>
        </p:nvSpPr>
        <p:spPr>
          <a:xfrm>
            <a:off x="855979" y="3591364"/>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50" b="0" i="0" u="none" strike="noStrike" kern="1200" cap="none" spc="0" normalizeH="0" baseline="0" noProof="0">
                <a:ln>
                  <a:noFill/>
                </a:ln>
                <a:solidFill>
                  <a:srgbClr val="000000"/>
                </a:solidFill>
                <a:effectLst/>
                <a:uLnTx/>
                <a:uFillTx/>
                <a:latin typeface="Segoe UI"/>
                <a:ea typeface="+mn-ea"/>
                <a:cs typeface="+mn-cs"/>
              </a:rPr>
              <a:t>Recherche</a:t>
            </a:r>
          </a:p>
        </p:txBody>
      </p:sp>
      <p:sp>
        <p:nvSpPr>
          <p:cNvPr id="7" name="Rectangle: Rounded Corners 6">
            <a:extLst>
              <a:ext uri="{FF2B5EF4-FFF2-40B4-BE49-F238E27FC236}">
                <a16:creationId xmlns:a16="http://schemas.microsoft.com/office/drawing/2014/main" id="{6B01BC8C-317A-72B1-DAFB-45C85B153CB8}"/>
              </a:ext>
            </a:extLst>
          </p:cNvPr>
          <p:cNvSpPr/>
          <p:nvPr/>
        </p:nvSpPr>
        <p:spPr bwMode="auto">
          <a:xfrm>
            <a:off x="2957456"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4DE908C0-6244-BB07-66D1-3683758E7BF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82338" y="2983673"/>
            <a:ext cx="464639" cy="464639"/>
          </a:xfrm>
          <a:prstGeom prst="rect">
            <a:avLst/>
          </a:prstGeom>
        </p:spPr>
      </p:pic>
      <p:sp>
        <p:nvSpPr>
          <p:cNvPr id="9" name="TextBox 8">
            <a:extLst>
              <a:ext uri="{FF2B5EF4-FFF2-40B4-BE49-F238E27FC236}">
                <a16:creationId xmlns:a16="http://schemas.microsoft.com/office/drawing/2014/main" id="{B1447A87-12D9-46B1-B01F-E25929D11468}"/>
              </a:ext>
            </a:extLst>
          </p:cNvPr>
          <p:cNvSpPr txBox="1"/>
          <p:nvPr/>
        </p:nvSpPr>
        <p:spPr>
          <a:xfrm>
            <a:off x="2957457"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50" b="0" i="0" u="none" strike="noStrike" kern="1200" cap="none" spc="0" normalizeH="0" baseline="0" noProof="0">
                <a:ln>
                  <a:noFill/>
                </a:ln>
                <a:solidFill>
                  <a:srgbClr val="000000"/>
                </a:solidFill>
                <a:effectLst/>
                <a:uLnTx/>
                <a:uFillTx/>
                <a:latin typeface="Segoe UI"/>
                <a:ea typeface="+mn-ea"/>
                <a:cs typeface="+mn-cs"/>
              </a:rPr>
              <a:t>Agent de réunion</a:t>
            </a:r>
          </a:p>
        </p:txBody>
      </p:sp>
      <p:sp>
        <p:nvSpPr>
          <p:cNvPr id="10" name="Rectangle: Rounded Corners 9">
            <a:extLst>
              <a:ext uri="{FF2B5EF4-FFF2-40B4-BE49-F238E27FC236}">
                <a16:creationId xmlns:a16="http://schemas.microsoft.com/office/drawing/2014/main" id="{9574421C-535F-8EB4-1209-8A303CF17457}"/>
              </a:ext>
            </a:extLst>
          </p:cNvPr>
          <p:cNvSpPr/>
          <p:nvPr/>
        </p:nvSpPr>
        <p:spPr bwMode="auto">
          <a:xfrm>
            <a:off x="1906717"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3190DF76-02B1-2A66-32D6-F2C4D88304D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32115" y="2984190"/>
            <a:ext cx="463606" cy="463606"/>
          </a:xfrm>
          <a:prstGeom prst="rect">
            <a:avLst/>
          </a:prstGeom>
        </p:spPr>
      </p:pic>
      <p:sp>
        <p:nvSpPr>
          <p:cNvPr id="13" name="TextBox 12">
            <a:extLst>
              <a:ext uri="{FF2B5EF4-FFF2-40B4-BE49-F238E27FC236}">
                <a16:creationId xmlns:a16="http://schemas.microsoft.com/office/drawing/2014/main" id="{6757B784-A97D-5CCF-7549-96424842320F}"/>
              </a:ext>
            </a:extLst>
          </p:cNvPr>
          <p:cNvSpPr txBox="1"/>
          <p:nvPr/>
        </p:nvSpPr>
        <p:spPr>
          <a:xfrm>
            <a:off x="1906718"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50" b="0" i="0" u="none" strike="noStrike" kern="1200" cap="none" spc="0" normalizeH="0" baseline="0" noProof="0">
                <a:ln>
                  <a:noFill/>
                </a:ln>
                <a:solidFill>
                  <a:srgbClr val="000000"/>
                </a:solidFill>
                <a:effectLst/>
                <a:uLnTx/>
                <a:uFillTx/>
                <a:latin typeface="Segoe UI"/>
                <a:ea typeface="+mn-ea"/>
                <a:cs typeface="+mn-cs"/>
              </a:rPr>
              <a:t>Analyste</a:t>
            </a:r>
          </a:p>
        </p:txBody>
      </p:sp>
      <p:cxnSp>
        <p:nvCxnSpPr>
          <p:cNvPr id="15" name="Straight Arrow Connector 14">
            <a:extLst>
              <a:ext uri="{FF2B5EF4-FFF2-40B4-BE49-F238E27FC236}">
                <a16:creationId xmlns:a16="http://schemas.microsoft.com/office/drawing/2014/main" id="{D8DD6931-E351-8A9D-99F7-EEF8DE2E1450}"/>
              </a:ext>
            </a:extLst>
          </p:cNvPr>
          <p:cNvCxnSpPr/>
          <p:nvPr/>
        </p:nvCxnSpPr>
        <p:spPr>
          <a:xfrm>
            <a:off x="426720" y="6601096"/>
            <a:ext cx="11338560" cy="0"/>
          </a:xfrm>
          <a:prstGeom prst="straightConnector1">
            <a:avLst/>
          </a:prstGeom>
          <a:ln w="19050">
            <a:headEnd type="triangle"/>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F169E777-E38B-DBAD-8B79-96073FE769E7}"/>
              </a:ext>
            </a:extLst>
          </p:cNvPr>
          <p:cNvSpPr txBox="1"/>
          <p:nvPr/>
        </p:nvSpPr>
        <p:spPr>
          <a:xfrm>
            <a:off x="10910529" y="6635355"/>
            <a:ext cx="863460"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UI"/>
                <a:ea typeface="+mn-ea"/>
                <a:cs typeface="+mn-cs"/>
              </a:rPr>
              <a:t>Agent Pro</a:t>
            </a:r>
          </a:p>
        </p:txBody>
      </p:sp>
      <p:sp>
        <p:nvSpPr>
          <p:cNvPr id="21" name="TextBox 20">
            <a:extLst>
              <a:ext uri="{FF2B5EF4-FFF2-40B4-BE49-F238E27FC236}">
                <a16:creationId xmlns:a16="http://schemas.microsoft.com/office/drawing/2014/main" id="{700FC5CD-FF51-15C6-5D23-115829A5FF6E}"/>
              </a:ext>
            </a:extLst>
          </p:cNvPr>
          <p:cNvSpPr txBox="1"/>
          <p:nvPr/>
        </p:nvSpPr>
        <p:spPr>
          <a:xfrm>
            <a:off x="424904" y="6602556"/>
            <a:ext cx="95105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UI"/>
                <a:ea typeface="+mn-ea"/>
                <a:cs typeface="+mn-cs"/>
              </a:rPr>
              <a:t>Débutant </a:t>
            </a:r>
          </a:p>
        </p:txBody>
      </p:sp>
      <p:pic>
        <p:nvPicPr>
          <p:cNvPr id="14" name="Picture 13">
            <a:extLst>
              <a:ext uri="{FF2B5EF4-FFF2-40B4-BE49-F238E27FC236}">
                <a16:creationId xmlns:a16="http://schemas.microsoft.com/office/drawing/2014/main" id="{84807CF3-0508-CBB0-EB31-A652FA0EAB4E}"/>
              </a:ext>
            </a:extLst>
          </p:cNvPr>
          <p:cNvPicPr>
            <a:picLocks noChangeAspect="1"/>
          </p:cNvPicPr>
          <p:nvPr/>
        </p:nvPicPr>
        <p:blipFill>
          <a:blip r:embed="rId9">
            <a:clrChange>
              <a:clrFrom>
                <a:srgbClr val="FDFDFD"/>
              </a:clrFrom>
              <a:clrTo>
                <a:srgbClr val="FDFDFD">
                  <a:alpha val="0"/>
                </a:srgbClr>
              </a:clrTo>
            </a:clrChange>
          </a:blip>
          <a:stretch>
            <a:fillRect/>
          </a:stretch>
        </p:blipFill>
        <p:spPr>
          <a:xfrm>
            <a:off x="4586392" y="2888193"/>
            <a:ext cx="847971" cy="712296"/>
          </a:xfrm>
          <a:prstGeom prst="rect">
            <a:avLst/>
          </a:prstGeom>
        </p:spPr>
      </p:pic>
      <p:pic>
        <p:nvPicPr>
          <p:cNvPr id="18" name="Picture 17">
            <a:extLst>
              <a:ext uri="{FF2B5EF4-FFF2-40B4-BE49-F238E27FC236}">
                <a16:creationId xmlns:a16="http://schemas.microsoft.com/office/drawing/2014/main" id="{723133EE-A126-A499-F741-FBC2E86C1A27}"/>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5680960" y="2850515"/>
            <a:ext cx="790697" cy="669052"/>
          </a:xfrm>
          <a:prstGeom prst="rect">
            <a:avLst/>
          </a:prstGeom>
        </p:spPr>
      </p:pic>
      <p:pic>
        <p:nvPicPr>
          <p:cNvPr id="19" name="Picture 18">
            <a:extLst>
              <a:ext uri="{FF2B5EF4-FFF2-40B4-BE49-F238E27FC236}">
                <a16:creationId xmlns:a16="http://schemas.microsoft.com/office/drawing/2014/main" id="{D0EB891E-38B6-8B44-CF26-A0594F4DEA99}"/>
              </a:ext>
            </a:extLst>
          </p:cNvPr>
          <p:cNvPicPr>
            <a:picLocks noChangeAspect="1"/>
          </p:cNvPicPr>
          <p:nvPr/>
        </p:nvPicPr>
        <p:blipFill>
          <a:blip r:embed="rId11">
            <a:clrChange>
              <a:clrFrom>
                <a:srgbClr val="FDFDFD"/>
              </a:clrFrom>
              <a:clrTo>
                <a:srgbClr val="FDFDFD">
                  <a:alpha val="0"/>
                </a:srgbClr>
              </a:clrTo>
            </a:clrChange>
          </a:blip>
          <a:stretch>
            <a:fillRect/>
          </a:stretch>
        </p:blipFill>
        <p:spPr>
          <a:xfrm>
            <a:off x="6787875" y="2868148"/>
            <a:ext cx="717721" cy="717721"/>
          </a:xfrm>
          <a:prstGeom prst="rect">
            <a:avLst/>
          </a:prstGeom>
        </p:spPr>
      </p:pic>
    </p:spTree>
    <p:extLst>
      <p:ext uri="{BB962C8B-B14F-4D97-AF65-F5344CB8AC3E}">
        <p14:creationId xmlns:p14="http://schemas.microsoft.com/office/powerpoint/2010/main" val="253795766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DF9C-2643-CCDD-355E-9EBEF26A5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6C5C0-3900-2EE7-D5FB-AC420390856C}"/>
              </a:ext>
            </a:extLst>
          </p:cNvPr>
          <p:cNvSpPr>
            <a:spLocks noGrp="1"/>
          </p:cNvSpPr>
          <p:nvPr>
            <p:ph type="title"/>
          </p:nvPr>
        </p:nvSpPr>
        <p:spPr>
          <a:xfrm>
            <a:off x="571499" y="2792795"/>
            <a:ext cx="6208296" cy="1200329"/>
          </a:xfrm>
          <a:prstGeom prst="rect">
            <a:avLst/>
          </a:prstGeom>
        </p:spPr>
        <p:txBody>
          <a:bodyPr/>
          <a:lstStyle/>
          <a:p>
            <a:r>
              <a:rPr lang="fr-fr" spc="0"/>
              <a:t>Agents prédéfinis disponibles dans Microsoft 365 </a:t>
            </a:r>
            <a:r>
              <a:rPr lang="fr-fr" spc="0" err="1"/>
              <a:t>Copilot</a:t>
            </a:r>
            <a:endParaRPr lang="fr-fr" spc="0"/>
          </a:p>
        </p:txBody>
      </p:sp>
    </p:spTree>
    <p:extLst>
      <p:ext uri="{BB962C8B-B14F-4D97-AF65-F5344CB8AC3E}">
        <p14:creationId xmlns:p14="http://schemas.microsoft.com/office/powerpoint/2010/main" val="12832706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AA62-39A3-A389-8C2A-F52AB59A2A1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2011EB9-65F6-0FE0-799A-58BB31DD9580}"/>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a:solidFill>
            <a:srgbClr val="FFF9F3"/>
          </a:solidFill>
        </p:spPr>
      </p:pic>
      <p:sp>
        <p:nvSpPr>
          <p:cNvPr id="16" name="Freeform: Shape 15">
            <a:extLst>
              <a:ext uri="{FF2B5EF4-FFF2-40B4-BE49-F238E27FC236}">
                <a16:creationId xmlns:a16="http://schemas.microsoft.com/office/drawing/2014/main" id="{CA4E89D2-69A0-6660-960F-D838E59661AC}"/>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FD61923B-F21F-7EFC-88F7-587F349537EF}"/>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0" name="Picture 19">
            <a:extLst>
              <a:ext uri="{FF2B5EF4-FFF2-40B4-BE49-F238E27FC236}">
                <a16:creationId xmlns:a16="http://schemas.microsoft.com/office/drawing/2014/main" id="{720535E9-5467-4D98-D91F-57FA80F4018A}"/>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3EFBEA86-81CD-15BE-D890-8E162053D27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E01FB0C5-2245-6C69-6470-662DA12B4E9B}"/>
              </a:ext>
            </a:extLst>
          </p:cNvPr>
          <p:cNvSpPr>
            <a:spLocks noGrp="1"/>
          </p:cNvSpPr>
          <p:nvPr>
            <p:ph type="title"/>
          </p:nvPr>
        </p:nvSpPr>
        <p:spPr>
          <a:xfrm>
            <a:off x="571500" y="986994"/>
            <a:ext cx="3933824" cy="492443"/>
          </a:xfrm>
        </p:spPr>
        <p:txBody>
          <a:bodyPr/>
          <a:lstStyle/>
          <a:p>
            <a:pPr>
              <a:spcAft>
                <a:spcPts val="600"/>
              </a:spcAft>
            </a:pPr>
            <a:r>
              <a:rPr lang="fr-fr" sz="3200">
                <a:gradFill>
                  <a:gsLst>
                    <a:gs pos="2874">
                      <a:schemeClr val="accent1"/>
                    </a:gs>
                    <a:gs pos="71000">
                      <a:schemeClr val="accent4"/>
                    </a:gs>
                    <a:gs pos="100000">
                      <a:schemeClr val="accent2"/>
                    </a:gs>
                  </a:gsLst>
                  <a:lin ang="0" scaled="1"/>
                </a:gradFill>
                <a:ea typeface="+mj-ea"/>
                <a:cs typeface="+mj-cs"/>
              </a:rPr>
              <a:t>Recherche</a:t>
            </a:r>
          </a:p>
        </p:txBody>
      </p:sp>
      <p:sp>
        <p:nvSpPr>
          <p:cNvPr id="4" name="Text Placeholder 12_1">
            <a:extLst>
              <a:ext uri="{FF2B5EF4-FFF2-40B4-BE49-F238E27FC236}">
                <a16:creationId xmlns:a16="http://schemas.microsoft.com/office/drawing/2014/main" id="{0ACBB799-AA3D-77F7-33DD-29BE62C646AD}"/>
              </a:ext>
            </a:extLst>
          </p:cNvPr>
          <p:cNvSpPr txBox="1">
            <a:spLocks/>
          </p:cNvSpPr>
          <p:nvPr/>
        </p:nvSpPr>
        <p:spPr>
          <a:xfrm>
            <a:off x="571500" y="723854"/>
            <a:ext cx="1037528" cy="21544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fr-fr"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Copilot Chat</a:t>
            </a:r>
          </a:p>
        </p:txBody>
      </p:sp>
      <p:sp>
        <p:nvSpPr>
          <p:cNvPr id="18" name="TextBox 17">
            <a:extLst>
              <a:ext uri="{FF2B5EF4-FFF2-40B4-BE49-F238E27FC236}">
                <a16:creationId xmlns:a16="http://schemas.microsoft.com/office/drawing/2014/main" id="{790D913D-E90B-2711-00BF-82D9CE9B7B64}"/>
              </a:ext>
            </a:extLst>
          </p:cNvPr>
          <p:cNvSpPr txBox="1">
            <a:spLocks/>
          </p:cNvSpPr>
          <p:nvPr/>
        </p:nvSpPr>
        <p:spPr>
          <a:xfrm>
            <a:off x="571500" y="1912084"/>
            <a:ext cx="4153912" cy="3650326"/>
          </a:xfrm>
          <a:prstGeom prst="rect">
            <a:avLst/>
          </a:prstGeom>
          <a:noFill/>
        </p:spPr>
        <p:txBody>
          <a:bodyPr vert="horz" wrap="square" lIns="0" tIns="0" rIns="0" bIns="0" rtlCol="0">
            <a:noAutofit/>
          </a:bodyPr>
          <a:lstStyle/>
          <a:p>
            <a:pPr marL="209550" marR="0" lvl="0" indent="-209550" algn="l" defTabSz="914400" rtl="0" eaLnBrk="1" fontAlgn="auto" latinLnBrk="0" hangingPunct="1">
              <a:lnSpc>
                <a:spcPct val="93000"/>
              </a:lnSpc>
              <a:spcBef>
                <a:spcPts val="0"/>
              </a:spcBef>
              <a:spcAft>
                <a:spcPts val="800"/>
              </a:spcAft>
              <a:buClr>
                <a:srgbClr val="091F2C"/>
              </a:buClr>
              <a:buSzTx/>
              <a:buFont typeface="Arial" panose="020B0604020202020204" pitchFamily="34" charset="0"/>
              <a:buChar char="•"/>
              <a:tabLst/>
              <a:defRPr/>
            </a:pPr>
            <a:r>
              <a:rPr kumimoji="0" lang="fr-fr" sz="1350" b="0" i="0" u="none" strike="noStrike" kern="1200" cap="none" spc="0" normalizeH="0" baseline="0" noProof="0">
                <a:ln>
                  <a:noFill/>
                </a:ln>
                <a:solidFill>
                  <a:srgbClr val="C03BC4"/>
                </a:solidFill>
                <a:effectLst/>
                <a:uLnTx/>
                <a:uFillTx/>
                <a:latin typeface="Segoe Sans Display Semibold"/>
                <a:ea typeface="+mn-ea"/>
                <a:cs typeface="+mn-cs"/>
              </a:rPr>
              <a:t>L’agent Recherche </a:t>
            </a:r>
            <a:r>
              <a:rPr kumimoji="0" lang="fr-fr" sz="1350" b="0" i="0" u="none" strike="noStrike" kern="1200" cap="none" spc="0" normalizeH="0" baseline="0" noProof="0">
                <a:ln>
                  <a:noFill/>
                </a:ln>
                <a:solidFill>
                  <a:srgbClr val="091F2C"/>
                </a:solidFill>
                <a:effectLst/>
                <a:uLnTx/>
                <a:uFillTx/>
                <a:latin typeface="Segoe Sans Display"/>
                <a:ea typeface="+mn-ea"/>
                <a:cs typeface="+mn-cs"/>
              </a:rPr>
              <a:t>offre aux organisations les capacités qu’elles attendraient d’un stratège </a:t>
            </a:r>
            <a:br>
              <a:rPr kumimoji="0" lang="fr-fr" sz="1350" b="0" i="0" u="none" strike="noStrike" kern="1200" cap="none" spc="0" normalizeH="0" baseline="0" noProof="0">
                <a:ln>
                  <a:noFill/>
                </a:ln>
                <a:solidFill>
                  <a:srgbClr val="091F2C"/>
                </a:solidFill>
                <a:effectLst/>
                <a:uLnTx/>
                <a:uFillTx/>
                <a:latin typeface="Segoe Sans Display"/>
                <a:ea typeface="+mn-ea"/>
                <a:cs typeface="+mn-cs"/>
              </a:rPr>
            </a:br>
            <a:r>
              <a:rPr kumimoji="0" lang="fr-fr" sz="1350" b="0" i="0" u="none" strike="noStrike" kern="1200" cap="none" spc="0" normalizeH="0" baseline="0" noProof="0">
                <a:ln>
                  <a:noFill/>
                </a:ln>
                <a:solidFill>
                  <a:srgbClr val="091F2C"/>
                </a:solidFill>
                <a:effectLst/>
                <a:uLnTx/>
                <a:uFillTx/>
                <a:latin typeface="Segoe Sans Display"/>
                <a:ea typeface="+mn-ea"/>
                <a:cs typeface="+mn-cs"/>
              </a:rPr>
              <a:t>ou d’un chercheur hautement qualifié.</a:t>
            </a:r>
          </a:p>
          <a:p>
            <a:pPr marL="209550" marR="0" lvl="0" indent="-209550" algn="l" defTabSz="914400" rtl="0" eaLnBrk="1" fontAlgn="auto" latinLnBrk="0" hangingPunct="1">
              <a:lnSpc>
                <a:spcPct val="93000"/>
              </a:lnSpc>
              <a:spcBef>
                <a:spcPts val="0"/>
              </a:spcBef>
              <a:spcAft>
                <a:spcPts val="800"/>
              </a:spcAft>
              <a:buClr>
                <a:srgbClr val="091F2C"/>
              </a:buClr>
              <a:buSzTx/>
              <a:buFont typeface="Arial" panose="020B0604020202020204" pitchFamily="34" charset="0"/>
              <a:buChar char="•"/>
              <a:tabLst/>
              <a:defRPr/>
            </a:pPr>
            <a:r>
              <a:rPr kumimoji="0" lang="fr-fr" sz="1350" b="0" i="0" u="none" strike="noStrike" kern="1200" cap="none" spc="0" normalizeH="0" baseline="0" noProof="0">
                <a:ln>
                  <a:noFill/>
                </a:ln>
                <a:solidFill>
                  <a:srgbClr val="091F2C"/>
                </a:solidFill>
                <a:effectLst/>
                <a:uLnTx/>
                <a:uFillTx/>
                <a:latin typeface="Segoe Sans Display"/>
                <a:ea typeface="+mn-ea"/>
                <a:cs typeface="+mn-cs"/>
              </a:rPr>
              <a:t>Combine les modèles de raisonnement approfondi les plus avancés avec la capacité de </a:t>
            </a:r>
            <a:r>
              <a:rPr kumimoji="0" lang="fr-fr" sz="1350" b="0" i="0" u="none" strike="noStrike" kern="1200" cap="none" spc="0" normalizeH="0" baseline="0" noProof="0" err="1">
                <a:ln>
                  <a:noFill/>
                </a:ln>
                <a:solidFill>
                  <a:srgbClr val="091F2C"/>
                </a:solidFill>
                <a:effectLst/>
                <a:uLnTx/>
                <a:uFillTx/>
                <a:latin typeface="Segoe Sans Display"/>
                <a:ea typeface="+mn-ea"/>
                <a:cs typeface="+mn-cs"/>
              </a:rPr>
              <a:t>Copilot</a:t>
            </a:r>
            <a:r>
              <a:rPr kumimoji="0" lang="fr-fr" sz="1350" b="0" i="0" u="none" strike="noStrike" kern="1200" cap="none" spc="0" normalizeH="0" baseline="0" noProof="0">
                <a:ln>
                  <a:noFill/>
                </a:ln>
                <a:solidFill>
                  <a:srgbClr val="091F2C"/>
                </a:solidFill>
                <a:effectLst/>
                <a:uLnTx/>
                <a:uFillTx/>
                <a:latin typeface="Segoe Sans Display"/>
                <a:ea typeface="+mn-ea"/>
                <a:cs typeface="+mn-cs"/>
              </a:rPr>
              <a:t> Chat à s’appuyer sur le web et les données de l’entreprise, ainsi qu’avec son écosystème d’agents.</a:t>
            </a:r>
          </a:p>
          <a:p>
            <a:pPr marL="209550" marR="0" lvl="0" indent="-209550" algn="l" defTabSz="914400" rtl="0" eaLnBrk="1" fontAlgn="auto" latinLnBrk="0" hangingPunct="1">
              <a:lnSpc>
                <a:spcPct val="93000"/>
              </a:lnSpc>
              <a:spcBef>
                <a:spcPts val="0"/>
              </a:spcBef>
              <a:spcAft>
                <a:spcPts val="800"/>
              </a:spcAft>
              <a:buClr>
                <a:srgbClr val="091F2C"/>
              </a:buClr>
              <a:buSzTx/>
              <a:buFont typeface="Arial" panose="020B0604020202020204" pitchFamily="34" charset="0"/>
              <a:buChar char="•"/>
              <a:tabLst/>
              <a:defRPr/>
            </a:pPr>
            <a:r>
              <a:rPr kumimoji="0" lang="fr-fr" sz="1350" b="0" i="0" u="none" strike="noStrike" kern="1200" cap="none" spc="0" normalizeH="0" baseline="0" noProof="0">
                <a:ln>
                  <a:noFill/>
                </a:ln>
                <a:solidFill>
                  <a:srgbClr val="C03BC4"/>
                </a:solidFill>
                <a:effectLst/>
                <a:uLnTx/>
                <a:uFillTx/>
                <a:latin typeface="Segoe Sans Display Semibold"/>
                <a:ea typeface="+mn-ea"/>
                <a:cs typeface="+mn-cs"/>
              </a:rPr>
              <a:t>Fournit</a:t>
            </a:r>
            <a:r>
              <a:rPr kumimoji="0" lang="fr-fr" sz="1350" b="0" i="0" u="none" strike="noStrike" kern="1200" cap="none" spc="0" normalizeH="0" baseline="0" noProof="0">
                <a:ln>
                  <a:noFill/>
                </a:ln>
                <a:solidFill>
                  <a:srgbClr val="091F2C"/>
                </a:solidFill>
                <a:effectLst/>
                <a:uLnTx/>
                <a:uFillTx/>
                <a:latin typeface="Segoe Sans Display"/>
                <a:ea typeface="+mn-ea"/>
                <a:cs typeface="+mn-cs"/>
              </a:rPr>
              <a:t> des réponses bien argumentées à des requêtes complexes, basées sur les données </a:t>
            </a:r>
            <a:br>
              <a:rPr kumimoji="0" lang="fr-fr" sz="1350" b="0" i="0" u="none" strike="noStrike" kern="1200" cap="none" spc="0" normalizeH="0" baseline="0" noProof="0">
                <a:ln>
                  <a:noFill/>
                </a:ln>
                <a:solidFill>
                  <a:srgbClr val="091F2C"/>
                </a:solidFill>
                <a:effectLst/>
                <a:uLnTx/>
                <a:uFillTx/>
                <a:latin typeface="Segoe Sans Display"/>
                <a:ea typeface="+mn-ea"/>
                <a:cs typeface="+mn-cs"/>
              </a:rPr>
            </a:br>
            <a:r>
              <a:rPr kumimoji="0" lang="fr-fr" sz="1350" b="0" i="0" u="none" strike="noStrike" kern="1200" cap="none" spc="0" normalizeH="0" baseline="0" noProof="0">
                <a:ln>
                  <a:noFill/>
                </a:ln>
                <a:solidFill>
                  <a:srgbClr val="091F2C"/>
                </a:solidFill>
                <a:effectLst/>
                <a:uLnTx/>
                <a:uFillTx/>
                <a:latin typeface="Segoe Sans Display"/>
                <a:ea typeface="+mn-ea"/>
                <a:cs typeface="+mn-cs"/>
              </a:rPr>
              <a:t>les plus pertinentes.​</a:t>
            </a:r>
          </a:p>
          <a:p>
            <a:pPr marL="209550" marR="0" lvl="0" indent="-209550" algn="l" defTabSz="914400" rtl="0" eaLnBrk="1" fontAlgn="auto" latinLnBrk="0" hangingPunct="1">
              <a:lnSpc>
                <a:spcPct val="93000"/>
              </a:lnSpc>
              <a:spcBef>
                <a:spcPts val="0"/>
              </a:spcBef>
              <a:spcAft>
                <a:spcPts val="800"/>
              </a:spcAft>
              <a:buClr>
                <a:srgbClr val="091F2C"/>
              </a:buClr>
              <a:buSzTx/>
              <a:buFont typeface="Arial" panose="020B0604020202020204" pitchFamily="34" charset="0"/>
              <a:buChar char="•"/>
              <a:tabLst/>
              <a:defRPr/>
            </a:pPr>
            <a:r>
              <a:rPr kumimoji="0" lang="fr-fr" sz="1350" b="0" i="0" u="none" strike="noStrike" kern="1200" cap="none" spc="0" normalizeH="0" baseline="0" noProof="0">
                <a:ln>
                  <a:noFill/>
                </a:ln>
                <a:solidFill>
                  <a:srgbClr val="091F2C"/>
                </a:solidFill>
                <a:effectLst/>
                <a:uLnTx/>
                <a:uFillTx/>
                <a:latin typeface="Segoe Sans Display"/>
                <a:ea typeface="+mn-ea"/>
                <a:cs typeface="+mn-cs"/>
              </a:rPr>
              <a:t>Apporte aux utilisateurs </a:t>
            </a:r>
            <a:r>
              <a:rPr kumimoji="0" lang="fr-fr" sz="1350" b="0" i="0" u="none" strike="noStrike" kern="1200" cap="none" spc="0" normalizeH="0" baseline="0" noProof="0">
                <a:ln>
                  <a:noFill/>
                </a:ln>
                <a:solidFill>
                  <a:srgbClr val="C03BC4"/>
                </a:solidFill>
                <a:effectLst/>
                <a:uLnTx/>
                <a:uFillTx/>
                <a:latin typeface="Segoe Sans Display Semibold"/>
                <a:ea typeface="+mn-ea"/>
                <a:cs typeface="+mn-cs"/>
              </a:rPr>
              <a:t>un partenaire de </a:t>
            </a:r>
            <a:br>
              <a:rPr kumimoji="0" lang="fr-fr" sz="1350" b="0" i="0" u="none" strike="noStrike" kern="1200" cap="none" spc="0" normalizeH="0" baseline="0" noProof="0">
                <a:ln>
                  <a:noFill/>
                </a:ln>
                <a:solidFill>
                  <a:srgbClr val="C03BC4"/>
                </a:solidFill>
                <a:effectLst/>
                <a:uLnTx/>
                <a:uFillTx/>
                <a:latin typeface="Segoe Sans Display Semibold"/>
                <a:ea typeface="+mn-ea"/>
                <a:cs typeface="+mn-cs"/>
              </a:rPr>
            </a:br>
            <a:r>
              <a:rPr kumimoji="0" lang="fr-fr" sz="1350" b="0" i="0" u="none" strike="noStrike" kern="1200" cap="none" spc="0" normalizeH="0" baseline="0" noProof="0">
                <a:ln>
                  <a:noFill/>
                </a:ln>
                <a:solidFill>
                  <a:srgbClr val="C03BC4"/>
                </a:solidFill>
                <a:effectLst/>
                <a:uLnTx/>
                <a:uFillTx/>
                <a:latin typeface="Segoe Sans Display Semibold"/>
                <a:ea typeface="+mn-ea"/>
                <a:cs typeface="+mn-cs"/>
              </a:rPr>
              <a:t>réflexion </a:t>
            </a:r>
            <a:r>
              <a:rPr kumimoji="0" lang="fr-fr" sz="1350" b="0" i="0" u="none" strike="noStrike" kern="1200" cap="none" spc="0" normalizeH="0" baseline="0" noProof="0">
                <a:ln>
                  <a:noFill/>
                </a:ln>
                <a:solidFill>
                  <a:srgbClr val="091F2C"/>
                </a:solidFill>
                <a:effectLst/>
                <a:uLnTx/>
                <a:uFillTx/>
                <a:latin typeface="Segoe Sans Display"/>
                <a:ea typeface="+mn-ea"/>
                <a:cs typeface="+mn-cs"/>
              </a:rPr>
              <a:t>capable de produire un raisonnement avancé basé sur leur contexte spécifique.</a:t>
            </a:r>
          </a:p>
          <a:p>
            <a:pPr marL="209550" marR="0" lvl="0" indent="-209550" algn="l" defTabSz="914400" rtl="0" eaLnBrk="1" fontAlgn="auto" latinLnBrk="0" hangingPunct="1">
              <a:lnSpc>
                <a:spcPct val="93000"/>
              </a:lnSpc>
              <a:spcBef>
                <a:spcPts val="0"/>
              </a:spcBef>
              <a:spcAft>
                <a:spcPts val="800"/>
              </a:spcAft>
              <a:buClr>
                <a:srgbClr val="091F2C"/>
              </a:buClr>
              <a:buSzTx/>
              <a:buFont typeface="Arial" panose="020B0604020202020204" pitchFamily="34" charset="0"/>
              <a:buChar char="•"/>
              <a:tabLst/>
              <a:defRPr/>
            </a:pPr>
            <a:r>
              <a:rPr kumimoji="0" lang="fr-fr" sz="1350" b="0" i="0" u="none" strike="noStrike" kern="1200" cap="none" spc="0" normalizeH="0" baseline="0" noProof="0">
                <a:ln>
                  <a:noFill/>
                </a:ln>
                <a:solidFill>
                  <a:srgbClr val="091F2C"/>
                </a:solidFill>
                <a:effectLst/>
                <a:uLnTx/>
                <a:uFillTx/>
                <a:latin typeface="Segoe Sans Display"/>
                <a:ea typeface="+mn-ea"/>
                <a:cs typeface="+mn-cs"/>
              </a:rPr>
              <a:t>Offre aux organisations </a:t>
            </a:r>
            <a:r>
              <a:rPr kumimoji="0" lang="fr-fr" sz="1350" b="0" i="0" u="none" strike="noStrike" kern="1200" cap="none" spc="0" normalizeH="0" baseline="0" noProof="0">
                <a:ln>
                  <a:noFill/>
                </a:ln>
                <a:solidFill>
                  <a:srgbClr val="C03BC4"/>
                </a:solidFill>
                <a:effectLst/>
                <a:uLnTx/>
                <a:uFillTx/>
                <a:latin typeface="Segoe Sans Display Semibold"/>
                <a:ea typeface="+mn-ea"/>
                <a:cs typeface="+mn-cs"/>
              </a:rPr>
              <a:t>un accès à la demande </a:t>
            </a:r>
            <a:br>
              <a:rPr kumimoji="0" lang="fr-fr" sz="1350" b="0" i="0" u="none" strike="noStrike" kern="1200" cap="none" spc="0" normalizeH="0" baseline="0" noProof="0">
                <a:ln>
                  <a:noFill/>
                </a:ln>
                <a:solidFill>
                  <a:srgbClr val="C03BC4"/>
                </a:solidFill>
                <a:effectLst/>
                <a:uLnTx/>
                <a:uFillTx/>
                <a:latin typeface="Segoe Sans Display Semibold"/>
                <a:ea typeface="+mn-ea"/>
                <a:cs typeface="+mn-cs"/>
              </a:rPr>
            </a:br>
            <a:r>
              <a:rPr kumimoji="0" lang="fr-fr" sz="1350" b="0" i="0" u="none" strike="noStrike" kern="1200" cap="none" spc="0" normalizeH="0" baseline="0" noProof="0">
                <a:ln>
                  <a:noFill/>
                </a:ln>
                <a:solidFill>
                  <a:srgbClr val="091F2C"/>
                </a:solidFill>
                <a:effectLst/>
                <a:uLnTx/>
                <a:uFillTx/>
                <a:latin typeface="Segoe Sans Display"/>
                <a:ea typeface="+mn-ea"/>
                <a:cs typeface="+mn-cs"/>
              </a:rPr>
              <a:t>aux types de tâches qu’elles attendent </a:t>
            </a:r>
            <a:r>
              <a:rPr kumimoji="0" lang="fr-fr" sz="1350" b="0" i="0" u="none" strike="noStrike" kern="1200" cap="none" spc="0" normalizeH="0" baseline="0" noProof="0" err="1">
                <a:ln>
                  <a:noFill/>
                </a:ln>
                <a:solidFill>
                  <a:srgbClr val="091F2C"/>
                </a:solidFill>
                <a:effectLst/>
                <a:uLnTx/>
                <a:uFillTx/>
                <a:latin typeface="Segoe Sans Display"/>
                <a:ea typeface="+mn-ea"/>
                <a:cs typeface="+mn-cs"/>
              </a:rPr>
              <a:t>générale-ment</a:t>
            </a:r>
            <a:r>
              <a:rPr kumimoji="0" lang="fr-fr" sz="1350" b="0" i="0" u="none" strike="noStrike" kern="1200" cap="none" spc="0" normalizeH="0" baseline="0" noProof="0">
                <a:ln>
                  <a:noFill/>
                </a:ln>
                <a:solidFill>
                  <a:srgbClr val="091F2C"/>
                </a:solidFill>
                <a:effectLst/>
                <a:uLnTx/>
                <a:uFillTx/>
                <a:latin typeface="Segoe Sans Display"/>
                <a:ea typeface="+mn-ea"/>
                <a:cs typeface="+mn-cs"/>
              </a:rPr>
              <a:t> de leurs collaborateurs hautement qualifiés.</a:t>
            </a:r>
            <a:endParaRPr kumimoji="0" lang="en-US" sz="135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9" name="Rectangle: Rounded Corners 18">
            <a:extLst>
              <a:ext uri="{FF2B5EF4-FFF2-40B4-BE49-F238E27FC236}">
                <a16:creationId xmlns:a16="http://schemas.microsoft.com/office/drawing/2014/main" id="{673E758E-0B1D-D7F5-622E-D4F0BD71A12E}"/>
              </a:ext>
              <a:ext uri="{C183D7F6-B498-43B3-948B-1728B52AA6E4}">
                <adec:decorative xmlns:adec="http://schemas.microsoft.com/office/drawing/2017/decorative" val="0"/>
              </a:ext>
            </a:extLst>
          </p:cNvPr>
          <p:cNvSpPr>
            <a:spLocks/>
          </p:cNvSpPr>
          <p:nvPr/>
        </p:nvSpPr>
        <p:spPr>
          <a:xfrm>
            <a:off x="571500" y="5850859"/>
            <a:ext cx="2182859"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Segoe Sans Display Semibold"/>
                <a:ea typeface="+mn-ea"/>
                <a:cs typeface="+mn-cs"/>
              </a:rPr>
              <a:t> </a:t>
            </a:r>
            <a:r>
              <a:rPr kumimoji="0" lang="fr-fr" sz="1200" b="0" i="0" u="none" strike="noStrike" kern="1200" cap="none" spc="0" normalizeH="0" baseline="0" noProof="0">
                <a:ln>
                  <a:noFill/>
                </a:ln>
                <a:solidFill>
                  <a:srgbClr val="FFFFFF"/>
                </a:solidFill>
                <a:effectLst/>
                <a:uLnTx/>
                <a:uFillTx/>
                <a:latin typeface="Segoe Sans Display"/>
                <a:ea typeface="+mn-ea"/>
                <a:cs typeface="+mn-cs"/>
              </a:rPr>
              <a:t>Disponible globalement </a:t>
            </a:r>
          </a:p>
        </p:txBody>
      </p:sp>
      <p:pic>
        <p:nvPicPr>
          <p:cNvPr id="10" name="Picture Placeholder 10" descr="Capture d’écran affichant l’interface d’une application de recherche avec une barre latérale de navigation et une section principale montrant l’onglet « Recherche » avec une barre de recherche et des suggestions pour des tâches telles que la préparation des réunions et la création de rapports.">
            <a:extLst>
              <a:ext uri="{FF2B5EF4-FFF2-40B4-BE49-F238E27FC236}">
                <a16:creationId xmlns:a16="http://schemas.microsoft.com/office/drawing/2014/main" id="{9D59E74E-E5C9-FB2D-21F3-FDCEDB8AFD06}"/>
              </a:ext>
            </a:extLst>
          </p:cNvPr>
          <p:cNvPicPr>
            <a:picLocks/>
          </p:cNvPicPr>
          <p:nvPr/>
        </p:nvPicPr>
        <p:blipFill rotWithShape="1">
          <a:blip r:embed="rId5">
            <a:extLst>
              <a:ext uri="{28A0092B-C50C-407E-A947-70E740481C1C}">
                <a14:useLocalDpi xmlns:a14="http://schemas.microsoft.com/office/drawing/2010/main" val="0"/>
              </a:ext>
            </a:extLst>
          </a:blip>
          <a:srcRect t="-8827" b="-8827"/>
          <a:stretch/>
        </p:blipFill>
        <p:spPr>
          <a:xfrm>
            <a:off x="5145131" y="1343024"/>
            <a:ext cx="6303926" cy="4171954"/>
          </a:xfrm>
          <a:prstGeom prst="roundRect">
            <a:avLst>
              <a:gd name="adj" fmla="val 1881"/>
            </a:avLst>
          </a:prstGeom>
          <a:solidFill>
            <a:srgbClr val="F3F3F3"/>
          </a:solidFill>
          <a:ln w="6350">
            <a:solidFill>
              <a:schemeClr val="accent3">
                <a:lumMod val="40000"/>
                <a:lumOff val="60000"/>
              </a:schemeClr>
            </a:solidFill>
          </a:ln>
          <a:effectLst>
            <a:outerShdw blurRad="127000" dist="38100" dir="2700000" algn="tl" rotWithShape="0">
              <a:prstClr val="black">
                <a:alpha val="5000"/>
              </a:prstClr>
            </a:outerShdw>
          </a:effectLst>
        </p:spPr>
      </p:pic>
    </p:spTree>
    <p:extLst>
      <p:ext uri="{BB962C8B-B14F-4D97-AF65-F5344CB8AC3E}">
        <p14:creationId xmlns:p14="http://schemas.microsoft.com/office/powerpoint/2010/main" val="196520824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CC9C-386A-3C48-510A-94F0BE32710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09DB889-1048-D2D3-64CD-7CA2EF1BE593}"/>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16" name="Freeform: Shape 15">
            <a:extLst>
              <a:ext uri="{FF2B5EF4-FFF2-40B4-BE49-F238E27FC236}">
                <a16:creationId xmlns:a16="http://schemas.microsoft.com/office/drawing/2014/main" id="{A96D920A-AECD-65F7-D3D0-FB902E8B119F}"/>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43D58ECC-F623-C532-49A3-38B5D23229D4}"/>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2" name="Picture 21">
            <a:extLst>
              <a:ext uri="{FF2B5EF4-FFF2-40B4-BE49-F238E27FC236}">
                <a16:creationId xmlns:a16="http://schemas.microsoft.com/office/drawing/2014/main" id="{A06AB3DB-6DDF-689F-2A0D-DA6ABD5A2296}"/>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01C4ED2C-EE5B-24F1-A5B1-010B514204F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0586A48C-616E-034A-02E2-F53F3E131940}"/>
              </a:ext>
            </a:extLst>
          </p:cNvPr>
          <p:cNvSpPr>
            <a:spLocks noGrp="1"/>
          </p:cNvSpPr>
          <p:nvPr>
            <p:ph type="title"/>
          </p:nvPr>
        </p:nvSpPr>
        <p:spPr>
          <a:xfrm>
            <a:off x="571500" y="986994"/>
            <a:ext cx="3933824" cy="492443"/>
          </a:xfrm>
        </p:spPr>
        <p:txBody>
          <a:bodyPr/>
          <a:lstStyle/>
          <a:p>
            <a:pPr>
              <a:spcAft>
                <a:spcPts val="600"/>
              </a:spcAft>
            </a:pPr>
            <a:r>
              <a:rPr lang="fr-fr" sz="3200">
                <a:gradFill>
                  <a:gsLst>
                    <a:gs pos="2874">
                      <a:schemeClr val="accent1"/>
                    </a:gs>
                    <a:gs pos="71000">
                      <a:schemeClr val="accent4"/>
                    </a:gs>
                    <a:gs pos="100000">
                      <a:schemeClr val="accent2"/>
                    </a:gs>
                  </a:gsLst>
                  <a:lin ang="0" scaled="1"/>
                </a:gradFill>
                <a:ea typeface="+mj-ea"/>
                <a:cs typeface="+mj-cs"/>
              </a:rPr>
              <a:t>Analyste</a:t>
            </a:r>
          </a:p>
        </p:txBody>
      </p:sp>
      <p:sp>
        <p:nvSpPr>
          <p:cNvPr id="25" name="Text Placeholder 12">
            <a:extLst>
              <a:ext uri="{FF2B5EF4-FFF2-40B4-BE49-F238E27FC236}">
                <a16:creationId xmlns:a16="http://schemas.microsoft.com/office/drawing/2014/main" id="{3CA48A3E-E625-EDFB-823E-01FB01100817}"/>
              </a:ext>
            </a:extLst>
          </p:cNvPr>
          <p:cNvSpPr>
            <a:spLocks noGrp="1"/>
          </p:cNvSpPr>
          <p:nvPr>
            <p:ph type="body" sz="quarter" idx="11"/>
          </p:nvPr>
        </p:nvSpPr>
        <p:spPr>
          <a:xfrm>
            <a:off x="571500" y="723854"/>
            <a:ext cx="1037528" cy="215444"/>
          </a:xfrm>
        </p:spPr>
        <p:txBody>
          <a:bodyPr wrap="none" anchor="b">
            <a:spAutoFit/>
          </a:bodyPr>
          <a:lstStyle/>
          <a:p>
            <a:r>
              <a:rPr lang="fr-fr" sz="1400" cap="none">
                <a:latin typeface="+mj-lt"/>
                <a:ea typeface="+mj-ea"/>
                <a:cs typeface="+mj-cs"/>
              </a:rPr>
              <a:t>Copilot Chat</a:t>
            </a:r>
          </a:p>
        </p:txBody>
      </p:sp>
      <p:sp>
        <p:nvSpPr>
          <p:cNvPr id="18" name="TextBox 17">
            <a:extLst>
              <a:ext uri="{FF2B5EF4-FFF2-40B4-BE49-F238E27FC236}">
                <a16:creationId xmlns:a16="http://schemas.microsoft.com/office/drawing/2014/main" id="{F4327493-856B-8E0D-71EF-DC750A61683B}"/>
              </a:ext>
            </a:extLst>
          </p:cNvPr>
          <p:cNvSpPr txBox="1">
            <a:spLocks/>
          </p:cNvSpPr>
          <p:nvPr/>
        </p:nvSpPr>
        <p:spPr>
          <a:xfrm>
            <a:off x="571502" y="1929626"/>
            <a:ext cx="3960844" cy="3671774"/>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95000"/>
              </a:lnSpc>
              <a:spcBef>
                <a:spcPts val="0"/>
              </a:spcBef>
              <a:spcAft>
                <a:spcPts val="500"/>
              </a:spcAft>
              <a:buClr>
                <a:srgbClr val="091F2C"/>
              </a:buClr>
              <a:buSzTx/>
              <a:buFont typeface="Arial" panose="020B0604020202020204" pitchFamily="34" charset="0"/>
              <a:buChar char="•"/>
              <a:tabLst/>
              <a:defRPr/>
            </a:pPr>
            <a:r>
              <a:rPr kumimoji="0" lang="fr-fr" sz="1400" b="0" i="0" u="none" strike="noStrike" kern="1200" cap="none" spc="0" normalizeH="0" baseline="0" noProof="0">
                <a:ln>
                  <a:noFill/>
                </a:ln>
                <a:solidFill>
                  <a:srgbClr val="C03BC4"/>
                </a:solidFill>
                <a:effectLst/>
                <a:uLnTx/>
                <a:uFillTx/>
                <a:latin typeface="Segoe Sans Display Semibold"/>
                <a:ea typeface="+mn-ea"/>
                <a:cs typeface="+mn-cs"/>
              </a:rPr>
              <a:t>L’Analyste</a:t>
            </a:r>
            <a:r>
              <a:rPr kumimoji="0" lang="fr-fr" sz="1400" b="0" i="0" u="none" strike="noStrike" kern="1200" cap="none" spc="0" normalizeH="0" baseline="0" noProof="0">
                <a:ln>
                  <a:noFill/>
                </a:ln>
                <a:solidFill>
                  <a:srgbClr val="091F2C"/>
                </a:solidFill>
                <a:effectLst/>
                <a:uLnTx/>
                <a:uFillTx/>
                <a:latin typeface="Segoe Sans Display"/>
                <a:ea typeface="+mn-ea"/>
                <a:cs typeface="+mn-cs"/>
              </a:rPr>
              <a:t> pense comme un spécialiste des données expérimenté, ce qui vous permet </a:t>
            </a:r>
            <a:r>
              <a:rPr kumimoji="0" lang="fr-fr" sz="1400" b="0" i="0" u="none" strike="noStrike" kern="1200" cap="none" spc="0" normalizeH="0" baseline="0" noProof="0">
                <a:ln>
                  <a:noFill/>
                </a:ln>
                <a:solidFill>
                  <a:srgbClr val="C03BC4"/>
                </a:solidFill>
                <a:effectLst/>
                <a:uLnTx/>
                <a:uFillTx/>
                <a:latin typeface="Segoe Sans Display Semibold"/>
                <a:ea typeface="+mn-ea"/>
                <a:cs typeface="+mn-cs"/>
              </a:rPr>
              <a:t>de passer des données brutes à des informations exploitables en quelques minutes</a:t>
            </a:r>
            <a:r>
              <a:rPr kumimoji="0" lang="fr-fr" sz="1400" b="0" i="0" u="none" strike="noStrike" kern="1200" cap="none" spc="0" normalizeH="0" baseline="0" noProof="0">
                <a:ln>
                  <a:noFill/>
                </a:ln>
                <a:solidFill>
                  <a:srgbClr val="C03BC4"/>
                </a:solidFill>
                <a:effectLst/>
                <a:uLnTx/>
                <a:uFillTx/>
                <a:latin typeface="Segoe Sans Display"/>
                <a:ea typeface="+mn-ea"/>
                <a:cs typeface="+mn-cs"/>
              </a:rPr>
              <a:t>.</a:t>
            </a:r>
            <a:r>
              <a:rPr kumimoji="0" lang="fr-fr" sz="1400" b="0" i="0" u="none" strike="noStrike" kern="1200" cap="none" spc="0" normalizeH="0" baseline="0" noProof="0">
                <a:ln>
                  <a:noFill/>
                </a:ln>
                <a:solidFill>
                  <a:srgbClr val="C03BC4"/>
                </a:solidFill>
                <a:effectLst/>
                <a:uLnTx/>
                <a:uFillTx/>
                <a:latin typeface="Segoe Sans Display Semibold"/>
                <a:ea typeface="+mn-ea"/>
                <a:cs typeface="+mn-cs"/>
              </a:rPr>
              <a:t> ​</a:t>
            </a:r>
          </a:p>
          <a:p>
            <a:pPr marL="209550" marR="0" lvl="0" indent="-209550" algn="l" defTabSz="914400" rtl="0" eaLnBrk="1" fontAlgn="auto" latinLnBrk="0" hangingPunct="1">
              <a:lnSpc>
                <a:spcPct val="95000"/>
              </a:lnSpc>
              <a:spcBef>
                <a:spcPts val="0"/>
              </a:spcBef>
              <a:spcAft>
                <a:spcPts val="500"/>
              </a:spcAft>
              <a:buClr>
                <a:srgbClr val="091F2C"/>
              </a:buClr>
              <a:buSzTx/>
              <a:buFont typeface="Arial" panose="020B0604020202020204" pitchFamily="34" charset="0"/>
              <a:buChar char="•"/>
              <a:tabLst/>
              <a:defRPr/>
            </a:pPr>
            <a:r>
              <a:rPr kumimoji="0" lang="fr-fr" sz="1400" b="0" i="0" u="none" strike="noStrike" kern="1200" cap="none" spc="0" normalizeH="0" baseline="0" noProof="0">
                <a:ln>
                  <a:noFill/>
                </a:ln>
                <a:solidFill>
                  <a:srgbClr val="091F2C"/>
                </a:solidFill>
                <a:effectLst/>
                <a:uLnTx/>
                <a:uFillTx/>
                <a:latin typeface="Segoe Sans Display"/>
                <a:ea typeface="+mn-ea"/>
                <a:cs typeface="+mn-cs"/>
              </a:rPr>
              <a:t>Construit sur le modèle de raisonnement </a:t>
            </a:r>
            <a:br>
              <a:rPr kumimoji="0" lang="fr-fr" sz="1400" b="0" i="0" u="none" strike="noStrike" kern="1200" cap="none" spc="0" normalizeH="0" baseline="0" noProof="0">
                <a:ln>
                  <a:noFill/>
                </a:ln>
                <a:solidFill>
                  <a:srgbClr val="091F2C"/>
                </a:solidFill>
                <a:effectLst/>
                <a:uLnTx/>
                <a:uFillTx/>
                <a:latin typeface="Segoe Sans Display"/>
                <a:ea typeface="+mn-ea"/>
                <a:cs typeface="+mn-cs"/>
              </a:rPr>
            </a:br>
            <a:r>
              <a:rPr kumimoji="0" lang="fr-fr" sz="1400" b="0" i="0" u="none" strike="noStrike" kern="1200" cap="none" spc="0" normalizeH="0" baseline="0" noProof="0">
                <a:ln>
                  <a:noFill/>
                </a:ln>
                <a:solidFill>
                  <a:srgbClr val="091F2C"/>
                </a:solidFill>
                <a:effectLst/>
                <a:uLnTx/>
                <a:uFillTx/>
                <a:latin typeface="Segoe Sans Display"/>
                <a:ea typeface="+mn-ea"/>
                <a:cs typeface="+mn-cs"/>
              </a:rPr>
              <a:t>o3-mini d’</a:t>
            </a:r>
            <a:r>
              <a:rPr kumimoji="0" lang="fr-fr" sz="1400" b="0" i="0" u="none" strike="noStrike" kern="1200" cap="none" spc="0" normalizeH="0" baseline="0" noProof="0" err="1">
                <a:ln>
                  <a:noFill/>
                </a:ln>
                <a:solidFill>
                  <a:srgbClr val="091F2C"/>
                </a:solidFill>
                <a:effectLst/>
                <a:uLnTx/>
                <a:uFillTx/>
                <a:latin typeface="Segoe Sans Display"/>
                <a:ea typeface="+mn-ea"/>
                <a:cs typeface="+mn-cs"/>
              </a:rPr>
              <a:t>OpenAI</a:t>
            </a:r>
            <a:r>
              <a:rPr kumimoji="0" lang="fr-fr" sz="1400" b="0" i="0" u="none" strike="noStrike" kern="1200" cap="none" spc="0" normalizeH="0" baseline="0" noProof="0">
                <a:ln>
                  <a:noFill/>
                </a:ln>
                <a:solidFill>
                  <a:srgbClr val="091F2C"/>
                </a:solidFill>
                <a:effectLst/>
                <a:uLnTx/>
                <a:uFillTx/>
                <a:latin typeface="Segoe Sans Display"/>
                <a:ea typeface="+mn-ea"/>
                <a:cs typeface="+mn-cs"/>
              </a:rPr>
              <a:t> et optimisé pour effectuer des analyses de données avancées en milieu professionnel.</a:t>
            </a:r>
          </a:p>
          <a:p>
            <a:pPr marL="209550" marR="0" lvl="0" indent="-209550" algn="l" defTabSz="914400" rtl="0" eaLnBrk="1" fontAlgn="auto" latinLnBrk="0" hangingPunct="1">
              <a:lnSpc>
                <a:spcPct val="95000"/>
              </a:lnSpc>
              <a:spcBef>
                <a:spcPts val="0"/>
              </a:spcBef>
              <a:spcAft>
                <a:spcPts val="500"/>
              </a:spcAft>
              <a:buClr>
                <a:srgbClr val="091F2C"/>
              </a:buClr>
              <a:buSzTx/>
              <a:buFont typeface="Arial" panose="020B0604020202020204" pitchFamily="34" charset="0"/>
              <a:buChar char="•"/>
              <a:tabLst/>
              <a:defRPr/>
            </a:pPr>
            <a:r>
              <a:rPr kumimoji="0" lang="fr-fr" sz="1400" b="0" i="0" u="none" strike="noStrike" kern="1200" cap="none" spc="0" normalizeH="0" baseline="0" noProof="0">
                <a:ln>
                  <a:noFill/>
                </a:ln>
                <a:solidFill>
                  <a:srgbClr val="091F2C"/>
                </a:solidFill>
                <a:effectLst/>
                <a:uLnTx/>
                <a:uFillTx/>
                <a:latin typeface="Segoe Sans Display"/>
                <a:ea typeface="+mn-ea"/>
                <a:cs typeface="+mn-cs"/>
              </a:rPr>
              <a:t>L’Analyste utilise un raisonnement en chaîne pour progresser de manière itérative dans </a:t>
            </a:r>
            <a:br>
              <a:rPr kumimoji="0" lang="fr-fr" sz="1400" b="0" i="0" u="none" strike="noStrike" kern="1200" cap="none" spc="0" normalizeH="0" baseline="0" noProof="0">
                <a:ln>
                  <a:noFill/>
                </a:ln>
                <a:solidFill>
                  <a:srgbClr val="091F2C"/>
                </a:solidFill>
                <a:effectLst/>
                <a:uLnTx/>
                <a:uFillTx/>
                <a:latin typeface="Segoe Sans Display"/>
                <a:ea typeface="+mn-ea"/>
                <a:cs typeface="+mn-cs"/>
              </a:rPr>
            </a:br>
            <a:r>
              <a:rPr kumimoji="0" lang="fr-fr" sz="1400" b="0" i="0" u="none" strike="noStrike" kern="1200" cap="none" spc="0" normalizeH="0" baseline="0" noProof="0">
                <a:ln>
                  <a:noFill/>
                </a:ln>
                <a:solidFill>
                  <a:srgbClr val="091F2C"/>
                </a:solidFill>
                <a:effectLst/>
                <a:uLnTx/>
                <a:uFillTx/>
                <a:latin typeface="Segoe Sans Display"/>
                <a:ea typeface="+mn-ea"/>
                <a:cs typeface="+mn-cs"/>
              </a:rPr>
              <a:t>la résolution des problèmes, affiner son raisonnement et fournir une réponse de </a:t>
            </a:r>
            <a:br>
              <a:rPr kumimoji="0" lang="fr-fr" sz="1400" b="0" i="0" u="none" strike="noStrike" kern="1200" cap="none" spc="0" normalizeH="0" baseline="0" noProof="0">
                <a:ln>
                  <a:noFill/>
                </a:ln>
                <a:solidFill>
                  <a:srgbClr val="091F2C"/>
                </a:solidFill>
                <a:effectLst/>
                <a:uLnTx/>
                <a:uFillTx/>
                <a:latin typeface="Segoe Sans Display"/>
                <a:ea typeface="+mn-ea"/>
                <a:cs typeface="+mn-cs"/>
              </a:rPr>
            </a:br>
            <a:r>
              <a:rPr kumimoji="0" lang="fr-fr" sz="1400" b="0" i="0" u="none" strike="noStrike" kern="1200" cap="none" spc="0" normalizeH="0" baseline="0" noProof="0">
                <a:ln>
                  <a:noFill/>
                </a:ln>
                <a:solidFill>
                  <a:srgbClr val="091F2C"/>
                </a:solidFill>
                <a:effectLst/>
                <a:uLnTx/>
                <a:uFillTx/>
                <a:latin typeface="Segoe Sans Display"/>
                <a:ea typeface="+mn-ea"/>
                <a:cs typeface="+mn-cs"/>
              </a:rPr>
              <a:t>haute qualité.</a:t>
            </a:r>
          </a:p>
          <a:p>
            <a:pPr marL="209550" marR="0" lvl="0" indent="-209550" algn="l" defTabSz="914400" rtl="0" eaLnBrk="1" fontAlgn="auto" latinLnBrk="0" hangingPunct="1">
              <a:lnSpc>
                <a:spcPct val="95000"/>
              </a:lnSpc>
              <a:spcBef>
                <a:spcPts val="0"/>
              </a:spcBef>
              <a:spcAft>
                <a:spcPts val="500"/>
              </a:spcAft>
              <a:buClr>
                <a:srgbClr val="091F2C"/>
              </a:buClr>
              <a:buSzTx/>
              <a:buFont typeface="Arial" panose="020B0604020202020204" pitchFamily="34" charset="0"/>
              <a:buChar char="•"/>
              <a:tabLst/>
              <a:defRPr/>
            </a:pPr>
            <a:r>
              <a:rPr kumimoji="0" lang="fr-fr" sz="1400" b="0" i="0" u="none" strike="noStrike" kern="1200" cap="none" spc="0" normalizeH="0" baseline="0" noProof="0">
                <a:ln>
                  <a:noFill/>
                </a:ln>
                <a:solidFill>
                  <a:srgbClr val="091F2C"/>
                </a:solidFill>
                <a:effectLst/>
                <a:uLnTx/>
                <a:uFillTx/>
                <a:latin typeface="Segoe Sans Display"/>
                <a:ea typeface="+mn-ea"/>
                <a:cs typeface="+mn-cs"/>
              </a:rPr>
              <a:t>Exécute du code Python pour traiter vos requêtes de données les plus complexes. </a:t>
            </a:r>
            <a:br>
              <a:rPr kumimoji="0" lang="fr-fr" sz="1400" b="0" i="0" u="none" strike="noStrike" kern="1200" cap="none" spc="0" normalizeH="0" baseline="0" noProof="0">
                <a:ln>
                  <a:noFill/>
                </a:ln>
                <a:solidFill>
                  <a:srgbClr val="091F2C"/>
                </a:solidFill>
                <a:effectLst/>
                <a:uLnTx/>
                <a:uFillTx/>
                <a:latin typeface="Segoe Sans Display"/>
                <a:ea typeface="+mn-ea"/>
                <a:cs typeface="+mn-cs"/>
              </a:rPr>
            </a:br>
            <a:r>
              <a:rPr kumimoji="0" lang="fr-fr" sz="1400" b="0" i="0" u="none" strike="noStrike" kern="1200" cap="none" spc="0" normalizeH="0" baseline="0" noProof="0">
                <a:ln>
                  <a:noFill/>
                </a:ln>
                <a:solidFill>
                  <a:srgbClr val="091F2C"/>
                </a:solidFill>
                <a:effectLst/>
                <a:uLnTx/>
                <a:uFillTx/>
                <a:latin typeface="Segoe Sans Display"/>
                <a:ea typeface="+mn-ea"/>
                <a:cs typeface="+mn-cs"/>
              </a:rPr>
              <a:t>Vous pouvez visualiser en temps réel le </a:t>
            </a:r>
            <a:br>
              <a:rPr kumimoji="0" lang="fr-fr" sz="1400" b="0" i="0" u="none" strike="noStrike" kern="1200" cap="none" spc="0" normalizeH="0" baseline="0" noProof="0">
                <a:ln>
                  <a:noFill/>
                </a:ln>
                <a:solidFill>
                  <a:srgbClr val="091F2C"/>
                </a:solidFill>
                <a:effectLst/>
                <a:uLnTx/>
                <a:uFillTx/>
                <a:latin typeface="Segoe Sans Display"/>
                <a:ea typeface="+mn-ea"/>
                <a:cs typeface="+mn-cs"/>
              </a:rPr>
            </a:br>
            <a:r>
              <a:rPr kumimoji="0" lang="fr-fr" sz="1400" b="0" i="0" u="none" strike="noStrike" kern="1200" cap="none" spc="0" normalizeH="0" baseline="0" noProof="0">
                <a:ln>
                  <a:noFill/>
                </a:ln>
                <a:solidFill>
                  <a:srgbClr val="091F2C"/>
                </a:solidFill>
                <a:effectLst/>
                <a:uLnTx/>
                <a:uFillTx/>
                <a:latin typeface="Segoe Sans Display"/>
                <a:ea typeface="+mn-ea"/>
                <a:cs typeface="+mn-cs"/>
              </a:rPr>
              <a:t>code qu’il exécute pour vérifier son travail.</a:t>
            </a:r>
          </a:p>
        </p:txBody>
      </p:sp>
      <p:pic>
        <p:nvPicPr>
          <p:cNvPr id="30" name="Picture 29">
            <a:extLst>
              <a:ext uri="{FF2B5EF4-FFF2-40B4-BE49-F238E27FC236}">
                <a16:creationId xmlns:a16="http://schemas.microsoft.com/office/drawing/2014/main" id="{60ED4C82-5504-B2C1-C6CF-5A10238965A3}"/>
              </a:ext>
            </a:extLst>
          </p:cNvPr>
          <p:cNvPicPr>
            <a:picLocks/>
          </p:cNvPicPr>
          <p:nvPr/>
        </p:nvPicPr>
        <p:blipFill>
          <a:blip r:embed="rId5"/>
          <a:srcRect l="4967" r="4967"/>
          <a:stretch/>
        </p:blipFill>
        <p:spPr>
          <a:xfrm>
            <a:off x="5145131" y="1343024"/>
            <a:ext cx="6303926" cy="4171954"/>
          </a:xfrm>
          <a:prstGeom prst="roundRect">
            <a:avLst>
              <a:gd name="adj" fmla="val 1881"/>
            </a:avLst>
          </a:prstGeom>
          <a:solidFill>
            <a:schemeClr val="bg1"/>
          </a:solidFill>
          <a:ln w="6350">
            <a:solidFill>
              <a:schemeClr val="accent3">
                <a:lumMod val="40000"/>
                <a:lumOff val="60000"/>
              </a:schemeClr>
            </a:solidFill>
          </a:ln>
          <a:effectLst>
            <a:outerShdw blurRad="127000" dist="38100" dir="2700000" algn="tl" rotWithShape="0">
              <a:prstClr val="black">
                <a:alpha val="5000"/>
              </a:prstClr>
            </a:outerShdw>
          </a:effectLst>
        </p:spPr>
      </p:pic>
      <p:sp>
        <p:nvSpPr>
          <p:cNvPr id="2" name="Rectangle: Rounded Corners 1">
            <a:extLst>
              <a:ext uri="{FF2B5EF4-FFF2-40B4-BE49-F238E27FC236}">
                <a16:creationId xmlns:a16="http://schemas.microsoft.com/office/drawing/2014/main" id="{E5C37610-8581-E4AB-5334-14A2A0847AED}"/>
              </a:ext>
              <a:ext uri="{C183D7F6-B498-43B3-948B-1728B52AA6E4}">
                <adec:decorative xmlns:adec="http://schemas.microsoft.com/office/drawing/2017/decorative" val="0"/>
              </a:ext>
            </a:extLst>
          </p:cNvPr>
          <p:cNvSpPr>
            <a:spLocks/>
          </p:cNvSpPr>
          <p:nvPr/>
        </p:nvSpPr>
        <p:spPr>
          <a:xfrm>
            <a:off x="571499" y="5850859"/>
            <a:ext cx="2029097"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FFFFFF"/>
                </a:solidFill>
                <a:effectLst/>
                <a:uLnTx/>
                <a:uFillTx/>
                <a:latin typeface="Segoe Sans Display Semibold"/>
                <a:ea typeface="+mn-ea"/>
                <a:cs typeface="+mn-cs"/>
              </a:rPr>
              <a:t>Disponible globalement</a:t>
            </a:r>
          </a:p>
        </p:txBody>
      </p:sp>
    </p:spTree>
    <p:extLst>
      <p:ext uri="{BB962C8B-B14F-4D97-AF65-F5344CB8AC3E}">
        <p14:creationId xmlns:p14="http://schemas.microsoft.com/office/powerpoint/2010/main" val="34530577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A105E-9B3E-EAA3-1454-2FED53DBBDD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4EB4445-4A9E-9310-18BC-200A48574C4A}"/>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a:solidFill>
            <a:srgbClr val="FFF9F3"/>
          </a:solidFill>
        </p:spPr>
      </p:pic>
      <p:sp>
        <p:nvSpPr>
          <p:cNvPr id="16" name="Freeform: Shape 15">
            <a:extLst>
              <a:ext uri="{FF2B5EF4-FFF2-40B4-BE49-F238E27FC236}">
                <a16:creationId xmlns:a16="http://schemas.microsoft.com/office/drawing/2014/main" id="{48B4C43C-645C-8457-C206-FD77573910A3}"/>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5C5D333C-49FE-83FD-E8F1-D4015A70834E}"/>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0" name="Picture 19">
            <a:extLst>
              <a:ext uri="{FF2B5EF4-FFF2-40B4-BE49-F238E27FC236}">
                <a16:creationId xmlns:a16="http://schemas.microsoft.com/office/drawing/2014/main" id="{4414A938-7862-31D9-CA2E-BB1DDD477FF9}"/>
              </a:ext>
              <a:ext uri="{C183D7F6-B498-43B3-948B-1728B52AA6E4}">
                <adec:decorative xmlns:adec="http://schemas.microsoft.com/office/drawing/2017/decorative" val="1"/>
              </a:ext>
            </a:extLst>
          </p:cNvPr>
          <p:cNvPicPr>
            <a:picLocks noChangeAspect="1"/>
          </p:cNvPicPr>
          <p:nvPr/>
        </p:nvPicPr>
        <p:blipFill>
          <a:blip r:embed="rId6"/>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3C9A147A-FEB8-E74B-0A65-DC18A527E293}"/>
              </a:ext>
              <a:ext uri="{C183D7F6-B498-43B3-948B-1728B52AA6E4}">
                <adec:decorative xmlns:adec="http://schemas.microsoft.com/office/drawing/2017/decorative" val="1"/>
              </a:ext>
            </a:extLst>
          </p:cNvPr>
          <p:cNvSpPr>
            <a:spLocks/>
          </p:cNvSpPr>
          <p:nvPr/>
        </p:nvSpPr>
        <p:spPr bwMode="auto">
          <a:xfrm>
            <a:off x="4994680" y="1190020"/>
            <a:ext cx="6938819" cy="4477959"/>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C849131E-223B-F3B7-833E-F84021A078AF}"/>
              </a:ext>
            </a:extLst>
          </p:cNvPr>
          <p:cNvSpPr>
            <a:spLocks noGrp="1"/>
          </p:cNvSpPr>
          <p:nvPr>
            <p:ph type="title"/>
          </p:nvPr>
        </p:nvSpPr>
        <p:spPr>
          <a:xfrm>
            <a:off x="571499" y="986994"/>
            <a:ext cx="4192009" cy="984885"/>
          </a:xfrm>
        </p:spPr>
        <p:txBody>
          <a:bodyPr/>
          <a:lstStyle/>
          <a:p>
            <a:pPr defTabSz="914400">
              <a:defRPr/>
            </a:pPr>
            <a:r>
              <a:rPr lang="fr-fr" spc="-20">
                <a:ln>
                  <a:noFill/>
                </a:ln>
                <a:gradFill>
                  <a:gsLst>
                    <a:gs pos="0">
                      <a:srgbClr val="0078D4"/>
                    </a:gs>
                    <a:gs pos="94000">
                      <a:srgbClr val="C73ECC"/>
                    </a:gs>
                  </a:gsLst>
                  <a:lin ang="0" scaled="1"/>
                </a:gradFill>
              </a:rPr>
              <a:t>Agents pour Word, Excel et PowerPoint</a:t>
            </a:r>
          </a:p>
        </p:txBody>
      </p:sp>
      <p:sp>
        <p:nvSpPr>
          <p:cNvPr id="4" name="Text Placeholder 12_1">
            <a:extLst>
              <a:ext uri="{FF2B5EF4-FFF2-40B4-BE49-F238E27FC236}">
                <a16:creationId xmlns:a16="http://schemas.microsoft.com/office/drawing/2014/main" id="{701EE3BB-92DD-0975-FDEF-F9FFD46F9809}"/>
              </a:ext>
            </a:extLst>
          </p:cNvPr>
          <p:cNvSpPr txBox="1">
            <a:spLocks/>
          </p:cNvSpPr>
          <p:nvPr/>
        </p:nvSpPr>
        <p:spPr>
          <a:xfrm>
            <a:off x="571499" y="723854"/>
            <a:ext cx="1753689" cy="21544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fr-fr"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Programme Frontier</a:t>
            </a:r>
          </a:p>
        </p:txBody>
      </p:sp>
      <p:sp>
        <p:nvSpPr>
          <p:cNvPr id="18" name="TextBox 17">
            <a:extLst>
              <a:ext uri="{FF2B5EF4-FFF2-40B4-BE49-F238E27FC236}">
                <a16:creationId xmlns:a16="http://schemas.microsoft.com/office/drawing/2014/main" id="{118150C6-94B4-8A76-42D4-31D7517B0E9D}"/>
              </a:ext>
            </a:extLst>
          </p:cNvPr>
          <p:cNvSpPr txBox="1">
            <a:spLocks/>
          </p:cNvSpPr>
          <p:nvPr/>
        </p:nvSpPr>
        <p:spPr>
          <a:xfrm>
            <a:off x="571500" y="2195616"/>
            <a:ext cx="3998943" cy="3650326"/>
          </a:xfrm>
          <a:prstGeom prst="rect">
            <a:avLst/>
          </a:prstGeom>
          <a:noFill/>
        </p:spPr>
        <p:txBody>
          <a:bodyPr vert="horz" wrap="square" lIns="0" tIns="0" rIns="0" bIns="0" rtlCol="0">
            <a:noAutofit/>
          </a:bodyPr>
          <a:lstStyle/>
          <a:p>
            <a:pPr marL="285750" indent="-285750">
              <a:spcBef>
                <a:spcPts val="600"/>
              </a:spcBef>
              <a:spcAft>
                <a:spcPts val="600"/>
              </a:spcAft>
              <a:buFont typeface="Arial" panose="020B0604020202020204" pitchFamily="34" charset="0"/>
              <a:buChar char="•"/>
              <a:defRPr/>
            </a:pPr>
            <a:r>
              <a:rPr lang="fr-fr" sz="1400">
                <a:solidFill>
                  <a:schemeClr val="tx2"/>
                </a:solidFill>
              </a:rPr>
              <a:t>Transformez vos idées en documents, feuilles de calcul et présentations soignés, directement dans le chat.</a:t>
            </a:r>
            <a:endParaRPr lang="en-US" sz="1400">
              <a:solidFill>
                <a:srgbClr val="000000"/>
              </a:solidFill>
            </a:endParaRPr>
          </a:p>
          <a:p>
            <a:pPr marL="225425" lvl="0" indent="-225425" defTabSz="914400">
              <a:spcBef>
                <a:spcPts val="600"/>
              </a:spcBef>
              <a:spcAft>
                <a:spcPts val="600"/>
              </a:spcAft>
              <a:buClr>
                <a:srgbClr val="000000"/>
              </a:buClr>
              <a:buFont typeface="Arial"/>
              <a:buChar char="•"/>
              <a:defRPr/>
            </a:pPr>
            <a:r>
              <a:rPr lang="fr-fr" sz="1400">
                <a:solidFill>
                  <a:srgbClr val="000000"/>
                </a:solidFill>
              </a:rPr>
              <a:t>Chaque agent s’appuie </a:t>
            </a:r>
            <a:r>
              <a:rPr lang="fr-fr" sz="1400">
                <a:solidFill>
                  <a:srgbClr val="C03BC4"/>
                </a:solidFill>
                <a:latin typeface="Segoe Sans Display Semibold"/>
              </a:rPr>
              <a:t>à la fois sur des sources web et </a:t>
            </a:r>
            <a:r>
              <a:rPr lang="fr-fr" sz="1400" err="1">
                <a:solidFill>
                  <a:srgbClr val="C03BC4"/>
                </a:solidFill>
                <a:latin typeface="Segoe Sans Display Semibold"/>
              </a:rPr>
              <a:t>WorkIQ</a:t>
            </a:r>
            <a:r>
              <a:rPr lang="fr-fr" sz="1400">
                <a:solidFill>
                  <a:srgbClr val="C03BC4"/>
                </a:solidFill>
                <a:latin typeface="Segoe Sans Display Semibold"/>
              </a:rPr>
              <a:t>*</a:t>
            </a:r>
            <a:r>
              <a:rPr lang="fr-fr" sz="1400">
                <a:solidFill>
                  <a:srgbClr val="000000"/>
                </a:solidFill>
              </a:rPr>
              <a:t> pour </a:t>
            </a:r>
            <a:r>
              <a:rPr lang="fr-fr" sz="1400">
                <a:solidFill>
                  <a:srgbClr val="C03BC4"/>
                </a:solidFill>
                <a:latin typeface="Segoe Sans Display Semibold"/>
              </a:rPr>
              <a:t>rechercher, analyser et créer</a:t>
            </a:r>
            <a:r>
              <a:rPr lang="fr-fr" sz="1400">
                <a:solidFill>
                  <a:srgbClr val="000000"/>
                </a:solidFill>
              </a:rPr>
              <a:t> du contenu de haute qualité.</a:t>
            </a:r>
          </a:p>
          <a:p>
            <a:pPr marL="225425" lvl="0" indent="-225425" defTabSz="914400">
              <a:spcBef>
                <a:spcPts val="600"/>
              </a:spcBef>
              <a:spcAft>
                <a:spcPts val="600"/>
              </a:spcAft>
              <a:buClr>
                <a:srgbClr val="000000"/>
              </a:buClr>
              <a:buFont typeface="Arial"/>
              <a:buChar char="•"/>
              <a:defRPr/>
            </a:pPr>
            <a:r>
              <a:rPr lang="fr-fr" sz="1400">
                <a:solidFill>
                  <a:srgbClr val="000000"/>
                </a:solidFill>
              </a:rPr>
              <a:t>Interagit avec vous pour clarifier votre demande grâce à des questions ciblées sur le sujet, le thème, le public et la longueur du document.</a:t>
            </a:r>
          </a:p>
          <a:p>
            <a:pPr marL="225425" lvl="0" indent="-225425" defTabSz="914400">
              <a:spcBef>
                <a:spcPts val="600"/>
              </a:spcBef>
              <a:spcAft>
                <a:spcPts val="600"/>
              </a:spcAft>
              <a:buClr>
                <a:srgbClr val="000000"/>
              </a:buClr>
              <a:buFont typeface="Arial"/>
              <a:buChar char="•"/>
              <a:defRPr/>
            </a:pPr>
            <a:r>
              <a:rPr lang="fr-fr" sz="1400">
                <a:solidFill>
                  <a:srgbClr val="C03BC4"/>
                </a:solidFill>
                <a:latin typeface="Segoe Sans Display Semibold"/>
              </a:rPr>
              <a:t>Vous permet d’affiner les résultats dans le chat </a:t>
            </a:r>
            <a:r>
              <a:rPr lang="fr-fr" sz="1400">
                <a:solidFill>
                  <a:srgbClr val="000000"/>
                </a:solidFill>
              </a:rPr>
              <a:t>ou de les ouvrir dans les applications Word, Excel ou PowerPoint pour éditer et collaborer davantage.</a:t>
            </a:r>
          </a:p>
        </p:txBody>
      </p:sp>
      <p:pic>
        <p:nvPicPr>
          <p:cNvPr id="6" name="1213-WXP-PPT-111325-POLISH-NoClaude-v7">
            <a:hlinkClick r:id="" action="ppaction://media"/>
            <a:extLst>
              <a:ext uri="{FF2B5EF4-FFF2-40B4-BE49-F238E27FC236}">
                <a16:creationId xmlns:a16="http://schemas.microsoft.com/office/drawing/2014/main" id="{F94C6B08-C051-5362-2F1D-F096312BAE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0" r="140"/>
          <a:stretch>
            <a:fillRect/>
          </a:stretch>
        </p:blipFill>
        <p:spPr>
          <a:xfrm>
            <a:off x="5111430" y="1534218"/>
            <a:ext cx="6718118" cy="3789563"/>
          </a:xfrm>
          <a:prstGeom prst="roundRect">
            <a:avLst>
              <a:gd name="adj" fmla="val 1893"/>
            </a:avLst>
          </a:prstGeom>
        </p:spPr>
      </p:pic>
      <p:sp>
        <p:nvSpPr>
          <p:cNvPr id="8" name="TextBox 7">
            <a:extLst>
              <a:ext uri="{FF2B5EF4-FFF2-40B4-BE49-F238E27FC236}">
                <a16:creationId xmlns:a16="http://schemas.microsoft.com/office/drawing/2014/main" id="{C5C41EA8-7827-F69B-322B-4F7B433411AE}"/>
              </a:ext>
            </a:extLst>
          </p:cNvPr>
          <p:cNvSpPr txBox="1"/>
          <p:nvPr/>
        </p:nvSpPr>
        <p:spPr>
          <a:xfrm>
            <a:off x="4994679" y="5804120"/>
            <a:ext cx="6938820" cy="625812"/>
          </a:xfrm>
          <a:prstGeom prst="rect">
            <a:avLst/>
          </a:prstGeom>
          <a:noFill/>
        </p:spPr>
        <p:txBody>
          <a:bodyPr wrap="square">
            <a:spAutoFit/>
          </a:bodyPr>
          <a:lstStyle/>
          <a:p>
            <a:pPr marL="0" algn="l" rtl="0" eaLnBrk="1" latinLnBrk="0" hangingPunct="1">
              <a:spcAft>
                <a:spcPts val="200"/>
              </a:spcAft>
              <a:buNone/>
            </a:pPr>
            <a:r>
              <a:rPr lang="fr-fr" sz="1100" kern="1200">
                <a:solidFill>
                  <a:srgbClr val="000000"/>
                </a:solidFill>
                <a:effectLst/>
                <a:latin typeface="Segoe Sans Display" pitchFamily="2" charset="0"/>
                <a:ea typeface="+mn-ea"/>
                <a:cs typeface="+mn-cs"/>
              </a:rPr>
              <a:t>Disponible dans le </a:t>
            </a:r>
            <a:r>
              <a:rPr lang="fr-fr" sz="1100" kern="1200">
                <a:solidFill>
                  <a:srgbClr val="000000"/>
                </a:solidFill>
                <a:effectLst/>
                <a:latin typeface="Segoe Sans Display" pitchFamily="2" charset="0"/>
                <a:ea typeface="+mn-ea"/>
                <a:cs typeface="+mn-cs"/>
                <a:hlinkClick r:id="rId8"/>
              </a:rPr>
              <a:t>programme Frontier</a:t>
            </a:r>
            <a:r>
              <a:rPr lang="fr-fr" sz="1100" kern="1200">
                <a:solidFill>
                  <a:srgbClr val="000000"/>
                </a:solidFill>
                <a:effectLst/>
                <a:latin typeface="Segoe Sans Display" pitchFamily="2" charset="0"/>
                <a:ea typeface="+mn-ea"/>
                <a:cs typeface="+mn-cs"/>
              </a:rPr>
              <a:t>, disponible dans le monde entier au premier trimestre 2026</a:t>
            </a:r>
            <a:endParaRPr lang="en-IN" sz="1100">
              <a:effectLst/>
            </a:endParaRPr>
          </a:p>
          <a:p>
            <a:pPr marL="0" algn="l" rtl="0" eaLnBrk="1" latinLnBrk="0" hangingPunct="1">
              <a:spcAft>
                <a:spcPts val="200"/>
              </a:spcAft>
              <a:buNone/>
            </a:pPr>
            <a:r>
              <a:rPr lang="fr-fr" sz="1100" kern="1200">
                <a:solidFill>
                  <a:srgbClr val="000000"/>
                </a:solidFill>
                <a:effectLst/>
                <a:latin typeface="Segoe Sans Display" pitchFamily="2" charset="0"/>
                <a:ea typeface="+mn-ea"/>
                <a:cs typeface="+mn-cs"/>
              </a:rPr>
              <a:t>* L’agent Excel prend actuellement uniquement en charge les sources Web ; les utilisateurs de Microsoft 365 Copilot Chat peuvent uniquement accéder à l’ancrage Web. </a:t>
            </a:r>
            <a:endParaRPr lang="en-IN" sz="1100">
              <a:effectLst/>
            </a:endParaRPr>
          </a:p>
        </p:txBody>
      </p:sp>
    </p:spTree>
    <p:extLst>
      <p:ext uri="{BB962C8B-B14F-4D97-AF65-F5344CB8AC3E}">
        <p14:creationId xmlns:p14="http://schemas.microsoft.com/office/powerpoint/2010/main" val="1456623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Code QR sur fond blanc">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r:embed="rId4"/>
          <a:srcRect/>
          <a:stretch/>
        </p:blipFill>
        <p:spPr>
          <a:xfrm>
            <a:off x="1208766" y="835066"/>
            <a:ext cx="1335210"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Image floue d’un ciel bleu et orange  Le contenu généré par IA peut être incorrect.">
            <a:extLst>
              <a:ext uri="{FF2B5EF4-FFF2-40B4-BE49-F238E27FC236}">
                <a16:creationId xmlns:a16="http://schemas.microsoft.com/office/drawing/2014/main" id="{8B53E518-C6A8-9ECF-F889-F03B4CEBA56D}"/>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635643"/>
            <a:ext cx="7532185" cy="1255728"/>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fr-fr"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Visitez </a:t>
            </a:r>
            <a:r>
              <a:rPr kumimoji="0" lang="fr-FR"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rPr>
              <a:t>le site du Hub client</a:t>
            </a:r>
            <a:r>
              <a:rPr kumimoji="0" lang="fr-FR"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 </a:t>
            </a:r>
            <a:r>
              <a:rPr kumimoji="0" lang="fr-fr"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pour connaître </a:t>
            </a:r>
            <a:br>
              <a:rPr kumimoji="0" lang="fr-fr"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fr-fr"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les prochaines sessions, mises à jour </a:t>
            </a:r>
            <a:br>
              <a:rPr kumimoji="0" lang="fr-fr"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fr-fr"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et contenus à la demande !</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fr-fr"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a:extLst>
            <a:ext uri="{FF2B5EF4-FFF2-40B4-BE49-F238E27FC236}">
              <a16:creationId xmlns:a16="http://schemas.microsoft.com/office/drawing/2014/main" id="{C46FD195-0670-8BCD-E406-D49A7B55AFF6}"/>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87F47579-E137-250B-0A36-C6435D83FB40}"/>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6960" y="11102"/>
            <a:ext cx="12192000" cy="6858000"/>
          </a:xfrm>
          <a:prstGeom prst="rect">
            <a:avLst/>
          </a:prstGeom>
        </p:spPr>
      </p:pic>
      <p:sp>
        <p:nvSpPr>
          <p:cNvPr id="31" name="Rectangle 30">
            <a:extLst>
              <a:ext uri="{FF2B5EF4-FFF2-40B4-BE49-F238E27FC236}">
                <a16:creationId xmlns:a16="http://schemas.microsoft.com/office/drawing/2014/main" id="{592E9963-BC41-CF82-28A0-48515A037FD6}"/>
              </a:ext>
              <a:ext uri="{C183D7F6-B498-43B3-948B-1728B52AA6E4}">
                <adec:decorative xmlns:adec="http://schemas.microsoft.com/office/drawing/2017/decorative" val="1"/>
              </a:ext>
            </a:extLst>
          </p:cNvPr>
          <p:cNvSpPr>
            <a:spLocks/>
          </p:cNvSpPr>
          <p:nvPr/>
        </p:nvSpPr>
        <p:spPr bwMode="auto">
          <a:xfrm>
            <a:off x="6960" y="-28977"/>
            <a:ext cx="12191998"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91F2C"/>
              </a:solidFill>
              <a:effectLst/>
              <a:highlight>
                <a:srgbClr val="FFFF00"/>
              </a:highlight>
              <a:uLnTx/>
              <a:uFillTx/>
              <a:latin typeface="Segoe Sans Display"/>
              <a:ea typeface="+mn-ea"/>
              <a:cs typeface="Segoe UI" pitchFamily="34" charset="0"/>
            </a:endParaRPr>
          </a:p>
        </p:txBody>
      </p:sp>
      <p:pic>
        <p:nvPicPr>
          <p:cNvPr id="32" name="Picture 31">
            <a:extLst>
              <a:ext uri="{FF2B5EF4-FFF2-40B4-BE49-F238E27FC236}">
                <a16:creationId xmlns:a16="http://schemas.microsoft.com/office/drawing/2014/main" id="{0250977E-E50A-C453-9EF6-D4407E561225}"/>
              </a:ext>
              <a:ext uri="{C183D7F6-B498-43B3-948B-1728B52AA6E4}">
                <adec:decorative xmlns:adec="http://schemas.microsoft.com/office/drawing/2017/decorative" val="1"/>
              </a:ext>
            </a:extLst>
          </p:cNvPr>
          <p:cNvPicPr>
            <a:picLocks/>
          </p:cNvPicPr>
          <p:nvPr/>
        </p:nvPicPr>
        <p:blipFill>
          <a:blip r:embed="rId4"/>
          <a:stretch>
            <a:fillRect/>
          </a:stretch>
        </p:blipFill>
        <p:spPr>
          <a:xfrm flipH="1">
            <a:off x="0" y="6788943"/>
            <a:ext cx="12191992" cy="69057"/>
          </a:xfrm>
          <a:prstGeom prst="rect">
            <a:avLst/>
          </a:prstGeom>
        </p:spPr>
      </p:pic>
      <p:sp>
        <p:nvSpPr>
          <p:cNvPr id="44" name="Title 43">
            <a:extLst>
              <a:ext uri="{FF2B5EF4-FFF2-40B4-BE49-F238E27FC236}">
                <a16:creationId xmlns:a16="http://schemas.microsoft.com/office/drawing/2014/main" id="{3142E3E5-8472-04FF-8806-FE4791E4BC16}"/>
              </a:ext>
            </a:extLst>
          </p:cNvPr>
          <p:cNvSpPr>
            <a:spLocks noGrp="1"/>
          </p:cNvSpPr>
          <p:nvPr>
            <p:ph type="title"/>
          </p:nvPr>
        </p:nvSpPr>
        <p:spPr>
          <a:xfrm>
            <a:off x="571500" y="-876624"/>
            <a:ext cx="11052046" cy="553998"/>
          </a:xfrm>
        </p:spPr>
        <p:txBody>
          <a:bodyPr/>
          <a:lstStyle/>
          <a:p>
            <a:r>
              <a:rPr lang="fr-fr"/>
              <a:t>Fonction</a:t>
            </a:r>
          </a:p>
        </p:txBody>
      </p:sp>
      <p:sp>
        <p:nvSpPr>
          <p:cNvPr id="6" name="Title 1">
            <a:extLst>
              <a:ext uri="{FF2B5EF4-FFF2-40B4-BE49-F238E27FC236}">
                <a16:creationId xmlns:a16="http://schemas.microsoft.com/office/drawing/2014/main" id="{27663F20-88E5-BB89-949A-785A95DBA9F8}"/>
              </a:ext>
              <a:ext uri="{C183D7F6-B498-43B3-948B-1728B52AA6E4}">
                <adec:decorative xmlns:adec="http://schemas.microsoft.com/office/drawing/2017/decorative" val="0"/>
              </a:ext>
            </a:extLst>
          </p:cNvPr>
          <p:cNvSpPr txBox="1">
            <a:spLocks/>
          </p:cNvSpPr>
          <p:nvPr/>
        </p:nvSpPr>
        <p:spPr>
          <a:xfrm>
            <a:off x="571500" y="457200"/>
            <a:ext cx="11052046"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fr-fr" sz="3200" b="0" i="0" u="none" strike="noStrike" kern="1200" cap="none" spc="-50" normalizeH="0" baseline="0" noProof="0">
                <a:ln w="3175">
                  <a:noFill/>
                </a:ln>
                <a:gradFill>
                  <a:gsLst>
                    <a:gs pos="2874">
                      <a:srgbClr val="0078D4"/>
                    </a:gs>
                    <a:gs pos="71000">
                      <a:srgbClr val="8661C5"/>
                    </a:gs>
                    <a:gs pos="100000">
                      <a:srgbClr val="C03BC4"/>
                    </a:gs>
                  </a:gsLst>
                  <a:lin ang="0" scaled="1"/>
                </a:gradFill>
                <a:effectLst/>
                <a:uLnTx/>
                <a:uFillTx/>
                <a:latin typeface="Segoe Sans Display Semibold"/>
                <a:ea typeface="+mn-ea"/>
                <a:cs typeface="Segoe Sans Display" pitchFamily="2" charset="0"/>
              </a:rPr>
              <a:t>Agents dans Microsoft 365</a:t>
            </a:r>
          </a:p>
        </p:txBody>
      </p:sp>
      <p:sp>
        <p:nvSpPr>
          <p:cNvPr id="106" name="Freeform: Shape 105">
            <a:extLst>
              <a:ext uri="{FF2B5EF4-FFF2-40B4-BE49-F238E27FC236}">
                <a16:creationId xmlns:a16="http://schemas.microsoft.com/office/drawing/2014/main" id="{9FF2FD99-3A7F-EA28-E9DC-C860CD6CE71E}"/>
              </a:ext>
              <a:ext uri="{C183D7F6-B498-43B3-948B-1728B52AA6E4}">
                <adec:decorative xmlns:adec="http://schemas.microsoft.com/office/drawing/2017/decorative" val="1"/>
              </a:ext>
            </a:extLst>
          </p:cNvPr>
          <p:cNvSpPr>
            <a:spLocks/>
          </p:cNvSpPr>
          <p:nvPr/>
        </p:nvSpPr>
        <p:spPr bwMode="auto">
          <a:xfrm>
            <a:off x="7722" y="989722"/>
            <a:ext cx="11918023" cy="5505572"/>
          </a:xfrm>
          <a:custGeom>
            <a:avLst/>
            <a:gdLst>
              <a:gd name="connsiteX0" fmla="*/ 0 w 10663238"/>
              <a:gd name="connsiteY0" fmla="*/ 0 h 4013200"/>
              <a:gd name="connsiteX1" fmla="*/ 10342704 w 10663238"/>
              <a:gd name="connsiteY1" fmla="*/ 0 h 4013200"/>
              <a:gd name="connsiteX2" fmla="*/ 10663238 w 10663238"/>
              <a:gd name="connsiteY2" fmla="*/ 320534 h 4013200"/>
              <a:gd name="connsiteX3" fmla="*/ 10663238 w 10663238"/>
              <a:gd name="connsiteY3" fmla="*/ 3692666 h 4013200"/>
              <a:gd name="connsiteX4" fmla="*/ 10342704 w 10663238"/>
              <a:gd name="connsiteY4" fmla="*/ 4013200 h 4013200"/>
              <a:gd name="connsiteX5" fmla="*/ 0 w 10663238"/>
              <a:gd name="connsiteY5" fmla="*/ 4013200 h 4013200"/>
              <a:gd name="connsiteX6" fmla="*/ 0 w 10663238"/>
              <a:gd name="connsiteY6" fmla="*/ 0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3238" h="4013200">
                <a:moveTo>
                  <a:pt x="0" y="0"/>
                </a:moveTo>
                <a:lnTo>
                  <a:pt x="10342704" y="0"/>
                </a:lnTo>
                <a:cubicBezTo>
                  <a:pt x="10519730" y="0"/>
                  <a:pt x="10663238" y="143508"/>
                  <a:pt x="10663238" y="320534"/>
                </a:cubicBezTo>
                <a:lnTo>
                  <a:pt x="10663238" y="3692666"/>
                </a:lnTo>
                <a:cubicBezTo>
                  <a:pt x="10663238" y="3869692"/>
                  <a:pt x="10519730" y="4013200"/>
                  <a:pt x="10342704" y="4013200"/>
                </a:cubicBezTo>
                <a:lnTo>
                  <a:pt x="0" y="4013200"/>
                </a:lnTo>
                <a:lnTo>
                  <a:pt x="0" y="0"/>
                </a:lnTo>
                <a:close/>
              </a:path>
            </a:pathLst>
          </a:cu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139" name="Group 138">
            <a:extLst>
              <a:ext uri="{FF2B5EF4-FFF2-40B4-BE49-F238E27FC236}">
                <a16:creationId xmlns:a16="http://schemas.microsoft.com/office/drawing/2014/main" id="{511CF88B-F7D0-5479-7B13-FB7FF203534F}"/>
              </a:ext>
            </a:extLst>
          </p:cNvPr>
          <p:cNvGrpSpPr/>
          <p:nvPr/>
        </p:nvGrpSpPr>
        <p:grpSpPr>
          <a:xfrm>
            <a:off x="571500" y="1411309"/>
            <a:ext cx="11048999" cy="4422942"/>
            <a:chOff x="571500" y="1411309"/>
            <a:chExt cx="11048999" cy="4422942"/>
          </a:xfrm>
        </p:grpSpPr>
        <p:sp>
          <p:nvSpPr>
            <p:cNvPr id="140" name="Rectangle: Rounded Corners 30">
              <a:extLst>
                <a:ext uri="{FF2B5EF4-FFF2-40B4-BE49-F238E27FC236}">
                  <a16:creationId xmlns:a16="http://schemas.microsoft.com/office/drawing/2014/main" id="{4C3167A5-CBAD-BF70-F147-11E3D7488BC6}"/>
                </a:ext>
              </a:extLst>
            </p:cNvPr>
            <p:cNvSpPr>
              <a:spLocks/>
            </p:cNvSpPr>
            <p:nvPr/>
          </p:nvSpPr>
          <p:spPr bwMode="auto">
            <a:xfrm>
              <a:off x="57150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41" name="Rectangle: Rounded Corners 30">
              <a:extLst>
                <a:ext uri="{FF2B5EF4-FFF2-40B4-BE49-F238E27FC236}">
                  <a16:creationId xmlns:a16="http://schemas.microsoft.com/office/drawing/2014/main" id="{74667EC8-C5AB-E646-C85A-15A4D4E6721C}"/>
                </a:ext>
              </a:extLst>
            </p:cNvPr>
            <p:cNvSpPr>
              <a:spLocks/>
            </p:cNvSpPr>
            <p:nvPr/>
          </p:nvSpPr>
          <p:spPr bwMode="auto">
            <a:xfrm>
              <a:off x="2816933"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42" name="Rectangle: Rounded Corners 30">
              <a:extLst>
                <a:ext uri="{FF2B5EF4-FFF2-40B4-BE49-F238E27FC236}">
                  <a16:creationId xmlns:a16="http://schemas.microsoft.com/office/drawing/2014/main" id="{22BE0E7A-D1EF-A031-E8DE-495D36D27100}"/>
                </a:ext>
              </a:extLst>
            </p:cNvPr>
            <p:cNvSpPr>
              <a:spLocks/>
            </p:cNvSpPr>
            <p:nvPr/>
          </p:nvSpPr>
          <p:spPr bwMode="auto">
            <a:xfrm>
              <a:off x="955323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43" name="Rectangle: Rounded Corners 30">
              <a:extLst>
                <a:ext uri="{FF2B5EF4-FFF2-40B4-BE49-F238E27FC236}">
                  <a16:creationId xmlns:a16="http://schemas.microsoft.com/office/drawing/2014/main" id="{7B50FCF2-6EED-FD92-6C6F-FA3B1E9623D0}"/>
                </a:ext>
              </a:extLst>
            </p:cNvPr>
            <p:cNvSpPr>
              <a:spLocks/>
            </p:cNvSpPr>
            <p:nvPr/>
          </p:nvSpPr>
          <p:spPr bwMode="auto">
            <a:xfrm>
              <a:off x="7307798"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44" name="Rectangle: Rounded Corners 30">
              <a:extLst>
                <a:ext uri="{FF2B5EF4-FFF2-40B4-BE49-F238E27FC236}">
                  <a16:creationId xmlns:a16="http://schemas.microsoft.com/office/drawing/2014/main" id="{CCAE5CAB-1680-3AB8-0A55-E89E0892C195}"/>
                </a:ext>
              </a:extLst>
            </p:cNvPr>
            <p:cNvSpPr>
              <a:spLocks/>
            </p:cNvSpPr>
            <p:nvPr/>
          </p:nvSpPr>
          <p:spPr bwMode="auto">
            <a:xfrm>
              <a:off x="5062365"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45" name="Rectangle: Rounded Corners 30">
              <a:extLst>
                <a:ext uri="{FF2B5EF4-FFF2-40B4-BE49-F238E27FC236}">
                  <a16:creationId xmlns:a16="http://schemas.microsoft.com/office/drawing/2014/main" id="{0AC0280F-BB38-19F5-7732-5C673E96721B}"/>
                </a:ext>
              </a:extLst>
            </p:cNvPr>
            <p:cNvSpPr>
              <a:spLocks/>
            </p:cNvSpPr>
            <p:nvPr/>
          </p:nvSpPr>
          <p:spPr bwMode="auto">
            <a:xfrm>
              <a:off x="57150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46" name="Rectangle: Rounded Corners 30">
              <a:extLst>
                <a:ext uri="{FF2B5EF4-FFF2-40B4-BE49-F238E27FC236}">
                  <a16:creationId xmlns:a16="http://schemas.microsoft.com/office/drawing/2014/main" id="{99B8DCAF-9CD4-48A2-F15C-031425B24D7D}"/>
                </a:ext>
              </a:extLst>
            </p:cNvPr>
            <p:cNvSpPr>
              <a:spLocks/>
            </p:cNvSpPr>
            <p:nvPr/>
          </p:nvSpPr>
          <p:spPr bwMode="auto">
            <a:xfrm>
              <a:off x="2816933"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47" name="Rectangle: Rounded Corners 30">
              <a:extLst>
                <a:ext uri="{FF2B5EF4-FFF2-40B4-BE49-F238E27FC236}">
                  <a16:creationId xmlns:a16="http://schemas.microsoft.com/office/drawing/2014/main" id="{3F711B1E-9FB8-A9E9-DCFF-6DD5E8265D00}"/>
                </a:ext>
              </a:extLst>
            </p:cNvPr>
            <p:cNvSpPr>
              <a:spLocks/>
            </p:cNvSpPr>
            <p:nvPr/>
          </p:nvSpPr>
          <p:spPr bwMode="auto">
            <a:xfrm>
              <a:off x="955323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48" name="Rectangle: Rounded Corners 30">
              <a:extLst>
                <a:ext uri="{FF2B5EF4-FFF2-40B4-BE49-F238E27FC236}">
                  <a16:creationId xmlns:a16="http://schemas.microsoft.com/office/drawing/2014/main" id="{61F66E8D-8618-BFB2-A97F-EA5E6A6BAF65}"/>
                </a:ext>
              </a:extLst>
            </p:cNvPr>
            <p:cNvSpPr>
              <a:spLocks/>
            </p:cNvSpPr>
            <p:nvPr/>
          </p:nvSpPr>
          <p:spPr bwMode="auto">
            <a:xfrm>
              <a:off x="7307798"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49" name="Rectangle: Rounded Corners 30">
              <a:extLst>
                <a:ext uri="{FF2B5EF4-FFF2-40B4-BE49-F238E27FC236}">
                  <a16:creationId xmlns:a16="http://schemas.microsoft.com/office/drawing/2014/main" id="{5F0343C1-31B6-B60B-277F-04D31336605C}"/>
                </a:ext>
              </a:extLst>
            </p:cNvPr>
            <p:cNvSpPr>
              <a:spLocks/>
            </p:cNvSpPr>
            <p:nvPr/>
          </p:nvSpPr>
          <p:spPr bwMode="auto">
            <a:xfrm>
              <a:off x="5062365"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50" name="Rectangle: Rounded Corners 149">
              <a:extLst>
                <a:ext uri="{FF2B5EF4-FFF2-40B4-BE49-F238E27FC236}">
                  <a16:creationId xmlns:a16="http://schemas.microsoft.com/office/drawing/2014/main" id="{338C4503-578E-9078-7012-D692F75F0DE2}"/>
                </a:ext>
              </a:extLst>
            </p:cNvPr>
            <p:cNvSpPr>
              <a:spLocks/>
            </p:cNvSpPr>
            <p:nvPr/>
          </p:nvSpPr>
          <p:spPr bwMode="auto">
            <a:xfrm>
              <a:off x="621337"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51" name="Rectangle: Rounded Corners 30">
              <a:extLst>
                <a:ext uri="{FF2B5EF4-FFF2-40B4-BE49-F238E27FC236}">
                  <a16:creationId xmlns:a16="http://schemas.microsoft.com/office/drawing/2014/main" id="{16759A33-2F9D-A102-82C9-933C24204103}"/>
                </a:ext>
              </a:extLst>
            </p:cNvPr>
            <p:cNvSpPr>
              <a:spLocks/>
            </p:cNvSpPr>
            <p:nvPr/>
          </p:nvSpPr>
          <p:spPr bwMode="auto">
            <a:xfrm>
              <a:off x="286677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52" name="Rectangle: Rounded Corners 30">
              <a:extLst>
                <a:ext uri="{FF2B5EF4-FFF2-40B4-BE49-F238E27FC236}">
                  <a16:creationId xmlns:a16="http://schemas.microsoft.com/office/drawing/2014/main" id="{978B4C0A-8DD9-14B3-9811-7281D236B361}"/>
                </a:ext>
              </a:extLst>
            </p:cNvPr>
            <p:cNvSpPr>
              <a:spLocks/>
            </p:cNvSpPr>
            <p:nvPr/>
          </p:nvSpPr>
          <p:spPr bwMode="auto">
            <a:xfrm>
              <a:off x="955323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53" name="Rectangle: Rounded Corners 30">
              <a:extLst>
                <a:ext uri="{FF2B5EF4-FFF2-40B4-BE49-F238E27FC236}">
                  <a16:creationId xmlns:a16="http://schemas.microsoft.com/office/drawing/2014/main" id="{4885C44E-3268-0FA3-057B-B9FBC7BD6179}"/>
                </a:ext>
              </a:extLst>
            </p:cNvPr>
            <p:cNvSpPr>
              <a:spLocks/>
            </p:cNvSpPr>
            <p:nvPr/>
          </p:nvSpPr>
          <p:spPr bwMode="auto">
            <a:xfrm>
              <a:off x="7307798"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sp>
          <p:nvSpPr>
            <p:cNvPr id="154" name="Rectangle: Rounded Corners 30">
              <a:extLst>
                <a:ext uri="{FF2B5EF4-FFF2-40B4-BE49-F238E27FC236}">
                  <a16:creationId xmlns:a16="http://schemas.microsoft.com/office/drawing/2014/main" id="{352F24C5-DA77-F69D-A903-C0CF24788C95}"/>
                </a:ext>
              </a:extLst>
            </p:cNvPr>
            <p:cNvSpPr>
              <a:spLocks/>
            </p:cNvSpPr>
            <p:nvPr/>
          </p:nvSpPr>
          <p:spPr bwMode="auto">
            <a:xfrm>
              <a:off x="5112202"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rgbClr val="091F2C"/>
                </a:solidFill>
                <a:effectLst/>
                <a:uLnTx/>
                <a:uFillTx/>
                <a:latin typeface="Segoe Sans Display Semibold"/>
                <a:ea typeface="+mn-ea"/>
                <a:cs typeface="Segoe Sans Display" pitchFamily="2" charset="0"/>
              </a:endParaRPr>
            </a:p>
          </p:txBody>
        </p:sp>
      </p:grpSp>
      <p:sp>
        <p:nvSpPr>
          <p:cNvPr id="155" name="TextBox 154">
            <a:extLst>
              <a:ext uri="{FF2B5EF4-FFF2-40B4-BE49-F238E27FC236}">
                <a16:creationId xmlns:a16="http://schemas.microsoft.com/office/drawing/2014/main" id="{0375C22C-4527-D52D-8FE0-9C52BA701FEA}"/>
              </a:ext>
            </a:extLst>
          </p:cNvPr>
          <p:cNvSpPr txBox="1"/>
          <p:nvPr/>
        </p:nvSpPr>
        <p:spPr>
          <a:xfrm>
            <a:off x="1300687" y="1057365"/>
            <a:ext cx="9590627" cy="24622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000000"/>
                </a:solidFill>
                <a:effectLst/>
                <a:uLnTx/>
                <a:uFillTx/>
                <a:latin typeface="Segoe Sans Display"/>
                <a:ea typeface="+mn-ea"/>
                <a:cs typeface="+mn-cs"/>
              </a:rPr>
              <a:t>Automatisez les tâches avec des agents prédéfinis par Microsoft, conçus pour le milieu professionnel</a:t>
            </a:r>
          </a:p>
        </p:txBody>
      </p:sp>
      <p:sp>
        <p:nvSpPr>
          <p:cNvPr id="156" name="TextBox 155">
            <a:extLst>
              <a:ext uri="{FF2B5EF4-FFF2-40B4-BE49-F238E27FC236}">
                <a16:creationId xmlns:a16="http://schemas.microsoft.com/office/drawing/2014/main" id="{9010B55E-1A69-E658-5985-C6146606655F}"/>
              </a:ext>
            </a:extLst>
          </p:cNvPr>
          <p:cNvSpPr txBox="1"/>
          <p:nvPr/>
        </p:nvSpPr>
        <p:spPr>
          <a:xfrm>
            <a:off x="844399" y="5981125"/>
            <a:ext cx="10507526" cy="381575"/>
          </a:xfrm>
          <a:prstGeom prst="roundRect">
            <a:avLst>
              <a:gd name="adj" fmla="val 50000"/>
            </a:avLst>
          </a:prstGeom>
          <a:gradFill>
            <a:gsLst>
              <a:gs pos="0">
                <a:srgbClr val="0078D4">
                  <a:alpha val="5000"/>
                </a:srgbClr>
              </a:gs>
              <a:gs pos="100000">
                <a:schemeClr val="accent2">
                  <a:alpha val="5000"/>
                </a:schemeClr>
              </a:gs>
            </a:gsLst>
            <a:lin ang="2700000" scaled="1"/>
          </a:gradFill>
          <a:ln w="19050">
            <a:gradFill flip="none" rotWithShape="1">
              <a:gsLst>
                <a:gs pos="0">
                  <a:srgbClr val="0078D4"/>
                </a:gs>
                <a:gs pos="100000">
                  <a:schemeClr val="accent2"/>
                </a:gs>
              </a:gsLst>
              <a:lin ang="2700000" scaled="1"/>
              <a:tileRect/>
            </a:gradFill>
          </a:ln>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a:ea typeface="+mn-ea"/>
                <a:cs typeface="+mn-cs"/>
              </a:rPr>
              <a:t>Découvrez les meilleures pratiques relatives aux agents sur notre AI Agent Hub </a:t>
            </a:r>
            <a:r>
              <a:rPr kumimoji="0" lang="fr-fr" sz="1400" b="0" i="0" u="none" strike="noStrike" kern="1200" cap="none" spc="0" normalizeH="0" baseline="0" noProof="0">
                <a:ln>
                  <a:noFill/>
                </a:ln>
                <a:solidFill>
                  <a:srgbClr val="0078D4"/>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Agents IA – Adoption Microsoft</a:t>
            </a:r>
            <a:endParaRPr kumimoji="0" lang="en-US" sz="1400" b="0" i="0" u="none" strike="noStrike" kern="1200" cap="none" spc="0" normalizeH="0" baseline="0" noProof="0">
              <a:ln>
                <a:noFill/>
              </a:ln>
              <a:solidFill>
                <a:srgbClr val="0078D4"/>
              </a:solidFill>
              <a:effectLst/>
              <a:uLnTx/>
              <a:uFillTx/>
              <a:latin typeface="Segoe Sans Display"/>
              <a:ea typeface="+mn-ea"/>
              <a:cs typeface="+mn-cs"/>
            </a:endParaRPr>
          </a:p>
        </p:txBody>
      </p:sp>
      <p:grpSp>
        <p:nvGrpSpPr>
          <p:cNvPr id="157" name="Group 156">
            <a:extLst>
              <a:ext uri="{FF2B5EF4-FFF2-40B4-BE49-F238E27FC236}">
                <a16:creationId xmlns:a16="http://schemas.microsoft.com/office/drawing/2014/main" id="{328C0FB4-1EDB-650F-A00C-5500F32499A8}"/>
              </a:ext>
            </a:extLst>
          </p:cNvPr>
          <p:cNvGrpSpPr/>
          <p:nvPr/>
        </p:nvGrpSpPr>
        <p:grpSpPr>
          <a:xfrm>
            <a:off x="2936168" y="2849440"/>
            <a:ext cx="1828800" cy="1160530"/>
            <a:chOff x="2936168" y="2849440"/>
            <a:chExt cx="1828800" cy="1160530"/>
          </a:xfrm>
        </p:grpSpPr>
        <p:sp>
          <p:nvSpPr>
            <p:cNvPr id="158" name="TextBox 157">
              <a:extLst>
                <a:ext uri="{FF2B5EF4-FFF2-40B4-BE49-F238E27FC236}">
                  <a16:creationId xmlns:a16="http://schemas.microsoft.com/office/drawing/2014/main" id="{966EB55E-7B34-8554-5E2E-B95651A91C83}"/>
                </a:ext>
              </a:extLst>
            </p:cNvPr>
            <p:cNvSpPr txBox="1">
              <a:spLocks/>
            </p:cNvSpPr>
            <p:nvPr/>
          </p:nvSpPr>
          <p:spPr>
            <a:xfrm>
              <a:off x="2936168"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6">
                    <a:extLst>
                      <a:ext uri="{A12FA001-AC4F-418D-AE19-62706E023703}">
                        <ahyp:hlinkClr xmlns:ahyp="http://schemas.microsoft.com/office/drawing/2018/hyperlinkcolor" val="tx"/>
                      </a:ext>
                    </a:extLst>
                  </a:hlinkClick>
                </a:rPr>
                <a:t>Préversion publique</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159" name="TextBox 158">
              <a:extLst>
                <a:ext uri="{FF2B5EF4-FFF2-40B4-BE49-F238E27FC236}">
                  <a16:creationId xmlns:a16="http://schemas.microsoft.com/office/drawing/2014/main" id="{80203071-28C8-16A6-C7F7-12077303F1B8}"/>
                </a:ext>
              </a:extLst>
            </p:cNvPr>
            <p:cNvSpPr txBox="1">
              <a:spLocks/>
            </p:cNvSpPr>
            <p:nvPr/>
          </p:nvSpPr>
          <p:spPr>
            <a:xfrm>
              <a:off x="3476267" y="3331207"/>
              <a:ext cx="748603"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Channels</a:t>
              </a:r>
              <a:endParaRPr kumimoji="0" lang="en-US" sz="14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160" name="TextBox 159">
              <a:extLst>
                <a:ext uri="{FF2B5EF4-FFF2-40B4-BE49-F238E27FC236}">
                  <a16:creationId xmlns:a16="http://schemas.microsoft.com/office/drawing/2014/main" id="{12E05B07-FEB5-BCA8-3ED6-BDB02582498B}"/>
                </a:ext>
              </a:extLst>
            </p:cNvPr>
            <p:cNvSpPr txBox="1"/>
            <p:nvPr/>
          </p:nvSpPr>
          <p:spPr>
            <a:xfrm>
              <a:off x="2936168"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Coéquipier IA</a:t>
              </a:r>
            </a:p>
          </p:txBody>
        </p:sp>
        <p:pic>
          <p:nvPicPr>
            <p:cNvPr id="161" name="Picture 160">
              <a:extLst>
                <a:ext uri="{FF2B5EF4-FFF2-40B4-BE49-F238E27FC236}">
                  <a16:creationId xmlns:a16="http://schemas.microsoft.com/office/drawing/2014/main" id="{E0769D90-BE59-9B6A-91FA-ADADDC7A468F}"/>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44124" y="2849440"/>
              <a:ext cx="612888" cy="612888"/>
            </a:xfrm>
            <a:prstGeom prst="rect">
              <a:avLst/>
            </a:prstGeom>
          </p:spPr>
        </p:pic>
      </p:grpSp>
      <p:grpSp>
        <p:nvGrpSpPr>
          <p:cNvPr id="162" name="Group 161">
            <a:extLst>
              <a:ext uri="{FF2B5EF4-FFF2-40B4-BE49-F238E27FC236}">
                <a16:creationId xmlns:a16="http://schemas.microsoft.com/office/drawing/2014/main" id="{AD45BC37-54A8-4D85-58A6-54D3B7DEC040}"/>
              </a:ext>
            </a:extLst>
          </p:cNvPr>
          <p:cNvGrpSpPr/>
          <p:nvPr/>
        </p:nvGrpSpPr>
        <p:grpSpPr>
          <a:xfrm>
            <a:off x="2936168" y="1523949"/>
            <a:ext cx="1828800" cy="1085092"/>
            <a:chOff x="2936168" y="1523949"/>
            <a:chExt cx="1828800" cy="1085092"/>
          </a:xfrm>
        </p:grpSpPr>
        <p:sp>
          <p:nvSpPr>
            <p:cNvPr id="163" name="TextBox 162">
              <a:extLst>
                <a:ext uri="{FF2B5EF4-FFF2-40B4-BE49-F238E27FC236}">
                  <a16:creationId xmlns:a16="http://schemas.microsoft.com/office/drawing/2014/main" id="{668836A1-1B3E-97DF-F85E-5011D5479DA0}"/>
                </a:ext>
              </a:extLst>
            </p:cNvPr>
            <p:cNvSpPr txBox="1">
              <a:spLocks/>
            </p:cNvSpPr>
            <p:nvPr/>
          </p:nvSpPr>
          <p:spPr>
            <a:xfrm>
              <a:off x="2936168"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Analyste</a:t>
              </a:r>
            </a:p>
          </p:txBody>
        </p:sp>
        <p:pic>
          <p:nvPicPr>
            <p:cNvPr id="164" name="Picture 163">
              <a:extLst>
                <a:ext uri="{FF2B5EF4-FFF2-40B4-BE49-F238E27FC236}">
                  <a16:creationId xmlns:a16="http://schemas.microsoft.com/office/drawing/2014/main" id="{00C39132-4647-7086-2CBE-0E4CC91A561E}"/>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85976" y="1523949"/>
              <a:ext cx="329184" cy="329184"/>
            </a:xfrm>
            <a:prstGeom prst="rect">
              <a:avLst/>
            </a:prstGeom>
          </p:spPr>
        </p:pic>
        <p:sp>
          <p:nvSpPr>
            <p:cNvPr id="165" name="TextBox 164">
              <a:extLst>
                <a:ext uri="{FF2B5EF4-FFF2-40B4-BE49-F238E27FC236}">
                  <a16:creationId xmlns:a16="http://schemas.microsoft.com/office/drawing/2014/main" id="{64693868-688A-2B6F-080F-B15C5DB2BB91}"/>
                </a:ext>
              </a:extLst>
            </p:cNvPr>
            <p:cNvSpPr txBox="1"/>
            <p:nvPr/>
          </p:nvSpPr>
          <p:spPr>
            <a:xfrm>
              <a:off x="2936168"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Raisonnement avancé</a:t>
              </a:r>
            </a:p>
          </p:txBody>
        </p:sp>
        <p:sp>
          <p:nvSpPr>
            <p:cNvPr id="166" name="TextBox 165">
              <a:extLst>
                <a:ext uri="{FF2B5EF4-FFF2-40B4-BE49-F238E27FC236}">
                  <a16:creationId xmlns:a16="http://schemas.microsoft.com/office/drawing/2014/main" id="{4DAE20BD-DA7F-5FDF-2E45-A42972F3BAF8}"/>
                </a:ext>
              </a:extLst>
            </p:cNvPr>
            <p:cNvSpPr txBox="1">
              <a:spLocks/>
            </p:cNvSpPr>
            <p:nvPr/>
          </p:nvSpPr>
          <p:spPr>
            <a:xfrm>
              <a:off x="2936168"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9">
                    <a:extLst>
                      <a:ext uri="{A12FA001-AC4F-418D-AE19-62706E023703}">
                        <ahyp:hlinkClr xmlns:ahyp="http://schemas.microsoft.com/office/drawing/2018/hyperlinkcolor" val="tx"/>
                      </a:ext>
                    </a:extLst>
                  </a:hlinkClick>
                </a:rPr>
                <a:t>Disponible globalement</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grpSp>
      <p:grpSp>
        <p:nvGrpSpPr>
          <p:cNvPr id="167" name="Group 166">
            <a:extLst>
              <a:ext uri="{FF2B5EF4-FFF2-40B4-BE49-F238E27FC236}">
                <a16:creationId xmlns:a16="http://schemas.microsoft.com/office/drawing/2014/main" id="{C309F7D8-9D28-5E89-0A22-4D297C0B96A6}"/>
              </a:ext>
            </a:extLst>
          </p:cNvPr>
          <p:cNvGrpSpPr/>
          <p:nvPr/>
        </p:nvGrpSpPr>
        <p:grpSpPr>
          <a:xfrm>
            <a:off x="2936168" y="4395153"/>
            <a:ext cx="1828800" cy="1214804"/>
            <a:chOff x="2936168" y="4395153"/>
            <a:chExt cx="1828800" cy="1214804"/>
          </a:xfrm>
        </p:grpSpPr>
        <p:pic>
          <p:nvPicPr>
            <p:cNvPr id="168" name="Picture 167" descr="Logo vert et blanc  Le contenu généré par IA peut être incorrect.">
              <a:extLst>
                <a:ext uri="{FF2B5EF4-FFF2-40B4-BE49-F238E27FC236}">
                  <a16:creationId xmlns:a16="http://schemas.microsoft.com/office/drawing/2014/main" id="{722408D7-C038-D546-CA4C-E5DFD22887A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704264" y="4395153"/>
              <a:ext cx="292608" cy="292608"/>
            </a:xfrm>
            <a:prstGeom prst="rect">
              <a:avLst/>
            </a:prstGeom>
          </p:spPr>
        </p:pic>
        <p:sp>
          <p:nvSpPr>
            <p:cNvPr id="169" name="TextBox 168">
              <a:extLst>
                <a:ext uri="{FF2B5EF4-FFF2-40B4-BE49-F238E27FC236}">
                  <a16:creationId xmlns:a16="http://schemas.microsoft.com/office/drawing/2014/main" id="{B0B43061-0FDA-063D-D67F-7F414727FD09}"/>
                </a:ext>
              </a:extLst>
            </p:cNvPr>
            <p:cNvSpPr txBox="1">
              <a:spLocks/>
            </p:cNvSpPr>
            <p:nvPr/>
          </p:nvSpPr>
          <p:spPr>
            <a:xfrm>
              <a:off x="2936168"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Excel</a:t>
              </a:r>
            </a:p>
          </p:txBody>
        </p:sp>
        <p:sp>
          <p:nvSpPr>
            <p:cNvPr id="170" name="TextBox 169">
              <a:extLst>
                <a:ext uri="{FF2B5EF4-FFF2-40B4-BE49-F238E27FC236}">
                  <a16:creationId xmlns:a16="http://schemas.microsoft.com/office/drawing/2014/main" id="{CE926E78-A9C8-478E-3A34-46F76CC13AC9}"/>
                </a:ext>
              </a:extLst>
            </p:cNvPr>
            <p:cNvSpPr txBox="1"/>
            <p:nvPr/>
          </p:nvSpPr>
          <p:spPr>
            <a:xfrm>
              <a:off x="2936168"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Visualisations de données</a:t>
              </a:r>
              <a:br>
                <a:rPr kumimoji="0" sz="1765" b="0" i="0" u="none" strike="noStrike" kern="1200" cap="none" spc="0" normalizeH="0" baseline="0" noProof="0">
                  <a:ln>
                    <a:noFill/>
                  </a:ln>
                  <a:solidFill>
                    <a:srgbClr val="091F2C"/>
                  </a:solidFill>
                  <a:effectLst/>
                  <a:uLnTx/>
                  <a:uFillTx/>
                  <a:latin typeface="Segoe Sans Display"/>
                  <a:ea typeface="+mn-ea"/>
                  <a:cs typeface="+mn-cs"/>
                </a:rPr>
              </a:br>
              <a:r>
                <a:rPr kumimoji="0" lang="fr-fr" sz="1050" b="0" i="0" u="none" strike="noStrike" kern="1200" cap="none" spc="0" normalizeH="0" baseline="0" noProof="0">
                  <a:ln>
                    <a:noFill/>
                  </a:ln>
                  <a:solidFill>
                    <a:srgbClr val="000000"/>
                  </a:solidFill>
                  <a:effectLst/>
                  <a:uLnTx/>
                  <a:uFillTx/>
                  <a:latin typeface="Segoe Sans Display"/>
                  <a:ea typeface="+mn-ea"/>
                  <a:cs typeface="+mn-cs"/>
                </a:rPr>
                <a:t>et insights</a:t>
              </a:r>
              <a:endParaRPr kumimoji="0" lang="en-US" sz="105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71" name="TextBox 170">
              <a:extLst>
                <a:ext uri="{FF2B5EF4-FFF2-40B4-BE49-F238E27FC236}">
                  <a16:creationId xmlns:a16="http://schemas.microsoft.com/office/drawing/2014/main" id="{E3C31775-95A0-2400-337C-77EC7333F8E9}"/>
                </a:ext>
              </a:extLst>
            </p:cNvPr>
            <p:cNvSpPr txBox="1">
              <a:spLocks/>
            </p:cNvSpPr>
            <p:nvPr/>
          </p:nvSpPr>
          <p:spPr>
            <a:xfrm>
              <a:off x="2936168"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Programme Frontier</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grpSp>
      <p:grpSp>
        <p:nvGrpSpPr>
          <p:cNvPr id="172" name="Group 171">
            <a:extLst>
              <a:ext uri="{FF2B5EF4-FFF2-40B4-BE49-F238E27FC236}">
                <a16:creationId xmlns:a16="http://schemas.microsoft.com/office/drawing/2014/main" id="{9966426B-AFAB-E58B-DC18-6CE08693463F}"/>
              </a:ext>
            </a:extLst>
          </p:cNvPr>
          <p:cNvGrpSpPr/>
          <p:nvPr/>
        </p:nvGrpSpPr>
        <p:grpSpPr>
          <a:xfrm>
            <a:off x="5181600" y="1925966"/>
            <a:ext cx="1828800" cy="683075"/>
            <a:chOff x="5181600" y="1925966"/>
            <a:chExt cx="1828800" cy="683075"/>
          </a:xfrm>
        </p:grpSpPr>
        <p:sp>
          <p:nvSpPr>
            <p:cNvPr id="173" name="TextBox 172">
              <a:extLst>
                <a:ext uri="{FF2B5EF4-FFF2-40B4-BE49-F238E27FC236}">
                  <a16:creationId xmlns:a16="http://schemas.microsoft.com/office/drawing/2014/main" id="{711B83CE-628B-53AA-C6D5-94D604D546EA}"/>
                </a:ext>
              </a:extLst>
            </p:cNvPr>
            <p:cNvSpPr txBox="1">
              <a:spLocks/>
            </p:cNvSpPr>
            <p:nvPr/>
          </p:nvSpPr>
          <p:spPr>
            <a:xfrm>
              <a:off x="5620262" y="1925966"/>
              <a:ext cx="951479"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Formulaires</a:t>
              </a:r>
              <a:endParaRPr kumimoji="0" lang="en-US" sz="14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174" name="TextBox 173">
              <a:extLst>
                <a:ext uri="{FF2B5EF4-FFF2-40B4-BE49-F238E27FC236}">
                  <a16:creationId xmlns:a16="http://schemas.microsoft.com/office/drawing/2014/main" id="{6A88E4F9-E200-6EBA-892A-E62B14F58ABB}"/>
                </a:ext>
              </a:extLst>
            </p:cNvPr>
            <p:cNvSpPr txBox="1"/>
            <p:nvPr/>
          </p:nvSpPr>
          <p:spPr>
            <a:xfrm>
              <a:off x="5181600" y="2161545"/>
              <a:ext cx="1828800" cy="290849"/>
            </a:xfrm>
            <a:prstGeom prst="rect">
              <a:avLst/>
            </a:prstGeom>
            <a:noFill/>
          </p:spPr>
          <p:txBody>
            <a:bodyPr wrap="square" lIns="0" tIns="0" rIns="0" bIns="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Gestion des enquêtes </a:t>
              </a:r>
              <a:br>
                <a:rPr kumimoji="0" lang="fr-fr" sz="1050" b="0" i="0" u="none" strike="noStrike" kern="1200" cap="none" spc="0" normalizeH="0" baseline="0" noProof="0">
                  <a:ln>
                    <a:noFill/>
                  </a:ln>
                  <a:solidFill>
                    <a:srgbClr val="000000"/>
                  </a:solidFill>
                  <a:effectLst/>
                  <a:uLnTx/>
                  <a:uFillTx/>
                  <a:latin typeface="Segoe Sans Display"/>
                  <a:ea typeface="+mn-ea"/>
                  <a:cs typeface="+mn-cs"/>
                </a:rPr>
              </a:br>
              <a:r>
                <a:rPr kumimoji="0" lang="fr-fr" sz="1050" b="0" i="0" u="none" strike="noStrike" kern="1200" cap="none" spc="0" normalizeH="0" baseline="0" noProof="0">
                  <a:ln>
                    <a:noFill/>
                  </a:ln>
                  <a:solidFill>
                    <a:srgbClr val="000000"/>
                  </a:solidFill>
                  <a:effectLst/>
                  <a:uLnTx/>
                  <a:uFillTx/>
                  <a:latin typeface="Segoe Sans Display"/>
                  <a:ea typeface="+mn-ea"/>
                  <a:cs typeface="+mn-cs"/>
                </a:rPr>
                <a:t>de bout en bout</a:t>
              </a:r>
            </a:p>
          </p:txBody>
        </p:sp>
        <p:sp>
          <p:nvSpPr>
            <p:cNvPr id="176" name="TextBox 175">
              <a:extLst>
                <a:ext uri="{FF2B5EF4-FFF2-40B4-BE49-F238E27FC236}">
                  <a16:creationId xmlns:a16="http://schemas.microsoft.com/office/drawing/2014/main" id="{48D55167-4C3E-4793-FD42-5BC36F7B534D}"/>
                </a:ext>
              </a:extLst>
            </p:cNvPr>
            <p:cNvSpPr txBox="1">
              <a:spLocks/>
            </p:cNvSpPr>
            <p:nvPr/>
          </p:nvSpPr>
          <p:spPr>
            <a:xfrm>
              <a:off x="5181600" y="2439764"/>
              <a:ext cx="1828800"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12">
                    <a:extLst>
                      <a:ext uri="{A12FA001-AC4F-418D-AE19-62706E023703}">
                        <ahyp:hlinkClr xmlns:ahyp="http://schemas.microsoft.com/office/drawing/2018/hyperlinkcolor" val="tx"/>
                      </a:ext>
                    </a:extLst>
                  </a:hlinkClick>
                </a:rPr>
                <a:t>Disponible globalement</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grpSp>
      <p:grpSp>
        <p:nvGrpSpPr>
          <p:cNvPr id="177" name="Group 176">
            <a:extLst>
              <a:ext uri="{FF2B5EF4-FFF2-40B4-BE49-F238E27FC236}">
                <a16:creationId xmlns:a16="http://schemas.microsoft.com/office/drawing/2014/main" id="{393830C0-C736-69C3-107C-0759D5A7DD67}"/>
              </a:ext>
            </a:extLst>
          </p:cNvPr>
          <p:cNvGrpSpPr/>
          <p:nvPr/>
        </p:nvGrpSpPr>
        <p:grpSpPr>
          <a:xfrm>
            <a:off x="5181600" y="4395153"/>
            <a:ext cx="1828800" cy="1214804"/>
            <a:chOff x="5181600" y="4395153"/>
            <a:chExt cx="1828800" cy="1214804"/>
          </a:xfrm>
        </p:grpSpPr>
        <p:pic>
          <p:nvPicPr>
            <p:cNvPr id="178" name="Picture 177" descr="Logo avec la lettre « p »  Le contenu généré par IA peut être incorrect.">
              <a:extLst>
                <a:ext uri="{FF2B5EF4-FFF2-40B4-BE49-F238E27FC236}">
                  <a16:creationId xmlns:a16="http://schemas.microsoft.com/office/drawing/2014/main" id="{17952E2F-5714-1A5F-11F9-08CB656D0C1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949696" y="4395153"/>
              <a:ext cx="292608" cy="292608"/>
            </a:xfrm>
            <a:prstGeom prst="rect">
              <a:avLst/>
            </a:prstGeom>
          </p:spPr>
        </p:pic>
        <p:sp>
          <p:nvSpPr>
            <p:cNvPr id="179" name="TextBox 178">
              <a:extLst>
                <a:ext uri="{FF2B5EF4-FFF2-40B4-BE49-F238E27FC236}">
                  <a16:creationId xmlns:a16="http://schemas.microsoft.com/office/drawing/2014/main" id="{1E740E02-54BD-979E-413A-56DD77FD65E4}"/>
                </a:ext>
              </a:extLst>
            </p:cNvPr>
            <p:cNvSpPr txBox="1">
              <a:spLocks/>
            </p:cNvSpPr>
            <p:nvPr/>
          </p:nvSpPr>
          <p:spPr>
            <a:xfrm>
              <a:off x="5626833" y="4779651"/>
              <a:ext cx="938334" cy="215893"/>
            </a:xfrm>
            <a:prstGeom prst="rect">
              <a:avLst/>
            </a:prstGeom>
            <a:noFill/>
          </p:spPr>
          <p:txBody>
            <a:bodyPr wrap="none" lIns="0" tIns="0" rIns="0" bIns="0" rtlCol="0" anchor="ctr">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PowerPoint</a:t>
              </a:r>
            </a:p>
          </p:txBody>
        </p:sp>
        <p:sp>
          <p:nvSpPr>
            <p:cNvPr id="180" name="TextBox 179">
              <a:extLst>
                <a:ext uri="{FF2B5EF4-FFF2-40B4-BE49-F238E27FC236}">
                  <a16:creationId xmlns:a16="http://schemas.microsoft.com/office/drawing/2014/main" id="{66CC2A96-87E3-5797-5E82-FCBE121231CD}"/>
                </a:ext>
              </a:extLst>
            </p:cNvPr>
            <p:cNvSpPr txBox="1"/>
            <p:nvPr/>
          </p:nvSpPr>
          <p:spPr>
            <a:xfrm>
              <a:off x="5181600"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Création et itération </a:t>
              </a:r>
              <a:br>
                <a:rPr kumimoji="0" lang="fr-FR" sz="1050" b="0" i="0" u="none" strike="noStrike" kern="1200" cap="none" spc="0" normalizeH="0" baseline="0" noProof="0">
                  <a:ln>
                    <a:noFill/>
                  </a:ln>
                  <a:solidFill>
                    <a:srgbClr val="000000"/>
                  </a:solidFill>
                  <a:effectLst/>
                  <a:uLnTx/>
                  <a:uFillTx/>
                  <a:latin typeface="Segoe Sans Display"/>
                  <a:ea typeface="+mn-ea"/>
                  <a:cs typeface="+mn-cs"/>
                </a:rPr>
              </a:br>
              <a:r>
                <a:rPr kumimoji="0" lang="fr-FR" sz="1050" b="0" i="0" u="none" strike="noStrike" kern="1200" cap="none" spc="0" normalizeH="0" baseline="0" noProof="0">
                  <a:ln>
                    <a:noFill/>
                  </a:ln>
                  <a:solidFill>
                    <a:srgbClr val="000000"/>
                  </a:solidFill>
                  <a:effectLst/>
                  <a:uLnTx/>
                  <a:uFillTx/>
                  <a:latin typeface="Segoe Sans Display"/>
                  <a:ea typeface="+mn-ea"/>
                  <a:cs typeface="+mn-cs"/>
                </a:rPr>
                <a:t>de présentations</a:t>
              </a:r>
              <a:endParaRPr kumimoji="0" lang="fr-fr" sz="105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81" name="TextBox 180">
              <a:extLst>
                <a:ext uri="{FF2B5EF4-FFF2-40B4-BE49-F238E27FC236}">
                  <a16:creationId xmlns:a16="http://schemas.microsoft.com/office/drawing/2014/main" id="{AFF48B74-CE4A-9301-14D4-751D7376BBAF}"/>
                </a:ext>
              </a:extLst>
            </p:cNvPr>
            <p:cNvSpPr txBox="1">
              <a:spLocks/>
            </p:cNvSpPr>
            <p:nvPr/>
          </p:nvSpPr>
          <p:spPr>
            <a:xfrm>
              <a:off x="5181600"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Programme Frontier</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grpSp>
      <p:grpSp>
        <p:nvGrpSpPr>
          <p:cNvPr id="182" name="Group 181">
            <a:extLst>
              <a:ext uri="{FF2B5EF4-FFF2-40B4-BE49-F238E27FC236}">
                <a16:creationId xmlns:a16="http://schemas.microsoft.com/office/drawing/2014/main" id="{EF25A64A-77B3-E087-EFFF-33C7DFF55450}"/>
              </a:ext>
            </a:extLst>
          </p:cNvPr>
          <p:cNvGrpSpPr/>
          <p:nvPr/>
        </p:nvGrpSpPr>
        <p:grpSpPr>
          <a:xfrm>
            <a:off x="5181600" y="2969737"/>
            <a:ext cx="1828800" cy="1040233"/>
            <a:chOff x="5181600" y="2969737"/>
            <a:chExt cx="1828800" cy="1040233"/>
          </a:xfrm>
        </p:grpSpPr>
        <p:pic>
          <p:nvPicPr>
            <p:cNvPr id="183" name="Picture 182">
              <a:extLst>
                <a:ext uri="{FF2B5EF4-FFF2-40B4-BE49-F238E27FC236}">
                  <a16:creationId xmlns:a16="http://schemas.microsoft.com/office/drawing/2014/main" id="{183A5EDD-444D-BDCE-A31A-CE16A14817EA}"/>
                </a:ext>
                <a:ext uri="{C183D7F6-B498-43B3-948B-1728B52AA6E4}">
                  <adec:decorative xmlns:adec="http://schemas.microsoft.com/office/drawing/2017/decorative" val="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935980" y="2969737"/>
              <a:ext cx="320040" cy="320040"/>
            </a:xfrm>
            <a:prstGeom prst="rect">
              <a:avLst/>
            </a:prstGeom>
          </p:spPr>
        </p:pic>
        <p:sp>
          <p:nvSpPr>
            <p:cNvPr id="184" name="TextBox 183">
              <a:extLst>
                <a:ext uri="{FF2B5EF4-FFF2-40B4-BE49-F238E27FC236}">
                  <a16:creationId xmlns:a16="http://schemas.microsoft.com/office/drawing/2014/main" id="{A19FC5B6-D9DD-01E1-EE68-DBA9997D6EC2}"/>
                </a:ext>
              </a:extLst>
            </p:cNvPr>
            <p:cNvSpPr txBox="1"/>
            <p:nvPr/>
          </p:nvSpPr>
          <p:spPr>
            <a:xfrm>
              <a:off x="5181600" y="3570259"/>
              <a:ext cx="1828800" cy="290849"/>
            </a:xfrm>
            <a:prstGeom prst="rect">
              <a:avLst/>
            </a:prstGeom>
            <a:noFill/>
          </p:spPr>
          <p:txBody>
            <a:bodyPr wrap="square" lIns="0" tIns="0" rIns="0" bIns="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Automatisation</a:t>
              </a:r>
              <a:r>
                <a:rPr kumimoji="0" lang="fr-fr" sz="1050" b="0" i="0" u="none" strike="noStrike" kern="1200" cap="none" spc="0" normalizeH="0" baseline="0" noProof="0">
                  <a:ln>
                    <a:noFill/>
                  </a:ln>
                  <a:solidFill>
                    <a:srgbClr val="000000"/>
                  </a:solidFill>
                  <a:effectLst/>
                  <a:uLnTx/>
                  <a:uFillTx/>
                  <a:latin typeface="Segoe Sans Display"/>
                  <a:ea typeface="+mn-ea"/>
                  <a:cs typeface="+mn-cs"/>
                </a:rPr>
                <a:t> la gestion </a:t>
              </a:r>
              <a:br>
                <a:rPr kumimoji="0" lang="fr-fr" sz="1050" b="0" i="0" u="none" strike="noStrike" kern="1200" cap="none" spc="0" normalizeH="0" baseline="0" noProof="0">
                  <a:ln>
                    <a:noFill/>
                  </a:ln>
                  <a:solidFill>
                    <a:srgbClr val="000000"/>
                  </a:solidFill>
                  <a:effectLst/>
                  <a:uLnTx/>
                  <a:uFillTx/>
                  <a:latin typeface="Segoe Sans Display"/>
                  <a:ea typeface="+mn-ea"/>
                  <a:cs typeface="+mn-cs"/>
                </a:rPr>
              </a:br>
              <a:r>
                <a:rPr kumimoji="0" lang="fr-fr" sz="1050" b="0" i="0" u="none" strike="noStrike" kern="1200" cap="none" spc="0" normalizeH="0" baseline="0" noProof="0">
                  <a:ln>
                    <a:noFill/>
                  </a:ln>
                  <a:solidFill>
                    <a:srgbClr val="000000"/>
                  </a:solidFill>
                  <a:effectLst/>
                  <a:uLnTx/>
                  <a:uFillTx/>
                  <a:latin typeface="Segoe Sans Display"/>
                  <a:ea typeface="+mn-ea"/>
                  <a:cs typeface="+mn-cs"/>
                </a:rPr>
                <a:t>de projet</a:t>
              </a:r>
            </a:p>
          </p:txBody>
        </p:sp>
        <p:sp>
          <p:nvSpPr>
            <p:cNvPr id="185" name="TextBox 184">
              <a:extLst>
                <a:ext uri="{FF2B5EF4-FFF2-40B4-BE49-F238E27FC236}">
                  <a16:creationId xmlns:a16="http://schemas.microsoft.com/office/drawing/2014/main" id="{EDC71974-7C6A-4414-A2A6-7E182B8A3F17}"/>
                </a:ext>
              </a:extLst>
            </p:cNvPr>
            <p:cNvSpPr txBox="1">
              <a:spLocks/>
            </p:cNvSpPr>
            <p:nvPr/>
          </p:nvSpPr>
          <p:spPr>
            <a:xfrm>
              <a:off x="5181600"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15">
                    <a:extLst>
                      <a:ext uri="{A12FA001-AC4F-418D-AE19-62706E023703}">
                        <ahyp:hlinkClr xmlns:ahyp="http://schemas.microsoft.com/office/drawing/2018/hyperlinkcolor" val="tx"/>
                      </a:ext>
                    </a:extLst>
                  </a:hlinkClick>
                </a:rPr>
                <a:t>Préversion publique</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186" name="TextBox 185">
              <a:extLst>
                <a:ext uri="{FF2B5EF4-FFF2-40B4-BE49-F238E27FC236}">
                  <a16:creationId xmlns:a16="http://schemas.microsoft.com/office/drawing/2014/main" id="{DF6734C9-6248-CBAF-E22D-491884988E22}"/>
                </a:ext>
              </a:extLst>
            </p:cNvPr>
            <p:cNvSpPr txBox="1">
              <a:spLocks/>
            </p:cNvSpPr>
            <p:nvPr/>
          </p:nvSpPr>
          <p:spPr>
            <a:xfrm>
              <a:off x="5789826" y="3331207"/>
              <a:ext cx="612347" cy="215893"/>
            </a:xfrm>
            <a:prstGeom prst="rect">
              <a:avLst/>
            </a:prstGeom>
            <a:noFill/>
          </p:spPr>
          <p:txBody>
            <a:bodyPr wrap="none" lIns="0" tIns="0" rIns="0" bIns="0" rtlCol="0" anchor="ctr">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Planner</a:t>
              </a:r>
            </a:p>
          </p:txBody>
        </p:sp>
      </p:grpSp>
      <p:grpSp>
        <p:nvGrpSpPr>
          <p:cNvPr id="187" name="Group 186">
            <a:extLst>
              <a:ext uri="{FF2B5EF4-FFF2-40B4-BE49-F238E27FC236}">
                <a16:creationId xmlns:a16="http://schemas.microsoft.com/office/drawing/2014/main" id="{D5CB2954-1462-5AC8-4B28-83F66A8A0473}"/>
              </a:ext>
            </a:extLst>
          </p:cNvPr>
          <p:cNvGrpSpPr/>
          <p:nvPr/>
        </p:nvGrpSpPr>
        <p:grpSpPr>
          <a:xfrm>
            <a:off x="690734" y="2935629"/>
            <a:ext cx="1828800" cy="1074341"/>
            <a:chOff x="690734" y="2935629"/>
            <a:chExt cx="1828800" cy="1074341"/>
          </a:xfrm>
        </p:grpSpPr>
        <p:sp>
          <p:nvSpPr>
            <p:cNvPr id="188" name="TextBox 187">
              <a:extLst>
                <a:ext uri="{FF2B5EF4-FFF2-40B4-BE49-F238E27FC236}">
                  <a16:creationId xmlns:a16="http://schemas.microsoft.com/office/drawing/2014/main" id="{7CB48622-5B77-0A9D-1290-839A3A69737C}"/>
                </a:ext>
              </a:extLst>
            </p:cNvPr>
            <p:cNvSpPr txBox="1">
              <a:spLocks/>
            </p:cNvSpPr>
            <p:nvPr/>
          </p:nvSpPr>
          <p:spPr>
            <a:xfrm>
              <a:off x="1149881" y="3328642"/>
              <a:ext cx="910506"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Connaissances</a:t>
              </a:r>
              <a:endParaRPr kumimoji="0" lang="en-US" sz="14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189" name="TextBox 188">
              <a:extLst>
                <a:ext uri="{FF2B5EF4-FFF2-40B4-BE49-F238E27FC236}">
                  <a16:creationId xmlns:a16="http://schemas.microsoft.com/office/drawing/2014/main" id="{5561FC71-8603-A033-953F-7C236C00AA61}"/>
                </a:ext>
              </a:extLst>
            </p:cNvPr>
            <p:cNvSpPr txBox="1">
              <a:spLocks/>
            </p:cNvSpPr>
            <p:nvPr/>
          </p:nvSpPr>
          <p:spPr>
            <a:xfrm>
              <a:off x="690734"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16">
                    <a:extLst>
                      <a:ext uri="{A12FA001-AC4F-418D-AE19-62706E023703}">
                        <ahyp:hlinkClr xmlns:ahyp="http://schemas.microsoft.com/office/drawing/2018/hyperlinkcolor" val="tx"/>
                      </a:ext>
                    </a:extLst>
                  </a:hlinkClick>
                </a:rPr>
                <a:t>Préversion publique</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190" name="TextBox 189">
              <a:extLst>
                <a:ext uri="{FF2B5EF4-FFF2-40B4-BE49-F238E27FC236}">
                  <a16:creationId xmlns:a16="http://schemas.microsoft.com/office/drawing/2014/main" id="{0DA76D48-E62F-7F0E-FC40-890D5B8A3C6B}"/>
                </a:ext>
              </a:extLst>
            </p:cNvPr>
            <p:cNvSpPr txBox="1"/>
            <p:nvPr/>
          </p:nvSpPr>
          <p:spPr>
            <a:xfrm>
              <a:off x="690734" y="3561550"/>
              <a:ext cx="1828800" cy="290849"/>
            </a:xfrm>
            <a:prstGeom prst="rect">
              <a:avLst/>
            </a:prstGeom>
            <a:noFill/>
          </p:spPr>
          <p:txBody>
            <a:bodyPr wrap="square" lIns="0" tIns="0" rIns="0" bIns="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Gestion du contenu </a:t>
              </a:r>
              <a:br>
                <a:rPr kumimoji="0" lang="fr-fr" sz="1050" b="0" i="0" u="none" strike="noStrike" kern="1200" cap="none" spc="0" normalizeH="0" baseline="0" noProof="0">
                  <a:ln>
                    <a:noFill/>
                  </a:ln>
                  <a:solidFill>
                    <a:srgbClr val="000000"/>
                  </a:solidFill>
                  <a:effectLst/>
                  <a:uLnTx/>
                  <a:uFillTx/>
                  <a:latin typeface="Segoe Sans Display"/>
                  <a:ea typeface="+mn-ea"/>
                  <a:cs typeface="+mn-cs"/>
                </a:rPr>
              </a:br>
              <a:r>
                <a:rPr kumimoji="0" lang="fr-fr" sz="1050" b="0" i="0" u="none" strike="noStrike" kern="1200" cap="none" spc="0" normalizeH="0" baseline="0" noProof="0">
                  <a:ln>
                    <a:noFill/>
                  </a:ln>
                  <a:solidFill>
                    <a:srgbClr val="000000"/>
                  </a:solidFill>
                  <a:effectLst/>
                  <a:uLnTx/>
                  <a:uFillTx/>
                  <a:latin typeface="Segoe Sans Display"/>
                  <a:ea typeface="+mn-ea"/>
                  <a:cs typeface="+mn-cs"/>
                </a:rPr>
                <a:t>et organisation</a:t>
              </a:r>
              <a:endParaRPr kumimoji="0" lang="en-US" sz="105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191" name="Picture 10" descr="Télécharger le logo de Microsoft SharePoint au format SVG ou PNG - Logo.wine">
              <a:extLst>
                <a:ext uri="{FF2B5EF4-FFF2-40B4-BE49-F238E27FC236}">
                  <a16:creationId xmlns:a16="http://schemas.microsoft.com/office/drawing/2014/main" id="{9387A4B2-0175-AD3F-0FA8-BD50480C09B9}"/>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1285094" y="2935629"/>
              <a:ext cx="640080" cy="426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2" name="Group 191">
            <a:extLst>
              <a:ext uri="{FF2B5EF4-FFF2-40B4-BE49-F238E27FC236}">
                <a16:creationId xmlns:a16="http://schemas.microsoft.com/office/drawing/2014/main" id="{234B8F6B-DFD8-930D-D8DA-70A65AC116BE}"/>
              </a:ext>
            </a:extLst>
          </p:cNvPr>
          <p:cNvGrpSpPr/>
          <p:nvPr/>
        </p:nvGrpSpPr>
        <p:grpSpPr>
          <a:xfrm>
            <a:off x="690734" y="1527048"/>
            <a:ext cx="1828800" cy="1081993"/>
            <a:chOff x="690734" y="1527048"/>
            <a:chExt cx="1828800" cy="1081993"/>
          </a:xfrm>
        </p:grpSpPr>
        <p:sp>
          <p:nvSpPr>
            <p:cNvPr id="193" name="TextBox 192">
              <a:extLst>
                <a:ext uri="{FF2B5EF4-FFF2-40B4-BE49-F238E27FC236}">
                  <a16:creationId xmlns:a16="http://schemas.microsoft.com/office/drawing/2014/main" id="{C0FC7914-3D58-BD4E-8D01-4A5FF220C5B8}"/>
                </a:ext>
              </a:extLst>
            </p:cNvPr>
            <p:cNvSpPr txBox="1">
              <a:spLocks/>
            </p:cNvSpPr>
            <p:nvPr/>
          </p:nvSpPr>
          <p:spPr>
            <a:xfrm>
              <a:off x="690734"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Recherche</a:t>
              </a:r>
            </a:p>
          </p:txBody>
        </p:sp>
        <p:pic>
          <p:nvPicPr>
            <p:cNvPr id="194" name="Picture 193">
              <a:extLst>
                <a:ext uri="{FF2B5EF4-FFF2-40B4-BE49-F238E27FC236}">
                  <a16:creationId xmlns:a16="http://schemas.microsoft.com/office/drawing/2014/main" id="{7AC77232-5DC5-740F-C504-C69019786B17}"/>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40542" y="1527048"/>
              <a:ext cx="329184" cy="329184"/>
            </a:xfrm>
            <a:prstGeom prst="rect">
              <a:avLst/>
            </a:prstGeom>
          </p:spPr>
        </p:pic>
        <p:sp>
          <p:nvSpPr>
            <p:cNvPr id="195" name="TextBox 194">
              <a:extLst>
                <a:ext uri="{FF2B5EF4-FFF2-40B4-BE49-F238E27FC236}">
                  <a16:creationId xmlns:a16="http://schemas.microsoft.com/office/drawing/2014/main" id="{860E1EB8-0A75-5E20-98D7-5297A0CD05D1}"/>
                </a:ext>
              </a:extLst>
            </p:cNvPr>
            <p:cNvSpPr txBox="1"/>
            <p:nvPr/>
          </p:nvSpPr>
          <p:spPr>
            <a:xfrm>
              <a:off x="690734"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Raisonnement avancé</a:t>
              </a:r>
            </a:p>
          </p:txBody>
        </p:sp>
        <p:sp>
          <p:nvSpPr>
            <p:cNvPr id="196" name="TextBox 195">
              <a:extLst>
                <a:ext uri="{FF2B5EF4-FFF2-40B4-BE49-F238E27FC236}">
                  <a16:creationId xmlns:a16="http://schemas.microsoft.com/office/drawing/2014/main" id="{E3B9DE3E-F629-02A2-D8AD-B33037D54546}"/>
                </a:ext>
              </a:extLst>
            </p:cNvPr>
            <p:cNvSpPr txBox="1"/>
            <p:nvPr/>
          </p:nvSpPr>
          <p:spPr>
            <a:xfrm>
              <a:off x="690734"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18">
                    <a:extLst>
                      <a:ext uri="{A12FA001-AC4F-418D-AE19-62706E023703}">
                        <ahyp:hlinkClr xmlns:ahyp="http://schemas.microsoft.com/office/drawing/2018/hyperlinkcolor" val="tx"/>
                      </a:ext>
                    </a:extLst>
                  </a:hlinkClick>
                </a:rPr>
                <a:t>Disponible globalement</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grpSp>
      <p:grpSp>
        <p:nvGrpSpPr>
          <p:cNvPr id="197" name="Group 196">
            <a:extLst>
              <a:ext uri="{FF2B5EF4-FFF2-40B4-BE49-F238E27FC236}">
                <a16:creationId xmlns:a16="http://schemas.microsoft.com/office/drawing/2014/main" id="{0F80FA0C-1E06-583D-B4CB-70D649A56F7D}"/>
              </a:ext>
            </a:extLst>
          </p:cNvPr>
          <p:cNvGrpSpPr/>
          <p:nvPr/>
        </p:nvGrpSpPr>
        <p:grpSpPr>
          <a:xfrm>
            <a:off x="690734" y="4395153"/>
            <a:ext cx="1828800" cy="1218297"/>
            <a:chOff x="690734" y="4395153"/>
            <a:chExt cx="1828800" cy="1218297"/>
          </a:xfrm>
        </p:grpSpPr>
        <p:sp>
          <p:nvSpPr>
            <p:cNvPr id="198" name="TextBox 197">
              <a:extLst>
                <a:ext uri="{FF2B5EF4-FFF2-40B4-BE49-F238E27FC236}">
                  <a16:creationId xmlns:a16="http://schemas.microsoft.com/office/drawing/2014/main" id="{9692CC0E-BF54-9D60-D64E-FD7F9054435F}"/>
                </a:ext>
              </a:extLst>
            </p:cNvPr>
            <p:cNvSpPr txBox="1">
              <a:spLocks/>
            </p:cNvSpPr>
            <p:nvPr/>
          </p:nvSpPr>
          <p:spPr>
            <a:xfrm>
              <a:off x="690734"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Word</a:t>
              </a:r>
            </a:p>
          </p:txBody>
        </p:sp>
        <p:sp>
          <p:nvSpPr>
            <p:cNvPr id="199" name="TextBox 198">
              <a:extLst>
                <a:ext uri="{FF2B5EF4-FFF2-40B4-BE49-F238E27FC236}">
                  <a16:creationId xmlns:a16="http://schemas.microsoft.com/office/drawing/2014/main" id="{1235A5E3-6EAC-1C9B-DD26-5B70104DCD52}"/>
                </a:ext>
              </a:extLst>
            </p:cNvPr>
            <p:cNvSpPr txBox="1"/>
            <p:nvPr/>
          </p:nvSpPr>
          <p:spPr>
            <a:xfrm>
              <a:off x="690734"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Création de documents</a:t>
              </a:r>
              <a:br>
                <a:rPr kumimoji="0" sz="1765" b="0" i="0" u="none" strike="noStrike" kern="1200" cap="none" spc="0" normalizeH="0" baseline="0" noProof="0">
                  <a:ln>
                    <a:noFill/>
                  </a:ln>
                  <a:solidFill>
                    <a:srgbClr val="091F2C"/>
                  </a:solidFill>
                  <a:effectLst/>
                  <a:uLnTx/>
                  <a:uFillTx/>
                  <a:latin typeface="Segoe Sans Display"/>
                  <a:ea typeface="+mn-ea"/>
                  <a:cs typeface="+mn-cs"/>
                </a:rPr>
              </a:br>
              <a:r>
                <a:rPr kumimoji="0" lang="fr-fr" sz="1050" b="0" i="0" u="none" strike="noStrike" kern="1200" cap="none" spc="0" normalizeH="0" baseline="0" noProof="0">
                  <a:ln>
                    <a:noFill/>
                  </a:ln>
                  <a:solidFill>
                    <a:srgbClr val="000000"/>
                  </a:solidFill>
                  <a:effectLst/>
                  <a:uLnTx/>
                  <a:uFillTx/>
                  <a:latin typeface="Segoe Sans Display"/>
                  <a:ea typeface="+mn-ea"/>
                  <a:cs typeface="+mn-cs"/>
                </a:rPr>
                <a:t>et itération</a:t>
              </a:r>
            </a:p>
          </p:txBody>
        </p:sp>
        <p:sp>
          <p:nvSpPr>
            <p:cNvPr id="200" name="TextBox 199">
              <a:extLst>
                <a:ext uri="{FF2B5EF4-FFF2-40B4-BE49-F238E27FC236}">
                  <a16:creationId xmlns:a16="http://schemas.microsoft.com/office/drawing/2014/main" id="{81EC48EC-4F38-C37A-7ADC-E4807CFDA233}"/>
                </a:ext>
              </a:extLst>
            </p:cNvPr>
            <p:cNvSpPr txBox="1">
              <a:spLocks/>
            </p:cNvSpPr>
            <p:nvPr/>
          </p:nvSpPr>
          <p:spPr>
            <a:xfrm>
              <a:off x="690734" y="544417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Programme Frontier</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pic>
          <p:nvPicPr>
            <p:cNvPr id="201" name="Picture 200" descr="Logo sur fond noir  Le contenu généré par IA peut être incorrect.">
              <a:extLst>
                <a:ext uri="{FF2B5EF4-FFF2-40B4-BE49-F238E27FC236}">
                  <a16:creationId xmlns:a16="http://schemas.microsoft.com/office/drawing/2014/main" id="{E1F0E643-24C4-A2CC-75B9-0F285473999E}"/>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458831" y="4395153"/>
              <a:ext cx="292608" cy="292608"/>
            </a:xfrm>
            <a:prstGeom prst="rect">
              <a:avLst/>
            </a:prstGeom>
          </p:spPr>
        </p:pic>
      </p:grpSp>
      <p:grpSp>
        <p:nvGrpSpPr>
          <p:cNvPr id="202" name="Group 201">
            <a:extLst>
              <a:ext uri="{FF2B5EF4-FFF2-40B4-BE49-F238E27FC236}">
                <a16:creationId xmlns:a16="http://schemas.microsoft.com/office/drawing/2014/main" id="{4A7C4619-9A74-3F0C-7236-FCA21E3AD67B}"/>
              </a:ext>
            </a:extLst>
          </p:cNvPr>
          <p:cNvGrpSpPr/>
          <p:nvPr/>
        </p:nvGrpSpPr>
        <p:grpSpPr>
          <a:xfrm>
            <a:off x="7427033" y="3009580"/>
            <a:ext cx="1828800" cy="1000390"/>
            <a:chOff x="7427033" y="3009580"/>
            <a:chExt cx="1828800" cy="1000390"/>
          </a:xfrm>
        </p:grpSpPr>
        <p:sp>
          <p:nvSpPr>
            <p:cNvPr id="203" name="TextBox 202">
              <a:extLst>
                <a:ext uri="{FF2B5EF4-FFF2-40B4-BE49-F238E27FC236}">
                  <a16:creationId xmlns:a16="http://schemas.microsoft.com/office/drawing/2014/main" id="{B0435A3E-01C3-7E44-7118-A36FDA4EE921}"/>
                </a:ext>
              </a:extLst>
            </p:cNvPr>
            <p:cNvSpPr txBox="1">
              <a:spLocks/>
            </p:cNvSpPr>
            <p:nvPr/>
          </p:nvSpPr>
          <p:spPr>
            <a:xfrm>
              <a:off x="7427033"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20">
                    <a:extLst>
                      <a:ext uri="{A12FA001-AC4F-418D-AE19-62706E023703}">
                        <ahyp:hlinkClr xmlns:ahyp="http://schemas.microsoft.com/office/drawing/2018/hyperlinkcolor" val="tx"/>
                      </a:ext>
                    </a:extLst>
                  </a:hlinkClick>
                </a:rPr>
                <a:t>Préversion publique</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204" name="TextBox 203">
              <a:extLst>
                <a:ext uri="{FF2B5EF4-FFF2-40B4-BE49-F238E27FC236}">
                  <a16:creationId xmlns:a16="http://schemas.microsoft.com/office/drawing/2014/main" id="{675E6663-D6CA-AAAB-6AC1-26BEFCE8F7C0}"/>
                </a:ext>
              </a:extLst>
            </p:cNvPr>
            <p:cNvSpPr txBox="1">
              <a:spLocks/>
            </p:cNvSpPr>
            <p:nvPr/>
          </p:nvSpPr>
          <p:spPr>
            <a:xfrm>
              <a:off x="7796412" y="3328642"/>
              <a:ext cx="109004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Communautés</a:t>
              </a:r>
              <a:endParaRPr kumimoji="0" lang="en-US" sz="14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205" name="TextBox 204">
              <a:extLst>
                <a:ext uri="{FF2B5EF4-FFF2-40B4-BE49-F238E27FC236}">
                  <a16:creationId xmlns:a16="http://schemas.microsoft.com/office/drawing/2014/main" id="{739DAC10-2BDF-3000-DB0C-4ABE50635EAD}"/>
                </a:ext>
              </a:extLst>
            </p:cNvPr>
            <p:cNvSpPr txBox="1"/>
            <p:nvPr/>
          </p:nvSpPr>
          <p:spPr>
            <a:xfrm>
              <a:off x="7427033"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Gestion communautaire</a:t>
              </a:r>
            </a:p>
          </p:txBody>
        </p:sp>
        <p:pic>
          <p:nvPicPr>
            <p:cNvPr id="206" name="Picture 2" descr="Microsoft Viva Engage">
              <a:extLst>
                <a:ext uri="{FF2B5EF4-FFF2-40B4-BE49-F238E27FC236}">
                  <a16:creationId xmlns:a16="http://schemas.microsoft.com/office/drawing/2014/main" id="{2275CC1A-5DD8-5C74-E7A4-FFE36A4E9651}"/>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8195128" y="3009580"/>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 name="Group 206">
            <a:extLst>
              <a:ext uri="{FF2B5EF4-FFF2-40B4-BE49-F238E27FC236}">
                <a16:creationId xmlns:a16="http://schemas.microsoft.com/office/drawing/2014/main" id="{F8415DDD-E62F-7D18-45E6-74A367D9FE1A}"/>
              </a:ext>
            </a:extLst>
          </p:cNvPr>
          <p:cNvGrpSpPr/>
          <p:nvPr/>
        </p:nvGrpSpPr>
        <p:grpSpPr>
          <a:xfrm>
            <a:off x="7427033" y="1382097"/>
            <a:ext cx="1828800" cy="1226944"/>
            <a:chOff x="7427033" y="1382097"/>
            <a:chExt cx="1828800" cy="1226944"/>
          </a:xfrm>
        </p:grpSpPr>
        <p:sp>
          <p:nvSpPr>
            <p:cNvPr id="208" name="TextBox 207">
              <a:extLst>
                <a:ext uri="{FF2B5EF4-FFF2-40B4-BE49-F238E27FC236}">
                  <a16:creationId xmlns:a16="http://schemas.microsoft.com/office/drawing/2014/main" id="{507E4907-A15B-C705-0297-80D3859FA396}"/>
                </a:ext>
              </a:extLst>
            </p:cNvPr>
            <p:cNvSpPr txBox="1">
              <a:spLocks/>
            </p:cNvSpPr>
            <p:nvPr/>
          </p:nvSpPr>
          <p:spPr>
            <a:xfrm>
              <a:off x="7427033"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22">
                    <a:extLst>
                      <a:ext uri="{A12FA001-AC4F-418D-AE19-62706E023703}">
                        <ahyp:hlinkClr xmlns:ahyp="http://schemas.microsoft.com/office/drawing/2018/hyperlinkcolor" val="tx"/>
                      </a:ext>
                    </a:extLst>
                  </a:hlinkClick>
                </a:rPr>
                <a:t>Disponible globalement </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209" name="TextBox 208">
              <a:extLst>
                <a:ext uri="{FF2B5EF4-FFF2-40B4-BE49-F238E27FC236}">
                  <a16:creationId xmlns:a16="http://schemas.microsoft.com/office/drawing/2014/main" id="{43A5F4C5-42D8-B9A5-4DD4-F42C41F5B764}"/>
                </a:ext>
              </a:extLst>
            </p:cNvPr>
            <p:cNvSpPr txBox="1">
              <a:spLocks/>
            </p:cNvSpPr>
            <p:nvPr/>
          </p:nvSpPr>
          <p:spPr>
            <a:xfrm>
              <a:off x="7892592" y="1923401"/>
              <a:ext cx="89768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Interprète</a:t>
              </a:r>
            </a:p>
          </p:txBody>
        </p:sp>
        <p:pic>
          <p:nvPicPr>
            <p:cNvPr id="210" name="Picture 209">
              <a:extLst>
                <a:ext uri="{FF2B5EF4-FFF2-40B4-BE49-F238E27FC236}">
                  <a16:creationId xmlns:a16="http://schemas.microsoft.com/office/drawing/2014/main" id="{25A55671-C4BE-E8E6-244E-E9B0A6A007C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34989" y="1382097"/>
              <a:ext cx="612888" cy="612888"/>
            </a:xfrm>
            <a:prstGeom prst="rect">
              <a:avLst/>
            </a:prstGeom>
          </p:spPr>
        </p:pic>
        <p:sp>
          <p:nvSpPr>
            <p:cNvPr id="211" name="TextBox 210">
              <a:extLst>
                <a:ext uri="{FF2B5EF4-FFF2-40B4-BE49-F238E27FC236}">
                  <a16:creationId xmlns:a16="http://schemas.microsoft.com/office/drawing/2014/main" id="{8EAE13C3-66B5-E19D-1A46-AE0777AB8F31}"/>
                </a:ext>
              </a:extLst>
            </p:cNvPr>
            <p:cNvSpPr txBox="1"/>
            <p:nvPr/>
          </p:nvSpPr>
          <p:spPr>
            <a:xfrm>
              <a:off x="7427033"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Traduction multilingue</a:t>
              </a:r>
            </a:p>
          </p:txBody>
        </p:sp>
      </p:grpSp>
      <p:grpSp>
        <p:nvGrpSpPr>
          <p:cNvPr id="212" name="Group 211">
            <a:extLst>
              <a:ext uri="{FF2B5EF4-FFF2-40B4-BE49-F238E27FC236}">
                <a16:creationId xmlns:a16="http://schemas.microsoft.com/office/drawing/2014/main" id="{D8EEE0B5-8A04-4F19-DEB5-D4A5C02BF226}"/>
              </a:ext>
            </a:extLst>
          </p:cNvPr>
          <p:cNvGrpSpPr/>
          <p:nvPr/>
        </p:nvGrpSpPr>
        <p:grpSpPr>
          <a:xfrm>
            <a:off x="7427033" y="4782216"/>
            <a:ext cx="1828800" cy="678011"/>
            <a:chOff x="7427033" y="4782216"/>
            <a:chExt cx="1828800" cy="678011"/>
          </a:xfrm>
        </p:grpSpPr>
        <p:sp>
          <p:nvSpPr>
            <p:cNvPr id="213" name="TextBox 212">
              <a:extLst>
                <a:ext uri="{FF2B5EF4-FFF2-40B4-BE49-F238E27FC236}">
                  <a16:creationId xmlns:a16="http://schemas.microsoft.com/office/drawing/2014/main" id="{AAACE4BF-41FE-2A35-4199-2C33B19BA0E0}"/>
                </a:ext>
              </a:extLst>
            </p:cNvPr>
            <p:cNvSpPr txBox="1">
              <a:spLocks/>
            </p:cNvSpPr>
            <p:nvPr/>
          </p:nvSpPr>
          <p:spPr>
            <a:xfrm>
              <a:off x="8065493" y="4782216"/>
              <a:ext cx="551882" cy="215893"/>
            </a:xfrm>
            <a:prstGeom prst="rect">
              <a:avLst/>
            </a:prstGeom>
            <a:noFill/>
          </p:spPr>
          <p:txBody>
            <a:bodyPr wrap="none" lIns="0" tIns="0" rIns="0" bIns="0" rtlCol="0" anchor="ctr">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Ventes</a:t>
              </a:r>
            </a:p>
          </p:txBody>
        </p:sp>
        <p:sp>
          <p:nvSpPr>
            <p:cNvPr id="214" name="TextBox 213">
              <a:extLst>
                <a:ext uri="{FF2B5EF4-FFF2-40B4-BE49-F238E27FC236}">
                  <a16:creationId xmlns:a16="http://schemas.microsoft.com/office/drawing/2014/main" id="{D0764264-3AB2-1E85-9486-8AD974FF78B8}"/>
                </a:ext>
              </a:extLst>
            </p:cNvPr>
            <p:cNvSpPr txBox="1"/>
            <p:nvPr/>
          </p:nvSpPr>
          <p:spPr>
            <a:xfrm>
              <a:off x="7427033" y="5023954"/>
              <a:ext cx="1828800" cy="436273"/>
            </a:xfrm>
            <a:prstGeom prst="rect">
              <a:avLst/>
            </a:prstGeom>
            <a:noFill/>
          </p:spPr>
          <p:txBody>
            <a:bodyPr wrap="square" lIns="0" tIns="0" rIns="0" bIns="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Assistant commercial optimisant ventes, CRM, relation clients</a:t>
              </a:r>
              <a:endParaRPr kumimoji="0" lang="fr-fr" sz="105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217" name="Group 216">
            <a:extLst>
              <a:ext uri="{FF2B5EF4-FFF2-40B4-BE49-F238E27FC236}">
                <a16:creationId xmlns:a16="http://schemas.microsoft.com/office/drawing/2014/main" id="{A46C8789-B3FC-9496-DC9E-A9E7B170A571}"/>
              </a:ext>
            </a:extLst>
          </p:cNvPr>
          <p:cNvGrpSpPr/>
          <p:nvPr/>
        </p:nvGrpSpPr>
        <p:grpSpPr>
          <a:xfrm>
            <a:off x="9672465" y="1382097"/>
            <a:ext cx="1828800" cy="1226944"/>
            <a:chOff x="9672465" y="1382097"/>
            <a:chExt cx="1828800" cy="1226944"/>
          </a:xfrm>
        </p:grpSpPr>
        <p:sp>
          <p:nvSpPr>
            <p:cNvPr id="218" name="TextBox 217">
              <a:extLst>
                <a:ext uri="{FF2B5EF4-FFF2-40B4-BE49-F238E27FC236}">
                  <a16:creationId xmlns:a16="http://schemas.microsoft.com/office/drawing/2014/main" id="{A1354BD3-A067-66AE-5BF4-C0D0C5E9EC96}"/>
                </a:ext>
              </a:extLst>
            </p:cNvPr>
            <p:cNvSpPr txBox="1">
              <a:spLocks/>
            </p:cNvSpPr>
            <p:nvPr/>
          </p:nvSpPr>
          <p:spPr>
            <a:xfrm>
              <a:off x="9672465"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22">
                    <a:extLst>
                      <a:ext uri="{A12FA001-AC4F-418D-AE19-62706E023703}">
                        <ahyp:hlinkClr xmlns:ahyp="http://schemas.microsoft.com/office/drawing/2018/hyperlinkcolor" val="tx"/>
                      </a:ext>
                    </a:extLst>
                  </a:hlinkClick>
                </a:rPr>
                <a:t>Disponible globalement</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sp>
          <p:nvSpPr>
            <p:cNvPr id="219" name="TextBox 218">
              <a:extLst>
                <a:ext uri="{FF2B5EF4-FFF2-40B4-BE49-F238E27FC236}">
                  <a16:creationId xmlns:a16="http://schemas.microsoft.com/office/drawing/2014/main" id="{DEC688CB-6C42-ECC0-3F71-6816FD6C4012}"/>
                </a:ext>
              </a:extLst>
            </p:cNvPr>
            <p:cNvSpPr txBox="1">
              <a:spLocks/>
            </p:cNvSpPr>
            <p:nvPr/>
          </p:nvSpPr>
          <p:spPr>
            <a:xfrm>
              <a:off x="10134562" y="1925966"/>
              <a:ext cx="904608"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Facilitateur</a:t>
              </a:r>
              <a:endParaRPr kumimoji="0" lang="en-US" sz="1400" b="0" i="0" u="none" strike="noStrike" kern="1200" cap="none" spc="0" normalizeH="0" baseline="0" noProof="0">
                <a:ln>
                  <a:noFill/>
                </a:ln>
                <a:solidFill>
                  <a:srgbClr val="000000"/>
                </a:solidFill>
                <a:effectLst/>
                <a:uLnTx/>
                <a:uFillTx/>
                <a:latin typeface="Segoe Sans Display Semibold"/>
                <a:ea typeface="+mn-ea"/>
                <a:cs typeface="+mn-cs"/>
              </a:endParaRPr>
            </a:p>
          </p:txBody>
        </p:sp>
        <p:pic>
          <p:nvPicPr>
            <p:cNvPr id="220" name="Picture 219">
              <a:extLst>
                <a:ext uri="{FF2B5EF4-FFF2-40B4-BE49-F238E27FC236}">
                  <a16:creationId xmlns:a16="http://schemas.microsoft.com/office/drawing/2014/main" id="{A49D3071-20C2-CC1A-81A4-A55328429021}"/>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280421" y="1382097"/>
              <a:ext cx="612888" cy="612888"/>
            </a:xfrm>
            <a:prstGeom prst="rect">
              <a:avLst/>
            </a:prstGeom>
          </p:spPr>
        </p:pic>
        <p:sp>
          <p:nvSpPr>
            <p:cNvPr id="221" name="TextBox 220">
              <a:extLst>
                <a:ext uri="{FF2B5EF4-FFF2-40B4-BE49-F238E27FC236}">
                  <a16:creationId xmlns:a16="http://schemas.microsoft.com/office/drawing/2014/main" id="{E768B513-A524-C216-11E5-510A46D76BB6}"/>
                </a:ext>
              </a:extLst>
            </p:cNvPr>
            <p:cNvSpPr txBox="1"/>
            <p:nvPr/>
          </p:nvSpPr>
          <p:spPr>
            <a:xfrm>
              <a:off x="9672465" y="2161545"/>
              <a:ext cx="1828800" cy="290849"/>
            </a:xfrm>
            <a:prstGeom prst="rect">
              <a:avLst/>
            </a:prstGeom>
            <a:noFill/>
          </p:spPr>
          <p:txBody>
            <a:bodyPr wrap="square" lIns="0" tIns="0" rIns="0" bIns="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Modération des </a:t>
              </a:r>
              <a:br>
                <a:rPr kumimoji="0" lang="fr-fr" sz="1050" b="0" i="0" u="none" strike="noStrike" kern="1200" cap="none" spc="0" normalizeH="0" baseline="0" noProof="0">
                  <a:ln>
                    <a:noFill/>
                  </a:ln>
                  <a:solidFill>
                    <a:srgbClr val="000000"/>
                  </a:solidFill>
                  <a:effectLst/>
                  <a:uLnTx/>
                  <a:uFillTx/>
                  <a:latin typeface="Segoe Sans Display"/>
                  <a:ea typeface="+mn-ea"/>
                  <a:cs typeface="+mn-cs"/>
                </a:rPr>
              </a:br>
              <a:r>
                <a:rPr kumimoji="0" lang="fr-fr" sz="1050" b="0" i="0" u="none" strike="noStrike" kern="1200" cap="none" spc="0" normalizeH="0" baseline="0" noProof="0">
                  <a:ln>
                    <a:noFill/>
                  </a:ln>
                  <a:solidFill>
                    <a:srgbClr val="000000"/>
                  </a:solidFill>
                  <a:effectLst/>
                  <a:uLnTx/>
                  <a:uFillTx/>
                  <a:latin typeface="Segoe Sans Display"/>
                  <a:ea typeface="+mn-ea"/>
                  <a:cs typeface="+mn-cs"/>
                </a:rPr>
                <a:t>réunions Teams</a:t>
              </a:r>
            </a:p>
          </p:txBody>
        </p:sp>
      </p:grpSp>
      <p:grpSp>
        <p:nvGrpSpPr>
          <p:cNvPr id="222" name="Group 221">
            <a:extLst>
              <a:ext uri="{FF2B5EF4-FFF2-40B4-BE49-F238E27FC236}">
                <a16:creationId xmlns:a16="http://schemas.microsoft.com/office/drawing/2014/main" id="{CF1432CB-A0B0-1125-4F25-2FC142919129}"/>
              </a:ext>
            </a:extLst>
          </p:cNvPr>
          <p:cNvGrpSpPr/>
          <p:nvPr/>
        </p:nvGrpSpPr>
        <p:grpSpPr>
          <a:xfrm>
            <a:off x="9672465" y="2973874"/>
            <a:ext cx="1828800" cy="1036096"/>
            <a:chOff x="9672465" y="2973874"/>
            <a:chExt cx="1828800" cy="1036096"/>
          </a:xfrm>
        </p:grpSpPr>
        <p:sp>
          <p:nvSpPr>
            <p:cNvPr id="223" name="TextBox 222">
              <a:extLst>
                <a:ext uri="{FF2B5EF4-FFF2-40B4-BE49-F238E27FC236}">
                  <a16:creationId xmlns:a16="http://schemas.microsoft.com/office/drawing/2014/main" id="{28C9AC3D-F216-762D-18C8-10A7A411D846}"/>
                </a:ext>
              </a:extLst>
            </p:cNvPr>
            <p:cNvSpPr txBox="1"/>
            <p:nvPr/>
          </p:nvSpPr>
          <p:spPr>
            <a:xfrm>
              <a:off x="9672465"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Insights organisationnels</a:t>
              </a:r>
            </a:p>
          </p:txBody>
        </p:sp>
        <p:sp>
          <p:nvSpPr>
            <p:cNvPr id="224" name="TextBox 223">
              <a:extLst>
                <a:ext uri="{FF2B5EF4-FFF2-40B4-BE49-F238E27FC236}">
                  <a16:creationId xmlns:a16="http://schemas.microsoft.com/office/drawing/2014/main" id="{F69AC6BB-7609-2D94-3E6B-B3FE19EEAD6F}"/>
                </a:ext>
              </a:extLst>
            </p:cNvPr>
            <p:cNvSpPr txBox="1">
              <a:spLocks/>
            </p:cNvSpPr>
            <p:nvPr/>
          </p:nvSpPr>
          <p:spPr>
            <a:xfrm>
              <a:off x="9810660" y="3328642"/>
              <a:ext cx="1552413" cy="215893"/>
            </a:xfrm>
            <a:prstGeom prst="rect">
              <a:avLst/>
            </a:prstGeom>
            <a:noFill/>
          </p:spPr>
          <p:txBody>
            <a:bodyPr wrap="none" lIns="0" tIns="0" rIns="0" bIns="0" rtlCol="0" anchor="ctr">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err="1">
                  <a:ln>
                    <a:noFill/>
                  </a:ln>
                  <a:solidFill>
                    <a:srgbClr val="000000"/>
                  </a:solidFill>
                  <a:effectLst/>
                  <a:uLnTx/>
                  <a:uFillTx/>
                  <a:latin typeface="Segoe Sans Display Semibold"/>
                  <a:ea typeface="+mn-ea"/>
                  <a:cs typeface="+mn-cs"/>
                </a:rPr>
                <a:t>Workforce</a:t>
              </a: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 Insights</a:t>
              </a:r>
            </a:p>
          </p:txBody>
        </p:sp>
        <p:sp>
          <p:nvSpPr>
            <p:cNvPr id="225" name="TextBox 224">
              <a:extLst>
                <a:ext uri="{FF2B5EF4-FFF2-40B4-BE49-F238E27FC236}">
                  <a16:creationId xmlns:a16="http://schemas.microsoft.com/office/drawing/2014/main" id="{1718CDF6-4DB8-5AD9-C321-7572110FBAAF}"/>
                </a:ext>
              </a:extLst>
            </p:cNvPr>
            <p:cNvSpPr txBox="1">
              <a:spLocks/>
            </p:cNvSpPr>
            <p:nvPr/>
          </p:nvSpPr>
          <p:spPr>
            <a:xfrm>
              <a:off x="9672465"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Programme Frontier</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pic>
          <p:nvPicPr>
            <p:cNvPr id="226" name="Picture 225">
              <a:extLst>
                <a:ext uri="{FF2B5EF4-FFF2-40B4-BE49-F238E27FC236}">
                  <a16:creationId xmlns:a16="http://schemas.microsoft.com/office/drawing/2014/main" id="{45E5FC16-3A37-602B-46BA-B8DE3ECED944}"/>
                </a:ext>
                <a:ext uri="{C183D7F6-B498-43B3-948B-1728B52AA6E4}">
                  <adec:decorative xmlns:adec="http://schemas.microsoft.com/office/drawing/2017/decorative" val="1"/>
                </a:ext>
              </a:extLst>
            </p:cNvPr>
            <p:cNvPicPr>
              <a:picLocks noChangeAspect="1"/>
            </p:cNvPicPr>
            <p:nvPr/>
          </p:nvPicPr>
          <p:blipFill>
            <a:blip r:embed="rId23" cstate="hqprint">
              <a:extLst>
                <a:ext uri="{28A0092B-C50C-407E-A947-70E740481C1C}">
                  <a14:useLocalDpi xmlns:a14="http://schemas.microsoft.com/office/drawing/2010/main"/>
                </a:ext>
              </a:extLst>
            </a:blip>
            <a:srcRect/>
            <a:stretch/>
          </p:blipFill>
          <p:spPr>
            <a:xfrm>
              <a:off x="10422272" y="2973874"/>
              <a:ext cx="329184" cy="329184"/>
            </a:xfrm>
            <a:prstGeom prst="rect">
              <a:avLst/>
            </a:prstGeom>
          </p:spPr>
        </p:pic>
      </p:grpSp>
      <p:grpSp>
        <p:nvGrpSpPr>
          <p:cNvPr id="227" name="Group 226">
            <a:extLst>
              <a:ext uri="{FF2B5EF4-FFF2-40B4-BE49-F238E27FC236}">
                <a16:creationId xmlns:a16="http://schemas.microsoft.com/office/drawing/2014/main" id="{636FFC85-DD32-876E-EFE7-196D3E6FE555}"/>
              </a:ext>
            </a:extLst>
          </p:cNvPr>
          <p:cNvGrpSpPr/>
          <p:nvPr/>
        </p:nvGrpSpPr>
        <p:grpSpPr>
          <a:xfrm>
            <a:off x="9672465" y="4395153"/>
            <a:ext cx="1828800" cy="1224964"/>
            <a:chOff x="9672465" y="4395153"/>
            <a:chExt cx="1828800" cy="1224964"/>
          </a:xfrm>
        </p:grpSpPr>
        <p:sp>
          <p:nvSpPr>
            <p:cNvPr id="228" name="TextBox 227">
              <a:extLst>
                <a:ext uri="{FF2B5EF4-FFF2-40B4-BE49-F238E27FC236}">
                  <a16:creationId xmlns:a16="http://schemas.microsoft.com/office/drawing/2014/main" id="{DB92F6F9-F942-02CB-E0B4-0B4FAE2D976B}"/>
                </a:ext>
              </a:extLst>
            </p:cNvPr>
            <p:cNvSpPr txBox="1"/>
            <p:nvPr/>
          </p:nvSpPr>
          <p:spPr>
            <a:xfrm>
              <a:off x="9672465" y="5023954"/>
              <a:ext cx="1828800" cy="436273"/>
            </a:xfrm>
            <a:prstGeom prst="rect">
              <a:avLst/>
            </a:prstGeom>
            <a:noFill/>
          </p:spPr>
          <p:txBody>
            <a:bodyPr wrap="square" lIns="0" tIns="0" rIns="0" bIns="0" anchor="ctr">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1050" b="0" i="0" u="none" strike="noStrike" kern="1200" cap="none" spc="0" normalizeH="0" baseline="0" noProof="0">
                  <a:ln>
                    <a:noFill/>
                  </a:ln>
                  <a:solidFill>
                    <a:srgbClr val="000000"/>
                  </a:solidFill>
                  <a:effectLst/>
                  <a:uLnTx/>
                  <a:uFillTx/>
                  <a:latin typeface="Segoe Sans Display"/>
                  <a:ea typeface="+mn-ea"/>
                  <a:cs typeface="+mn-cs"/>
                </a:rPr>
                <a:t>Ressources sélectionnées </a:t>
              </a:r>
              <a:br>
                <a:rPr kumimoji="0" lang="fr-fr" sz="1050" b="0" i="0" u="none" strike="noStrike" kern="1200" cap="none" spc="0" normalizeH="0" baseline="0" noProof="0">
                  <a:ln>
                    <a:noFill/>
                  </a:ln>
                  <a:solidFill>
                    <a:srgbClr val="000000"/>
                  </a:solidFill>
                  <a:effectLst/>
                  <a:uLnTx/>
                  <a:uFillTx/>
                  <a:latin typeface="Segoe Sans Display"/>
                  <a:ea typeface="+mn-ea"/>
                  <a:cs typeface="+mn-cs"/>
                </a:rPr>
              </a:br>
              <a:r>
                <a:rPr kumimoji="0" lang="fr-fr" sz="1050" b="0" i="0" u="none" strike="noStrike" kern="1200" cap="none" spc="0" normalizeH="0" baseline="0" noProof="0">
                  <a:ln>
                    <a:noFill/>
                  </a:ln>
                  <a:solidFill>
                    <a:srgbClr val="000000"/>
                  </a:solidFill>
                  <a:effectLst/>
                  <a:uLnTx/>
                  <a:uFillTx/>
                  <a:latin typeface="Segoe Sans Display"/>
                  <a:ea typeface="+mn-ea"/>
                  <a:cs typeface="+mn-cs"/>
                </a:rPr>
                <a:t>pour développer des compétences en IA</a:t>
              </a:r>
            </a:p>
          </p:txBody>
        </p:sp>
        <p:sp>
          <p:nvSpPr>
            <p:cNvPr id="229" name="TextBox 228">
              <a:extLst>
                <a:ext uri="{FF2B5EF4-FFF2-40B4-BE49-F238E27FC236}">
                  <a16:creationId xmlns:a16="http://schemas.microsoft.com/office/drawing/2014/main" id="{27A0263A-974B-A6BD-F1F1-FA8A46E38EF8}"/>
                </a:ext>
              </a:extLst>
            </p:cNvPr>
            <p:cNvSpPr txBox="1">
              <a:spLocks/>
            </p:cNvSpPr>
            <p:nvPr/>
          </p:nvSpPr>
          <p:spPr>
            <a:xfrm>
              <a:off x="10235807" y="4782216"/>
              <a:ext cx="702115" cy="215893"/>
            </a:xfrm>
            <a:prstGeom prst="rect">
              <a:avLst/>
            </a:prstGeom>
            <a:noFill/>
          </p:spPr>
          <p:txBody>
            <a:bodyPr wrap="none" lIns="0" tIns="0" rIns="0" bIns="0" rtlCol="0" anchor="ctr">
              <a:spAutoFit/>
            </a:bodyPr>
            <a:lstStyle/>
            <a:p>
              <a:pPr marL="0" marR="0" lvl="0" indent="0" algn="ctr" defTabSz="914367" rtl="0" eaLnBrk="1" fontAlgn="auto" latinLnBrk="0" hangingPunct="1">
                <a:lnSpc>
                  <a:spcPct val="11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Sans Display Semibold"/>
                  <a:ea typeface="+mn-ea"/>
                  <a:cs typeface="+mn-cs"/>
                </a:rPr>
                <a:t>Learning</a:t>
              </a:r>
            </a:p>
          </p:txBody>
        </p:sp>
        <p:sp>
          <p:nvSpPr>
            <p:cNvPr id="230" name="TextBox 229">
              <a:extLst>
                <a:ext uri="{FF2B5EF4-FFF2-40B4-BE49-F238E27FC236}">
                  <a16:creationId xmlns:a16="http://schemas.microsoft.com/office/drawing/2014/main" id="{253393ED-C5A8-6802-29C6-0C55731BBF1C}"/>
                </a:ext>
              </a:extLst>
            </p:cNvPr>
            <p:cNvSpPr txBox="1">
              <a:spLocks/>
            </p:cNvSpPr>
            <p:nvPr/>
          </p:nvSpPr>
          <p:spPr>
            <a:xfrm>
              <a:off x="9672465" y="545084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11">
                    <a:extLst>
                      <a:ext uri="{A12FA001-AC4F-418D-AE19-62706E023703}">
                        <ahyp:hlinkClr xmlns:ahyp="http://schemas.microsoft.com/office/drawing/2018/hyperlinkcolor" val="tx"/>
                      </a:ext>
                    </a:extLst>
                  </a:hlinkClick>
                </a:rPr>
                <a:t>Programme Frontier</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pic>
          <p:nvPicPr>
            <p:cNvPr id="231" name="Picture 230">
              <a:extLst>
                <a:ext uri="{FF2B5EF4-FFF2-40B4-BE49-F238E27FC236}">
                  <a16:creationId xmlns:a16="http://schemas.microsoft.com/office/drawing/2014/main" id="{084DF3BD-398B-4C40-0537-64AF742CC903}"/>
                </a:ext>
                <a:ext uri="{C183D7F6-B498-43B3-948B-1728B52AA6E4}">
                  <adec:decorative xmlns:adec="http://schemas.microsoft.com/office/drawing/2017/decorative" val="1"/>
                </a:ext>
              </a:extLst>
            </p:cNvPr>
            <p:cNvPicPr>
              <a:picLocks noChangeAspect="1"/>
            </p:cNvPicPr>
            <p:nvPr/>
          </p:nvPicPr>
          <p:blipFill>
            <a:blip r:embed="rId24" cstate="hqprint">
              <a:extLst>
                <a:ext uri="{28A0092B-C50C-407E-A947-70E740481C1C}">
                  <a14:useLocalDpi xmlns:a14="http://schemas.microsoft.com/office/drawing/2010/main"/>
                </a:ext>
              </a:extLst>
            </a:blip>
            <a:srcRect/>
            <a:stretch/>
          </p:blipFill>
          <p:spPr>
            <a:xfrm>
              <a:off x="10422272" y="4395153"/>
              <a:ext cx="329184" cy="329184"/>
            </a:xfrm>
            <a:prstGeom prst="rect">
              <a:avLst/>
            </a:prstGeom>
          </p:spPr>
        </p:pic>
      </p:grpSp>
      <p:pic>
        <p:nvPicPr>
          <p:cNvPr id="3" name="Picture 2">
            <a:extLst>
              <a:ext uri="{FF2B5EF4-FFF2-40B4-BE49-F238E27FC236}">
                <a16:creationId xmlns:a16="http://schemas.microsoft.com/office/drawing/2014/main" id="{9D65BC3E-1FB1-1190-30F0-6DE3EC5306C1}"/>
              </a:ext>
            </a:extLst>
          </p:cNvPr>
          <p:cNvPicPr>
            <a:picLocks noChangeAspect="1"/>
          </p:cNvPicPr>
          <p:nvPr/>
        </p:nvPicPr>
        <p:blipFill>
          <a:blip r:embed="rId25"/>
          <a:srcRect l="14067" t="11911" r="18275" b="8676"/>
          <a:stretch>
            <a:fillRect/>
          </a:stretch>
        </p:blipFill>
        <p:spPr>
          <a:xfrm>
            <a:off x="5878949" y="1502057"/>
            <a:ext cx="375108" cy="381575"/>
          </a:xfrm>
          <a:prstGeom prst="rect">
            <a:avLst/>
          </a:prstGeom>
        </p:spPr>
      </p:pic>
      <p:pic>
        <p:nvPicPr>
          <p:cNvPr id="4" name="Picture 3">
            <a:extLst>
              <a:ext uri="{FF2B5EF4-FFF2-40B4-BE49-F238E27FC236}">
                <a16:creationId xmlns:a16="http://schemas.microsoft.com/office/drawing/2014/main" id="{587F14CE-6A4D-4E09-9221-639496C68FAF}"/>
              </a:ext>
            </a:extLst>
          </p:cNvPr>
          <p:cNvPicPr>
            <a:picLocks noChangeAspect="1"/>
          </p:cNvPicPr>
          <p:nvPr/>
        </p:nvPicPr>
        <p:blipFill>
          <a:blip r:embed="rId26"/>
          <a:stretch>
            <a:fillRect/>
          </a:stretch>
        </p:blipFill>
        <p:spPr>
          <a:xfrm>
            <a:off x="8130536" y="4354913"/>
            <a:ext cx="381576" cy="381576"/>
          </a:xfrm>
          <a:prstGeom prst="rect">
            <a:avLst/>
          </a:prstGeom>
        </p:spPr>
      </p:pic>
      <p:sp>
        <p:nvSpPr>
          <p:cNvPr id="7" name="TextBox 6">
            <a:extLst>
              <a:ext uri="{FF2B5EF4-FFF2-40B4-BE49-F238E27FC236}">
                <a16:creationId xmlns:a16="http://schemas.microsoft.com/office/drawing/2014/main" id="{F77191CA-985B-F3DC-DF99-E2610647DDE4}"/>
              </a:ext>
            </a:extLst>
          </p:cNvPr>
          <p:cNvSpPr txBox="1">
            <a:spLocks/>
          </p:cNvSpPr>
          <p:nvPr/>
        </p:nvSpPr>
        <p:spPr>
          <a:xfrm>
            <a:off x="7406924" y="5457905"/>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Sans Display"/>
                <a:ea typeface="+mn-ea"/>
                <a:cs typeface="+mn-cs"/>
                <a:hlinkClick r:id="rId22">
                  <a:extLst>
                    <a:ext uri="{A12FA001-AC4F-418D-AE19-62706E023703}">
                      <ahyp:hlinkClr xmlns:ahyp="http://schemas.microsoft.com/office/drawing/2018/hyperlinkcolor" val="tx"/>
                    </a:ext>
                  </a:extLst>
                </a:hlinkClick>
              </a:rPr>
              <a:t>Disponible globalement </a:t>
            </a:r>
            <a:endParaRPr kumimoji="0" lang="en-US" sz="1100" b="0" i="0" u="none" strike="noStrike" kern="1200" cap="none" spc="0" normalizeH="0" baseline="0" noProof="0">
              <a:ln>
                <a:noFill/>
              </a:ln>
              <a:solidFill>
                <a:srgbClr val="0078D4"/>
              </a:solidFill>
              <a:effectLst/>
              <a:uLnTx/>
              <a:uFillTx/>
              <a:latin typeface="Segoe Sans Display"/>
              <a:ea typeface="+mn-ea"/>
              <a:cs typeface="+mn-cs"/>
            </a:endParaRPr>
          </a:p>
        </p:txBody>
      </p:sp>
    </p:spTree>
    <p:extLst>
      <p:ext uri="{BB962C8B-B14F-4D97-AF65-F5344CB8AC3E}">
        <p14:creationId xmlns:p14="http://schemas.microsoft.com/office/powerpoint/2010/main" val="23450654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9414-67D2-7A6B-1036-6FF43603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B0129-B0E3-3632-19FB-FCA195293662}"/>
              </a:ext>
            </a:extLst>
          </p:cNvPr>
          <p:cNvSpPr>
            <a:spLocks noGrp="1"/>
          </p:cNvSpPr>
          <p:nvPr>
            <p:ph type="title"/>
          </p:nvPr>
        </p:nvSpPr>
        <p:spPr>
          <a:xfrm>
            <a:off x="571499" y="2792795"/>
            <a:ext cx="6214311" cy="1107996"/>
          </a:xfrm>
          <a:prstGeom prst="rect">
            <a:avLst/>
          </a:prstGeom>
        </p:spPr>
        <p:txBody>
          <a:bodyPr/>
          <a:lstStyle/>
          <a:p>
            <a:r>
              <a:rPr lang="fr-fr" spc="0"/>
              <a:t>Découvrez des agents adaptés à vos besoins</a:t>
            </a:r>
          </a:p>
        </p:txBody>
      </p:sp>
    </p:spTree>
    <p:extLst>
      <p:ext uri="{BB962C8B-B14F-4D97-AF65-F5344CB8AC3E}">
        <p14:creationId xmlns:p14="http://schemas.microsoft.com/office/powerpoint/2010/main" val="161942565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5AF2-E8EF-C412-4229-22CF042E350A}"/>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022DBF32-04C1-7B0C-13CB-E995F30CA4BD}"/>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4EE362DD-8310-76C0-06CF-21E3A8F9466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3E20F57C-507C-5DAB-6E43-721E56598217}"/>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6B1141-37A0-6D19-DDD1-2B2288864683}"/>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9">
            <a:extLst>
              <a:ext uri="{FF2B5EF4-FFF2-40B4-BE49-F238E27FC236}">
                <a16:creationId xmlns:a16="http://schemas.microsoft.com/office/drawing/2014/main" id="{D9202121-5DFC-80AD-622D-22ABC6EAD6B7}"/>
              </a:ext>
            </a:extLst>
          </p:cNvPr>
          <p:cNvSpPr txBox="1">
            <a:spLocks noGrp="1"/>
          </p:cNvSpPr>
          <p:nvPr>
            <p:ph type="title" idx="4294967295"/>
          </p:nvPr>
        </p:nvSpPr>
        <p:spPr>
          <a:xfrm>
            <a:off x="628703" y="457200"/>
            <a:ext cx="11017250"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20" normalizeH="0" baseline="0" noProof="0">
                <a:ln>
                  <a:noFill/>
                </a:ln>
                <a:solidFill>
                  <a:srgbClr val="000000"/>
                </a:solidFill>
                <a:effectLst/>
                <a:uLnTx/>
                <a:uFillTx/>
                <a:latin typeface="Segoe Sans Display Semibold" pitchFamily="2" charset="0"/>
                <a:ea typeface="+mn-ea"/>
                <a:cs typeface="Segoe Sans Display Semibold" pitchFamily="2" charset="0"/>
              </a:rPr>
              <a:t>Agent Store</a:t>
            </a:r>
          </a:p>
        </p:txBody>
      </p:sp>
      <p:sp>
        <p:nvSpPr>
          <p:cNvPr id="8" name="TextBox 7">
            <a:extLst>
              <a:ext uri="{FF2B5EF4-FFF2-40B4-BE49-F238E27FC236}">
                <a16:creationId xmlns:a16="http://schemas.microsoft.com/office/drawing/2014/main" id="{AF1D1761-1518-4750-A0B5-ED7B0BF60115}"/>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Découvrir les agents</a:t>
            </a:r>
          </a:p>
        </p:txBody>
      </p:sp>
      <p:sp>
        <p:nvSpPr>
          <p:cNvPr id="9" name="TextBox 8">
            <a:extLst>
              <a:ext uri="{FF2B5EF4-FFF2-40B4-BE49-F238E27FC236}">
                <a16:creationId xmlns:a16="http://schemas.microsoft.com/office/drawing/2014/main" id="{F4E4539B-D459-6AA8-6F95-40F34FCE854F}"/>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w="3175">
                  <a:noFill/>
                </a:ln>
                <a:solidFill>
                  <a:srgbClr val="865FC4"/>
                </a:solidFill>
                <a:effectLst/>
                <a:uLnTx/>
                <a:uFillTx/>
                <a:latin typeface="Segoe Sans Display Semibold" pitchFamily="2" charset="0"/>
                <a:ea typeface="+mn-ea"/>
                <a:cs typeface="Segoe Sans Display Semibold" pitchFamily="2" charset="0"/>
              </a:rPr>
              <a:t>Déployer rapidement</a:t>
            </a:r>
          </a:p>
        </p:txBody>
      </p:sp>
      <p:sp>
        <p:nvSpPr>
          <p:cNvPr id="10" name="TextBox 9">
            <a:extLst>
              <a:ext uri="{FF2B5EF4-FFF2-40B4-BE49-F238E27FC236}">
                <a16:creationId xmlns:a16="http://schemas.microsoft.com/office/drawing/2014/main" id="{7858E1BA-4FE5-0E3B-E6FF-52395D9C499E}"/>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w="3175">
                  <a:noFill/>
                </a:ln>
                <a:solidFill>
                  <a:srgbClr val="B447C8"/>
                </a:solidFill>
                <a:effectLst/>
                <a:uLnTx/>
                <a:uFillTx/>
                <a:latin typeface="Segoe Sans Display Semibold" pitchFamily="2" charset="0"/>
                <a:ea typeface="+mn-ea"/>
                <a:cs typeface="Segoe Sans Display Semibold" pitchFamily="2" charset="0"/>
              </a:rPr>
              <a:t>Contrôle administratif </a:t>
            </a:r>
          </a:p>
        </p:txBody>
      </p:sp>
      <p:sp>
        <p:nvSpPr>
          <p:cNvPr id="27" name="Content Placeholder 26">
            <a:extLst>
              <a:ext uri="{FF2B5EF4-FFF2-40B4-BE49-F238E27FC236}">
                <a16:creationId xmlns:a16="http://schemas.microsoft.com/office/drawing/2014/main" id="{79637525-D0FE-62AB-CE18-DBCF765F1ECF}"/>
              </a:ext>
            </a:extLst>
          </p:cNvPr>
          <p:cNvSpPr txBox="1">
            <a:spLocks/>
          </p:cNvSpPr>
          <p:nvPr/>
        </p:nvSpPr>
        <p:spPr>
          <a:xfrm>
            <a:off x="868680"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fr-fr" sz="1600" b="0" i="0" u="none" strike="noStrike" kern="1200" cap="none" spc="0" normalizeH="0" baseline="0" noProof="0">
                <a:ln>
                  <a:noFill/>
                </a:ln>
                <a:solidFill>
                  <a:srgbClr val="000000"/>
                </a:solidFill>
                <a:effectLst/>
                <a:uLnTx/>
                <a:uFillTx/>
                <a:latin typeface="Segoe Sans Display"/>
                <a:ea typeface="+mn-ea"/>
                <a:cs typeface="Segoe Sans Display"/>
              </a:rPr>
              <a:t>Expérience personnalisée sur une plateforme intégrée pour découvrir les agents de Microsoft, de ses partenaires et de votre propre organisation.</a:t>
            </a:r>
          </a:p>
        </p:txBody>
      </p:sp>
      <p:sp>
        <p:nvSpPr>
          <p:cNvPr id="28" name="Content Placeholder 26">
            <a:extLst>
              <a:ext uri="{FF2B5EF4-FFF2-40B4-BE49-F238E27FC236}">
                <a16:creationId xmlns:a16="http://schemas.microsoft.com/office/drawing/2014/main" id="{63F6A5CE-A4D0-C605-6711-686E50C56D3E}"/>
              </a:ext>
            </a:extLst>
          </p:cNvPr>
          <p:cNvSpPr txBox="1">
            <a:spLocks/>
          </p:cNvSpPr>
          <p:nvPr/>
        </p:nvSpPr>
        <p:spPr>
          <a:xfrm>
            <a:off x="4486656" y="4736592"/>
            <a:ext cx="3218688" cy="1365117"/>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fr-fr" sz="1600" b="0" i="0" u="none" strike="noStrike" kern="1200" cap="none" spc="0" normalizeH="0" baseline="0" noProof="0">
                <a:ln>
                  <a:noFill/>
                </a:ln>
                <a:solidFill>
                  <a:srgbClr val="000000"/>
                </a:solidFill>
                <a:effectLst/>
                <a:uLnTx/>
                <a:uFillTx/>
                <a:latin typeface="Segoe Sans Display"/>
                <a:ea typeface="+mn-ea"/>
                <a:cs typeface="Segoe Sans Display"/>
              </a:rPr>
              <a:t>Accélérez les résultats grâce </a:t>
            </a:r>
            <a:br>
              <a:rPr kumimoji="0" lang="fr-fr" sz="1600" b="0" i="0" u="none" strike="noStrike" kern="1200" cap="none" spc="0" normalizeH="0" baseline="0" noProof="0">
                <a:ln>
                  <a:noFill/>
                </a:ln>
                <a:solidFill>
                  <a:srgbClr val="000000"/>
                </a:solidFill>
                <a:effectLst/>
                <a:uLnTx/>
                <a:uFillTx/>
                <a:latin typeface="Segoe Sans Display"/>
                <a:ea typeface="+mn-ea"/>
                <a:cs typeface="Segoe Sans Display"/>
              </a:rPr>
            </a:br>
            <a:r>
              <a:rPr kumimoji="0" lang="fr-fr" sz="1600" b="0" i="0" u="none" strike="noStrike" kern="1200" cap="none" spc="0" normalizeH="0" baseline="0" noProof="0">
                <a:ln>
                  <a:noFill/>
                </a:ln>
                <a:solidFill>
                  <a:srgbClr val="000000"/>
                </a:solidFill>
                <a:effectLst/>
                <a:uLnTx/>
                <a:uFillTx/>
                <a:latin typeface="Segoe Sans Display"/>
                <a:ea typeface="+mn-ea"/>
                <a:cs typeface="Segoe Sans Display"/>
              </a:rPr>
              <a:t>à des agents prêts à être déployés qui améliorent l'efficacité et permettent de prendre des décisions plus éclairées. </a:t>
            </a:r>
          </a:p>
        </p:txBody>
      </p:sp>
      <p:sp>
        <p:nvSpPr>
          <p:cNvPr id="29" name="Content Placeholder 26">
            <a:extLst>
              <a:ext uri="{FF2B5EF4-FFF2-40B4-BE49-F238E27FC236}">
                <a16:creationId xmlns:a16="http://schemas.microsoft.com/office/drawing/2014/main" id="{F9F31F9D-75DD-CD78-8525-B79FC0806B02}"/>
              </a:ext>
            </a:extLst>
          </p:cNvPr>
          <p:cNvSpPr txBox="1">
            <a:spLocks/>
          </p:cNvSpPr>
          <p:nvPr/>
        </p:nvSpPr>
        <p:spPr>
          <a:xfrm>
            <a:off x="8101584" y="4736592"/>
            <a:ext cx="3218688" cy="808683"/>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fr-fr" sz="1600" b="0" i="0" u="none" strike="noStrike" kern="1200" cap="none" spc="0" normalizeH="0" baseline="0" noProof="0">
                <a:ln>
                  <a:noFill/>
                </a:ln>
                <a:solidFill>
                  <a:srgbClr val="000000"/>
                </a:solidFill>
                <a:effectLst/>
                <a:uLnTx/>
                <a:uFillTx/>
                <a:latin typeface="Segoe Sans Display"/>
                <a:ea typeface="+mn-ea"/>
                <a:cs typeface="Segoe Sans Display"/>
              </a:rPr>
              <a:t>La sécurité, la conformité et les performances des agents sont vérifiées, et le service informatique conserve un contrôle et une supervision absolus.  </a:t>
            </a:r>
          </a:p>
        </p:txBody>
      </p:sp>
      <p:pic>
        <p:nvPicPr>
          <p:cNvPr id="2" name="Picture 1" descr="Capture d’écran d’un ordinateur  Le contenu généré par IA peut être incorrect.">
            <a:extLst>
              <a:ext uri="{FF2B5EF4-FFF2-40B4-BE49-F238E27FC236}">
                <a16:creationId xmlns:a16="http://schemas.microsoft.com/office/drawing/2014/main" id="{3C6A1E38-931F-7F5E-F461-E14962EDB6D5}"/>
              </a:ext>
            </a:extLst>
          </p:cNvPr>
          <p:cNvPicPr>
            <a:picLocks noChangeAspect="1"/>
          </p:cNvPicPr>
          <p:nvPr/>
        </p:nvPicPr>
        <p:blipFill>
          <a:blip r:embed="rId3"/>
          <a:stretch>
            <a:fillRect/>
          </a:stretch>
        </p:blipFill>
        <p:spPr>
          <a:xfrm>
            <a:off x="981399" y="1718949"/>
            <a:ext cx="3057652"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0" name="Picture 29" descr="Capture d’écran d’un ordinateur  Le contenu généré par IA peut être incorrect.">
            <a:extLst>
              <a:ext uri="{FF2B5EF4-FFF2-40B4-BE49-F238E27FC236}">
                <a16:creationId xmlns:a16="http://schemas.microsoft.com/office/drawing/2014/main" id="{5482E007-D8D9-3CFA-0950-1B7354E8287E}"/>
              </a:ext>
            </a:extLst>
          </p:cNvPr>
          <p:cNvPicPr>
            <a:picLocks noChangeAspect="1"/>
          </p:cNvPicPr>
          <p:nvPr/>
        </p:nvPicPr>
        <p:blipFill>
          <a:blip r:embed="rId4"/>
          <a:stretch>
            <a:fillRect/>
          </a:stretch>
        </p:blipFill>
        <p:spPr>
          <a:xfrm>
            <a:off x="8098650" y="1718949"/>
            <a:ext cx="3138211"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1" name="Picture 30" descr="Capture d’écran d’une page Web  Le contenu généré par IA peut être incorrect.">
            <a:extLst>
              <a:ext uri="{FF2B5EF4-FFF2-40B4-BE49-F238E27FC236}">
                <a16:creationId xmlns:a16="http://schemas.microsoft.com/office/drawing/2014/main" id="{44D20025-30F6-F5DD-0FFA-209F26D11A0D}"/>
              </a:ext>
            </a:extLst>
          </p:cNvPr>
          <p:cNvPicPr>
            <a:picLocks noChangeAspect="1"/>
          </p:cNvPicPr>
          <p:nvPr/>
        </p:nvPicPr>
        <p:blipFill>
          <a:blip r:embed="rId5"/>
          <a:stretch>
            <a:fillRect/>
          </a:stretch>
        </p:blipFill>
        <p:spPr>
          <a:xfrm>
            <a:off x="5339394" y="1562158"/>
            <a:ext cx="1513213" cy="2142383"/>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11" name="Rectangle: Rounded Corners 5">
            <a:extLst>
              <a:ext uri="{FF2B5EF4-FFF2-40B4-BE49-F238E27FC236}">
                <a16:creationId xmlns:a16="http://schemas.microsoft.com/office/drawing/2014/main" id="{3A08A90C-8C1B-8D39-E67F-435B04AFEB03}"/>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7042FE27-E91D-DC08-F061-48D866455EF1}"/>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326E1F45-5C15-2FA8-43D2-639B9D0F045F}"/>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09A2D021-DDE5-3AB3-7BE0-ED11B748A26F}"/>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07653727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8D9E-C28B-B8AF-9A56-86729AD26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50429-2B2A-3D7B-C4B3-D8A6D3957B75}"/>
              </a:ext>
            </a:extLst>
          </p:cNvPr>
          <p:cNvSpPr>
            <a:spLocks noGrp="1"/>
          </p:cNvSpPr>
          <p:nvPr>
            <p:ph type="title"/>
          </p:nvPr>
        </p:nvSpPr>
        <p:spPr>
          <a:xfrm>
            <a:off x="571498" y="2792795"/>
            <a:ext cx="6984334" cy="1200329"/>
          </a:xfrm>
          <a:prstGeom prst="rect">
            <a:avLst/>
          </a:prstGeom>
        </p:spPr>
        <p:txBody>
          <a:bodyPr/>
          <a:lstStyle/>
          <a:p>
            <a:r>
              <a:rPr lang="fr-fr"/>
              <a:t>M</a:t>
            </a:r>
            <a:r>
              <a:rPr lang="fr-fr" spc="0"/>
              <a:t>odèles d’agents </a:t>
            </a:r>
            <a:br>
              <a:rPr lang="fr-fr" spc="0"/>
            </a:br>
            <a:r>
              <a:rPr lang="fr-fr" spc="0"/>
              <a:t>dans l’outil Agent Builder </a:t>
            </a:r>
            <a:endParaRPr lang="fr-fr"/>
          </a:p>
        </p:txBody>
      </p:sp>
    </p:spTree>
    <p:extLst>
      <p:ext uri="{BB962C8B-B14F-4D97-AF65-F5344CB8AC3E}">
        <p14:creationId xmlns:p14="http://schemas.microsoft.com/office/powerpoint/2010/main" val="10885166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2426-9614-AEB5-A26F-E16A46E832C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FF8217-2FB4-BAEC-ECF9-751D8D629A47}"/>
              </a:ext>
            </a:extLst>
          </p:cNvPr>
          <p:cNvSpPr txBox="1">
            <a:spLocks noGrp="1"/>
          </p:cNvSpPr>
          <p:nvPr>
            <p:ph type="title"/>
          </p:nvPr>
        </p:nvSpPr>
        <p:spPr>
          <a:xfrm>
            <a:off x="588263" y="364487"/>
            <a:ext cx="113076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fr-fr" sz="3200">
                <a:cs typeface="Segoe UI"/>
              </a:rPr>
              <a:t>Commencez à créer des agents en utilisant des modèles d’agents </a:t>
            </a:r>
            <a:endParaRPr lang="en-US" sz="3200" b="0" i="0" u="none" strike="noStrike" kern="1200" cap="none" spc="-50" normalizeH="0" baseline="0" noProof="0">
              <a:ln w="3175">
                <a:noFill/>
              </a:ln>
              <a:solidFill>
                <a:srgbClr val="000000"/>
              </a:solidFill>
              <a:effectLst/>
              <a:uLnTx/>
              <a:uFillTx/>
              <a:latin typeface="Segoe UI Semibold"/>
              <a:cs typeface="Segoe UI"/>
            </a:endParaRPr>
          </a:p>
        </p:txBody>
      </p:sp>
      <p:sp>
        <p:nvSpPr>
          <p:cNvPr id="19" name="TextBox 18">
            <a:extLst>
              <a:ext uri="{FF2B5EF4-FFF2-40B4-BE49-F238E27FC236}">
                <a16:creationId xmlns:a16="http://schemas.microsoft.com/office/drawing/2014/main" id="{155CF905-F19F-5BBD-2201-3DBB9C8DE01A}"/>
              </a:ext>
            </a:extLst>
          </p:cNvPr>
          <p:cNvSpPr txBox="1"/>
          <p:nvPr/>
        </p:nvSpPr>
        <p:spPr>
          <a:xfrm>
            <a:off x="527431" y="860814"/>
            <a:ext cx="11079351"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UI"/>
                <a:ea typeface="+mn-ea"/>
                <a:cs typeface="+mn-cs"/>
                <a:hlinkClick r:id="rId3"/>
              </a:rPr>
              <a:t>Les modèles d’agents</a:t>
            </a:r>
            <a:r>
              <a:rPr kumimoji="0" lang="fr-fr" sz="1400" b="0" i="0" u="none" strike="noStrike" kern="1200" cap="none" spc="0" normalizeH="0" baseline="0" noProof="0">
                <a:ln>
                  <a:noFill/>
                </a:ln>
                <a:solidFill>
                  <a:srgbClr val="000000"/>
                </a:solidFill>
                <a:effectLst/>
                <a:uLnTx/>
                <a:uFillTx/>
                <a:latin typeface="Segoe UI"/>
                <a:ea typeface="+mn-ea"/>
                <a:cs typeface="+mn-cs"/>
              </a:rPr>
              <a:t> font partie de l’outil de création d’agents </a:t>
            </a:r>
            <a:r>
              <a:rPr kumimoji="0" lang="fr-fr" sz="1400" b="0" i="0" u="none" strike="noStrike" kern="1200" cap="none" spc="0" normalizeH="0" baseline="0" noProof="0" err="1">
                <a:ln>
                  <a:noFill/>
                </a:ln>
                <a:solidFill>
                  <a:srgbClr val="000000"/>
                </a:solidFill>
                <a:effectLst/>
                <a:uLnTx/>
                <a:uFillTx/>
                <a:latin typeface="Segoe UI"/>
                <a:ea typeface="+mn-ea"/>
                <a:cs typeface="+mn-cs"/>
              </a:rPr>
              <a:t>Copilot</a:t>
            </a:r>
            <a:r>
              <a:rPr kumimoji="0" lang="fr-fr" sz="1400" b="0" i="0" u="none" strike="noStrike" kern="1200" cap="none" spc="0" normalizeH="0" baseline="0" noProof="0">
                <a:ln>
                  <a:noFill/>
                </a:ln>
                <a:solidFill>
                  <a:srgbClr val="000000"/>
                </a:solidFill>
                <a:effectLst/>
                <a:uLnTx/>
                <a:uFillTx/>
                <a:latin typeface="Segoe UI"/>
                <a:ea typeface="+mn-ea"/>
                <a:cs typeface="+mn-cs"/>
              </a:rPr>
              <a:t> Studio. </a:t>
            </a:r>
            <a:endParaRPr lang="en-US" sz="1400" b="0" i="0" u="none" strike="noStrike" kern="1200" cap="none" spc="0" normalizeH="0" baseline="0" noProof="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srgbClr val="000000"/>
              </a:solidFill>
              <a:effectLst/>
              <a:uLnTx/>
              <a:uFillTx/>
              <a:latin typeface="Segoe UI"/>
              <a:cs typeface="Segoe UI"/>
            </a:endParaRPr>
          </a:p>
          <a:p>
            <a:pPr defTabSz="914400">
              <a:defRPr/>
            </a:pPr>
            <a:r>
              <a:rPr kumimoji="0" lang="fr-fr" sz="1400" b="0" i="0" u="none" strike="noStrike" kern="1200" cap="none" spc="0" normalizeH="0" baseline="0" noProof="0">
                <a:ln>
                  <a:noFill/>
                </a:ln>
                <a:solidFill>
                  <a:srgbClr val="000000"/>
                </a:solidFill>
                <a:effectLst/>
                <a:uLnTx/>
                <a:uFillTx/>
                <a:latin typeface="Segoe Sans Display Semibold"/>
                <a:cs typeface="Segoe Sans Display Semibold"/>
              </a:rPr>
              <a:t>Pour commencer à utiliser les modèles d’agent, </a:t>
            </a:r>
            <a:r>
              <a:rPr kumimoji="0" lang="fr-fr" sz="1400" b="0" i="0" u="none" strike="noStrike" kern="1200" cap="none" spc="0" normalizeH="0" baseline="0" noProof="0">
                <a:ln>
                  <a:noFill/>
                </a:ln>
                <a:solidFill>
                  <a:srgbClr val="000000"/>
                </a:solidFill>
                <a:effectLst/>
                <a:uLnTx/>
                <a:uFillTx/>
                <a:latin typeface="Segoe UI"/>
                <a:ea typeface="+mn-ea"/>
                <a:cs typeface="+mn-cs"/>
              </a:rPr>
              <a:t>sélectionnez « </a:t>
            </a:r>
            <a:r>
              <a:rPr lang="fr-fr" sz="1400">
                <a:solidFill>
                  <a:srgbClr val="000000"/>
                </a:solidFill>
                <a:latin typeface="Segoe UI"/>
              </a:rPr>
              <a:t>Nouvel agent</a:t>
            </a:r>
            <a:r>
              <a:rPr kumimoji="0" lang="fr-fr" sz="1400" b="0" i="0" u="none" strike="noStrike" kern="1200" cap="none" spc="0" normalizeH="0" baseline="0" noProof="0">
                <a:ln>
                  <a:noFill/>
                </a:ln>
                <a:solidFill>
                  <a:srgbClr val="000000"/>
                </a:solidFill>
                <a:effectLst/>
                <a:uLnTx/>
                <a:uFillTx/>
                <a:latin typeface="Segoe UI"/>
                <a:ea typeface="+mn-ea"/>
                <a:cs typeface="+mn-cs"/>
              </a:rPr>
              <a:t> » dans le volet de gauche de Copilot Chat. Recherchez </a:t>
            </a:r>
            <a:br>
              <a:rPr kumimoji="0" lang="fr-fr" sz="1400" b="0" i="0" u="none" strike="noStrike" kern="1200" cap="none" spc="0" normalizeH="0" baseline="0" noProof="0">
                <a:ln>
                  <a:noFill/>
                </a:ln>
                <a:solidFill>
                  <a:srgbClr val="000000"/>
                </a:solidFill>
                <a:effectLst/>
                <a:uLnTx/>
                <a:uFillTx/>
                <a:latin typeface="Segoe UI"/>
                <a:ea typeface="+mn-ea"/>
                <a:cs typeface="+mn-cs"/>
              </a:rPr>
            </a:br>
            <a:r>
              <a:rPr kumimoji="0" lang="fr-fr" sz="1400" b="0" i="0" u="none" strike="noStrike" kern="1200" cap="none" spc="0" normalizeH="0" baseline="0" noProof="0">
                <a:ln>
                  <a:noFill/>
                </a:ln>
                <a:solidFill>
                  <a:srgbClr val="000000"/>
                </a:solidFill>
                <a:effectLst/>
                <a:uLnTx/>
                <a:uFillTx/>
                <a:latin typeface="Segoe UI"/>
                <a:ea typeface="+mn-ea"/>
                <a:cs typeface="+mn-cs"/>
              </a:rPr>
              <a:t>un modèle spécifique ou parcourez la bibliothèque.</a:t>
            </a:r>
            <a:endParaRPr lang="en-US" sz="1400" b="0" i="0" u="none" strike="noStrike" kern="1200" cap="none" spc="0" normalizeH="0" baseline="0" noProof="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00000"/>
                </a:solidFill>
                <a:effectLst/>
                <a:uLnTx/>
                <a:uFillTx/>
                <a:latin typeface="Segoe UI"/>
                <a:ea typeface="+mn-ea"/>
                <a:cs typeface="+mn-cs"/>
              </a:rPr>
              <a:t>Modèles d’agent de Microsoft à essayer dès aujourd’hui :</a:t>
            </a:r>
            <a:endParaRPr lang="en-US" sz="1400" b="0" i="0" u="none" strike="noStrike" kern="1200" cap="none" spc="0" normalizeH="0" baseline="0" noProof="0">
              <a:ln>
                <a:noFill/>
              </a:ln>
              <a:solidFill>
                <a:srgbClr val="000000"/>
              </a:solidFill>
              <a:effectLst/>
              <a:uLnTx/>
              <a:uFillTx/>
              <a:latin typeface="Segoe UI"/>
              <a:cs typeface="Segoe UI"/>
            </a:endParaRPr>
          </a:p>
        </p:txBody>
      </p:sp>
      <p:sp>
        <p:nvSpPr>
          <p:cNvPr id="20" name="TextBox 19">
            <a:extLst>
              <a:ext uri="{FF2B5EF4-FFF2-40B4-BE49-F238E27FC236}">
                <a16:creationId xmlns:a16="http://schemas.microsoft.com/office/drawing/2014/main" id="{7E3809A7-8471-BA42-034A-C7F3F82A205E}"/>
              </a:ext>
            </a:extLst>
          </p:cNvPr>
          <p:cNvSpPr txBox="1"/>
          <p:nvPr/>
        </p:nvSpPr>
        <p:spPr>
          <a:xfrm>
            <a:off x="6894513" y="5401638"/>
            <a:ext cx="5123316" cy="80021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srgbClr val="000000"/>
                </a:solidFill>
                <a:effectLst/>
                <a:uLnTx/>
                <a:uFillTx/>
                <a:latin typeface="Segoe UI"/>
                <a:ea typeface="+mn-ea"/>
                <a:cs typeface="+mn-cs"/>
              </a:rPr>
              <a:t>Outre les agents proposés par Microsoft, il est possible que votre organisation ait créé des agents que vous pouvez utiliser. Vous </a:t>
            </a:r>
            <a:br>
              <a:rPr kumimoji="0" lang="fr-fr" sz="1300" b="0" i="0" u="none" strike="noStrike" kern="1200" cap="none" spc="0" normalizeH="0" baseline="0" noProof="0">
                <a:ln>
                  <a:noFill/>
                </a:ln>
                <a:solidFill>
                  <a:srgbClr val="000000"/>
                </a:solidFill>
                <a:effectLst/>
                <a:uLnTx/>
                <a:uFillTx/>
                <a:latin typeface="Segoe UI"/>
                <a:ea typeface="+mn-ea"/>
                <a:cs typeface="+mn-cs"/>
              </a:rPr>
            </a:br>
            <a:r>
              <a:rPr kumimoji="0" lang="fr-fr" sz="1300" b="0" i="0" u="none" strike="noStrike" kern="1200" cap="none" spc="0" normalizeH="0" baseline="0" noProof="0">
                <a:ln>
                  <a:noFill/>
                </a:ln>
                <a:solidFill>
                  <a:srgbClr val="000000"/>
                </a:solidFill>
                <a:effectLst/>
                <a:uLnTx/>
                <a:uFillTx/>
                <a:latin typeface="Segoe UI"/>
                <a:ea typeface="+mn-ea"/>
                <a:cs typeface="+mn-cs"/>
              </a:rPr>
              <a:t>pouvez les consulter dans la section « Conçu pour votre organisation » </a:t>
            </a:r>
            <a:br>
              <a:rPr kumimoji="0" lang="fr-fr" sz="1300" b="0" i="0" u="none" strike="noStrike" kern="1200" cap="none" spc="0" normalizeH="0" baseline="0" noProof="0">
                <a:ln>
                  <a:noFill/>
                </a:ln>
                <a:solidFill>
                  <a:srgbClr val="000000"/>
                </a:solidFill>
                <a:effectLst/>
                <a:uLnTx/>
                <a:uFillTx/>
                <a:latin typeface="Segoe UI"/>
                <a:ea typeface="+mn-ea"/>
                <a:cs typeface="+mn-cs"/>
              </a:rPr>
            </a:br>
            <a:r>
              <a:rPr kumimoji="0" lang="fr-fr" sz="1300" b="0" i="0" u="none" strike="noStrike" kern="1200" cap="none" spc="0" normalizeH="0" baseline="0" noProof="0">
                <a:ln>
                  <a:noFill/>
                </a:ln>
                <a:solidFill>
                  <a:srgbClr val="000000"/>
                </a:solidFill>
                <a:effectLst/>
                <a:uLnTx/>
                <a:uFillTx/>
                <a:latin typeface="Segoe UI"/>
                <a:ea typeface="+mn-ea"/>
                <a:cs typeface="+mn-cs"/>
              </a:rPr>
              <a:t>de la bibliothèque d'agents.</a:t>
            </a:r>
          </a:p>
        </p:txBody>
      </p:sp>
      <p:grpSp>
        <p:nvGrpSpPr>
          <p:cNvPr id="41" name="Group 40">
            <a:extLst>
              <a:ext uri="{FF2B5EF4-FFF2-40B4-BE49-F238E27FC236}">
                <a16:creationId xmlns:a16="http://schemas.microsoft.com/office/drawing/2014/main" id="{6A5029FA-28AA-A193-9727-69FA362C3B58}"/>
              </a:ext>
            </a:extLst>
          </p:cNvPr>
          <p:cNvGrpSpPr/>
          <p:nvPr/>
        </p:nvGrpSpPr>
        <p:grpSpPr>
          <a:xfrm>
            <a:off x="571500" y="2357636"/>
            <a:ext cx="1674840" cy="1316693"/>
            <a:chOff x="563374" y="2636414"/>
            <a:chExt cx="2158060" cy="1706984"/>
          </a:xfrm>
        </p:grpSpPr>
        <p:sp>
          <p:nvSpPr>
            <p:cNvPr id="16" name="Rectangle: Rounded Corners 15">
              <a:extLst>
                <a:ext uri="{FF2B5EF4-FFF2-40B4-BE49-F238E27FC236}">
                  <a16:creationId xmlns:a16="http://schemas.microsoft.com/office/drawing/2014/main" id="{3B049F25-3B27-8CAA-AE9F-88082ADA1C2C}"/>
                </a:ext>
                <a:ext uri="{C183D7F6-B498-43B3-948B-1728B52AA6E4}">
                  <adec:decorative xmlns:adec="http://schemas.microsoft.com/office/drawing/2017/decorative" val="1"/>
                </a:ext>
              </a:extLst>
            </p:cNvPr>
            <p:cNvSpPr/>
            <p:nvPr/>
          </p:nvSpPr>
          <p:spPr bwMode="auto">
            <a:xfrm>
              <a:off x="563374" y="2636414"/>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702AA0C8-0C33-84E5-A39B-F05299BC6FA6}"/>
                </a:ext>
              </a:extLst>
            </p:cNvPr>
            <p:cNvSpPr txBox="1"/>
            <p:nvPr/>
          </p:nvSpPr>
          <p:spPr>
            <a:xfrm>
              <a:off x="597101" y="2709399"/>
              <a:ext cx="2069199" cy="317210"/>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9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Prompt Coach</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18" name="TextBox 17">
              <a:extLst>
                <a:ext uri="{FF2B5EF4-FFF2-40B4-BE49-F238E27FC236}">
                  <a16:creationId xmlns:a16="http://schemas.microsoft.com/office/drawing/2014/main" id="{67368448-E8AF-4D53-5C76-7CAF501E0254}"/>
                </a:ext>
              </a:extLst>
            </p:cNvPr>
            <p:cNvSpPr txBox="1"/>
            <p:nvPr/>
          </p:nvSpPr>
          <p:spPr>
            <a:xfrm>
              <a:off x="563374" y="3889338"/>
              <a:ext cx="2072113" cy="35910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Écrivez des requêtes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err="1">
                  <a:ln>
                    <a:noFill/>
                  </a:ln>
                  <a:solidFill>
                    <a:srgbClr val="000000"/>
                  </a:solidFill>
                  <a:effectLst/>
                  <a:uLnTx/>
                  <a:uFillTx/>
                  <a:latin typeface="Segoe UI"/>
                  <a:ea typeface="+mn-ea"/>
                  <a:cs typeface="Segoe UI"/>
                </a:rPr>
                <a:t>Copilot</a:t>
              </a:r>
              <a:r>
                <a:rPr kumimoji="0" lang="fr-fr" sz="900" b="0" i="0" u="none" strike="noStrike" kern="1200" cap="none" spc="0" normalizeH="0" baseline="0" noProof="0">
                  <a:ln>
                    <a:noFill/>
                  </a:ln>
                  <a:solidFill>
                    <a:srgbClr val="000000"/>
                  </a:solidFill>
                  <a:effectLst/>
                  <a:uLnTx/>
                  <a:uFillTx/>
                  <a:latin typeface="Segoe UI"/>
                  <a:ea typeface="+mn-ea"/>
                  <a:cs typeface="Segoe UI"/>
                </a:rPr>
                <a:t> efficaces</a:t>
              </a:r>
            </a:p>
          </p:txBody>
        </p:sp>
        <p:pic>
          <p:nvPicPr>
            <p:cNvPr id="21" name="Picture 20">
              <a:extLst>
                <a:ext uri="{FF2B5EF4-FFF2-40B4-BE49-F238E27FC236}">
                  <a16:creationId xmlns:a16="http://schemas.microsoft.com/office/drawing/2014/main" id="{1A340503-8726-A8CD-1A05-1B5E6ECD0E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318348" y="3012475"/>
              <a:ext cx="626706" cy="626704"/>
            </a:xfrm>
            <a:prstGeom prst="rect">
              <a:avLst/>
            </a:prstGeom>
          </p:spPr>
        </p:pic>
      </p:grpSp>
      <p:grpSp>
        <p:nvGrpSpPr>
          <p:cNvPr id="43" name="Group 42">
            <a:extLst>
              <a:ext uri="{FF2B5EF4-FFF2-40B4-BE49-F238E27FC236}">
                <a16:creationId xmlns:a16="http://schemas.microsoft.com/office/drawing/2014/main" id="{AC47EBC7-946E-7786-69CA-F31F6ECEB20E}"/>
              </a:ext>
            </a:extLst>
          </p:cNvPr>
          <p:cNvGrpSpPr/>
          <p:nvPr/>
        </p:nvGrpSpPr>
        <p:grpSpPr>
          <a:xfrm>
            <a:off x="571500" y="5250295"/>
            <a:ext cx="1666217" cy="1314017"/>
            <a:chOff x="2791130" y="2636414"/>
            <a:chExt cx="2158060" cy="1706985"/>
          </a:xfrm>
        </p:grpSpPr>
        <p:sp>
          <p:nvSpPr>
            <p:cNvPr id="7" name="Rectangle: Rounded Corners 6">
              <a:extLst>
                <a:ext uri="{FF2B5EF4-FFF2-40B4-BE49-F238E27FC236}">
                  <a16:creationId xmlns:a16="http://schemas.microsoft.com/office/drawing/2014/main" id="{E486E66E-3F7E-404D-952E-EEE9947F5A8F}"/>
                </a:ext>
                <a:ext uri="{C183D7F6-B498-43B3-948B-1728B52AA6E4}">
                  <adec:decorative xmlns:adec="http://schemas.microsoft.com/office/drawing/2017/decorative" val="1"/>
                </a:ext>
              </a:extLst>
            </p:cNvPr>
            <p:cNvSpPr/>
            <p:nvPr/>
          </p:nvSpPr>
          <p:spPr bwMode="auto">
            <a:xfrm>
              <a:off x="2791130" y="2636414"/>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867D0A2E-AF10-7BAB-CD6F-CC75299D2334}"/>
                </a:ext>
              </a:extLst>
            </p:cNvPr>
            <p:cNvSpPr txBox="1"/>
            <p:nvPr/>
          </p:nvSpPr>
          <p:spPr>
            <a:xfrm>
              <a:off x="3022073" y="2652915"/>
              <a:ext cx="1696175" cy="339847"/>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err="1">
                  <a:ln>
                    <a:noFill/>
                  </a:ln>
                  <a:solidFill>
                    <a:srgbClr val="0078D4"/>
                  </a:solidFill>
                  <a:effectLst/>
                  <a:uLnTx/>
                  <a:uFillTx/>
                  <a:latin typeface="Segoe UI Semibold"/>
                  <a:ea typeface="+mn-ea"/>
                  <a:cs typeface="Segoe UI"/>
                </a:rPr>
                <a:t>Idea</a:t>
              </a:r>
              <a:r>
                <a:rPr kumimoji="0" lang="fr-fr" sz="1100" b="0" i="0" u="none" strike="noStrike" kern="1200" cap="none" spc="0" normalizeH="0" baseline="0" noProof="0">
                  <a:ln>
                    <a:noFill/>
                  </a:ln>
                  <a:solidFill>
                    <a:srgbClr val="0078D4"/>
                  </a:solidFill>
                  <a:effectLst/>
                  <a:uLnTx/>
                  <a:uFillTx/>
                  <a:latin typeface="Segoe UI Semibold"/>
                  <a:ea typeface="+mn-ea"/>
                  <a:cs typeface="Segoe UI"/>
                </a:rPr>
                <a:t> Coach</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9" name="TextBox 8">
              <a:extLst>
                <a:ext uri="{FF2B5EF4-FFF2-40B4-BE49-F238E27FC236}">
                  <a16:creationId xmlns:a16="http://schemas.microsoft.com/office/drawing/2014/main" id="{B2583EF5-23D8-3E47-C434-62AC7A9F38A9}"/>
                </a:ext>
              </a:extLst>
            </p:cNvPr>
            <p:cNvSpPr txBox="1"/>
            <p:nvPr/>
          </p:nvSpPr>
          <p:spPr>
            <a:xfrm>
              <a:off x="2858419" y="3889335"/>
              <a:ext cx="2015548" cy="35983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Obtenez de l’aide en matière de brainstorming</a:t>
              </a:r>
            </a:p>
          </p:txBody>
        </p:sp>
        <p:pic>
          <p:nvPicPr>
            <p:cNvPr id="22" name="Picture 21">
              <a:extLst>
                <a:ext uri="{FF2B5EF4-FFF2-40B4-BE49-F238E27FC236}">
                  <a16:creationId xmlns:a16="http://schemas.microsoft.com/office/drawing/2014/main" id="{43439102-8CD1-E058-FCEC-EF5DDF9ABDD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49625" y="3012475"/>
              <a:ext cx="626706" cy="626704"/>
            </a:xfrm>
            <a:prstGeom prst="rect">
              <a:avLst/>
            </a:prstGeom>
          </p:spPr>
        </p:pic>
      </p:grpSp>
      <p:grpSp>
        <p:nvGrpSpPr>
          <p:cNvPr id="45" name="Group 44">
            <a:extLst>
              <a:ext uri="{FF2B5EF4-FFF2-40B4-BE49-F238E27FC236}">
                <a16:creationId xmlns:a16="http://schemas.microsoft.com/office/drawing/2014/main" id="{8F66D76B-FE59-52DC-3390-FAC719589F5D}"/>
              </a:ext>
            </a:extLst>
          </p:cNvPr>
          <p:cNvGrpSpPr/>
          <p:nvPr/>
        </p:nvGrpSpPr>
        <p:grpSpPr>
          <a:xfrm>
            <a:off x="2667000" y="3811689"/>
            <a:ext cx="1675510" cy="1323160"/>
            <a:chOff x="5029590" y="2636415"/>
            <a:chExt cx="2158060" cy="1706984"/>
          </a:xfrm>
        </p:grpSpPr>
        <p:sp>
          <p:nvSpPr>
            <p:cNvPr id="10" name="Rectangle: Rounded Corners 9">
              <a:extLst>
                <a:ext uri="{FF2B5EF4-FFF2-40B4-BE49-F238E27FC236}">
                  <a16:creationId xmlns:a16="http://schemas.microsoft.com/office/drawing/2014/main" id="{37F5A6F3-D4B7-58F5-6474-683CEFBC9ADA}"/>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50A724CE-84AB-DEF4-2C65-862C549BB132}"/>
                </a:ext>
              </a:extLst>
            </p:cNvPr>
            <p:cNvSpPr txBox="1"/>
            <p:nvPr/>
          </p:nvSpPr>
          <p:spPr>
            <a:xfrm>
              <a:off x="5244256" y="2654089"/>
              <a:ext cx="1696175" cy="33749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err="1">
                  <a:ln>
                    <a:noFill/>
                  </a:ln>
                  <a:solidFill>
                    <a:srgbClr val="0078D4"/>
                  </a:solidFill>
                  <a:effectLst/>
                  <a:uLnTx/>
                  <a:uFillTx/>
                  <a:latin typeface="Segoe UI Semibold"/>
                  <a:ea typeface="+mn-ea"/>
                  <a:cs typeface="Segoe UI"/>
                </a:rPr>
                <a:t>Writing</a:t>
              </a:r>
              <a:r>
                <a:rPr kumimoji="0" lang="fr-fr" sz="1100" b="0" i="0" u="none" strike="noStrike" kern="1200" cap="none" spc="0" normalizeH="0" baseline="0" noProof="0">
                  <a:ln>
                    <a:noFill/>
                  </a:ln>
                  <a:solidFill>
                    <a:srgbClr val="0078D4"/>
                  </a:solidFill>
                  <a:effectLst/>
                  <a:uLnTx/>
                  <a:uFillTx/>
                  <a:latin typeface="Segoe UI Semibold"/>
                  <a:ea typeface="+mn-ea"/>
                  <a:cs typeface="Segoe UI"/>
                </a:rPr>
                <a:t> coach</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12" name="TextBox 11">
              <a:extLst>
                <a:ext uri="{FF2B5EF4-FFF2-40B4-BE49-F238E27FC236}">
                  <a16:creationId xmlns:a16="http://schemas.microsoft.com/office/drawing/2014/main" id="{664F87FA-5CF4-26CA-866F-6FD2B8F919E0}"/>
                </a:ext>
              </a:extLst>
            </p:cNvPr>
            <p:cNvSpPr txBox="1"/>
            <p:nvPr/>
          </p:nvSpPr>
          <p:spPr>
            <a:xfrm>
              <a:off x="5166575" y="3918744"/>
              <a:ext cx="1884090" cy="357351"/>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Affinez vos compétences rédactionnelles</a:t>
              </a:r>
            </a:p>
          </p:txBody>
        </p:sp>
        <p:pic>
          <p:nvPicPr>
            <p:cNvPr id="23" name="Picture 22">
              <a:extLst>
                <a:ext uri="{FF2B5EF4-FFF2-40B4-BE49-F238E27FC236}">
                  <a16:creationId xmlns:a16="http://schemas.microsoft.com/office/drawing/2014/main" id="{110AFED3-DDDE-0A31-F64D-68B983AFFDC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807884" y="3107489"/>
              <a:ext cx="616698" cy="616696"/>
            </a:xfrm>
            <a:prstGeom prst="rect">
              <a:avLst/>
            </a:prstGeom>
          </p:spPr>
        </p:pic>
      </p:grpSp>
      <p:grpSp>
        <p:nvGrpSpPr>
          <p:cNvPr id="48" name="Group 47">
            <a:extLst>
              <a:ext uri="{FF2B5EF4-FFF2-40B4-BE49-F238E27FC236}">
                <a16:creationId xmlns:a16="http://schemas.microsoft.com/office/drawing/2014/main" id="{21C915CA-D8F4-1B1B-A30A-8C3FA1029CD3}"/>
              </a:ext>
            </a:extLst>
          </p:cNvPr>
          <p:cNvGrpSpPr/>
          <p:nvPr/>
        </p:nvGrpSpPr>
        <p:grpSpPr>
          <a:xfrm>
            <a:off x="4800600" y="2363887"/>
            <a:ext cx="1702941" cy="1323159"/>
            <a:chOff x="7268050" y="2636415"/>
            <a:chExt cx="2193391" cy="1706984"/>
          </a:xfrm>
        </p:grpSpPr>
        <p:sp>
          <p:nvSpPr>
            <p:cNvPr id="4" name="Rectangle: Rounded Corners 3">
              <a:extLst>
                <a:ext uri="{FF2B5EF4-FFF2-40B4-BE49-F238E27FC236}">
                  <a16:creationId xmlns:a16="http://schemas.microsoft.com/office/drawing/2014/main" id="{0611CB60-C9C2-B44F-41C5-A70DF99AA806}"/>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A91106F2-9D2E-F632-EC0C-D9EEDD77342F}"/>
                </a:ext>
              </a:extLst>
            </p:cNvPr>
            <p:cNvSpPr txBox="1"/>
            <p:nvPr/>
          </p:nvSpPr>
          <p:spPr>
            <a:xfrm>
              <a:off x="7497341" y="2654090"/>
              <a:ext cx="1699476" cy="33749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err="1">
                  <a:ln>
                    <a:noFill/>
                  </a:ln>
                  <a:solidFill>
                    <a:srgbClr val="0078D4"/>
                  </a:solidFill>
                  <a:effectLst/>
                  <a:uLnTx/>
                  <a:uFillTx/>
                  <a:latin typeface="Segoe UI Semibold"/>
                  <a:ea typeface="+mn-ea"/>
                  <a:cs typeface="Segoe UI"/>
                </a:rPr>
                <a:t>Career</a:t>
              </a:r>
              <a:r>
                <a:rPr kumimoji="0" lang="fr-fr" sz="1100" b="0" i="0" u="none" strike="noStrike" kern="1200" cap="none" spc="0" normalizeH="0" baseline="0" noProof="0">
                  <a:ln>
                    <a:noFill/>
                  </a:ln>
                  <a:solidFill>
                    <a:srgbClr val="0078D4"/>
                  </a:solidFill>
                  <a:effectLst/>
                  <a:uLnTx/>
                  <a:uFillTx/>
                  <a:latin typeface="Segoe UI Semibold"/>
                  <a:ea typeface="+mn-ea"/>
                  <a:cs typeface="Segoe UI"/>
                </a:rPr>
                <a:t> Coach</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6" name="TextBox 5">
              <a:extLst>
                <a:ext uri="{FF2B5EF4-FFF2-40B4-BE49-F238E27FC236}">
                  <a16:creationId xmlns:a16="http://schemas.microsoft.com/office/drawing/2014/main" id="{1F58609A-EFBB-30D4-51F1-46188E3C80BB}"/>
                </a:ext>
              </a:extLst>
            </p:cNvPr>
            <p:cNvSpPr txBox="1"/>
            <p:nvPr/>
          </p:nvSpPr>
          <p:spPr>
            <a:xfrm>
              <a:off x="7277975" y="3790944"/>
              <a:ext cx="2183466" cy="53602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Obtenez des conseils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de carrière et des plans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d’action personnalisés</a:t>
              </a:r>
            </a:p>
          </p:txBody>
        </p:sp>
        <p:pic>
          <p:nvPicPr>
            <p:cNvPr id="24" name="Picture 23">
              <a:extLst>
                <a:ext uri="{FF2B5EF4-FFF2-40B4-BE49-F238E27FC236}">
                  <a16:creationId xmlns:a16="http://schemas.microsoft.com/office/drawing/2014/main" id="{4B2D9936-F4F1-0835-5309-D8CEBBBBF6C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033727" y="3014709"/>
              <a:ext cx="626706" cy="626704"/>
            </a:xfrm>
            <a:prstGeom prst="rect">
              <a:avLst/>
            </a:prstGeom>
          </p:spPr>
        </p:pic>
      </p:grpSp>
      <p:grpSp>
        <p:nvGrpSpPr>
          <p:cNvPr id="52" name="Group 51">
            <a:extLst>
              <a:ext uri="{FF2B5EF4-FFF2-40B4-BE49-F238E27FC236}">
                <a16:creationId xmlns:a16="http://schemas.microsoft.com/office/drawing/2014/main" id="{B6A2D1DD-B058-AF6E-1105-F58D3059AF2B}"/>
              </a:ext>
            </a:extLst>
          </p:cNvPr>
          <p:cNvGrpSpPr/>
          <p:nvPr/>
        </p:nvGrpSpPr>
        <p:grpSpPr>
          <a:xfrm>
            <a:off x="4736555" y="5267216"/>
            <a:ext cx="1739554" cy="1323159"/>
            <a:chOff x="9424020" y="2636415"/>
            <a:chExt cx="2240549" cy="1706985"/>
          </a:xfrm>
        </p:grpSpPr>
        <p:sp>
          <p:nvSpPr>
            <p:cNvPr id="13" name="Rectangle: Rounded Corners 12">
              <a:extLst>
                <a:ext uri="{FF2B5EF4-FFF2-40B4-BE49-F238E27FC236}">
                  <a16:creationId xmlns:a16="http://schemas.microsoft.com/office/drawing/2014/main" id="{AA8FB9B7-F64E-F948-1B6D-F729FBF4E108}"/>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AF4A868A-B191-B77E-CCA8-E6C7C6C88E84}"/>
                </a:ext>
              </a:extLst>
            </p:cNvPr>
            <p:cNvSpPr txBox="1"/>
            <p:nvPr/>
          </p:nvSpPr>
          <p:spPr>
            <a:xfrm>
              <a:off x="9424020" y="2654089"/>
              <a:ext cx="2238045" cy="33749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Learning Coach</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15" name="TextBox 14">
              <a:extLst>
                <a:ext uri="{FF2B5EF4-FFF2-40B4-BE49-F238E27FC236}">
                  <a16:creationId xmlns:a16="http://schemas.microsoft.com/office/drawing/2014/main" id="{199012D7-B5F8-C2D7-8AD9-566CBE81FA04}"/>
                </a:ext>
              </a:extLst>
            </p:cNvPr>
            <p:cNvSpPr txBox="1"/>
            <p:nvPr/>
          </p:nvSpPr>
          <p:spPr>
            <a:xfrm>
              <a:off x="9489967" y="3765752"/>
              <a:ext cx="2170234" cy="53602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Gagnez des connaissances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sur divers sujets et affinez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vos compétences</a:t>
              </a:r>
            </a:p>
          </p:txBody>
        </p:sp>
        <p:pic>
          <p:nvPicPr>
            <p:cNvPr id="25" name="Picture 24">
              <a:extLst>
                <a:ext uri="{FF2B5EF4-FFF2-40B4-BE49-F238E27FC236}">
                  <a16:creationId xmlns:a16="http://schemas.microsoft.com/office/drawing/2014/main" id="{20E3A827-4E93-6F31-2785-D320C2BE922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0272186" y="3012475"/>
              <a:ext cx="626706" cy="626704"/>
            </a:xfrm>
            <a:prstGeom prst="rect">
              <a:avLst/>
            </a:prstGeom>
          </p:spPr>
        </p:pic>
      </p:grpSp>
      <p:sp>
        <p:nvSpPr>
          <p:cNvPr id="2" name="TextBox 1">
            <a:extLst>
              <a:ext uri="{FF2B5EF4-FFF2-40B4-BE49-F238E27FC236}">
                <a16:creationId xmlns:a16="http://schemas.microsoft.com/office/drawing/2014/main" id="{E425060D-37E8-175A-9EEB-C129AE76F3DE}"/>
              </a:ext>
            </a:extLst>
          </p:cNvPr>
          <p:cNvSpPr txBox="1"/>
          <p:nvPr/>
        </p:nvSpPr>
        <p:spPr>
          <a:xfrm>
            <a:off x="6904038" y="6269038"/>
            <a:ext cx="404971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30000" noProof="0">
                <a:ln>
                  <a:noFill/>
                </a:ln>
                <a:solidFill>
                  <a:srgbClr val="091F2C"/>
                </a:solidFill>
                <a:effectLst/>
                <a:uLnTx/>
                <a:uFillTx/>
                <a:latin typeface="Segoe Sans Display"/>
                <a:ea typeface="+mn-ea"/>
                <a:cs typeface="+mn-cs"/>
              </a:rPr>
              <a:t>1</a:t>
            </a:r>
            <a:r>
              <a:rPr kumimoji="0" lang="fr-fr" sz="1200" b="0" i="0" u="none" strike="noStrike" kern="1200" cap="none" spc="0" normalizeH="0" baseline="0" noProof="0">
                <a:ln>
                  <a:noFill/>
                </a:ln>
                <a:solidFill>
                  <a:srgbClr val="091F2C"/>
                </a:solidFill>
                <a:effectLst/>
                <a:uLnTx/>
                <a:uFillTx/>
                <a:latin typeface="Segoe Sans Display"/>
                <a:ea typeface="+mn-ea"/>
                <a:cs typeface="+mn-cs"/>
              </a:rPr>
              <a:t>La création d’un agent n’est possible que si l’administrateur de votre organisation a activé cette fonctionnalité.</a:t>
            </a:r>
          </a:p>
        </p:txBody>
      </p:sp>
      <p:grpSp>
        <p:nvGrpSpPr>
          <p:cNvPr id="42" name="Group 41">
            <a:extLst>
              <a:ext uri="{FF2B5EF4-FFF2-40B4-BE49-F238E27FC236}">
                <a16:creationId xmlns:a16="http://schemas.microsoft.com/office/drawing/2014/main" id="{90601F29-7FD6-C58F-6876-8D73AE83331E}"/>
              </a:ext>
            </a:extLst>
          </p:cNvPr>
          <p:cNvGrpSpPr/>
          <p:nvPr/>
        </p:nvGrpSpPr>
        <p:grpSpPr>
          <a:xfrm>
            <a:off x="571500" y="3813014"/>
            <a:ext cx="1665616" cy="1309544"/>
            <a:chOff x="557513" y="4415392"/>
            <a:chExt cx="2158060" cy="1706984"/>
          </a:xfrm>
        </p:grpSpPr>
        <p:sp>
          <p:nvSpPr>
            <p:cNvPr id="29" name="Rectangle: Rounded Corners 28">
              <a:extLst>
                <a:ext uri="{FF2B5EF4-FFF2-40B4-BE49-F238E27FC236}">
                  <a16:creationId xmlns:a16="http://schemas.microsoft.com/office/drawing/2014/main" id="{3C620FA8-E592-A553-D046-4C5462EC9909}"/>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681E6C0D-56C2-2AD3-F48A-31BA481FC4CB}"/>
                </a:ext>
              </a:extLst>
            </p:cNvPr>
            <p:cNvSpPr txBox="1"/>
            <p:nvPr/>
          </p:nvSpPr>
          <p:spPr>
            <a:xfrm>
              <a:off x="557513" y="4442529"/>
              <a:ext cx="2155386" cy="34100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Customer Insights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588169A4-4812-438F-45CA-BF5129D1492F}"/>
                </a:ext>
              </a:extLst>
            </p:cNvPr>
            <p:cNvSpPr txBox="1"/>
            <p:nvPr/>
          </p:nvSpPr>
          <p:spPr>
            <a:xfrm>
              <a:off x="683794" y="5668317"/>
              <a:ext cx="1957308" cy="36106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Apprenez à connaître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vos clients </a:t>
              </a:r>
            </a:p>
          </p:txBody>
        </p:sp>
        <p:pic>
          <p:nvPicPr>
            <p:cNvPr id="47" name="Picture 46">
              <a:extLst>
                <a:ext uri="{FF2B5EF4-FFF2-40B4-BE49-F238E27FC236}">
                  <a16:creationId xmlns:a16="http://schemas.microsoft.com/office/drawing/2014/main" id="{0C43CBAF-9881-5A33-0A5F-D2C2E79E5B4D}"/>
                </a:ext>
              </a:extLst>
            </p:cNvPr>
            <p:cNvPicPr>
              <a:picLocks noChangeAspect="1"/>
            </p:cNvPicPr>
            <p:nvPr/>
          </p:nvPicPr>
          <p:blipFill>
            <a:blip r:embed="rId9">
              <a:clrChange>
                <a:clrFrom>
                  <a:srgbClr val="FDFDFD"/>
                </a:clrFrom>
                <a:clrTo>
                  <a:srgbClr val="FDFDFD">
                    <a:alpha val="0"/>
                  </a:srgbClr>
                </a:clrTo>
              </a:clrChange>
            </a:blip>
            <a:stretch>
              <a:fillRect/>
            </a:stretch>
          </p:blipFill>
          <p:spPr>
            <a:xfrm>
              <a:off x="1110507" y="4868414"/>
              <a:ext cx="847971" cy="712296"/>
            </a:xfrm>
            <a:prstGeom prst="rect">
              <a:avLst/>
            </a:prstGeom>
          </p:spPr>
        </p:pic>
      </p:grpSp>
      <p:grpSp>
        <p:nvGrpSpPr>
          <p:cNvPr id="44" name="Group 43">
            <a:extLst>
              <a:ext uri="{FF2B5EF4-FFF2-40B4-BE49-F238E27FC236}">
                <a16:creationId xmlns:a16="http://schemas.microsoft.com/office/drawing/2014/main" id="{4741602C-2F72-4218-71B0-31458B252C8E}"/>
              </a:ext>
            </a:extLst>
          </p:cNvPr>
          <p:cNvGrpSpPr/>
          <p:nvPr/>
        </p:nvGrpSpPr>
        <p:grpSpPr>
          <a:xfrm>
            <a:off x="2469750" y="2362210"/>
            <a:ext cx="2054163" cy="1323120"/>
            <a:chOff x="2520049" y="4415392"/>
            <a:chExt cx="2674138" cy="1706985"/>
          </a:xfrm>
        </p:grpSpPr>
        <p:sp>
          <p:nvSpPr>
            <p:cNvPr id="28" name="Rectangle: Rounded Corners 27">
              <a:extLst>
                <a:ext uri="{FF2B5EF4-FFF2-40B4-BE49-F238E27FC236}">
                  <a16:creationId xmlns:a16="http://schemas.microsoft.com/office/drawing/2014/main" id="{E0B2EDAE-1C90-F6D3-752B-A3118CD86FFE}"/>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1A74AA6A-27D9-F16F-2DF5-750F1FFAF6A5}"/>
                </a:ext>
              </a:extLst>
            </p:cNvPr>
            <p:cNvSpPr txBox="1"/>
            <p:nvPr/>
          </p:nvSpPr>
          <p:spPr>
            <a:xfrm>
              <a:off x="2776832" y="4418817"/>
              <a:ext cx="2174933" cy="55589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Questions </a:t>
              </a:r>
              <a:br>
                <a:rPr kumimoji="0" lang="fr-fr" sz="1100" b="0" i="0" u="none" strike="noStrike" kern="1200" cap="none" spc="0" normalizeH="0" baseline="0" noProof="0">
                  <a:ln>
                    <a:noFill/>
                  </a:ln>
                  <a:solidFill>
                    <a:srgbClr val="0078D4"/>
                  </a:solidFill>
                  <a:effectLst/>
                  <a:uLnTx/>
                  <a:uFillTx/>
                  <a:latin typeface="Segoe UI Semibold"/>
                  <a:ea typeface="+mn-ea"/>
                  <a:cs typeface="Segoe UI"/>
                </a:rPr>
              </a:br>
              <a:r>
                <a:rPr kumimoji="0" lang="fr-fr" sz="1100" b="0" i="0" u="none" strike="noStrike" kern="1200" cap="none" spc="0" normalizeH="0" baseline="0" noProof="0">
                  <a:ln>
                    <a:noFill/>
                  </a:ln>
                  <a:solidFill>
                    <a:srgbClr val="0078D4"/>
                  </a:solidFill>
                  <a:effectLst/>
                  <a:uLnTx/>
                  <a:uFillTx/>
                  <a:latin typeface="Segoe UI Semibold"/>
                  <a:ea typeface="+mn-ea"/>
                  <a:cs typeface="Segoe UI"/>
                </a:rPr>
                <a:t>d’entretien</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8060D92D-7B64-2A5F-C4ED-9A7D2B52D054}"/>
                </a:ext>
              </a:extLst>
            </p:cNvPr>
            <p:cNvSpPr txBox="1"/>
            <p:nvPr/>
          </p:nvSpPr>
          <p:spPr>
            <a:xfrm>
              <a:off x="2520049" y="5578430"/>
              <a:ext cx="2674138" cy="53604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Générez des questions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professionnelles pour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les entretiens </a:t>
              </a:r>
            </a:p>
          </p:txBody>
        </p:sp>
        <p:pic>
          <p:nvPicPr>
            <p:cNvPr id="49" name="Picture 48">
              <a:extLst>
                <a:ext uri="{FF2B5EF4-FFF2-40B4-BE49-F238E27FC236}">
                  <a16:creationId xmlns:a16="http://schemas.microsoft.com/office/drawing/2014/main" id="{1B476D0B-73CF-EEAD-6627-32772CB8BC2A}"/>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3369955" y="4899563"/>
              <a:ext cx="887997" cy="751382"/>
            </a:xfrm>
            <a:prstGeom prst="rect">
              <a:avLst/>
            </a:prstGeom>
          </p:spPr>
        </p:pic>
      </p:grpSp>
      <p:grpSp>
        <p:nvGrpSpPr>
          <p:cNvPr id="46" name="Group 45">
            <a:extLst>
              <a:ext uri="{FF2B5EF4-FFF2-40B4-BE49-F238E27FC236}">
                <a16:creationId xmlns:a16="http://schemas.microsoft.com/office/drawing/2014/main" id="{DE73B963-921E-32D1-B63C-A3B7E5345034}"/>
              </a:ext>
            </a:extLst>
          </p:cNvPr>
          <p:cNvGrpSpPr/>
          <p:nvPr/>
        </p:nvGrpSpPr>
        <p:grpSpPr>
          <a:xfrm>
            <a:off x="2667001" y="5260503"/>
            <a:ext cx="1689100" cy="1313867"/>
            <a:chOff x="5006226" y="4415393"/>
            <a:chExt cx="2175564" cy="1706984"/>
          </a:xfrm>
        </p:grpSpPr>
        <p:sp>
          <p:nvSpPr>
            <p:cNvPr id="30" name="Rectangle: Rounded Corners 29">
              <a:extLst>
                <a:ext uri="{FF2B5EF4-FFF2-40B4-BE49-F238E27FC236}">
                  <a16:creationId xmlns:a16="http://schemas.microsoft.com/office/drawing/2014/main" id="{F8F6D93F-E8D1-AA2B-7B31-E9EE53A75D52}"/>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2DD42566-9538-ABC8-8120-2676EBA134D3}"/>
                </a:ext>
              </a:extLst>
            </p:cNvPr>
            <p:cNvSpPr txBox="1"/>
            <p:nvPr/>
          </p:nvSpPr>
          <p:spPr>
            <a:xfrm>
              <a:off x="5238395" y="4431875"/>
              <a:ext cx="1696175" cy="339885"/>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Meeting Coach</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CCF8D806-AE1D-2FC5-08B2-C6EA3005DE29}"/>
                </a:ext>
              </a:extLst>
            </p:cNvPr>
            <p:cNvSpPr txBox="1"/>
            <p:nvPr/>
          </p:nvSpPr>
          <p:spPr>
            <a:xfrm>
              <a:off x="5006226" y="5668316"/>
              <a:ext cx="2175564" cy="359879"/>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Créez et animez des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réunions efficaces </a:t>
              </a:r>
            </a:p>
          </p:txBody>
        </p:sp>
        <p:pic>
          <p:nvPicPr>
            <p:cNvPr id="51" name="Picture 50">
              <a:extLst>
                <a:ext uri="{FF2B5EF4-FFF2-40B4-BE49-F238E27FC236}">
                  <a16:creationId xmlns:a16="http://schemas.microsoft.com/office/drawing/2014/main" id="{883D87C3-4F4C-CEA3-6046-5223FB65941C}"/>
                </a:ext>
              </a:extLst>
            </p:cNvPr>
            <p:cNvPicPr>
              <a:picLocks noChangeAspect="1"/>
            </p:cNvPicPr>
            <p:nvPr/>
          </p:nvPicPr>
          <p:blipFill>
            <a:blip r:embed="rId11">
              <a:clrChange>
                <a:clrFrom>
                  <a:srgbClr val="FDFDFD"/>
                </a:clrFrom>
                <a:clrTo>
                  <a:srgbClr val="FDFDFD">
                    <a:alpha val="0"/>
                  </a:srgbClr>
                </a:clrTo>
              </a:clrChange>
            </a:blip>
            <a:stretch>
              <a:fillRect/>
            </a:stretch>
          </p:blipFill>
          <p:spPr>
            <a:xfrm>
              <a:off x="5593055" y="4816154"/>
              <a:ext cx="847979" cy="761745"/>
            </a:xfrm>
            <a:prstGeom prst="rect">
              <a:avLst/>
            </a:prstGeom>
          </p:spPr>
        </p:pic>
      </p:grpSp>
      <p:grpSp>
        <p:nvGrpSpPr>
          <p:cNvPr id="50" name="Group 49">
            <a:extLst>
              <a:ext uri="{FF2B5EF4-FFF2-40B4-BE49-F238E27FC236}">
                <a16:creationId xmlns:a16="http://schemas.microsoft.com/office/drawing/2014/main" id="{83584D83-38C5-29AE-51EE-8A25732AAB4C}"/>
              </a:ext>
            </a:extLst>
          </p:cNvPr>
          <p:cNvGrpSpPr/>
          <p:nvPr/>
        </p:nvGrpSpPr>
        <p:grpSpPr>
          <a:xfrm>
            <a:off x="4800600" y="3818561"/>
            <a:ext cx="1666217" cy="1313867"/>
            <a:chOff x="7262189" y="4415393"/>
            <a:chExt cx="2158060" cy="1706984"/>
          </a:xfrm>
        </p:grpSpPr>
        <p:sp>
          <p:nvSpPr>
            <p:cNvPr id="27" name="Rectangle: Rounded Corners 26">
              <a:extLst>
                <a:ext uri="{FF2B5EF4-FFF2-40B4-BE49-F238E27FC236}">
                  <a16:creationId xmlns:a16="http://schemas.microsoft.com/office/drawing/2014/main" id="{2AC5E2DC-19D2-7609-8DD6-4CD7E7A69DA7}"/>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BEF6D9AA-91DB-91AC-74E2-D829ED4BEAE7}"/>
                </a:ext>
              </a:extLst>
            </p:cNvPr>
            <p:cNvSpPr txBox="1"/>
            <p:nvPr/>
          </p:nvSpPr>
          <p:spPr>
            <a:xfrm>
              <a:off x="7491481" y="4443188"/>
              <a:ext cx="1699476" cy="339885"/>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Quiz </a:t>
              </a:r>
              <a:r>
                <a:rPr kumimoji="0" lang="fr-fr" sz="1100" b="0" i="0" u="none" strike="noStrike" kern="1200" cap="none" spc="0" normalizeH="0" baseline="0" noProof="0" err="1">
                  <a:ln>
                    <a:noFill/>
                  </a:ln>
                  <a:solidFill>
                    <a:srgbClr val="0078D4"/>
                  </a:solidFill>
                  <a:effectLst/>
                  <a:uLnTx/>
                  <a:uFillTx/>
                  <a:latin typeface="Segoe UI Semibold"/>
                  <a:ea typeface="+mn-ea"/>
                  <a:cs typeface="Segoe UI"/>
                </a:rPr>
                <a:t>Tutor</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42C43ADC-831C-F1EA-09A7-0BDB8DC5AC9B}"/>
                </a:ext>
              </a:extLst>
            </p:cNvPr>
            <p:cNvSpPr txBox="1"/>
            <p:nvPr/>
          </p:nvSpPr>
          <p:spPr>
            <a:xfrm>
              <a:off x="7272171" y="5668316"/>
              <a:ext cx="2129109" cy="35987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Créez des questions de quiz amusantes et engageantes </a:t>
              </a:r>
            </a:p>
          </p:txBody>
        </p:sp>
        <p:pic>
          <p:nvPicPr>
            <p:cNvPr id="53" name="Picture 52">
              <a:extLst>
                <a:ext uri="{FF2B5EF4-FFF2-40B4-BE49-F238E27FC236}">
                  <a16:creationId xmlns:a16="http://schemas.microsoft.com/office/drawing/2014/main" id="{B08E1F5F-5F5B-996B-5454-34552EDE4676}"/>
                </a:ext>
              </a:extLst>
            </p:cNvPr>
            <p:cNvPicPr>
              <a:picLocks noChangeAspect="1"/>
            </p:cNvPicPr>
            <p:nvPr/>
          </p:nvPicPr>
          <p:blipFill>
            <a:blip r:embed="rId12">
              <a:clrChange>
                <a:clrFrom>
                  <a:srgbClr val="FDFDFD"/>
                </a:clrFrom>
                <a:clrTo>
                  <a:srgbClr val="FDFDFD">
                    <a:alpha val="0"/>
                  </a:srgbClr>
                </a:clrTo>
              </a:clrChange>
            </a:blip>
            <a:stretch>
              <a:fillRect/>
            </a:stretch>
          </p:blipFill>
          <p:spPr>
            <a:xfrm>
              <a:off x="8025831" y="4881090"/>
              <a:ext cx="717721" cy="717721"/>
            </a:xfrm>
            <a:prstGeom prst="rect">
              <a:avLst/>
            </a:prstGeom>
          </p:spPr>
        </p:pic>
      </p:grpSp>
      <p:grpSp>
        <p:nvGrpSpPr>
          <p:cNvPr id="58" name="Group 57">
            <a:extLst>
              <a:ext uri="{FF2B5EF4-FFF2-40B4-BE49-F238E27FC236}">
                <a16:creationId xmlns:a16="http://schemas.microsoft.com/office/drawing/2014/main" id="{CC4E093D-8895-BC16-9E0E-E9EF3FDAECDE}"/>
              </a:ext>
            </a:extLst>
          </p:cNvPr>
          <p:cNvGrpSpPr/>
          <p:nvPr/>
        </p:nvGrpSpPr>
        <p:grpSpPr>
          <a:xfrm>
            <a:off x="6894513" y="2363889"/>
            <a:ext cx="1675510" cy="1323160"/>
            <a:chOff x="7268050" y="2636415"/>
            <a:chExt cx="2158060" cy="1706984"/>
          </a:xfrm>
        </p:grpSpPr>
        <p:sp>
          <p:nvSpPr>
            <p:cNvPr id="59" name="Rectangle: Rounded Corners 58">
              <a:extLst>
                <a:ext uri="{FF2B5EF4-FFF2-40B4-BE49-F238E27FC236}">
                  <a16:creationId xmlns:a16="http://schemas.microsoft.com/office/drawing/2014/main" id="{4CF760CF-E814-EF3D-CD60-CFB37F388153}"/>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A457D711-9A29-5DA9-2FDE-5CB6A69F32BC}"/>
                </a:ext>
              </a:extLst>
            </p:cNvPr>
            <p:cNvSpPr txBox="1"/>
            <p:nvPr/>
          </p:nvSpPr>
          <p:spPr>
            <a:xfrm>
              <a:off x="7268050" y="2654089"/>
              <a:ext cx="2112178" cy="33749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Assistant Scrum</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61" name="TextBox 60">
              <a:extLst>
                <a:ext uri="{FF2B5EF4-FFF2-40B4-BE49-F238E27FC236}">
                  <a16:creationId xmlns:a16="http://schemas.microsoft.com/office/drawing/2014/main" id="{938EA604-2A02-CF4C-C982-C326BD27FF2C}"/>
                </a:ext>
              </a:extLst>
            </p:cNvPr>
            <p:cNvSpPr txBox="1"/>
            <p:nvPr/>
          </p:nvSpPr>
          <p:spPr>
            <a:xfrm>
              <a:off x="7268050" y="3794103"/>
              <a:ext cx="2112178" cy="357351"/>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Soutien aux membres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de l’équipe Scrum</a:t>
              </a:r>
            </a:p>
          </p:txBody>
        </p:sp>
      </p:grpSp>
      <p:pic>
        <p:nvPicPr>
          <p:cNvPr id="63" name="Picture 62">
            <a:extLst>
              <a:ext uri="{FF2B5EF4-FFF2-40B4-BE49-F238E27FC236}">
                <a16:creationId xmlns:a16="http://schemas.microsoft.com/office/drawing/2014/main" id="{1842936B-B9B4-096A-7C99-0B26F422125F}"/>
              </a:ext>
            </a:extLst>
          </p:cNvPr>
          <p:cNvPicPr>
            <a:picLocks noChangeAspect="1"/>
          </p:cNvPicPr>
          <p:nvPr/>
        </p:nvPicPr>
        <p:blipFill>
          <a:blip r:embed="rId13">
            <a:clrChange>
              <a:clrFrom>
                <a:srgbClr val="FDFDFD"/>
              </a:clrFrom>
              <a:clrTo>
                <a:srgbClr val="FDFDFD">
                  <a:alpha val="0"/>
                </a:srgbClr>
              </a:clrTo>
            </a:clrChange>
          </a:blip>
          <a:stretch>
            <a:fillRect/>
          </a:stretch>
        </p:blipFill>
        <p:spPr>
          <a:xfrm>
            <a:off x="7352552" y="2699056"/>
            <a:ext cx="649001" cy="548640"/>
          </a:xfrm>
          <a:prstGeom prst="rect">
            <a:avLst/>
          </a:prstGeom>
        </p:spPr>
      </p:pic>
      <p:grpSp>
        <p:nvGrpSpPr>
          <p:cNvPr id="64" name="Group 63">
            <a:extLst>
              <a:ext uri="{FF2B5EF4-FFF2-40B4-BE49-F238E27FC236}">
                <a16:creationId xmlns:a16="http://schemas.microsoft.com/office/drawing/2014/main" id="{B34F949E-A2C8-7412-0358-97FE6B7BBD61}"/>
              </a:ext>
            </a:extLst>
          </p:cNvPr>
          <p:cNvGrpSpPr/>
          <p:nvPr/>
        </p:nvGrpSpPr>
        <p:grpSpPr>
          <a:xfrm>
            <a:off x="6812517" y="3712599"/>
            <a:ext cx="1803876" cy="1422254"/>
            <a:chOff x="7162440" y="2508577"/>
            <a:chExt cx="2323396" cy="1834822"/>
          </a:xfrm>
        </p:grpSpPr>
        <p:sp>
          <p:nvSpPr>
            <p:cNvPr id="65" name="Rectangle: Rounded Corners 64">
              <a:extLst>
                <a:ext uri="{FF2B5EF4-FFF2-40B4-BE49-F238E27FC236}">
                  <a16:creationId xmlns:a16="http://schemas.microsoft.com/office/drawing/2014/main" id="{4BF95294-FA54-2D43-3529-D52110FD74B6}"/>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7C127E14-97F7-9BAC-575C-9A0D4DC68FFD}"/>
                </a:ext>
              </a:extLst>
            </p:cNvPr>
            <p:cNvSpPr txBox="1"/>
            <p:nvPr/>
          </p:nvSpPr>
          <p:spPr>
            <a:xfrm>
              <a:off x="7162440" y="2508577"/>
              <a:ext cx="2323396" cy="77426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Générateur de réponses à appels d’offres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67" name="TextBox 66">
              <a:extLst>
                <a:ext uri="{FF2B5EF4-FFF2-40B4-BE49-F238E27FC236}">
                  <a16:creationId xmlns:a16="http://schemas.microsoft.com/office/drawing/2014/main" id="{B3B984E6-E031-117B-08C4-8490A3AA36AC}"/>
                </a:ext>
              </a:extLst>
            </p:cNvPr>
            <p:cNvSpPr txBox="1"/>
            <p:nvPr/>
          </p:nvSpPr>
          <p:spPr>
            <a:xfrm>
              <a:off x="7268050" y="3886886"/>
              <a:ext cx="2112178" cy="357351"/>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Accélérez la création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de propositions</a:t>
              </a:r>
            </a:p>
          </p:txBody>
        </p:sp>
      </p:grpSp>
      <p:pic>
        <p:nvPicPr>
          <p:cNvPr id="68" name="Picture 67" descr="Avatar du générateur de réponses à appels d’offres">
            <a:extLst>
              <a:ext uri="{FF2B5EF4-FFF2-40B4-BE49-F238E27FC236}">
                <a16:creationId xmlns:a16="http://schemas.microsoft.com/office/drawing/2014/main" id="{789F2D2F-A389-BB8F-2A31-7B97FF204318}"/>
              </a:ext>
            </a:extLst>
          </p:cNvPr>
          <p:cNvPicPr>
            <a:picLocks noChangeAspect="1"/>
          </p:cNvPicPr>
          <p:nvPr/>
        </p:nvPicPr>
        <p:blipFill>
          <a:blip r:embed="rId14"/>
          <a:stretch>
            <a:fillRect/>
          </a:stretch>
        </p:blipFill>
        <p:spPr>
          <a:xfrm>
            <a:off x="7479689" y="4267200"/>
            <a:ext cx="431411" cy="431411"/>
          </a:xfrm>
          <a:prstGeom prst="rect">
            <a:avLst/>
          </a:prstGeom>
        </p:spPr>
      </p:pic>
      <p:grpSp>
        <p:nvGrpSpPr>
          <p:cNvPr id="26" name="Group 25">
            <a:extLst>
              <a:ext uri="{FF2B5EF4-FFF2-40B4-BE49-F238E27FC236}">
                <a16:creationId xmlns:a16="http://schemas.microsoft.com/office/drawing/2014/main" id="{DE081646-8514-01D2-282C-B434A80FE7AF}"/>
              </a:ext>
            </a:extLst>
          </p:cNvPr>
          <p:cNvGrpSpPr/>
          <p:nvPr/>
        </p:nvGrpSpPr>
        <p:grpSpPr>
          <a:xfrm>
            <a:off x="8857510" y="3797237"/>
            <a:ext cx="1984264" cy="1326633"/>
            <a:chOff x="6722322" y="5245032"/>
            <a:chExt cx="1984264" cy="1326633"/>
          </a:xfrm>
        </p:grpSpPr>
        <p:grpSp>
          <p:nvGrpSpPr>
            <p:cNvPr id="69" name="Group 68">
              <a:extLst>
                <a:ext uri="{FF2B5EF4-FFF2-40B4-BE49-F238E27FC236}">
                  <a16:creationId xmlns:a16="http://schemas.microsoft.com/office/drawing/2014/main" id="{4481B5F6-49AA-47F3-5A9B-D7F249C61F3C}"/>
                </a:ext>
              </a:extLst>
            </p:cNvPr>
            <p:cNvGrpSpPr/>
            <p:nvPr/>
          </p:nvGrpSpPr>
          <p:grpSpPr>
            <a:xfrm>
              <a:off x="6722322" y="5245032"/>
              <a:ext cx="1984264" cy="1326633"/>
              <a:chOff x="7039172" y="4398807"/>
              <a:chExt cx="2569991" cy="1723570"/>
            </a:xfrm>
          </p:grpSpPr>
          <p:sp>
            <p:nvSpPr>
              <p:cNvPr id="70" name="Rectangle: Rounded Corners 69">
                <a:extLst>
                  <a:ext uri="{FF2B5EF4-FFF2-40B4-BE49-F238E27FC236}">
                    <a16:creationId xmlns:a16="http://schemas.microsoft.com/office/drawing/2014/main" id="{119790E5-FC52-408B-9CC7-055D32FAFFD1}"/>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2A52361F-BA6C-82D5-3985-5A16CEA0333E}"/>
                  </a:ext>
                </a:extLst>
              </p:cNvPr>
              <p:cNvSpPr txBox="1"/>
              <p:nvPr/>
            </p:nvSpPr>
            <p:spPr>
              <a:xfrm>
                <a:off x="7039172" y="4398807"/>
                <a:ext cx="2569991" cy="55981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Créateur de </a:t>
                </a:r>
                <a:r>
                  <a:rPr kumimoji="0" lang="fr-fr" sz="1100" b="0" i="0" u="none" strike="noStrike" kern="1200" cap="none" spc="0" normalizeH="0" baseline="0" noProof="0" err="1">
                    <a:ln>
                      <a:noFill/>
                    </a:ln>
                    <a:solidFill>
                      <a:srgbClr val="0078D4"/>
                    </a:solidFill>
                    <a:effectLst/>
                    <a:uLnTx/>
                    <a:uFillTx/>
                    <a:latin typeface="Segoe UI Semibold"/>
                    <a:ea typeface="+mn-ea"/>
                    <a:cs typeface="Segoe UI"/>
                  </a:rPr>
                  <a:t>commu-nications</a:t>
                </a:r>
                <a:r>
                  <a:rPr kumimoji="0" lang="fr-fr" sz="1100" b="0" i="0" u="none" strike="noStrike" kern="1200" cap="none" spc="0" normalizeH="0" baseline="0" noProof="0">
                    <a:ln>
                      <a:noFill/>
                    </a:ln>
                    <a:solidFill>
                      <a:srgbClr val="0078D4"/>
                    </a:solidFill>
                    <a:effectLst/>
                    <a:uLnTx/>
                    <a:uFillTx/>
                    <a:latin typeface="Segoe UI Semibold"/>
                    <a:ea typeface="+mn-ea"/>
                    <a:cs typeface="Segoe UI"/>
                  </a:rPr>
                  <a:t> d’entreprise</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72" name="TextBox 71">
                <a:extLst>
                  <a:ext uri="{FF2B5EF4-FFF2-40B4-BE49-F238E27FC236}">
                    <a16:creationId xmlns:a16="http://schemas.microsoft.com/office/drawing/2014/main" id="{9E7CFE9C-C235-0DF5-CE72-8F726F782AD1}"/>
                  </a:ext>
                </a:extLst>
              </p:cNvPr>
              <p:cNvSpPr txBox="1"/>
              <p:nvPr/>
            </p:nvSpPr>
            <p:spPr>
              <a:xfrm>
                <a:off x="7262190" y="5668316"/>
                <a:ext cx="2181619" cy="35987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Créez des communications alignées avec la marque</a:t>
                </a:r>
              </a:p>
            </p:txBody>
          </p:sp>
        </p:grpSp>
        <p:pic>
          <p:nvPicPr>
            <p:cNvPr id="74" name="Picture 73" descr="Avatar du créateur de communications d’entreprise">
              <a:extLst>
                <a:ext uri="{FF2B5EF4-FFF2-40B4-BE49-F238E27FC236}">
                  <a16:creationId xmlns:a16="http://schemas.microsoft.com/office/drawing/2014/main" id="{9BEAF61B-E54B-CF76-011D-A985A17967BC}"/>
                </a:ext>
              </a:extLst>
            </p:cNvPr>
            <p:cNvPicPr>
              <a:picLocks noChangeAspect="1"/>
            </p:cNvPicPr>
            <p:nvPr/>
          </p:nvPicPr>
          <p:blipFill>
            <a:blip r:embed="rId15"/>
            <a:stretch>
              <a:fillRect/>
            </a:stretch>
          </p:blipFill>
          <p:spPr>
            <a:xfrm>
              <a:off x="7508854" y="5711536"/>
              <a:ext cx="484440" cy="484440"/>
            </a:xfrm>
            <a:prstGeom prst="rect">
              <a:avLst/>
            </a:prstGeom>
          </p:spPr>
        </p:pic>
      </p:grpSp>
      <p:grpSp>
        <p:nvGrpSpPr>
          <p:cNvPr id="75" name="Group 74">
            <a:extLst>
              <a:ext uri="{FF2B5EF4-FFF2-40B4-BE49-F238E27FC236}">
                <a16:creationId xmlns:a16="http://schemas.microsoft.com/office/drawing/2014/main" id="{FEC5C8EA-935D-540B-089C-FCE5BA4F1344}"/>
              </a:ext>
            </a:extLst>
          </p:cNvPr>
          <p:cNvGrpSpPr/>
          <p:nvPr/>
        </p:nvGrpSpPr>
        <p:grpSpPr>
          <a:xfrm>
            <a:off x="9029700" y="2369045"/>
            <a:ext cx="1666217" cy="1313866"/>
            <a:chOff x="7262189" y="4415393"/>
            <a:chExt cx="2158060" cy="1706984"/>
          </a:xfrm>
        </p:grpSpPr>
        <p:sp>
          <p:nvSpPr>
            <p:cNvPr id="76" name="Rectangle: Rounded Corners 75">
              <a:extLst>
                <a:ext uri="{FF2B5EF4-FFF2-40B4-BE49-F238E27FC236}">
                  <a16:creationId xmlns:a16="http://schemas.microsoft.com/office/drawing/2014/main" id="{095B116C-8CB9-7307-0DAB-66356CD1CFF8}"/>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extBox 76">
              <a:extLst>
                <a:ext uri="{FF2B5EF4-FFF2-40B4-BE49-F238E27FC236}">
                  <a16:creationId xmlns:a16="http://schemas.microsoft.com/office/drawing/2014/main" id="{1EB2C7FE-87CE-8C4D-DCBB-95E31FDD6D35}"/>
                </a:ext>
              </a:extLst>
            </p:cNvPr>
            <p:cNvSpPr txBox="1"/>
            <p:nvPr/>
          </p:nvSpPr>
          <p:spPr>
            <a:xfrm>
              <a:off x="7262189" y="4471906"/>
              <a:ext cx="2123958" cy="3398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Traducteur de texte</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78" name="TextBox 77">
              <a:extLst>
                <a:ext uri="{FF2B5EF4-FFF2-40B4-BE49-F238E27FC236}">
                  <a16:creationId xmlns:a16="http://schemas.microsoft.com/office/drawing/2014/main" id="{8A0CECDC-3467-0A15-E1CC-EF8416C6C3ED}"/>
                </a:ext>
              </a:extLst>
            </p:cNvPr>
            <p:cNvSpPr txBox="1"/>
            <p:nvPr/>
          </p:nvSpPr>
          <p:spPr>
            <a:xfrm>
              <a:off x="7315648" y="5668316"/>
              <a:ext cx="2062276" cy="35987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Traduisez</a:t>
              </a:r>
              <a:r>
                <a:rPr kumimoji="0" lang="fr-fr" sz="900" b="0" i="0" u="none" strike="noStrike" kern="1200" cap="none" spc="0" normalizeH="0" baseline="0" noProof="0">
                  <a:ln>
                    <a:noFill/>
                  </a:ln>
                  <a:solidFill>
                    <a:srgbClr val="000000"/>
                  </a:solidFill>
                  <a:effectLst/>
                  <a:uLnTx/>
                  <a:uFillTx/>
                  <a:latin typeface="Segoe UI"/>
                  <a:ea typeface="+mn-ea"/>
                  <a:cs typeface="Segoe UI"/>
                </a:rPr>
                <a:t> du texte d’une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langue à une autre</a:t>
              </a:r>
            </a:p>
          </p:txBody>
        </p:sp>
      </p:grpSp>
      <p:pic>
        <p:nvPicPr>
          <p:cNvPr id="79" name="Picture 78" descr="Avatar du traducteur de texte">
            <a:extLst>
              <a:ext uri="{FF2B5EF4-FFF2-40B4-BE49-F238E27FC236}">
                <a16:creationId xmlns:a16="http://schemas.microsoft.com/office/drawing/2014/main" id="{FED69482-B92A-6273-CE13-43D597B7FD4D}"/>
              </a:ext>
            </a:extLst>
          </p:cNvPr>
          <p:cNvPicPr>
            <a:picLocks noChangeAspect="1"/>
          </p:cNvPicPr>
          <p:nvPr/>
        </p:nvPicPr>
        <p:blipFill>
          <a:blip r:embed="rId16"/>
          <a:stretch>
            <a:fillRect/>
          </a:stretch>
        </p:blipFill>
        <p:spPr>
          <a:xfrm>
            <a:off x="9599360" y="2689132"/>
            <a:ext cx="567775" cy="567775"/>
          </a:xfrm>
          <a:prstGeom prst="rect">
            <a:avLst/>
          </a:prstGeom>
        </p:spPr>
      </p:pic>
    </p:spTree>
    <p:extLst>
      <p:ext uri="{BB962C8B-B14F-4D97-AF65-F5344CB8AC3E}">
        <p14:creationId xmlns:p14="http://schemas.microsoft.com/office/powerpoint/2010/main" val="20643051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950142-63EF-A254-4473-57310093FA58}"/>
              </a:ext>
            </a:extLst>
          </p:cNvPr>
          <p:cNvSpPr txBox="1">
            <a:spLocks noGrp="1"/>
          </p:cNvSpPr>
          <p:nvPr>
            <p:ph type="title"/>
          </p:nvPr>
        </p:nvSpPr>
        <p:spPr>
          <a:xfrm>
            <a:off x="588263" y="494585"/>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fr-fr"/>
              <a:t>C</a:t>
            </a:r>
            <a:r>
              <a:rPr lang="fr-fr" sz="3600"/>
              <a:t>réation d’agents en utilisant des modèles d’agents </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sp>
        <p:nvSpPr>
          <p:cNvPr id="14" name="Rectangle: Rounded Corners 15">
            <a:extLst>
              <a:ext uri="{FF2B5EF4-FFF2-40B4-BE49-F238E27FC236}">
                <a16:creationId xmlns:a16="http://schemas.microsoft.com/office/drawing/2014/main" id="{7C3E6355-69B4-BF3B-4E7A-AC8856749235}"/>
              </a:ext>
              <a:ext uri="{C183D7F6-B498-43B3-948B-1728B52AA6E4}">
                <adec:decorative xmlns:adec="http://schemas.microsoft.com/office/drawing/2017/decorative" val="1"/>
              </a:ext>
            </a:extLst>
          </p:cNvPr>
          <p:cNvSpPr>
            <a:spLocks/>
          </p:cNvSpPr>
          <p:nvPr/>
        </p:nvSpPr>
        <p:spPr bwMode="auto">
          <a:xfrm>
            <a:off x="112043" y="1331366"/>
            <a:ext cx="2870385" cy="815008"/>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16" name="TextBox 33">
            <a:extLst>
              <a:ext uri="{FF2B5EF4-FFF2-40B4-BE49-F238E27FC236}">
                <a16:creationId xmlns:a16="http://schemas.microsoft.com/office/drawing/2014/main" id="{DB3CB789-D3F3-3DA9-85FD-A821347F1803}"/>
              </a:ext>
            </a:extLst>
          </p:cNvPr>
          <p:cNvSpPr txBox="1"/>
          <p:nvPr/>
        </p:nvSpPr>
        <p:spPr>
          <a:xfrm>
            <a:off x="247084" y="1371044"/>
            <a:ext cx="2600303"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Choisir</a:t>
            </a: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 un </a:t>
            </a: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modèle</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12" name="Oval 38">
            <a:extLst>
              <a:ext uri="{FF2B5EF4-FFF2-40B4-BE49-F238E27FC236}">
                <a16:creationId xmlns:a16="http://schemas.microsoft.com/office/drawing/2014/main" id="{DEE16ACB-9DB9-E0C6-7CCC-18EEE109EA7B}"/>
              </a:ext>
            </a:extLst>
          </p:cNvPr>
          <p:cNvSpPr/>
          <p:nvPr/>
        </p:nvSpPr>
        <p:spPr>
          <a:xfrm>
            <a:off x="1330696" y="1130858"/>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1</a:t>
            </a:r>
          </a:p>
        </p:txBody>
      </p:sp>
      <p:sp>
        <p:nvSpPr>
          <p:cNvPr id="20" name="Rectangle: Rounded Corners 15">
            <a:extLst>
              <a:ext uri="{FF2B5EF4-FFF2-40B4-BE49-F238E27FC236}">
                <a16:creationId xmlns:a16="http://schemas.microsoft.com/office/drawing/2014/main" id="{17CD8767-6582-6592-C1D8-C08D92F67FFE}"/>
              </a:ext>
              <a:ext uri="{C183D7F6-B498-43B3-948B-1728B52AA6E4}">
                <adec:decorative xmlns:adec="http://schemas.microsoft.com/office/drawing/2017/decorative" val="1"/>
              </a:ext>
            </a:extLst>
          </p:cNvPr>
          <p:cNvSpPr>
            <a:spLocks/>
          </p:cNvSpPr>
          <p:nvPr/>
        </p:nvSpPr>
        <p:spPr bwMode="auto">
          <a:xfrm>
            <a:off x="3121530" y="1331366"/>
            <a:ext cx="2870385" cy="815008"/>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22" name="TextBox 33">
            <a:extLst>
              <a:ext uri="{FF2B5EF4-FFF2-40B4-BE49-F238E27FC236}">
                <a16:creationId xmlns:a16="http://schemas.microsoft.com/office/drawing/2014/main" id="{D7D56928-8690-7733-28B5-34C3655B8DC8}"/>
              </a:ext>
            </a:extLst>
          </p:cNvPr>
          <p:cNvSpPr txBox="1"/>
          <p:nvPr/>
        </p:nvSpPr>
        <p:spPr>
          <a:xfrm>
            <a:off x="3256571" y="1371044"/>
            <a:ext cx="2600303"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Personnaliser</a:t>
            </a: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 </a:t>
            </a: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l’agent</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24" name="Rectangle: Rounded Corners 15">
            <a:extLst>
              <a:ext uri="{FF2B5EF4-FFF2-40B4-BE49-F238E27FC236}">
                <a16:creationId xmlns:a16="http://schemas.microsoft.com/office/drawing/2014/main" id="{F2823789-8CF9-EB94-581A-D540D2A48717}"/>
              </a:ext>
              <a:ext uri="{C183D7F6-B498-43B3-948B-1728B52AA6E4}">
                <adec:decorative xmlns:adec="http://schemas.microsoft.com/office/drawing/2017/decorative" val="1"/>
              </a:ext>
            </a:extLst>
          </p:cNvPr>
          <p:cNvSpPr>
            <a:spLocks/>
          </p:cNvSpPr>
          <p:nvPr/>
        </p:nvSpPr>
        <p:spPr bwMode="auto">
          <a:xfrm>
            <a:off x="6152686" y="1331366"/>
            <a:ext cx="2870385" cy="815008"/>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26" name="TextBox 33">
            <a:extLst>
              <a:ext uri="{FF2B5EF4-FFF2-40B4-BE49-F238E27FC236}">
                <a16:creationId xmlns:a16="http://schemas.microsoft.com/office/drawing/2014/main" id="{142C376C-0F01-C522-820F-ADCD1DDCC96A}"/>
              </a:ext>
            </a:extLst>
          </p:cNvPr>
          <p:cNvSpPr txBox="1"/>
          <p:nvPr/>
        </p:nvSpPr>
        <p:spPr>
          <a:xfrm>
            <a:off x="6287727" y="1371044"/>
            <a:ext cx="2600303"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Tester &amp; </a:t>
            </a: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créer</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28" name="Rectangle: Rounded Corners 15">
            <a:extLst>
              <a:ext uri="{FF2B5EF4-FFF2-40B4-BE49-F238E27FC236}">
                <a16:creationId xmlns:a16="http://schemas.microsoft.com/office/drawing/2014/main" id="{7F116061-767F-7BD7-2D04-29306957DB2F}"/>
              </a:ext>
              <a:ext uri="{C183D7F6-B498-43B3-948B-1728B52AA6E4}">
                <adec:decorative xmlns:adec="http://schemas.microsoft.com/office/drawing/2017/decorative" val="1"/>
              </a:ext>
            </a:extLst>
          </p:cNvPr>
          <p:cNvSpPr>
            <a:spLocks/>
          </p:cNvSpPr>
          <p:nvPr/>
        </p:nvSpPr>
        <p:spPr bwMode="auto">
          <a:xfrm>
            <a:off x="9209572" y="1331366"/>
            <a:ext cx="2870385" cy="815008"/>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30" name="TextBox 33">
            <a:extLst>
              <a:ext uri="{FF2B5EF4-FFF2-40B4-BE49-F238E27FC236}">
                <a16:creationId xmlns:a16="http://schemas.microsoft.com/office/drawing/2014/main" id="{5BB1C946-09DF-A295-1C94-BD6C65DC4834}"/>
              </a:ext>
            </a:extLst>
          </p:cNvPr>
          <p:cNvSpPr txBox="1"/>
          <p:nvPr/>
        </p:nvSpPr>
        <p:spPr>
          <a:xfrm>
            <a:off x="9344613" y="1371044"/>
            <a:ext cx="2600303"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Partager</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6" name="Oval 31">
            <a:extLst>
              <a:ext uri="{FF2B5EF4-FFF2-40B4-BE49-F238E27FC236}">
                <a16:creationId xmlns:a16="http://schemas.microsoft.com/office/drawing/2014/main" id="{A1A84057-7824-C982-DC46-E036BC10F006}"/>
              </a:ext>
            </a:extLst>
          </p:cNvPr>
          <p:cNvSpPr/>
          <p:nvPr/>
        </p:nvSpPr>
        <p:spPr>
          <a:xfrm>
            <a:off x="10473622" y="1127219"/>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4</a:t>
            </a:r>
          </a:p>
        </p:txBody>
      </p:sp>
      <p:sp>
        <p:nvSpPr>
          <p:cNvPr id="8" name="Oval 32">
            <a:extLst>
              <a:ext uri="{FF2B5EF4-FFF2-40B4-BE49-F238E27FC236}">
                <a16:creationId xmlns:a16="http://schemas.microsoft.com/office/drawing/2014/main" id="{D6901B49-54C8-43AE-86C2-E409A556A73D}"/>
              </a:ext>
            </a:extLst>
          </p:cNvPr>
          <p:cNvSpPr/>
          <p:nvPr/>
        </p:nvSpPr>
        <p:spPr>
          <a:xfrm>
            <a:off x="4340183" y="1154505"/>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2</a:t>
            </a:r>
          </a:p>
        </p:txBody>
      </p:sp>
      <p:sp>
        <p:nvSpPr>
          <p:cNvPr id="10" name="Oval 45">
            <a:extLst>
              <a:ext uri="{FF2B5EF4-FFF2-40B4-BE49-F238E27FC236}">
                <a16:creationId xmlns:a16="http://schemas.microsoft.com/office/drawing/2014/main" id="{D0C2C182-C876-97BD-45A1-B1F7C14C2FB2}"/>
              </a:ext>
            </a:extLst>
          </p:cNvPr>
          <p:cNvSpPr/>
          <p:nvPr/>
        </p:nvSpPr>
        <p:spPr>
          <a:xfrm>
            <a:off x="7394576" y="1127219"/>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3</a:t>
            </a:r>
          </a:p>
        </p:txBody>
      </p:sp>
      <p:pic>
        <p:nvPicPr>
          <p:cNvPr id="37" name="Image 36" descr="The image shows a user interface for a text translation tool, featuring a simple, multilingual layout, with input fields for text translation, and interactive elements for language learning.  Le contenu généré par l’IA peut être incorrect.">
            <a:extLst>
              <a:ext uri="{FF2B5EF4-FFF2-40B4-BE49-F238E27FC236}">
                <a16:creationId xmlns:a16="http://schemas.microsoft.com/office/drawing/2014/main" id="{F99166BF-F572-415A-5340-E6A1D32D9752}"/>
              </a:ext>
            </a:extLst>
          </p:cNvPr>
          <p:cNvPicPr>
            <a:picLocks noChangeAspect="1"/>
          </p:cNvPicPr>
          <p:nvPr/>
        </p:nvPicPr>
        <p:blipFill>
          <a:blip r:embed="rId3"/>
          <a:stretch>
            <a:fillRect/>
          </a:stretch>
        </p:blipFill>
        <p:spPr>
          <a:xfrm>
            <a:off x="3254034" y="2429157"/>
            <a:ext cx="2605376" cy="3144929"/>
          </a:xfrm>
          <a:prstGeom prst="roundRect">
            <a:avLst>
              <a:gd name="adj" fmla="val 5363"/>
            </a:avLst>
          </a:prstGeom>
          <a:solidFill>
            <a:srgbClr val="F7F6FE"/>
          </a:solidFill>
          <a:ln w="12700">
            <a:noFill/>
            <a:prstDash val="solid"/>
            <a:headEnd type="none" w="med" len="med"/>
            <a:tailEnd type="none" w="med" len="med"/>
          </a:ln>
          <a:effectLst/>
        </p:spPr>
      </p:pic>
      <p:grpSp>
        <p:nvGrpSpPr>
          <p:cNvPr id="43" name="Groupe 42">
            <a:extLst>
              <a:ext uri="{FF2B5EF4-FFF2-40B4-BE49-F238E27FC236}">
                <a16:creationId xmlns:a16="http://schemas.microsoft.com/office/drawing/2014/main" id="{13139FE5-5788-EDEF-84C9-F6CDA9F97C3D}"/>
              </a:ext>
            </a:extLst>
          </p:cNvPr>
          <p:cNvGrpSpPr/>
          <p:nvPr/>
        </p:nvGrpSpPr>
        <p:grpSpPr>
          <a:xfrm>
            <a:off x="247084" y="2429157"/>
            <a:ext cx="2683307" cy="3631895"/>
            <a:chOff x="164080" y="2301766"/>
            <a:chExt cx="2683307" cy="3631895"/>
          </a:xfrm>
        </p:grpSpPr>
        <p:sp>
          <p:nvSpPr>
            <p:cNvPr id="42" name="Rectangle : coins arrondis 41">
              <a:extLst>
                <a:ext uri="{FF2B5EF4-FFF2-40B4-BE49-F238E27FC236}">
                  <a16:creationId xmlns:a16="http://schemas.microsoft.com/office/drawing/2014/main" id="{4C0C084A-5310-7F47-C52B-F4ADF1C584A0}"/>
                </a:ext>
              </a:extLst>
            </p:cNvPr>
            <p:cNvSpPr/>
            <p:nvPr/>
          </p:nvSpPr>
          <p:spPr bwMode="auto">
            <a:xfrm>
              <a:off x="164080" y="3403454"/>
              <a:ext cx="2683307" cy="2530207"/>
            </a:xfrm>
            <a:prstGeom prst="roundRect">
              <a:avLst>
                <a:gd name="adj" fmla="val 6847"/>
              </a:avLst>
            </a:prstGeom>
            <a:solidFill>
              <a:srgbClr val="FAFAF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fr-FR" sz="2000">
                <a:solidFill>
                  <a:schemeClr val="bg1"/>
                </a:solidFill>
                <a:ea typeface="Segoe UI" pitchFamily="34" charset="0"/>
                <a:cs typeface="Segoe UI" pitchFamily="34" charset="0"/>
              </a:endParaRPr>
            </a:p>
          </p:txBody>
        </p:sp>
        <p:pic>
          <p:nvPicPr>
            <p:cNvPr id="32" name="Image 31" descr="The image displays an interface for an agent builder tool, with various options for creating, customizing, and managing agents, including features for document translation, style validation, and assistance in writing and communication.  Le contenu généré par l’IA peut être incorrect.">
              <a:extLst>
                <a:ext uri="{FF2B5EF4-FFF2-40B4-BE49-F238E27FC236}">
                  <a16:creationId xmlns:a16="http://schemas.microsoft.com/office/drawing/2014/main" id="{F10B6375-61F4-FA3C-89B6-39242DF73962}"/>
                </a:ext>
              </a:extLst>
            </p:cNvPr>
            <p:cNvPicPr>
              <a:picLocks noChangeAspect="1"/>
            </p:cNvPicPr>
            <p:nvPr/>
          </p:nvPicPr>
          <p:blipFill>
            <a:blip r:embed="rId4"/>
            <a:stretch>
              <a:fillRect/>
            </a:stretch>
          </p:blipFill>
          <p:spPr>
            <a:xfrm>
              <a:off x="164080" y="2301766"/>
              <a:ext cx="2683307" cy="1528901"/>
            </a:xfrm>
            <a:prstGeom prst="roundRect">
              <a:avLst>
                <a:gd name="adj" fmla="val 5363"/>
              </a:avLst>
            </a:prstGeom>
            <a:solidFill>
              <a:srgbClr val="F7F6FE"/>
            </a:solidFill>
            <a:ln w="12700">
              <a:noFill/>
              <a:prstDash val="solid"/>
              <a:headEnd type="none" w="med" len="med"/>
              <a:tailEnd type="none" w="med" len="med"/>
            </a:ln>
            <a:effectLst/>
          </p:spPr>
        </p:pic>
        <p:pic>
          <p:nvPicPr>
            <p:cNvPr id="34" name="Image 33" descr="The image appears to be a visual representation of a document management system, featuring various tools for creating, validating, and optimizing documents, such as a Template Generator, Expert Answer, Document Validator, and a Writing Coach.  Le contenu généré par l’IA peut être incorrect.">
              <a:extLst>
                <a:ext uri="{FF2B5EF4-FFF2-40B4-BE49-F238E27FC236}">
                  <a16:creationId xmlns:a16="http://schemas.microsoft.com/office/drawing/2014/main" id="{1DF20903-21CA-EBE8-1CE8-F6B545511B06}"/>
                </a:ext>
              </a:extLst>
            </p:cNvPr>
            <p:cNvPicPr>
              <a:picLocks noChangeAspect="1"/>
            </p:cNvPicPr>
            <p:nvPr/>
          </p:nvPicPr>
          <p:blipFill>
            <a:blip r:embed="rId5"/>
            <a:stretch>
              <a:fillRect/>
            </a:stretch>
          </p:blipFill>
          <p:spPr>
            <a:xfrm>
              <a:off x="502014" y="3269343"/>
              <a:ext cx="2090441" cy="2530207"/>
            </a:xfrm>
            <a:prstGeom prst="roundRect">
              <a:avLst>
                <a:gd name="adj" fmla="val 5363"/>
              </a:avLst>
            </a:prstGeom>
            <a:solidFill>
              <a:srgbClr val="F7F6FE"/>
            </a:solidFill>
            <a:ln w="19050">
              <a:gradFill>
                <a:gsLst>
                  <a:gs pos="0">
                    <a:srgbClr val="C03BC4"/>
                  </a:gs>
                  <a:gs pos="80000">
                    <a:srgbClr val="1073D3"/>
                  </a:gs>
                </a:gsLst>
                <a:lin ang="5400000" scaled="1"/>
              </a:gradFill>
              <a:prstDash val="solid"/>
              <a:headEnd type="none" w="med" len="med"/>
              <a:tailEnd type="none" w="med" len="med"/>
            </a:ln>
            <a:effectLst/>
          </p:spPr>
        </p:pic>
      </p:grpSp>
      <p:pic>
        <p:nvPicPr>
          <p:cNvPr id="45" name="Image 44" descr="A text translation tool with features like grammar correction, tone adjustment, multilingual support, and interactive language games.  Le contenu généré par l’IA peut être incorrect.">
            <a:extLst>
              <a:ext uri="{FF2B5EF4-FFF2-40B4-BE49-F238E27FC236}">
                <a16:creationId xmlns:a16="http://schemas.microsoft.com/office/drawing/2014/main" id="{477A8269-5F4E-0A7C-B075-6F75882C4976}"/>
              </a:ext>
            </a:extLst>
          </p:cNvPr>
          <p:cNvPicPr>
            <a:picLocks noChangeAspect="1"/>
          </p:cNvPicPr>
          <p:nvPr/>
        </p:nvPicPr>
        <p:blipFill>
          <a:blip r:embed="rId6"/>
          <a:stretch>
            <a:fillRect/>
          </a:stretch>
        </p:blipFill>
        <p:spPr>
          <a:xfrm>
            <a:off x="6266274" y="2474426"/>
            <a:ext cx="2756797" cy="2112838"/>
          </a:xfrm>
          <a:prstGeom prst="roundRect">
            <a:avLst>
              <a:gd name="adj" fmla="val 5363"/>
            </a:avLst>
          </a:prstGeom>
          <a:solidFill>
            <a:srgbClr val="F7F6FE"/>
          </a:solidFill>
          <a:ln w="12700">
            <a:noFill/>
            <a:prstDash val="solid"/>
            <a:headEnd type="none" w="med" len="med"/>
            <a:tailEnd type="none" w="med" len="med"/>
          </a:ln>
          <a:effectLst/>
        </p:spPr>
      </p:pic>
      <p:pic>
        <p:nvPicPr>
          <p:cNvPr id="47" name="Image 46" descr="The image displays a software interface for a LinkedIn post generator, offering options to select users, groups, or email addresses for sharing content.  Le contenu généré par l’IA peut être incorrect.">
            <a:extLst>
              <a:ext uri="{FF2B5EF4-FFF2-40B4-BE49-F238E27FC236}">
                <a16:creationId xmlns:a16="http://schemas.microsoft.com/office/drawing/2014/main" id="{991F52A5-B196-986E-B4C1-D4F395378E37}"/>
              </a:ext>
            </a:extLst>
          </p:cNvPr>
          <p:cNvPicPr>
            <a:picLocks noChangeAspect="1"/>
          </p:cNvPicPr>
          <p:nvPr/>
        </p:nvPicPr>
        <p:blipFill>
          <a:blip r:embed="rId7"/>
          <a:srcRect l="2181" t="7005" r="5812" b="8764"/>
          <a:stretch>
            <a:fillRect/>
          </a:stretch>
        </p:blipFill>
        <p:spPr>
          <a:xfrm>
            <a:off x="9615048" y="2429157"/>
            <a:ext cx="2329868" cy="1741765"/>
          </a:xfrm>
          <a:prstGeom prst="roundRect">
            <a:avLst>
              <a:gd name="adj" fmla="val 8761"/>
            </a:avLst>
          </a:prstGeom>
        </p:spPr>
      </p:pic>
      <p:sp>
        <p:nvSpPr>
          <p:cNvPr id="3" name="TextBox 2">
            <a:extLst>
              <a:ext uri="{FF2B5EF4-FFF2-40B4-BE49-F238E27FC236}">
                <a16:creationId xmlns:a16="http://schemas.microsoft.com/office/drawing/2014/main" id="{D809B520-8244-45BE-8E53-DF5925A73180}"/>
              </a:ext>
            </a:extLst>
          </p:cNvPr>
          <p:cNvSpPr txBox="1"/>
          <p:nvPr/>
        </p:nvSpPr>
        <p:spPr>
          <a:xfrm>
            <a:off x="3370037" y="5692858"/>
            <a:ext cx="3030763" cy="1077218"/>
          </a:xfrm>
          <a:prstGeom prst="rect">
            <a:avLst/>
          </a:prstGeom>
          <a:noFill/>
        </p:spPr>
        <p:txBody>
          <a:bodyPr wrap="square" lIns="0" tIns="0" rIns="0" bIns="0" rtlCol="0">
            <a:spAutoFit/>
          </a:bodyPr>
          <a:lstStyle/>
          <a:p>
            <a:pPr marL="457200" indent="-457200" algn="l">
              <a:buFont typeface="+mj-lt"/>
              <a:buAutoNum type="arabicPeriod"/>
            </a:pPr>
            <a:r>
              <a:rPr lang="fr-fr" sz="1400"/>
              <a:t>Détails</a:t>
            </a:r>
          </a:p>
          <a:p>
            <a:pPr marL="457200" indent="-457200" algn="l">
              <a:buFont typeface="+mj-lt"/>
              <a:buAutoNum type="arabicPeriod"/>
            </a:pPr>
            <a:r>
              <a:rPr lang="fr-fr" sz="1400"/>
              <a:t>Instructions</a:t>
            </a:r>
          </a:p>
          <a:p>
            <a:pPr marL="457200" indent="-457200" algn="l">
              <a:buFont typeface="+mj-lt"/>
              <a:buAutoNum type="arabicPeriod"/>
            </a:pPr>
            <a:r>
              <a:rPr lang="fr-fr" sz="1400"/>
              <a:t>Connaissances</a:t>
            </a:r>
          </a:p>
          <a:p>
            <a:pPr marL="457200" indent="-457200" algn="l">
              <a:buFont typeface="+mj-lt"/>
              <a:buAutoNum type="arabicPeriod"/>
            </a:pPr>
            <a:r>
              <a:rPr lang="fr-fr" sz="1400"/>
              <a:t>Fonctionnalités</a:t>
            </a:r>
          </a:p>
          <a:p>
            <a:pPr marL="457200" indent="-457200" algn="l">
              <a:buFont typeface="+mj-lt"/>
              <a:buAutoNum type="arabicPeriod"/>
            </a:pPr>
            <a:r>
              <a:rPr lang="fr-fr" sz="1400"/>
              <a:t>Suggestions de requêtes</a:t>
            </a:r>
          </a:p>
        </p:txBody>
      </p:sp>
    </p:spTree>
    <p:extLst>
      <p:ext uri="{BB962C8B-B14F-4D97-AF65-F5344CB8AC3E}">
        <p14:creationId xmlns:p14="http://schemas.microsoft.com/office/powerpoint/2010/main" val="169688227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AFFDC-111E-18AB-149D-7177271B97A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09B723A-A958-3B9C-CF11-B6359F4FF79F}"/>
              </a:ext>
            </a:extLst>
          </p:cNvPr>
          <p:cNvSpPr txBox="1">
            <a:spLocks noGrp="1"/>
          </p:cNvSpPr>
          <p:nvPr>
            <p:ph type="title"/>
          </p:nvPr>
        </p:nvSpPr>
        <p:spPr>
          <a:xfrm>
            <a:off x="494125" y="270585"/>
            <a:ext cx="12581085"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defTabSz="914367">
              <a:defRPr/>
            </a:pPr>
            <a:r>
              <a:rPr lang="fr-fr"/>
              <a:t>Paramètres de configuration et options dans Agent Builder</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sp>
        <p:nvSpPr>
          <p:cNvPr id="14" name="Rectangle: Rounded Corners 15">
            <a:extLst>
              <a:ext uri="{FF2B5EF4-FFF2-40B4-BE49-F238E27FC236}">
                <a16:creationId xmlns:a16="http://schemas.microsoft.com/office/drawing/2014/main" id="{9E931A52-5822-F547-4CDF-7908E5624A92}"/>
              </a:ext>
              <a:ext uri="{C183D7F6-B498-43B3-948B-1728B52AA6E4}">
                <adec:decorative xmlns:adec="http://schemas.microsoft.com/office/drawing/2017/decorative" val="1"/>
              </a:ext>
            </a:extLst>
          </p:cNvPr>
          <p:cNvSpPr>
            <a:spLocks/>
          </p:cNvSpPr>
          <p:nvPr/>
        </p:nvSpPr>
        <p:spPr bwMode="auto">
          <a:xfrm>
            <a:off x="162370" y="1331365"/>
            <a:ext cx="3667012" cy="1451035"/>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16" name="TextBox 33">
            <a:extLst>
              <a:ext uri="{FF2B5EF4-FFF2-40B4-BE49-F238E27FC236}">
                <a16:creationId xmlns:a16="http://schemas.microsoft.com/office/drawing/2014/main" id="{F7057E2F-2B85-EC92-0407-C79CC5D55EC4}"/>
              </a:ext>
            </a:extLst>
          </p:cNvPr>
          <p:cNvSpPr txBox="1"/>
          <p:nvPr/>
        </p:nvSpPr>
        <p:spPr>
          <a:xfrm>
            <a:off x="392556" y="1371044"/>
            <a:ext cx="3146366"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Description</a:t>
            </a:r>
          </a:p>
        </p:txBody>
      </p:sp>
      <p:sp>
        <p:nvSpPr>
          <p:cNvPr id="12" name="Oval 38">
            <a:extLst>
              <a:ext uri="{FF2B5EF4-FFF2-40B4-BE49-F238E27FC236}">
                <a16:creationId xmlns:a16="http://schemas.microsoft.com/office/drawing/2014/main" id="{B43815B4-9959-1F4F-18F0-06985789D88F}"/>
              </a:ext>
            </a:extLst>
          </p:cNvPr>
          <p:cNvSpPr/>
          <p:nvPr/>
        </p:nvSpPr>
        <p:spPr>
          <a:xfrm>
            <a:off x="1749200" y="1130858"/>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1</a:t>
            </a:r>
          </a:p>
        </p:txBody>
      </p:sp>
      <p:sp>
        <p:nvSpPr>
          <p:cNvPr id="20" name="Rectangle: Rounded Corners 15">
            <a:extLst>
              <a:ext uri="{FF2B5EF4-FFF2-40B4-BE49-F238E27FC236}">
                <a16:creationId xmlns:a16="http://schemas.microsoft.com/office/drawing/2014/main" id="{5CE76512-155C-FC69-9257-28792F719273}"/>
              </a:ext>
              <a:ext uri="{C183D7F6-B498-43B3-948B-1728B52AA6E4}">
                <adec:decorative xmlns:adec="http://schemas.microsoft.com/office/drawing/2017/decorative" val="1"/>
              </a:ext>
            </a:extLst>
          </p:cNvPr>
          <p:cNvSpPr>
            <a:spLocks/>
          </p:cNvSpPr>
          <p:nvPr/>
        </p:nvSpPr>
        <p:spPr bwMode="auto">
          <a:xfrm>
            <a:off x="4163867" y="1331365"/>
            <a:ext cx="3667012" cy="1451035"/>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22" name="TextBox 33">
            <a:extLst>
              <a:ext uri="{FF2B5EF4-FFF2-40B4-BE49-F238E27FC236}">
                <a16:creationId xmlns:a16="http://schemas.microsoft.com/office/drawing/2014/main" id="{8AA137C9-EC9B-E2E7-C70E-5A0BBA2C824C}"/>
              </a:ext>
            </a:extLst>
          </p:cNvPr>
          <p:cNvSpPr txBox="1"/>
          <p:nvPr/>
        </p:nvSpPr>
        <p:spPr>
          <a:xfrm>
            <a:off x="4289968" y="1371044"/>
            <a:ext cx="3146366"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Instructions</a:t>
            </a:r>
          </a:p>
        </p:txBody>
      </p:sp>
      <p:sp>
        <p:nvSpPr>
          <p:cNvPr id="24" name="Rectangle: Rounded Corners 15">
            <a:extLst>
              <a:ext uri="{FF2B5EF4-FFF2-40B4-BE49-F238E27FC236}">
                <a16:creationId xmlns:a16="http://schemas.microsoft.com/office/drawing/2014/main" id="{3B9FC775-1F3A-E4F4-2359-7F2046689679}"/>
              </a:ext>
              <a:ext uri="{C183D7F6-B498-43B3-948B-1728B52AA6E4}">
                <adec:decorative xmlns:adec="http://schemas.microsoft.com/office/drawing/2017/decorative" val="1"/>
              </a:ext>
            </a:extLst>
          </p:cNvPr>
          <p:cNvSpPr>
            <a:spLocks/>
          </p:cNvSpPr>
          <p:nvPr/>
        </p:nvSpPr>
        <p:spPr bwMode="auto">
          <a:xfrm>
            <a:off x="162370" y="3389321"/>
            <a:ext cx="3667012" cy="1451035"/>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26" name="TextBox 33">
            <a:extLst>
              <a:ext uri="{FF2B5EF4-FFF2-40B4-BE49-F238E27FC236}">
                <a16:creationId xmlns:a16="http://schemas.microsoft.com/office/drawing/2014/main" id="{B1478F57-61A8-BB36-E860-A2C8323643CB}"/>
              </a:ext>
            </a:extLst>
          </p:cNvPr>
          <p:cNvSpPr txBox="1"/>
          <p:nvPr/>
        </p:nvSpPr>
        <p:spPr>
          <a:xfrm>
            <a:off x="449242" y="3429000"/>
            <a:ext cx="3146366"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Connaissances</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28" name="Rectangle: Rounded Corners 15">
            <a:extLst>
              <a:ext uri="{FF2B5EF4-FFF2-40B4-BE49-F238E27FC236}">
                <a16:creationId xmlns:a16="http://schemas.microsoft.com/office/drawing/2014/main" id="{CD92241E-69F4-BC23-79E8-0096CB40C41C}"/>
              </a:ext>
              <a:ext uri="{C183D7F6-B498-43B3-948B-1728B52AA6E4}">
                <adec:decorative xmlns:adec="http://schemas.microsoft.com/office/drawing/2017/decorative" val="1"/>
              </a:ext>
            </a:extLst>
          </p:cNvPr>
          <p:cNvSpPr>
            <a:spLocks/>
          </p:cNvSpPr>
          <p:nvPr/>
        </p:nvSpPr>
        <p:spPr bwMode="auto">
          <a:xfrm>
            <a:off x="4163867" y="3389321"/>
            <a:ext cx="3667012" cy="2974094"/>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30" name="TextBox 33">
            <a:extLst>
              <a:ext uri="{FF2B5EF4-FFF2-40B4-BE49-F238E27FC236}">
                <a16:creationId xmlns:a16="http://schemas.microsoft.com/office/drawing/2014/main" id="{BF5AF649-AC99-CDB7-4C5C-EFBF3397137F}"/>
              </a:ext>
            </a:extLst>
          </p:cNvPr>
          <p:cNvSpPr txBox="1"/>
          <p:nvPr/>
        </p:nvSpPr>
        <p:spPr>
          <a:xfrm>
            <a:off x="4394053" y="3429000"/>
            <a:ext cx="3146366"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Fonctionnalités</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6" name="Oval 31">
            <a:extLst>
              <a:ext uri="{FF2B5EF4-FFF2-40B4-BE49-F238E27FC236}">
                <a16:creationId xmlns:a16="http://schemas.microsoft.com/office/drawing/2014/main" id="{2DB4C7F3-75F4-159B-8B41-EEAE56A16BC9}"/>
              </a:ext>
            </a:extLst>
          </p:cNvPr>
          <p:cNvSpPr/>
          <p:nvPr/>
        </p:nvSpPr>
        <p:spPr>
          <a:xfrm>
            <a:off x="5796094" y="3185175"/>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4</a:t>
            </a:r>
          </a:p>
        </p:txBody>
      </p:sp>
      <p:sp>
        <p:nvSpPr>
          <p:cNvPr id="8" name="Oval 32">
            <a:extLst>
              <a:ext uri="{FF2B5EF4-FFF2-40B4-BE49-F238E27FC236}">
                <a16:creationId xmlns:a16="http://schemas.microsoft.com/office/drawing/2014/main" id="{E3B45717-727F-4996-5438-AF1B282AC3E0}"/>
              </a:ext>
            </a:extLst>
          </p:cNvPr>
          <p:cNvSpPr/>
          <p:nvPr/>
        </p:nvSpPr>
        <p:spPr>
          <a:xfrm>
            <a:off x="5646612" y="1154505"/>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2</a:t>
            </a:r>
          </a:p>
        </p:txBody>
      </p:sp>
      <p:sp>
        <p:nvSpPr>
          <p:cNvPr id="10" name="Oval 45">
            <a:extLst>
              <a:ext uri="{FF2B5EF4-FFF2-40B4-BE49-F238E27FC236}">
                <a16:creationId xmlns:a16="http://schemas.microsoft.com/office/drawing/2014/main" id="{A1D1E870-FE05-C742-2942-856F83E974C5}"/>
              </a:ext>
            </a:extLst>
          </p:cNvPr>
          <p:cNvSpPr/>
          <p:nvPr/>
        </p:nvSpPr>
        <p:spPr>
          <a:xfrm>
            <a:off x="1829123" y="3185175"/>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3</a:t>
            </a:r>
          </a:p>
        </p:txBody>
      </p:sp>
      <p:pic>
        <p:nvPicPr>
          <p:cNvPr id="7" name="Image 6" descr="The Text Translator is a multilingual tool that assists users in translating text and enhancing language skills through interactive feedback.  Le contenu généré par l’IA peut être incorrect.">
            <a:extLst>
              <a:ext uri="{FF2B5EF4-FFF2-40B4-BE49-F238E27FC236}">
                <a16:creationId xmlns:a16="http://schemas.microsoft.com/office/drawing/2014/main" id="{AEC4ADE7-25E5-BBBC-712E-48F45A7E607D}"/>
              </a:ext>
            </a:extLst>
          </p:cNvPr>
          <p:cNvPicPr>
            <a:picLocks noChangeAspect="1"/>
          </p:cNvPicPr>
          <p:nvPr/>
        </p:nvPicPr>
        <p:blipFill>
          <a:blip r:embed="rId3"/>
          <a:stretch>
            <a:fillRect/>
          </a:stretch>
        </p:blipFill>
        <p:spPr>
          <a:xfrm>
            <a:off x="8573493" y="1048583"/>
            <a:ext cx="3250350" cy="2182647"/>
          </a:xfrm>
          <a:prstGeom prst="roundRect">
            <a:avLst>
              <a:gd name="adj" fmla="val 5363"/>
            </a:avLst>
          </a:prstGeom>
          <a:solidFill>
            <a:srgbClr val="F7F6FE"/>
          </a:solidFill>
          <a:ln w="12700">
            <a:noFill/>
            <a:prstDash val="solid"/>
            <a:headEnd type="none" w="med" len="med"/>
            <a:tailEnd type="none" w="med" len="med"/>
          </a:ln>
          <a:effectLst/>
        </p:spPr>
      </p:pic>
      <p:sp>
        <p:nvSpPr>
          <p:cNvPr id="15" name="Rectangle: Rounded Corners 15">
            <a:extLst>
              <a:ext uri="{FF2B5EF4-FFF2-40B4-BE49-F238E27FC236}">
                <a16:creationId xmlns:a16="http://schemas.microsoft.com/office/drawing/2014/main" id="{DA9D0B08-1C8B-527A-62C6-7E96B2404AA4}"/>
              </a:ext>
              <a:ext uri="{C183D7F6-B498-43B3-948B-1728B52AA6E4}">
                <adec:decorative xmlns:adec="http://schemas.microsoft.com/office/drawing/2017/decorative" val="1"/>
              </a:ext>
            </a:extLst>
          </p:cNvPr>
          <p:cNvSpPr>
            <a:spLocks/>
          </p:cNvSpPr>
          <p:nvPr/>
        </p:nvSpPr>
        <p:spPr bwMode="auto">
          <a:xfrm>
            <a:off x="162370" y="5230263"/>
            <a:ext cx="3667012" cy="1451035"/>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18" name="TextBox 33">
            <a:extLst>
              <a:ext uri="{FF2B5EF4-FFF2-40B4-BE49-F238E27FC236}">
                <a16:creationId xmlns:a16="http://schemas.microsoft.com/office/drawing/2014/main" id="{48740A1B-6303-5788-EA36-A03640CC4757}"/>
              </a:ext>
            </a:extLst>
          </p:cNvPr>
          <p:cNvSpPr txBox="1"/>
          <p:nvPr/>
        </p:nvSpPr>
        <p:spPr>
          <a:xfrm>
            <a:off x="449242" y="5269942"/>
            <a:ext cx="3146366"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Suggestions de </a:t>
            </a: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requêtes</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21" name="Oval 45">
            <a:extLst>
              <a:ext uri="{FF2B5EF4-FFF2-40B4-BE49-F238E27FC236}">
                <a16:creationId xmlns:a16="http://schemas.microsoft.com/office/drawing/2014/main" id="{029302FB-FB8E-183E-21AF-977AB2A3D1AB}"/>
              </a:ext>
            </a:extLst>
          </p:cNvPr>
          <p:cNvSpPr/>
          <p:nvPr/>
        </p:nvSpPr>
        <p:spPr>
          <a:xfrm>
            <a:off x="1829123" y="5026117"/>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5</a:t>
            </a:r>
          </a:p>
        </p:txBody>
      </p:sp>
      <p:sp>
        <p:nvSpPr>
          <p:cNvPr id="25" name="TextBox 4">
            <a:extLst>
              <a:ext uri="{FF2B5EF4-FFF2-40B4-BE49-F238E27FC236}">
                <a16:creationId xmlns:a16="http://schemas.microsoft.com/office/drawing/2014/main" id="{CAE4AFAE-1A9B-FC56-A672-75455F2CA7B4}"/>
              </a:ext>
            </a:extLst>
          </p:cNvPr>
          <p:cNvSpPr txBox="1"/>
          <p:nvPr/>
        </p:nvSpPr>
        <p:spPr>
          <a:xfrm>
            <a:off x="290575" y="2240849"/>
            <a:ext cx="3418626" cy="421462"/>
          </a:xfrm>
          <a:prstGeom prst="rect">
            <a:avLst/>
          </a:prstGeom>
          <a:noFill/>
        </p:spPr>
        <p:txBody>
          <a:bodyPr wrap="square">
            <a:spAutoFit/>
          </a:bodyPr>
          <a:lstStyle/>
          <a:p>
            <a:pPr marL="0" marR="0" lvl="0" indent="0" algn="l" defTabSz="932472" rtl="0" eaLnBrk="1" fontAlgn="auto" latinLnBrk="0" hangingPunct="1">
              <a:lnSpc>
                <a:spcPct val="93000"/>
              </a:lnSpc>
              <a:spcBef>
                <a:spcPct val="0"/>
              </a:spcBef>
              <a:spcAft>
                <a:spcPct val="0"/>
              </a:spcAft>
              <a:buClrTx/>
              <a:buSzTx/>
              <a:buFontTx/>
              <a:buNone/>
              <a:tabLst/>
              <a:defRPr/>
            </a:pPr>
            <a:r>
              <a:rPr kumimoji="0" lang="fr-fr" sz="1200" i="0" u="none" strike="noStrike" kern="1200" cap="none" spc="0" normalizeH="0" baseline="0" noProof="0">
                <a:ln>
                  <a:noFill/>
                </a:ln>
                <a:solidFill>
                  <a:srgbClr val="1E1E1E"/>
                </a:solidFill>
                <a:effectLst/>
                <a:uLnTx/>
                <a:uFillTx/>
                <a:latin typeface="Segoe UI"/>
                <a:ea typeface="+mn-ea"/>
                <a:cs typeface="Segoe Sans Display" pitchFamily="2" charset="0"/>
              </a:rPr>
              <a:t>Décrit le but de votre agent</a:t>
            </a:r>
          </a:p>
          <a:p>
            <a:pPr marL="0" marR="0" lvl="0" indent="0" algn="l" defTabSz="932472" rtl="0" eaLnBrk="1" fontAlgn="auto" latinLnBrk="0" hangingPunct="1">
              <a:lnSpc>
                <a:spcPct val="93000"/>
              </a:lnSpc>
              <a:spcBef>
                <a:spcPct val="0"/>
              </a:spcBef>
              <a:spcAft>
                <a:spcPct val="0"/>
              </a:spcAft>
              <a:buClrTx/>
              <a:buSzTx/>
              <a:buFontTx/>
              <a:buNone/>
              <a:tabLst/>
              <a:defRPr/>
            </a:pPr>
            <a:endParaRPr lang="en-US" sz="1050" b="1">
              <a:solidFill>
                <a:srgbClr val="1E1E1E"/>
              </a:solidFill>
              <a:latin typeface="Segoe UI"/>
              <a:cs typeface="Segoe Sans Display" pitchFamily="2" charset="0"/>
            </a:endParaRPr>
          </a:p>
        </p:txBody>
      </p:sp>
      <p:sp>
        <p:nvSpPr>
          <p:cNvPr id="36" name="TextBox 4">
            <a:extLst>
              <a:ext uri="{FF2B5EF4-FFF2-40B4-BE49-F238E27FC236}">
                <a16:creationId xmlns:a16="http://schemas.microsoft.com/office/drawing/2014/main" id="{F93119E1-CF0C-BA00-49E9-5869033AB4EB}"/>
              </a:ext>
            </a:extLst>
          </p:cNvPr>
          <p:cNvSpPr txBox="1"/>
          <p:nvPr/>
        </p:nvSpPr>
        <p:spPr>
          <a:xfrm>
            <a:off x="4330550" y="2196153"/>
            <a:ext cx="3615986" cy="435760"/>
          </a:xfrm>
          <a:prstGeom prst="rect">
            <a:avLst/>
          </a:prstGeom>
          <a:noFill/>
        </p:spPr>
        <p:txBody>
          <a:bodyPr wrap="square">
            <a:spAutoFit/>
          </a:bodyPr>
          <a:lstStyle/>
          <a:p>
            <a:pPr lvl="0" defTabSz="932472">
              <a:lnSpc>
                <a:spcPct val="93000"/>
              </a:lnSpc>
              <a:spcBef>
                <a:spcPct val="0"/>
              </a:spcBef>
              <a:spcAft>
                <a:spcPct val="0"/>
              </a:spcAft>
              <a:defRPr/>
            </a:pPr>
            <a:r>
              <a:rPr lang="fr-fr" sz="1200">
                <a:solidFill>
                  <a:srgbClr val="1E1E1E"/>
                </a:solidFill>
                <a:latin typeface="Segoe UI" panose="020B0502040204020203" pitchFamily="34" charset="0"/>
                <a:cs typeface="Segoe UI" panose="020B0502040204020203" pitchFamily="34" charset="0"/>
              </a:rPr>
              <a:t>Définit comment l’agent doit fonctionner pour atteindre ses objectifs spécifiques</a:t>
            </a:r>
          </a:p>
        </p:txBody>
      </p:sp>
      <p:sp>
        <p:nvSpPr>
          <p:cNvPr id="39" name="TextBox 4">
            <a:extLst>
              <a:ext uri="{FF2B5EF4-FFF2-40B4-BE49-F238E27FC236}">
                <a16:creationId xmlns:a16="http://schemas.microsoft.com/office/drawing/2014/main" id="{A419B765-A103-5D41-5E8E-D2CED7C9F827}"/>
              </a:ext>
            </a:extLst>
          </p:cNvPr>
          <p:cNvSpPr txBox="1"/>
          <p:nvPr/>
        </p:nvSpPr>
        <p:spPr>
          <a:xfrm>
            <a:off x="251978" y="4171902"/>
            <a:ext cx="3418626" cy="607474"/>
          </a:xfrm>
          <a:prstGeom prst="rect">
            <a:avLst/>
          </a:prstGeom>
          <a:noFill/>
        </p:spPr>
        <p:txBody>
          <a:bodyPr wrap="square">
            <a:spAutoFit/>
          </a:bodyPr>
          <a:lstStyle/>
          <a:p>
            <a:pPr lvl="0" defTabSz="932472">
              <a:lnSpc>
                <a:spcPct val="93000"/>
              </a:lnSpc>
              <a:spcBef>
                <a:spcPct val="0"/>
              </a:spcBef>
              <a:spcAft>
                <a:spcPct val="0"/>
              </a:spcAft>
              <a:defRPr/>
            </a:pPr>
            <a:r>
              <a:rPr lang="fr-fr" sz="1200">
                <a:solidFill>
                  <a:srgbClr val="1E1E1E"/>
                </a:solidFill>
                <a:latin typeface="Segoe UI"/>
                <a:cs typeface="Segoe Sans Display" pitchFamily="2" charset="0"/>
              </a:rPr>
              <a:t>Données/contenu que l’agent utilise pour fournir des réponses en fonction du contexte de la demande de l’utilisateur</a:t>
            </a:r>
            <a:endParaRPr lang="en-US" sz="1050" b="1">
              <a:solidFill>
                <a:srgbClr val="1E1E1E"/>
              </a:solidFill>
              <a:latin typeface="Segoe UI"/>
              <a:cs typeface="Segoe Sans Display" pitchFamily="2" charset="0"/>
            </a:endParaRPr>
          </a:p>
        </p:txBody>
      </p:sp>
      <p:sp>
        <p:nvSpPr>
          <p:cNvPr id="41" name="TextBox 4">
            <a:extLst>
              <a:ext uri="{FF2B5EF4-FFF2-40B4-BE49-F238E27FC236}">
                <a16:creationId xmlns:a16="http://schemas.microsoft.com/office/drawing/2014/main" id="{4DF999BE-2229-9A90-29FA-913A2299C1CF}"/>
              </a:ext>
            </a:extLst>
          </p:cNvPr>
          <p:cNvSpPr txBox="1"/>
          <p:nvPr/>
        </p:nvSpPr>
        <p:spPr>
          <a:xfrm>
            <a:off x="4125270" y="4264854"/>
            <a:ext cx="3667012" cy="1689052"/>
          </a:xfrm>
          <a:prstGeom prst="rect">
            <a:avLst/>
          </a:prstGeom>
          <a:noFill/>
        </p:spPr>
        <p:txBody>
          <a:bodyPr wrap="square">
            <a:spAutoFit/>
          </a:bodyPr>
          <a:lstStyle/>
          <a:p>
            <a:pPr lvl="0" defTabSz="932472">
              <a:lnSpc>
                <a:spcPct val="93000"/>
              </a:lnSpc>
              <a:spcBef>
                <a:spcPct val="0"/>
              </a:spcBef>
              <a:spcAft>
                <a:spcPts val="400"/>
              </a:spcAft>
              <a:defRPr/>
            </a:pPr>
            <a:r>
              <a:rPr lang="fr-fr" sz="1200" b="1">
                <a:solidFill>
                  <a:srgbClr val="1E1E1E"/>
                </a:solidFill>
                <a:cs typeface="Segoe Sans Display" pitchFamily="2" charset="0"/>
              </a:rPr>
              <a:t>Interpréteur de code : </a:t>
            </a:r>
            <a:r>
              <a:rPr lang="fr-fr" sz="1200">
                <a:solidFill>
                  <a:srgbClr val="1E1E1E"/>
                </a:solidFill>
                <a:latin typeface="Segoe UI"/>
                <a:cs typeface="Segoe Sans Display" pitchFamily="2" charset="0"/>
              </a:rPr>
              <a:t>convertit le langage naturel en code pour créer des visualisations, résoudre des problèmes mathématiques et analyser des données.</a:t>
            </a:r>
          </a:p>
          <a:p>
            <a:pPr lvl="0" defTabSz="932472">
              <a:lnSpc>
                <a:spcPct val="93000"/>
              </a:lnSpc>
              <a:spcBef>
                <a:spcPct val="0"/>
              </a:spcBef>
              <a:spcAft>
                <a:spcPct val="0"/>
              </a:spcAft>
              <a:defRPr/>
            </a:pPr>
            <a:endParaRPr lang="fr-fr" sz="1200">
              <a:solidFill>
                <a:srgbClr val="1E1E1E"/>
              </a:solidFill>
              <a:cs typeface="Segoe Sans Display" pitchFamily="2" charset="0"/>
            </a:endParaRPr>
          </a:p>
          <a:p>
            <a:pPr lvl="0" defTabSz="932472">
              <a:lnSpc>
                <a:spcPct val="93000"/>
              </a:lnSpc>
              <a:spcBef>
                <a:spcPct val="0"/>
              </a:spcBef>
              <a:spcAft>
                <a:spcPct val="0"/>
              </a:spcAft>
              <a:defRPr/>
            </a:pPr>
            <a:r>
              <a:rPr lang="fr-fr" sz="1200" b="1">
                <a:solidFill>
                  <a:srgbClr val="1E1E1E"/>
                </a:solidFill>
                <a:cs typeface="Segoe Sans Display" pitchFamily="2" charset="0"/>
              </a:rPr>
              <a:t>Générateur d’images : </a:t>
            </a:r>
            <a:r>
              <a:rPr lang="fr-fr" sz="1200">
                <a:solidFill>
                  <a:srgbClr val="1E1E1E"/>
                </a:solidFill>
                <a:latin typeface="Segoe UI"/>
                <a:cs typeface="Segoe Sans Display" pitchFamily="2" charset="0"/>
              </a:rPr>
              <a:t>crée des aides visuelles (comme des images et des créations artistiques) </a:t>
            </a:r>
            <a:br>
              <a:rPr lang="fr-fr" sz="1200">
                <a:solidFill>
                  <a:srgbClr val="1E1E1E"/>
                </a:solidFill>
                <a:latin typeface="Segoe UI"/>
                <a:cs typeface="Segoe Sans Display" pitchFamily="2" charset="0"/>
              </a:rPr>
            </a:br>
            <a:r>
              <a:rPr lang="fr-fr" sz="1200">
                <a:solidFill>
                  <a:srgbClr val="1E1E1E"/>
                </a:solidFill>
                <a:latin typeface="Segoe UI"/>
                <a:cs typeface="Segoe Sans Display" pitchFamily="2" charset="0"/>
              </a:rPr>
              <a:t>en réponse aux requêtes des utilisateurs.</a:t>
            </a:r>
            <a:endParaRPr lang="en-US" sz="1200">
              <a:solidFill>
                <a:srgbClr val="1E1E1E"/>
              </a:solidFill>
              <a:latin typeface="Segoe UI"/>
              <a:cs typeface="Segoe Sans Display" pitchFamily="2" charset="0"/>
            </a:endParaRPr>
          </a:p>
        </p:txBody>
      </p:sp>
      <p:sp>
        <p:nvSpPr>
          <p:cNvPr id="46" name="TextBox 4">
            <a:extLst>
              <a:ext uri="{FF2B5EF4-FFF2-40B4-BE49-F238E27FC236}">
                <a16:creationId xmlns:a16="http://schemas.microsoft.com/office/drawing/2014/main" id="{B82D05B9-00DA-51A3-E00B-58C09B301967}"/>
              </a:ext>
            </a:extLst>
          </p:cNvPr>
          <p:cNvSpPr txBox="1"/>
          <p:nvPr/>
        </p:nvSpPr>
        <p:spPr>
          <a:xfrm>
            <a:off x="251978" y="6005629"/>
            <a:ext cx="3418626" cy="607474"/>
          </a:xfrm>
          <a:prstGeom prst="rect">
            <a:avLst/>
          </a:prstGeom>
          <a:noFill/>
        </p:spPr>
        <p:txBody>
          <a:bodyPr wrap="square">
            <a:spAutoFit/>
          </a:bodyPr>
          <a:lstStyle/>
          <a:p>
            <a:pPr lvl="0" defTabSz="932472">
              <a:lnSpc>
                <a:spcPct val="93000"/>
              </a:lnSpc>
              <a:spcBef>
                <a:spcPct val="0"/>
              </a:spcBef>
              <a:spcAft>
                <a:spcPct val="0"/>
              </a:spcAft>
              <a:defRPr/>
            </a:pPr>
            <a:r>
              <a:rPr lang="fr-fr" sz="1200">
                <a:solidFill>
                  <a:srgbClr val="1E1E1E"/>
                </a:solidFill>
                <a:latin typeface="Segoe UI"/>
                <a:cs typeface="Segoe Sans Display" pitchFamily="2" charset="0"/>
              </a:rPr>
              <a:t>Suggère des façons </a:t>
            </a:r>
            <a:br>
              <a:rPr lang="fr-fr" sz="1200">
                <a:solidFill>
                  <a:srgbClr val="1E1E1E"/>
                </a:solidFill>
                <a:latin typeface="Segoe UI"/>
                <a:cs typeface="Segoe Sans Display" pitchFamily="2" charset="0"/>
              </a:rPr>
            </a:br>
            <a:r>
              <a:rPr lang="fr-fr" sz="1200">
                <a:solidFill>
                  <a:srgbClr val="1E1E1E"/>
                </a:solidFill>
                <a:latin typeface="Segoe UI"/>
                <a:cs typeface="Segoe Sans Display" pitchFamily="2" charset="0"/>
              </a:rPr>
              <a:t>de commencer une conversation avec l’agent</a:t>
            </a:r>
            <a:endParaRPr lang="en-US" sz="1050" b="1">
              <a:solidFill>
                <a:srgbClr val="1E1E1E"/>
              </a:solidFill>
              <a:latin typeface="Segoe UI"/>
              <a:cs typeface="Segoe Sans Display" pitchFamily="2" charset="0"/>
            </a:endParaRPr>
          </a:p>
        </p:txBody>
      </p:sp>
      <p:pic>
        <p:nvPicPr>
          <p:cNvPr id="49" name="Image 48" descr="A visual interface displaying various options for data input and search refinement, including text fields, file uploads, URL entries, and source selection for generating responses, along with functionalities for document creation, data analysis, and image generation.  Le contenu généré par l’IA peut être incorrect.">
            <a:extLst>
              <a:ext uri="{FF2B5EF4-FFF2-40B4-BE49-F238E27FC236}">
                <a16:creationId xmlns:a16="http://schemas.microsoft.com/office/drawing/2014/main" id="{86CF2C4A-7067-F228-C633-5BE29442A0A9}"/>
              </a:ext>
            </a:extLst>
          </p:cNvPr>
          <p:cNvPicPr>
            <a:picLocks noChangeAspect="1"/>
          </p:cNvPicPr>
          <p:nvPr/>
        </p:nvPicPr>
        <p:blipFill>
          <a:blip r:embed="rId4"/>
          <a:stretch>
            <a:fillRect/>
          </a:stretch>
        </p:blipFill>
        <p:spPr>
          <a:xfrm>
            <a:off x="8682384" y="2904775"/>
            <a:ext cx="3166425" cy="3871161"/>
          </a:xfrm>
          <a:prstGeom prst="rect">
            <a:avLst/>
          </a:prstGeom>
        </p:spPr>
      </p:pic>
      <p:sp>
        <p:nvSpPr>
          <p:cNvPr id="51" name="Oval 38">
            <a:extLst>
              <a:ext uri="{FF2B5EF4-FFF2-40B4-BE49-F238E27FC236}">
                <a16:creationId xmlns:a16="http://schemas.microsoft.com/office/drawing/2014/main" id="{0F765E1B-CBC1-A425-3DE5-DB44F1AD67CF}"/>
              </a:ext>
            </a:extLst>
          </p:cNvPr>
          <p:cNvSpPr/>
          <p:nvPr/>
        </p:nvSpPr>
        <p:spPr>
          <a:xfrm>
            <a:off x="8319618" y="1313093"/>
            <a:ext cx="244461" cy="244461"/>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1</a:t>
            </a:r>
          </a:p>
        </p:txBody>
      </p:sp>
      <p:sp>
        <p:nvSpPr>
          <p:cNvPr id="53" name="Oval 32">
            <a:extLst>
              <a:ext uri="{FF2B5EF4-FFF2-40B4-BE49-F238E27FC236}">
                <a16:creationId xmlns:a16="http://schemas.microsoft.com/office/drawing/2014/main" id="{B37E0DFC-E954-9ADD-94E2-71BA0B25992D}"/>
              </a:ext>
            </a:extLst>
          </p:cNvPr>
          <p:cNvSpPr/>
          <p:nvPr/>
        </p:nvSpPr>
        <p:spPr>
          <a:xfrm>
            <a:off x="8319618" y="1895620"/>
            <a:ext cx="244461" cy="244461"/>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2</a:t>
            </a:r>
          </a:p>
        </p:txBody>
      </p:sp>
      <p:sp>
        <p:nvSpPr>
          <p:cNvPr id="55" name="Oval 45">
            <a:extLst>
              <a:ext uri="{FF2B5EF4-FFF2-40B4-BE49-F238E27FC236}">
                <a16:creationId xmlns:a16="http://schemas.microsoft.com/office/drawing/2014/main" id="{CA5AD5CB-7B0F-640A-A8C5-A63113C2EBA8}"/>
              </a:ext>
            </a:extLst>
          </p:cNvPr>
          <p:cNvSpPr/>
          <p:nvPr/>
        </p:nvSpPr>
        <p:spPr>
          <a:xfrm>
            <a:off x="8319618" y="2940714"/>
            <a:ext cx="244461" cy="244461"/>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3</a:t>
            </a:r>
          </a:p>
        </p:txBody>
      </p:sp>
      <p:sp>
        <p:nvSpPr>
          <p:cNvPr id="57" name="Oval 31">
            <a:extLst>
              <a:ext uri="{FF2B5EF4-FFF2-40B4-BE49-F238E27FC236}">
                <a16:creationId xmlns:a16="http://schemas.microsoft.com/office/drawing/2014/main" id="{564A469E-FFB5-E28F-7CEA-7DA851B363F5}"/>
              </a:ext>
            </a:extLst>
          </p:cNvPr>
          <p:cNvSpPr/>
          <p:nvPr/>
        </p:nvSpPr>
        <p:spPr>
          <a:xfrm>
            <a:off x="8319618" y="4892348"/>
            <a:ext cx="244461" cy="244461"/>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4</a:t>
            </a:r>
          </a:p>
        </p:txBody>
      </p:sp>
      <p:sp>
        <p:nvSpPr>
          <p:cNvPr id="59" name="Oval 45">
            <a:extLst>
              <a:ext uri="{FF2B5EF4-FFF2-40B4-BE49-F238E27FC236}">
                <a16:creationId xmlns:a16="http://schemas.microsoft.com/office/drawing/2014/main" id="{46FF037F-1378-978D-2328-D60174F8EB52}"/>
              </a:ext>
            </a:extLst>
          </p:cNvPr>
          <p:cNvSpPr/>
          <p:nvPr/>
        </p:nvSpPr>
        <p:spPr>
          <a:xfrm>
            <a:off x="8319618" y="6064905"/>
            <a:ext cx="244461" cy="244461"/>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5</a:t>
            </a:r>
          </a:p>
        </p:txBody>
      </p:sp>
    </p:spTree>
    <p:extLst>
      <p:ext uri="{BB962C8B-B14F-4D97-AF65-F5344CB8AC3E}">
        <p14:creationId xmlns:p14="http://schemas.microsoft.com/office/powerpoint/2010/main" val="9904061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9E8B-9529-DCDC-9CA9-A7F5788B6A24}"/>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C313DBBB-B571-DD6F-30C4-FCA867AEA5C8}"/>
              </a:ext>
              <a:ext uri="{C183D7F6-B498-43B3-948B-1728B52AA6E4}">
                <adec:decorative xmlns:adec="http://schemas.microsoft.com/office/drawing/2017/decorative" val="1"/>
              </a:ext>
            </a:extLst>
          </p:cNvPr>
          <p:cNvSpPr txBox="1">
            <a:spLocks/>
          </p:cNvSpPr>
          <p:nvPr/>
        </p:nvSpPr>
        <p:spPr>
          <a:xfrm>
            <a:off x="5021521" y="1391349"/>
            <a:ext cx="6585262" cy="4267028"/>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en-US"/>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44" name="TextBox 43">
            <a:extLst>
              <a:ext uri="{FF2B5EF4-FFF2-40B4-BE49-F238E27FC236}">
                <a16:creationId xmlns:a16="http://schemas.microsoft.com/office/drawing/2014/main" id="{3ECB54EA-E188-9C82-BA96-60FEC7422B9C}"/>
              </a:ext>
            </a:extLst>
          </p:cNvPr>
          <p:cNvSpPr txBox="1"/>
          <p:nvPr/>
        </p:nvSpPr>
        <p:spPr>
          <a:xfrm>
            <a:off x="599010" y="1997839"/>
            <a:ext cx="4336127" cy="3785652"/>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1E1E1E"/>
                </a:solidFill>
                <a:effectLst/>
                <a:uLnTx/>
                <a:uFillTx/>
                <a:latin typeface="Segoe UI"/>
                <a:ea typeface="+mn-ea"/>
                <a:cs typeface="Segoe Sans Display" pitchFamily="2" charset="0"/>
              </a:rPr>
              <a:t>Les instructions</a:t>
            </a:r>
            <a: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t> définissent l’agent et adaptent son expérience aux exigences de l’entreprise et aux résultats attendus.</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1E1E1E"/>
              </a:solidFill>
              <a:effectLst/>
              <a:uLnTx/>
              <a:uFillTx/>
              <a:latin typeface="Segoe UI"/>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t>Certaines compétences ne peuvent pas être entièrement décrites dans les instructions. Dans certains cas, vous devez configurer</a:t>
            </a:r>
            <a:r>
              <a:rPr lang="fr-fr" sz="2000">
                <a:solidFill>
                  <a:srgbClr val="1E1E1E"/>
                </a:solidFill>
                <a:latin typeface="Segoe UI"/>
                <a:cs typeface="Segoe Sans Display" pitchFamily="2" charset="0"/>
              </a:rPr>
              <a:t> d’autres options, telles que</a:t>
            </a:r>
            <a: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fr-fr" sz="2000" b="1" i="0" u="none" strike="noStrike" kern="1200" cap="none" spc="0" normalizeH="0" baseline="0" noProof="0">
                <a:ln>
                  <a:noFill/>
                </a:ln>
                <a:solidFill>
                  <a:srgbClr val="1E1E1E"/>
                </a:solidFill>
                <a:effectLst/>
                <a:uLnTx/>
                <a:uFillTx/>
                <a:latin typeface="Segoe UI"/>
                <a:ea typeface="+mn-ea"/>
                <a:cs typeface="Segoe Sans Display" pitchFamily="2" charset="0"/>
              </a:rPr>
              <a:t>les sources</a:t>
            </a:r>
            <a: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t> </a:t>
            </a:r>
            <a:b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br>
            <a: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t>de connaissances ou </a:t>
            </a:r>
            <a:r>
              <a:rPr kumimoji="0" lang="fr-fr" sz="2000" b="1" i="0" u="none" strike="noStrike" kern="1200" cap="none" spc="0" normalizeH="0" baseline="0" noProof="0">
                <a:ln>
                  <a:noFill/>
                </a:ln>
                <a:solidFill>
                  <a:srgbClr val="1E1E1E"/>
                </a:solidFill>
                <a:effectLst/>
                <a:uLnTx/>
                <a:uFillTx/>
                <a:latin typeface="Segoe UI"/>
                <a:ea typeface="+mn-ea"/>
                <a:cs typeface="Segoe Sans Display" pitchFamily="2" charset="0"/>
              </a:rPr>
              <a:t>les actions</a:t>
            </a:r>
            <a: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t> (bientôt disponibles).</a:t>
            </a:r>
          </a:p>
        </p:txBody>
      </p:sp>
      <p:sp>
        <p:nvSpPr>
          <p:cNvPr id="4" name="Rounded Rectangle 2">
            <a:extLst>
              <a:ext uri="{FF2B5EF4-FFF2-40B4-BE49-F238E27FC236}">
                <a16:creationId xmlns:a16="http://schemas.microsoft.com/office/drawing/2014/main" id="{A8BDE404-5186-0D9A-76B6-71EBDE1E014A}"/>
              </a:ext>
            </a:extLst>
          </p:cNvPr>
          <p:cNvSpPr/>
          <p:nvPr/>
        </p:nvSpPr>
        <p:spPr bwMode="auto">
          <a:xfrm>
            <a:off x="6647309" y="1176852"/>
            <a:ext cx="3399358" cy="430887"/>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fr-fr" sz="1400" b="1" i="0" u="none" strike="noStrike" kern="1200" cap="none" spc="-20" normalizeH="0" baseline="0" noProof="0">
                <a:ln>
                  <a:noFill/>
                </a:ln>
                <a:solidFill>
                  <a:srgbClr val="FFFFFF"/>
                </a:solidFill>
                <a:effectLst/>
                <a:uLnTx/>
                <a:uFillTx/>
                <a:latin typeface="Segoe UI"/>
                <a:ea typeface="+mn-ea"/>
                <a:cs typeface="Segoe UI" pitchFamily="34" charset="0"/>
              </a:rPr>
              <a:t>Composants clés des instructions</a:t>
            </a:r>
            <a:endParaRPr kumimoji="0" lang="en-US" sz="1400" b="1"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46" name="Rounded Rectangle 26" descr="Objectif">
            <a:extLst>
              <a:ext uri="{FF2B5EF4-FFF2-40B4-BE49-F238E27FC236}">
                <a16:creationId xmlns:a16="http://schemas.microsoft.com/office/drawing/2014/main" id="{22C4A8FC-7A41-5A1A-B7B9-E67B5F4514D2}"/>
              </a:ext>
            </a:extLst>
          </p:cNvPr>
          <p:cNvSpPr/>
          <p:nvPr/>
        </p:nvSpPr>
        <p:spPr bwMode="auto">
          <a:xfrm>
            <a:off x="5364180" y="2201494"/>
            <a:ext cx="1779379" cy="1221346"/>
          </a:xfrm>
          <a:prstGeom prst="roundRect">
            <a:avLst>
              <a:gd name="adj" fmla="val 14536"/>
            </a:avLst>
          </a:prstGeom>
          <a:solidFill>
            <a:srgbClr val="008272"/>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Objectif</a:t>
            </a:r>
          </a:p>
        </p:txBody>
      </p:sp>
      <p:sp>
        <p:nvSpPr>
          <p:cNvPr id="38" name="TextBox 9">
            <a:extLst>
              <a:ext uri="{FF2B5EF4-FFF2-40B4-BE49-F238E27FC236}">
                <a16:creationId xmlns:a16="http://schemas.microsoft.com/office/drawing/2014/main" id="{D3501514-5D33-9B8A-F1C1-48AC7F990827}"/>
              </a:ext>
            </a:extLst>
          </p:cNvPr>
          <p:cNvSpPr txBox="1"/>
          <p:nvPr/>
        </p:nvSpPr>
        <p:spPr>
          <a:xfrm>
            <a:off x="5328807" y="3717633"/>
            <a:ext cx="1850122" cy="553998"/>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Segoe UI"/>
                <a:ea typeface="+mn-ea"/>
                <a:cs typeface="Segoe Sans Display" pitchFamily="2" charset="0"/>
              </a:rPr>
              <a:t>Quel est cet agent et quels sont ses objectifs ?</a:t>
            </a:r>
          </a:p>
        </p:txBody>
      </p:sp>
      <p:sp>
        <p:nvSpPr>
          <p:cNvPr id="47" name="Rounded Rectangle 37" descr="Consignes">
            <a:extLst>
              <a:ext uri="{FF2B5EF4-FFF2-40B4-BE49-F238E27FC236}">
                <a16:creationId xmlns:a16="http://schemas.microsoft.com/office/drawing/2014/main" id="{12D124C9-DECC-87D1-DEBD-6B7393148607}"/>
              </a:ext>
            </a:extLst>
          </p:cNvPr>
          <p:cNvSpPr/>
          <p:nvPr/>
        </p:nvSpPr>
        <p:spPr bwMode="auto">
          <a:xfrm>
            <a:off x="7451110" y="2207654"/>
            <a:ext cx="1791758" cy="1215186"/>
          </a:xfrm>
          <a:prstGeom prst="roundRect">
            <a:avLst>
              <a:gd name="adj" fmla="val 15091"/>
            </a:avLst>
          </a:prstGeom>
          <a:solidFill>
            <a:srgbClr val="B4009E"/>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Consignes</a:t>
            </a:r>
          </a:p>
        </p:txBody>
      </p:sp>
      <p:sp>
        <p:nvSpPr>
          <p:cNvPr id="39" name="TextBox 7">
            <a:extLst>
              <a:ext uri="{FF2B5EF4-FFF2-40B4-BE49-F238E27FC236}">
                <a16:creationId xmlns:a16="http://schemas.microsoft.com/office/drawing/2014/main" id="{C4E28669-7E24-D234-8ABD-00BB831BC85B}"/>
              </a:ext>
            </a:extLst>
          </p:cNvPr>
          <p:cNvSpPr txBox="1"/>
          <p:nvPr/>
        </p:nvSpPr>
        <p:spPr>
          <a:xfrm>
            <a:off x="7569193" y="3717633"/>
            <a:ext cx="1567384" cy="1107996"/>
          </a:xfrm>
          <a:prstGeom prst="rect">
            <a:avLst/>
          </a:prstGeom>
          <a:noFill/>
        </p:spPr>
        <p:txBody>
          <a:bodyPr wrap="square" lIns="0" tIns="0" rIns="0" bIns="0" rtlCol="0" anchor="t">
            <a:spAutoFit/>
          </a:bodyPr>
          <a:lstStyle>
            <a:defPPr>
              <a:defRPr lang="en-US"/>
            </a:defPPr>
            <a:lvl1pPr algn="ctr" defTabSz="914367">
              <a:defRPr>
                <a:solidFill>
                  <a:prstClr val="black"/>
                </a:solidFill>
                <a:cs typeface="Segoe Sans Display" pitchFamily="2"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Segoe UI"/>
                <a:ea typeface="+mn-ea"/>
                <a:cs typeface="Segoe Sans Display" pitchFamily="2" charset="0"/>
              </a:rPr>
              <a:t>Directives </a:t>
            </a:r>
            <a:br>
              <a:rPr kumimoji="0" lang="fr-fr" sz="1800" b="0" i="0" u="none" strike="noStrike" kern="1200" cap="none" spc="0" normalizeH="0" baseline="0" noProof="0">
                <a:ln>
                  <a:noFill/>
                </a:ln>
                <a:solidFill>
                  <a:prstClr val="black"/>
                </a:solidFill>
                <a:effectLst/>
                <a:uLnTx/>
                <a:uFillTx/>
                <a:latin typeface="Segoe UI"/>
                <a:ea typeface="+mn-ea"/>
                <a:cs typeface="Segoe Sans Display" pitchFamily="2" charset="0"/>
              </a:rPr>
            </a:br>
            <a:r>
              <a:rPr kumimoji="0" lang="fr-fr" sz="1800" b="0" i="0" u="none" strike="noStrike" kern="1200" cap="none" spc="0" normalizeH="0" baseline="0" noProof="0">
                <a:ln>
                  <a:noFill/>
                </a:ln>
                <a:solidFill>
                  <a:prstClr val="black"/>
                </a:solidFill>
                <a:effectLst/>
                <a:uLnTx/>
                <a:uFillTx/>
                <a:latin typeface="Segoe UI"/>
                <a:ea typeface="+mn-ea"/>
                <a:cs typeface="Segoe Sans Display" pitchFamily="2" charset="0"/>
              </a:rPr>
              <a:t>générales, ton, </a:t>
            </a:r>
            <a:br>
              <a:rPr kumimoji="0" lang="fr-fr" sz="1800" b="0" i="0" u="none" strike="noStrike" kern="1200" cap="none" spc="0" normalizeH="0" baseline="0" noProof="0">
                <a:ln>
                  <a:noFill/>
                </a:ln>
                <a:solidFill>
                  <a:prstClr val="black"/>
                </a:solidFill>
                <a:effectLst/>
                <a:uLnTx/>
                <a:uFillTx/>
                <a:latin typeface="Segoe UI"/>
                <a:ea typeface="+mn-ea"/>
                <a:cs typeface="Segoe Sans Display" pitchFamily="2" charset="0"/>
              </a:rPr>
            </a:br>
            <a:r>
              <a:rPr kumimoji="0" lang="fr-fr" sz="1800" b="0" i="0" u="none" strike="noStrike" kern="1200" cap="none" spc="0" normalizeH="0" baseline="0" noProof="0">
                <a:ln>
                  <a:noFill/>
                </a:ln>
                <a:solidFill>
                  <a:prstClr val="black"/>
                </a:solidFill>
                <a:effectLst/>
                <a:uLnTx/>
                <a:uFillTx/>
                <a:latin typeface="Segoe UI"/>
                <a:ea typeface="+mn-ea"/>
                <a:cs typeface="Segoe Sans Display" pitchFamily="2" charset="0"/>
              </a:rPr>
              <a:t>règles et </a:t>
            </a:r>
            <a:br>
              <a:rPr kumimoji="0" lang="fr-fr" sz="1800" b="0" i="0" u="none" strike="noStrike" kern="1200" cap="none" spc="0" normalizeH="0" baseline="0" noProof="0">
                <a:ln>
                  <a:noFill/>
                </a:ln>
                <a:solidFill>
                  <a:prstClr val="black"/>
                </a:solidFill>
                <a:effectLst/>
                <a:uLnTx/>
                <a:uFillTx/>
                <a:latin typeface="Segoe UI"/>
                <a:ea typeface="+mn-ea"/>
                <a:cs typeface="Segoe Sans Display" pitchFamily="2" charset="0"/>
              </a:rPr>
            </a:br>
            <a:r>
              <a:rPr kumimoji="0" lang="fr-fr" sz="1800" b="0" i="0" u="none" strike="noStrike" kern="1200" cap="none" spc="0" normalizeH="0" baseline="0" noProof="0">
                <a:ln>
                  <a:noFill/>
                </a:ln>
                <a:solidFill>
                  <a:prstClr val="black"/>
                </a:solidFill>
                <a:effectLst/>
                <a:uLnTx/>
                <a:uFillTx/>
                <a:latin typeface="Segoe UI"/>
                <a:ea typeface="+mn-ea"/>
                <a:cs typeface="Segoe Sans Display" pitchFamily="2" charset="0"/>
              </a:rPr>
              <a:t>restrictions</a:t>
            </a:r>
          </a:p>
        </p:txBody>
      </p:sp>
      <p:sp>
        <p:nvSpPr>
          <p:cNvPr id="48" name="Rounded Rectangle 34" descr="Compétences">
            <a:extLst>
              <a:ext uri="{FF2B5EF4-FFF2-40B4-BE49-F238E27FC236}">
                <a16:creationId xmlns:a16="http://schemas.microsoft.com/office/drawing/2014/main" id="{0181EB38-E485-88A5-1214-DC28F8568664}"/>
              </a:ext>
            </a:extLst>
          </p:cNvPr>
          <p:cNvSpPr/>
          <p:nvPr/>
        </p:nvSpPr>
        <p:spPr bwMode="auto">
          <a:xfrm>
            <a:off x="9550419" y="2201494"/>
            <a:ext cx="1779379" cy="1215186"/>
          </a:xfrm>
          <a:prstGeom prst="roundRect">
            <a:avLst>
              <a:gd name="adj" fmla="val 15867"/>
            </a:avLst>
          </a:prstGeom>
          <a:solidFill>
            <a:srgbClr val="E25B00"/>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Compétences</a:t>
            </a:r>
          </a:p>
        </p:txBody>
      </p:sp>
      <p:sp>
        <p:nvSpPr>
          <p:cNvPr id="41" name="TextBox 6">
            <a:extLst>
              <a:ext uri="{FF2B5EF4-FFF2-40B4-BE49-F238E27FC236}">
                <a16:creationId xmlns:a16="http://schemas.microsoft.com/office/drawing/2014/main" id="{1FCA4684-7CAC-5F8F-A8D9-78589466D5E6}"/>
              </a:ext>
            </a:extLst>
          </p:cNvPr>
          <p:cNvSpPr txBox="1"/>
          <p:nvPr/>
        </p:nvSpPr>
        <p:spPr>
          <a:xfrm>
            <a:off x="9473242" y="3717634"/>
            <a:ext cx="1957316" cy="138499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Segoe UI"/>
                <a:ea typeface="+mn-ea"/>
                <a:cs typeface="Segoe Sans Display" pitchFamily="2" charset="0"/>
              </a:rPr>
              <a:t>Tâches granulaires avec un flux de travail pas-à-pas, qui peut être géré par un LLM</a:t>
            </a:r>
            <a:endParaRPr kumimoji="0" lang="en-US" sz="1800" b="0" i="0" u="none" strike="noStrike" kern="1200" cap="none" spc="0" normalizeH="0" baseline="0" noProof="0">
              <a:ln>
                <a:noFill/>
              </a:ln>
              <a:solidFill>
                <a:prstClr val="black"/>
              </a:solidFill>
              <a:effectLst/>
              <a:uLnTx/>
              <a:uFillTx/>
              <a:latin typeface="Segoe UI"/>
              <a:ea typeface="+mn-ea"/>
              <a:cs typeface="Segoe Sans Display" pitchFamily="2" charset="0"/>
            </a:endParaRPr>
          </a:p>
        </p:txBody>
      </p:sp>
      <p:sp>
        <p:nvSpPr>
          <p:cNvPr id="3" name="TextBox 2">
            <a:extLst>
              <a:ext uri="{FF2B5EF4-FFF2-40B4-BE49-F238E27FC236}">
                <a16:creationId xmlns:a16="http://schemas.microsoft.com/office/drawing/2014/main" id="{F0D800CB-884F-525D-002F-75218FF44C32}"/>
              </a:ext>
            </a:extLst>
          </p:cNvPr>
          <p:cNvSpPr txBox="1"/>
          <p:nvPr/>
        </p:nvSpPr>
        <p:spPr>
          <a:xfrm>
            <a:off x="2131122" y="6285396"/>
            <a:ext cx="8245492" cy="363946"/>
          </a:xfrm>
          <a:prstGeom prst="rect">
            <a:avLst/>
          </a:prstGeom>
          <a:noFill/>
        </p:spPr>
        <p:txBody>
          <a:bodyPr wrap="square">
            <a:spAutoFit/>
          </a:bodyPr>
          <a:lstStyle/>
          <a:p>
            <a:pPr algn="ctr"/>
            <a:r>
              <a:rPr lang="fr-fr">
                <a:hlinkClick r:id="rId3"/>
              </a:rPr>
              <a:t>Écrire des instructions efficaces pour les agents déclaratifs | Microsoft </a:t>
            </a:r>
            <a:r>
              <a:rPr lang="fr-fr" err="1">
                <a:hlinkClick r:id="rId3"/>
              </a:rPr>
              <a:t>Learn</a:t>
            </a:r>
            <a:endParaRPr lang="en-US"/>
          </a:p>
        </p:txBody>
      </p:sp>
      <p:sp>
        <p:nvSpPr>
          <p:cNvPr id="2" name="Title 1">
            <a:extLst>
              <a:ext uri="{FF2B5EF4-FFF2-40B4-BE49-F238E27FC236}">
                <a16:creationId xmlns:a16="http://schemas.microsoft.com/office/drawing/2014/main" id="{1E6644BD-4620-D54B-517E-A33D4792E5F5}"/>
              </a:ext>
            </a:extLst>
          </p:cNvPr>
          <p:cNvSpPr txBox="1">
            <a:spLocks noGrp="1"/>
          </p:cNvSpPr>
          <p:nvPr>
            <p:ph type="title"/>
          </p:nvPr>
        </p:nvSpPr>
        <p:spPr>
          <a:xfrm>
            <a:off x="588262" y="494585"/>
            <a:ext cx="12581085"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defTabSz="914367">
              <a:defRPr/>
            </a:pPr>
            <a:r>
              <a:rPr lang="fr-fr"/>
              <a:t>Les instructions</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spTree>
    <p:extLst>
      <p:ext uri="{BB962C8B-B14F-4D97-AF65-F5344CB8AC3E}">
        <p14:creationId xmlns:p14="http://schemas.microsoft.com/office/powerpoint/2010/main" val="2069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10-E8DB-E5A0-984C-88FED6E6A0A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EDC2FA-0E0B-F1E8-BC77-8132D86579AE}"/>
              </a:ext>
              <a:ext uri="{C183D7F6-B498-43B3-948B-1728B52AA6E4}">
                <adec:decorative xmlns:adec="http://schemas.microsoft.com/office/drawing/2017/decorative" val="1"/>
              </a:ext>
            </a:extLst>
          </p:cNvPr>
          <p:cNvSpPr txBox="1">
            <a:spLocks/>
          </p:cNvSpPr>
          <p:nvPr/>
        </p:nvSpPr>
        <p:spPr>
          <a:xfrm>
            <a:off x="4067098" y="1071597"/>
            <a:ext cx="7965907" cy="5009832"/>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en-US"/>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11" name="Title 8">
            <a:extLst>
              <a:ext uri="{FF2B5EF4-FFF2-40B4-BE49-F238E27FC236}">
                <a16:creationId xmlns:a16="http://schemas.microsoft.com/office/drawing/2014/main" id="{FAC78B42-C546-6BCD-8B97-9DB5760EB226}"/>
              </a:ext>
            </a:extLst>
          </p:cNvPr>
          <p:cNvSpPr>
            <a:spLocks noGrp="1"/>
          </p:cNvSpPr>
          <p:nvPr>
            <p:ph type="title"/>
          </p:nvPr>
        </p:nvSpPr>
        <p:spPr>
          <a:xfrm>
            <a:off x="586740" y="384752"/>
            <a:ext cx="11018520" cy="430887"/>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367"/>
            <a:r>
              <a:rPr lang="fr-fr">
                <a:solidFill>
                  <a:schemeClr val="tx1"/>
                </a:solidFill>
                <a:latin typeface="+mj-lt"/>
                <a:cs typeface="Segoe UI" pitchFamily="34" charset="0"/>
              </a:rPr>
              <a:t>Rédaction d’excellentes instructions pour les agents</a:t>
            </a:r>
            <a:endParaRPr lang="en-CA">
              <a:solidFill>
                <a:schemeClr val="tx1"/>
              </a:solidFill>
              <a:latin typeface="+mj-lt"/>
              <a:cs typeface="Segoe UI" pitchFamily="34" charset="0"/>
            </a:endParaRPr>
          </a:p>
        </p:txBody>
      </p:sp>
      <p:sp>
        <p:nvSpPr>
          <p:cNvPr id="84" name="TextBox 83">
            <a:extLst>
              <a:ext uri="{FF2B5EF4-FFF2-40B4-BE49-F238E27FC236}">
                <a16:creationId xmlns:a16="http://schemas.microsoft.com/office/drawing/2014/main" id="{AEB116F2-6A2A-A846-F5E8-7DF3AE02EBD7}"/>
              </a:ext>
            </a:extLst>
          </p:cNvPr>
          <p:cNvSpPr txBox="1"/>
          <p:nvPr/>
        </p:nvSpPr>
        <p:spPr>
          <a:xfrm>
            <a:off x="473690" y="1913083"/>
            <a:ext cx="3471082" cy="4093428"/>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Pour obtenir la meilleure expérience utilisateur possible, concentrez-vous sur certains des </a:t>
            </a:r>
            <a:r>
              <a:rPr kumimoji="0" lang="fr-fr"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éléments clés </a:t>
            </a:r>
            <a:r>
              <a:rPr kumimoji="0" lang="fr-fr"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lorsque vous rédigez </a:t>
            </a:r>
            <a:br>
              <a:rPr kumimoji="0" lang="fr-fr"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br>
            <a:r>
              <a:rPr kumimoji="0" lang="fr-fr"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vos instructions.</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t>Vous pouvez fournir autant de détails que nécessaire pour réduire au minimum </a:t>
            </a:r>
            <a:b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br>
            <a: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t>les efforts de l'utilisateur </a:t>
            </a:r>
            <a:b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br>
            <a:r>
              <a:rPr kumimoji="0" lang="fr-fr" sz="2000" b="0" i="0" u="none" strike="noStrike" kern="1200" cap="none" spc="0" normalizeH="0" baseline="0" noProof="0">
                <a:ln>
                  <a:noFill/>
                </a:ln>
                <a:solidFill>
                  <a:srgbClr val="1E1E1E"/>
                </a:solidFill>
                <a:effectLst/>
                <a:uLnTx/>
                <a:uFillTx/>
                <a:latin typeface="Segoe UI"/>
                <a:ea typeface="+mn-ea"/>
                <a:cs typeface="Segoe Sans Display" pitchFamily="2" charset="0"/>
              </a:rPr>
              <a:t>en matière d'invite pour votre agent.</a:t>
            </a:r>
            <a:endParaRPr kumimoji="0" lang="en-CA"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endParaRPr>
          </a:p>
        </p:txBody>
      </p:sp>
      <p:sp>
        <p:nvSpPr>
          <p:cNvPr id="12" name="Rounded Rectangle 15">
            <a:extLst>
              <a:ext uri="{FF2B5EF4-FFF2-40B4-BE49-F238E27FC236}">
                <a16:creationId xmlns:a16="http://schemas.microsoft.com/office/drawing/2014/main" id="{48590B0E-C64E-7140-8FAD-8672B5D29EAB}"/>
              </a:ext>
              <a:ext uri="{C183D7F6-B498-43B3-948B-1728B52AA6E4}">
                <adec:decorative xmlns:adec="http://schemas.microsoft.com/office/drawing/2017/decorative" val="1"/>
              </a:ext>
            </a:extLst>
          </p:cNvPr>
          <p:cNvSpPr/>
          <p:nvPr/>
        </p:nvSpPr>
        <p:spPr>
          <a:xfrm>
            <a:off x="4308722" y="2603231"/>
            <a:ext cx="7724283" cy="2659174"/>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ounded Rectangle 25">
            <a:extLst>
              <a:ext uri="{FF2B5EF4-FFF2-40B4-BE49-F238E27FC236}">
                <a16:creationId xmlns:a16="http://schemas.microsoft.com/office/drawing/2014/main" id="{E2F3BBAE-17AB-8238-B076-92753BFCB6CD}"/>
              </a:ext>
            </a:extLst>
          </p:cNvPr>
          <p:cNvSpPr/>
          <p:nvPr/>
        </p:nvSpPr>
        <p:spPr bwMode="auto">
          <a:xfrm>
            <a:off x="4987963" y="1601147"/>
            <a:ext cx="1664517" cy="317873"/>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Objectif</a:t>
            </a:r>
          </a:p>
        </p:txBody>
      </p:sp>
      <p:sp>
        <p:nvSpPr>
          <p:cNvPr id="21" name="TextBox 8">
            <a:extLst>
              <a:ext uri="{FF2B5EF4-FFF2-40B4-BE49-F238E27FC236}">
                <a16:creationId xmlns:a16="http://schemas.microsoft.com/office/drawing/2014/main" id="{58D9E88C-AA4F-E33E-5725-AC729C52AB54}"/>
              </a:ext>
            </a:extLst>
          </p:cNvPr>
          <p:cNvSpPr txBox="1"/>
          <p:nvPr/>
        </p:nvSpPr>
        <p:spPr>
          <a:xfrm>
            <a:off x="5288521" y="2028583"/>
            <a:ext cx="1932206" cy="138499"/>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Quel</a:t>
            </a:r>
            <a:r>
              <a:rPr kumimoji="0" lang="fr-fr" sz="9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est cet agent ?</a:t>
            </a:r>
          </a:p>
        </p:txBody>
      </p:sp>
      <p:grpSp>
        <p:nvGrpSpPr>
          <p:cNvPr id="50" name="Group 49">
            <a:extLst>
              <a:ext uri="{FF2B5EF4-FFF2-40B4-BE49-F238E27FC236}">
                <a16:creationId xmlns:a16="http://schemas.microsoft.com/office/drawing/2014/main" id="{2D839618-3797-85FE-AB21-8EC9F5AE2879}"/>
              </a:ext>
              <a:ext uri="{C183D7F6-B498-43B3-948B-1728B52AA6E4}">
                <adec:decorative xmlns:adec="http://schemas.microsoft.com/office/drawing/2017/decorative" val="1"/>
              </a:ext>
            </a:extLst>
          </p:cNvPr>
          <p:cNvGrpSpPr/>
          <p:nvPr/>
        </p:nvGrpSpPr>
        <p:grpSpPr>
          <a:xfrm>
            <a:off x="5151298" y="1956260"/>
            <a:ext cx="1818162" cy="817495"/>
            <a:chOff x="3771385" y="5402085"/>
            <a:chExt cx="1671567" cy="831347"/>
          </a:xfrm>
        </p:grpSpPr>
        <p:sp>
          <p:nvSpPr>
            <p:cNvPr id="53" name="Arc 52">
              <a:extLst>
                <a:ext uri="{FF2B5EF4-FFF2-40B4-BE49-F238E27FC236}">
                  <a16:creationId xmlns:a16="http://schemas.microsoft.com/office/drawing/2014/main" id="{9A28579B-4B16-D5F7-B82C-603D7C426E1D}"/>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4" name="Straight Arrow Connector 53">
              <a:extLst>
                <a:ext uri="{FF2B5EF4-FFF2-40B4-BE49-F238E27FC236}">
                  <a16:creationId xmlns:a16="http://schemas.microsoft.com/office/drawing/2014/main" id="{027EB6AD-CD29-FF92-3AAF-6F02B4FBBF93}"/>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2444DF-C252-FCD9-2DFB-8D6C9F830866}"/>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B06B25BE-1903-7EFB-2603-083ADF39E2D4}"/>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7" name="Straight Connector 56">
              <a:extLst>
                <a:ext uri="{FF2B5EF4-FFF2-40B4-BE49-F238E27FC236}">
                  <a16:creationId xmlns:a16="http://schemas.microsoft.com/office/drawing/2014/main" id="{5EE6D720-BB3A-7F03-5981-0A25DCF37E8F}"/>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8" name="Rounded Rectangle 26">
            <a:extLst>
              <a:ext uri="{FF2B5EF4-FFF2-40B4-BE49-F238E27FC236}">
                <a16:creationId xmlns:a16="http://schemas.microsoft.com/office/drawing/2014/main" id="{880152F7-E65C-7370-7906-A6B45382A734}"/>
              </a:ext>
            </a:extLst>
          </p:cNvPr>
          <p:cNvSpPr/>
          <p:nvPr/>
        </p:nvSpPr>
        <p:spPr bwMode="auto">
          <a:xfrm>
            <a:off x="9173730" y="1609562"/>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Consignes</a:t>
            </a:r>
          </a:p>
        </p:txBody>
      </p:sp>
      <p:sp>
        <p:nvSpPr>
          <p:cNvPr id="59" name="TextBox 9">
            <a:extLst>
              <a:ext uri="{FF2B5EF4-FFF2-40B4-BE49-F238E27FC236}">
                <a16:creationId xmlns:a16="http://schemas.microsoft.com/office/drawing/2014/main" id="{8301D11B-DB54-1B19-1553-6AB02F9FA1EF}"/>
              </a:ext>
            </a:extLst>
          </p:cNvPr>
          <p:cNvSpPr txBox="1"/>
          <p:nvPr/>
        </p:nvSpPr>
        <p:spPr>
          <a:xfrm>
            <a:off x="9173731" y="1981083"/>
            <a:ext cx="1556014" cy="69249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900" b="0" i="0" u="none" strike="noStrike" kern="1200" cap="none" normalizeH="0" noProof="0">
                <a:ln>
                  <a:noFill/>
                </a:ln>
                <a:solidFill>
                  <a:prstClr val="black"/>
                </a:solidFill>
                <a:effectLst/>
                <a:uLnTx/>
                <a:uFillTx/>
                <a:latin typeface="Segoe UI"/>
                <a:ea typeface="+mn-ea"/>
                <a:cs typeface="Segoe UI Semibold"/>
              </a:rPr>
              <a:t>Notez la façon dont les directives peuvent être utilisées pour définir les restrictions, le ton et le glossaire. </a:t>
            </a:r>
            <a:endParaRPr kumimoji="0" lang="en-US" sz="900" b="0" i="0" u="none" strike="noStrike" kern="1200" cap="none" normalizeH="0" noProof="0">
              <a:ln>
                <a:noFill/>
              </a:ln>
              <a:solidFill>
                <a:prstClr val="black"/>
              </a:solidFill>
              <a:effectLst/>
              <a:uLnTx/>
              <a:uFillTx/>
              <a:latin typeface="Segoe UI"/>
              <a:ea typeface="+mn-ea"/>
              <a:cs typeface="Segoe UI"/>
            </a:endParaRPr>
          </a:p>
        </p:txBody>
      </p:sp>
      <p:grpSp>
        <p:nvGrpSpPr>
          <p:cNvPr id="2" name="Group 1">
            <a:extLst>
              <a:ext uri="{FF2B5EF4-FFF2-40B4-BE49-F238E27FC236}">
                <a16:creationId xmlns:a16="http://schemas.microsoft.com/office/drawing/2014/main" id="{7847878F-A74E-CD74-B8CC-E7FF3A17ED4B}"/>
              </a:ext>
              <a:ext uri="{C183D7F6-B498-43B3-948B-1728B52AA6E4}">
                <adec:decorative xmlns:adec="http://schemas.microsoft.com/office/drawing/2017/decorative" val="1"/>
              </a:ext>
            </a:extLst>
          </p:cNvPr>
          <p:cNvGrpSpPr/>
          <p:nvPr/>
        </p:nvGrpSpPr>
        <p:grpSpPr>
          <a:xfrm>
            <a:off x="10729747" y="1933002"/>
            <a:ext cx="955779" cy="1301784"/>
            <a:chOff x="10783013" y="2227629"/>
            <a:chExt cx="955779" cy="1301784"/>
          </a:xfrm>
        </p:grpSpPr>
        <p:sp>
          <p:nvSpPr>
            <p:cNvPr id="60" name="Arc 59">
              <a:extLst>
                <a:ext uri="{FF2B5EF4-FFF2-40B4-BE49-F238E27FC236}">
                  <a16:creationId xmlns:a16="http://schemas.microsoft.com/office/drawing/2014/main" id="{85C28C2D-FBB9-E939-5440-5D63D9883E9B}"/>
                </a:ext>
                <a:ext uri="{C183D7F6-B498-43B3-948B-1728B52AA6E4}">
                  <adec:decorative xmlns:adec="http://schemas.microsoft.com/office/drawing/2017/decorative" val="1"/>
                </a:ext>
              </a:extLst>
            </p:cNvPr>
            <p:cNvSpPr/>
            <p:nvPr/>
          </p:nvSpPr>
          <p:spPr>
            <a:xfrm>
              <a:off x="11392635" y="2730081"/>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1" name="Straight Arrow Connector 60">
              <a:extLst>
                <a:ext uri="{FF2B5EF4-FFF2-40B4-BE49-F238E27FC236}">
                  <a16:creationId xmlns:a16="http://schemas.microsoft.com/office/drawing/2014/main" id="{92301907-8A29-97CF-FF03-B5A117229777}"/>
                </a:ext>
                <a:ext uri="{C183D7F6-B498-43B3-948B-1728B52AA6E4}">
                  <adec:decorative xmlns:adec="http://schemas.microsoft.com/office/drawing/2017/decorative" val="1"/>
                </a:ext>
              </a:extLst>
            </p:cNvPr>
            <p:cNvCxnSpPr>
              <a:cxnSpLocks/>
            </p:cNvCxnSpPr>
            <p:nvPr/>
          </p:nvCxnSpPr>
          <p:spPr>
            <a:xfrm>
              <a:off x="11736692" y="2863588"/>
              <a:ext cx="0" cy="665825"/>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948C38C-1CA9-A8A7-8CA7-D7ACC33C6141}"/>
                </a:ext>
                <a:ext uri="{C183D7F6-B498-43B3-948B-1728B52AA6E4}">
                  <adec:decorative xmlns:adec="http://schemas.microsoft.com/office/drawing/2017/decorative" val="1"/>
                </a:ext>
              </a:extLst>
            </p:cNvPr>
            <p:cNvCxnSpPr>
              <a:cxnSpLocks/>
            </p:cNvCxnSpPr>
            <p:nvPr/>
          </p:nvCxnSpPr>
          <p:spPr>
            <a:xfrm flipH="1">
              <a:off x="10948386" y="2729865"/>
              <a:ext cx="603042"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63" name="Arc 62">
              <a:extLst>
                <a:ext uri="{FF2B5EF4-FFF2-40B4-BE49-F238E27FC236}">
                  <a16:creationId xmlns:a16="http://schemas.microsoft.com/office/drawing/2014/main" id="{6DBA41C5-5B41-8E64-1E33-4C5C875BC853}"/>
                </a:ext>
                <a:ext uri="{C183D7F6-B498-43B3-948B-1728B52AA6E4}">
                  <adec:decorative xmlns:adec="http://schemas.microsoft.com/office/drawing/2017/decorative" val="1"/>
                </a:ext>
              </a:extLst>
            </p:cNvPr>
            <p:cNvSpPr/>
            <p:nvPr/>
          </p:nvSpPr>
          <p:spPr>
            <a:xfrm rot="10800000">
              <a:off x="10783013" y="2412708"/>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4" name="Straight Connector 63">
              <a:extLst>
                <a:ext uri="{FF2B5EF4-FFF2-40B4-BE49-F238E27FC236}">
                  <a16:creationId xmlns:a16="http://schemas.microsoft.com/office/drawing/2014/main" id="{288F1339-79CC-A100-98B5-14A877F24A19}"/>
                </a:ext>
                <a:ext uri="{C183D7F6-B498-43B3-948B-1728B52AA6E4}">
                  <adec:decorative xmlns:adec="http://schemas.microsoft.com/office/drawing/2017/decorative" val="1"/>
                </a:ext>
              </a:extLst>
            </p:cNvPr>
            <p:cNvCxnSpPr>
              <a:cxnSpLocks/>
            </p:cNvCxnSpPr>
            <p:nvPr/>
          </p:nvCxnSpPr>
          <p:spPr>
            <a:xfrm>
              <a:off x="10783166" y="2227629"/>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7DAE7BAF-5D85-4A8B-90C3-73B574CA5983}"/>
              </a:ext>
              <a:ext uri="{C183D7F6-B498-43B3-948B-1728B52AA6E4}">
                <adec:decorative xmlns:adec="http://schemas.microsoft.com/office/drawing/2017/decorative" val="1"/>
              </a:ext>
            </a:extLst>
          </p:cNvPr>
          <p:cNvGrpSpPr/>
          <p:nvPr/>
        </p:nvGrpSpPr>
        <p:grpSpPr>
          <a:xfrm rot="10800000" flipH="1">
            <a:off x="5062226" y="5188758"/>
            <a:ext cx="2353527" cy="664188"/>
            <a:chOff x="3769739" y="7162102"/>
            <a:chExt cx="859302" cy="814343"/>
          </a:xfrm>
        </p:grpSpPr>
        <p:grpSp>
          <p:nvGrpSpPr>
            <p:cNvPr id="76" name="Group 75">
              <a:extLst>
                <a:ext uri="{FF2B5EF4-FFF2-40B4-BE49-F238E27FC236}">
                  <a16:creationId xmlns:a16="http://schemas.microsoft.com/office/drawing/2014/main" id="{99EFF049-3032-7AC6-7CF4-11285991DAE3}"/>
                </a:ext>
              </a:extLst>
            </p:cNvPr>
            <p:cNvGrpSpPr/>
            <p:nvPr/>
          </p:nvGrpSpPr>
          <p:grpSpPr>
            <a:xfrm>
              <a:off x="4310794" y="7656045"/>
              <a:ext cx="318247" cy="320400"/>
              <a:chOff x="4310794" y="7656045"/>
              <a:chExt cx="318247" cy="320400"/>
            </a:xfrm>
          </p:grpSpPr>
          <p:sp>
            <p:nvSpPr>
              <p:cNvPr id="80" name="Arc 79">
                <a:extLst>
                  <a:ext uri="{FF2B5EF4-FFF2-40B4-BE49-F238E27FC236}">
                    <a16:creationId xmlns:a16="http://schemas.microsoft.com/office/drawing/2014/main" id="{82D4226E-D60A-EFAB-8F15-D3FDF778D6DD}"/>
                  </a:ext>
                </a:extLst>
              </p:cNvPr>
              <p:cNvSpPr/>
              <p:nvPr/>
            </p:nvSpPr>
            <p:spPr>
              <a:xfrm>
                <a:off x="4310794" y="7656045"/>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81" name="Straight Arrow Connector 80">
                <a:extLst>
                  <a:ext uri="{FF2B5EF4-FFF2-40B4-BE49-F238E27FC236}">
                    <a16:creationId xmlns:a16="http://schemas.microsoft.com/office/drawing/2014/main" id="{DA4DBDF9-6E43-3F67-F7FB-7FDBAB95A914}"/>
                  </a:ext>
                </a:extLst>
              </p:cNvPr>
              <p:cNvCxnSpPr>
                <a:cxnSpLocks/>
              </p:cNvCxnSpPr>
              <p:nvPr/>
            </p:nvCxnSpPr>
            <p:spPr>
              <a:xfrm rot="10800000" flipH="1" flipV="1">
                <a:off x="4625837" y="7778586"/>
                <a:ext cx="141" cy="15721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19D6900F-31D0-A338-D38C-8D6D5066CE9B}"/>
                </a:ext>
              </a:extLst>
            </p:cNvPr>
            <p:cNvCxnSpPr>
              <a:cxnSpLocks/>
            </p:cNvCxnSpPr>
            <p:nvPr/>
          </p:nvCxnSpPr>
          <p:spPr>
            <a:xfrm rot="10800000">
              <a:off x="3923719" y="7653272"/>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923C861C-51B4-C66F-E81D-4810ADB10AE6}"/>
                </a:ext>
              </a:extLst>
            </p:cNvPr>
            <p:cNvSpPr/>
            <p:nvPr/>
          </p:nvSpPr>
          <p:spPr>
            <a:xfrm rot="10800000">
              <a:off x="3769739" y="7337212"/>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9" name="Straight Connector 78">
              <a:extLst>
                <a:ext uri="{FF2B5EF4-FFF2-40B4-BE49-F238E27FC236}">
                  <a16:creationId xmlns:a16="http://schemas.microsoft.com/office/drawing/2014/main" id="{18148054-CC14-7B21-E3C9-7959B87494EE}"/>
                </a:ext>
              </a:extLst>
            </p:cNvPr>
            <p:cNvCxnSpPr>
              <a:cxnSpLocks/>
            </p:cNvCxnSpPr>
            <p:nvPr/>
          </p:nvCxnSpPr>
          <p:spPr>
            <a:xfrm>
              <a:off x="3772551" y="7162102"/>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82" name="TextBox 6">
            <a:extLst>
              <a:ext uri="{FF2B5EF4-FFF2-40B4-BE49-F238E27FC236}">
                <a16:creationId xmlns:a16="http://schemas.microsoft.com/office/drawing/2014/main" id="{C76ADCEF-09A5-95E5-F1BF-9D6C7C860C1C}"/>
              </a:ext>
            </a:extLst>
          </p:cNvPr>
          <p:cNvSpPr txBox="1"/>
          <p:nvPr/>
        </p:nvSpPr>
        <p:spPr>
          <a:xfrm>
            <a:off x="6763011" y="5625616"/>
            <a:ext cx="4955299" cy="41549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Dans cet exemple, le format de la réponse est formalisé pour respecter l’expérience de questions-réponses prévue ; les </a:t>
            </a:r>
            <a:br>
              <a:rPr kumimoji="0" lang="fr-fr" sz="9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br>
            <a:r>
              <a:rPr kumimoji="0" lang="fr-fr" sz="9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indiquent quelque chose d’important que l’agent doit effectuer systématiquement</a:t>
            </a:r>
          </a:p>
        </p:txBody>
      </p:sp>
      <p:sp>
        <p:nvSpPr>
          <p:cNvPr id="83" name="Rounded Rectangle 34">
            <a:extLst>
              <a:ext uri="{FF2B5EF4-FFF2-40B4-BE49-F238E27FC236}">
                <a16:creationId xmlns:a16="http://schemas.microsoft.com/office/drawing/2014/main" id="{58C586DA-9805-4C7E-307B-C6BB3427F48D}"/>
              </a:ext>
            </a:extLst>
          </p:cNvPr>
          <p:cNvSpPr/>
          <p:nvPr/>
        </p:nvSpPr>
        <p:spPr bwMode="auto">
          <a:xfrm>
            <a:off x="4987963" y="5683973"/>
            <a:ext cx="1664365" cy="317873"/>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Compétences</a:t>
            </a:r>
          </a:p>
        </p:txBody>
      </p:sp>
      <p:sp>
        <p:nvSpPr>
          <p:cNvPr id="65" name="TextBox 1">
            <a:extLst>
              <a:ext uri="{FF2B5EF4-FFF2-40B4-BE49-F238E27FC236}">
                <a16:creationId xmlns:a16="http://schemas.microsoft.com/office/drawing/2014/main" id="{15044E28-EFDC-3CA8-5811-C1FE36F78D58}"/>
              </a:ext>
            </a:extLst>
          </p:cNvPr>
          <p:cNvSpPr txBox="1"/>
          <p:nvPr/>
        </p:nvSpPr>
        <p:spPr>
          <a:xfrm>
            <a:off x="4553375" y="2700420"/>
            <a:ext cx="7351997" cy="2529923"/>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fr-fr" sz="1600" b="0" i="0" u="none" strike="noStrike" kern="1200" cap="none" spc="0" normalizeH="0" baseline="0" noProof="0">
                <a:ln>
                  <a:noFill/>
                </a:ln>
                <a:solidFill>
                  <a:srgbClr val="008575"/>
                </a:solidFill>
                <a:effectLst/>
                <a:uLnTx/>
                <a:uFillTx/>
                <a:latin typeface="Consolas" panose="020B0609020204030204" pitchFamily="49" charset="0"/>
                <a:ea typeface="+mn-ea"/>
                <a:cs typeface="Segoe UI Semibold" panose="020B0502040204020203" pitchFamily="34" charset="0"/>
              </a:rPr>
              <a:t>Tu es un agent institutionnel de questions-réponses qui aide </a:t>
            </a:r>
            <a:br>
              <a:rPr kumimoji="0" lang="fr-fr" sz="1600" b="0" i="0" u="none" strike="noStrike" kern="1200" cap="none" spc="0" normalizeH="0" baseline="0" noProof="0">
                <a:ln>
                  <a:noFill/>
                </a:ln>
                <a:solidFill>
                  <a:srgbClr val="008575"/>
                </a:solidFill>
                <a:effectLst/>
                <a:uLnTx/>
                <a:uFillTx/>
                <a:latin typeface="Consolas" panose="020B0609020204030204" pitchFamily="49" charset="0"/>
                <a:ea typeface="+mn-ea"/>
                <a:cs typeface="Segoe UI Semibold" panose="020B0502040204020203" pitchFamily="34" charset="0"/>
              </a:rPr>
            </a:br>
            <a:r>
              <a:rPr kumimoji="0" lang="fr-fr" sz="1600" b="0" i="0" u="none" strike="noStrike" kern="1200" cap="none" spc="0" normalizeH="0" baseline="0" noProof="0">
                <a:ln>
                  <a:noFill/>
                </a:ln>
                <a:solidFill>
                  <a:srgbClr val="008575"/>
                </a:solidFill>
                <a:effectLst/>
                <a:uLnTx/>
                <a:uFillTx/>
                <a:latin typeface="Consolas" panose="020B0609020204030204" pitchFamily="49" charset="0"/>
                <a:ea typeface="+mn-ea"/>
                <a:cs typeface="Segoe UI Semibold" panose="020B0502040204020203" pitchFamily="34" charset="0"/>
              </a:rPr>
              <a:t>à partager les connaissances de l'entreprise. </a:t>
            </a:r>
            <a:br>
              <a:rPr/>
            </a:br>
            <a:r>
              <a:rPr kumimoji="0" lang="fr-fr"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Tu réponds aux questions de l'utilisateur à l'aide de la base </a:t>
            </a:r>
            <a:br>
              <a:rPr kumimoji="0" lang="fr-fr"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br>
            <a:r>
              <a:rPr kumimoji="0" lang="fr-fr"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de connaissances Contoso et de la documentation publique. Dis « Je ne sais pas » en l'absence de résultats pertinents.</a:t>
            </a:r>
            <a:br>
              <a:rPr/>
            </a:br>
            <a:r>
              <a:rPr kumimoji="0" lang="fr-fr"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Utilise un ton profession</a:t>
            </a:r>
            <a:r>
              <a:rPr kumimoji="0" lang="fr-FR"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n</a:t>
            </a:r>
            <a:r>
              <a:rPr kumimoji="0" lang="fr-fr"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el et poli.</a:t>
            </a:r>
            <a:br>
              <a:rPr/>
            </a:br>
            <a:r>
              <a:rPr kumimoji="0" lang="fr-fr"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L'acronyme CE signifie Contoso Electronics.</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fr-fr"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Tu dois répondre aux questions dans le format suivant :</a:t>
            </a:r>
            <a:br>
              <a:rPr/>
            </a:br>
            <a:r>
              <a:rPr kumimoji="0" lang="fr-fr"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Question : **question de l'utilisateur écrite en gras**</a:t>
            </a:r>
          </a:p>
          <a:p>
            <a:pPr marL="0" marR="0" lvl="0" indent="0" algn="l" defTabSz="932472" rtl="0" eaLnBrk="1" fontAlgn="base" latinLnBrk="0" hangingPunct="1">
              <a:lnSpc>
                <a:spcPct val="90000"/>
              </a:lnSpc>
              <a:spcBef>
                <a:spcPct val="0"/>
              </a:spcBef>
              <a:spcAft>
                <a:spcPct val="0"/>
              </a:spcAft>
              <a:buClrTx/>
              <a:buSzTx/>
              <a:buFontTx/>
              <a:buNone/>
              <a:tabLst/>
              <a:defRPr/>
            </a:pPr>
            <a:r>
              <a:rPr kumimoji="0" lang="fr-fr"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Réponse : résultats reformulés pour être plus pertinents </a:t>
            </a:r>
            <a:br>
              <a:rPr kumimoji="0" lang="fr-fr"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br>
            <a:r>
              <a:rPr kumimoji="0" lang="fr-fr"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par rapport à la requête de l'utilisateur</a:t>
            </a:r>
          </a:p>
        </p:txBody>
      </p:sp>
      <p:sp>
        <p:nvSpPr>
          <p:cNvPr id="3" name="TextBox 2">
            <a:extLst>
              <a:ext uri="{FF2B5EF4-FFF2-40B4-BE49-F238E27FC236}">
                <a16:creationId xmlns:a16="http://schemas.microsoft.com/office/drawing/2014/main" id="{02AF355C-7778-75FC-3B19-66CF51C1A90E}"/>
              </a:ext>
            </a:extLst>
          </p:cNvPr>
          <p:cNvSpPr txBox="1"/>
          <p:nvPr/>
        </p:nvSpPr>
        <p:spPr>
          <a:xfrm>
            <a:off x="1696926" y="6376899"/>
            <a:ext cx="9070041" cy="363946"/>
          </a:xfrm>
          <a:prstGeom prst="rect">
            <a:avLst/>
          </a:prstGeom>
          <a:noFill/>
        </p:spPr>
        <p:txBody>
          <a:bodyPr wrap="square">
            <a:spAutoFit/>
          </a:bodyPr>
          <a:lstStyle/>
          <a:p>
            <a:pPr algn="ctr"/>
            <a:r>
              <a:rPr lang="fr-fr">
                <a:hlinkClick r:id="rId3"/>
              </a:rPr>
              <a:t>Écrire des instructions efficaces pour les agents déclaratifs | Microsoft </a:t>
            </a:r>
            <a:r>
              <a:rPr lang="fr-fr" err="1">
                <a:hlinkClick r:id="rId3"/>
              </a:rPr>
              <a:t>Learn</a:t>
            </a:r>
            <a:endParaRPr lang="en-US"/>
          </a:p>
        </p:txBody>
      </p:sp>
    </p:spTree>
    <p:extLst>
      <p:ext uri="{BB962C8B-B14F-4D97-AF65-F5344CB8AC3E}">
        <p14:creationId xmlns:p14="http://schemas.microsoft.com/office/powerpoint/2010/main" val="390066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56053-34DA-D600-047A-F6F09CE43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6D3C1-7AD1-96D5-C873-E6E63ED1ED06}"/>
              </a:ext>
            </a:extLst>
          </p:cNvPr>
          <p:cNvSpPr>
            <a:spLocks noGrp="1"/>
          </p:cNvSpPr>
          <p:nvPr>
            <p:ph type="title"/>
          </p:nvPr>
        </p:nvSpPr>
        <p:spPr>
          <a:xfrm>
            <a:off x="571499" y="2792795"/>
            <a:ext cx="5865395" cy="1754326"/>
          </a:xfrm>
          <a:prstGeom prst="rect">
            <a:avLst/>
          </a:prstGeom>
        </p:spPr>
        <p:txBody>
          <a:bodyPr/>
          <a:lstStyle/>
          <a:p>
            <a:r>
              <a:rPr lang="fr-fr" spc="0"/>
              <a:t>Démonstration : </a:t>
            </a:r>
            <a:br>
              <a:rPr lang="fr-fr" spc="0"/>
            </a:br>
            <a:r>
              <a:rPr lang="fr-FR" spc="0"/>
              <a:t>« Plan </a:t>
            </a:r>
            <a:r>
              <a:rPr lang="fr-FR" spc="0" err="1"/>
              <a:t>my</a:t>
            </a:r>
            <a:r>
              <a:rPr lang="fr-FR" spc="0"/>
              <a:t> </a:t>
            </a:r>
            <a:r>
              <a:rPr lang="fr-FR" spc="0" err="1"/>
              <a:t>day</a:t>
            </a:r>
            <a:r>
              <a:rPr lang="fr-FR" spc="0"/>
              <a:t>»</a:t>
            </a:r>
            <a:br>
              <a:rPr lang="fr-fr" spc="0"/>
            </a:br>
            <a:endParaRPr lang="fr-fr" spc="0"/>
          </a:p>
        </p:txBody>
      </p:sp>
    </p:spTree>
    <p:extLst>
      <p:ext uri="{BB962C8B-B14F-4D97-AF65-F5344CB8AC3E}">
        <p14:creationId xmlns:p14="http://schemas.microsoft.com/office/powerpoint/2010/main" val="30870979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fr-fr" sz="3600" b="0">
                <a:ln w="3175">
                  <a:noFill/>
                </a:ln>
                <a:solidFill>
                  <a:schemeClr val="bg1"/>
                </a:solidFill>
                <a:latin typeface="Segoe Sans Display Semibold" pitchFamily="2" charset="0"/>
                <a:cs typeface="Segoe Sans Display Semibold" pitchFamily="2" charset="0"/>
              </a:rPr>
              <a:t>Pendant la présentation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88690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1800" b="0" i="0" u="none" strike="noStrike" kern="1200" cap="none" spc="0" normalizeH="0" noProof="0">
                <a:ln>
                  <a:noFill/>
                </a:ln>
                <a:solidFill>
                  <a:schemeClr val="bg1"/>
                </a:solidFill>
                <a:effectLst/>
                <a:uLnTx/>
                <a:uFillTx/>
                <a:ea typeface="+mn-ea"/>
                <a:cs typeface="Segoe UI Light" panose="020B0502040204020203" pitchFamily="34" charset="0"/>
              </a:rPr>
              <a:t>Nous couperons le son de votre microphone pour la première partie de l’appel d’aujourd’hui</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8" y="3838334"/>
            <a:ext cx="3994641"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1800" b="0" i="0" u="none" strike="noStrike" kern="1200" cap="none" spc="0" normalizeH="0" noProof="0">
                <a:ln>
                  <a:noFill/>
                </a:ln>
                <a:solidFill>
                  <a:schemeClr val="bg1"/>
                </a:solidFill>
                <a:effectLst/>
                <a:uLnTx/>
                <a:uFillTx/>
                <a:ea typeface="+mn-ea"/>
                <a:cs typeface="Segoe UI Light" panose="020B0502040204020203" pitchFamily="34" charset="0"/>
              </a:rPr>
              <a:t>Vous pourrez poser vos questions </a:t>
            </a:r>
            <a:br>
              <a:rPr kumimoji="0" lang="fr-fr" sz="18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fr-fr" sz="1800" b="0" i="0" u="none" strike="noStrike" kern="1200" cap="none" spc="0" normalizeH="0" noProof="0">
                <a:ln>
                  <a:noFill/>
                </a:ln>
                <a:solidFill>
                  <a:schemeClr val="bg1"/>
                </a:solidFill>
                <a:effectLst/>
                <a:uLnTx/>
                <a:uFillTx/>
                <a:ea typeface="+mn-ea"/>
                <a:cs typeface="Segoe UI Light" panose="020B0502040204020203" pitchFamily="34" charset="0"/>
              </a:rPr>
              <a:t>via le chat. Nous les traiterons toutes, </a:t>
            </a:r>
            <a:br>
              <a:rPr kumimoji="0" lang="fr-fr" sz="18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fr-fr" sz="1800" b="0" i="0" u="none" strike="noStrike" kern="1200" cap="none" spc="0" normalizeH="0" noProof="0">
                <a:ln>
                  <a:noFill/>
                </a:ln>
                <a:solidFill>
                  <a:schemeClr val="bg1"/>
                </a:solidFill>
                <a:effectLst/>
                <a:uLnTx/>
                <a:uFillTx/>
                <a:ea typeface="+mn-ea"/>
                <a:cs typeface="Segoe UI Light" panose="020B0502040204020203" pitchFamily="34" charset="0"/>
              </a:rPr>
              <a:t>en direct ou par la suite. Les questions courantes seront abordées à haute voix</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fr-fr"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Après la présentation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663136" cy="985463"/>
          </a:xfrm>
          <a:prstGeom prst="rect">
            <a:avLst/>
          </a:prstGeom>
          <a:noFill/>
        </p:spPr>
        <p:txBody>
          <a:bodyPr wrap="square" lIns="0" tIns="0" rIns="0" bIns="0" rtlCol="0" anchor="t">
            <a:spAutoFit/>
          </a:bodyPr>
          <a:lstStyle/>
          <a:p>
            <a:pPr lvl="0" defTabSz="914400">
              <a:lnSpc>
                <a:spcPct val="110000"/>
              </a:lnSpc>
              <a:defRPr/>
            </a:pPr>
            <a:r>
              <a:rPr lang="fr-fr" sz="2000">
                <a:solidFill>
                  <a:schemeClr val="bg1"/>
                </a:solidFill>
                <a:cs typeface="Segoe UI Light" panose="020B0502040204020203" pitchFamily="34" charset="0"/>
              </a:rPr>
              <a:t>Micro ouvert</a:t>
            </a:r>
            <a:r>
              <a:rPr lang="fr-fr" sz="2000">
                <a:solidFill>
                  <a:schemeClr val="bg1"/>
                </a:solidFill>
                <a:cs typeface="Segoe UI Light" panose="020B0502040204020203" pitchFamily="34" charset="0"/>
                <a:sym typeface="Symbol" panose="05050102010706020507" pitchFamily="18" charset="2"/>
              </a:rPr>
              <a:t> - </a:t>
            </a:r>
            <a:r>
              <a:rPr lang="fr-fr" sz="2000">
                <a:solidFill>
                  <a:schemeClr val="bg1"/>
                </a:solidFill>
                <a:cs typeface="Segoe UI Light" panose="020B0502040204020203" pitchFamily="34" charset="0"/>
              </a:rPr>
              <a:t>Vous pourrez désactiver la sourdine et poser vos questions !</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kern="1200" cap="none" spc="0" normalizeH="0" noProof="0">
                <a:ln>
                  <a:noFill/>
                </a:ln>
                <a:solidFill>
                  <a:schemeClr val="bg1"/>
                </a:solidFill>
                <a:effectLst/>
                <a:uLnTx/>
                <a:uFillTx/>
                <a:ea typeface="+mn-ea"/>
                <a:cs typeface="Segoe UI Light" panose="020B0502040204020203" pitchFamily="34" charset="0"/>
              </a:rPr>
              <a:t>Vous pourrez lever la main, </a:t>
            </a:r>
            <a:br>
              <a:rPr kumimoji="0" lang="fr-fr"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fr-fr" sz="2000" b="0" i="0" u="none" strike="noStrike" kern="1200" cap="none" spc="0" normalizeH="0" noProof="0">
                <a:ln>
                  <a:noFill/>
                </a:ln>
                <a:solidFill>
                  <a:schemeClr val="bg1"/>
                </a:solidFill>
                <a:effectLst/>
                <a:uLnTx/>
                <a:uFillTx/>
                <a:ea typeface="+mn-ea"/>
                <a:cs typeface="Segoe UI Light" panose="020B0502040204020203" pitchFamily="34" charset="0"/>
              </a:rPr>
              <a:t>nous vous donnerons la parole</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0D6E-A0BA-1D79-01E6-4014EC20605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26E6A27-D592-10F4-AB8C-A355EDB7F322}"/>
              </a:ext>
            </a:extLst>
          </p:cNvPr>
          <p:cNvSpPr txBox="1">
            <a:spLocks noGrp="1"/>
          </p:cNvSpPr>
          <p:nvPr>
            <p:ph type="title"/>
          </p:nvPr>
        </p:nvSpPr>
        <p:spPr>
          <a:xfrm>
            <a:off x="588263" y="364487"/>
            <a:ext cx="11351188"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fr-fr" sz="3200">
                <a:cs typeface="Segoe UI"/>
              </a:rPr>
              <a:t>Commencez à créer des agents en utilisant des exemples d’agents </a:t>
            </a:r>
            <a:endParaRPr lang="en-US" sz="3200" b="0" i="0" u="none" strike="noStrike" kern="1200" cap="none" spc="-50" normalizeH="0" baseline="0" noProof="0">
              <a:ln w="3175">
                <a:noFill/>
              </a:ln>
              <a:solidFill>
                <a:srgbClr val="000000"/>
              </a:solidFill>
              <a:effectLst/>
              <a:uLnTx/>
              <a:uFillTx/>
              <a:latin typeface="Segoe UI Semibold"/>
              <a:cs typeface="Segoe UI"/>
            </a:endParaRPr>
          </a:p>
        </p:txBody>
      </p:sp>
      <p:sp>
        <p:nvSpPr>
          <p:cNvPr id="19" name="TextBox 18">
            <a:extLst>
              <a:ext uri="{FF2B5EF4-FFF2-40B4-BE49-F238E27FC236}">
                <a16:creationId xmlns:a16="http://schemas.microsoft.com/office/drawing/2014/main" id="{0B9D6C57-C85E-E97B-1185-881E853CD8FC}"/>
              </a:ext>
            </a:extLst>
          </p:cNvPr>
          <p:cNvSpPr txBox="1"/>
          <p:nvPr/>
        </p:nvSpPr>
        <p:spPr>
          <a:xfrm>
            <a:off x="527431" y="860814"/>
            <a:ext cx="11079351" cy="1449628"/>
          </a:xfrm>
          <a:prstGeom prst="rect">
            <a:avLst/>
          </a:prstGeom>
          <a:noFill/>
        </p:spPr>
        <p:txBody>
          <a:bodyPr wrap="square" lIns="91440" tIns="45720" rIns="91440" bIns="45720" rtlCol="0" anchor="t">
            <a:spAutoFit/>
          </a:bodyPr>
          <a:lstStyle/>
          <a:p>
            <a:pPr lvl="0" defTabSz="914400">
              <a:lnSpc>
                <a:spcPct val="90000"/>
              </a:lnSpc>
              <a:defRPr/>
            </a:pPr>
            <a:r>
              <a:rPr lang="fr-fr" sz="1400">
                <a:solidFill>
                  <a:srgbClr val="000000"/>
                </a:solidFill>
                <a:latin typeface="Segoe UI"/>
                <a:hlinkClick r:id="rId3"/>
              </a:rPr>
              <a:t>Les exemples d’agents</a:t>
            </a:r>
            <a:r>
              <a:rPr lang="fr-fr" sz="1400">
                <a:solidFill>
                  <a:srgbClr val="000000"/>
                </a:solidFill>
                <a:latin typeface="Segoe UI"/>
              </a:rPr>
              <a:t> offrent </a:t>
            </a:r>
            <a:r>
              <a:rPr lang="fr-fr" sz="1400" b="1">
                <a:solidFill>
                  <a:srgbClr val="000000"/>
                </a:solidFill>
                <a:latin typeface="Segoe UI"/>
              </a:rPr>
              <a:t>des scénarios additionnels </a:t>
            </a:r>
            <a:r>
              <a:rPr lang="fr-fr" sz="1400">
                <a:solidFill>
                  <a:srgbClr val="000000"/>
                </a:solidFill>
                <a:latin typeface="Segoe UI"/>
              </a:rPr>
              <a:t>et sont conçus pour être créés avec l’outil de création d’agents Copilot Studio </a:t>
            </a:r>
            <a:r>
              <a:rPr lang="fr-fr" sz="1400">
                <a:hlinkClick r:id="rId4"/>
              </a:rPr>
              <a:t>aka.ms/copilotquickstarts </a:t>
            </a:r>
            <a:endParaRPr lang="en-US" sz="1400">
              <a:solidFill>
                <a:srgbClr val="000000"/>
              </a:solidFill>
              <a:latin typeface="Segoe UI"/>
            </a:endParaRPr>
          </a:p>
          <a:p>
            <a:pPr lvl="0" defTabSz="914400">
              <a:lnSpc>
                <a:spcPct val="90000"/>
              </a:lnSpc>
              <a:defRPr/>
            </a:pPr>
            <a:endParaRPr lang="en-US" sz="1400">
              <a:solidFill>
                <a:srgbClr val="000000"/>
              </a:solidFill>
              <a:latin typeface="Segoe UI"/>
            </a:endParaRPr>
          </a:p>
          <a:p>
            <a:pPr defTabSz="914400">
              <a:lnSpc>
                <a:spcPct val="90000"/>
              </a:lnSpc>
              <a:defRPr/>
            </a:pPr>
            <a:r>
              <a:rPr lang="fr-fr" sz="1400">
                <a:solidFill>
                  <a:srgbClr val="000000"/>
                </a:solidFill>
                <a:latin typeface="Segoe Sans Display Semibold"/>
                <a:cs typeface="Segoe Sans Display Semibold"/>
              </a:rPr>
              <a:t>Pour commencer à utiliser les exemples d’agents, </a:t>
            </a:r>
            <a:r>
              <a:rPr lang="fr-fr" sz="1400">
                <a:solidFill>
                  <a:srgbClr val="000000"/>
                </a:solidFill>
                <a:latin typeface="Segoe UI"/>
              </a:rPr>
              <a:t>visionnez la vidéo, téléchargez les ressources et sélectionnez « Nouvel agent » dans </a:t>
            </a:r>
            <a:br>
              <a:rPr lang="fr-fr" sz="1400">
                <a:solidFill>
                  <a:srgbClr val="000000"/>
                </a:solidFill>
                <a:latin typeface="Segoe UI"/>
              </a:rPr>
            </a:br>
            <a:r>
              <a:rPr lang="fr-fr" sz="1400">
                <a:solidFill>
                  <a:srgbClr val="000000"/>
                </a:solidFill>
                <a:latin typeface="Segoe UI"/>
              </a:rPr>
              <a:t>le volet de gauche de Copilot Chat. Utilisez les ressources fournies pour créer vos propres agents. </a:t>
            </a:r>
            <a:endParaRPr lang="en-US" sz="1400">
              <a:solidFill>
                <a:srgbClr val="000000"/>
              </a:solidFill>
              <a:latin typeface="Segoe UI"/>
              <a:cs typeface="Segoe UI"/>
            </a:endParaRPr>
          </a:p>
          <a:p>
            <a:pPr lvl="0" defTabSz="914400">
              <a:lnSpc>
                <a:spcPct val="90000"/>
              </a:lnSpc>
              <a:defRPr/>
            </a:pPr>
            <a:endParaRPr lang="en-US" sz="1400">
              <a:solidFill>
                <a:srgbClr val="000000"/>
              </a:solidFill>
              <a:latin typeface="Segoe UI"/>
            </a:endParaRPr>
          </a:p>
          <a:p>
            <a:pPr lvl="0" defTabSz="914400">
              <a:lnSpc>
                <a:spcPct val="90000"/>
              </a:lnSpc>
              <a:defRPr/>
            </a:pPr>
            <a:r>
              <a:rPr lang="fr-fr" sz="1400">
                <a:solidFill>
                  <a:srgbClr val="000000"/>
                </a:solidFill>
                <a:latin typeface="Segoe UI"/>
              </a:rPr>
              <a:t>Exemples d’agents de Microsoft à essayer dès aujourd’hui :</a:t>
            </a:r>
          </a:p>
        </p:txBody>
      </p:sp>
      <p:grpSp>
        <p:nvGrpSpPr>
          <p:cNvPr id="41" name="Group 40">
            <a:extLst>
              <a:ext uri="{FF2B5EF4-FFF2-40B4-BE49-F238E27FC236}">
                <a16:creationId xmlns:a16="http://schemas.microsoft.com/office/drawing/2014/main" id="{F611B324-98B9-2818-B12D-08120D8A6748}"/>
              </a:ext>
            </a:extLst>
          </p:cNvPr>
          <p:cNvGrpSpPr/>
          <p:nvPr/>
        </p:nvGrpSpPr>
        <p:grpSpPr>
          <a:xfrm>
            <a:off x="517381" y="2190782"/>
            <a:ext cx="1766464" cy="1483548"/>
            <a:chOff x="493641" y="2420099"/>
            <a:chExt cx="2276119" cy="1923299"/>
          </a:xfrm>
        </p:grpSpPr>
        <p:sp>
          <p:nvSpPr>
            <p:cNvPr id="16" name="Rectangle: Rounded Corners 15">
              <a:extLst>
                <a:ext uri="{FF2B5EF4-FFF2-40B4-BE49-F238E27FC236}">
                  <a16:creationId xmlns:a16="http://schemas.microsoft.com/office/drawing/2014/main" id="{156740B3-9CEF-7AD2-D3C7-8FE0E35E813C}"/>
                </a:ext>
                <a:ext uri="{C183D7F6-B498-43B3-948B-1728B52AA6E4}">
                  <adec:decorative xmlns:adec="http://schemas.microsoft.com/office/drawing/2017/decorative" val="1"/>
                </a:ext>
              </a:extLst>
            </p:cNvPr>
            <p:cNvSpPr/>
            <p:nvPr/>
          </p:nvSpPr>
          <p:spPr bwMode="auto">
            <a:xfrm>
              <a:off x="563374" y="2636414"/>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AFA998B9-0507-E3AA-DB02-197A41683F15}"/>
                </a:ext>
              </a:extLst>
            </p:cNvPr>
            <p:cNvSpPr txBox="1"/>
            <p:nvPr/>
          </p:nvSpPr>
          <p:spPr>
            <a:xfrm>
              <a:off x="493641" y="2420099"/>
              <a:ext cx="2276119" cy="997518"/>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Agent de simulation d’entretien d’embauche</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18" name="TextBox 17">
              <a:extLst>
                <a:ext uri="{FF2B5EF4-FFF2-40B4-BE49-F238E27FC236}">
                  <a16:creationId xmlns:a16="http://schemas.microsoft.com/office/drawing/2014/main" id="{28271790-6B65-A80B-C3A7-F3EB274ED6C6}"/>
                </a:ext>
              </a:extLst>
            </p:cNvPr>
            <p:cNvSpPr txBox="1"/>
            <p:nvPr/>
          </p:nvSpPr>
          <p:spPr>
            <a:xfrm>
              <a:off x="563374" y="3889338"/>
              <a:ext cx="2072113" cy="35910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Renforcez votre préparation aux entretiens</a:t>
              </a:r>
            </a:p>
          </p:txBody>
        </p:sp>
      </p:grpSp>
      <p:grpSp>
        <p:nvGrpSpPr>
          <p:cNvPr id="43" name="Group 42">
            <a:extLst>
              <a:ext uri="{FF2B5EF4-FFF2-40B4-BE49-F238E27FC236}">
                <a16:creationId xmlns:a16="http://schemas.microsoft.com/office/drawing/2014/main" id="{A8731184-F0A5-E9B8-7B83-9C5F98222F33}"/>
              </a:ext>
            </a:extLst>
          </p:cNvPr>
          <p:cNvGrpSpPr/>
          <p:nvPr/>
        </p:nvGrpSpPr>
        <p:grpSpPr>
          <a:xfrm>
            <a:off x="571500" y="5174643"/>
            <a:ext cx="1666217" cy="1405854"/>
            <a:chOff x="2791130" y="2517112"/>
            <a:chExt cx="2158060" cy="1826287"/>
          </a:xfrm>
        </p:grpSpPr>
        <p:sp>
          <p:nvSpPr>
            <p:cNvPr id="7" name="Rectangle: Rounded Corners 6">
              <a:extLst>
                <a:ext uri="{FF2B5EF4-FFF2-40B4-BE49-F238E27FC236}">
                  <a16:creationId xmlns:a16="http://schemas.microsoft.com/office/drawing/2014/main" id="{45DDB20C-45AD-4E6F-28C1-50CC370790ED}"/>
                </a:ext>
                <a:ext uri="{C183D7F6-B498-43B3-948B-1728B52AA6E4}">
                  <adec:decorative xmlns:adec="http://schemas.microsoft.com/office/drawing/2017/decorative" val="1"/>
                </a:ext>
              </a:extLst>
            </p:cNvPr>
            <p:cNvSpPr/>
            <p:nvPr/>
          </p:nvSpPr>
          <p:spPr bwMode="auto">
            <a:xfrm>
              <a:off x="2791130" y="2636414"/>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33CE3923-26EF-1B5E-5360-26BFACBC51F1}"/>
                </a:ext>
              </a:extLst>
            </p:cNvPr>
            <p:cNvSpPr txBox="1"/>
            <p:nvPr/>
          </p:nvSpPr>
          <p:spPr>
            <a:xfrm>
              <a:off x="2856113" y="2517112"/>
              <a:ext cx="2037084" cy="77964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Agent de rétroaction par les pairs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9" name="TextBox 8">
              <a:extLst>
                <a:ext uri="{FF2B5EF4-FFF2-40B4-BE49-F238E27FC236}">
                  <a16:creationId xmlns:a16="http://schemas.microsoft.com/office/drawing/2014/main" id="{2002E022-5204-C198-23BC-1E2E7912E37E}"/>
                </a:ext>
              </a:extLst>
            </p:cNvPr>
            <p:cNvSpPr txBox="1"/>
            <p:nvPr/>
          </p:nvSpPr>
          <p:spPr>
            <a:xfrm>
              <a:off x="2858419" y="3872319"/>
              <a:ext cx="2015548" cy="35983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fr-fr" sz="900">
                  <a:solidFill>
                    <a:srgbClr val="000000"/>
                  </a:solidFill>
                  <a:latin typeface="Segoe UI"/>
                  <a:cs typeface="Segoe UI"/>
                </a:rPr>
                <a:t>R</a:t>
              </a:r>
              <a:r>
                <a:rPr kumimoji="0" lang="fr-fr" sz="900" b="0" i="0" u="none" strike="noStrike" kern="1200" cap="none" spc="0" normalizeH="0" baseline="0" noProof="0" err="1">
                  <a:ln>
                    <a:noFill/>
                  </a:ln>
                  <a:solidFill>
                    <a:srgbClr val="000000"/>
                  </a:solidFill>
                  <a:effectLst/>
                  <a:uLnTx/>
                  <a:uFillTx/>
                  <a:latin typeface="Segoe UI"/>
                  <a:ea typeface="+mn-ea"/>
                  <a:cs typeface="Segoe UI"/>
                </a:rPr>
                <a:t>édigez</a:t>
              </a:r>
              <a:r>
                <a:rPr kumimoji="0" lang="fr-fr" sz="900" b="0" i="0" u="none" strike="noStrike" kern="1200" cap="none" spc="0" normalizeH="0" baseline="0" noProof="0">
                  <a:ln>
                    <a:noFill/>
                  </a:ln>
                  <a:solidFill>
                    <a:srgbClr val="000000"/>
                  </a:solidFill>
                  <a:effectLst/>
                  <a:uLnTx/>
                  <a:uFillTx/>
                  <a:latin typeface="Segoe UI"/>
                  <a:ea typeface="+mn-ea"/>
                  <a:cs typeface="Segoe UI"/>
                </a:rPr>
                <a:t> des commentaires réfléchis et professionnels</a:t>
              </a:r>
            </a:p>
          </p:txBody>
        </p:sp>
      </p:grpSp>
      <p:grpSp>
        <p:nvGrpSpPr>
          <p:cNvPr id="45" name="Group 44">
            <a:extLst>
              <a:ext uri="{FF2B5EF4-FFF2-40B4-BE49-F238E27FC236}">
                <a16:creationId xmlns:a16="http://schemas.microsoft.com/office/drawing/2014/main" id="{0E0A3753-757E-865D-5DFD-66F9F7A59257}"/>
              </a:ext>
            </a:extLst>
          </p:cNvPr>
          <p:cNvGrpSpPr/>
          <p:nvPr/>
        </p:nvGrpSpPr>
        <p:grpSpPr>
          <a:xfrm>
            <a:off x="2667000" y="3796153"/>
            <a:ext cx="1675510" cy="1338687"/>
            <a:chOff x="5029590" y="2616380"/>
            <a:chExt cx="2158060" cy="1727019"/>
          </a:xfrm>
        </p:grpSpPr>
        <p:sp>
          <p:nvSpPr>
            <p:cNvPr id="10" name="Rectangle: Rounded Corners 9">
              <a:extLst>
                <a:ext uri="{FF2B5EF4-FFF2-40B4-BE49-F238E27FC236}">
                  <a16:creationId xmlns:a16="http://schemas.microsoft.com/office/drawing/2014/main" id="{698E5EA6-14D4-2F34-649D-14A6DB2D263F}"/>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AD63128A-4637-1DCA-29CC-2EC30B5D00CD}"/>
                </a:ext>
              </a:extLst>
            </p:cNvPr>
            <p:cNvSpPr txBox="1"/>
            <p:nvPr/>
          </p:nvSpPr>
          <p:spPr>
            <a:xfrm>
              <a:off x="5244256" y="2616380"/>
              <a:ext cx="1696175" cy="55588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Mentor en storytelling</a:t>
              </a:r>
            </a:p>
          </p:txBody>
        </p:sp>
        <p:sp>
          <p:nvSpPr>
            <p:cNvPr id="12" name="TextBox 11">
              <a:extLst>
                <a:ext uri="{FF2B5EF4-FFF2-40B4-BE49-F238E27FC236}">
                  <a16:creationId xmlns:a16="http://schemas.microsoft.com/office/drawing/2014/main" id="{887C236A-EA80-5CE1-414A-5240B0720F37}"/>
                </a:ext>
              </a:extLst>
            </p:cNvPr>
            <p:cNvSpPr txBox="1"/>
            <p:nvPr/>
          </p:nvSpPr>
          <p:spPr>
            <a:xfrm>
              <a:off x="5166575" y="3864068"/>
              <a:ext cx="1884090" cy="357352"/>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Améliorez votre communication</a:t>
              </a:r>
            </a:p>
          </p:txBody>
        </p:sp>
      </p:grpSp>
      <p:grpSp>
        <p:nvGrpSpPr>
          <p:cNvPr id="48" name="Group 47">
            <a:extLst>
              <a:ext uri="{FF2B5EF4-FFF2-40B4-BE49-F238E27FC236}">
                <a16:creationId xmlns:a16="http://schemas.microsoft.com/office/drawing/2014/main" id="{456B4C9A-F418-C2B3-9295-028428F7A10E}"/>
              </a:ext>
            </a:extLst>
          </p:cNvPr>
          <p:cNvGrpSpPr/>
          <p:nvPr/>
        </p:nvGrpSpPr>
        <p:grpSpPr>
          <a:xfrm>
            <a:off x="4800600" y="2273040"/>
            <a:ext cx="1702941" cy="1414000"/>
            <a:chOff x="7268050" y="2519221"/>
            <a:chExt cx="2193391" cy="1824178"/>
          </a:xfrm>
        </p:grpSpPr>
        <p:sp>
          <p:nvSpPr>
            <p:cNvPr id="4" name="Rectangle: Rounded Corners 3">
              <a:extLst>
                <a:ext uri="{FF2B5EF4-FFF2-40B4-BE49-F238E27FC236}">
                  <a16:creationId xmlns:a16="http://schemas.microsoft.com/office/drawing/2014/main" id="{836645E7-4958-8460-5049-ECF746FFB2D2}"/>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chemeClr val="accent3">
                <a:lumMod val="40000"/>
                <a:lumOff val="60000"/>
                <a:alpha val="74118"/>
              </a:scheme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F3BCF35D-B29E-96D2-9962-8B7ECCC62044}"/>
                </a:ext>
              </a:extLst>
            </p:cNvPr>
            <p:cNvSpPr txBox="1"/>
            <p:nvPr/>
          </p:nvSpPr>
          <p:spPr>
            <a:xfrm>
              <a:off x="7351447" y="2519221"/>
              <a:ext cx="2063170" cy="77426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Agent de préparation du magasin</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6" name="TextBox 5">
              <a:extLst>
                <a:ext uri="{FF2B5EF4-FFF2-40B4-BE49-F238E27FC236}">
                  <a16:creationId xmlns:a16="http://schemas.microsoft.com/office/drawing/2014/main" id="{B39004BE-EE7A-15B0-68FF-CCB389108F4D}"/>
                </a:ext>
              </a:extLst>
            </p:cNvPr>
            <p:cNvSpPr txBox="1"/>
            <p:nvPr/>
          </p:nvSpPr>
          <p:spPr>
            <a:xfrm>
              <a:off x="7277975" y="3909758"/>
              <a:ext cx="2183466" cy="35735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Simplifiez l’ouverture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du magasin</a:t>
              </a:r>
            </a:p>
          </p:txBody>
        </p:sp>
      </p:grpSp>
      <p:grpSp>
        <p:nvGrpSpPr>
          <p:cNvPr id="52" name="Group 51">
            <a:extLst>
              <a:ext uri="{FF2B5EF4-FFF2-40B4-BE49-F238E27FC236}">
                <a16:creationId xmlns:a16="http://schemas.microsoft.com/office/drawing/2014/main" id="{9E64322F-A003-49CF-ADDA-628CA7BBAFBD}"/>
              </a:ext>
            </a:extLst>
          </p:cNvPr>
          <p:cNvGrpSpPr/>
          <p:nvPr/>
        </p:nvGrpSpPr>
        <p:grpSpPr>
          <a:xfrm>
            <a:off x="4787756" y="5261007"/>
            <a:ext cx="1688353" cy="1329362"/>
            <a:chOff x="9489967" y="2628411"/>
            <a:chExt cx="2174602" cy="1714989"/>
          </a:xfrm>
        </p:grpSpPr>
        <p:sp>
          <p:nvSpPr>
            <p:cNvPr id="13" name="Rectangle: Rounded Corners 12">
              <a:extLst>
                <a:ext uri="{FF2B5EF4-FFF2-40B4-BE49-F238E27FC236}">
                  <a16:creationId xmlns:a16="http://schemas.microsoft.com/office/drawing/2014/main" id="{C5DEB68D-BC84-B179-3E00-7075E1BE61A3}"/>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432D616F-2643-C703-8190-6ADDAEE62CF2}"/>
                </a:ext>
              </a:extLst>
            </p:cNvPr>
            <p:cNvSpPr txBox="1"/>
            <p:nvPr/>
          </p:nvSpPr>
          <p:spPr>
            <a:xfrm>
              <a:off x="9618231" y="2628411"/>
              <a:ext cx="1849624" cy="55588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Créateur de cahiers des charges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15" name="TextBox 14">
              <a:extLst>
                <a:ext uri="{FF2B5EF4-FFF2-40B4-BE49-F238E27FC236}">
                  <a16:creationId xmlns:a16="http://schemas.microsoft.com/office/drawing/2014/main" id="{7600F085-ED0A-280F-8333-DA7FA2559313}"/>
                </a:ext>
              </a:extLst>
            </p:cNvPr>
            <p:cNvSpPr txBox="1"/>
            <p:nvPr/>
          </p:nvSpPr>
          <p:spPr>
            <a:xfrm>
              <a:off x="9489967" y="3891729"/>
              <a:ext cx="2170234" cy="35735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Rédigez des cahiers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des charges</a:t>
              </a:r>
              <a:endParaRPr kumimoji="0" lang="en-US" sz="900" b="0" i="0" u="none" strike="noStrike" kern="1200" cap="none" spc="0" normalizeH="0" baseline="0" noProof="0">
                <a:ln>
                  <a:noFill/>
                </a:ln>
                <a:solidFill>
                  <a:srgbClr val="000000"/>
                </a:solidFill>
                <a:effectLst/>
                <a:uLnTx/>
                <a:uFillTx/>
                <a:latin typeface="Segoe UI"/>
                <a:ea typeface="+mn-ea"/>
                <a:cs typeface="Segoe UI"/>
              </a:endParaRPr>
            </a:p>
          </p:txBody>
        </p:sp>
      </p:grpSp>
      <p:grpSp>
        <p:nvGrpSpPr>
          <p:cNvPr id="42" name="Group 41">
            <a:extLst>
              <a:ext uri="{FF2B5EF4-FFF2-40B4-BE49-F238E27FC236}">
                <a16:creationId xmlns:a16="http://schemas.microsoft.com/office/drawing/2014/main" id="{234D0D38-74CF-60B0-8E57-C7598AEED46D}"/>
              </a:ext>
            </a:extLst>
          </p:cNvPr>
          <p:cNvGrpSpPr/>
          <p:nvPr/>
        </p:nvGrpSpPr>
        <p:grpSpPr>
          <a:xfrm>
            <a:off x="571500" y="3784030"/>
            <a:ext cx="1665616" cy="1338526"/>
            <a:chOff x="557513" y="4377613"/>
            <a:chExt cx="2158060" cy="1744763"/>
          </a:xfrm>
        </p:grpSpPr>
        <p:sp>
          <p:nvSpPr>
            <p:cNvPr id="29" name="Rectangle: Rounded Corners 28">
              <a:extLst>
                <a:ext uri="{FF2B5EF4-FFF2-40B4-BE49-F238E27FC236}">
                  <a16:creationId xmlns:a16="http://schemas.microsoft.com/office/drawing/2014/main" id="{BF66B56B-335E-3DE3-6DAC-828CE5722A74}"/>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chemeClr val="accent3">
                <a:lumMod val="40000"/>
                <a:lumOff val="60000"/>
                <a:alpha val="74118"/>
              </a:scheme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970A239D-D077-BFC5-F110-B6EA93D595BB}"/>
                </a:ext>
              </a:extLst>
            </p:cNvPr>
            <p:cNvSpPr txBox="1"/>
            <p:nvPr/>
          </p:nvSpPr>
          <p:spPr>
            <a:xfrm>
              <a:off x="557513" y="4377613"/>
              <a:ext cx="2155386" cy="561659"/>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Concepteur de produits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0EA28B2C-E83C-4F0E-D646-CA2B42FC7329}"/>
                </a:ext>
              </a:extLst>
            </p:cNvPr>
            <p:cNvSpPr txBox="1"/>
            <p:nvPr/>
          </p:nvSpPr>
          <p:spPr>
            <a:xfrm>
              <a:off x="683794" y="5648828"/>
              <a:ext cx="1957308" cy="36106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Accélérez la planification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de</a:t>
              </a:r>
              <a:r>
                <a:rPr kumimoji="0" lang="fr-fr" sz="900" b="0" i="0" u="none" strike="noStrike" kern="1200" cap="none" spc="0" normalizeH="0" baseline="0" noProof="0">
                  <a:ln>
                    <a:noFill/>
                  </a:ln>
                  <a:solidFill>
                    <a:srgbClr val="000000"/>
                  </a:solidFill>
                  <a:effectLst/>
                  <a:uLnTx/>
                  <a:uFillTx/>
                  <a:latin typeface="Segoe UI"/>
                  <a:ea typeface="+mn-ea"/>
                  <a:cs typeface="Segoe UI"/>
                </a:rPr>
                <a:t> produits</a:t>
              </a:r>
            </a:p>
          </p:txBody>
        </p:sp>
      </p:grpSp>
      <p:grpSp>
        <p:nvGrpSpPr>
          <p:cNvPr id="44" name="Group 43">
            <a:extLst>
              <a:ext uri="{FF2B5EF4-FFF2-40B4-BE49-F238E27FC236}">
                <a16:creationId xmlns:a16="http://schemas.microsoft.com/office/drawing/2014/main" id="{3C73AA1B-488F-0DE3-D34A-A85613689EB4}"/>
              </a:ext>
            </a:extLst>
          </p:cNvPr>
          <p:cNvGrpSpPr/>
          <p:nvPr/>
        </p:nvGrpSpPr>
        <p:grpSpPr>
          <a:xfrm>
            <a:off x="2667000" y="2362203"/>
            <a:ext cx="1670694" cy="1323118"/>
            <a:chOff x="2776832" y="4415392"/>
            <a:chExt cx="2174933" cy="1706985"/>
          </a:xfrm>
        </p:grpSpPr>
        <p:sp>
          <p:nvSpPr>
            <p:cNvPr id="28" name="Rectangle: Rounded Corners 27">
              <a:extLst>
                <a:ext uri="{FF2B5EF4-FFF2-40B4-BE49-F238E27FC236}">
                  <a16:creationId xmlns:a16="http://schemas.microsoft.com/office/drawing/2014/main" id="{88EBFA0D-8172-614D-AFC0-D01EEE910996}"/>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16901339-3242-3898-95DA-CF3E78795C8C}"/>
                </a:ext>
              </a:extLst>
            </p:cNvPr>
            <p:cNvSpPr txBox="1"/>
            <p:nvPr/>
          </p:nvSpPr>
          <p:spPr>
            <a:xfrm>
              <a:off x="2776832" y="4430054"/>
              <a:ext cx="2174933" cy="555897"/>
            </a:xfrm>
            <a:prstGeom prst="rect">
              <a:avLst/>
            </a:prstGeom>
            <a:noFill/>
            <a:ln>
              <a:noFill/>
            </a:ln>
            <a:effectLst/>
          </p:spPr>
          <p:txBody>
            <a:bodyPr wrap="square" lIns="91440" tIns="45720" rIns="91440" bIns="45720" anchor="ctr">
              <a:spAutoFit/>
            </a:bodyPr>
            <a:lstStyle/>
            <a:p>
              <a:pPr lvl="0" algn="ctr" defTabSz="932472" fontAlgn="base">
                <a:spcBef>
                  <a:spcPct val="0"/>
                </a:spcBef>
                <a:spcAft>
                  <a:spcPct val="0"/>
                </a:spcAf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Agent de discours commercial</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24206799-4CB7-856C-ACD8-6462044CDF14}"/>
                </a:ext>
              </a:extLst>
            </p:cNvPr>
            <p:cNvSpPr txBox="1"/>
            <p:nvPr/>
          </p:nvSpPr>
          <p:spPr>
            <a:xfrm>
              <a:off x="2852559" y="5668316"/>
              <a:ext cx="2009120" cy="35736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Favorisez la réussite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des ventes</a:t>
              </a:r>
            </a:p>
          </p:txBody>
        </p:sp>
      </p:grpSp>
      <p:grpSp>
        <p:nvGrpSpPr>
          <p:cNvPr id="46" name="Group 45">
            <a:extLst>
              <a:ext uri="{FF2B5EF4-FFF2-40B4-BE49-F238E27FC236}">
                <a16:creationId xmlns:a16="http://schemas.microsoft.com/office/drawing/2014/main" id="{96DBC2EB-43E3-D503-D7D2-BF3CE514BE72}"/>
              </a:ext>
            </a:extLst>
          </p:cNvPr>
          <p:cNvGrpSpPr/>
          <p:nvPr/>
        </p:nvGrpSpPr>
        <p:grpSpPr>
          <a:xfrm>
            <a:off x="2665765" y="5285646"/>
            <a:ext cx="1689100" cy="1313866"/>
            <a:chOff x="5006226" y="4415393"/>
            <a:chExt cx="2175564" cy="1706984"/>
          </a:xfrm>
        </p:grpSpPr>
        <p:sp>
          <p:nvSpPr>
            <p:cNvPr id="30" name="Rectangle: Rounded Corners 29">
              <a:extLst>
                <a:ext uri="{FF2B5EF4-FFF2-40B4-BE49-F238E27FC236}">
                  <a16:creationId xmlns:a16="http://schemas.microsoft.com/office/drawing/2014/main" id="{7CECAC57-1769-74D5-376B-70E6CEE71E6D}"/>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chemeClr val="accent3">
                <a:lumMod val="40000"/>
                <a:lumOff val="60000"/>
                <a:alpha val="74118"/>
              </a:scheme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7356722B-510E-740A-8559-3E39C78FD2EB}"/>
                </a:ext>
              </a:extLst>
            </p:cNvPr>
            <p:cNvSpPr txBox="1"/>
            <p:nvPr/>
          </p:nvSpPr>
          <p:spPr>
            <a:xfrm>
              <a:off x="5238395" y="4515979"/>
              <a:ext cx="1696175" cy="3398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Agent Marketing</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621001DF-C355-CEC6-9C85-B908EAFDFF20}"/>
                </a:ext>
              </a:extLst>
            </p:cNvPr>
            <p:cNvSpPr txBox="1"/>
            <p:nvPr/>
          </p:nvSpPr>
          <p:spPr>
            <a:xfrm>
              <a:off x="5006226" y="5699854"/>
              <a:ext cx="2175564" cy="179939"/>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Rédigez un contenu efficace</a:t>
              </a:r>
            </a:p>
          </p:txBody>
        </p:sp>
      </p:grpSp>
      <p:grpSp>
        <p:nvGrpSpPr>
          <p:cNvPr id="50" name="Group 49">
            <a:extLst>
              <a:ext uri="{FF2B5EF4-FFF2-40B4-BE49-F238E27FC236}">
                <a16:creationId xmlns:a16="http://schemas.microsoft.com/office/drawing/2014/main" id="{F517DE86-D1F1-5422-905E-A4538614E75F}"/>
              </a:ext>
            </a:extLst>
          </p:cNvPr>
          <p:cNvGrpSpPr/>
          <p:nvPr/>
        </p:nvGrpSpPr>
        <p:grpSpPr>
          <a:xfrm>
            <a:off x="4800600" y="3784598"/>
            <a:ext cx="1666217" cy="1347828"/>
            <a:chOff x="7262189" y="4371269"/>
            <a:chExt cx="2158060" cy="1751108"/>
          </a:xfrm>
        </p:grpSpPr>
        <p:sp>
          <p:nvSpPr>
            <p:cNvPr id="27" name="Rectangle: Rounded Corners 26">
              <a:extLst>
                <a:ext uri="{FF2B5EF4-FFF2-40B4-BE49-F238E27FC236}">
                  <a16:creationId xmlns:a16="http://schemas.microsoft.com/office/drawing/2014/main" id="{9E6140C4-61DE-A915-EEF0-01B21E7D232E}"/>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677DFBB6-733F-1E0C-685E-E89CD97D67DD}"/>
                </a:ext>
              </a:extLst>
            </p:cNvPr>
            <p:cNvSpPr txBox="1"/>
            <p:nvPr/>
          </p:nvSpPr>
          <p:spPr>
            <a:xfrm>
              <a:off x="7491481" y="4371269"/>
              <a:ext cx="1699476" cy="55981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a:ln>
                    <a:noFill/>
                  </a:ln>
                  <a:solidFill>
                    <a:srgbClr val="0078D4"/>
                  </a:solidFill>
                  <a:effectLst/>
                  <a:uLnTx/>
                  <a:uFillTx/>
                  <a:latin typeface="Segoe UI Semibold"/>
                  <a:ea typeface="+mn-ea"/>
                  <a:cs typeface="Segoe UI"/>
                </a:rPr>
                <a:t>Agent de négociation</a:t>
              </a:r>
              <a:endParaRPr lang="en-US" sz="1050" b="0" i="0" u="none" strike="noStrike" kern="1200" cap="none" spc="0" normalizeH="0" baseline="0" noProof="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AE00CBF7-3ED2-F5F1-BD57-69D0B7AA6AF2}"/>
                </a:ext>
              </a:extLst>
            </p:cNvPr>
            <p:cNvSpPr txBox="1"/>
            <p:nvPr/>
          </p:nvSpPr>
          <p:spPr>
            <a:xfrm>
              <a:off x="7272171" y="5690944"/>
              <a:ext cx="2129109" cy="35987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Concluez de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meilleures affaires</a:t>
              </a:r>
            </a:p>
          </p:txBody>
        </p:sp>
      </p:grpSp>
      <p:grpSp>
        <p:nvGrpSpPr>
          <p:cNvPr id="58" name="Group 57">
            <a:extLst>
              <a:ext uri="{FF2B5EF4-FFF2-40B4-BE49-F238E27FC236}">
                <a16:creationId xmlns:a16="http://schemas.microsoft.com/office/drawing/2014/main" id="{1FB8FCAC-3C65-200F-75F1-9624D8A5B944}"/>
              </a:ext>
            </a:extLst>
          </p:cNvPr>
          <p:cNvGrpSpPr/>
          <p:nvPr/>
        </p:nvGrpSpPr>
        <p:grpSpPr>
          <a:xfrm>
            <a:off x="6894513" y="2349588"/>
            <a:ext cx="1675510" cy="1337453"/>
            <a:chOff x="7268050" y="2617973"/>
            <a:chExt cx="2158060" cy="1725426"/>
          </a:xfrm>
        </p:grpSpPr>
        <p:sp>
          <p:nvSpPr>
            <p:cNvPr id="59" name="Rectangle: Rounded Corners 58">
              <a:extLst>
                <a:ext uri="{FF2B5EF4-FFF2-40B4-BE49-F238E27FC236}">
                  <a16:creationId xmlns:a16="http://schemas.microsoft.com/office/drawing/2014/main" id="{7EE98CCF-B4FF-4C1A-FB5F-1DF1A1521FF8}"/>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D4602809-FE9A-068F-0CAF-41C11E8A3149}"/>
                </a:ext>
              </a:extLst>
            </p:cNvPr>
            <p:cNvSpPr txBox="1"/>
            <p:nvPr/>
          </p:nvSpPr>
          <p:spPr>
            <a:xfrm>
              <a:off x="7268050" y="2617973"/>
              <a:ext cx="2112178" cy="55588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Agent de description de poste</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61" name="TextBox 60">
              <a:extLst>
                <a:ext uri="{FF2B5EF4-FFF2-40B4-BE49-F238E27FC236}">
                  <a16:creationId xmlns:a16="http://schemas.microsoft.com/office/drawing/2014/main" id="{AF78663F-2D50-3EFD-C1F2-2C059E61BEF0}"/>
                </a:ext>
              </a:extLst>
            </p:cNvPr>
            <p:cNvSpPr txBox="1"/>
            <p:nvPr/>
          </p:nvSpPr>
          <p:spPr>
            <a:xfrm>
              <a:off x="7268050" y="3898497"/>
              <a:ext cx="2112178" cy="178675"/>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Accélérez le recrutement</a:t>
              </a:r>
            </a:p>
          </p:txBody>
        </p:sp>
      </p:grpSp>
      <p:grpSp>
        <p:nvGrpSpPr>
          <p:cNvPr id="64" name="Group 63">
            <a:extLst>
              <a:ext uri="{FF2B5EF4-FFF2-40B4-BE49-F238E27FC236}">
                <a16:creationId xmlns:a16="http://schemas.microsoft.com/office/drawing/2014/main" id="{E48141DB-00F6-5DF9-FDC5-6B7797FCD994}"/>
              </a:ext>
            </a:extLst>
          </p:cNvPr>
          <p:cNvGrpSpPr/>
          <p:nvPr/>
        </p:nvGrpSpPr>
        <p:grpSpPr>
          <a:xfrm>
            <a:off x="6894513" y="3784132"/>
            <a:ext cx="1675510" cy="1350714"/>
            <a:chOff x="7268050" y="2600867"/>
            <a:chExt cx="2158060" cy="1742532"/>
          </a:xfrm>
        </p:grpSpPr>
        <p:sp>
          <p:nvSpPr>
            <p:cNvPr id="65" name="Rectangle: Rounded Corners 64">
              <a:extLst>
                <a:ext uri="{FF2B5EF4-FFF2-40B4-BE49-F238E27FC236}">
                  <a16:creationId xmlns:a16="http://schemas.microsoft.com/office/drawing/2014/main" id="{74A7512D-4F95-DD05-D95E-714BD92C3BA5}"/>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chemeClr val="accent3">
                <a:lumMod val="40000"/>
                <a:lumOff val="60000"/>
                <a:alpha val="74118"/>
              </a:scheme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CEC2F095-F331-22B3-E6F9-BA82437315F2}"/>
                </a:ext>
              </a:extLst>
            </p:cNvPr>
            <p:cNvSpPr txBox="1"/>
            <p:nvPr/>
          </p:nvSpPr>
          <p:spPr>
            <a:xfrm>
              <a:off x="7268050" y="2600867"/>
              <a:ext cx="2112178" cy="55588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Planificateur </a:t>
              </a:r>
              <a:br>
                <a:rPr kumimoji="0" lang="fr-fr" sz="1100" b="0" i="0" u="none" strike="noStrike" kern="1200" cap="none" spc="0" normalizeH="0" baseline="0" noProof="0">
                  <a:ln>
                    <a:noFill/>
                  </a:ln>
                  <a:solidFill>
                    <a:srgbClr val="0078D4"/>
                  </a:solidFill>
                  <a:effectLst/>
                  <a:uLnTx/>
                  <a:uFillTx/>
                  <a:latin typeface="Segoe UI Semibold"/>
                  <a:ea typeface="+mn-ea"/>
                  <a:cs typeface="Segoe UI"/>
                </a:rPr>
              </a:br>
              <a:r>
                <a:rPr kumimoji="0" lang="fr-fr" sz="1100" b="0" i="0" u="none" strike="noStrike" kern="1200" cap="none" spc="0" normalizeH="0" baseline="0" noProof="0">
                  <a:ln>
                    <a:noFill/>
                  </a:ln>
                  <a:solidFill>
                    <a:srgbClr val="0078D4"/>
                  </a:solidFill>
                  <a:effectLst/>
                  <a:uLnTx/>
                  <a:uFillTx/>
                  <a:latin typeface="Segoe UI Semibold"/>
                  <a:ea typeface="+mn-ea"/>
                  <a:cs typeface="Segoe UI"/>
                </a:rPr>
                <a:t>de voyages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67" name="TextBox 66">
              <a:extLst>
                <a:ext uri="{FF2B5EF4-FFF2-40B4-BE49-F238E27FC236}">
                  <a16:creationId xmlns:a16="http://schemas.microsoft.com/office/drawing/2014/main" id="{27EAF904-CE05-71AE-1C8C-279418CEA36B}"/>
                </a:ext>
              </a:extLst>
            </p:cNvPr>
            <p:cNvSpPr txBox="1"/>
            <p:nvPr/>
          </p:nvSpPr>
          <p:spPr>
            <a:xfrm>
              <a:off x="7268050" y="3911744"/>
              <a:ext cx="2112178" cy="357351"/>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Optimisez la planification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de</a:t>
              </a:r>
              <a:r>
                <a:rPr kumimoji="0" lang="fr-fr" sz="900" b="0" i="0" u="none" strike="noStrike" kern="1200" cap="none" spc="0" normalizeH="0" baseline="0" noProof="0">
                  <a:ln>
                    <a:noFill/>
                  </a:ln>
                  <a:solidFill>
                    <a:srgbClr val="000000"/>
                  </a:solidFill>
                  <a:effectLst/>
                  <a:uLnTx/>
                  <a:uFillTx/>
                  <a:latin typeface="Segoe UI"/>
                  <a:ea typeface="+mn-ea"/>
                  <a:cs typeface="Segoe UI"/>
                </a:rPr>
                <a:t> voyages</a:t>
              </a:r>
            </a:p>
          </p:txBody>
        </p:sp>
      </p:grpSp>
      <p:grpSp>
        <p:nvGrpSpPr>
          <p:cNvPr id="26" name="Group 25">
            <a:extLst>
              <a:ext uri="{FF2B5EF4-FFF2-40B4-BE49-F238E27FC236}">
                <a16:creationId xmlns:a16="http://schemas.microsoft.com/office/drawing/2014/main" id="{D15C7C2F-A6AA-0B16-E897-591A2024842D}"/>
              </a:ext>
            </a:extLst>
          </p:cNvPr>
          <p:cNvGrpSpPr/>
          <p:nvPr/>
        </p:nvGrpSpPr>
        <p:grpSpPr>
          <a:xfrm>
            <a:off x="9021608" y="3801907"/>
            <a:ext cx="1684407" cy="1313865"/>
            <a:chOff x="6894512" y="5257794"/>
            <a:chExt cx="1684407" cy="1313865"/>
          </a:xfrm>
        </p:grpSpPr>
        <p:grpSp>
          <p:nvGrpSpPr>
            <p:cNvPr id="69" name="Group 68">
              <a:extLst>
                <a:ext uri="{FF2B5EF4-FFF2-40B4-BE49-F238E27FC236}">
                  <a16:creationId xmlns:a16="http://schemas.microsoft.com/office/drawing/2014/main" id="{23836559-75EB-FF90-B627-9F3C066CE17B}"/>
                </a:ext>
              </a:extLst>
            </p:cNvPr>
            <p:cNvGrpSpPr/>
            <p:nvPr/>
          </p:nvGrpSpPr>
          <p:grpSpPr>
            <a:xfrm>
              <a:off x="6894512" y="5257794"/>
              <a:ext cx="1684407" cy="1313865"/>
              <a:chOff x="7262189" y="4415393"/>
              <a:chExt cx="2181620" cy="1706984"/>
            </a:xfrm>
          </p:grpSpPr>
          <p:sp>
            <p:nvSpPr>
              <p:cNvPr id="70" name="Rectangle: Rounded Corners 69">
                <a:extLst>
                  <a:ext uri="{FF2B5EF4-FFF2-40B4-BE49-F238E27FC236}">
                    <a16:creationId xmlns:a16="http://schemas.microsoft.com/office/drawing/2014/main" id="{CF8D93B0-0C03-C305-7122-C371D6750D0B}"/>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3F35C854-8CEE-CE09-BCA8-1C20BB03BCA8}"/>
                  </a:ext>
                </a:extLst>
              </p:cNvPr>
              <p:cNvSpPr txBox="1"/>
              <p:nvPr/>
            </p:nvSpPr>
            <p:spPr>
              <a:xfrm>
                <a:off x="7262189" y="4512779"/>
                <a:ext cx="2123958" cy="3398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Concepteur d’agents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72" name="TextBox 71">
                <a:extLst>
                  <a:ext uri="{FF2B5EF4-FFF2-40B4-BE49-F238E27FC236}">
                    <a16:creationId xmlns:a16="http://schemas.microsoft.com/office/drawing/2014/main" id="{F3DAA6B8-68BA-FC2E-A9B3-311B6145A16A}"/>
                  </a:ext>
                </a:extLst>
              </p:cNvPr>
              <p:cNvSpPr txBox="1"/>
              <p:nvPr/>
            </p:nvSpPr>
            <p:spPr>
              <a:xfrm>
                <a:off x="7262190" y="5682838"/>
                <a:ext cx="2181619" cy="35987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Accélérez le développement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d'agents</a:t>
                </a:r>
                <a:endParaRPr kumimoji="0" lang="fr-fr" sz="900" b="0" i="0" u="none" strike="noStrike" kern="1200" cap="none" spc="0" normalizeH="0" baseline="0" noProof="0">
                  <a:ln>
                    <a:noFill/>
                  </a:ln>
                  <a:solidFill>
                    <a:srgbClr val="000000"/>
                  </a:solidFill>
                  <a:effectLst/>
                  <a:uLnTx/>
                  <a:uFillTx/>
                  <a:latin typeface="Segoe UI"/>
                  <a:ea typeface="+mn-ea"/>
                  <a:cs typeface="Segoe UI"/>
                </a:endParaRPr>
              </a:p>
            </p:txBody>
          </p:sp>
        </p:grpSp>
        <p:pic>
          <p:nvPicPr>
            <p:cNvPr id="74" name="Picture 73" descr="Avatar du créateur de communications d’entreprise">
              <a:extLst>
                <a:ext uri="{FF2B5EF4-FFF2-40B4-BE49-F238E27FC236}">
                  <a16:creationId xmlns:a16="http://schemas.microsoft.com/office/drawing/2014/main" id="{D6C4CCDE-7BFF-8105-7C81-F59DC3519DA6}"/>
                </a:ext>
              </a:extLst>
            </p:cNvPr>
            <p:cNvPicPr>
              <a:picLocks noChangeAspect="1"/>
            </p:cNvPicPr>
            <p:nvPr/>
          </p:nvPicPr>
          <p:blipFill>
            <a:blip r:embed="rId5"/>
            <a:stretch>
              <a:fillRect/>
            </a:stretch>
          </p:blipFill>
          <p:spPr>
            <a:xfrm>
              <a:off x="7508854" y="5711536"/>
              <a:ext cx="484440" cy="484440"/>
            </a:xfrm>
            <a:prstGeom prst="rect">
              <a:avLst/>
            </a:prstGeom>
          </p:spPr>
        </p:pic>
      </p:grpSp>
      <p:grpSp>
        <p:nvGrpSpPr>
          <p:cNvPr id="75" name="Group 74">
            <a:extLst>
              <a:ext uri="{FF2B5EF4-FFF2-40B4-BE49-F238E27FC236}">
                <a16:creationId xmlns:a16="http://schemas.microsoft.com/office/drawing/2014/main" id="{1491381D-E53A-2633-293D-674D8369D433}"/>
              </a:ext>
            </a:extLst>
          </p:cNvPr>
          <p:cNvGrpSpPr/>
          <p:nvPr/>
        </p:nvGrpSpPr>
        <p:grpSpPr>
          <a:xfrm>
            <a:off x="9029700" y="2368366"/>
            <a:ext cx="1666217" cy="1314545"/>
            <a:chOff x="7262189" y="4414511"/>
            <a:chExt cx="2158060" cy="1707866"/>
          </a:xfrm>
        </p:grpSpPr>
        <p:sp>
          <p:nvSpPr>
            <p:cNvPr id="76" name="Rectangle: Rounded Corners 75">
              <a:extLst>
                <a:ext uri="{FF2B5EF4-FFF2-40B4-BE49-F238E27FC236}">
                  <a16:creationId xmlns:a16="http://schemas.microsoft.com/office/drawing/2014/main" id="{0E71B52C-7084-8248-D78C-255F2B0C50BC}"/>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extBox 76">
              <a:extLst>
                <a:ext uri="{FF2B5EF4-FFF2-40B4-BE49-F238E27FC236}">
                  <a16:creationId xmlns:a16="http://schemas.microsoft.com/office/drawing/2014/main" id="{013A7105-9D1A-5C42-82FC-37BF80CDC015}"/>
                </a:ext>
              </a:extLst>
            </p:cNvPr>
            <p:cNvSpPr txBox="1"/>
            <p:nvPr/>
          </p:nvSpPr>
          <p:spPr>
            <a:xfrm>
              <a:off x="7262189" y="4414511"/>
              <a:ext cx="2123958" cy="55981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Coach en bien-être </a:t>
              </a:r>
              <a:br>
                <a:rPr kumimoji="0" lang="fr-fr" sz="1100" b="0" i="0" u="none" strike="noStrike" kern="1200" cap="none" spc="0" normalizeH="0" baseline="0" noProof="0">
                  <a:ln>
                    <a:noFill/>
                  </a:ln>
                  <a:solidFill>
                    <a:srgbClr val="0078D4"/>
                  </a:solidFill>
                  <a:effectLst/>
                  <a:uLnTx/>
                  <a:uFillTx/>
                  <a:latin typeface="Segoe UI Semibold"/>
                  <a:ea typeface="+mn-ea"/>
                  <a:cs typeface="Segoe UI"/>
                </a:rPr>
              </a:br>
              <a:r>
                <a:rPr kumimoji="0" lang="fr-fr" sz="1100" b="0" i="0" u="none" strike="noStrike" kern="1200" cap="none" spc="0" normalizeH="0" baseline="0" noProof="0">
                  <a:ln>
                    <a:noFill/>
                  </a:ln>
                  <a:solidFill>
                    <a:srgbClr val="0078D4"/>
                  </a:solidFill>
                  <a:effectLst/>
                  <a:uLnTx/>
                  <a:uFillTx/>
                  <a:latin typeface="Segoe UI Semibold"/>
                  <a:ea typeface="+mn-ea"/>
                  <a:cs typeface="Segoe UI"/>
                </a:rPr>
                <a:t>et productivité</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78" name="TextBox 77">
              <a:extLst>
                <a:ext uri="{FF2B5EF4-FFF2-40B4-BE49-F238E27FC236}">
                  <a16:creationId xmlns:a16="http://schemas.microsoft.com/office/drawing/2014/main" id="{82D57165-667F-F606-7031-AD467889D028}"/>
                </a:ext>
              </a:extLst>
            </p:cNvPr>
            <p:cNvSpPr txBox="1"/>
            <p:nvPr/>
          </p:nvSpPr>
          <p:spPr>
            <a:xfrm>
              <a:off x="7315648" y="5722485"/>
              <a:ext cx="2062276" cy="35987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900" b="0" i="0" u="none" strike="noStrike" kern="1200" cap="none" spc="0" normalizeH="0" baseline="0" noProof="0">
                  <a:ln>
                    <a:noFill/>
                  </a:ln>
                  <a:solidFill>
                    <a:srgbClr val="000000"/>
                  </a:solidFill>
                  <a:effectLst/>
                  <a:uLnTx/>
                  <a:uFillTx/>
                  <a:latin typeface="Segoe UI"/>
                  <a:ea typeface="+mn-ea"/>
                  <a:cs typeface="Segoe UI"/>
                </a:rPr>
                <a:t>Améliorez la concentration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des employés</a:t>
              </a:r>
            </a:p>
          </p:txBody>
        </p:sp>
      </p:grpSp>
      <p:grpSp>
        <p:nvGrpSpPr>
          <p:cNvPr id="39" name="Group 38">
            <a:extLst>
              <a:ext uri="{FF2B5EF4-FFF2-40B4-BE49-F238E27FC236}">
                <a16:creationId xmlns:a16="http://schemas.microsoft.com/office/drawing/2014/main" id="{4C261543-D856-F22F-85D1-18CEA0CF802A}"/>
              </a:ext>
            </a:extLst>
          </p:cNvPr>
          <p:cNvGrpSpPr/>
          <p:nvPr/>
        </p:nvGrpSpPr>
        <p:grpSpPr>
          <a:xfrm>
            <a:off x="6718159" y="5185507"/>
            <a:ext cx="2038804" cy="1414001"/>
            <a:chOff x="9262094" y="2519220"/>
            <a:chExt cx="2625984" cy="1824180"/>
          </a:xfrm>
        </p:grpSpPr>
        <p:sp>
          <p:nvSpPr>
            <p:cNvPr id="40" name="Rectangle: Rounded Corners 39">
              <a:extLst>
                <a:ext uri="{FF2B5EF4-FFF2-40B4-BE49-F238E27FC236}">
                  <a16:creationId xmlns:a16="http://schemas.microsoft.com/office/drawing/2014/main" id="{3CD61D20-4EBB-F7CA-BA11-68D24C4ED1E1}"/>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04D02A02-B198-7EA7-D80A-4E2022EA4733}"/>
                </a:ext>
              </a:extLst>
            </p:cNvPr>
            <p:cNvSpPr txBox="1"/>
            <p:nvPr/>
          </p:nvSpPr>
          <p:spPr>
            <a:xfrm>
              <a:off x="9546595" y="2519220"/>
              <a:ext cx="2034586" cy="77426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Rédacteur de contenu de formation</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55" name="TextBox 54">
              <a:extLst>
                <a:ext uri="{FF2B5EF4-FFF2-40B4-BE49-F238E27FC236}">
                  <a16:creationId xmlns:a16="http://schemas.microsoft.com/office/drawing/2014/main" id="{78D0F597-F8AA-A85B-391F-1F77397B9030}"/>
                </a:ext>
              </a:extLst>
            </p:cNvPr>
            <p:cNvSpPr txBox="1"/>
            <p:nvPr/>
          </p:nvSpPr>
          <p:spPr>
            <a:xfrm>
              <a:off x="9262094" y="3891727"/>
              <a:ext cx="2625984" cy="32161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fr-fr" sz="900">
                  <a:solidFill>
                    <a:srgbClr val="000000"/>
                  </a:solidFill>
                  <a:latin typeface="Segoe UI"/>
                  <a:cs typeface="Segoe UI"/>
                </a:rPr>
                <a:t>R</a:t>
              </a:r>
              <a:r>
                <a:rPr kumimoji="0" lang="fr-fr" sz="900" b="0" i="0" u="none" strike="noStrike" kern="1200" cap="none" spc="0" normalizeH="0" baseline="0" noProof="0" err="1">
                  <a:ln>
                    <a:noFill/>
                  </a:ln>
                  <a:solidFill>
                    <a:srgbClr val="000000"/>
                  </a:solidFill>
                  <a:effectLst/>
                  <a:uLnTx/>
                  <a:uFillTx/>
                  <a:latin typeface="Segoe UI"/>
                  <a:ea typeface="+mn-ea"/>
                  <a:cs typeface="Segoe UI"/>
                </a:rPr>
                <a:t>édigez</a:t>
              </a:r>
              <a:r>
                <a:rPr kumimoji="0" lang="fr-fr" sz="900" b="0" i="0" u="none" strike="noStrike" kern="1200" cap="none" spc="0" normalizeH="0" baseline="0" noProof="0">
                  <a:ln>
                    <a:noFill/>
                  </a:ln>
                  <a:solidFill>
                    <a:srgbClr val="000000"/>
                  </a:solidFill>
                  <a:effectLst/>
                  <a:uLnTx/>
                  <a:uFillTx/>
                  <a:latin typeface="Segoe UI"/>
                  <a:ea typeface="+mn-ea"/>
                  <a:cs typeface="Segoe UI"/>
                </a:rPr>
                <a:t> un contenu efficace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pour la formation en entreprise</a:t>
              </a:r>
              <a:endParaRPr kumimoji="0" lang="en-US" sz="900" b="0" i="0" u="none" strike="noStrike" kern="1200" cap="none" spc="0" normalizeH="0" baseline="0" noProof="0">
                <a:ln>
                  <a:noFill/>
                </a:ln>
                <a:solidFill>
                  <a:srgbClr val="000000"/>
                </a:solidFill>
                <a:effectLst/>
                <a:uLnTx/>
                <a:uFillTx/>
                <a:latin typeface="Segoe UI"/>
                <a:ea typeface="+mn-ea"/>
                <a:cs typeface="Segoe UI"/>
              </a:endParaRPr>
            </a:p>
          </p:txBody>
        </p:sp>
      </p:grpSp>
      <p:grpSp>
        <p:nvGrpSpPr>
          <p:cNvPr id="57" name="Group 56">
            <a:extLst>
              <a:ext uri="{FF2B5EF4-FFF2-40B4-BE49-F238E27FC236}">
                <a16:creationId xmlns:a16="http://schemas.microsoft.com/office/drawing/2014/main" id="{0F8FBCFC-E508-5613-888D-AA841F71E01E}"/>
              </a:ext>
            </a:extLst>
          </p:cNvPr>
          <p:cNvGrpSpPr/>
          <p:nvPr/>
        </p:nvGrpSpPr>
        <p:grpSpPr>
          <a:xfrm>
            <a:off x="8994313" y="5252538"/>
            <a:ext cx="1719793" cy="1339922"/>
            <a:chOff x="9489967" y="2614787"/>
            <a:chExt cx="2215097" cy="1728613"/>
          </a:xfrm>
        </p:grpSpPr>
        <p:sp>
          <p:nvSpPr>
            <p:cNvPr id="62" name="Rectangle: Rounded Corners 61">
              <a:extLst>
                <a:ext uri="{FF2B5EF4-FFF2-40B4-BE49-F238E27FC236}">
                  <a16:creationId xmlns:a16="http://schemas.microsoft.com/office/drawing/2014/main" id="{E42F919A-4BF3-E9BD-D41F-142566644353}"/>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chemeClr val="accent3">
                <a:lumMod val="40000"/>
                <a:lumOff val="60000"/>
                <a:alpha val="74118"/>
              </a:scheme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extBox 72">
              <a:extLst>
                <a:ext uri="{FF2B5EF4-FFF2-40B4-BE49-F238E27FC236}">
                  <a16:creationId xmlns:a16="http://schemas.microsoft.com/office/drawing/2014/main" id="{2B5BBE5E-52DC-1492-8559-89C4557FE204}"/>
                </a:ext>
              </a:extLst>
            </p:cNvPr>
            <p:cNvSpPr txBox="1"/>
            <p:nvPr/>
          </p:nvSpPr>
          <p:spPr>
            <a:xfrm>
              <a:off x="9524429" y="2614787"/>
              <a:ext cx="2180635" cy="55588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Comparateur </a:t>
              </a:r>
              <a:br>
                <a:rPr kumimoji="0" lang="fr-fr" sz="1100" b="0" i="0" u="none" strike="noStrike" kern="1200" cap="none" spc="0" normalizeH="0" baseline="0" noProof="0">
                  <a:ln>
                    <a:noFill/>
                  </a:ln>
                  <a:solidFill>
                    <a:srgbClr val="0078D4"/>
                  </a:solidFill>
                  <a:effectLst/>
                  <a:uLnTx/>
                  <a:uFillTx/>
                  <a:latin typeface="Segoe UI Semibold"/>
                  <a:ea typeface="+mn-ea"/>
                  <a:cs typeface="Segoe UI"/>
                </a:rPr>
              </a:br>
              <a:r>
                <a:rPr kumimoji="0" lang="fr-fr" sz="1100" b="0" i="0" u="none" strike="noStrike" kern="1200" cap="none" spc="0" normalizeH="0" baseline="0" noProof="0">
                  <a:ln>
                    <a:noFill/>
                  </a:ln>
                  <a:solidFill>
                    <a:srgbClr val="0078D4"/>
                  </a:solidFill>
                  <a:effectLst/>
                  <a:uLnTx/>
                  <a:uFillTx/>
                  <a:latin typeface="Segoe UI Semibold"/>
                  <a:ea typeface="+mn-ea"/>
                  <a:cs typeface="Segoe UI"/>
                </a:rPr>
                <a:t>de produits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80" name="TextBox 79">
              <a:extLst>
                <a:ext uri="{FF2B5EF4-FFF2-40B4-BE49-F238E27FC236}">
                  <a16:creationId xmlns:a16="http://schemas.microsoft.com/office/drawing/2014/main" id="{724A98DA-A5BD-56DA-2AA1-3D621C27C542}"/>
                </a:ext>
              </a:extLst>
            </p:cNvPr>
            <p:cNvSpPr txBox="1"/>
            <p:nvPr/>
          </p:nvSpPr>
          <p:spPr>
            <a:xfrm>
              <a:off x="9489967" y="3891728"/>
              <a:ext cx="2170235" cy="35735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a:solidFill>
                    <a:srgbClr val="000000"/>
                  </a:solidFill>
                  <a:latin typeface="Segoe UI"/>
                  <a:cs typeface="Segoe UI"/>
                </a:rPr>
                <a:t>C</a:t>
              </a:r>
              <a:r>
                <a:rPr kumimoji="0" lang="fr-fr" sz="900" b="0" i="0" u="none" strike="noStrike" kern="1200" cap="none" spc="0" normalizeH="0" baseline="0" noProof="0" err="1">
                  <a:ln>
                    <a:noFill/>
                  </a:ln>
                  <a:solidFill>
                    <a:srgbClr val="000000"/>
                  </a:solidFill>
                  <a:effectLst/>
                  <a:uLnTx/>
                  <a:uFillTx/>
                  <a:latin typeface="Segoe UI"/>
                  <a:ea typeface="+mn-ea"/>
                  <a:cs typeface="Segoe UI"/>
                </a:rPr>
                <a:t>omparez</a:t>
              </a:r>
              <a:r>
                <a:rPr kumimoji="0" lang="fr-fr" sz="900" b="0" i="0" u="none" strike="noStrike" kern="1200" cap="none" spc="0" normalizeH="0" baseline="0" noProof="0">
                  <a:ln>
                    <a:noFill/>
                  </a:ln>
                  <a:solidFill>
                    <a:srgbClr val="000000"/>
                  </a:solidFill>
                  <a:effectLst/>
                  <a:uLnTx/>
                  <a:uFillTx/>
                  <a:latin typeface="Segoe UI"/>
                  <a:ea typeface="+mn-ea"/>
                  <a:cs typeface="Segoe UI"/>
                </a:rPr>
                <a:t> les fonctionnalités </a:t>
              </a:r>
              <a:br>
                <a:rPr kumimoji="0" lang="fr-fr" sz="900" b="0" i="0" u="none" strike="noStrike" kern="1200" cap="none" spc="0" normalizeH="0" baseline="0" noProof="0">
                  <a:ln>
                    <a:noFill/>
                  </a:ln>
                  <a:solidFill>
                    <a:srgbClr val="000000"/>
                  </a:solidFill>
                  <a:effectLst/>
                  <a:uLnTx/>
                  <a:uFillTx/>
                  <a:latin typeface="Segoe UI"/>
                  <a:ea typeface="+mn-ea"/>
                  <a:cs typeface="Segoe UI"/>
                </a:rPr>
              </a:br>
              <a:r>
                <a:rPr kumimoji="0" lang="fr-FR" sz="900" b="0" i="0" u="none" strike="noStrike" kern="1200" cap="none" spc="0" normalizeH="0" baseline="0" noProof="0">
                  <a:ln>
                    <a:noFill/>
                  </a:ln>
                  <a:solidFill>
                    <a:srgbClr val="000000"/>
                  </a:solidFill>
                  <a:effectLst/>
                  <a:uLnTx/>
                  <a:uFillTx/>
                  <a:latin typeface="Segoe UI"/>
                  <a:ea typeface="+mn-ea"/>
                  <a:cs typeface="Segoe UI"/>
                </a:rPr>
                <a:t>de</a:t>
              </a:r>
              <a:r>
                <a:rPr kumimoji="0" lang="fr-fr" sz="900" b="0" i="0" u="none" strike="noStrike" kern="1200" cap="none" spc="0" normalizeH="0" baseline="0" noProof="0">
                  <a:ln>
                    <a:noFill/>
                  </a:ln>
                  <a:solidFill>
                    <a:srgbClr val="000000"/>
                  </a:solidFill>
                  <a:effectLst/>
                  <a:uLnTx/>
                  <a:uFillTx/>
                  <a:latin typeface="Segoe UI"/>
                  <a:ea typeface="+mn-ea"/>
                  <a:cs typeface="Segoe UI"/>
                </a:rPr>
                <a:t> produits</a:t>
              </a:r>
              <a:endParaRPr kumimoji="0" lang="en-US" sz="900" b="0" i="0" u="none" strike="noStrike" kern="1200" cap="none" spc="0" normalizeH="0" baseline="0" noProof="0">
                <a:ln>
                  <a:noFill/>
                </a:ln>
                <a:solidFill>
                  <a:srgbClr val="000000"/>
                </a:solidFill>
                <a:effectLst/>
                <a:uLnTx/>
                <a:uFillTx/>
                <a:latin typeface="Segoe UI"/>
                <a:ea typeface="+mn-ea"/>
                <a:cs typeface="Segoe UI"/>
              </a:endParaRPr>
            </a:p>
          </p:txBody>
        </p:sp>
      </p:grpSp>
      <p:pic>
        <p:nvPicPr>
          <p:cNvPr id="85" name="Picture 84">
            <a:extLst>
              <a:ext uri="{FF2B5EF4-FFF2-40B4-BE49-F238E27FC236}">
                <a16:creationId xmlns:a16="http://schemas.microsoft.com/office/drawing/2014/main" id="{061A2554-A9FC-F97F-F48D-8DA7956AFEA5}"/>
              </a:ext>
            </a:extLst>
          </p:cNvPr>
          <p:cNvPicPr>
            <a:picLocks noChangeAspect="1"/>
          </p:cNvPicPr>
          <p:nvPr/>
        </p:nvPicPr>
        <p:blipFill>
          <a:blip r:embed="rId6">
            <a:clrChange>
              <a:clrFrom>
                <a:srgbClr val="1E1E1E"/>
              </a:clrFrom>
              <a:clrTo>
                <a:srgbClr val="1E1E1E">
                  <a:alpha val="0"/>
                </a:srgbClr>
              </a:clrTo>
            </a:clrChange>
          </a:blip>
          <a:stretch>
            <a:fillRect/>
          </a:stretch>
        </p:blipFill>
        <p:spPr>
          <a:xfrm>
            <a:off x="3244355" y="2790910"/>
            <a:ext cx="479341" cy="485819"/>
          </a:xfrm>
          <a:prstGeom prst="rect">
            <a:avLst/>
          </a:prstGeom>
        </p:spPr>
      </p:pic>
      <p:pic>
        <p:nvPicPr>
          <p:cNvPr id="87" name="Picture 86">
            <a:extLst>
              <a:ext uri="{FF2B5EF4-FFF2-40B4-BE49-F238E27FC236}">
                <a16:creationId xmlns:a16="http://schemas.microsoft.com/office/drawing/2014/main" id="{F1C9A41B-2D25-3797-36C6-CB0CBE837BE9}"/>
              </a:ext>
            </a:extLst>
          </p:cNvPr>
          <p:cNvPicPr>
            <a:picLocks noChangeAspect="1"/>
          </p:cNvPicPr>
          <p:nvPr/>
        </p:nvPicPr>
        <p:blipFill>
          <a:blip r:embed="rId7">
            <a:clrChange>
              <a:clrFrom>
                <a:srgbClr val="1E1E1E"/>
              </a:clrFrom>
              <a:clrTo>
                <a:srgbClr val="1E1E1E">
                  <a:alpha val="0"/>
                </a:srgbClr>
              </a:clrTo>
            </a:clrChange>
          </a:blip>
          <a:stretch>
            <a:fillRect/>
          </a:stretch>
        </p:blipFill>
        <p:spPr>
          <a:xfrm>
            <a:off x="1111927" y="2808540"/>
            <a:ext cx="592304" cy="540347"/>
          </a:xfrm>
          <a:prstGeom prst="rect">
            <a:avLst/>
          </a:prstGeom>
        </p:spPr>
      </p:pic>
      <p:pic>
        <p:nvPicPr>
          <p:cNvPr id="89" name="Picture 88">
            <a:extLst>
              <a:ext uri="{FF2B5EF4-FFF2-40B4-BE49-F238E27FC236}">
                <a16:creationId xmlns:a16="http://schemas.microsoft.com/office/drawing/2014/main" id="{EA063618-4979-192E-8E1A-C511BB72C99A}"/>
              </a:ext>
            </a:extLst>
          </p:cNvPr>
          <p:cNvPicPr>
            <a:picLocks noChangeAspect="1"/>
          </p:cNvPicPr>
          <p:nvPr/>
        </p:nvPicPr>
        <p:blipFill>
          <a:blip r:embed="rId8">
            <a:clrChange>
              <a:clrFrom>
                <a:srgbClr val="1E1E1E"/>
              </a:clrFrom>
              <a:clrTo>
                <a:srgbClr val="1E1E1E">
                  <a:alpha val="0"/>
                </a:srgbClr>
              </a:clrTo>
            </a:clrChange>
          </a:blip>
          <a:stretch>
            <a:fillRect/>
          </a:stretch>
        </p:blipFill>
        <p:spPr>
          <a:xfrm>
            <a:off x="7413478" y="2764264"/>
            <a:ext cx="637579" cy="545724"/>
          </a:xfrm>
          <a:prstGeom prst="rect">
            <a:avLst/>
          </a:prstGeom>
        </p:spPr>
      </p:pic>
      <p:pic>
        <p:nvPicPr>
          <p:cNvPr id="93" name="Picture 92">
            <a:extLst>
              <a:ext uri="{FF2B5EF4-FFF2-40B4-BE49-F238E27FC236}">
                <a16:creationId xmlns:a16="http://schemas.microsoft.com/office/drawing/2014/main" id="{F57E0FBF-59B6-3279-80DA-ACFE8F4C3CA0}"/>
              </a:ext>
            </a:extLst>
          </p:cNvPr>
          <p:cNvPicPr>
            <a:picLocks noChangeAspect="1"/>
          </p:cNvPicPr>
          <p:nvPr/>
        </p:nvPicPr>
        <p:blipFill>
          <a:blip r:embed="rId9">
            <a:clrChange>
              <a:clrFrom>
                <a:srgbClr val="1E1E1E"/>
              </a:clrFrom>
              <a:clrTo>
                <a:srgbClr val="1E1E1E">
                  <a:alpha val="0"/>
                </a:srgbClr>
              </a:clrTo>
            </a:clrChange>
          </a:blip>
          <a:stretch>
            <a:fillRect/>
          </a:stretch>
        </p:blipFill>
        <p:spPr>
          <a:xfrm>
            <a:off x="1111927" y="4135323"/>
            <a:ext cx="598674" cy="581889"/>
          </a:xfrm>
          <a:prstGeom prst="rect">
            <a:avLst/>
          </a:prstGeom>
        </p:spPr>
      </p:pic>
      <p:pic>
        <p:nvPicPr>
          <p:cNvPr id="95" name="Picture 94">
            <a:extLst>
              <a:ext uri="{FF2B5EF4-FFF2-40B4-BE49-F238E27FC236}">
                <a16:creationId xmlns:a16="http://schemas.microsoft.com/office/drawing/2014/main" id="{488E78EA-4DCF-2688-2EB2-4A4F02021F9F}"/>
              </a:ext>
            </a:extLst>
          </p:cNvPr>
          <p:cNvPicPr>
            <a:picLocks noChangeAspect="1"/>
          </p:cNvPicPr>
          <p:nvPr/>
        </p:nvPicPr>
        <p:blipFill>
          <a:blip r:embed="rId10">
            <a:clrChange>
              <a:clrFrom>
                <a:srgbClr val="1E1E1E"/>
              </a:clrFrom>
              <a:clrTo>
                <a:srgbClr val="1E1E1E">
                  <a:alpha val="0"/>
                </a:srgbClr>
              </a:clrTo>
            </a:clrChange>
          </a:blip>
          <a:stretch>
            <a:fillRect/>
          </a:stretch>
        </p:blipFill>
        <p:spPr>
          <a:xfrm>
            <a:off x="3221620" y="4183454"/>
            <a:ext cx="542786" cy="542786"/>
          </a:xfrm>
          <a:prstGeom prst="rect">
            <a:avLst/>
          </a:prstGeom>
        </p:spPr>
      </p:pic>
      <p:pic>
        <p:nvPicPr>
          <p:cNvPr id="97" name="Picture 96">
            <a:extLst>
              <a:ext uri="{FF2B5EF4-FFF2-40B4-BE49-F238E27FC236}">
                <a16:creationId xmlns:a16="http://schemas.microsoft.com/office/drawing/2014/main" id="{04791657-FA4B-0CBF-E5AC-F8A91BC6EF9F}"/>
              </a:ext>
            </a:extLst>
          </p:cNvPr>
          <p:cNvPicPr>
            <a:picLocks noChangeAspect="1"/>
          </p:cNvPicPr>
          <p:nvPr/>
        </p:nvPicPr>
        <p:blipFill>
          <a:blip r:embed="rId11">
            <a:clrChange>
              <a:clrFrom>
                <a:srgbClr val="1E1E1E"/>
              </a:clrFrom>
              <a:clrTo>
                <a:srgbClr val="1E1E1E">
                  <a:alpha val="0"/>
                </a:srgbClr>
              </a:clrTo>
            </a:clrChange>
          </a:blip>
          <a:stretch>
            <a:fillRect/>
          </a:stretch>
        </p:blipFill>
        <p:spPr>
          <a:xfrm>
            <a:off x="7423975" y="5661112"/>
            <a:ext cx="632871" cy="595006"/>
          </a:xfrm>
          <a:prstGeom prst="rect">
            <a:avLst/>
          </a:prstGeom>
        </p:spPr>
      </p:pic>
      <p:pic>
        <p:nvPicPr>
          <p:cNvPr id="99" name="Picture 98">
            <a:extLst>
              <a:ext uri="{FF2B5EF4-FFF2-40B4-BE49-F238E27FC236}">
                <a16:creationId xmlns:a16="http://schemas.microsoft.com/office/drawing/2014/main" id="{7D743907-A10D-1EDA-715A-8975C6849073}"/>
              </a:ext>
            </a:extLst>
          </p:cNvPr>
          <p:cNvPicPr>
            <a:picLocks noChangeAspect="1"/>
          </p:cNvPicPr>
          <p:nvPr/>
        </p:nvPicPr>
        <p:blipFill>
          <a:blip r:embed="rId12">
            <a:clrChange>
              <a:clrFrom>
                <a:srgbClr val="1E1E1E"/>
              </a:clrFrom>
              <a:clrTo>
                <a:srgbClr val="1E1E1E">
                  <a:alpha val="0"/>
                </a:srgbClr>
              </a:clrTo>
            </a:clrChange>
          </a:blip>
          <a:stretch>
            <a:fillRect/>
          </a:stretch>
        </p:blipFill>
        <p:spPr>
          <a:xfrm>
            <a:off x="9482543" y="5635041"/>
            <a:ext cx="533108" cy="564163"/>
          </a:xfrm>
          <a:prstGeom prst="rect">
            <a:avLst/>
          </a:prstGeom>
        </p:spPr>
      </p:pic>
      <p:pic>
        <p:nvPicPr>
          <p:cNvPr id="101" name="Picture 100">
            <a:extLst>
              <a:ext uri="{FF2B5EF4-FFF2-40B4-BE49-F238E27FC236}">
                <a16:creationId xmlns:a16="http://schemas.microsoft.com/office/drawing/2014/main" id="{6806504E-77A2-04F8-49DA-3C74BC3F1EE9}"/>
              </a:ext>
            </a:extLst>
          </p:cNvPr>
          <p:cNvPicPr>
            <a:picLocks noChangeAspect="1"/>
          </p:cNvPicPr>
          <p:nvPr/>
        </p:nvPicPr>
        <p:blipFill>
          <a:blip r:embed="rId13">
            <a:clrChange>
              <a:clrFrom>
                <a:srgbClr val="1E1E1E"/>
              </a:clrFrom>
              <a:clrTo>
                <a:srgbClr val="1E1E1E">
                  <a:alpha val="0"/>
                </a:srgbClr>
              </a:clrTo>
            </a:clrChange>
          </a:blip>
          <a:stretch>
            <a:fillRect/>
          </a:stretch>
        </p:blipFill>
        <p:spPr>
          <a:xfrm>
            <a:off x="3211987" y="5678464"/>
            <a:ext cx="656006" cy="592707"/>
          </a:xfrm>
          <a:prstGeom prst="rect">
            <a:avLst/>
          </a:prstGeom>
        </p:spPr>
      </p:pic>
      <p:pic>
        <p:nvPicPr>
          <p:cNvPr id="103" name="Picture 102">
            <a:extLst>
              <a:ext uri="{FF2B5EF4-FFF2-40B4-BE49-F238E27FC236}">
                <a16:creationId xmlns:a16="http://schemas.microsoft.com/office/drawing/2014/main" id="{AF47FE27-B25B-E0CC-FDFB-2867DF17740C}"/>
              </a:ext>
            </a:extLst>
          </p:cNvPr>
          <p:cNvPicPr>
            <a:picLocks noChangeAspect="1"/>
          </p:cNvPicPr>
          <p:nvPr/>
        </p:nvPicPr>
        <p:blipFill>
          <a:blip r:embed="rId14">
            <a:clrChange>
              <a:clrFrom>
                <a:srgbClr val="1E1E1E"/>
              </a:clrFrom>
              <a:clrTo>
                <a:srgbClr val="1E1E1E">
                  <a:alpha val="0"/>
                </a:srgbClr>
              </a:clrTo>
            </a:clrChange>
          </a:blip>
          <a:stretch>
            <a:fillRect/>
          </a:stretch>
        </p:blipFill>
        <p:spPr>
          <a:xfrm>
            <a:off x="9438367" y="2738144"/>
            <a:ext cx="761339" cy="666172"/>
          </a:xfrm>
          <a:prstGeom prst="rect">
            <a:avLst/>
          </a:prstGeom>
        </p:spPr>
      </p:pic>
      <p:pic>
        <p:nvPicPr>
          <p:cNvPr id="105" name="Picture 104">
            <a:extLst>
              <a:ext uri="{FF2B5EF4-FFF2-40B4-BE49-F238E27FC236}">
                <a16:creationId xmlns:a16="http://schemas.microsoft.com/office/drawing/2014/main" id="{27574075-C4DE-58D8-F088-B9779C2E1991}"/>
              </a:ext>
            </a:extLst>
          </p:cNvPr>
          <p:cNvPicPr>
            <a:picLocks noChangeAspect="1"/>
          </p:cNvPicPr>
          <p:nvPr/>
        </p:nvPicPr>
        <p:blipFill>
          <a:blip r:embed="rId15">
            <a:clrChange>
              <a:clrFrom>
                <a:srgbClr val="1E1E1E"/>
              </a:clrFrom>
              <a:clrTo>
                <a:srgbClr val="1E1E1E">
                  <a:alpha val="0"/>
                </a:srgbClr>
              </a:clrTo>
            </a:clrChange>
          </a:blip>
          <a:stretch>
            <a:fillRect/>
          </a:stretch>
        </p:blipFill>
        <p:spPr>
          <a:xfrm>
            <a:off x="1075593" y="5576572"/>
            <a:ext cx="599952" cy="641125"/>
          </a:xfrm>
          <a:prstGeom prst="rect">
            <a:avLst/>
          </a:prstGeom>
        </p:spPr>
      </p:pic>
      <p:pic>
        <p:nvPicPr>
          <p:cNvPr id="107" name="Picture 106">
            <a:extLst>
              <a:ext uri="{FF2B5EF4-FFF2-40B4-BE49-F238E27FC236}">
                <a16:creationId xmlns:a16="http://schemas.microsoft.com/office/drawing/2014/main" id="{76500203-06FE-1006-B3CB-0829175411FE}"/>
              </a:ext>
            </a:extLst>
          </p:cNvPr>
          <p:cNvPicPr>
            <a:picLocks noChangeAspect="1"/>
          </p:cNvPicPr>
          <p:nvPr/>
        </p:nvPicPr>
        <p:blipFill>
          <a:blip r:embed="rId16">
            <a:clrChange>
              <a:clrFrom>
                <a:srgbClr val="1E1E1E"/>
              </a:clrFrom>
              <a:clrTo>
                <a:srgbClr val="1E1E1E">
                  <a:alpha val="0"/>
                </a:srgbClr>
              </a:clrTo>
            </a:clrChange>
          </a:blip>
          <a:stretch>
            <a:fillRect/>
          </a:stretch>
        </p:blipFill>
        <p:spPr>
          <a:xfrm>
            <a:off x="5232917" y="4147737"/>
            <a:ext cx="771188" cy="713827"/>
          </a:xfrm>
          <a:prstGeom prst="rect">
            <a:avLst/>
          </a:prstGeom>
        </p:spPr>
      </p:pic>
      <p:pic>
        <p:nvPicPr>
          <p:cNvPr id="109" name="Picture 108">
            <a:extLst>
              <a:ext uri="{FF2B5EF4-FFF2-40B4-BE49-F238E27FC236}">
                <a16:creationId xmlns:a16="http://schemas.microsoft.com/office/drawing/2014/main" id="{A3ACE3B2-CD3E-5C3B-CB5F-A5E438C0B71A}"/>
              </a:ext>
            </a:extLst>
          </p:cNvPr>
          <p:cNvPicPr>
            <a:picLocks noChangeAspect="1"/>
          </p:cNvPicPr>
          <p:nvPr/>
        </p:nvPicPr>
        <p:blipFill>
          <a:blip r:embed="rId17">
            <a:clrChange>
              <a:clrFrom>
                <a:srgbClr val="1E1E1E"/>
              </a:clrFrom>
              <a:clrTo>
                <a:srgbClr val="1E1E1E">
                  <a:alpha val="0"/>
                </a:srgbClr>
              </a:clrTo>
            </a:clrChange>
          </a:blip>
          <a:stretch>
            <a:fillRect/>
          </a:stretch>
        </p:blipFill>
        <p:spPr>
          <a:xfrm>
            <a:off x="5402674" y="5699633"/>
            <a:ext cx="540352" cy="522426"/>
          </a:xfrm>
          <a:prstGeom prst="rect">
            <a:avLst/>
          </a:prstGeom>
        </p:spPr>
      </p:pic>
      <p:pic>
        <p:nvPicPr>
          <p:cNvPr id="111" name="Picture 110">
            <a:extLst>
              <a:ext uri="{FF2B5EF4-FFF2-40B4-BE49-F238E27FC236}">
                <a16:creationId xmlns:a16="http://schemas.microsoft.com/office/drawing/2014/main" id="{A48A5BA3-6430-99CB-FA80-0DD04345B602}"/>
              </a:ext>
            </a:extLst>
          </p:cNvPr>
          <p:cNvPicPr>
            <a:picLocks noChangeAspect="1"/>
          </p:cNvPicPr>
          <p:nvPr/>
        </p:nvPicPr>
        <p:blipFill>
          <a:blip r:embed="rId18">
            <a:clrChange>
              <a:clrFrom>
                <a:srgbClr val="1E1E1E"/>
              </a:clrFrom>
              <a:clrTo>
                <a:srgbClr val="1E1E1E">
                  <a:alpha val="0"/>
                </a:srgbClr>
              </a:clrTo>
            </a:clrChange>
          </a:blip>
          <a:stretch>
            <a:fillRect/>
          </a:stretch>
        </p:blipFill>
        <p:spPr>
          <a:xfrm>
            <a:off x="7423976" y="4166364"/>
            <a:ext cx="643406" cy="676572"/>
          </a:xfrm>
          <a:prstGeom prst="rect">
            <a:avLst/>
          </a:prstGeom>
        </p:spPr>
      </p:pic>
      <p:sp>
        <p:nvSpPr>
          <p:cNvPr id="112" name="TextBox 111">
            <a:extLst>
              <a:ext uri="{FF2B5EF4-FFF2-40B4-BE49-F238E27FC236}">
                <a16:creationId xmlns:a16="http://schemas.microsoft.com/office/drawing/2014/main" id="{D78F9AA8-0522-F0C8-01FB-159985905D51}"/>
              </a:ext>
            </a:extLst>
          </p:cNvPr>
          <p:cNvSpPr txBox="1"/>
          <p:nvPr/>
        </p:nvSpPr>
        <p:spPr>
          <a:xfrm>
            <a:off x="527431" y="6649264"/>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fr-fr" sz="1100" b="0" i="0" u="none" strike="noStrike" kern="1200" cap="none" spc="0" normalizeH="0" baseline="0" noProof="0">
                <a:ln>
                  <a:noFill/>
                </a:ln>
                <a:solidFill>
                  <a:srgbClr val="091F2C"/>
                </a:solidFill>
                <a:effectLst/>
                <a:uLnTx/>
                <a:uFillTx/>
                <a:latin typeface="Segoe Sans Display"/>
                <a:ea typeface="+mn-ea"/>
                <a:cs typeface="+mn-cs"/>
              </a:rPr>
              <a:t>La création d’un agent n’est possible que si l’administrateur de votre organisation a activé cette fonctionnalité.</a:t>
            </a:r>
          </a:p>
        </p:txBody>
      </p:sp>
      <p:pic>
        <p:nvPicPr>
          <p:cNvPr id="116" name="Picture 115">
            <a:extLst>
              <a:ext uri="{FF2B5EF4-FFF2-40B4-BE49-F238E27FC236}">
                <a16:creationId xmlns:a16="http://schemas.microsoft.com/office/drawing/2014/main" id="{72970C4A-0DBA-D091-1AB1-6ADDFEF868FB}"/>
              </a:ext>
            </a:extLst>
          </p:cNvPr>
          <p:cNvPicPr>
            <a:picLocks noChangeAspect="1"/>
          </p:cNvPicPr>
          <p:nvPr/>
        </p:nvPicPr>
        <p:blipFill>
          <a:blip r:embed="rId19"/>
          <a:stretch>
            <a:fillRect/>
          </a:stretch>
        </p:blipFill>
        <p:spPr>
          <a:xfrm>
            <a:off x="5359692" y="2743650"/>
            <a:ext cx="644413" cy="601452"/>
          </a:xfrm>
          <a:prstGeom prst="rect">
            <a:avLst/>
          </a:prstGeom>
        </p:spPr>
      </p:pic>
    </p:spTree>
    <p:extLst>
      <p:ext uri="{BB962C8B-B14F-4D97-AF65-F5344CB8AC3E}">
        <p14:creationId xmlns:p14="http://schemas.microsoft.com/office/powerpoint/2010/main" val="10428300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65EA-E4DF-D944-557F-BDE648F09A95}"/>
              </a:ext>
            </a:extLst>
          </p:cNvPr>
          <p:cNvSpPr>
            <a:spLocks noGrp="1"/>
          </p:cNvSpPr>
          <p:nvPr>
            <p:ph type="title"/>
          </p:nvPr>
        </p:nvSpPr>
        <p:spPr/>
        <p:txBody>
          <a:bodyPr/>
          <a:lstStyle/>
          <a:p>
            <a:r>
              <a:rPr lang="fr-fr"/>
              <a:t>Exemples d’agents</a:t>
            </a:r>
          </a:p>
        </p:txBody>
      </p:sp>
      <p:pic>
        <p:nvPicPr>
          <p:cNvPr id="5" name="Picture 4">
            <a:extLst>
              <a:ext uri="{FF2B5EF4-FFF2-40B4-BE49-F238E27FC236}">
                <a16:creationId xmlns:a16="http://schemas.microsoft.com/office/drawing/2014/main" id="{3733A812-F8FC-2710-9286-D0B721604A7A}"/>
              </a:ext>
            </a:extLst>
          </p:cNvPr>
          <p:cNvPicPr>
            <a:picLocks noChangeAspect="1"/>
          </p:cNvPicPr>
          <p:nvPr/>
        </p:nvPicPr>
        <p:blipFill>
          <a:blip r:embed="rId3"/>
          <a:stretch>
            <a:fillRect/>
          </a:stretch>
        </p:blipFill>
        <p:spPr>
          <a:xfrm>
            <a:off x="3791965" y="0"/>
            <a:ext cx="8400035" cy="6858000"/>
          </a:xfrm>
          <a:prstGeom prst="rect">
            <a:avLst/>
          </a:prstGeom>
        </p:spPr>
      </p:pic>
      <p:sp>
        <p:nvSpPr>
          <p:cNvPr id="6" name="TextBox 5">
            <a:extLst>
              <a:ext uri="{FF2B5EF4-FFF2-40B4-BE49-F238E27FC236}">
                <a16:creationId xmlns:a16="http://schemas.microsoft.com/office/drawing/2014/main" id="{47C78954-1472-AFA2-87C1-7BB4CF074537}"/>
              </a:ext>
            </a:extLst>
          </p:cNvPr>
          <p:cNvSpPr txBox="1"/>
          <p:nvPr/>
        </p:nvSpPr>
        <p:spPr>
          <a:xfrm>
            <a:off x="225380" y="2201031"/>
            <a:ext cx="3258355" cy="3385542"/>
          </a:xfrm>
          <a:prstGeom prst="rect">
            <a:avLst/>
          </a:prstGeom>
          <a:noFill/>
        </p:spPr>
        <p:txBody>
          <a:bodyPr wrap="square" lIns="0" tIns="0" rIns="0" bIns="0" rtlCol="0">
            <a:spAutoFit/>
          </a:bodyPr>
          <a:lstStyle/>
          <a:p>
            <a:pPr algn="l"/>
            <a:r>
              <a:rPr lang="fr-fr" sz="2000"/>
              <a:t>Vidéo de démonstration</a:t>
            </a:r>
          </a:p>
          <a:p>
            <a:pPr algn="l"/>
            <a:endParaRPr lang="en-GB" sz="2000"/>
          </a:p>
          <a:p>
            <a:pPr algn="l"/>
            <a:r>
              <a:rPr lang="fr-fr" sz="2000"/>
              <a:t>Configuration des agents</a:t>
            </a:r>
          </a:p>
          <a:p>
            <a:pPr algn="l"/>
            <a:endParaRPr lang="en-GB" sz="2000"/>
          </a:p>
          <a:p>
            <a:pPr algn="l"/>
            <a:r>
              <a:rPr lang="fr-fr" sz="2000"/>
              <a:t>Icônes</a:t>
            </a:r>
          </a:p>
          <a:p>
            <a:pPr algn="l"/>
            <a:endParaRPr lang="en-GB" sz="2000"/>
          </a:p>
          <a:p>
            <a:pPr algn="l"/>
            <a:r>
              <a:rPr lang="fr-fr" sz="2000"/>
              <a:t>Instructions de création </a:t>
            </a:r>
          </a:p>
          <a:p>
            <a:pPr algn="l"/>
            <a:endParaRPr lang="en-GB" sz="2000"/>
          </a:p>
          <a:p>
            <a:pPr algn="l"/>
            <a:r>
              <a:rPr lang="fr-fr" sz="2000">
                <a:hlinkClick r:id="rId4"/>
              </a:rPr>
              <a:t>aka.ms/copilotquickstarts </a:t>
            </a:r>
            <a:endParaRPr lang="en-US" sz="2000">
              <a:solidFill>
                <a:srgbClr val="000000"/>
              </a:solidFill>
              <a:latin typeface="Segoe UI"/>
            </a:endParaRPr>
          </a:p>
          <a:p>
            <a:pPr lvl="0" defTabSz="914400">
              <a:defRPr/>
            </a:pPr>
            <a:endParaRPr lang="en-US" sz="2000">
              <a:solidFill>
                <a:srgbClr val="000000"/>
              </a:solidFill>
              <a:latin typeface="Segoe UI"/>
            </a:endParaRPr>
          </a:p>
          <a:p>
            <a:pPr algn="l"/>
            <a:endParaRPr lang="en-GB" sz="2000"/>
          </a:p>
        </p:txBody>
      </p:sp>
    </p:spTree>
    <p:extLst>
      <p:ext uri="{BB962C8B-B14F-4D97-AF65-F5344CB8AC3E}">
        <p14:creationId xmlns:p14="http://schemas.microsoft.com/office/powerpoint/2010/main" val="28179328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BE0C6-DED5-DD9A-FEEB-0AB2A154CBD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CB135EE-1C60-F9DD-2E10-16ACE1016D8A}"/>
              </a:ext>
            </a:extLst>
          </p:cNvPr>
          <p:cNvSpPr txBox="1">
            <a:spLocks noGrp="1"/>
          </p:cNvSpPr>
          <p:nvPr>
            <p:ph type="title"/>
          </p:nvPr>
        </p:nvSpPr>
        <p:spPr>
          <a:xfrm>
            <a:off x="588263" y="494585"/>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ct val="0"/>
              </a:spcBef>
              <a:spcAft>
                <a:spcPts val="0"/>
              </a:spcAft>
              <a:buClrTx/>
              <a:buSzTx/>
              <a:buFontTx/>
              <a:buNone/>
              <a:tabLst/>
              <a:defRPr/>
            </a:pPr>
            <a:r>
              <a:rPr lang="fr-fr"/>
              <a:t>C</a:t>
            </a:r>
            <a:r>
              <a:rPr lang="fr-fr" sz="3600"/>
              <a:t>réation d’agents en utilisant des </a:t>
            </a:r>
            <a:r>
              <a:rPr lang="fr-fr"/>
              <a:t>exemples</a:t>
            </a:r>
            <a:r>
              <a:rPr lang="fr-fr" sz="3600"/>
              <a:t> d’agents</a:t>
            </a:r>
            <a:endParaRPr kumimoji="0" lang="en-US"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pic>
        <p:nvPicPr>
          <p:cNvPr id="5" name="Picture 4">
            <a:extLst>
              <a:ext uri="{FF2B5EF4-FFF2-40B4-BE49-F238E27FC236}">
                <a16:creationId xmlns:a16="http://schemas.microsoft.com/office/drawing/2014/main" id="{13BBC8B1-F7C8-799C-22ED-B27160A7071F}"/>
              </a:ext>
            </a:extLst>
          </p:cNvPr>
          <p:cNvPicPr>
            <a:picLocks noChangeAspect="1"/>
          </p:cNvPicPr>
          <p:nvPr/>
        </p:nvPicPr>
        <p:blipFill>
          <a:blip r:embed="rId3"/>
          <a:stretch>
            <a:fillRect/>
          </a:stretch>
        </p:blipFill>
        <p:spPr>
          <a:xfrm>
            <a:off x="6202280" y="2716083"/>
            <a:ext cx="5775139" cy="4075743"/>
          </a:xfrm>
          <a:prstGeom prst="rect">
            <a:avLst/>
          </a:prstGeom>
        </p:spPr>
      </p:pic>
      <p:sp>
        <p:nvSpPr>
          <p:cNvPr id="7" name="TextBox 6">
            <a:extLst>
              <a:ext uri="{FF2B5EF4-FFF2-40B4-BE49-F238E27FC236}">
                <a16:creationId xmlns:a16="http://schemas.microsoft.com/office/drawing/2014/main" id="{2689F384-2C62-56BB-2316-50D6500E727E}"/>
              </a:ext>
            </a:extLst>
          </p:cNvPr>
          <p:cNvSpPr txBox="1"/>
          <p:nvPr/>
        </p:nvSpPr>
        <p:spPr>
          <a:xfrm>
            <a:off x="3779818" y="2970837"/>
            <a:ext cx="1810343" cy="1508105"/>
          </a:xfrm>
          <a:prstGeom prst="rect">
            <a:avLst/>
          </a:prstGeom>
          <a:noFill/>
        </p:spPr>
        <p:txBody>
          <a:bodyPr wrap="square" lIns="0" tIns="0" rIns="0" bIns="0" rtlCol="0">
            <a:spAutoFit/>
          </a:bodyPr>
          <a:lstStyle/>
          <a:p>
            <a:pPr algn="l"/>
            <a:r>
              <a:rPr lang="fr-fr" sz="1400"/>
              <a:t>Saisir :</a:t>
            </a:r>
          </a:p>
          <a:p>
            <a:pPr marL="457200" indent="-457200" algn="l">
              <a:buFont typeface="+mj-lt"/>
              <a:buAutoNum type="arabicPeriod"/>
            </a:pPr>
            <a:r>
              <a:rPr lang="fr-fr" sz="1400"/>
              <a:t>Détails</a:t>
            </a:r>
          </a:p>
          <a:p>
            <a:pPr marL="457200" indent="-457200" algn="l">
              <a:buFont typeface="+mj-lt"/>
              <a:buAutoNum type="arabicPeriod"/>
            </a:pPr>
            <a:r>
              <a:rPr lang="fr-fr" sz="1400"/>
              <a:t>Instructions</a:t>
            </a:r>
          </a:p>
          <a:p>
            <a:pPr marL="457200" indent="-457200" algn="l">
              <a:buFont typeface="+mj-lt"/>
              <a:buAutoNum type="arabicPeriod"/>
            </a:pPr>
            <a:r>
              <a:rPr lang="fr-fr" sz="1400"/>
              <a:t>Connaissances</a:t>
            </a:r>
          </a:p>
          <a:p>
            <a:pPr marL="457200" indent="-457200" algn="l">
              <a:buFont typeface="+mj-lt"/>
              <a:buAutoNum type="arabicPeriod"/>
            </a:pPr>
            <a:r>
              <a:rPr lang="fr-fr" sz="1400"/>
              <a:t>Fonctionnalités</a:t>
            </a:r>
          </a:p>
          <a:p>
            <a:pPr marL="457200" indent="-457200" algn="l">
              <a:buFont typeface="+mj-lt"/>
              <a:buAutoNum type="arabicPeriod"/>
            </a:pPr>
            <a:r>
              <a:rPr lang="fr-fr" sz="1400"/>
              <a:t>Suggestions </a:t>
            </a:r>
            <a:br>
              <a:rPr lang="fr-fr" sz="1400"/>
            </a:br>
            <a:r>
              <a:rPr lang="fr-fr" sz="1400"/>
              <a:t>de requêtes</a:t>
            </a:r>
          </a:p>
        </p:txBody>
      </p:sp>
      <p:pic>
        <p:nvPicPr>
          <p:cNvPr id="8" name="Picture 7">
            <a:extLst>
              <a:ext uri="{FF2B5EF4-FFF2-40B4-BE49-F238E27FC236}">
                <a16:creationId xmlns:a16="http://schemas.microsoft.com/office/drawing/2014/main" id="{04E9EF89-A055-D107-462E-5D53270C0A1A}"/>
              </a:ext>
            </a:extLst>
          </p:cNvPr>
          <p:cNvPicPr>
            <a:picLocks noChangeAspect="1"/>
          </p:cNvPicPr>
          <p:nvPr/>
        </p:nvPicPr>
        <p:blipFill>
          <a:blip r:embed="rId4"/>
          <a:stretch>
            <a:fillRect/>
          </a:stretch>
        </p:blipFill>
        <p:spPr>
          <a:xfrm>
            <a:off x="72639" y="2869531"/>
            <a:ext cx="2889040" cy="2358685"/>
          </a:xfrm>
          <a:prstGeom prst="rect">
            <a:avLst/>
          </a:prstGeom>
        </p:spPr>
      </p:pic>
      <p:sp>
        <p:nvSpPr>
          <p:cNvPr id="6" name="Rectangle: Rounded Corners 15">
            <a:extLst>
              <a:ext uri="{FF2B5EF4-FFF2-40B4-BE49-F238E27FC236}">
                <a16:creationId xmlns:a16="http://schemas.microsoft.com/office/drawing/2014/main" id="{B5A96E60-887E-C3F2-D45D-3E9A0FE17642}"/>
              </a:ext>
              <a:ext uri="{C183D7F6-B498-43B3-948B-1728B52AA6E4}">
                <adec:decorative xmlns:adec="http://schemas.microsoft.com/office/drawing/2017/decorative" val="1"/>
              </a:ext>
            </a:extLst>
          </p:cNvPr>
          <p:cNvSpPr>
            <a:spLocks/>
          </p:cNvSpPr>
          <p:nvPr/>
        </p:nvSpPr>
        <p:spPr bwMode="auto">
          <a:xfrm>
            <a:off x="112043" y="1331366"/>
            <a:ext cx="2870385" cy="815008"/>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10" name="TextBox 33">
            <a:extLst>
              <a:ext uri="{FF2B5EF4-FFF2-40B4-BE49-F238E27FC236}">
                <a16:creationId xmlns:a16="http://schemas.microsoft.com/office/drawing/2014/main" id="{4A9D450F-A61B-1755-5DD8-56CE884968AD}"/>
              </a:ext>
            </a:extLst>
          </p:cNvPr>
          <p:cNvSpPr txBox="1"/>
          <p:nvPr/>
        </p:nvSpPr>
        <p:spPr>
          <a:xfrm>
            <a:off x="247084" y="1371044"/>
            <a:ext cx="2600303"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Choisir</a:t>
            </a: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 un </a:t>
            </a: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exemple</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12" name="Oval 38">
            <a:extLst>
              <a:ext uri="{FF2B5EF4-FFF2-40B4-BE49-F238E27FC236}">
                <a16:creationId xmlns:a16="http://schemas.microsoft.com/office/drawing/2014/main" id="{60E504B4-C0D5-14BD-8122-B2083F6D0F6F}"/>
              </a:ext>
            </a:extLst>
          </p:cNvPr>
          <p:cNvSpPr/>
          <p:nvPr/>
        </p:nvSpPr>
        <p:spPr>
          <a:xfrm>
            <a:off x="1330696" y="1130858"/>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1</a:t>
            </a:r>
          </a:p>
        </p:txBody>
      </p:sp>
      <p:sp>
        <p:nvSpPr>
          <p:cNvPr id="14" name="Rectangle: Rounded Corners 15">
            <a:extLst>
              <a:ext uri="{FF2B5EF4-FFF2-40B4-BE49-F238E27FC236}">
                <a16:creationId xmlns:a16="http://schemas.microsoft.com/office/drawing/2014/main" id="{22B7157A-4800-8F12-83EB-8E7757F5FA03}"/>
              </a:ext>
              <a:ext uri="{C183D7F6-B498-43B3-948B-1728B52AA6E4}">
                <adec:decorative xmlns:adec="http://schemas.microsoft.com/office/drawing/2017/decorative" val="1"/>
              </a:ext>
            </a:extLst>
          </p:cNvPr>
          <p:cNvSpPr>
            <a:spLocks/>
          </p:cNvSpPr>
          <p:nvPr/>
        </p:nvSpPr>
        <p:spPr bwMode="auto">
          <a:xfrm>
            <a:off x="3121530" y="1331366"/>
            <a:ext cx="2870385" cy="815008"/>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16" name="TextBox 33">
            <a:extLst>
              <a:ext uri="{FF2B5EF4-FFF2-40B4-BE49-F238E27FC236}">
                <a16:creationId xmlns:a16="http://schemas.microsoft.com/office/drawing/2014/main" id="{5D0B2D17-169C-BABE-95E3-3A8AD022DC57}"/>
              </a:ext>
            </a:extLst>
          </p:cNvPr>
          <p:cNvSpPr txBox="1"/>
          <p:nvPr/>
        </p:nvSpPr>
        <p:spPr>
          <a:xfrm>
            <a:off x="3256571" y="1371044"/>
            <a:ext cx="2600303"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Saisir</a:t>
            </a: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 les </a:t>
            </a: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informations</a:t>
            </a: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 de </a:t>
            </a: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l’agent</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18" name="Rectangle: Rounded Corners 15">
            <a:extLst>
              <a:ext uri="{FF2B5EF4-FFF2-40B4-BE49-F238E27FC236}">
                <a16:creationId xmlns:a16="http://schemas.microsoft.com/office/drawing/2014/main" id="{15FCEB83-FEA8-FFD9-C2CC-6AF5D1AB4015}"/>
              </a:ext>
              <a:ext uri="{C183D7F6-B498-43B3-948B-1728B52AA6E4}">
                <adec:decorative xmlns:adec="http://schemas.microsoft.com/office/drawing/2017/decorative" val="1"/>
              </a:ext>
            </a:extLst>
          </p:cNvPr>
          <p:cNvSpPr>
            <a:spLocks/>
          </p:cNvSpPr>
          <p:nvPr/>
        </p:nvSpPr>
        <p:spPr bwMode="auto">
          <a:xfrm>
            <a:off x="6152686" y="1331366"/>
            <a:ext cx="2870385" cy="815008"/>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20" name="TextBox 33">
            <a:extLst>
              <a:ext uri="{FF2B5EF4-FFF2-40B4-BE49-F238E27FC236}">
                <a16:creationId xmlns:a16="http://schemas.microsoft.com/office/drawing/2014/main" id="{47885E83-97D3-0356-37FA-ADC37153DC86}"/>
              </a:ext>
            </a:extLst>
          </p:cNvPr>
          <p:cNvSpPr txBox="1"/>
          <p:nvPr/>
        </p:nvSpPr>
        <p:spPr>
          <a:xfrm>
            <a:off x="6287727" y="1371044"/>
            <a:ext cx="2600303"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Tester &amp; </a:t>
            </a: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créer</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22" name="Rectangle: Rounded Corners 15">
            <a:extLst>
              <a:ext uri="{FF2B5EF4-FFF2-40B4-BE49-F238E27FC236}">
                <a16:creationId xmlns:a16="http://schemas.microsoft.com/office/drawing/2014/main" id="{D80D7CF7-675A-5A6C-2F5E-8E9A96E1CE4B}"/>
              </a:ext>
              <a:ext uri="{C183D7F6-B498-43B3-948B-1728B52AA6E4}">
                <adec:decorative xmlns:adec="http://schemas.microsoft.com/office/drawing/2017/decorative" val="1"/>
              </a:ext>
            </a:extLst>
          </p:cNvPr>
          <p:cNvSpPr>
            <a:spLocks/>
          </p:cNvSpPr>
          <p:nvPr/>
        </p:nvSpPr>
        <p:spPr bwMode="auto">
          <a:xfrm>
            <a:off x="9209572" y="1331366"/>
            <a:ext cx="2870385" cy="815008"/>
          </a:xfrm>
          <a:prstGeom prst="roundRect">
            <a:avLst>
              <a:gd name="adj" fmla="val 4984"/>
            </a:avLst>
          </a:prstGeom>
          <a:solidFill>
            <a:srgbClr val="FFFFFF">
              <a:alpha val="60000"/>
            </a:srgbClr>
          </a:solid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a:noFill/>
              </a:ln>
              <a:solidFill>
                <a:srgbClr val="091F2C"/>
              </a:solidFill>
              <a:effectLst/>
              <a:uLnTx/>
              <a:uFillTx/>
              <a:latin typeface="Segoe UI"/>
              <a:ea typeface="+mn-ea"/>
              <a:cs typeface="Segoe UI" pitchFamily="34" charset="0"/>
            </a:endParaRPr>
          </a:p>
        </p:txBody>
      </p:sp>
      <p:sp>
        <p:nvSpPr>
          <p:cNvPr id="24" name="TextBox 33">
            <a:extLst>
              <a:ext uri="{FF2B5EF4-FFF2-40B4-BE49-F238E27FC236}">
                <a16:creationId xmlns:a16="http://schemas.microsoft.com/office/drawing/2014/main" id="{0DDCBFC0-3477-A693-FAEF-F177F39662C2}"/>
              </a:ext>
            </a:extLst>
          </p:cNvPr>
          <p:cNvSpPr txBox="1"/>
          <p:nvPr/>
        </p:nvSpPr>
        <p:spPr>
          <a:xfrm>
            <a:off x="9344613" y="1371044"/>
            <a:ext cx="2600303" cy="914400"/>
          </a:xfrm>
          <a:prstGeom prst="roundRect">
            <a:avLst>
              <a:gd name="adj" fmla="val 14967"/>
            </a:avLst>
          </a:prstGeom>
          <a:no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27432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GB" b="1" i="0" u="none" strike="noStrike" kern="1200" cap="none" spc="0" normalizeH="0" baseline="0" noProof="0" err="1">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rPr>
              <a:t>Partager</a:t>
            </a:r>
            <a:endParaRPr kumimoji="0" lang="en-GB" b="1" i="0" u="none" strike="noStrike" kern="1200" cap="none" spc="0" normalizeH="0" baseline="0" noProof="0">
              <a:ln>
                <a:noFill/>
              </a:ln>
              <a:gradFill flip="none" rotWithShape="1">
                <a:gsLst>
                  <a:gs pos="0">
                    <a:srgbClr val="0078D4"/>
                  </a:gs>
                  <a:gs pos="100000">
                    <a:srgbClr val="C73ECC"/>
                  </a:gs>
                </a:gsLst>
                <a:lin ang="0" scaled="1"/>
                <a:tileRect/>
              </a:gradFill>
              <a:effectLst/>
              <a:uLnTx/>
              <a:uFillTx/>
              <a:latin typeface="Segoe Sans Display Semibold" pitchFamily="2" charset="0"/>
              <a:ea typeface="+mn-ea"/>
              <a:cs typeface="Segoe Sans Display Semibold" pitchFamily="2" charset="0"/>
            </a:endParaRPr>
          </a:p>
        </p:txBody>
      </p:sp>
      <p:sp>
        <p:nvSpPr>
          <p:cNvPr id="26" name="Oval 31">
            <a:extLst>
              <a:ext uri="{FF2B5EF4-FFF2-40B4-BE49-F238E27FC236}">
                <a16:creationId xmlns:a16="http://schemas.microsoft.com/office/drawing/2014/main" id="{AAA35807-16BF-A84B-CAAE-062ED732CEF5}"/>
              </a:ext>
            </a:extLst>
          </p:cNvPr>
          <p:cNvSpPr/>
          <p:nvPr/>
        </p:nvSpPr>
        <p:spPr>
          <a:xfrm>
            <a:off x="10473622" y="1127219"/>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4</a:t>
            </a:r>
          </a:p>
        </p:txBody>
      </p:sp>
      <p:sp>
        <p:nvSpPr>
          <p:cNvPr id="28" name="Oval 32">
            <a:extLst>
              <a:ext uri="{FF2B5EF4-FFF2-40B4-BE49-F238E27FC236}">
                <a16:creationId xmlns:a16="http://schemas.microsoft.com/office/drawing/2014/main" id="{EE45726A-239C-F57F-E743-C025840688D1}"/>
              </a:ext>
            </a:extLst>
          </p:cNvPr>
          <p:cNvSpPr/>
          <p:nvPr/>
        </p:nvSpPr>
        <p:spPr>
          <a:xfrm>
            <a:off x="4340183" y="1154505"/>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2</a:t>
            </a:r>
          </a:p>
        </p:txBody>
      </p:sp>
      <p:sp>
        <p:nvSpPr>
          <p:cNvPr id="30" name="Oval 45">
            <a:extLst>
              <a:ext uri="{FF2B5EF4-FFF2-40B4-BE49-F238E27FC236}">
                <a16:creationId xmlns:a16="http://schemas.microsoft.com/office/drawing/2014/main" id="{511B4B90-204E-9112-50EE-AEEC2D99892C}"/>
              </a:ext>
            </a:extLst>
          </p:cNvPr>
          <p:cNvSpPr/>
          <p:nvPr/>
        </p:nvSpPr>
        <p:spPr>
          <a:xfrm>
            <a:off x="7394576" y="1127219"/>
            <a:ext cx="433079" cy="433079"/>
          </a:xfrm>
          <a:prstGeom prst="ellipse">
            <a:avLst/>
          </a:prstGeom>
          <a:gradFill flip="none" rotWithShape="1">
            <a:gsLst>
              <a:gs pos="15000">
                <a:srgbClr val="0078D4"/>
              </a:gs>
              <a:gs pos="100000">
                <a:srgbClr val="C73ECC"/>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BFBFB"/>
                </a:solidFill>
                <a:effectLst/>
                <a:uLnTx/>
                <a:uFillTx/>
                <a:latin typeface="Segoe Sans Display Semibold" pitchFamily="2" charset="0"/>
                <a:ea typeface="+mn-ea"/>
                <a:cs typeface="Segoe Sans Display Semibold" pitchFamily="2" charset="0"/>
              </a:rPr>
              <a:t>3</a:t>
            </a:r>
          </a:p>
        </p:txBody>
      </p:sp>
      <p:sp>
        <p:nvSpPr>
          <p:cNvPr id="9" name="TextBox 8">
            <a:extLst>
              <a:ext uri="{FF2B5EF4-FFF2-40B4-BE49-F238E27FC236}">
                <a16:creationId xmlns:a16="http://schemas.microsoft.com/office/drawing/2014/main" id="{F2D13EE5-9415-B013-18B5-9BA2C996C8B2}"/>
              </a:ext>
            </a:extLst>
          </p:cNvPr>
          <p:cNvSpPr txBox="1"/>
          <p:nvPr/>
        </p:nvSpPr>
        <p:spPr>
          <a:xfrm>
            <a:off x="425524" y="5349895"/>
            <a:ext cx="2421863" cy="861774"/>
          </a:xfrm>
          <a:prstGeom prst="rect">
            <a:avLst/>
          </a:prstGeom>
          <a:noFill/>
        </p:spPr>
        <p:txBody>
          <a:bodyPr wrap="square" lIns="0" tIns="0" rIns="0" bIns="0" rtlCol="0">
            <a:spAutoFit/>
          </a:bodyPr>
          <a:lstStyle/>
          <a:p>
            <a:pPr algn="l"/>
            <a:r>
              <a:rPr lang="fr-fr" sz="1400"/>
              <a:t>Téléchargez:</a:t>
            </a:r>
          </a:p>
          <a:p>
            <a:pPr marL="285750" indent="-285750" algn="l">
              <a:buFontTx/>
              <a:buChar char="-"/>
            </a:pPr>
            <a:r>
              <a:rPr lang="fr-FR" sz="1400"/>
              <a:t>La vidéo d’exemple</a:t>
            </a:r>
          </a:p>
          <a:p>
            <a:pPr marL="285750" indent="-285750" algn="l">
              <a:buFontTx/>
              <a:buChar char="-"/>
            </a:pPr>
            <a:r>
              <a:rPr lang="fr-FR" sz="1400"/>
              <a:t>Le guide complet</a:t>
            </a:r>
          </a:p>
          <a:p>
            <a:pPr marL="285750" indent="-285750" algn="l">
              <a:buFontTx/>
              <a:buChar char="-"/>
            </a:pPr>
            <a:r>
              <a:rPr lang="fr-FR" sz="1400"/>
              <a:t>La documentation</a:t>
            </a:r>
            <a:endParaRPr lang="fr-fr" sz="1400"/>
          </a:p>
        </p:txBody>
      </p:sp>
    </p:spTree>
    <p:extLst>
      <p:ext uri="{BB962C8B-B14F-4D97-AF65-F5344CB8AC3E}">
        <p14:creationId xmlns:p14="http://schemas.microsoft.com/office/powerpoint/2010/main" val="273689158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D584-2B29-C5BA-6124-6D5CFD613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BCB2E0-DBE4-AFFA-E7BC-66DD4AB29C02}"/>
              </a:ext>
            </a:extLst>
          </p:cNvPr>
          <p:cNvSpPr>
            <a:spLocks noGrp="1"/>
          </p:cNvSpPr>
          <p:nvPr>
            <p:ph type="title"/>
          </p:nvPr>
        </p:nvSpPr>
        <p:spPr>
          <a:xfrm>
            <a:off x="571500" y="2792795"/>
            <a:ext cx="5524500" cy="1200329"/>
          </a:xfrm>
          <a:prstGeom prst="rect">
            <a:avLst/>
          </a:prstGeom>
        </p:spPr>
        <p:txBody>
          <a:bodyPr/>
          <a:lstStyle/>
          <a:p>
            <a:r>
              <a:rPr lang="fr-fr" spc="0"/>
              <a:t>Démonstration : </a:t>
            </a:r>
            <a:br>
              <a:rPr lang="fr-fr" spc="0"/>
            </a:br>
            <a:r>
              <a:rPr lang="fr-FR"/>
              <a:t>« Product Crafter »</a:t>
            </a:r>
            <a:r>
              <a:rPr lang="fr-fr"/>
              <a:t> </a:t>
            </a:r>
            <a:endParaRPr lang="fr-fr" spc="0"/>
          </a:p>
        </p:txBody>
      </p:sp>
    </p:spTree>
    <p:extLst>
      <p:ext uri="{BB962C8B-B14F-4D97-AF65-F5344CB8AC3E}">
        <p14:creationId xmlns:p14="http://schemas.microsoft.com/office/powerpoint/2010/main" val="129407004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26776-445A-95DB-99BA-094D1B07D70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76DF80F-0DDF-E2BB-834B-D49418DBA0E7}"/>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fr-fr" sz="3200">
                <a:cs typeface="Segoe UI"/>
              </a:rPr>
              <a:t>Combinez plusieurs agents pour améliorer votre flux de travail !</a:t>
            </a:r>
            <a:endParaRPr lang="en-US" sz="3200" b="0" i="0" u="none" strike="noStrike" kern="1200" cap="none" spc="-50" normalizeH="0" baseline="0" noProof="0">
              <a:ln w="3175">
                <a:noFill/>
              </a:ln>
              <a:solidFill>
                <a:srgbClr val="000000"/>
              </a:solidFill>
              <a:effectLst/>
              <a:uLnTx/>
              <a:uFillTx/>
              <a:latin typeface="Segoe UI Semibold"/>
              <a:cs typeface="Segoe UI"/>
            </a:endParaRPr>
          </a:p>
        </p:txBody>
      </p:sp>
      <p:grpSp>
        <p:nvGrpSpPr>
          <p:cNvPr id="45" name="Group 44">
            <a:extLst>
              <a:ext uri="{FF2B5EF4-FFF2-40B4-BE49-F238E27FC236}">
                <a16:creationId xmlns:a16="http://schemas.microsoft.com/office/drawing/2014/main" id="{06314874-9084-F9DF-A5F3-5273A73364B3}"/>
              </a:ext>
            </a:extLst>
          </p:cNvPr>
          <p:cNvGrpSpPr/>
          <p:nvPr/>
        </p:nvGrpSpPr>
        <p:grpSpPr>
          <a:xfrm>
            <a:off x="4270008" y="3483894"/>
            <a:ext cx="1675510" cy="1323157"/>
            <a:chOff x="5029590" y="2636415"/>
            <a:chExt cx="2158060" cy="1706984"/>
          </a:xfrm>
        </p:grpSpPr>
        <p:sp>
          <p:nvSpPr>
            <p:cNvPr id="10" name="Rectangle: Rounded Corners 9">
              <a:extLst>
                <a:ext uri="{FF2B5EF4-FFF2-40B4-BE49-F238E27FC236}">
                  <a16:creationId xmlns:a16="http://schemas.microsoft.com/office/drawing/2014/main" id="{0554DAF3-A36A-E543-EC51-01DE21663BD7}"/>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E0159830-D419-92C0-43F1-3BCF574A3DF2}"/>
                </a:ext>
              </a:extLst>
            </p:cNvPr>
            <p:cNvSpPr txBox="1"/>
            <p:nvPr/>
          </p:nvSpPr>
          <p:spPr>
            <a:xfrm>
              <a:off x="5244256" y="2638851"/>
              <a:ext cx="1696175" cy="55588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Mentor en storytelling</a:t>
              </a:r>
            </a:p>
          </p:txBody>
        </p:sp>
        <p:sp>
          <p:nvSpPr>
            <p:cNvPr id="12" name="TextBox 11">
              <a:extLst>
                <a:ext uri="{FF2B5EF4-FFF2-40B4-BE49-F238E27FC236}">
                  <a16:creationId xmlns:a16="http://schemas.microsoft.com/office/drawing/2014/main" id="{C4FF830E-709E-983C-742F-5A962A681679}"/>
                </a:ext>
              </a:extLst>
            </p:cNvPr>
            <p:cNvSpPr txBox="1"/>
            <p:nvPr/>
          </p:nvSpPr>
          <p:spPr>
            <a:xfrm>
              <a:off x="5166575" y="3875304"/>
              <a:ext cx="1884090" cy="397058"/>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Segoe UI"/>
                  <a:ea typeface="+mn-ea"/>
                  <a:cs typeface="Segoe UI"/>
                </a:rPr>
                <a:t>Améliorez votre communication</a:t>
              </a:r>
            </a:p>
          </p:txBody>
        </p:sp>
      </p:grpSp>
      <p:grpSp>
        <p:nvGrpSpPr>
          <p:cNvPr id="42" name="Group 41">
            <a:extLst>
              <a:ext uri="{FF2B5EF4-FFF2-40B4-BE49-F238E27FC236}">
                <a16:creationId xmlns:a16="http://schemas.microsoft.com/office/drawing/2014/main" id="{B420C8C5-C462-3FEF-7DAE-8CFE4B6E681A}"/>
              </a:ext>
            </a:extLst>
          </p:cNvPr>
          <p:cNvGrpSpPr/>
          <p:nvPr/>
        </p:nvGrpSpPr>
        <p:grpSpPr>
          <a:xfrm>
            <a:off x="2091871" y="2811238"/>
            <a:ext cx="2214188" cy="1309544"/>
            <a:chOff x="200796" y="4415392"/>
            <a:chExt cx="2868819" cy="1706984"/>
          </a:xfrm>
        </p:grpSpPr>
        <p:sp>
          <p:nvSpPr>
            <p:cNvPr id="29" name="Rectangle: Rounded Corners 28">
              <a:extLst>
                <a:ext uri="{FF2B5EF4-FFF2-40B4-BE49-F238E27FC236}">
                  <a16:creationId xmlns:a16="http://schemas.microsoft.com/office/drawing/2014/main" id="{34BEAB79-73CF-2175-3F1C-9EF710ACDDEA}"/>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B74CE632-A990-131D-6D38-FFBFADF2FDB6}"/>
                </a:ext>
              </a:extLst>
            </p:cNvPr>
            <p:cNvSpPr txBox="1"/>
            <p:nvPr/>
          </p:nvSpPr>
          <p:spPr>
            <a:xfrm>
              <a:off x="200796" y="4442530"/>
              <a:ext cx="2868819" cy="34100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Concepteur de produits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F92889E8-B842-FC04-0B3B-2571F6EFC277}"/>
                </a:ext>
              </a:extLst>
            </p:cNvPr>
            <p:cNvSpPr txBox="1"/>
            <p:nvPr/>
          </p:nvSpPr>
          <p:spPr>
            <a:xfrm>
              <a:off x="683793" y="5671532"/>
              <a:ext cx="1957308" cy="40118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Segoe UI"/>
                  <a:ea typeface="+mn-ea"/>
                  <a:cs typeface="Segoe UI"/>
                </a:rPr>
                <a:t>Accélérez la planification des produits</a:t>
              </a:r>
            </a:p>
          </p:txBody>
        </p:sp>
      </p:grpSp>
      <p:grpSp>
        <p:nvGrpSpPr>
          <p:cNvPr id="44" name="Group 43">
            <a:extLst>
              <a:ext uri="{FF2B5EF4-FFF2-40B4-BE49-F238E27FC236}">
                <a16:creationId xmlns:a16="http://schemas.microsoft.com/office/drawing/2014/main" id="{BA00C13E-9194-7CD9-20C6-C3E4745F5E7A}"/>
              </a:ext>
            </a:extLst>
          </p:cNvPr>
          <p:cNvGrpSpPr/>
          <p:nvPr/>
        </p:nvGrpSpPr>
        <p:grpSpPr>
          <a:xfrm>
            <a:off x="8101323" y="2772259"/>
            <a:ext cx="1670694" cy="1346589"/>
            <a:chOff x="2776832" y="4385111"/>
            <a:chExt cx="2174933" cy="1737266"/>
          </a:xfrm>
        </p:grpSpPr>
        <p:sp>
          <p:nvSpPr>
            <p:cNvPr id="28" name="Rectangle: Rounded Corners 27">
              <a:extLst>
                <a:ext uri="{FF2B5EF4-FFF2-40B4-BE49-F238E27FC236}">
                  <a16:creationId xmlns:a16="http://schemas.microsoft.com/office/drawing/2014/main" id="{76DE5356-C0F3-8410-AF2A-3157A74E3136}"/>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C6381BBA-EBB9-529B-01CC-6EC584BF8FA1}"/>
                </a:ext>
              </a:extLst>
            </p:cNvPr>
            <p:cNvSpPr txBox="1"/>
            <p:nvPr/>
          </p:nvSpPr>
          <p:spPr>
            <a:xfrm>
              <a:off x="2776832" y="4385111"/>
              <a:ext cx="2174933" cy="555897"/>
            </a:xfrm>
            <a:prstGeom prst="rect">
              <a:avLst/>
            </a:prstGeom>
            <a:noFill/>
            <a:ln>
              <a:noFill/>
            </a:ln>
            <a:effectLst/>
          </p:spPr>
          <p:txBody>
            <a:bodyPr wrap="square" lIns="91440" tIns="45720" rIns="91440" bIns="45720" anchor="ctr">
              <a:spAutoFit/>
            </a:bodyPr>
            <a:lstStyle/>
            <a:p>
              <a:pPr lvl="0" algn="ctr" defTabSz="932472" fontAlgn="base">
                <a:spcBef>
                  <a:spcPct val="0"/>
                </a:spcBef>
                <a:spcAft>
                  <a:spcPct val="0"/>
                </a:spcAf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Agent de discours commercial</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84408F5B-8C8E-8B97-1A02-DCE63D90D457}"/>
                </a:ext>
              </a:extLst>
            </p:cNvPr>
            <p:cNvSpPr txBox="1"/>
            <p:nvPr/>
          </p:nvSpPr>
          <p:spPr>
            <a:xfrm>
              <a:off x="2852559" y="5702023"/>
              <a:ext cx="2009120" cy="397070"/>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srgbClr val="000000"/>
                  </a:solidFill>
                  <a:effectLst/>
                  <a:uLnTx/>
                  <a:uFillTx/>
                  <a:latin typeface="Segoe UI"/>
                  <a:ea typeface="+mn-ea"/>
                  <a:cs typeface="Segoe UI"/>
                </a:rPr>
                <a:t>Favorisez la réussite </a:t>
              </a:r>
              <a:br>
                <a:rPr kumimoji="0" lang="fr-fr" sz="1000" b="0" i="0" u="none" strike="noStrike" kern="1200" cap="none" spc="0" normalizeH="0" baseline="0" noProof="0">
                  <a:ln>
                    <a:noFill/>
                  </a:ln>
                  <a:solidFill>
                    <a:srgbClr val="000000"/>
                  </a:solidFill>
                  <a:effectLst/>
                  <a:uLnTx/>
                  <a:uFillTx/>
                  <a:latin typeface="Segoe UI"/>
                  <a:ea typeface="+mn-ea"/>
                  <a:cs typeface="Segoe UI"/>
                </a:rPr>
              </a:br>
              <a:r>
                <a:rPr kumimoji="0" lang="fr-fr" sz="1000" b="0" i="0" u="none" strike="noStrike" kern="1200" cap="none" spc="0" normalizeH="0" baseline="0" noProof="0">
                  <a:ln>
                    <a:noFill/>
                  </a:ln>
                  <a:solidFill>
                    <a:srgbClr val="000000"/>
                  </a:solidFill>
                  <a:effectLst/>
                  <a:uLnTx/>
                  <a:uFillTx/>
                  <a:latin typeface="Segoe UI"/>
                  <a:ea typeface="+mn-ea"/>
                  <a:cs typeface="Segoe UI"/>
                </a:rPr>
                <a:t>des ventes</a:t>
              </a:r>
            </a:p>
          </p:txBody>
        </p:sp>
      </p:grpSp>
      <p:grpSp>
        <p:nvGrpSpPr>
          <p:cNvPr id="46" name="Group 45">
            <a:extLst>
              <a:ext uri="{FF2B5EF4-FFF2-40B4-BE49-F238E27FC236}">
                <a16:creationId xmlns:a16="http://schemas.microsoft.com/office/drawing/2014/main" id="{8C3D3306-DCD6-7E16-5A8D-217434088635}"/>
              </a:ext>
            </a:extLst>
          </p:cNvPr>
          <p:cNvGrpSpPr/>
          <p:nvPr/>
        </p:nvGrpSpPr>
        <p:grpSpPr>
          <a:xfrm>
            <a:off x="4249466" y="2094887"/>
            <a:ext cx="1689100" cy="1313866"/>
            <a:chOff x="5006226" y="4415393"/>
            <a:chExt cx="2175564" cy="1706984"/>
          </a:xfrm>
        </p:grpSpPr>
        <p:sp>
          <p:nvSpPr>
            <p:cNvPr id="30" name="Rectangle: Rounded Corners 29">
              <a:extLst>
                <a:ext uri="{FF2B5EF4-FFF2-40B4-BE49-F238E27FC236}">
                  <a16:creationId xmlns:a16="http://schemas.microsoft.com/office/drawing/2014/main" id="{F96584C6-DD61-67AB-98BC-C7071D6EA330}"/>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F1C4D321-E84A-EBD2-4D22-46819F087101}"/>
                </a:ext>
              </a:extLst>
            </p:cNvPr>
            <p:cNvSpPr txBox="1"/>
            <p:nvPr/>
          </p:nvSpPr>
          <p:spPr>
            <a:xfrm>
              <a:off x="5238395" y="4515979"/>
              <a:ext cx="1696175" cy="3398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Agent Marketing</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AFBC5D43-84CE-F251-18B5-164C81C80D59}"/>
                </a:ext>
              </a:extLst>
            </p:cNvPr>
            <p:cNvSpPr txBox="1"/>
            <p:nvPr/>
          </p:nvSpPr>
          <p:spPr>
            <a:xfrm>
              <a:off x="5006226" y="5699854"/>
              <a:ext cx="2175564" cy="399866"/>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Segoe UI"/>
                  <a:ea typeface="+mn-ea"/>
                  <a:cs typeface="Segoe UI"/>
                </a:rPr>
                <a:t>Rédigez un contenu </a:t>
              </a:r>
              <a:br>
                <a:rPr kumimoji="0" lang="fr-fr" sz="1000" b="0" i="0" u="none" strike="noStrike" kern="1200" cap="none" spc="0" normalizeH="0" baseline="0" noProof="0">
                  <a:ln>
                    <a:noFill/>
                  </a:ln>
                  <a:solidFill>
                    <a:srgbClr val="000000"/>
                  </a:solidFill>
                  <a:effectLst/>
                  <a:uLnTx/>
                  <a:uFillTx/>
                  <a:latin typeface="Segoe UI"/>
                  <a:ea typeface="+mn-ea"/>
                  <a:cs typeface="Segoe UI"/>
                </a:rPr>
              </a:br>
              <a:r>
                <a:rPr kumimoji="0" lang="fr-fr" sz="1000" b="0" i="0" u="none" strike="noStrike" kern="1200" cap="none" spc="0" normalizeH="0" baseline="0" noProof="0">
                  <a:ln>
                    <a:noFill/>
                  </a:ln>
                  <a:solidFill>
                    <a:srgbClr val="000000"/>
                  </a:solidFill>
                  <a:effectLst/>
                  <a:uLnTx/>
                  <a:uFillTx/>
                  <a:latin typeface="Segoe UI"/>
                  <a:ea typeface="+mn-ea"/>
                  <a:cs typeface="Segoe UI"/>
                </a:rPr>
                <a:t>efficace</a:t>
              </a:r>
            </a:p>
          </p:txBody>
        </p:sp>
      </p:grpSp>
      <p:grpSp>
        <p:nvGrpSpPr>
          <p:cNvPr id="50" name="Group 49">
            <a:extLst>
              <a:ext uri="{FF2B5EF4-FFF2-40B4-BE49-F238E27FC236}">
                <a16:creationId xmlns:a16="http://schemas.microsoft.com/office/drawing/2014/main" id="{E6DB99F2-4688-D31B-8D26-553EE7ABBD3D}"/>
              </a:ext>
            </a:extLst>
          </p:cNvPr>
          <p:cNvGrpSpPr/>
          <p:nvPr/>
        </p:nvGrpSpPr>
        <p:grpSpPr>
          <a:xfrm>
            <a:off x="9881297" y="2766816"/>
            <a:ext cx="1921117" cy="1347828"/>
            <a:chOff x="7097117" y="4371269"/>
            <a:chExt cx="2488203" cy="1751108"/>
          </a:xfrm>
        </p:grpSpPr>
        <p:sp>
          <p:nvSpPr>
            <p:cNvPr id="27" name="Rectangle: Rounded Corners 26">
              <a:extLst>
                <a:ext uri="{FF2B5EF4-FFF2-40B4-BE49-F238E27FC236}">
                  <a16:creationId xmlns:a16="http://schemas.microsoft.com/office/drawing/2014/main" id="{8E47F50F-D56E-7F2F-F6A7-C43267B854DE}"/>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5733B391-F653-F99E-1B1B-AA6E32FEFBF1}"/>
                </a:ext>
              </a:extLst>
            </p:cNvPr>
            <p:cNvSpPr txBox="1"/>
            <p:nvPr/>
          </p:nvSpPr>
          <p:spPr>
            <a:xfrm>
              <a:off x="7097117" y="4371269"/>
              <a:ext cx="2488203" cy="55981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Agent de </a:t>
              </a:r>
              <a:br>
                <a:rPr kumimoji="0" lang="fr-fr" sz="1100" b="0" i="0" u="none" strike="noStrike" kern="1200" cap="none" spc="0" normalizeH="0" baseline="0" noProof="0">
                  <a:ln>
                    <a:noFill/>
                  </a:ln>
                  <a:solidFill>
                    <a:srgbClr val="0078D4"/>
                  </a:solidFill>
                  <a:effectLst/>
                  <a:uLnTx/>
                  <a:uFillTx/>
                  <a:latin typeface="Segoe UI Semibold"/>
                  <a:ea typeface="+mn-ea"/>
                  <a:cs typeface="Segoe UI"/>
                </a:rPr>
              </a:br>
              <a:r>
                <a:rPr kumimoji="0" lang="fr-fr" sz="1100" b="0" i="0" u="none" strike="noStrike" kern="1200" cap="none" spc="0" normalizeH="0" baseline="0" noProof="0">
                  <a:ln>
                    <a:noFill/>
                  </a:ln>
                  <a:solidFill>
                    <a:srgbClr val="0078D4"/>
                  </a:solidFill>
                  <a:effectLst/>
                  <a:uLnTx/>
                  <a:uFillTx/>
                  <a:latin typeface="Segoe UI Semibold"/>
                  <a:ea typeface="+mn-ea"/>
                  <a:cs typeface="Segoe UI"/>
                </a:rPr>
                <a:t>négociation</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F2E614BB-B634-06FF-C9F7-559F7BF09CE9}"/>
                </a:ext>
              </a:extLst>
            </p:cNvPr>
            <p:cNvSpPr txBox="1"/>
            <p:nvPr/>
          </p:nvSpPr>
          <p:spPr>
            <a:xfrm>
              <a:off x="7272171" y="5702259"/>
              <a:ext cx="2129109" cy="39986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none" spc="0" normalizeH="0" baseline="0" noProof="0">
                  <a:ln>
                    <a:noFill/>
                  </a:ln>
                  <a:solidFill>
                    <a:srgbClr val="000000"/>
                  </a:solidFill>
                  <a:effectLst/>
                  <a:uLnTx/>
                  <a:uFillTx/>
                  <a:latin typeface="Segoe UI"/>
                  <a:ea typeface="+mn-ea"/>
                  <a:cs typeface="Segoe UI"/>
                </a:rPr>
                <a:t>Concluez de meilleures affaires</a:t>
              </a:r>
            </a:p>
          </p:txBody>
        </p:sp>
      </p:grpSp>
      <p:grpSp>
        <p:nvGrpSpPr>
          <p:cNvPr id="39" name="Group 38">
            <a:extLst>
              <a:ext uri="{FF2B5EF4-FFF2-40B4-BE49-F238E27FC236}">
                <a16:creationId xmlns:a16="http://schemas.microsoft.com/office/drawing/2014/main" id="{6FCEE6F8-2A22-C0FB-C4DD-E3C0F2BBEB20}"/>
              </a:ext>
            </a:extLst>
          </p:cNvPr>
          <p:cNvGrpSpPr/>
          <p:nvPr/>
        </p:nvGrpSpPr>
        <p:grpSpPr>
          <a:xfrm>
            <a:off x="6182721" y="2670014"/>
            <a:ext cx="1688352" cy="1448837"/>
            <a:chOff x="9489967" y="2474280"/>
            <a:chExt cx="2174601" cy="1869120"/>
          </a:xfrm>
        </p:grpSpPr>
        <p:sp>
          <p:nvSpPr>
            <p:cNvPr id="40" name="Rectangle: Rounded Corners 39">
              <a:extLst>
                <a:ext uri="{FF2B5EF4-FFF2-40B4-BE49-F238E27FC236}">
                  <a16:creationId xmlns:a16="http://schemas.microsoft.com/office/drawing/2014/main" id="{0BD1B9C1-1136-6C04-3AE0-D42081DE278B}"/>
                </a:ext>
                <a:ext uri="{C183D7F6-B498-43B3-948B-1728B52AA6E4}">
                  <adec:decorative xmlns:adec="http://schemas.microsoft.com/office/drawing/2017/decorative" val="1"/>
                </a:ext>
              </a:extLst>
            </p:cNvPr>
            <p:cNvSpPr>
              <a:spLocks/>
            </p:cNvSpPr>
            <p:nvPr/>
          </p:nvSpPr>
          <p:spPr bwMode="auto">
            <a:xfrm>
              <a:off x="9506508"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DBF9AD5E-E1F2-B03E-7978-BDBE96E3CDDB}"/>
                </a:ext>
              </a:extLst>
            </p:cNvPr>
            <p:cNvSpPr txBox="1"/>
            <p:nvPr/>
          </p:nvSpPr>
          <p:spPr>
            <a:xfrm>
              <a:off x="9546595" y="2474280"/>
              <a:ext cx="2034586" cy="77426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Rédacteur de contenu de formation</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55" name="TextBox 54">
              <a:extLst>
                <a:ext uri="{FF2B5EF4-FFF2-40B4-BE49-F238E27FC236}">
                  <a16:creationId xmlns:a16="http://schemas.microsoft.com/office/drawing/2014/main" id="{CF1212A5-DD19-4E76-6C9E-8953F9DA40A1}"/>
                </a:ext>
              </a:extLst>
            </p:cNvPr>
            <p:cNvSpPr txBox="1"/>
            <p:nvPr/>
          </p:nvSpPr>
          <p:spPr>
            <a:xfrm>
              <a:off x="9489967" y="3964804"/>
              <a:ext cx="2170233" cy="19852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Segoe UI"/>
                  <a:ea typeface="+mn-ea"/>
                  <a:cs typeface="Segoe UI"/>
                </a:rPr>
                <a:t> Supports d’apprentissage</a:t>
              </a:r>
              <a:endParaRPr kumimoji="0" lang="en-US" sz="1000" b="0" i="0" u="none" strike="noStrike" kern="1200" cap="none" spc="0" normalizeH="0" baseline="0" noProof="0">
                <a:ln>
                  <a:noFill/>
                </a:ln>
                <a:solidFill>
                  <a:srgbClr val="000000"/>
                </a:solidFill>
                <a:effectLst/>
                <a:uLnTx/>
                <a:uFillTx/>
                <a:latin typeface="Segoe UI"/>
                <a:ea typeface="+mn-ea"/>
                <a:cs typeface="Segoe UI"/>
              </a:endParaRPr>
            </a:p>
          </p:txBody>
        </p:sp>
      </p:grpSp>
      <p:grpSp>
        <p:nvGrpSpPr>
          <p:cNvPr id="57" name="Group 56">
            <a:extLst>
              <a:ext uri="{FF2B5EF4-FFF2-40B4-BE49-F238E27FC236}">
                <a16:creationId xmlns:a16="http://schemas.microsoft.com/office/drawing/2014/main" id="{A1E9BA55-A8C9-769A-0413-01AB02F3D48F}"/>
              </a:ext>
            </a:extLst>
          </p:cNvPr>
          <p:cNvGrpSpPr/>
          <p:nvPr/>
        </p:nvGrpSpPr>
        <p:grpSpPr>
          <a:xfrm>
            <a:off x="318148" y="2807858"/>
            <a:ext cx="2048575" cy="1323157"/>
            <a:chOff x="9295462" y="2636415"/>
            <a:chExt cx="2638569" cy="1706985"/>
          </a:xfrm>
        </p:grpSpPr>
        <p:sp>
          <p:nvSpPr>
            <p:cNvPr id="62" name="Rectangle: Rounded Corners 61">
              <a:extLst>
                <a:ext uri="{FF2B5EF4-FFF2-40B4-BE49-F238E27FC236}">
                  <a16:creationId xmlns:a16="http://schemas.microsoft.com/office/drawing/2014/main" id="{AEC4B9AC-5FE3-8C93-963E-776A705BCDBE}"/>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extBox 72">
              <a:extLst>
                <a:ext uri="{FF2B5EF4-FFF2-40B4-BE49-F238E27FC236}">
                  <a16:creationId xmlns:a16="http://schemas.microsoft.com/office/drawing/2014/main" id="{0FC73834-C0E9-9697-1BBF-00E502F57697}"/>
                </a:ext>
              </a:extLst>
            </p:cNvPr>
            <p:cNvSpPr txBox="1"/>
            <p:nvPr/>
          </p:nvSpPr>
          <p:spPr>
            <a:xfrm>
              <a:off x="9295462" y="2659728"/>
              <a:ext cx="2638569" cy="55588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0078D4"/>
                  </a:solidFill>
                  <a:effectLst/>
                  <a:uLnTx/>
                  <a:uFillTx/>
                  <a:latin typeface="Segoe UI Semibold"/>
                  <a:ea typeface="+mn-ea"/>
                  <a:cs typeface="Segoe UI"/>
                </a:rPr>
                <a:t>Comparateur </a:t>
              </a:r>
              <a:br>
                <a:rPr kumimoji="0" lang="fr-fr" sz="1100" b="0" i="0" u="none" strike="noStrike" kern="1200" cap="none" spc="0" normalizeH="0" baseline="0" noProof="0">
                  <a:ln>
                    <a:noFill/>
                  </a:ln>
                  <a:solidFill>
                    <a:srgbClr val="0078D4"/>
                  </a:solidFill>
                  <a:effectLst/>
                  <a:uLnTx/>
                  <a:uFillTx/>
                  <a:latin typeface="Segoe UI Semibold"/>
                  <a:ea typeface="+mn-ea"/>
                  <a:cs typeface="Segoe UI"/>
                </a:rPr>
              </a:br>
              <a:r>
                <a:rPr kumimoji="0" lang="fr-fr" sz="1100" b="0" i="0" u="none" strike="noStrike" kern="1200" cap="none" spc="0" normalizeH="0" baseline="0" noProof="0">
                  <a:ln>
                    <a:noFill/>
                  </a:ln>
                  <a:solidFill>
                    <a:srgbClr val="0078D4"/>
                  </a:solidFill>
                  <a:effectLst/>
                  <a:uLnTx/>
                  <a:uFillTx/>
                  <a:latin typeface="Segoe UI Semibold"/>
                  <a:ea typeface="+mn-ea"/>
                  <a:cs typeface="Segoe UI"/>
                </a:rPr>
                <a:t>de produits</a:t>
              </a:r>
              <a:endParaRPr lang="en-US" sz="1100" b="0" i="0" u="none" strike="noStrike" kern="1200" cap="none" spc="0" normalizeH="0" baseline="0" noProof="0">
                <a:ln>
                  <a:noFill/>
                </a:ln>
                <a:solidFill>
                  <a:srgbClr val="0078D4"/>
                </a:solidFill>
                <a:effectLst/>
                <a:uLnTx/>
                <a:uFillTx/>
                <a:latin typeface="Segoe UI Semibold"/>
                <a:cs typeface="Segoe UI"/>
              </a:endParaRPr>
            </a:p>
          </p:txBody>
        </p:sp>
        <p:sp>
          <p:nvSpPr>
            <p:cNvPr id="80" name="TextBox 79">
              <a:extLst>
                <a:ext uri="{FF2B5EF4-FFF2-40B4-BE49-F238E27FC236}">
                  <a16:creationId xmlns:a16="http://schemas.microsoft.com/office/drawing/2014/main" id="{1EB6E5A8-CDEF-E217-1FF5-EACF229D3316}"/>
                </a:ext>
              </a:extLst>
            </p:cNvPr>
            <p:cNvSpPr txBox="1"/>
            <p:nvPr/>
          </p:nvSpPr>
          <p:spPr>
            <a:xfrm>
              <a:off x="9489967" y="3902964"/>
              <a:ext cx="2170235" cy="39705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spc="-10">
                  <a:solidFill>
                    <a:srgbClr val="000000"/>
                  </a:solidFill>
                  <a:latin typeface="Segoe UI"/>
                  <a:cs typeface="Segoe UI"/>
                </a:rPr>
                <a:t>C</a:t>
              </a:r>
              <a:r>
                <a:rPr kumimoji="0" lang="fr-fr" sz="1000" b="0" i="0" u="none" strike="noStrike" kern="1200" cap="none" spc="-10" normalizeH="0" baseline="0" noProof="0" err="1">
                  <a:ln>
                    <a:noFill/>
                  </a:ln>
                  <a:solidFill>
                    <a:srgbClr val="000000"/>
                  </a:solidFill>
                  <a:effectLst/>
                  <a:uLnTx/>
                  <a:uFillTx/>
                  <a:latin typeface="Segoe UI"/>
                  <a:ea typeface="+mn-ea"/>
                  <a:cs typeface="Segoe UI"/>
                </a:rPr>
                <a:t>omparez</a:t>
              </a:r>
              <a:r>
                <a:rPr kumimoji="0" lang="fr-fr" sz="1000" b="0" i="0" u="none" strike="noStrike" kern="1200" cap="none" spc="-10" normalizeH="0" baseline="0" noProof="0">
                  <a:ln>
                    <a:noFill/>
                  </a:ln>
                  <a:solidFill>
                    <a:srgbClr val="000000"/>
                  </a:solidFill>
                  <a:effectLst/>
                  <a:uLnTx/>
                  <a:uFillTx/>
                  <a:latin typeface="Segoe UI"/>
                  <a:ea typeface="+mn-ea"/>
                  <a:cs typeface="Segoe UI"/>
                </a:rPr>
                <a:t> les fonctionnalités des produits</a:t>
              </a:r>
              <a:endParaRPr kumimoji="0" lang="en-US" sz="1000" b="0" i="0" u="none" strike="noStrike" kern="1200" cap="none" spc="-10" normalizeH="0" baseline="0" noProof="0">
                <a:ln>
                  <a:noFill/>
                </a:ln>
                <a:solidFill>
                  <a:srgbClr val="000000"/>
                </a:solidFill>
                <a:effectLst/>
                <a:uLnTx/>
                <a:uFillTx/>
                <a:latin typeface="Segoe UI"/>
                <a:ea typeface="+mn-ea"/>
                <a:cs typeface="Segoe UI"/>
              </a:endParaRPr>
            </a:p>
          </p:txBody>
        </p:sp>
      </p:grpSp>
      <p:pic>
        <p:nvPicPr>
          <p:cNvPr id="85" name="Picture 84">
            <a:extLst>
              <a:ext uri="{FF2B5EF4-FFF2-40B4-BE49-F238E27FC236}">
                <a16:creationId xmlns:a16="http://schemas.microsoft.com/office/drawing/2014/main" id="{A6D95AD4-5DE2-027F-5F01-35D4743A4431}"/>
              </a:ext>
            </a:extLst>
          </p:cNvPr>
          <p:cNvPicPr>
            <a:picLocks noChangeAspect="1"/>
          </p:cNvPicPr>
          <p:nvPr/>
        </p:nvPicPr>
        <p:blipFill>
          <a:blip r:embed="rId3">
            <a:clrChange>
              <a:clrFrom>
                <a:srgbClr val="1E1E1E"/>
              </a:clrFrom>
              <a:clrTo>
                <a:srgbClr val="1E1E1E">
                  <a:alpha val="0"/>
                </a:srgbClr>
              </a:clrTo>
            </a:clrChange>
          </a:blip>
          <a:stretch>
            <a:fillRect/>
          </a:stretch>
        </p:blipFill>
        <p:spPr>
          <a:xfrm>
            <a:off x="8678678" y="3224439"/>
            <a:ext cx="479341" cy="485819"/>
          </a:xfrm>
          <a:prstGeom prst="rect">
            <a:avLst/>
          </a:prstGeom>
        </p:spPr>
      </p:pic>
      <p:pic>
        <p:nvPicPr>
          <p:cNvPr id="93" name="Picture 92">
            <a:extLst>
              <a:ext uri="{FF2B5EF4-FFF2-40B4-BE49-F238E27FC236}">
                <a16:creationId xmlns:a16="http://schemas.microsoft.com/office/drawing/2014/main" id="{0D5A0EBB-8D5A-F269-BA89-99647B95189B}"/>
              </a:ext>
            </a:extLst>
          </p:cNvPr>
          <p:cNvPicPr>
            <a:picLocks noChangeAspect="1"/>
          </p:cNvPicPr>
          <p:nvPr/>
        </p:nvPicPr>
        <p:blipFill>
          <a:blip r:embed="rId4">
            <a:clrChange>
              <a:clrFrom>
                <a:srgbClr val="1E1E1E"/>
              </a:clrFrom>
              <a:clrTo>
                <a:srgbClr val="1E1E1E">
                  <a:alpha val="0"/>
                </a:srgbClr>
              </a:clrTo>
            </a:clrChange>
          </a:blip>
          <a:stretch>
            <a:fillRect/>
          </a:stretch>
        </p:blipFill>
        <p:spPr>
          <a:xfrm>
            <a:off x="2907616" y="3133548"/>
            <a:ext cx="598674" cy="581889"/>
          </a:xfrm>
          <a:prstGeom prst="rect">
            <a:avLst/>
          </a:prstGeom>
        </p:spPr>
      </p:pic>
      <p:pic>
        <p:nvPicPr>
          <p:cNvPr id="95" name="Picture 94">
            <a:extLst>
              <a:ext uri="{FF2B5EF4-FFF2-40B4-BE49-F238E27FC236}">
                <a16:creationId xmlns:a16="http://schemas.microsoft.com/office/drawing/2014/main" id="{0FB3314B-9046-B98C-4CCC-C0424E649977}"/>
              </a:ext>
            </a:extLst>
          </p:cNvPr>
          <p:cNvPicPr>
            <a:picLocks noChangeAspect="1"/>
          </p:cNvPicPr>
          <p:nvPr/>
        </p:nvPicPr>
        <p:blipFill>
          <a:blip r:embed="rId5">
            <a:clrChange>
              <a:clrFrom>
                <a:srgbClr val="1E1E1E"/>
              </a:clrFrom>
              <a:clrTo>
                <a:srgbClr val="1E1E1E">
                  <a:alpha val="0"/>
                </a:srgbClr>
              </a:clrTo>
            </a:clrChange>
          </a:blip>
          <a:stretch>
            <a:fillRect/>
          </a:stretch>
        </p:blipFill>
        <p:spPr>
          <a:xfrm>
            <a:off x="4824628" y="3855665"/>
            <a:ext cx="542786" cy="542786"/>
          </a:xfrm>
          <a:prstGeom prst="rect">
            <a:avLst/>
          </a:prstGeom>
        </p:spPr>
      </p:pic>
      <p:pic>
        <p:nvPicPr>
          <p:cNvPr id="97" name="Picture 96">
            <a:extLst>
              <a:ext uri="{FF2B5EF4-FFF2-40B4-BE49-F238E27FC236}">
                <a16:creationId xmlns:a16="http://schemas.microsoft.com/office/drawing/2014/main" id="{F2E3DC2F-73B5-09AA-972E-DFCAC337DC29}"/>
              </a:ext>
            </a:extLst>
          </p:cNvPr>
          <p:cNvPicPr>
            <a:picLocks noChangeAspect="1"/>
          </p:cNvPicPr>
          <p:nvPr/>
        </p:nvPicPr>
        <p:blipFill>
          <a:blip r:embed="rId6">
            <a:clrChange>
              <a:clrFrom>
                <a:srgbClr val="1E1E1E"/>
              </a:clrFrom>
              <a:clrTo>
                <a:srgbClr val="1E1E1E">
                  <a:alpha val="0"/>
                </a:srgbClr>
              </a:clrTo>
            </a:clrChange>
          </a:blip>
          <a:stretch>
            <a:fillRect/>
          </a:stretch>
        </p:blipFill>
        <p:spPr>
          <a:xfrm>
            <a:off x="6711616" y="3180451"/>
            <a:ext cx="632871" cy="595006"/>
          </a:xfrm>
          <a:prstGeom prst="rect">
            <a:avLst/>
          </a:prstGeom>
        </p:spPr>
      </p:pic>
      <p:pic>
        <p:nvPicPr>
          <p:cNvPr id="99" name="Picture 98">
            <a:extLst>
              <a:ext uri="{FF2B5EF4-FFF2-40B4-BE49-F238E27FC236}">
                <a16:creationId xmlns:a16="http://schemas.microsoft.com/office/drawing/2014/main" id="{1881C3D4-8005-DE9B-B651-B9C77769EB59}"/>
              </a:ext>
            </a:extLst>
          </p:cNvPr>
          <p:cNvPicPr>
            <a:picLocks noChangeAspect="1"/>
          </p:cNvPicPr>
          <p:nvPr/>
        </p:nvPicPr>
        <p:blipFill>
          <a:blip r:embed="rId7">
            <a:clrChange>
              <a:clrFrom>
                <a:srgbClr val="1E1E1E"/>
              </a:clrFrom>
              <a:clrTo>
                <a:srgbClr val="1E1E1E">
                  <a:alpha val="0"/>
                </a:srgbClr>
              </a:clrTo>
            </a:clrChange>
          </a:blip>
          <a:stretch>
            <a:fillRect/>
          </a:stretch>
        </p:blipFill>
        <p:spPr>
          <a:xfrm>
            <a:off x="957391" y="3189781"/>
            <a:ext cx="533108" cy="564163"/>
          </a:xfrm>
          <a:prstGeom prst="rect">
            <a:avLst/>
          </a:prstGeom>
        </p:spPr>
      </p:pic>
      <p:pic>
        <p:nvPicPr>
          <p:cNvPr id="101" name="Picture 100">
            <a:extLst>
              <a:ext uri="{FF2B5EF4-FFF2-40B4-BE49-F238E27FC236}">
                <a16:creationId xmlns:a16="http://schemas.microsoft.com/office/drawing/2014/main" id="{452ED136-7AE3-03F0-B347-F5C29ED86F7B}"/>
              </a:ext>
            </a:extLst>
          </p:cNvPr>
          <p:cNvPicPr>
            <a:picLocks noChangeAspect="1"/>
          </p:cNvPicPr>
          <p:nvPr/>
        </p:nvPicPr>
        <p:blipFill>
          <a:blip r:embed="rId8">
            <a:clrChange>
              <a:clrFrom>
                <a:srgbClr val="1E1E1E"/>
              </a:clrFrom>
              <a:clrTo>
                <a:srgbClr val="1E1E1E">
                  <a:alpha val="0"/>
                </a:srgbClr>
              </a:clrTo>
            </a:clrChange>
          </a:blip>
          <a:stretch>
            <a:fillRect/>
          </a:stretch>
        </p:blipFill>
        <p:spPr>
          <a:xfrm>
            <a:off x="4795688" y="2487705"/>
            <a:ext cx="656006" cy="592707"/>
          </a:xfrm>
          <a:prstGeom prst="rect">
            <a:avLst/>
          </a:prstGeom>
        </p:spPr>
      </p:pic>
      <p:pic>
        <p:nvPicPr>
          <p:cNvPr id="107" name="Picture 106">
            <a:extLst>
              <a:ext uri="{FF2B5EF4-FFF2-40B4-BE49-F238E27FC236}">
                <a16:creationId xmlns:a16="http://schemas.microsoft.com/office/drawing/2014/main" id="{4A5580A2-ED5E-86C0-170A-D0EC92CFB5C4}"/>
              </a:ext>
            </a:extLst>
          </p:cNvPr>
          <p:cNvPicPr>
            <a:picLocks noChangeAspect="1"/>
          </p:cNvPicPr>
          <p:nvPr/>
        </p:nvPicPr>
        <p:blipFill>
          <a:blip r:embed="rId9">
            <a:clrChange>
              <a:clrFrom>
                <a:srgbClr val="1E1E1E"/>
              </a:clrFrom>
              <a:clrTo>
                <a:srgbClr val="1E1E1E">
                  <a:alpha val="0"/>
                </a:srgbClr>
              </a:clrTo>
            </a:clrChange>
          </a:blip>
          <a:stretch>
            <a:fillRect/>
          </a:stretch>
        </p:blipFill>
        <p:spPr>
          <a:xfrm>
            <a:off x="10441065" y="3129955"/>
            <a:ext cx="771188" cy="713827"/>
          </a:xfrm>
          <a:prstGeom prst="rect">
            <a:avLst/>
          </a:prstGeom>
        </p:spPr>
      </p:pic>
      <p:sp>
        <p:nvSpPr>
          <p:cNvPr id="112" name="TextBox 111">
            <a:extLst>
              <a:ext uri="{FF2B5EF4-FFF2-40B4-BE49-F238E27FC236}">
                <a16:creationId xmlns:a16="http://schemas.microsoft.com/office/drawing/2014/main" id="{C2DB688B-4BF8-D55E-D58C-239D8C22F071}"/>
              </a:ext>
            </a:extLst>
          </p:cNvPr>
          <p:cNvSpPr txBox="1"/>
          <p:nvPr/>
        </p:nvSpPr>
        <p:spPr>
          <a:xfrm>
            <a:off x="527431" y="6649264"/>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fr-fr" sz="1100" b="0" i="0" u="none" strike="noStrike" kern="1200" cap="none" spc="0" normalizeH="0" baseline="0" noProof="0">
                <a:ln>
                  <a:noFill/>
                </a:ln>
                <a:solidFill>
                  <a:srgbClr val="091F2C"/>
                </a:solidFill>
                <a:effectLst/>
                <a:uLnTx/>
                <a:uFillTx/>
                <a:latin typeface="Segoe Sans Display"/>
                <a:ea typeface="+mn-ea"/>
                <a:cs typeface="+mn-cs"/>
              </a:rPr>
              <a:t>La création d’un agent n’est possible que si l’administrateur de votre organisation a activé cette fonctionnalité.</a:t>
            </a:r>
          </a:p>
        </p:txBody>
      </p:sp>
    </p:spTree>
    <p:extLst>
      <p:ext uri="{BB962C8B-B14F-4D97-AF65-F5344CB8AC3E}">
        <p14:creationId xmlns:p14="http://schemas.microsoft.com/office/powerpoint/2010/main" val="4617972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D10B10-2C4A-F390-6EFE-3413B3ECCE11}"/>
              </a:ext>
            </a:extLst>
          </p:cNvPr>
          <p:cNvSpPr txBox="1"/>
          <p:nvPr/>
        </p:nvSpPr>
        <p:spPr>
          <a:xfrm>
            <a:off x="809040" y="2184173"/>
            <a:ext cx="11061948" cy="618631"/>
          </a:xfrm>
          <a:prstGeom prst="rect">
            <a:avLst/>
          </a:prstGeom>
          <a:noFill/>
          <a:ln>
            <a:noFill/>
            <a:prstDash/>
          </a:ln>
          <a:effectLst/>
        </p:spPr>
        <p:txBody>
          <a:bodyPr wrap="square" lIns="0" rIns="0">
            <a:spAutoFit/>
          </a:bodyPr>
          <a:lstStyle/>
          <a:p>
            <a:pPr>
              <a:lnSpc>
                <a:spcPct val="95000"/>
              </a:lnSpc>
              <a:spcBef>
                <a:spcPts val="600"/>
              </a:spcBef>
              <a:spcAft>
                <a:spcPts val="600"/>
              </a:spcAft>
            </a:pPr>
            <a:r>
              <a:rPr lang="en-US" sz="3600">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Pour </a:t>
            </a:r>
            <a:r>
              <a:rPr lang="en-US" sz="3600" err="1">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en</a:t>
            </a:r>
            <a:r>
              <a:rPr lang="en-US" sz="3600">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 savoir plus</a:t>
            </a:r>
            <a:endParaRPr lang="fr-fr" sz="3600">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endParaRPr>
          </a:p>
        </p:txBody>
      </p:sp>
    </p:spTree>
    <p:extLst>
      <p:ext uri="{BB962C8B-B14F-4D97-AF65-F5344CB8AC3E}">
        <p14:creationId xmlns:p14="http://schemas.microsoft.com/office/powerpoint/2010/main" val="148056649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0CFC23-19D4-F2EF-95DE-57E32F85F22A}"/>
              </a:ext>
            </a:extLst>
          </p:cNvPr>
          <p:cNvSpPr txBox="1"/>
          <p:nvPr/>
        </p:nvSpPr>
        <p:spPr>
          <a:xfrm>
            <a:off x="695188" y="2598003"/>
            <a:ext cx="10669952" cy="83099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091F2C"/>
                </a:solidFill>
                <a:effectLst/>
                <a:uLnTx/>
                <a:uFillTx/>
                <a:latin typeface="Segoe Sans Display"/>
                <a:ea typeface="+mn-ea"/>
                <a:cs typeface="+mn-cs"/>
              </a:rPr>
              <a:t>Nous aimerions recevoir vos commentaires sur les modèles et exemples d’agents </a:t>
            </a:r>
            <a:r>
              <a:rPr kumimoji="0" lang="fr-fr" sz="2400" b="0" i="0" u="none" strike="noStrike" kern="1200" cap="none" spc="0" normalizeH="0" baseline="0" noProof="0" err="1">
                <a:ln>
                  <a:noFill/>
                </a:ln>
                <a:solidFill>
                  <a:srgbClr val="091F2C"/>
                </a:solidFill>
                <a:effectLst/>
                <a:uLnTx/>
                <a:uFillTx/>
                <a:latin typeface="Segoe Sans Display"/>
                <a:ea typeface="+mn-ea"/>
                <a:cs typeface="+mn-cs"/>
              </a:rPr>
              <a:t>Copilot</a:t>
            </a:r>
            <a:r>
              <a:rPr kumimoji="0" lang="fr-fr" sz="2400" b="0" i="0" u="none" strike="noStrike" kern="1200" cap="none" spc="0" normalizeH="0" baseline="0" noProof="0">
                <a:ln>
                  <a:noFill/>
                </a:ln>
                <a:solidFill>
                  <a:srgbClr val="091F2C"/>
                </a:solidFill>
                <a:effectLst/>
                <a:uLnTx/>
                <a:uFillTx/>
                <a:latin typeface="Segoe Sans Display"/>
                <a:ea typeface="+mn-ea"/>
                <a:cs typeface="+mn-cs"/>
              </a:rPr>
              <a:t> </a:t>
            </a:r>
            <a:r>
              <a:rPr kumimoji="0" lang="fr-fr" sz="2400" b="0" i="0" u="none" strike="noStrike" kern="1200" cap="none" spc="0" normalizeH="0" baseline="0" noProof="0">
                <a:ln>
                  <a:noFill/>
                </a:ln>
                <a:solidFill>
                  <a:srgbClr val="091F2C"/>
                </a:solidFill>
                <a:effectLst/>
                <a:uLnTx/>
                <a:uFillTx/>
                <a:latin typeface="Segoe Sans Display"/>
                <a:ea typeface="+mn-ea"/>
                <a:cs typeface="+mn-cs"/>
                <a:hlinkClick r:id="rId3"/>
              </a:rPr>
              <a:t>ici</a:t>
            </a:r>
            <a:r>
              <a:rPr kumimoji="0" lang="fr-fr" sz="2400" b="0" i="0" u="none" strike="noStrike" kern="1200" cap="none" spc="0" normalizeH="0" baseline="0" noProof="0">
                <a:ln>
                  <a:noFill/>
                </a:ln>
                <a:solidFill>
                  <a:srgbClr val="091F2C"/>
                </a:solidFill>
                <a:effectLst/>
                <a:uLnTx/>
                <a:uFillTx/>
                <a:latin typeface="Segoe Sans Display"/>
                <a:ea typeface="+mn-ea"/>
                <a:cs typeface="+mn-cs"/>
              </a:rPr>
              <a:t>. Vos retours nous aident à nous améliorer et à innover !</a:t>
            </a:r>
            <a:endParaRPr kumimoji="0" lang="en-CA" sz="24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30408781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81A90-0EBD-64F5-FC34-B7D74C0B4EE1}"/>
            </a:ext>
          </a:extLst>
        </p:cNvPr>
        <p:cNvGrpSpPr/>
        <p:nvPr/>
      </p:nvGrpSpPr>
      <p:grpSpPr>
        <a:xfrm>
          <a:off x="0" y="0"/>
          <a:ext cx="0" cy="0"/>
          <a:chOff x="0" y="0"/>
          <a:chExt cx="0" cy="0"/>
        </a:xfrm>
      </p:grpSpPr>
      <p:pic>
        <p:nvPicPr>
          <p:cNvPr id="12" name="Picture 11" descr="Image floue d’un ciel bleu et orange  Le contenu généré par IA peut être incorrect.">
            <a:extLst>
              <a:ext uri="{FF2B5EF4-FFF2-40B4-BE49-F238E27FC236}">
                <a16:creationId xmlns:a16="http://schemas.microsoft.com/office/drawing/2014/main" id="{879953B5-B96A-E1FC-81A7-F589D39253A4}"/>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29685"/>
            <a:ext cx="12138167" cy="6646984"/>
          </a:xfrm>
          <a:prstGeom prst="rect">
            <a:avLst/>
          </a:prstGeom>
          <a:effectLst/>
        </p:spPr>
      </p:pic>
      <p:sp>
        <p:nvSpPr>
          <p:cNvPr id="13" name="TextBox 12">
            <a:extLst>
              <a:ext uri="{FF2B5EF4-FFF2-40B4-BE49-F238E27FC236}">
                <a16:creationId xmlns:a16="http://schemas.microsoft.com/office/drawing/2014/main" id="{37AFB55D-457A-2AC6-CE47-DD155DB9B0EC}"/>
              </a:ext>
            </a:extLst>
          </p:cNvPr>
          <p:cNvSpPr txBox="1"/>
          <p:nvPr/>
        </p:nvSpPr>
        <p:spPr>
          <a:xfrm>
            <a:off x="510639" y="748860"/>
            <a:ext cx="11109861" cy="867930"/>
          </a:xfrm>
          <a:prstGeom prst="rect">
            <a:avLst/>
          </a:prstGeom>
          <a:noFill/>
          <a:ln>
            <a:noFill/>
            <a:prstDash/>
          </a:ln>
          <a:effectLst/>
        </p:spPr>
        <p:txBody>
          <a:bodyPr wrap="square">
            <a:spAutoFit/>
          </a:bodyPr>
          <a:lstStyle/>
          <a:p>
            <a:pPr algn="ctr">
              <a:lnSpc>
                <a:spcPct val="90000"/>
              </a:lnSpc>
              <a:spcAft>
                <a:spcPts val="1800"/>
              </a:spcAft>
            </a:pPr>
            <a: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Consultez le </a:t>
            </a:r>
            <a: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5"/>
              </a:rPr>
              <a:t>Hub des Agents IA</a:t>
            </a:r>
            <a: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pour obtenir des ressources </a:t>
            </a:r>
            <a:b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qui vous aideront à planifier, gérer et créer des agents !</a:t>
            </a:r>
          </a:p>
        </p:txBody>
      </p:sp>
      <p:pic>
        <p:nvPicPr>
          <p:cNvPr id="3" name="Picture 2">
            <a:extLst>
              <a:ext uri="{FF2B5EF4-FFF2-40B4-BE49-F238E27FC236}">
                <a16:creationId xmlns:a16="http://schemas.microsoft.com/office/drawing/2014/main" id="{C96D840C-3171-9FC6-33FF-DC248A5D3FF4}"/>
              </a:ext>
            </a:extLst>
          </p:cNvPr>
          <p:cNvPicPr>
            <a:picLocks noChangeAspect="1"/>
          </p:cNvPicPr>
          <p:nvPr/>
        </p:nvPicPr>
        <p:blipFill>
          <a:blip r:embed="rId6"/>
          <a:stretch>
            <a:fillRect/>
          </a:stretch>
        </p:blipFill>
        <p:spPr>
          <a:xfrm>
            <a:off x="2960270" y="1847317"/>
            <a:ext cx="6204167" cy="4226205"/>
          </a:xfrm>
          <a:prstGeom prst="roundRect">
            <a:avLst>
              <a:gd name="adj" fmla="val 76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764099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1" y="265607"/>
            <a:ext cx="12085983" cy="6473952"/>
          </a:xfrm>
        </p:spPr>
        <p:txBody>
          <a:bodyPr wrap="square">
            <a:spAutoFit/>
          </a:bodyPr>
          <a:lstStyle/>
          <a:p>
            <a:pPr algn="ctr">
              <a:lnSpc>
                <a:spcPct val="90000"/>
              </a:lnSpc>
            </a:pPr>
            <a:r>
              <a:rPr lang="fr-fr">
                <a:solidFill>
                  <a:schemeClr val="bg1"/>
                </a:solidFill>
              </a:rPr>
              <a:t>Investissements Microsoft pour accélérer votre </a:t>
            </a:r>
            <a:br>
              <a:rPr lang="fr-fr">
                <a:solidFill>
                  <a:schemeClr val="bg1"/>
                </a:solidFill>
              </a:rPr>
            </a:br>
            <a:r>
              <a:rPr lang="fr-fr">
                <a:solidFill>
                  <a:schemeClr val="bg1"/>
                </a:solidFill>
              </a:rPr>
              <a:t>retour sur investissement</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3" y="1387130"/>
            <a:ext cx="11017254" cy="4247425"/>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586739" y="5078265"/>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724531"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7984918"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2094689" y="2488219"/>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355076" y="2488219"/>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866365" y="2799107"/>
            <a:ext cx="3195076" cy="1574149"/>
          </a:xfrm>
          <a:prstGeom prst="rect">
            <a:avLst/>
          </a:prstGeom>
          <a:noFill/>
        </p:spPr>
        <p:txBody>
          <a:bodyPr wrap="square" lIns="0" tIns="0" rIns="0" bIns="0" rtlCol="0" anchor="t">
            <a:spAutoFit/>
          </a:bodyPr>
          <a:lstStyle/>
          <a:p>
            <a:pPr lvl="0" algn="ctr" defTabSz="914400">
              <a:lnSpc>
                <a:spcPct val="93000"/>
              </a:lnSpc>
              <a:defRPr/>
            </a:pPr>
            <a:r>
              <a:rPr kumimoji="0" lang="fr-fr" sz="2200" b="0" i="0" u="none" strike="noStrike" kern="1200" cap="none" spc="0" normalizeH="0" baseline="0" noProof="0">
                <a:ln>
                  <a:noFill/>
                </a:ln>
                <a:solidFill>
                  <a:srgbClr val="000000"/>
                </a:solidFill>
                <a:effectLst/>
                <a:uLnTx/>
                <a:uFillTx/>
                <a:latin typeface="Segoe UI"/>
                <a:ea typeface="+mn-ea"/>
                <a:cs typeface="+mn-cs"/>
              </a:rPr>
              <a:t>Trouvez des partenaires pour vous aider </a:t>
            </a:r>
            <a:br>
              <a:rPr kumimoji="0" lang="fr-fr" sz="2200" b="0" i="0" u="none" strike="noStrike" kern="1200" cap="none" spc="0" normalizeH="0" baseline="0" noProof="0">
                <a:ln>
                  <a:noFill/>
                </a:ln>
                <a:solidFill>
                  <a:srgbClr val="000000"/>
                </a:solidFill>
                <a:effectLst/>
                <a:uLnTx/>
                <a:uFillTx/>
                <a:latin typeface="Segoe UI"/>
                <a:ea typeface="+mn-ea"/>
                <a:cs typeface="+mn-cs"/>
              </a:rPr>
            </a:br>
            <a:r>
              <a:rPr kumimoji="0" lang="fr-fr" sz="2200" b="0" i="0" u="none" strike="noStrike" kern="1200" cap="none" spc="0" normalizeH="0" baseline="0" noProof="0">
                <a:ln>
                  <a:noFill/>
                </a:ln>
                <a:solidFill>
                  <a:srgbClr val="000000"/>
                </a:solidFill>
                <a:effectLst/>
                <a:uLnTx/>
                <a:uFillTx/>
                <a:latin typeface="Segoe UI"/>
                <a:ea typeface="+mn-ea"/>
                <a:cs typeface="+mn-cs"/>
              </a:rPr>
              <a:t>avec l’extensibilité </a:t>
            </a:r>
            <a:br>
              <a:rPr kumimoji="0" lang="fr-fr" sz="2200" b="0" i="0" u="none" strike="noStrike" kern="1200" cap="none" spc="0" normalizeH="0" baseline="0" noProof="0">
                <a:ln>
                  <a:noFill/>
                </a:ln>
                <a:solidFill>
                  <a:srgbClr val="000000"/>
                </a:solidFill>
                <a:effectLst/>
                <a:uLnTx/>
                <a:uFillTx/>
                <a:latin typeface="Segoe UI"/>
                <a:ea typeface="+mn-ea"/>
                <a:cs typeface="+mn-cs"/>
              </a:rPr>
            </a:br>
            <a:r>
              <a:rPr kumimoji="0" lang="fr-fr" sz="2200" b="0" i="0" u="none" strike="noStrike" kern="1200" cap="none" spc="0" normalizeH="0" baseline="0" noProof="0">
                <a:ln>
                  <a:noFill/>
                </a:ln>
                <a:solidFill>
                  <a:srgbClr val="000000"/>
                </a:solidFill>
                <a:effectLst/>
                <a:uLnTx/>
                <a:uFillTx/>
                <a:latin typeface="Segoe UI"/>
                <a:ea typeface="+mn-ea"/>
                <a:cs typeface="+mn-cs"/>
              </a:rPr>
              <a:t>de Microsoft 365 </a:t>
            </a:r>
            <a:br>
              <a:rPr kumimoji="0" lang="fr-fr" sz="2200" b="0" i="0" u="none" strike="noStrike" kern="1200" cap="none" spc="0" normalizeH="0" baseline="0" noProof="0">
                <a:ln>
                  <a:noFill/>
                </a:ln>
                <a:solidFill>
                  <a:srgbClr val="000000"/>
                </a:solidFill>
                <a:effectLst/>
                <a:uLnTx/>
                <a:uFillTx/>
                <a:latin typeface="Segoe UI"/>
                <a:ea typeface="+mn-ea"/>
                <a:cs typeface="+mn-cs"/>
              </a:rPr>
            </a:br>
            <a:r>
              <a:rPr kumimoji="0" lang="fr-fr" sz="2200" b="0" i="0" u="none" strike="noStrike" kern="1200" cap="none" spc="0" normalizeH="0" baseline="0" noProof="0" err="1">
                <a:ln>
                  <a:noFill/>
                </a:ln>
                <a:solidFill>
                  <a:srgbClr val="000000"/>
                </a:solidFill>
                <a:effectLst/>
                <a:uLnTx/>
                <a:uFillTx/>
                <a:latin typeface="Segoe UI"/>
                <a:ea typeface="+mn-ea"/>
                <a:cs typeface="+mn-cs"/>
              </a:rPr>
              <a:t>Copilot</a:t>
            </a:r>
            <a:r>
              <a:rPr kumimoji="0" lang="fr-fr" sz="2200" b="0" i="0" u="none" strike="noStrike" kern="1200" cap="none" spc="0" normalizeH="0" baseline="0" noProof="0">
                <a:ln>
                  <a:noFill/>
                </a:ln>
                <a:solidFill>
                  <a:srgbClr val="000000"/>
                </a:solidFill>
                <a:effectLst/>
                <a:uLnTx/>
                <a:uFillTx/>
                <a:latin typeface="Segoe UI"/>
                <a:ea typeface="+mn-ea"/>
                <a:cs typeface="+mn-cs"/>
              </a:rPr>
              <a:t> sur </a:t>
            </a:r>
            <a:r>
              <a:rPr lang="fr-FR" sz="2200">
                <a:solidFill>
                  <a:srgbClr val="000000"/>
                </a:solidFill>
                <a:latin typeface="Segoe UI"/>
              </a:rPr>
              <a:t>l'</a:t>
            </a:r>
            <a:r>
              <a:rPr kumimoji="0" lang="fr-fr" sz="2200" b="0" i="0" u="none" strike="noStrike" kern="1200" cap="none" spc="0" normalizeH="0" baseline="0" noProof="0">
                <a:ln>
                  <a:noFill/>
                </a:ln>
                <a:solidFill>
                  <a:srgbClr val="000000"/>
                </a:solidFill>
                <a:effectLst/>
                <a:uLnTx/>
                <a:uFillTx/>
                <a:latin typeface="Segoe UI"/>
                <a:ea typeface="+mn-ea"/>
                <a:cs typeface="+mn-cs"/>
              </a:rPr>
              <a:t> </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4346016"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5716174" y="2488219"/>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4487849" y="2799107"/>
            <a:ext cx="3195076" cy="157414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r>
              <a:rPr kumimoji="0" lang="fr-fr" sz="2200" b="0" i="0" u="none" strike="noStrike" kern="1200" cap="none" spc="0" normalizeH="0" baseline="0" noProof="0">
                <a:ln>
                  <a:noFill/>
                </a:ln>
                <a:solidFill>
                  <a:srgbClr val="000000"/>
                </a:solidFill>
                <a:effectLst/>
                <a:uLnTx/>
                <a:uFillTx/>
                <a:latin typeface="Segoe UI"/>
                <a:ea typeface="+mn-ea"/>
                <a:cs typeface="+mn-cs"/>
              </a:rPr>
              <a:t>Les clients éligibles peuvent demander </a:t>
            </a:r>
            <a:br>
              <a:rPr kumimoji="0" lang="fr-fr" sz="2200" b="0" i="0" u="none" strike="noStrike" kern="1200" cap="none" spc="0" normalizeH="0" baseline="0" noProof="0">
                <a:ln>
                  <a:noFill/>
                </a:ln>
                <a:solidFill>
                  <a:srgbClr val="000000"/>
                </a:solidFill>
                <a:effectLst/>
                <a:uLnTx/>
                <a:uFillTx/>
                <a:latin typeface="Segoe UI"/>
                <a:ea typeface="+mn-ea"/>
                <a:cs typeface="+mn-cs"/>
              </a:rPr>
            </a:br>
            <a:r>
              <a:rPr kumimoji="0" lang="fr-fr" sz="2200" b="0" i="0" u="none" strike="noStrike" kern="1200" cap="none" spc="0" normalizeH="0" baseline="0" noProof="0">
                <a:ln>
                  <a:noFill/>
                </a:ln>
                <a:solidFill>
                  <a:srgbClr val="000000"/>
                </a:solidFill>
                <a:effectLst/>
                <a:uLnTx/>
                <a:uFillTx/>
                <a:latin typeface="Segoe UI"/>
                <a:ea typeface="+mn-ea"/>
                <a:cs typeface="+mn-cs"/>
              </a:rPr>
              <a:t>une assistance technique et en déploiement </a:t>
            </a:r>
            <a:br>
              <a:rPr kumimoji="0" lang="fr-fr" sz="2200" b="0" i="0" u="none" strike="noStrike" kern="1200" cap="none" spc="0" normalizeH="0" baseline="0" noProof="0">
                <a:ln>
                  <a:noFill/>
                </a:ln>
                <a:solidFill>
                  <a:srgbClr val="000000"/>
                </a:solidFill>
                <a:effectLst/>
                <a:uLnTx/>
                <a:uFillTx/>
                <a:latin typeface="Segoe UI"/>
                <a:ea typeface="+mn-ea"/>
                <a:cs typeface="+mn-cs"/>
              </a:rPr>
            </a:br>
            <a:r>
              <a:rPr kumimoji="0" lang="fr-fr" sz="2200" b="0" i="0" u="none" strike="noStrike" kern="1200" cap="none" spc="0" normalizeH="0" baseline="0" noProof="0">
                <a:ln>
                  <a:noFill/>
                </a:ln>
                <a:solidFill>
                  <a:srgbClr val="000000"/>
                </a:solidFill>
                <a:effectLst/>
                <a:uLnTx/>
                <a:uFillTx/>
                <a:latin typeface="Segoe UI"/>
                <a:ea typeface="+mn-ea"/>
                <a:cs typeface="+mn-cs"/>
              </a:rPr>
              <a:t>auprès de </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126751" y="2799107"/>
            <a:ext cx="3195076" cy="125931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r>
              <a:rPr kumimoji="0" lang="fr-fr" sz="2200" b="0" i="0" u="none" strike="noStrike" kern="1200" cap="none" spc="0" normalizeH="0" baseline="0" noProof="0">
                <a:ln>
                  <a:noFill/>
                </a:ln>
                <a:solidFill>
                  <a:srgbClr val="000000"/>
                </a:solidFill>
                <a:effectLst/>
                <a:uLnTx/>
                <a:uFillTx/>
                <a:latin typeface="Segoe UI"/>
                <a:ea typeface="+mn-ea"/>
                <a:cs typeface="+mn-cs"/>
              </a:rPr>
              <a:t>Lancez-vous dans l’aventure Copilot avec des services dirigés par des experts via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866365"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600" b="0" i="0" u="none" strike="noStrike" kern="1200" cap="none" spc="-10" normalizeH="0" noProof="0">
                <a:ln>
                  <a:noFill/>
                </a:ln>
                <a:solidFill>
                  <a:srgbClr val="0078D4"/>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Annuaire des partenaires </a:t>
            </a:r>
            <a:br>
              <a:rPr kumimoji="0" lang="fr-fr" sz="1600" b="0" i="0" u="none" strike="noStrike" kern="1200" cap="none" spc="-10" normalizeH="0" noProof="0">
                <a:ln>
                  <a:noFill/>
                </a:ln>
                <a:solidFill>
                  <a:srgbClr val="0078D4"/>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fr-fr" sz="1600" b="0" i="0" u="none" strike="noStrike" kern="1200" cap="none" spc="-10" normalizeH="0" noProof="0">
                <a:ln>
                  <a:noFill/>
                </a:ln>
                <a:solidFill>
                  <a:srgbClr val="0078D4"/>
                </a:solidFill>
                <a:effectLst/>
                <a:uLnTx/>
                <a:uFillTx/>
                <a:latin typeface="Segoe UI Semibold" panose="020B0702040204020203"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a:t>
            </a:r>
            <a:endParaRPr kumimoji="0" lang="en-US" sz="1600" b="0" i="0" u="none" strike="noStrike" kern="1200" cap="none" spc="-10" normalizeH="0" noProof="0">
              <a:ln>
                <a:noFill/>
              </a:ln>
              <a:solidFill>
                <a:srgbClr val="0078D4"/>
              </a:solidFill>
              <a:effectLst/>
              <a:uLnTx/>
              <a:uFillTx/>
              <a:latin typeface="Segoe UI Semibold"/>
              <a:ea typeface="Calibri" panose="020F0502020204030204" pitchFamily="34" charset="0"/>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4487850"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126753"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2259610" y="1818920"/>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5843385" y="1834468"/>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9484516" y="1834468"/>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6" name="Group 45">
            <a:extLst>
              <a:ext uri="{FF2B5EF4-FFF2-40B4-BE49-F238E27FC236}">
                <a16:creationId xmlns:a16="http://schemas.microsoft.com/office/drawing/2014/main" id="{46FA2823-24E3-274D-4828-A007FE1F1D7C}"/>
              </a:ext>
              <a:ext uri="{C183D7F6-B498-43B3-948B-1728B52AA6E4}">
                <adec:decorative xmlns:adec="http://schemas.microsoft.com/office/drawing/2017/decorative" val="1"/>
              </a:ext>
            </a:extLst>
          </p:cNvPr>
          <p:cNvGrpSpPr/>
          <p:nvPr/>
        </p:nvGrpSpPr>
        <p:grpSpPr>
          <a:xfrm>
            <a:off x="909223" y="4522236"/>
            <a:ext cx="518930" cy="518930"/>
            <a:chOff x="632462" y="5834381"/>
            <a:chExt cx="396238" cy="396238"/>
          </a:xfrm>
        </p:grpSpPr>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ône représentant un doigt tapant sur un écran">
              <a:extLst>
                <a:ext uri="{FF2B5EF4-FFF2-40B4-BE49-F238E27FC236}">
                  <a16:creationId xmlns:a16="http://schemas.microsoft.com/office/drawing/2014/main" id="{28D9AF22-0DB2-C64A-31D2-1F55F81B7673}"/>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49" name="Group 48">
            <a:extLst>
              <a:ext uri="{FF2B5EF4-FFF2-40B4-BE49-F238E27FC236}">
                <a16:creationId xmlns:a16="http://schemas.microsoft.com/office/drawing/2014/main" id="{D2F384E1-7FD4-C245-F507-217F49F14C46}"/>
              </a:ext>
              <a:ext uri="{C183D7F6-B498-43B3-948B-1728B52AA6E4}">
                <adec:decorative xmlns:adec="http://schemas.microsoft.com/office/drawing/2017/decorative" val="1"/>
              </a:ext>
            </a:extLst>
          </p:cNvPr>
          <p:cNvGrpSpPr/>
          <p:nvPr/>
        </p:nvGrpSpPr>
        <p:grpSpPr>
          <a:xfrm>
            <a:off x="4530708" y="4522236"/>
            <a:ext cx="518930" cy="518930"/>
            <a:chOff x="632462" y="5834381"/>
            <a:chExt cx="396238" cy="396238"/>
          </a:xfrm>
        </p:grpSpPr>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ône représentant un doigt tapant sur un écran">
              <a:extLst>
                <a:ext uri="{FF2B5EF4-FFF2-40B4-BE49-F238E27FC236}">
                  <a16:creationId xmlns:a16="http://schemas.microsoft.com/office/drawing/2014/main" id="{2A9BFABE-1A21-4EEF-2D5E-EBF2599AB15D}"/>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2" name="Group 51">
            <a:extLst>
              <a:ext uri="{FF2B5EF4-FFF2-40B4-BE49-F238E27FC236}">
                <a16:creationId xmlns:a16="http://schemas.microsoft.com/office/drawing/2014/main" id="{93A158F8-C083-EC61-E920-CE0515DE586B}"/>
              </a:ext>
              <a:ext uri="{C183D7F6-B498-43B3-948B-1728B52AA6E4}">
                <adec:decorative xmlns:adec="http://schemas.microsoft.com/office/drawing/2017/decorative" val="1"/>
              </a:ext>
            </a:extLst>
          </p:cNvPr>
          <p:cNvGrpSpPr/>
          <p:nvPr/>
        </p:nvGrpSpPr>
        <p:grpSpPr>
          <a:xfrm>
            <a:off x="8169611" y="4522236"/>
            <a:ext cx="518930" cy="518930"/>
            <a:chOff x="632462" y="5834381"/>
            <a:chExt cx="396238" cy="396238"/>
          </a:xfrm>
        </p:grpSpPr>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ône représentant un doigt tapant sur un écran">
              <a:extLst>
                <a:ext uri="{FF2B5EF4-FFF2-40B4-BE49-F238E27FC236}">
                  <a16:creationId xmlns:a16="http://schemas.microsoft.com/office/drawing/2014/main" id="{3A73A677-766E-3260-EC80-2A14347B3BBA}"/>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3"/>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7"/>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9"/>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3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50"/>
                                        <p:tgtEl>
                                          <p:spTgt spid="3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38"/>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4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50"/>
                                        <p:tgtEl>
                                          <p:spTgt spid="46"/>
                                        </p:tgtEl>
                                      </p:cBhvr>
                                    </p:animEffect>
                                  </p:childTnLst>
                                </p:cTn>
                              </p:par>
                              <p:par>
                                <p:cTn id="63" presetID="42" presetClass="path" presetSubtype="0" decel="100000" fill="hold" nodeType="withEffect">
                                  <p:stCondLst>
                                    <p:cond delay="0"/>
                                  </p:stCondLst>
                                  <p:childTnLst>
                                    <p:animMotion origin="layout" path="M -3.33333E-6 0.03889 L -3.33333E-6 -7.40741E-7 " pathEditMode="relative" rAng="0" ptsTypes="AA">
                                      <p:cBhvr>
                                        <p:cTn id="64" dur="500" fill="hold"/>
                                        <p:tgtEl>
                                          <p:spTgt spid="4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42"/>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250"/>
                                        <p:tgtEl>
                                          <p:spTgt spid="49"/>
                                        </p:tgtEl>
                                      </p:cBhvr>
                                    </p:animEffect>
                                  </p:childTnLst>
                                </p:cTn>
                              </p:par>
                              <p:par>
                                <p:cTn id="73" presetID="42" presetClass="path" presetSubtype="0" decel="100000" fill="hold" nodeType="withEffect">
                                  <p:stCondLst>
                                    <p:cond delay="0"/>
                                  </p:stCondLst>
                                  <p:childTnLst>
                                    <p:animMotion origin="layout" path="M 1.45833E-6 0.03889 L 1.45833E-6 -7.40741E-7 " pathEditMode="relative" rAng="0" ptsTypes="AA">
                                      <p:cBhvr>
                                        <p:cTn id="74" dur="500" fill="hold"/>
                                        <p:tgtEl>
                                          <p:spTgt spid="49"/>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50"/>
                                        <p:tgtEl>
                                          <p:spTgt spid="43"/>
                                        </p:tgtEl>
                                      </p:cBhvr>
                                    </p:animEffect>
                                  </p:childTnLst>
                                </p:cTn>
                              </p:par>
                              <p:par>
                                <p:cTn id="78" presetID="42" presetClass="path" presetSubtype="0" decel="100000" fill="hold" grpId="1" nodeType="withEffect">
                                  <p:stCondLst>
                                    <p:cond delay="0"/>
                                  </p:stCondLst>
                                  <p:childTnLst>
                                    <p:animMotion origin="layout" path="M 1.45833E-6 0.03889 L 1.45833E-6 -7.40741E-7 " pathEditMode="relative" rAng="0" ptsTypes="AA">
                                      <p:cBhvr>
                                        <p:cTn id="79" dur="500" fill="hold"/>
                                        <p:tgtEl>
                                          <p:spTgt spid="43"/>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250"/>
                                        <p:tgtEl>
                                          <p:spTgt spid="52"/>
                                        </p:tgtEl>
                                      </p:cBhvr>
                                    </p:animEffect>
                                  </p:childTnLst>
                                </p:cTn>
                              </p:par>
                              <p:par>
                                <p:cTn id="83" presetID="42" presetClass="path" presetSubtype="0" decel="100000" fill="hold" nodeType="withEffect">
                                  <p:stCondLst>
                                    <p:cond delay="0"/>
                                  </p:stCondLst>
                                  <p:childTnLst>
                                    <p:animMotion origin="layout" path="M 3.95833E-6 0.03889 L 3.95833E-6 -7.40741E-7 " pathEditMode="relative" rAng="0" ptsTypes="AA">
                                      <p:cBhvr>
                                        <p:cTn id="84" dur="500" fill="hold"/>
                                        <p:tgtEl>
                                          <p:spTgt spid="52"/>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44"/>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9"/>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250"/>
                                        <p:tgtEl>
                                          <p:spTgt spid="10"/>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10"/>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42" presetClass="path" presetSubtype="0" decel="100000" fill="hold" grpId="1" nodeType="withEffect">
                                  <p:stCondLst>
                                    <p:cond delay="0"/>
                                  </p:stCondLst>
                                  <p:childTnLst>
                                    <p:animMotion origin="layout" path="M 1.25E-6 0.03889 L 1.25E-6 1.85185E-6 " pathEditMode="relative" rAng="0" ptsTypes="AA">
                                      <p:cBhvr>
                                        <p:cTn id="104"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3" grpId="0" animBg="1"/>
      <p:bldP spid="13" grpId="1" animBg="1"/>
      <p:bldP spid="17" grpId="0" animBg="1"/>
      <p:bldP spid="17" grpId="1" animBg="1"/>
      <p:bldP spid="18" grpId="0" animBg="1"/>
      <p:bldP spid="18" grpId="1" animBg="1"/>
      <p:bldP spid="19" grpId="0"/>
      <p:bldP spid="19" grpId="1"/>
      <p:bldP spid="35" grpId="0" animBg="1"/>
      <p:bldP spid="35" grpId="1" animBg="1"/>
      <p:bldP spid="38" grpId="0" animBg="1"/>
      <p:bldP spid="38" grpId="1" animBg="1"/>
      <p:bldP spid="40" grpId="0"/>
      <p:bldP spid="40" grpId="1"/>
      <p:bldP spid="41" grpId="0"/>
      <p:bldP spid="41" grpId="1"/>
      <p:bldP spid="42" grpId="0" animBg="1"/>
      <p:bldP spid="42" grpId="1" animBg="1"/>
      <p:bldP spid="43" grpId="0" animBg="1"/>
      <p:bldP spid="43" grpId="1" animBg="1"/>
      <p:bldP spid="44" grpId="0" animBg="1"/>
      <p:bldP spid="44" grpId="1" animBg="1"/>
      <p:bldP spid="9" grpId="0" animBg="1"/>
      <p:bldP spid="9" grpId="1" animBg="1"/>
      <p:bldP spid="10" grpId="0" animBg="1"/>
      <p:bldP spid="10" grpId="1" animBg="1"/>
      <p:bldP spid="15" grpId="0" animBg="1"/>
      <p:bldP spid="1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Code QR sur fond blanc">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r:embed="rId4"/>
          <a:srcRect/>
          <a:stretch/>
        </p:blipFill>
        <p:spPr>
          <a:xfrm>
            <a:off x="1208766" y="835066"/>
            <a:ext cx="1335210"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Image floue d’un ciel bleu et orange  Le contenu généré par IA peut être incorrect.">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600808"/>
            <a:ext cx="7532185" cy="1255728"/>
          </a:xfrm>
          <a:prstGeom prst="rect">
            <a:avLst/>
          </a:prstGeom>
          <a:noFill/>
          <a:ln>
            <a:noFill/>
            <a:prstDash/>
          </a:ln>
          <a:effectLst/>
        </p:spPr>
        <p:txBody>
          <a:bodyPr wrap="square">
            <a:spAutoFit/>
          </a:bodyPr>
          <a:lstStyle/>
          <a:p>
            <a:pPr algn="ctr">
              <a:lnSpc>
                <a:spcPct val="90000"/>
              </a:lnSpc>
              <a:spcAft>
                <a:spcPts val="1800"/>
              </a:spcAft>
            </a:pPr>
            <a: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Visitez </a:t>
            </a:r>
            <a: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le site du Hub client</a:t>
            </a:r>
            <a: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pour connaître </a:t>
            </a:r>
            <a:b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les prochaines sessions, mises à jour </a:t>
            </a:r>
            <a:b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fr-fr"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et contenus à la demande !</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fr-fr"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fr-fr" sz="1100">
                <a:solidFill>
                  <a:schemeClr val="tx2"/>
                </a:solidFill>
                <a:latin typeface="Segoe Sans Text"/>
              </a:rPr>
              <a:t>​</a:t>
            </a:r>
          </a:p>
        </p:txBody>
      </p:sp>
    </p:spTree>
    <p:extLst>
      <p:ext uri="{BB962C8B-B14F-4D97-AF65-F5344CB8AC3E}">
        <p14:creationId xmlns:p14="http://schemas.microsoft.com/office/powerpoint/2010/main" val="206910846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de profil">
            <a:extLst>
              <a:ext uri="{FF2B5EF4-FFF2-40B4-BE49-F238E27FC236}">
                <a16:creationId xmlns:a16="http://schemas.microsoft.com/office/drawing/2014/main" id="{87B09EF3-AB9A-CF93-DA7C-C838C3316F4F}"/>
              </a:ext>
            </a:extLst>
          </p:cNvPr>
          <p:cNvPicPr>
            <a:picLocks noChangeAspect="1"/>
          </p:cNvPicPr>
          <p:nvPr/>
        </p:nvPicPr>
        <p:blipFill>
          <a:blip r:embed="rId3"/>
          <a:stretch>
            <a:fillRect/>
          </a:stretch>
        </p:blipFill>
        <p:spPr>
          <a:xfrm>
            <a:off x="7304492" y="1923535"/>
            <a:ext cx="2080846" cy="2080846"/>
          </a:xfrm>
          <a:prstGeom prst="ellipse">
            <a:avLst/>
          </a:prstGeom>
          <a:noFill/>
        </p:spPr>
      </p:pic>
      <p:sp>
        <p:nvSpPr>
          <p:cNvPr id="3" name="Title 8">
            <a:extLst>
              <a:ext uri="{FF2B5EF4-FFF2-40B4-BE49-F238E27FC236}">
                <a16:creationId xmlns:a16="http://schemas.microsoft.com/office/drawing/2014/main" id="{BF0542A3-1077-B860-A66A-C2AA9F16EE29}"/>
              </a:ext>
            </a:extLst>
          </p:cNvPr>
          <p:cNvSpPr txBox="1">
            <a:spLocks/>
          </p:cNvSpPr>
          <p:nvPr/>
        </p:nvSpPr>
        <p:spPr>
          <a:xfrm>
            <a:off x="589280" y="605657"/>
            <a:ext cx="3417944" cy="1939850"/>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fr-fr"/>
              <a:t>Speakers</a:t>
            </a:r>
          </a:p>
        </p:txBody>
      </p:sp>
      <p:pic>
        <p:nvPicPr>
          <p:cNvPr id="4" name="Picture 3" descr="Photo de profil">
            <a:extLst>
              <a:ext uri="{FF2B5EF4-FFF2-40B4-BE49-F238E27FC236}">
                <a16:creationId xmlns:a16="http://schemas.microsoft.com/office/drawing/2014/main" id="{9CF0ECA1-6927-C154-6106-E029436F16C5}"/>
              </a:ext>
            </a:extLst>
          </p:cNvPr>
          <p:cNvPicPr>
            <a:picLocks noChangeAspect="1"/>
          </p:cNvPicPr>
          <p:nvPr/>
        </p:nvPicPr>
        <p:blipFill>
          <a:blip r:embed="rId4"/>
          <a:stretch>
            <a:fillRect/>
          </a:stretch>
        </p:blipFill>
        <p:spPr>
          <a:xfrm>
            <a:off x="2440912" y="1923535"/>
            <a:ext cx="2151185" cy="2151185"/>
          </a:xfrm>
          <a:prstGeom prst="ellipse">
            <a:avLst/>
          </a:prstGeom>
          <a:noFill/>
        </p:spPr>
      </p:pic>
      <p:sp>
        <p:nvSpPr>
          <p:cNvPr id="6" name="TextBox 5">
            <a:extLst>
              <a:ext uri="{FF2B5EF4-FFF2-40B4-BE49-F238E27FC236}">
                <a16:creationId xmlns:a16="http://schemas.microsoft.com/office/drawing/2014/main" id="{499B671C-B7E5-D876-CE95-0B4EF4D9CC80}"/>
              </a:ext>
            </a:extLst>
          </p:cNvPr>
          <p:cNvSpPr txBox="1"/>
          <p:nvPr/>
        </p:nvSpPr>
        <p:spPr>
          <a:xfrm>
            <a:off x="7599903" y="4312494"/>
            <a:ext cx="4114800" cy="98546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noProof="0">
                <a:ln>
                  <a:noFill/>
                </a:ln>
                <a:solidFill>
                  <a:schemeClr val="bg1"/>
                </a:solidFill>
                <a:effectLst/>
                <a:uLnTx/>
                <a:uFillTx/>
                <a:ea typeface="+mn-ea"/>
                <a:cs typeface="Segoe UI Light" panose="020B0502040204020203" pitchFamily="34" charset="0"/>
              </a:rPr>
              <a:t>Laurent Camus</a:t>
            </a:r>
          </a:p>
          <a:p>
            <a:pPr marL="0" marR="0" lvl="0" indent="0" algn="l" defTabSz="914400" rtl="0" eaLnBrk="1" fontAlgn="auto" latinLnBrk="0" hangingPunct="1">
              <a:lnSpc>
                <a:spcPct val="110000"/>
              </a:lnSpc>
              <a:spcBef>
                <a:spcPts val="0"/>
              </a:spcBef>
              <a:spcAft>
                <a:spcPts val="0"/>
              </a:spcAft>
              <a:buClrTx/>
              <a:buSzTx/>
              <a:buFontTx/>
              <a:buNone/>
              <a:tabLst/>
              <a:defRPr/>
            </a:pPr>
            <a:r>
              <a:rPr lang="fr-FR" sz="2000">
                <a:solidFill>
                  <a:schemeClr val="bg1"/>
                </a:solidFill>
                <a:cs typeface="Segoe UI Light" panose="020B0502040204020203" pitchFamily="34" charset="0"/>
              </a:rPr>
              <a:t>Cloud Solution Architect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kern="1200" cap="none" spc="0" normalizeH="0" noProof="0">
                <a:ln>
                  <a:noFill/>
                </a:ln>
                <a:solidFill>
                  <a:schemeClr val="bg1"/>
                </a:solidFill>
                <a:effectLst/>
                <a:uLnTx/>
                <a:uFillTx/>
                <a:ea typeface="+mn-ea"/>
                <a:cs typeface="Segoe UI Light" panose="020B0502040204020203" pitchFamily="34" charset="0"/>
              </a:rPr>
              <a:t>Microsoft France</a:t>
            </a:r>
            <a:endParaRPr kumimoji="0" lang="fr-fr" sz="2000" b="0" i="0" u="none" strike="noStrike" kern="1200" cap="none" spc="0" normalizeH="0" noProof="0">
              <a:ln>
                <a:noFill/>
              </a:ln>
              <a:solidFill>
                <a:schemeClr val="bg1"/>
              </a:solidFill>
              <a:effectLst/>
              <a:uLnTx/>
              <a:uFillTx/>
              <a:ea typeface="+mn-ea"/>
              <a:cs typeface="Segoe UI Light" panose="020B0502040204020203" pitchFamily="34" charset="0"/>
            </a:endParaRPr>
          </a:p>
        </p:txBody>
      </p:sp>
      <p:sp>
        <p:nvSpPr>
          <p:cNvPr id="8" name="TextBox 7">
            <a:extLst>
              <a:ext uri="{FF2B5EF4-FFF2-40B4-BE49-F238E27FC236}">
                <a16:creationId xmlns:a16="http://schemas.microsoft.com/office/drawing/2014/main" id="{0667C76B-620D-22E6-6FA9-0F38F7BF8DAA}"/>
              </a:ext>
            </a:extLst>
          </p:cNvPr>
          <p:cNvSpPr txBox="1"/>
          <p:nvPr/>
        </p:nvSpPr>
        <p:spPr>
          <a:xfrm>
            <a:off x="2534697" y="4312494"/>
            <a:ext cx="4114800" cy="98546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1" i="0" u="none" strike="noStrike" kern="1200" cap="none" spc="0" normalizeH="0" noProof="0">
                <a:ln>
                  <a:noFill/>
                </a:ln>
                <a:solidFill>
                  <a:schemeClr val="bg1"/>
                </a:solidFill>
                <a:effectLst/>
                <a:uLnTx/>
                <a:uFillTx/>
                <a:ea typeface="+mn-ea"/>
                <a:cs typeface="Segoe UI Light" panose="020B0502040204020203" pitchFamily="34" charset="0"/>
              </a:rPr>
              <a:t>Ludivine Montaudoin</a:t>
            </a:r>
          </a:p>
          <a:p>
            <a:pPr marL="0" marR="0" lvl="0" indent="0" algn="l" defTabSz="914400" rtl="0" eaLnBrk="1" fontAlgn="auto" latinLnBrk="0" hangingPunct="1">
              <a:lnSpc>
                <a:spcPct val="110000"/>
              </a:lnSpc>
              <a:spcBef>
                <a:spcPts val="0"/>
              </a:spcBef>
              <a:spcAft>
                <a:spcPts val="0"/>
              </a:spcAft>
              <a:buClrTx/>
              <a:buSzTx/>
              <a:buFontTx/>
              <a:buNone/>
              <a:tabLst/>
              <a:defRPr/>
            </a:pPr>
            <a:r>
              <a:rPr lang="fr-FR" sz="2000">
                <a:solidFill>
                  <a:schemeClr val="bg1"/>
                </a:solidFill>
                <a:cs typeface="Segoe UI Light" panose="020B0502040204020203" pitchFamily="34" charset="0"/>
              </a:rPr>
              <a:t>Cloud Solution Architect</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2000" b="0" i="0" u="none" strike="noStrike" kern="1200" cap="none" spc="0" normalizeH="0" noProof="0">
                <a:ln>
                  <a:noFill/>
                </a:ln>
                <a:solidFill>
                  <a:schemeClr val="bg1"/>
                </a:solidFill>
                <a:effectLst/>
                <a:uLnTx/>
                <a:uFillTx/>
                <a:ea typeface="+mn-ea"/>
                <a:cs typeface="Segoe UI Light" panose="020B0502040204020203" pitchFamily="34" charset="0"/>
              </a:rPr>
              <a:t>Microsoft France</a:t>
            </a:r>
            <a:endParaRPr kumimoji="0" lang="fr-fr" sz="2000" b="0" i="0" u="none" strike="noStrike" kern="1200" cap="none" spc="0" normalizeH="0" noProof="0">
              <a:ln>
                <a:noFill/>
              </a:ln>
              <a:solidFill>
                <a:schemeClr val="bg1"/>
              </a:solidFill>
              <a:effectLst/>
              <a:uLnTx/>
              <a:uFillTx/>
              <a:ea typeface="+mn-ea"/>
              <a:cs typeface="Segoe UI Light" panose="020B0502040204020203" pitchFamily="34" charset="0"/>
            </a:endParaRPr>
          </a:p>
        </p:txBody>
      </p:sp>
    </p:spTree>
    <p:extLst>
      <p:ext uri="{BB962C8B-B14F-4D97-AF65-F5344CB8AC3E}">
        <p14:creationId xmlns:p14="http://schemas.microsoft.com/office/powerpoint/2010/main" val="94163250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657A6CB-1B00-70A0-0464-717864A6E8DA}"/>
              </a:ext>
            </a:extLst>
          </p:cNvPr>
          <p:cNvSpPr>
            <a:spLocks noGrp="1"/>
          </p:cNvSpPr>
          <p:nvPr>
            <p:ph type="body" sz="quarter" idx="17"/>
          </p:nvPr>
        </p:nvSpPr>
        <p:spPr>
          <a:xfrm>
            <a:off x="598810" y="1546304"/>
            <a:ext cx="2829496" cy="615553"/>
          </a:xfrm>
        </p:spPr>
        <p:txBody>
          <a:bodyPr/>
          <a:lstStyle/>
          <a:p>
            <a:r>
              <a:rPr lang="fr-fr" sz="1100"/>
              <a:t>Présentation de la valeur de Copilot Chat pour tous les utilisateurs</a:t>
            </a:r>
          </a:p>
        </p:txBody>
      </p:sp>
      <p:sp>
        <p:nvSpPr>
          <p:cNvPr id="7" name="Text Placeholder 6">
            <a:extLst>
              <a:ext uri="{FF2B5EF4-FFF2-40B4-BE49-F238E27FC236}">
                <a16:creationId xmlns:a16="http://schemas.microsoft.com/office/drawing/2014/main" id="{2B8167B8-7370-B6BA-BA02-BEC6239E8FCE}"/>
              </a:ext>
            </a:extLst>
          </p:cNvPr>
          <p:cNvSpPr>
            <a:spLocks noGrp="1"/>
          </p:cNvSpPr>
          <p:nvPr>
            <p:ph type="body" sz="quarter" idx="15"/>
          </p:nvPr>
        </p:nvSpPr>
        <p:spPr>
          <a:xfrm>
            <a:off x="598810" y="2079704"/>
            <a:ext cx="2532063" cy="430887"/>
          </a:xfrm>
        </p:spPr>
        <p:txBody>
          <a:bodyPr/>
          <a:lstStyle/>
          <a:p>
            <a:r>
              <a:rPr lang="fr-fr" sz="1000"/>
              <a:t>📅 5 Mai  2026</a:t>
            </a:r>
          </a:p>
          <a:p>
            <a:r>
              <a:rPr lang="fr-fr" sz="1000"/>
              <a:t>🕑10 heures CET</a:t>
            </a:r>
          </a:p>
        </p:txBody>
      </p:sp>
      <p:sp>
        <p:nvSpPr>
          <p:cNvPr id="10" name="Text Placeholder 9">
            <a:extLst>
              <a:ext uri="{FF2B5EF4-FFF2-40B4-BE49-F238E27FC236}">
                <a16:creationId xmlns:a16="http://schemas.microsoft.com/office/drawing/2014/main" id="{7CF25C1E-BEDF-E944-0E15-F013FEA9355C}"/>
              </a:ext>
            </a:extLst>
          </p:cNvPr>
          <p:cNvSpPr>
            <a:spLocks noGrp="1"/>
          </p:cNvSpPr>
          <p:nvPr>
            <p:ph type="body" sz="quarter" idx="18"/>
          </p:nvPr>
        </p:nvSpPr>
        <p:spPr>
          <a:xfrm>
            <a:off x="3429893" y="1546304"/>
            <a:ext cx="2532063" cy="615553"/>
          </a:xfrm>
        </p:spPr>
        <p:txBody>
          <a:bodyPr/>
          <a:lstStyle/>
          <a:p>
            <a:r>
              <a:rPr lang="fr-fr" sz="1100"/>
              <a:t>Sécurisez et déployez l’IA avec </a:t>
            </a:r>
            <a:r>
              <a:rPr lang="fr-fr" sz="1100" err="1"/>
              <a:t>Copilot</a:t>
            </a:r>
            <a:r>
              <a:rPr lang="fr-fr" sz="1100"/>
              <a:t> Chat</a:t>
            </a:r>
          </a:p>
        </p:txBody>
      </p:sp>
      <p:sp>
        <p:nvSpPr>
          <p:cNvPr id="11" name="Text Placeholder 10">
            <a:extLst>
              <a:ext uri="{FF2B5EF4-FFF2-40B4-BE49-F238E27FC236}">
                <a16:creationId xmlns:a16="http://schemas.microsoft.com/office/drawing/2014/main" id="{0D46A939-028B-7D23-AD51-8F6D8D0B7C73}"/>
              </a:ext>
            </a:extLst>
          </p:cNvPr>
          <p:cNvSpPr>
            <a:spLocks noGrp="1"/>
          </p:cNvSpPr>
          <p:nvPr>
            <p:ph type="body" sz="quarter" idx="19"/>
          </p:nvPr>
        </p:nvSpPr>
        <p:spPr>
          <a:xfrm>
            <a:off x="3429893" y="2086344"/>
            <a:ext cx="2532063" cy="430887"/>
          </a:xfrm>
        </p:spPr>
        <p:txBody>
          <a:bodyPr/>
          <a:lstStyle/>
          <a:p>
            <a:r>
              <a:rPr lang="fr-fr" sz="1000"/>
              <a:t>📅 6 Mai 2026</a:t>
            </a:r>
          </a:p>
          <a:p>
            <a:r>
              <a:rPr lang="fr-fr" sz="1000"/>
              <a:t>🕑10 heures CET</a:t>
            </a:r>
          </a:p>
        </p:txBody>
      </p:sp>
      <p:sp>
        <p:nvSpPr>
          <p:cNvPr id="12" name="Text Placeholder 11">
            <a:extLst>
              <a:ext uri="{FF2B5EF4-FFF2-40B4-BE49-F238E27FC236}">
                <a16:creationId xmlns:a16="http://schemas.microsoft.com/office/drawing/2014/main" id="{C185581F-5068-E7C4-106C-B5EC80AF9028}"/>
              </a:ext>
            </a:extLst>
          </p:cNvPr>
          <p:cNvSpPr>
            <a:spLocks noGrp="1"/>
          </p:cNvSpPr>
          <p:nvPr>
            <p:ph type="body" sz="quarter" idx="20"/>
          </p:nvPr>
        </p:nvSpPr>
        <p:spPr>
          <a:xfrm>
            <a:off x="6258817" y="1546304"/>
            <a:ext cx="2677377" cy="615553"/>
          </a:xfrm>
        </p:spPr>
        <p:txBody>
          <a:bodyPr/>
          <a:lstStyle/>
          <a:p>
            <a:r>
              <a:rPr lang="fr-FR" sz="1100"/>
              <a:t>Démocratisez</a:t>
            </a:r>
            <a:r>
              <a:rPr lang="fr-fr" sz="1100"/>
              <a:t> l’IA : les bonnes pratiques pour adopter </a:t>
            </a:r>
            <a:r>
              <a:rPr lang="fr-fr" sz="1100" err="1"/>
              <a:t>Copilot</a:t>
            </a:r>
            <a:r>
              <a:rPr lang="fr-fr" sz="1100"/>
              <a:t> Chat</a:t>
            </a:r>
          </a:p>
        </p:txBody>
      </p:sp>
      <p:sp>
        <p:nvSpPr>
          <p:cNvPr id="13" name="Text Placeholder 12">
            <a:extLst>
              <a:ext uri="{FF2B5EF4-FFF2-40B4-BE49-F238E27FC236}">
                <a16:creationId xmlns:a16="http://schemas.microsoft.com/office/drawing/2014/main" id="{7EEB1D99-1235-6EEF-1052-61BCEC616E07}"/>
              </a:ext>
            </a:extLst>
          </p:cNvPr>
          <p:cNvSpPr>
            <a:spLocks noGrp="1"/>
          </p:cNvSpPr>
          <p:nvPr>
            <p:ph type="body" sz="quarter" idx="21"/>
          </p:nvPr>
        </p:nvSpPr>
        <p:spPr>
          <a:xfrm>
            <a:off x="6258818" y="2079704"/>
            <a:ext cx="2532063" cy="615553"/>
          </a:xfrm>
        </p:spPr>
        <p:txBody>
          <a:bodyPr/>
          <a:lstStyle/>
          <a:p>
            <a:r>
              <a:rPr lang="fr-fr" sz="1000"/>
              <a:t>📅 7 Mai 2026</a:t>
            </a:r>
          </a:p>
          <a:p>
            <a:r>
              <a:rPr lang="fr-fr" sz="1000"/>
              <a:t>🕑10 heures CET</a:t>
            </a:r>
          </a:p>
          <a:p>
            <a:endParaRPr lang="en-US" sz="1000"/>
          </a:p>
        </p:txBody>
      </p:sp>
      <p:sp>
        <p:nvSpPr>
          <p:cNvPr id="5" name="Title 4">
            <a:extLst>
              <a:ext uri="{FF2B5EF4-FFF2-40B4-BE49-F238E27FC236}">
                <a16:creationId xmlns:a16="http://schemas.microsoft.com/office/drawing/2014/main" id="{A2A906D0-F7DC-3954-28C5-AFFFCDE4F739}"/>
              </a:ext>
            </a:extLst>
          </p:cNvPr>
          <p:cNvSpPr>
            <a:spLocks noGrp="1"/>
          </p:cNvSpPr>
          <p:nvPr>
            <p:ph type="title"/>
          </p:nvPr>
        </p:nvSpPr>
        <p:spPr>
          <a:xfrm>
            <a:off x="588262" y="346934"/>
            <a:ext cx="10040559" cy="498598"/>
          </a:xfrm>
          <a:prstGeom prst="rect">
            <a:avLst/>
          </a:prstGeom>
        </p:spPr>
        <p:txBody>
          <a:bodyPr/>
          <a:lstStyle/>
          <a:p>
            <a:r>
              <a:rPr lang="fr-fr" sz="2800"/>
              <a:t>Sessions du Hub client Copilot</a:t>
            </a:r>
          </a:p>
        </p:txBody>
      </p:sp>
      <p:sp>
        <p:nvSpPr>
          <p:cNvPr id="2" name="Text Placeholder 7">
            <a:extLst>
              <a:ext uri="{FF2B5EF4-FFF2-40B4-BE49-F238E27FC236}">
                <a16:creationId xmlns:a16="http://schemas.microsoft.com/office/drawing/2014/main" id="{CA766D7D-7D70-A670-23C2-A8C0DF989D94}"/>
              </a:ext>
            </a:extLst>
          </p:cNvPr>
          <p:cNvSpPr txBox="1">
            <a:spLocks/>
          </p:cNvSpPr>
          <p:nvPr/>
        </p:nvSpPr>
        <p:spPr>
          <a:xfrm>
            <a:off x="513080" y="973343"/>
            <a:ext cx="10480041"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endParaRPr kumimoji="0" lang="en-US" sz="24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cxnSp>
        <p:nvCxnSpPr>
          <p:cNvPr id="3" name="Straight Connector 2">
            <a:extLst>
              <a:ext uri="{FF2B5EF4-FFF2-40B4-BE49-F238E27FC236}">
                <a16:creationId xmlns:a16="http://schemas.microsoft.com/office/drawing/2014/main" id="{98AD278B-8B8A-021E-8302-96DC14E9279F}"/>
              </a:ext>
              <a:ext uri="{C183D7F6-B498-43B3-948B-1728B52AA6E4}">
                <adec:decorative xmlns:adec="http://schemas.microsoft.com/office/drawing/2017/decorative" val="1"/>
              </a:ext>
            </a:extLst>
          </p:cNvPr>
          <p:cNvCxnSpPr>
            <a:cxnSpLocks/>
          </p:cNvCxnSpPr>
          <p:nvPr/>
        </p:nvCxnSpPr>
        <p:spPr>
          <a:xfrm>
            <a:off x="513081" y="1497409"/>
            <a:ext cx="10972800"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 Placeholder 7">
            <a:extLst>
              <a:ext uri="{FF2B5EF4-FFF2-40B4-BE49-F238E27FC236}">
                <a16:creationId xmlns:a16="http://schemas.microsoft.com/office/drawing/2014/main" id="{44B32552-E2D3-31E4-5CBA-CE8C6C3AAAE3}"/>
              </a:ext>
            </a:extLst>
          </p:cNvPr>
          <p:cNvSpPr txBox="1">
            <a:spLocks/>
          </p:cNvSpPr>
          <p:nvPr/>
        </p:nvSpPr>
        <p:spPr>
          <a:xfrm>
            <a:off x="513080" y="1119692"/>
            <a:ext cx="8546462"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fr-fr" b="0" i="0" u="none" strike="noStrike" kern="1200" cap="none" spc="0" normalizeH="0" baseline="0" noProof="0">
                <a:ln>
                  <a:noFill/>
                </a:ln>
                <a:solidFill>
                  <a:prstClr val="white"/>
                </a:solidFill>
                <a:effectLst/>
                <a:uLnTx/>
                <a:uFillTx/>
                <a:latin typeface="Segoe Sans Display"/>
                <a:ea typeface="+mn-ea"/>
                <a:cs typeface="Segoe Sans Display" pitchFamily="2" charset="0"/>
              </a:rPr>
              <a:t>Microsoft 365 Copilot Chat pour tous les utilisateurs (Replay à venir)</a:t>
            </a:r>
          </a:p>
        </p:txBody>
      </p:sp>
      <p:sp>
        <p:nvSpPr>
          <p:cNvPr id="19" name="Text Placeholder 9">
            <a:extLst>
              <a:ext uri="{FF2B5EF4-FFF2-40B4-BE49-F238E27FC236}">
                <a16:creationId xmlns:a16="http://schemas.microsoft.com/office/drawing/2014/main" id="{165AC768-2EA4-EB20-B78F-C1C8D9F1ECCA}"/>
              </a:ext>
            </a:extLst>
          </p:cNvPr>
          <p:cNvSpPr txBox="1">
            <a:spLocks/>
          </p:cNvSpPr>
          <p:nvPr/>
        </p:nvSpPr>
        <p:spPr>
          <a:xfrm>
            <a:off x="3524676" y="3537396"/>
            <a:ext cx="241814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fr-FR"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Exploiter toute la puissance des agents prêts à l'emploi</a:t>
            </a:r>
            <a:endParaRPr kumimoji="0" lang="fr-fr"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0" name="Text Placeholder 10">
            <a:extLst>
              <a:ext uri="{FF2B5EF4-FFF2-40B4-BE49-F238E27FC236}">
                <a16:creationId xmlns:a16="http://schemas.microsoft.com/office/drawing/2014/main" id="{3DF93DC3-28E8-F8A7-64E0-4D509A0B20AF}"/>
              </a:ext>
            </a:extLst>
          </p:cNvPr>
          <p:cNvSpPr txBox="1">
            <a:spLocks/>
          </p:cNvSpPr>
          <p:nvPr/>
        </p:nvSpPr>
        <p:spPr>
          <a:xfrm>
            <a:off x="3524675" y="4003771"/>
            <a:ext cx="2418149" cy="61555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000"/>
              <a:t>📅 13 Mai 2026</a:t>
            </a:r>
          </a:p>
          <a:p>
            <a:r>
              <a:rPr lang="fr-fr" sz="1000"/>
              <a:t>🕑10 heures CET</a:t>
            </a:r>
          </a:p>
          <a:p>
            <a:r>
              <a:rPr lang="fr-fr" sz="1000">
                <a:solidFill>
                  <a:srgbClr val="FFE399"/>
                </a:solidFill>
              </a:rPr>
              <a:t>🔗</a:t>
            </a:r>
            <a:r>
              <a:rPr lang="fr-fr" sz="1000">
                <a:solidFill>
                  <a:srgbClr val="FFE399"/>
                </a:solidFill>
                <a:hlinkClick r:id="rId3">
                  <a:extLst>
                    <a:ext uri="{A12FA001-AC4F-418D-AE19-62706E023703}">
                      <ahyp:hlinkClr xmlns:ahyp="http://schemas.microsoft.com/office/drawing/2018/hyperlinkcolor" val="tx"/>
                    </a:ext>
                  </a:extLst>
                </a:hlinkClick>
              </a:rPr>
              <a:t>S’inscrire maintenant</a:t>
            </a:r>
            <a:r>
              <a:rPr kumimoji="0" lang="fr-fr" sz="10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pic>
        <p:nvPicPr>
          <p:cNvPr id="35" name="Picture 34" descr="Code QR sur fond blanc">
            <a:extLst>
              <a:ext uri="{FF2B5EF4-FFF2-40B4-BE49-F238E27FC236}">
                <a16:creationId xmlns:a16="http://schemas.microsoft.com/office/drawing/2014/main" id="{B7B776ED-B24E-134E-728D-9258B9EE5129}"/>
              </a:ext>
            </a:extLst>
          </p:cNvPr>
          <p:cNvPicPr>
            <a:picLocks noChangeAspect="1"/>
          </p:cNvPicPr>
          <p:nvPr/>
        </p:nvPicPr>
        <p:blipFill>
          <a:blip r:embed="rId4"/>
          <a:stretch>
            <a:fillRect/>
          </a:stretch>
        </p:blipFill>
        <p:spPr>
          <a:xfrm>
            <a:off x="9543508" y="3740949"/>
            <a:ext cx="1810512" cy="1810512"/>
          </a:xfrm>
          <a:prstGeom prst="roundRect">
            <a:avLst>
              <a:gd name="adj" fmla="val 2933"/>
            </a:avLst>
          </a:prstGeom>
          <a:noFill/>
        </p:spPr>
      </p:pic>
      <p:pic>
        <p:nvPicPr>
          <p:cNvPr id="36" name="Graphic 35">
            <a:extLst>
              <a:ext uri="{FF2B5EF4-FFF2-40B4-BE49-F238E27FC236}">
                <a16:creationId xmlns:a16="http://schemas.microsoft.com/office/drawing/2014/main" id="{B557CD11-5518-8B7D-0FCA-66FD51AB4017}"/>
              </a:ext>
            </a:extLst>
          </p:cNvPr>
          <p:cNvPicPr>
            <a:picLocks noChangeAspect="1"/>
          </p:cNvPicPr>
          <p:nvPr/>
        </p:nvPicPr>
        <p:blipFill>
          <a:blip r:embed="rId5"/>
          <a:srcRect/>
          <a:stretch/>
        </p:blipFill>
        <p:spPr>
          <a:xfrm>
            <a:off x="10629999" y="364279"/>
            <a:ext cx="1335210" cy="705394"/>
          </a:xfrm>
          <a:prstGeom prst="rect">
            <a:avLst/>
          </a:prstGeom>
        </p:spPr>
      </p:pic>
      <p:sp>
        <p:nvSpPr>
          <p:cNvPr id="38" name="Rectangle: Rounded Corners 37">
            <a:extLst>
              <a:ext uri="{FF2B5EF4-FFF2-40B4-BE49-F238E27FC236}">
                <a16:creationId xmlns:a16="http://schemas.microsoft.com/office/drawing/2014/main" id="{82909EAE-F32D-9BEF-23B8-E48D3636DE45}"/>
              </a:ext>
            </a:extLst>
          </p:cNvPr>
          <p:cNvSpPr/>
          <p:nvPr/>
        </p:nvSpPr>
        <p:spPr bwMode="auto">
          <a:xfrm rot="16200000" flipH="1">
            <a:off x="8344252" y="3812747"/>
            <a:ext cx="4148746"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grpSp>
        <p:nvGrpSpPr>
          <p:cNvPr id="39" name="Group 38">
            <a:extLst>
              <a:ext uri="{FF2B5EF4-FFF2-40B4-BE49-F238E27FC236}">
                <a16:creationId xmlns:a16="http://schemas.microsoft.com/office/drawing/2014/main" id="{5BF5DCB4-C36B-AAA3-B7C0-27CC5BB176E4}"/>
              </a:ext>
            </a:extLst>
          </p:cNvPr>
          <p:cNvGrpSpPr/>
          <p:nvPr/>
        </p:nvGrpSpPr>
        <p:grpSpPr>
          <a:xfrm>
            <a:off x="8837778" y="5827877"/>
            <a:ext cx="7503737" cy="844463"/>
            <a:chOff x="5607459" y="5376024"/>
            <a:chExt cx="5795892" cy="844463"/>
          </a:xfrm>
        </p:grpSpPr>
        <p:sp>
          <p:nvSpPr>
            <p:cNvPr id="40" name="Rectangle: Rounded Corners 11">
              <a:extLst>
                <a:ext uri="{FF2B5EF4-FFF2-40B4-BE49-F238E27FC236}">
                  <a16:creationId xmlns:a16="http://schemas.microsoft.com/office/drawing/2014/main" id="{DE804EDB-A183-814A-128B-24CD1EE4189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1" name="Rectangle: Rounded Corners 11">
              <a:extLst>
                <a:ext uri="{FF2B5EF4-FFF2-40B4-BE49-F238E27FC236}">
                  <a16:creationId xmlns:a16="http://schemas.microsoft.com/office/drawing/2014/main" id="{CF5DF075-3B44-8E42-B84F-355372D5B2C5}"/>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42" name="TextBox 41">
            <a:extLst>
              <a:ext uri="{FF2B5EF4-FFF2-40B4-BE49-F238E27FC236}">
                <a16:creationId xmlns:a16="http://schemas.microsoft.com/office/drawing/2014/main" id="{E652479A-5C08-D45D-D1EA-2F55B0BEE956}"/>
              </a:ext>
            </a:extLst>
          </p:cNvPr>
          <p:cNvSpPr txBox="1"/>
          <p:nvPr/>
        </p:nvSpPr>
        <p:spPr>
          <a:xfrm>
            <a:off x="9179091" y="6165469"/>
            <a:ext cx="2970237"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091F2C"/>
                </a:solidFill>
                <a:effectLst/>
                <a:uLnTx/>
                <a:uFillTx/>
                <a:latin typeface="Segoe Sans Text"/>
                <a:ea typeface="+mn-ea"/>
                <a:cs typeface="+mn-cs"/>
                <a:hlinkClick r:id="rId6">
                  <a:extLst>
                    <a:ext uri="{A12FA001-AC4F-418D-AE19-62706E023703}">
                      <ahyp:hlinkClr xmlns:ahyp="http://schemas.microsoft.com/office/drawing/2018/hyperlinkcolor" val="tx"/>
                    </a:ext>
                  </a:extLst>
                </a:hlinkClick>
              </a:rPr>
              <a:t>https://aka.ms/CustomerHubSessions</a:t>
            </a:r>
            <a:r>
              <a:rPr kumimoji="0" lang="fr-fr" sz="1400" b="0" i="0" u="none" strike="noStrike" kern="1200" cap="none" spc="0" normalizeH="0" baseline="0" noProof="0">
                <a:ln>
                  <a:noFill/>
                </a:ln>
                <a:solidFill>
                  <a:srgbClr val="091F2C"/>
                </a:solidFill>
                <a:effectLst/>
                <a:uLnTx/>
                <a:uFillTx/>
                <a:latin typeface="Segoe Sans Text"/>
                <a:ea typeface="+mn-ea"/>
                <a:cs typeface="+mn-cs"/>
              </a:rPr>
              <a:t>​</a:t>
            </a:r>
          </a:p>
        </p:txBody>
      </p:sp>
      <p:cxnSp>
        <p:nvCxnSpPr>
          <p:cNvPr id="14" name="Straight Connector 13">
            <a:extLst>
              <a:ext uri="{FF2B5EF4-FFF2-40B4-BE49-F238E27FC236}">
                <a16:creationId xmlns:a16="http://schemas.microsoft.com/office/drawing/2014/main" id="{09703AA8-0283-3048-03D3-74C18364C74B}"/>
              </a:ext>
              <a:ext uri="{C183D7F6-B498-43B3-948B-1728B52AA6E4}">
                <adec:decorative xmlns:adec="http://schemas.microsoft.com/office/drawing/2017/decorative" val="1"/>
              </a:ext>
            </a:extLst>
          </p:cNvPr>
          <p:cNvCxnSpPr>
            <a:cxnSpLocks/>
          </p:cNvCxnSpPr>
          <p:nvPr/>
        </p:nvCxnSpPr>
        <p:spPr>
          <a:xfrm>
            <a:off x="564385" y="3474005"/>
            <a:ext cx="7854996"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 Placeholder 7">
            <a:extLst>
              <a:ext uri="{FF2B5EF4-FFF2-40B4-BE49-F238E27FC236}">
                <a16:creationId xmlns:a16="http://schemas.microsoft.com/office/drawing/2014/main" id="{72ACC070-1398-E0D9-61C6-42CC1856AAE8}"/>
              </a:ext>
            </a:extLst>
          </p:cNvPr>
          <p:cNvSpPr txBox="1">
            <a:spLocks/>
          </p:cNvSpPr>
          <p:nvPr/>
        </p:nvSpPr>
        <p:spPr>
          <a:xfrm>
            <a:off x="488003" y="3089643"/>
            <a:ext cx="5307355"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fr-fr" b="0" i="0" u="none" strike="noStrike" kern="1200" cap="none" spc="0" normalizeH="0" baseline="0" noProof="0">
                <a:ln>
                  <a:noFill/>
                </a:ln>
                <a:solidFill>
                  <a:prstClr val="white"/>
                </a:solidFill>
                <a:effectLst/>
                <a:uLnTx/>
                <a:uFillTx/>
                <a:latin typeface="Segoe Sans Display"/>
                <a:ea typeface="+mn-ea"/>
                <a:cs typeface="Segoe Sans Display" pitchFamily="2" charset="0"/>
              </a:rPr>
              <a:t>Agents dans </a:t>
            </a:r>
            <a:r>
              <a:rPr kumimoji="0" lang="fr-fr" b="0" i="0" u="none" strike="noStrike" kern="1200" cap="none" spc="0" normalizeH="0" baseline="0" noProof="0" err="1">
                <a:ln>
                  <a:noFill/>
                </a:ln>
                <a:solidFill>
                  <a:prstClr val="white"/>
                </a:solidFill>
                <a:effectLst/>
                <a:uLnTx/>
                <a:uFillTx/>
                <a:latin typeface="Segoe Sans Display"/>
                <a:ea typeface="+mn-ea"/>
                <a:cs typeface="Segoe Sans Display" pitchFamily="2" charset="0"/>
              </a:rPr>
              <a:t>Copilot</a:t>
            </a:r>
            <a:r>
              <a:rPr kumimoji="0" lang="fr-fr" b="0" i="0" u="none" strike="noStrike" kern="1200" cap="none" spc="0" normalizeH="0" baseline="0" noProof="0">
                <a:ln>
                  <a:noFill/>
                </a:ln>
                <a:solidFill>
                  <a:prstClr val="white"/>
                </a:solidFill>
                <a:effectLst/>
                <a:uLnTx/>
                <a:uFillTx/>
                <a:latin typeface="Segoe Sans Display"/>
                <a:ea typeface="+mn-ea"/>
                <a:cs typeface="Segoe Sans Display" pitchFamily="2" charset="0"/>
              </a:rPr>
              <a:t> Chat</a:t>
            </a:r>
          </a:p>
        </p:txBody>
      </p:sp>
      <p:sp>
        <p:nvSpPr>
          <p:cNvPr id="43" name="TextBox 42">
            <a:extLst>
              <a:ext uri="{FF2B5EF4-FFF2-40B4-BE49-F238E27FC236}">
                <a16:creationId xmlns:a16="http://schemas.microsoft.com/office/drawing/2014/main" id="{9AA18C65-EB79-051A-6944-EA68D47DB4C5}"/>
              </a:ext>
            </a:extLst>
          </p:cNvPr>
          <p:cNvSpPr txBox="1"/>
          <p:nvPr/>
        </p:nvSpPr>
        <p:spPr>
          <a:xfrm>
            <a:off x="9243864" y="3108737"/>
            <a:ext cx="2403502" cy="553998"/>
          </a:xfrm>
          <a:prstGeom prst="rect">
            <a:avLst/>
          </a:prstGeom>
          <a:noFill/>
        </p:spPr>
        <p:txBody>
          <a:bodyPr wrap="square" lIns="0" tIns="0" rIns="0" bIns="0" rtlCol="0">
            <a:spAutoFit/>
          </a:bodyPr>
          <a:lstStyle/>
          <a:p>
            <a:pPr algn="ctr"/>
            <a:r>
              <a:rPr lang="fr-fr" sz="1200" i="1">
                <a:solidFill>
                  <a:schemeClr val="bg1"/>
                </a:solidFill>
                <a:cs typeface="Segoe Sans Display" pitchFamily="2" charset="0"/>
              </a:rPr>
              <a:t>Sessions sur Microsoft Teams, </a:t>
            </a:r>
            <a:r>
              <a:rPr lang="fr-fr" sz="1200" i="1" err="1">
                <a:solidFill>
                  <a:schemeClr val="bg1"/>
                </a:solidFill>
                <a:cs typeface="Segoe Sans Display" pitchFamily="2" charset="0"/>
              </a:rPr>
              <a:t>Copilot</a:t>
            </a:r>
            <a:r>
              <a:rPr lang="fr-fr" sz="1200" i="1">
                <a:solidFill>
                  <a:schemeClr val="bg1"/>
                </a:solidFill>
                <a:cs typeface="Segoe Sans Display" pitchFamily="2" charset="0"/>
              </a:rPr>
              <a:t>, Power Platform, </a:t>
            </a:r>
            <a:br>
              <a:rPr lang="fr-fr" sz="1200" i="1">
                <a:solidFill>
                  <a:schemeClr val="bg1"/>
                </a:solidFill>
                <a:cs typeface="Segoe Sans Display" pitchFamily="2" charset="0"/>
              </a:rPr>
            </a:br>
            <a:r>
              <a:rPr lang="fr-fr" sz="1200" i="1">
                <a:solidFill>
                  <a:schemeClr val="bg1"/>
                </a:solidFill>
                <a:cs typeface="Segoe Sans Display" pitchFamily="2" charset="0"/>
              </a:rPr>
              <a:t>et bien plus encore !</a:t>
            </a:r>
          </a:p>
        </p:txBody>
      </p:sp>
      <p:sp>
        <p:nvSpPr>
          <p:cNvPr id="46" name="Text Placeholder 8">
            <a:extLst>
              <a:ext uri="{FF2B5EF4-FFF2-40B4-BE49-F238E27FC236}">
                <a16:creationId xmlns:a16="http://schemas.microsoft.com/office/drawing/2014/main" id="{6BC545CF-E566-853E-8AD3-CF6C88EE66A2}"/>
              </a:ext>
            </a:extLst>
          </p:cNvPr>
          <p:cNvSpPr txBox="1">
            <a:spLocks/>
          </p:cNvSpPr>
          <p:nvPr/>
        </p:nvSpPr>
        <p:spPr>
          <a:xfrm>
            <a:off x="9082433" y="1541691"/>
            <a:ext cx="2533650"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100"/>
              <a:t>Optimisez votre expérience Copilot Chat</a:t>
            </a:r>
          </a:p>
        </p:txBody>
      </p:sp>
      <p:sp>
        <p:nvSpPr>
          <p:cNvPr id="47" name="Text Placeholder 6">
            <a:extLst>
              <a:ext uri="{FF2B5EF4-FFF2-40B4-BE49-F238E27FC236}">
                <a16:creationId xmlns:a16="http://schemas.microsoft.com/office/drawing/2014/main" id="{F8603202-16F1-A204-F4C2-C2E493D254B9}"/>
              </a:ext>
            </a:extLst>
          </p:cNvPr>
          <p:cNvSpPr txBox="1">
            <a:spLocks/>
          </p:cNvSpPr>
          <p:nvPr/>
        </p:nvSpPr>
        <p:spPr>
          <a:xfrm>
            <a:off x="9082433" y="2075091"/>
            <a:ext cx="2532063" cy="430887"/>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000"/>
              <a:t>📅 11 Mai 2026</a:t>
            </a:r>
          </a:p>
          <a:p>
            <a:r>
              <a:rPr lang="fr-fr" sz="1000"/>
              <a:t>🕑10 heures CET</a:t>
            </a:r>
          </a:p>
        </p:txBody>
      </p:sp>
      <p:sp>
        <p:nvSpPr>
          <p:cNvPr id="25" name="Text Placeholder 9">
            <a:extLst>
              <a:ext uri="{FF2B5EF4-FFF2-40B4-BE49-F238E27FC236}">
                <a16:creationId xmlns:a16="http://schemas.microsoft.com/office/drawing/2014/main" id="{47CEEC4A-160A-7475-863E-05D836C7710C}"/>
              </a:ext>
            </a:extLst>
          </p:cNvPr>
          <p:cNvSpPr txBox="1">
            <a:spLocks/>
          </p:cNvSpPr>
          <p:nvPr/>
        </p:nvSpPr>
        <p:spPr>
          <a:xfrm>
            <a:off x="6351262" y="3543148"/>
            <a:ext cx="2418149"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fr-FR"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Bonnes pratiques d'adoption des Agents</a:t>
            </a:r>
            <a:endParaRPr kumimoji="0" lang="fr-fr"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6" name="Text Placeholder 10">
            <a:extLst>
              <a:ext uri="{FF2B5EF4-FFF2-40B4-BE49-F238E27FC236}">
                <a16:creationId xmlns:a16="http://schemas.microsoft.com/office/drawing/2014/main" id="{660F1FFA-4D20-2D31-E970-9DAE004B4778}"/>
              </a:ext>
            </a:extLst>
          </p:cNvPr>
          <p:cNvSpPr txBox="1">
            <a:spLocks/>
          </p:cNvSpPr>
          <p:nvPr/>
        </p:nvSpPr>
        <p:spPr>
          <a:xfrm>
            <a:off x="6351261" y="4009523"/>
            <a:ext cx="2418149" cy="61555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000"/>
              <a:t>📅 19 Mai 2026</a:t>
            </a:r>
          </a:p>
          <a:p>
            <a:r>
              <a:rPr lang="fr-fr" sz="1000"/>
              <a:t>🕑10 heures CET</a:t>
            </a:r>
          </a:p>
          <a:p>
            <a:r>
              <a:rPr lang="fr-fr" sz="1000">
                <a:solidFill>
                  <a:srgbClr val="FFE399"/>
                </a:solidFill>
              </a:rPr>
              <a:t>🔗</a:t>
            </a:r>
            <a:r>
              <a:rPr lang="fr-fr" sz="1000">
                <a:solidFill>
                  <a:srgbClr val="FFE399"/>
                </a:solidFill>
                <a:hlinkClick r:id="rId3">
                  <a:extLst>
                    <a:ext uri="{A12FA001-AC4F-418D-AE19-62706E023703}">
                      <ahyp:hlinkClr xmlns:ahyp="http://schemas.microsoft.com/office/drawing/2018/hyperlinkcolor" val="tx"/>
                    </a:ext>
                  </a:extLst>
                </a:hlinkClick>
              </a:rPr>
              <a:t>S’inscrire maintenant</a:t>
            </a:r>
            <a:r>
              <a:rPr kumimoji="0" lang="fr-fr" sz="10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sp>
        <p:nvSpPr>
          <p:cNvPr id="15" name="Text Placeholder 10">
            <a:extLst>
              <a:ext uri="{FF2B5EF4-FFF2-40B4-BE49-F238E27FC236}">
                <a16:creationId xmlns:a16="http://schemas.microsoft.com/office/drawing/2014/main" id="{F020E24D-CE5B-4E44-1D3D-F4C26CA73DCB}"/>
              </a:ext>
            </a:extLst>
          </p:cNvPr>
          <p:cNvSpPr txBox="1">
            <a:spLocks/>
          </p:cNvSpPr>
          <p:nvPr/>
        </p:nvSpPr>
        <p:spPr>
          <a:xfrm>
            <a:off x="538731" y="3993904"/>
            <a:ext cx="2418149" cy="430887"/>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000"/>
              <a:t>📅 12 Mai 2026</a:t>
            </a:r>
          </a:p>
          <a:p>
            <a:r>
              <a:rPr lang="fr-fr" sz="1000"/>
              <a:t>🕑10 heures CET</a:t>
            </a:r>
          </a:p>
        </p:txBody>
      </p:sp>
      <p:sp>
        <p:nvSpPr>
          <p:cNvPr id="27" name="Text Placeholder 9">
            <a:extLst>
              <a:ext uri="{FF2B5EF4-FFF2-40B4-BE49-F238E27FC236}">
                <a16:creationId xmlns:a16="http://schemas.microsoft.com/office/drawing/2014/main" id="{D14DEAAD-C814-7C77-6E4C-33D58B4B5D97}"/>
              </a:ext>
            </a:extLst>
          </p:cNvPr>
          <p:cNvSpPr txBox="1">
            <a:spLocks/>
          </p:cNvSpPr>
          <p:nvPr/>
        </p:nvSpPr>
        <p:spPr>
          <a:xfrm>
            <a:off x="538732" y="3533991"/>
            <a:ext cx="2543290"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fr-FR"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Exploiter toute la puissance des modèles d'agents dans Agent Builder</a:t>
            </a:r>
            <a:endParaRPr kumimoji="0" lang="fr-fr"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
        <p:nvSpPr>
          <p:cNvPr id="29" name="Text Placeholder 10">
            <a:extLst>
              <a:ext uri="{FF2B5EF4-FFF2-40B4-BE49-F238E27FC236}">
                <a16:creationId xmlns:a16="http://schemas.microsoft.com/office/drawing/2014/main" id="{29AE8E12-CC62-D480-F12C-4A84B5DD6F4B}"/>
              </a:ext>
            </a:extLst>
          </p:cNvPr>
          <p:cNvSpPr txBox="1">
            <a:spLocks/>
          </p:cNvSpPr>
          <p:nvPr/>
        </p:nvSpPr>
        <p:spPr>
          <a:xfrm>
            <a:off x="559329" y="5398317"/>
            <a:ext cx="2418149" cy="615553"/>
          </a:xfrm>
          <a:prstGeom prst="rect">
            <a:avLst/>
          </a:prstGeom>
        </p:spPr>
        <p:txBody>
          <a:bodyPr wrap="square">
            <a:spAutoFit/>
          </a:bodyPr>
          <a:lstStyle>
            <a:lvl1pPr marL="141288" marR="0" indent="-141288" algn="l" defTabSz="932742" rtl="0" eaLnBrk="1" fontAlgn="auto" latinLnBrk="0" hangingPunct="1">
              <a:lnSpc>
                <a:spcPct val="100000"/>
              </a:lnSpc>
              <a:spcBef>
                <a:spcPct val="20000"/>
              </a:spcBef>
              <a:spcAft>
                <a:spcPts val="0"/>
              </a:spcAft>
              <a:buClrTx/>
              <a:buSzPct val="90000"/>
              <a:buFontTx/>
              <a:buNone/>
              <a:tabLst/>
              <a:defRPr lang="en-US" sz="1200" kern="1200" spc="0" baseline="0" dirty="0">
                <a:solidFill>
                  <a:schemeClr val="bg1"/>
                </a:solidFill>
                <a:latin typeface="+mn-lt"/>
                <a:ea typeface="+mn-ea"/>
                <a:cs typeface="Segoe Sans Display" pitchFamily="2" charset="0"/>
              </a:defRPr>
            </a:lvl1pPr>
            <a:lvl2pPr marL="285750" marR="0" indent="-1254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2pPr>
            <a:lvl3pPr marL="438150" marR="0" indent="-1333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3pPr>
            <a:lvl4pPr marL="566738" marR="0" indent="-1143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4pPr>
            <a:lvl5pPr marL="685800" marR="0" indent="-1095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200" kern="1200" spc="0" baseline="0" dirty="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000"/>
              <a:t>📅 20 Mai 2026</a:t>
            </a:r>
          </a:p>
          <a:p>
            <a:r>
              <a:rPr lang="fr-fr" sz="1000"/>
              <a:t>🕑10 heures CET</a:t>
            </a:r>
          </a:p>
          <a:p>
            <a:r>
              <a:rPr lang="fr-fr" sz="1000">
                <a:solidFill>
                  <a:srgbClr val="FFE399"/>
                </a:solidFill>
              </a:rPr>
              <a:t>🔗</a:t>
            </a:r>
            <a:r>
              <a:rPr lang="fr-fr" sz="1000">
                <a:solidFill>
                  <a:srgbClr val="FFE399"/>
                </a:solidFill>
                <a:hlinkClick r:id="rId3">
                  <a:extLst>
                    <a:ext uri="{A12FA001-AC4F-418D-AE19-62706E023703}">
                      <ahyp:hlinkClr xmlns:ahyp="http://schemas.microsoft.com/office/drawing/2018/hyperlinkcolor" val="tx"/>
                    </a:ext>
                  </a:extLst>
                </a:hlinkClick>
              </a:rPr>
              <a:t>S’inscrire maintenant</a:t>
            </a:r>
            <a:r>
              <a:rPr kumimoji="0" lang="fr-fr" sz="1000" b="0" i="0" u="none" strike="noStrike" kern="1200" cap="none" spc="0" normalizeH="0" baseline="0" noProof="0">
                <a:ln>
                  <a:noFill/>
                </a:ln>
                <a:solidFill>
                  <a:prstClr val="white"/>
                </a:solidFill>
                <a:effectLst/>
                <a:uLnTx/>
                <a:uFillTx/>
                <a:latin typeface="Segoe Sans Display"/>
                <a:ea typeface="+mn-ea"/>
                <a:cs typeface="Segoe Sans Display" pitchFamily="2" charset="0"/>
              </a:rPr>
              <a:t>     </a:t>
            </a:r>
          </a:p>
        </p:txBody>
      </p:sp>
      <p:sp>
        <p:nvSpPr>
          <p:cNvPr id="31" name="Text Placeholder 9">
            <a:extLst>
              <a:ext uri="{FF2B5EF4-FFF2-40B4-BE49-F238E27FC236}">
                <a16:creationId xmlns:a16="http://schemas.microsoft.com/office/drawing/2014/main" id="{E8C93E4C-4DB4-8166-64D7-84D076519955}"/>
              </a:ext>
            </a:extLst>
          </p:cNvPr>
          <p:cNvSpPr txBox="1">
            <a:spLocks/>
          </p:cNvSpPr>
          <p:nvPr/>
        </p:nvSpPr>
        <p:spPr>
          <a:xfrm>
            <a:off x="564385" y="4898166"/>
            <a:ext cx="2543290" cy="615553"/>
          </a:xfrm>
          <a:prstGeom prst="rect">
            <a:avLst/>
          </a:prstGeom>
        </p:spPr>
        <p:txBody>
          <a:bodyPr anchor="t"/>
          <a:lstStyle>
            <a:lvl1pPr marL="0" marR="0" indent="0" algn="l" defTabSz="932742" rtl="0" eaLnBrk="1" fontAlgn="auto" latinLnBrk="0" hangingPunct="1">
              <a:lnSpc>
                <a:spcPct val="100000"/>
              </a:lnSpc>
              <a:spcBef>
                <a:spcPts val="0"/>
              </a:spcBef>
              <a:spcAft>
                <a:spcPts val="0"/>
              </a:spcAft>
              <a:buClrTx/>
              <a:buSzPct val="90000"/>
              <a:buFontTx/>
              <a:buNone/>
              <a:tabLst/>
              <a:defRPr sz="1600" kern="1200" spc="0" baseline="0">
                <a:solidFill>
                  <a:schemeClr val="bg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fr-FR" sz="1100" b="0" i="0" u="none" strike="noStrike" kern="1200" cap="none" spc="0" normalizeH="0" baseline="0" noProof="0">
                <a:ln>
                  <a:noFill/>
                </a:ln>
                <a:solidFill>
                  <a:prstClr val="white"/>
                </a:solidFill>
                <a:effectLst/>
                <a:uLnTx/>
                <a:uFillTx/>
                <a:latin typeface="Segoe Sans Display"/>
                <a:ea typeface="+mn-ea"/>
                <a:cs typeface="Segoe Sans Display" pitchFamily="2" charset="0"/>
              </a:rPr>
              <a:t>Gouvernance &amp; administration des Agents</a:t>
            </a:r>
            <a:endParaRPr kumimoji="0" lang="fr-fr" sz="1100" b="0" i="0" u="none" strike="noStrike" kern="1200" cap="none" spc="0" normalizeH="0" baseline="0" noProof="0">
              <a:ln>
                <a:noFill/>
              </a:ln>
              <a:solidFill>
                <a:prstClr val="white"/>
              </a:solidFill>
              <a:effectLst/>
              <a:uLnTx/>
              <a:uFillTx/>
              <a:latin typeface="Segoe Sans Display"/>
              <a:ea typeface="+mn-ea"/>
              <a:cs typeface="Segoe Sans Display" pitchFamily="2" charset="0"/>
            </a:endParaRPr>
          </a:p>
        </p:txBody>
      </p:sp>
    </p:spTree>
    <p:extLst>
      <p:ext uri="{BB962C8B-B14F-4D97-AF65-F5344CB8AC3E}">
        <p14:creationId xmlns:p14="http://schemas.microsoft.com/office/powerpoint/2010/main" val="315224563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Code QR">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267896"/>
            <a:ext cx="2612895" cy="553998"/>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noProof="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l’enquête de satisfaction </a:t>
            </a:r>
            <a:br>
              <a:rPr kumimoji="0" lang="fr-fr" sz="1800" b="0" i="0" u="none" strike="noStrike" kern="1200" cap="none" spc="0" normalizeH="0" noProof="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br>
            <a:r>
              <a:rPr kumimoji="0" lang="fr-fr" sz="1800" b="0" i="0" u="none" strike="noStrike" kern="1200" cap="none" spc="0" normalizeH="0" noProof="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du Hub client</a:t>
            </a:r>
            <a:endParaRPr kumimoji="0" lang="en-US"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noProof="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5799910" y="1838848"/>
            <a:ext cx="2134538"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noProof="0">
                <a:ln>
                  <a:noFill/>
                </a:ln>
                <a:solidFill>
                  <a:schemeClr val="bg1"/>
                </a:solidFill>
                <a:effectLst/>
                <a:uLnTx/>
                <a:uFillTx/>
                <a:latin typeface="+mj-lt"/>
                <a:ea typeface="+mn-ea"/>
                <a:cs typeface="+mn-cs"/>
              </a:rPr>
              <a:t>Scannez avec la caméra de votre appareil mobile</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noProof="0">
                <a:ln>
                  <a:noFill/>
                </a:ln>
                <a:solidFill>
                  <a:schemeClr val="bg1"/>
                </a:solidFill>
                <a:effectLst/>
                <a:uLnTx/>
                <a:uFillTx/>
                <a:latin typeface="+mj-lt"/>
                <a:ea typeface="+mn-ea"/>
                <a:cs typeface="+mn-cs"/>
              </a:rPr>
              <a:t>- OU -</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noProof="0">
                <a:ln>
                  <a:noFill/>
                </a:ln>
                <a:solidFill>
                  <a:schemeClr val="bg1"/>
                </a:solidFill>
                <a:effectLst/>
                <a:uLnTx/>
                <a:uFillTx/>
                <a:latin typeface="+mj-lt"/>
                <a:ea typeface="+mn-ea"/>
                <a:cs typeface="+mn-cs"/>
              </a:rPr>
              <a:t>Accédez à</a:t>
            </a:r>
          </a:p>
        </p:txBody>
      </p:sp>
      <p:pic>
        <p:nvPicPr>
          <p:cNvPr id="15" name="Picture 14" descr="Image floue d’un ciel bleu et orange  Le contenu généré par IA peut être incorrect.">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fr-fr" spc="0"/>
              <a:t>MERCI – Vos commentaires </a:t>
            </a:r>
            <a:br>
              <a:rPr lang="fr-fr" spc="0"/>
            </a:br>
            <a:r>
              <a:rPr lang="fr-fr" spc="0"/>
              <a:t>sont essentiels</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2" y="3183661"/>
            <a:ext cx="4314663"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fr-fr" sz="1800">
                <a:solidFill>
                  <a:schemeClr val="bg1"/>
                </a:solidFill>
                <a:cs typeface="Segoe UI Light"/>
              </a:rPr>
              <a:t>Nous nous engageons à offrir la </a:t>
            </a:r>
            <a:br>
              <a:rPr lang="fr-fr" sz="1800">
                <a:solidFill>
                  <a:schemeClr val="bg1"/>
                </a:solidFill>
                <a:cs typeface="Segoe UI Light"/>
              </a:rPr>
            </a:br>
            <a:r>
              <a:rPr lang="fr-fr" sz="1800">
                <a:solidFill>
                  <a:schemeClr val="bg1"/>
                </a:solidFill>
                <a:cs typeface="Segoe UI Light"/>
              </a:rPr>
              <a:t>meilleure expérience possible dans </a:t>
            </a:r>
            <a:br>
              <a:rPr lang="fr-fr" sz="1800">
                <a:solidFill>
                  <a:schemeClr val="bg1"/>
                </a:solidFill>
                <a:cs typeface="Segoe UI Light"/>
              </a:rPr>
            </a:br>
            <a:r>
              <a:rPr lang="fr-fr" sz="1800">
                <a:solidFill>
                  <a:schemeClr val="bg1"/>
                </a:solidFill>
                <a:cs typeface="Segoe UI Light"/>
              </a:rPr>
              <a:t>le </a:t>
            </a:r>
            <a:r>
              <a:rPr lang="fr-fr" sz="1800" b="1">
                <a:solidFill>
                  <a:schemeClr val="bg1"/>
                </a:solidFill>
                <a:cs typeface="Segoe UI Light"/>
              </a:rPr>
              <a:t>Hub client </a:t>
            </a:r>
            <a:r>
              <a:rPr lang="fr-fr" sz="1800">
                <a:solidFill>
                  <a:schemeClr val="bg1"/>
                </a:solidFill>
                <a:cs typeface="Segoe UI Light"/>
              </a:rPr>
              <a:t>et vos retours sont </a:t>
            </a:r>
            <a:br>
              <a:rPr lang="fr-fr" sz="1800">
                <a:solidFill>
                  <a:schemeClr val="bg1"/>
                </a:solidFill>
                <a:cs typeface="Segoe UI Light"/>
              </a:rPr>
            </a:br>
            <a:r>
              <a:rPr lang="fr-fr" sz="1800">
                <a:solidFill>
                  <a:schemeClr val="bg1"/>
                </a:solidFill>
                <a:cs typeface="Segoe UI Light"/>
              </a:rPr>
              <a:t>essentiels pour y parvenir.</a:t>
            </a:r>
          </a:p>
          <a:p>
            <a:pPr marL="0" marR="0" lvl="0" indent="0" algn="l" defTabSz="914400" rtl="0" eaLnBrk="1" fontAlgn="auto" latinLnBrk="0" hangingPunct="1">
              <a:lnSpc>
                <a:spcPct val="110000"/>
              </a:lnSpc>
              <a:spcBef>
                <a:spcPts val="0"/>
              </a:spcBef>
              <a:spcAft>
                <a:spcPts val="1200"/>
              </a:spcAft>
              <a:buClrTx/>
              <a:buSzTx/>
              <a:buFontTx/>
              <a:buNone/>
              <a:tabLst/>
              <a:defRPr/>
            </a:pPr>
            <a:r>
              <a:rPr lang="fr-fr" sz="1800">
                <a:solidFill>
                  <a:schemeClr val="bg1"/>
                </a:solidFill>
                <a:cs typeface="Segoe UI Light" panose="020B0502040204020203" pitchFamily="34" charset="0"/>
              </a:rPr>
              <a:t>Avant de partir, veuillez prendre un moment pour nous donner votre avis.</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2" name="TextBox 1">
            <a:extLst>
              <a:ext uri="{FF2B5EF4-FFF2-40B4-BE49-F238E27FC236}">
                <a16:creationId xmlns:a16="http://schemas.microsoft.com/office/drawing/2014/main" id="{BD63CB10-B864-34FA-9DA8-246429411291}"/>
              </a:ext>
            </a:extLst>
          </p:cNvPr>
          <p:cNvSpPr txBox="1"/>
          <p:nvPr/>
        </p:nvSpPr>
        <p:spPr>
          <a:xfrm>
            <a:off x="6096000" y="6226896"/>
            <a:ext cx="5715283" cy="307777"/>
          </a:xfrm>
          <a:prstGeom prst="rect">
            <a:avLst/>
          </a:prstGeom>
          <a:noFill/>
        </p:spPr>
        <p:txBody>
          <a:bodyPr wrap="none" lIns="0" tIns="0" rIns="0" bIns="0" rtlCol="0">
            <a:spAutoFit/>
          </a:bodyPr>
          <a:lstStyle/>
          <a:p>
            <a:r>
              <a:rPr lang="en-US" sz="2000">
                <a:solidFill>
                  <a:schemeClr val="bg1"/>
                </a:solidFill>
              </a:rPr>
              <a:t>Nom de la </a:t>
            </a:r>
            <a:r>
              <a:rPr lang="en-US" sz="2000" err="1">
                <a:solidFill>
                  <a:schemeClr val="bg1"/>
                </a:solidFill>
              </a:rPr>
              <a:t>série</a:t>
            </a:r>
            <a:r>
              <a:rPr lang="en-US" sz="2000">
                <a:solidFill>
                  <a:schemeClr val="bg1"/>
                </a:solidFill>
              </a:rPr>
              <a:t>: </a:t>
            </a:r>
            <a:r>
              <a:rPr lang="fr-FR" i="1">
                <a:solidFill>
                  <a:schemeClr val="bg1"/>
                </a:solidFill>
              </a:rPr>
              <a:t>Microsoft 365 Copilot Chat for all users</a:t>
            </a:r>
            <a:endParaRPr lang="en-US" sz="2000" i="1" err="1">
              <a:solidFill>
                <a:schemeClr val="bg1"/>
              </a:solidFill>
            </a:endParaRPr>
          </a:p>
        </p:txBody>
      </p:sp>
    </p:spTree>
    <p:extLst>
      <p:ext uri="{BB962C8B-B14F-4D97-AF65-F5344CB8AC3E}">
        <p14:creationId xmlns:p14="http://schemas.microsoft.com/office/powerpoint/2010/main" val="191907978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1" y="953852"/>
            <a:ext cx="5904445" cy="2308324"/>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fr-fr" sz="8000" b="0" i="0" u="none" strike="noStrike" kern="1200" cap="none" spc="-20"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Questions </a:t>
            </a:r>
            <a:br>
              <a:rPr kumimoji="0" lang="fr-fr" sz="8000" b="0" i="0" u="none" strike="noStrike" kern="1200" cap="none" spc="-20"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br>
            <a:r>
              <a:rPr kumimoji="0" lang="fr-fr" sz="8000" b="0" i="0" u="none" strike="noStrike" kern="1200" cap="none" spc="-20"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et réponses</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fr-fr"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Veuillez lever la main et activer votre micro lorsque vous êtes appelé(e)</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7568759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5210175" y="1547290"/>
            <a:ext cx="6721845" cy="2896177"/>
          </a:xfrm>
        </p:spPr>
        <p:txBody>
          <a:bodyPr/>
          <a:lstStyle/>
          <a:p>
            <a:pPr marL="514350" indent="-514350">
              <a:lnSpc>
                <a:spcPct val="95000"/>
              </a:lnSpc>
              <a:spcBef>
                <a:spcPts val="600"/>
              </a:spcBef>
              <a:spcAft>
                <a:spcPts val="600"/>
              </a:spcAft>
              <a:buAutoNum type="arabicPlain"/>
            </a:pPr>
            <a:r>
              <a:rPr lang="fr-fr" sz="2600"/>
              <a:t>Les fondamentaux</a:t>
            </a:r>
          </a:p>
          <a:p>
            <a:pPr marL="514350" indent="-514350">
              <a:lnSpc>
                <a:spcPct val="95000"/>
              </a:lnSpc>
              <a:spcBef>
                <a:spcPts val="600"/>
              </a:spcBef>
              <a:spcAft>
                <a:spcPts val="600"/>
              </a:spcAft>
              <a:buAutoNum type="arabicPlain"/>
            </a:pPr>
            <a:r>
              <a:rPr lang="fr-fr" sz="2600"/>
              <a:t>Agents prédéfinis dans M365 </a:t>
            </a:r>
            <a:r>
              <a:rPr lang="fr-fr" sz="2600" err="1"/>
              <a:t>Copilot</a:t>
            </a:r>
            <a:endParaRPr lang="en-US" sz="2600"/>
          </a:p>
          <a:p>
            <a:pPr marL="514350" indent="-514350">
              <a:lnSpc>
                <a:spcPct val="95000"/>
              </a:lnSpc>
              <a:spcBef>
                <a:spcPts val="600"/>
              </a:spcBef>
              <a:spcAft>
                <a:spcPts val="600"/>
              </a:spcAft>
              <a:buAutoNum type="arabicPlain"/>
            </a:pPr>
            <a:r>
              <a:rPr lang="fr-fr" sz="2600"/>
              <a:t>Découvrir des agents - L’Agent Store</a:t>
            </a:r>
          </a:p>
          <a:p>
            <a:pPr marL="514350" indent="-514350">
              <a:lnSpc>
                <a:spcPct val="95000"/>
              </a:lnSpc>
              <a:spcBef>
                <a:spcPts val="600"/>
              </a:spcBef>
              <a:spcAft>
                <a:spcPts val="600"/>
              </a:spcAft>
              <a:buAutoNum type="arabicPlain"/>
            </a:pPr>
            <a:r>
              <a:rPr lang="fr-fr" sz="2600"/>
              <a:t>Créer &amp; partager des agents à l’aide de modèles</a:t>
            </a:r>
          </a:p>
          <a:p>
            <a:pPr marL="514350" indent="-514350">
              <a:lnSpc>
                <a:spcPct val="95000"/>
              </a:lnSpc>
              <a:spcBef>
                <a:spcPts val="600"/>
              </a:spcBef>
              <a:spcAft>
                <a:spcPts val="600"/>
              </a:spcAft>
              <a:buAutoNum type="arabicPlain"/>
            </a:pPr>
            <a:r>
              <a:rPr lang="fr-fr" sz="2600"/>
              <a:t>En savoir plus</a:t>
            </a: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a:xfrm>
            <a:off x="589280" y="605657"/>
            <a:ext cx="3417944" cy="1939850"/>
          </a:xfrm>
        </p:spPr>
        <p:txBody>
          <a:bodyPr/>
          <a:lstStyle/>
          <a:p>
            <a:r>
              <a:rPr lang="fr-fr"/>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476774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29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7013-6C5E-F7E2-6A16-C740F4ACF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E35FF-25C1-08C7-8304-848607BCEE4A}"/>
              </a:ext>
            </a:extLst>
          </p:cNvPr>
          <p:cNvSpPr>
            <a:spLocks noGrp="1"/>
          </p:cNvSpPr>
          <p:nvPr>
            <p:ph type="title"/>
          </p:nvPr>
        </p:nvSpPr>
        <p:spPr>
          <a:xfrm>
            <a:off x="571499" y="2792795"/>
            <a:ext cx="4842711" cy="1200329"/>
          </a:xfrm>
          <a:prstGeom prst="rect">
            <a:avLst/>
          </a:prstGeom>
        </p:spPr>
        <p:txBody>
          <a:bodyPr/>
          <a:lstStyle/>
          <a:p>
            <a:r>
              <a:rPr lang="fr-fr" spc="0"/>
              <a:t>Les fondamentaux : </a:t>
            </a:r>
            <a:br>
              <a:rPr lang="fr-fr" spc="0"/>
            </a:br>
            <a:r>
              <a:rPr lang="fr-fr" spc="0"/>
              <a:t>M365 Copilot</a:t>
            </a:r>
          </a:p>
        </p:txBody>
      </p:sp>
    </p:spTree>
    <p:extLst>
      <p:ext uri="{BB962C8B-B14F-4D97-AF65-F5344CB8AC3E}">
        <p14:creationId xmlns:p14="http://schemas.microsoft.com/office/powerpoint/2010/main" val="27025981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3325-F57E-A9B0-14CD-DE4E43AF4EBB}"/>
            </a:ext>
          </a:extLst>
        </p:cNvPr>
        <p:cNvGrpSpPr/>
        <p:nvPr/>
      </p:nvGrpSpPr>
      <p:grpSpPr>
        <a:xfrm>
          <a:off x="0" y="0"/>
          <a:ext cx="0" cy="0"/>
          <a:chOff x="0" y="0"/>
          <a:chExt cx="0" cy="0"/>
        </a:xfrm>
      </p:grpSpPr>
      <p:grpSp>
        <p:nvGrpSpPr>
          <p:cNvPr id="3" name="Group 2" descr="Un diagramme intitulé « Copilot est l’interface utilisateur de l’IA ». Sur le côté gauche, il y a l’image d’une personne dans un cadre circulaire avec deux flèches pointant l’une vers l’autre et un ensemble de cartes superposées au centre. Une carte représente Copilot et l’autre Copilot Studio.  Sur la droite, il y a un réseau de nœuds interconnectés, chacun représenté par de petites icônes circulaires avec une structure ressemblant à un organigramme ou à une hiérarchie. Les nœuds sont reliés par des lignes bleues pleines et pointillées, suggérant un réseau ou un système complexe.  En bas, il y a une étiquette « Copilot Control Plane » à l’intérieur d’une barre portant une icône de bouclier, symbolisant un plan de contrôle sécurisé. Cette disposition semble représenter une interface utilisateur assistée par l’IA pour gérer ou naviguer dans un système en réseau via un mécanisme de contrôle central.">
            <a:extLst>
              <a:ext uri="{FF2B5EF4-FFF2-40B4-BE49-F238E27FC236}">
                <a16:creationId xmlns:a16="http://schemas.microsoft.com/office/drawing/2014/main" id="{9A8A6247-C0A0-B8DB-4171-CE757FB7B407}"/>
              </a:ext>
            </a:extLst>
          </p:cNvPr>
          <p:cNvGrpSpPr/>
          <p:nvPr/>
        </p:nvGrpSpPr>
        <p:grpSpPr>
          <a:xfrm>
            <a:off x="294339" y="616858"/>
            <a:ext cx="11604625" cy="5620884"/>
            <a:chOff x="294339" y="616858"/>
            <a:chExt cx="11604625" cy="5620884"/>
          </a:xfrm>
        </p:grpSpPr>
        <p:sp>
          <p:nvSpPr>
            <p:cNvPr id="213" name="Oval 212">
              <a:extLst>
                <a:ext uri="{FF2B5EF4-FFF2-40B4-BE49-F238E27FC236}">
                  <a16:creationId xmlns:a16="http://schemas.microsoft.com/office/drawing/2014/main" id="{C47A586B-E387-CC5C-8D47-1D30C17EB0AE}"/>
                </a:ext>
                <a:ext uri="{C183D7F6-B498-43B3-948B-1728B52AA6E4}">
                  <adec:decorative xmlns:adec="http://schemas.microsoft.com/office/drawing/2017/decorative" val="1"/>
                </a:ext>
              </a:extLst>
            </p:cNvPr>
            <p:cNvSpPr/>
            <p:nvPr/>
          </p:nvSpPr>
          <p:spPr bwMode="auto">
            <a:xfrm>
              <a:off x="626438" y="2743618"/>
              <a:ext cx="1818039" cy="1818039"/>
            </a:xfrm>
            <a:prstGeom prst="ellips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214" name="!!NetworkLines">
              <a:extLst>
                <a:ext uri="{FF2B5EF4-FFF2-40B4-BE49-F238E27FC236}">
                  <a16:creationId xmlns:a16="http://schemas.microsoft.com/office/drawing/2014/main" id="{F4FC35FB-2AAD-2B19-DF6E-F897F19A6089}"/>
                </a:ext>
              </a:extLst>
            </p:cNvPr>
            <p:cNvGrpSpPr/>
            <p:nvPr/>
          </p:nvGrpSpPr>
          <p:grpSpPr>
            <a:xfrm>
              <a:off x="6343034" y="2309706"/>
              <a:ext cx="4856025" cy="2833404"/>
              <a:chOff x="26278919" y="7127751"/>
              <a:chExt cx="11858730" cy="6919351"/>
            </a:xfrm>
          </p:grpSpPr>
          <p:sp>
            <p:nvSpPr>
              <p:cNvPr id="259" name="Freeform: Shape 258">
                <a:extLst>
                  <a:ext uri="{FF2B5EF4-FFF2-40B4-BE49-F238E27FC236}">
                    <a16:creationId xmlns:a16="http://schemas.microsoft.com/office/drawing/2014/main" id="{3D403572-465E-25D1-1D96-2111EE68B558}"/>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0" name="Freeform: Shape 259">
                <a:extLst>
                  <a:ext uri="{FF2B5EF4-FFF2-40B4-BE49-F238E27FC236}">
                    <a16:creationId xmlns:a16="http://schemas.microsoft.com/office/drawing/2014/main" id="{F8C09892-B3BB-A647-DFCD-58D10ED5EFAC}"/>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1" name="Freeform: Shape 260">
                <a:extLst>
                  <a:ext uri="{FF2B5EF4-FFF2-40B4-BE49-F238E27FC236}">
                    <a16:creationId xmlns:a16="http://schemas.microsoft.com/office/drawing/2014/main" id="{6D4D1983-2E06-6DD4-E6D8-AC8B847F544C}"/>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2" name="Freeform: Shape 261">
                <a:extLst>
                  <a:ext uri="{FF2B5EF4-FFF2-40B4-BE49-F238E27FC236}">
                    <a16:creationId xmlns:a16="http://schemas.microsoft.com/office/drawing/2014/main" id="{B352CFAF-DAD8-8CBB-694B-D8AB4B23EAA2}"/>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3" name="Freeform: Shape 262">
                <a:extLst>
                  <a:ext uri="{FF2B5EF4-FFF2-40B4-BE49-F238E27FC236}">
                    <a16:creationId xmlns:a16="http://schemas.microsoft.com/office/drawing/2014/main" id="{891A3E3B-74B2-6816-B7F4-1C4680BA545F}"/>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4" name="Freeform: Shape 263">
                <a:extLst>
                  <a:ext uri="{FF2B5EF4-FFF2-40B4-BE49-F238E27FC236}">
                    <a16:creationId xmlns:a16="http://schemas.microsoft.com/office/drawing/2014/main" id="{4CECEBBF-7EE7-06D6-6FA9-7863A599067A}"/>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5" name="Freeform: Shape 264">
                <a:extLst>
                  <a:ext uri="{FF2B5EF4-FFF2-40B4-BE49-F238E27FC236}">
                    <a16:creationId xmlns:a16="http://schemas.microsoft.com/office/drawing/2014/main" id="{FC2A43D8-E9CE-F6E5-EA29-86BD7F9EAE04}"/>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6" name="Freeform: Shape 265">
                <a:extLst>
                  <a:ext uri="{FF2B5EF4-FFF2-40B4-BE49-F238E27FC236}">
                    <a16:creationId xmlns:a16="http://schemas.microsoft.com/office/drawing/2014/main" id="{619D9210-E42E-4232-6C9B-3DA5C98B4CEA}"/>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7" name="Freeform: Shape 266">
                <a:extLst>
                  <a:ext uri="{FF2B5EF4-FFF2-40B4-BE49-F238E27FC236}">
                    <a16:creationId xmlns:a16="http://schemas.microsoft.com/office/drawing/2014/main" id="{8EB56209-2756-AE82-D67D-8154039FC073}"/>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8" name="Freeform: Shape 267">
                <a:extLst>
                  <a:ext uri="{FF2B5EF4-FFF2-40B4-BE49-F238E27FC236}">
                    <a16:creationId xmlns:a16="http://schemas.microsoft.com/office/drawing/2014/main" id="{CFBE064B-383C-CDE7-581C-C078A662C9AB}"/>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9" name="Freeform: Shape 268">
                <a:extLst>
                  <a:ext uri="{FF2B5EF4-FFF2-40B4-BE49-F238E27FC236}">
                    <a16:creationId xmlns:a16="http://schemas.microsoft.com/office/drawing/2014/main" id="{80A0C4D9-C19D-49C9-8619-966C81E48FE8}"/>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0" name="Freeform: Shape 269">
                <a:extLst>
                  <a:ext uri="{FF2B5EF4-FFF2-40B4-BE49-F238E27FC236}">
                    <a16:creationId xmlns:a16="http://schemas.microsoft.com/office/drawing/2014/main" id="{6A81DF3B-BFFB-8910-0D32-3B54CFF385CE}"/>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1" name="Freeform: Shape 270">
                <a:extLst>
                  <a:ext uri="{FF2B5EF4-FFF2-40B4-BE49-F238E27FC236}">
                    <a16:creationId xmlns:a16="http://schemas.microsoft.com/office/drawing/2014/main" id="{E51AC5DC-DCF6-789A-FA19-27A16ACEE610}"/>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2" name="Freeform: Shape 271">
                <a:extLst>
                  <a:ext uri="{FF2B5EF4-FFF2-40B4-BE49-F238E27FC236}">
                    <a16:creationId xmlns:a16="http://schemas.microsoft.com/office/drawing/2014/main" id="{EDC4DA26-8BCD-5A54-9E5C-1DF427F285D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3" name="Freeform: Shape 272">
                <a:extLst>
                  <a:ext uri="{FF2B5EF4-FFF2-40B4-BE49-F238E27FC236}">
                    <a16:creationId xmlns:a16="http://schemas.microsoft.com/office/drawing/2014/main" id="{8437BA58-691D-633B-69AD-BB6A1347618D}"/>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4" name="Freeform: Shape 273">
                <a:extLst>
                  <a:ext uri="{FF2B5EF4-FFF2-40B4-BE49-F238E27FC236}">
                    <a16:creationId xmlns:a16="http://schemas.microsoft.com/office/drawing/2014/main" id="{CFA66090-4B2A-BD52-EC2A-10400FB8ABD6}"/>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5" name="Freeform: Shape 274">
                <a:extLst>
                  <a:ext uri="{FF2B5EF4-FFF2-40B4-BE49-F238E27FC236}">
                    <a16:creationId xmlns:a16="http://schemas.microsoft.com/office/drawing/2014/main" id="{8D140C0E-F6A0-19F0-9BB9-AE2560D17326}"/>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6" name="Freeform: Shape 275">
                <a:extLst>
                  <a:ext uri="{FF2B5EF4-FFF2-40B4-BE49-F238E27FC236}">
                    <a16:creationId xmlns:a16="http://schemas.microsoft.com/office/drawing/2014/main" id="{F4782C60-601C-D1E4-D6C2-4BD3F42350D8}"/>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7" name="Freeform: Shape 276">
                <a:extLst>
                  <a:ext uri="{FF2B5EF4-FFF2-40B4-BE49-F238E27FC236}">
                    <a16:creationId xmlns:a16="http://schemas.microsoft.com/office/drawing/2014/main" id="{7E9F8B03-227D-2603-00AE-38E423B35B9D}"/>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8" name="Freeform: Shape 277">
                <a:extLst>
                  <a:ext uri="{FF2B5EF4-FFF2-40B4-BE49-F238E27FC236}">
                    <a16:creationId xmlns:a16="http://schemas.microsoft.com/office/drawing/2014/main" id="{3714337D-5009-031E-D184-C49783E10ED7}"/>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9" name="Freeform: Shape 278">
                <a:extLst>
                  <a:ext uri="{FF2B5EF4-FFF2-40B4-BE49-F238E27FC236}">
                    <a16:creationId xmlns:a16="http://schemas.microsoft.com/office/drawing/2014/main" id="{92D9F644-D0BD-0B5B-05EE-548EF8E1DB04}"/>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0" name="Freeform: Shape 279">
                <a:extLst>
                  <a:ext uri="{FF2B5EF4-FFF2-40B4-BE49-F238E27FC236}">
                    <a16:creationId xmlns:a16="http://schemas.microsoft.com/office/drawing/2014/main" id="{912FF4B7-1DE1-A505-1C92-D2DA4B3847AD}"/>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1" name="Freeform: Shape 280">
                <a:extLst>
                  <a:ext uri="{FF2B5EF4-FFF2-40B4-BE49-F238E27FC236}">
                    <a16:creationId xmlns:a16="http://schemas.microsoft.com/office/drawing/2014/main" id="{2EDB2D86-9828-7758-2312-6936ABFDA054}"/>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2" name="Freeform: Shape 281">
                <a:extLst>
                  <a:ext uri="{FF2B5EF4-FFF2-40B4-BE49-F238E27FC236}">
                    <a16:creationId xmlns:a16="http://schemas.microsoft.com/office/drawing/2014/main" id="{217ECB14-46E0-7F99-24EF-7D9B5FB9BFA0}"/>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3" name="Freeform: Shape 282">
                <a:extLst>
                  <a:ext uri="{FF2B5EF4-FFF2-40B4-BE49-F238E27FC236}">
                    <a16:creationId xmlns:a16="http://schemas.microsoft.com/office/drawing/2014/main" id="{CAC6880E-6F4D-28D1-C168-9D308AC519E5}"/>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4" name="Freeform: Shape 283">
                <a:extLst>
                  <a:ext uri="{FF2B5EF4-FFF2-40B4-BE49-F238E27FC236}">
                    <a16:creationId xmlns:a16="http://schemas.microsoft.com/office/drawing/2014/main" id="{FE0C4EBB-E0AA-B2A6-CF40-6C0C5027FC3F}"/>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E56918EB-E0F1-DF16-DCAA-BAA21035ED07}"/>
                </a:ext>
              </a:extLst>
            </p:cNvPr>
            <p:cNvGrpSpPr/>
            <p:nvPr/>
          </p:nvGrpSpPr>
          <p:grpSpPr>
            <a:xfrm>
              <a:off x="10831278" y="3297220"/>
              <a:ext cx="735586" cy="735586"/>
              <a:chOff x="36782287" y="9539321"/>
              <a:chExt cx="1796350" cy="1796350"/>
            </a:xfrm>
          </p:grpSpPr>
          <p:sp>
            <p:nvSpPr>
              <p:cNvPr id="257" name="Box">
                <a:extLst>
                  <a:ext uri="{FF2B5EF4-FFF2-40B4-BE49-F238E27FC236}">
                    <a16:creationId xmlns:a16="http://schemas.microsoft.com/office/drawing/2014/main" id="{89AFC9E2-49C1-1804-6109-FF22D5BAC23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8" name="Graphic 82">
                <a:extLst>
                  <a:ext uri="{FF2B5EF4-FFF2-40B4-BE49-F238E27FC236}">
                    <a16:creationId xmlns:a16="http://schemas.microsoft.com/office/drawing/2014/main" id="{A550B340-9BBB-DE7E-DDFD-FFBDD3B1F5ED}"/>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CA1323BF-DE59-4C2B-A62C-41CA014629DC}"/>
                </a:ext>
              </a:extLst>
            </p:cNvPr>
            <p:cNvGrpSpPr/>
            <p:nvPr/>
          </p:nvGrpSpPr>
          <p:grpSpPr>
            <a:xfrm>
              <a:off x="7655740" y="3509065"/>
              <a:ext cx="735586" cy="735586"/>
              <a:chOff x="36782287" y="9539321"/>
              <a:chExt cx="1796350" cy="1796350"/>
            </a:xfrm>
          </p:grpSpPr>
          <p:sp>
            <p:nvSpPr>
              <p:cNvPr id="255" name="Box">
                <a:extLst>
                  <a:ext uri="{FF2B5EF4-FFF2-40B4-BE49-F238E27FC236}">
                    <a16:creationId xmlns:a16="http://schemas.microsoft.com/office/drawing/2014/main" id="{93B2F540-D340-CC1B-6D4E-36103616D81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6" name="Graphic 82">
                <a:extLst>
                  <a:ext uri="{FF2B5EF4-FFF2-40B4-BE49-F238E27FC236}">
                    <a16:creationId xmlns:a16="http://schemas.microsoft.com/office/drawing/2014/main" id="{C5838C59-09DC-4E3E-43EA-177BCF47590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7" name="Group 216">
              <a:extLst>
                <a:ext uri="{FF2B5EF4-FFF2-40B4-BE49-F238E27FC236}">
                  <a16:creationId xmlns:a16="http://schemas.microsoft.com/office/drawing/2014/main" id="{D0508DB9-8B25-285C-C474-56CC9887E0C2}"/>
                </a:ext>
              </a:extLst>
            </p:cNvPr>
            <p:cNvGrpSpPr/>
            <p:nvPr/>
          </p:nvGrpSpPr>
          <p:grpSpPr>
            <a:xfrm>
              <a:off x="9916430" y="2203106"/>
              <a:ext cx="516724" cy="516724"/>
              <a:chOff x="36782287" y="9539321"/>
              <a:chExt cx="1796350" cy="1796350"/>
            </a:xfrm>
          </p:grpSpPr>
          <p:sp>
            <p:nvSpPr>
              <p:cNvPr id="253" name="Box">
                <a:extLst>
                  <a:ext uri="{FF2B5EF4-FFF2-40B4-BE49-F238E27FC236}">
                    <a16:creationId xmlns:a16="http://schemas.microsoft.com/office/drawing/2014/main" id="{217881B3-EBC9-968F-1721-C9A60F2E4775}"/>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4" name="Graphic 82">
                <a:extLst>
                  <a:ext uri="{FF2B5EF4-FFF2-40B4-BE49-F238E27FC236}">
                    <a16:creationId xmlns:a16="http://schemas.microsoft.com/office/drawing/2014/main" id="{E5B02C3C-510F-B0F4-048A-6D7AF58380F6}"/>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8" name="Group 217">
              <a:extLst>
                <a:ext uri="{FF2B5EF4-FFF2-40B4-BE49-F238E27FC236}">
                  <a16:creationId xmlns:a16="http://schemas.microsoft.com/office/drawing/2014/main" id="{F8ACAFD5-5129-3146-7EB3-1FB549D22C7F}"/>
                </a:ext>
              </a:extLst>
            </p:cNvPr>
            <p:cNvGrpSpPr/>
            <p:nvPr/>
          </p:nvGrpSpPr>
          <p:grpSpPr>
            <a:xfrm>
              <a:off x="7850607" y="2053158"/>
              <a:ext cx="516724" cy="516724"/>
              <a:chOff x="36782287" y="9539321"/>
              <a:chExt cx="1796350" cy="1796350"/>
            </a:xfrm>
          </p:grpSpPr>
          <p:sp>
            <p:nvSpPr>
              <p:cNvPr id="251" name="Box">
                <a:extLst>
                  <a:ext uri="{FF2B5EF4-FFF2-40B4-BE49-F238E27FC236}">
                    <a16:creationId xmlns:a16="http://schemas.microsoft.com/office/drawing/2014/main" id="{34530F18-35A2-17AF-4612-FAEA10A3654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2" name="Graphic 82">
                <a:extLst>
                  <a:ext uri="{FF2B5EF4-FFF2-40B4-BE49-F238E27FC236}">
                    <a16:creationId xmlns:a16="http://schemas.microsoft.com/office/drawing/2014/main" id="{04155460-66A3-A9F5-887C-090DF882759F}"/>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1119CC84-A173-A508-9BF6-46C320C8178A}"/>
                </a:ext>
              </a:extLst>
            </p:cNvPr>
            <p:cNvGrpSpPr/>
            <p:nvPr/>
          </p:nvGrpSpPr>
          <p:grpSpPr>
            <a:xfrm>
              <a:off x="8906873" y="4866174"/>
              <a:ext cx="516724" cy="516724"/>
              <a:chOff x="36782287" y="9539321"/>
              <a:chExt cx="1796350" cy="1796350"/>
            </a:xfrm>
          </p:grpSpPr>
          <p:sp>
            <p:nvSpPr>
              <p:cNvPr id="249" name="Box">
                <a:extLst>
                  <a:ext uri="{FF2B5EF4-FFF2-40B4-BE49-F238E27FC236}">
                    <a16:creationId xmlns:a16="http://schemas.microsoft.com/office/drawing/2014/main" id="{FF52B427-CBD6-3B34-6D05-D00E1AD62316}"/>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0" name="Graphic 82">
                <a:extLst>
                  <a:ext uri="{FF2B5EF4-FFF2-40B4-BE49-F238E27FC236}">
                    <a16:creationId xmlns:a16="http://schemas.microsoft.com/office/drawing/2014/main" id="{E08FE051-482F-F6D8-AB9E-EADA30F819F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0" name="Group 219">
              <a:extLst>
                <a:ext uri="{FF2B5EF4-FFF2-40B4-BE49-F238E27FC236}">
                  <a16:creationId xmlns:a16="http://schemas.microsoft.com/office/drawing/2014/main" id="{52DE8113-7D0B-568C-7090-3DC63D71D173}"/>
                </a:ext>
              </a:extLst>
            </p:cNvPr>
            <p:cNvGrpSpPr/>
            <p:nvPr/>
          </p:nvGrpSpPr>
          <p:grpSpPr>
            <a:xfrm>
              <a:off x="9752437" y="3901841"/>
              <a:ext cx="310783" cy="310783"/>
              <a:chOff x="36782287" y="9539321"/>
              <a:chExt cx="1796350" cy="1796350"/>
            </a:xfrm>
          </p:grpSpPr>
          <p:sp>
            <p:nvSpPr>
              <p:cNvPr id="247" name="Box">
                <a:extLst>
                  <a:ext uri="{FF2B5EF4-FFF2-40B4-BE49-F238E27FC236}">
                    <a16:creationId xmlns:a16="http://schemas.microsoft.com/office/drawing/2014/main" id="{1D20F63B-C955-7C92-5F17-43903DB720BE}"/>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8" name="Graphic 82">
                <a:extLst>
                  <a:ext uri="{FF2B5EF4-FFF2-40B4-BE49-F238E27FC236}">
                    <a16:creationId xmlns:a16="http://schemas.microsoft.com/office/drawing/2014/main" id="{BD045A44-CFDD-C955-C995-E2260E859CE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1" name="Group 220">
              <a:extLst>
                <a:ext uri="{FF2B5EF4-FFF2-40B4-BE49-F238E27FC236}">
                  <a16:creationId xmlns:a16="http://schemas.microsoft.com/office/drawing/2014/main" id="{5401A923-F379-A876-53B2-FA77FFB454D7}"/>
                </a:ext>
              </a:extLst>
            </p:cNvPr>
            <p:cNvGrpSpPr/>
            <p:nvPr/>
          </p:nvGrpSpPr>
          <p:grpSpPr>
            <a:xfrm>
              <a:off x="8936024" y="2879113"/>
              <a:ext cx="310783" cy="310783"/>
              <a:chOff x="36782287" y="9539321"/>
              <a:chExt cx="1796350" cy="1796350"/>
            </a:xfrm>
          </p:grpSpPr>
          <p:sp>
            <p:nvSpPr>
              <p:cNvPr id="245" name="Box">
                <a:extLst>
                  <a:ext uri="{FF2B5EF4-FFF2-40B4-BE49-F238E27FC236}">
                    <a16:creationId xmlns:a16="http://schemas.microsoft.com/office/drawing/2014/main" id="{5636ECD1-7FBB-CB7F-4251-ADE592BC2D59}"/>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6" name="Graphic 82">
                <a:extLst>
                  <a:ext uri="{FF2B5EF4-FFF2-40B4-BE49-F238E27FC236}">
                    <a16:creationId xmlns:a16="http://schemas.microsoft.com/office/drawing/2014/main" id="{DB783FFA-9F06-B960-5C92-1354B00FDABE}"/>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2" name="Group 221">
              <a:extLst>
                <a:ext uri="{FF2B5EF4-FFF2-40B4-BE49-F238E27FC236}">
                  <a16:creationId xmlns:a16="http://schemas.microsoft.com/office/drawing/2014/main" id="{744F421E-3A21-F054-5106-197A37CC7751}"/>
                </a:ext>
              </a:extLst>
            </p:cNvPr>
            <p:cNvGrpSpPr/>
            <p:nvPr/>
          </p:nvGrpSpPr>
          <p:grpSpPr>
            <a:xfrm>
              <a:off x="7712484" y="4957141"/>
              <a:ext cx="310783" cy="310783"/>
              <a:chOff x="36782287" y="9539321"/>
              <a:chExt cx="1796350" cy="1796350"/>
            </a:xfrm>
          </p:grpSpPr>
          <p:sp>
            <p:nvSpPr>
              <p:cNvPr id="243" name="Box">
                <a:extLst>
                  <a:ext uri="{FF2B5EF4-FFF2-40B4-BE49-F238E27FC236}">
                    <a16:creationId xmlns:a16="http://schemas.microsoft.com/office/drawing/2014/main" id="{8A0D466A-EC9B-D008-FD8D-FCB023F8D48F}"/>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4" name="Graphic 82">
                <a:extLst>
                  <a:ext uri="{FF2B5EF4-FFF2-40B4-BE49-F238E27FC236}">
                    <a16:creationId xmlns:a16="http://schemas.microsoft.com/office/drawing/2014/main" id="{014EF9BB-59CD-C045-29D5-B273E7709D9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3" name="Group 222">
              <a:extLst>
                <a:ext uri="{FF2B5EF4-FFF2-40B4-BE49-F238E27FC236}">
                  <a16:creationId xmlns:a16="http://schemas.microsoft.com/office/drawing/2014/main" id="{674563D1-9851-0BB0-7055-3A30A0534175}"/>
                </a:ext>
              </a:extLst>
            </p:cNvPr>
            <p:cNvGrpSpPr/>
            <p:nvPr/>
          </p:nvGrpSpPr>
          <p:grpSpPr>
            <a:xfrm>
              <a:off x="10354181" y="4810572"/>
              <a:ext cx="310783" cy="310783"/>
              <a:chOff x="36782287" y="9539321"/>
              <a:chExt cx="1796350" cy="1796350"/>
            </a:xfrm>
          </p:grpSpPr>
          <p:sp>
            <p:nvSpPr>
              <p:cNvPr id="241" name="Box">
                <a:extLst>
                  <a:ext uri="{FF2B5EF4-FFF2-40B4-BE49-F238E27FC236}">
                    <a16:creationId xmlns:a16="http://schemas.microsoft.com/office/drawing/2014/main" id="{8FD48531-4941-DD8A-8AE8-E9F364E27CED}"/>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2" name="Graphic 82">
                <a:extLst>
                  <a:ext uri="{FF2B5EF4-FFF2-40B4-BE49-F238E27FC236}">
                    <a16:creationId xmlns:a16="http://schemas.microsoft.com/office/drawing/2014/main" id="{9399DFD0-771D-42BF-D4C9-61714AB7A93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
          <p:nvSpPr>
            <p:cNvPr id="224" name="CS box - replacement">
              <a:extLst>
                <a:ext uri="{FF2B5EF4-FFF2-40B4-BE49-F238E27FC236}">
                  <a16:creationId xmlns:a16="http://schemas.microsoft.com/office/drawing/2014/main" id="{D452B0C9-C858-A066-44B7-679FE0BB4791}"/>
                </a:ext>
              </a:extLst>
            </p:cNvPr>
            <p:cNvSpPr>
              <a:spLocks noChangeAspect="1"/>
            </p:cNvSpPr>
            <p:nvPr/>
          </p:nvSpPr>
          <p:spPr bwMode="auto">
            <a:xfrm>
              <a:off x="4665279" y="2242941"/>
              <a:ext cx="2821325" cy="2821325"/>
            </a:xfrm>
            <a:prstGeom prst="roundRect">
              <a:avLst>
                <a:gd name="adj" fmla="val 6704"/>
              </a:avLst>
            </a:prstGeom>
            <a:solidFill>
              <a:srgbClr val="0078D4">
                <a:lumMod val="20000"/>
                <a:lumOff val="80000"/>
              </a:srgbClr>
            </a:solidFill>
            <a:ln w="19050" cap="flat" cmpd="sng" algn="ctr">
              <a:noFill/>
              <a:prstDash val="solid"/>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Box - replacement">
              <a:extLst>
                <a:ext uri="{FF2B5EF4-FFF2-40B4-BE49-F238E27FC236}">
                  <a16:creationId xmlns:a16="http://schemas.microsoft.com/office/drawing/2014/main" id="{B1DBE6D4-5AE9-01D3-110D-1AFA924FCA18}"/>
                </a:ext>
              </a:extLst>
            </p:cNvPr>
            <p:cNvSpPr>
              <a:spLocks noChangeAspect="1"/>
            </p:cNvSpPr>
            <p:nvPr/>
          </p:nvSpPr>
          <p:spPr bwMode="auto">
            <a:xfrm>
              <a:off x="3355539" y="2241008"/>
              <a:ext cx="2823258" cy="2823258"/>
            </a:xfrm>
            <a:prstGeom prst="roundRect">
              <a:avLst>
                <a:gd name="adj" fmla="val 6703"/>
              </a:avLst>
            </a:prstGeom>
            <a:gradFill flip="none" rotWithShape="1">
              <a:gsLst>
                <a:gs pos="0">
                  <a:srgbClr val="C03BC4"/>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27" name="Copilot logo - replacement">
              <a:extLst>
                <a:ext uri="{FF2B5EF4-FFF2-40B4-BE49-F238E27FC236}">
                  <a16:creationId xmlns:a16="http://schemas.microsoft.com/office/drawing/2014/main" id="{D6D607D8-EB59-EC23-6362-5E490562533E}"/>
                </a:ext>
              </a:extLst>
            </p:cNvPr>
            <p:cNvSpPr>
              <a:spLocks noChangeAspect="1"/>
            </p:cNvSpPr>
            <p:nvPr/>
          </p:nvSpPr>
          <p:spPr>
            <a:xfrm>
              <a:off x="4268330" y="3215170"/>
              <a:ext cx="997676" cy="8749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228" name="Picture 227">
              <a:extLst>
                <a:ext uri="{FF2B5EF4-FFF2-40B4-BE49-F238E27FC236}">
                  <a16:creationId xmlns:a16="http://schemas.microsoft.com/office/drawing/2014/main" id="{5FF8CEFD-A1A3-A089-1107-7488BF15BF20}"/>
                </a:ext>
              </a:extLst>
            </p:cNvPr>
            <p:cNvPicPr>
              <a:picLocks noChangeAspect="1"/>
            </p:cNvPicPr>
            <p:nvPr/>
          </p:nvPicPr>
          <p:blipFill rotWithShape="1">
            <a:blip r:embed="rId3"/>
            <a:srcRect l="7986" t="12923" r="24479" b="42054"/>
            <a:stretch/>
          </p:blipFill>
          <p:spPr>
            <a:xfrm>
              <a:off x="681734" y="2798916"/>
              <a:ext cx="1707446" cy="1707444"/>
            </a:xfrm>
            <a:prstGeom prst="ellipse">
              <a:avLst/>
            </a:prstGeom>
            <a:solidFill>
              <a:srgbClr val="FFFFFF"/>
            </a:solidFill>
            <a:ln w="14684" cap="flat">
              <a:noFill/>
              <a:prstDash val="solid"/>
              <a:miter/>
            </a:ln>
            <a:effectLst/>
          </p:spPr>
        </p:pic>
        <p:cxnSp>
          <p:nvCxnSpPr>
            <p:cNvPr id="229" name="Straight Connector 228">
              <a:extLst>
                <a:ext uri="{FF2B5EF4-FFF2-40B4-BE49-F238E27FC236}">
                  <a16:creationId xmlns:a16="http://schemas.microsoft.com/office/drawing/2014/main" id="{FF215FF8-AE59-A62F-79E4-8179B642269F}"/>
                </a:ext>
              </a:extLst>
            </p:cNvPr>
            <p:cNvCxnSpPr>
              <a:cxnSpLocks/>
            </p:cNvCxnSpPr>
            <p:nvPr/>
          </p:nvCxnSpPr>
          <p:spPr>
            <a:xfrm>
              <a:off x="2559052" y="3477495"/>
              <a:ext cx="1014494" cy="0"/>
            </a:xfrm>
            <a:prstGeom prst="line">
              <a:avLst/>
            </a:prstGeom>
            <a:noFill/>
            <a:ln w="38100" cap="rnd" cmpd="sng" algn="ctr">
              <a:solidFill>
                <a:srgbClr val="0078D4"/>
              </a:solidFill>
              <a:prstDash val="solid"/>
              <a:headEnd type="arrow" w="lg" len="med"/>
              <a:tailEnd type="none" w="lg" len="sm"/>
            </a:ln>
            <a:effectLst/>
          </p:spPr>
        </p:cxnSp>
        <p:cxnSp>
          <p:nvCxnSpPr>
            <p:cNvPr id="230" name="Straight Connector 229">
              <a:extLst>
                <a:ext uri="{FF2B5EF4-FFF2-40B4-BE49-F238E27FC236}">
                  <a16:creationId xmlns:a16="http://schemas.microsoft.com/office/drawing/2014/main" id="{9A523933-ECFF-0DBF-2161-179242862B5D}"/>
                </a:ext>
              </a:extLst>
            </p:cNvPr>
            <p:cNvCxnSpPr>
              <a:cxnSpLocks/>
            </p:cNvCxnSpPr>
            <p:nvPr/>
          </p:nvCxnSpPr>
          <p:spPr>
            <a:xfrm rot="10800000">
              <a:off x="2552812" y="3959061"/>
              <a:ext cx="1014494" cy="0"/>
            </a:xfrm>
            <a:prstGeom prst="line">
              <a:avLst/>
            </a:prstGeom>
            <a:noFill/>
            <a:ln w="38100" cap="rnd" cmpd="sng" algn="ctr">
              <a:solidFill>
                <a:srgbClr val="0078D4"/>
              </a:solidFill>
              <a:prstDash val="solid"/>
              <a:headEnd type="arrow" w="lg" len="med"/>
              <a:tailEnd type="none" w="lg" len="med"/>
            </a:ln>
            <a:effectLst/>
          </p:spPr>
        </p:cxnSp>
        <p:sp>
          <p:nvSpPr>
            <p:cNvPr id="231" name="Rounded Rectangle 62">
              <a:extLst>
                <a:ext uri="{FF2B5EF4-FFF2-40B4-BE49-F238E27FC236}">
                  <a16:creationId xmlns:a16="http://schemas.microsoft.com/office/drawing/2014/main" id="{02941ED1-AA38-FCAE-1DEA-ADDED5A2D7F9}"/>
                </a:ext>
                <a:ext uri="{C183D7F6-B498-43B3-948B-1728B52AA6E4}">
                  <adec:decorative xmlns:adec="http://schemas.microsoft.com/office/drawing/2017/decorative" val="1"/>
                </a:ext>
              </a:extLst>
            </p:cNvPr>
            <p:cNvSpPr/>
            <p:nvPr/>
          </p:nvSpPr>
          <p:spPr bwMode="auto">
            <a:xfrm>
              <a:off x="8370218" y="1552515"/>
              <a:ext cx="1606549"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fr-fr" sz="1800" b="0" i="0" u="none" strike="noStrike" kern="0" cap="none" spc="0" normalizeH="0" baseline="0" noProof="0">
                  <a:ln>
                    <a:noFill/>
                  </a:ln>
                  <a:solidFill>
                    <a:srgbClr val="000000"/>
                  </a:solidFill>
                  <a:effectLst/>
                  <a:uLnTx/>
                  <a:uFillTx/>
                  <a:latin typeface="Segoe UI"/>
                  <a:ea typeface="+mn-ea"/>
                  <a:cs typeface="+mn-cs"/>
                </a:rPr>
                <a:t>Agents</a:t>
              </a:r>
            </a:p>
          </p:txBody>
        </p:sp>
        <p:sp>
          <p:nvSpPr>
            <p:cNvPr id="232" name="Rounded Rectangle 62">
              <a:extLst>
                <a:ext uri="{FF2B5EF4-FFF2-40B4-BE49-F238E27FC236}">
                  <a16:creationId xmlns:a16="http://schemas.microsoft.com/office/drawing/2014/main" id="{6D4872F9-2635-6D88-F75D-8DF53BD5EE20}"/>
                </a:ext>
                <a:ext uri="{C183D7F6-B498-43B3-948B-1728B52AA6E4}">
                  <adec:decorative xmlns:adec="http://schemas.microsoft.com/office/drawing/2017/decorative" val="1"/>
                </a:ext>
              </a:extLst>
            </p:cNvPr>
            <p:cNvSpPr/>
            <p:nvPr/>
          </p:nvSpPr>
          <p:spPr bwMode="auto">
            <a:xfrm>
              <a:off x="5045168" y="1552515"/>
              <a:ext cx="1550320"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fr-fr" sz="1800" b="0" i="0" u="none" strike="noStrike" kern="0" cap="none" spc="0" normalizeH="0" baseline="0" noProof="0">
                  <a:ln>
                    <a:noFill/>
                  </a:ln>
                  <a:solidFill>
                    <a:srgbClr val="000000"/>
                  </a:solidFill>
                  <a:effectLst/>
                  <a:uLnTx/>
                  <a:uFillTx/>
                  <a:latin typeface="Segoe UI"/>
                  <a:ea typeface="+mn-ea"/>
                  <a:cs typeface="+mn-cs"/>
                </a:rPr>
                <a:t>Copilot Studio</a:t>
              </a:r>
            </a:p>
          </p:txBody>
        </p:sp>
        <p:sp>
          <p:nvSpPr>
            <p:cNvPr id="233" name="Rounded Rectangle 62">
              <a:extLst>
                <a:ext uri="{FF2B5EF4-FFF2-40B4-BE49-F238E27FC236}">
                  <a16:creationId xmlns:a16="http://schemas.microsoft.com/office/drawing/2014/main" id="{46F32E60-EEBD-D865-644D-2433E4D1D5B0}"/>
                </a:ext>
                <a:ext uri="{C183D7F6-B498-43B3-948B-1728B52AA6E4}">
                  <adec:decorative xmlns:adec="http://schemas.microsoft.com/office/drawing/2017/decorative" val="1"/>
                </a:ext>
              </a:extLst>
            </p:cNvPr>
            <p:cNvSpPr/>
            <p:nvPr/>
          </p:nvSpPr>
          <p:spPr bwMode="auto">
            <a:xfrm>
              <a:off x="3492131" y="1552515"/>
              <a:ext cx="851697"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fr-fr" sz="1800" b="0" i="0" u="none" strike="noStrike" kern="0" cap="none" spc="0" normalizeH="0" baseline="0" noProof="0">
                  <a:ln>
                    <a:noFill/>
                  </a:ln>
                  <a:solidFill>
                    <a:srgbClr val="000000"/>
                  </a:solidFill>
                  <a:effectLst/>
                  <a:uLnTx/>
                  <a:uFillTx/>
                  <a:latin typeface="Segoe UI"/>
                  <a:ea typeface="+mn-ea"/>
                  <a:cs typeface="+mn-cs"/>
                </a:rPr>
                <a:t>Copilot</a:t>
              </a:r>
            </a:p>
          </p:txBody>
        </p:sp>
        <p:grpSp>
          <p:nvGrpSpPr>
            <p:cNvPr id="234" name="Group 233">
              <a:extLst>
                <a:ext uri="{FF2B5EF4-FFF2-40B4-BE49-F238E27FC236}">
                  <a16:creationId xmlns:a16="http://schemas.microsoft.com/office/drawing/2014/main" id="{7AF585EC-45C6-B194-C582-207CC77FAA66}"/>
                </a:ext>
              </a:extLst>
            </p:cNvPr>
            <p:cNvGrpSpPr/>
            <p:nvPr/>
          </p:nvGrpSpPr>
          <p:grpSpPr>
            <a:xfrm>
              <a:off x="3321374" y="5623093"/>
              <a:ext cx="8392343" cy="429402"/>
              <a:chOff x="18772514" y="14360978"/>
              <a:chExt cx="20494644" cy="1048628"/>
            </a:xfrm>
          </p:grpSpPr>
          <p:sp>
            <p:nvSpPr>
              <p:cNvPr id="237" name="Rectangle: Rounded Corners 236">
                <a:extLst>
                  <a:ext uri="{FF2B5EF4-FFF2-40B4-BE49-F238E27FC236}">
                    <a16:creationId xmlns:a16="http://schemas.microsoft.com/office/drawing/2014/main" id="{CC5A5AD5-82E1-A030-C5DA-91087F012C1A}"/>
                  </a:ext>
                </a:extLst>
              </p:cNvPr>
              <p:cNvSpPr/>
              <p:nvPr/>
            </p:nvSpPr>
            <p:spPr bwMode="auto">
              <a:xfrm>
                <a:off x="18772514" y="14360978"/>
                <a:ext cx="20494644" cy="1048628"/>
              </a:xfrm>
              <a:prstGeom prst="roundRect">
                <a:avLst>
                  <a:gd name="adj" fmla="val 22792"/>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43543" tIns="34834" rIns="43543" bIns="34834" numCol="1" spcCol="0" rtlCol="0" fromWordArt="0" anchor="t" anchorCtr="0" forceAA="0" compatLnSpc="1">
                <a:prstTxWarp prst="textNoShape">
                  <a:avLst/>
                </a:prstTxWarp>
                <a:noAutofit/>
              </a:bodyPr>
              <a:lstStyle/>
              <a:p>
                <a:pPr marL="0" marR="0" lvl="0" indent="0" algn="l" defTabSz="222022" rtl="0" eaLnBrk="1" fontAlgn="base" latinLnBrk="0" hangingPunct="1">
                  <a:lnSpc>
                    <a:spcPct val="100000"/>
                  </a:lnSpc>
                  <a:spcBef>
                    <a:spcPct val="0"/>
                  </a:spcBef>
                  <a:spcAft>
                    <a:spcPct val="0"/>
                  </a:spcAft>
                  <a:buClrTx/>
                  <a:buSzTx/>
                  <a:buFontTx/>
                  <a:buNone/>
                  <a:tabLst/>
                  <a:defRPr/>
                </a:pPr>
                <a:endParaRPr kumimoji="0" lang="en-US" sz="95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38" name="Group 237">
                <a:extLst>
                  <a:ext uri="{FF2B5EF4-FFF2-40B4-BE49-F238E27FC236}">
                    <a16:creationId xmlns:a16="http://schemas.microsoft.com/office/drawing/2014/main" id="{0AAB1575-377A-57B1-BA09-E19348961D66}"/>
                  </a:ext>
                </a:extLst>
              </p:cNvPr>
              <p:cNvGrpSpPr/>
              <p:nvPr/>
            </p:nvGrpSpPr>
            <p:grpSpPr>
              <a:xfrm>
                <a:off x="26120935" y="14502159"/>
                <a:ext cx="6519615" cy="766273"/>
                <a:chOff x="25766155" y="14502159"/>
                <a:chExt cx="6519615" cy="766273"/>
              </a:xfrm>
            </p:grpSpPr>
            <p:sp>
              <p:nvSpPr>
                <p:cNvPr id="239" name="Rounded Rectangle 62">
                  <a:extLst>
                    <a:ext uri="{FF2B5EF4-FFF2-40B4-BE49-F238E27FC236}">
                      <a16:creationId xmlns:a16="http://schemas.microsoft.com/office/drawing/2014/main" id="{2D6C7978-E368-FADD-FA68-A7B22D241A6E}"/>
                    </a:ext>
                    <a:ext uri="{C183D7F6-B498-43B3-948B-1728B52AA6E4}">
                      <adec:decorative xmlns:adec="http://schemas.microsoft.com/office/drawing/2017/decorative" val="1"/>
                    </a:ext>
                  </a:extLst>
                </p:cNvPr>
                <p:cNvSpPr/>
                <p:nvPr/>
              </p:nvSpPr>
              <p:spPr bwMode="auto">
                <a:xfrm>
                  <a:off x="26672867" y="14627815"/>
                  <a:ext cx="5612903" cy="52612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fr-fr" sz="1400" b="0" i="0" u="none" strike="noStrike" kern="0" cap="none" spc="0" normalizeH="0" baseline="0" noProof="0">
                      <a:ln>
                        <a:noFill/>
                      </a:ln>
                      <a:solidFill>
                        <a:srgbClr val="000000"/>
                      </a:solidFill>
                      <a:effectLst/>
                      <a:uLnTx/>
                      <a:uFillTx/>
                      <a:latin typeface="Segoe UI"/>
                      <a:ea typeface="+mn-ea"/>
                      <a:cs typeface="+mn-cs"/>
                    </a:rPr>
                    <a:t>Système de contrôle </a:t>
                  </a:r>
                  <a:r>
                    <a:rPr kumimoji="0" lang="fr-fr" sz="1400" b="0" i="0" u="none" strike="noStrike" kern="0" cap="none" spc="0" normalizeH="0" baseline="0" noProof="0" err="1">
                      <a:ln>
                        <a:noFill/>
                      </a:ln>
                      <a:solidFill>
                        <a:srgbClr val="000000"/>
                      </a:solidFill>
                      <a:effectLst/>
                      <a:uLnTx/>
                      <a:uFillTx/>
                      <a:latin typeface="Segoe UI"/>
                      <a:ea typeface="+mn-ea"/>
                      <a:cs typeface="+mn-cs"/>
                    </a:rPr>
                    <a:t>Copilot</a:t>
                  </a:r>
                  <a:endParaRPr kumimoji="0" lang="fr-fr" sz="1400" b="0" i="0" u="none" strike="noStrike" kern="0" cap="none" spc="0" normalizeH="0" baseline="0" noProof="0">
                    <a:ln>
                      <a:noFill/>
                    </a:ln>
                    <a:solidFill>
                      <a:srgbClr val="000000"/>
                    </a:solidFill>
                    <a:effectLst/>
                    <a:uLnTx/>
                    <a:uFillTx/>
                    <a:latin typeface="Segoe UI"/>
                    <a:ea typeface="+mn-ea"/>
                    <a:cs typeface="+mn-cs"/>
                  </a:endParaRPr>
                </a:p>
              </p:txBody>
            </p:sp>
            <p:sp>
              <p:nvSpPr>
                <p:cNvPr id="240" name="Graphic 19">
                  <a:extLst>
                    <a:ext uri="{FF2B5EF4-FFF2-40B4-BE49-F238E27FC236}">
                      <a16:creationId xmlns:a16="http://schemas.microsoft.com/office/drawing/2014/main" id="{D09E0214-58CB-169A-EC59-11E8AAF02CA2}"/>
                    </a:ext>
                  </a:extLst>
                </p:cNvPr>
                <p:cNvSpPr/>
                <p:nvPr/>
              </p:nvSpPr>
              <p:spPr>
                <a:xfrm>
                  <a:off x="25766155" y="14502159"/>
                  <a:ext cx="689654" cy="766273"/>
                </a:xfrm>
                <a:custGeom>
                  <a:avLst/>
                  <a:gdLst>
                    <a:gd name="connsiteX0" fmla="*/ 164306 w 171450"/>
                    <a:gd name="connsiteY0" fmla="*/ 28575 h 190500"/>
                    <a:gd name="connsiteX1" fmla="*/ 90011 w 171450"/>
                    <a:gd name="connsiteY1" fmla="*/ 1429 h 190500"/>
                    <a:gd name="connsiteX2" fmla="*/ 81439 w 171450"/>
                    <a:gd name="connsiteY2" fmla="*/ 1429 h 190500"/>
                    <a:gd name="connsiteX3" fmla="*/ 7144 w 171450"/>
                    <a:gd name="connsiteY3" fmla="*/ 28575 h 190500"/>
                    <a:gd name="connsiteX4" fmla="*/ 0 w 171450"/>
                    <a:gd name="connsiteY4" fmla="*/ 35719 h 190500"/>
                    <a:gd name="connsiteX5" fmla="*/ 0 w 171450"/>
                    <a:gd name="connsiteY5" fmla="*/ 85725 h 190500"/>
                    <a:gd name="connsiteX6" fmla="*/ 83107 w 171450"/>
                    <a:gd name="connsiteY6" fmla="*/ 190003 h 190500"/>
                    <a:gd name="connsiteX7" fmla="*/ 88343 w 171450"/>
                    <a:gd name="connsiteY7" fmla="*/ 190003 h 190500"/>
                    <a:gd name="connsiteX8" fmla="*/ 171450 w 171450"/>
                    <a:gd name="connsiteY8" fmla="*/ 85725 h 190500"/>
                    <a:gd name="connsiteX9" fmla="*/ 171450 w 171450"/>
                    <a:gd name="connsiteY9" fmla="*/ 35719 h 190500"/>
                    <a:gd name="connsiteX10" fmla="*/ 164306 w 171450"/>
                    <a:gd name="connsiteY10" fmla="*/ 28575 h 190500"/>
                    <a:gd name="connsiteX11" fmla="*/ 131034 w 171450"/>
                    <a:gd name="connsiteY11" fmla="*/ 69560 h 190500"/>
                    <a:gd name="connsiteX12" fmla="*/ 73884 w 171450"/>
                    <a:gd name="connsiteY12" fmla="*/ 121948 h 190500"/>
                    <a:gd name="connsiteX13" fmla="*/ 64005 w 171450"/>
                    <a:gd name="connsiteY13" fmla="*/ 121732 h 190500"/>
                    <a:gd name="connsiteX14" fmla="*/ 40192 w 171450"/>
                    <a:gd name="connsiteY14" fmla="*/ 97920 h 190500"/>
                    <a:gd name="connsiteX15" fmla="*/ 40192 w 171450"/>
                    <a:gd name="connsiteY15" fmla="*/ 87818 h 190500"/>
                    <a:gd name="connsiteX16" fmla="*/ 50295 w 171450"/>
                    <a:gd name="connsiteY16" fmla="*/ 87818 h 190500"/>
                    <a:gd name="connsiteX17" fmla="*/ 69272 w 171450"/>
                    <a:gd name="connsiteY17" fmla="*/ 106793 h 190500"/>
                    <a:gd name="connsiteX18" fmla="*/ 121379 w 171450"/>
                    <a:gd name="connsiteY18" fmla="*/ 59028 h 190500"/>
                    <a:gd name="connsiteX19" fmla="*/ 131473 w 171450"/>
                    <a:gd name="connsiteY19" fmla="*/ 59467 h 190500"/>
                    <a:gd name="connsiteX20" fmla="*/ 131034 w 171450"/>
                    <a:gd name="connsiteY20" fmla="*/ 6956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50" h="190500">
                      <a:moveTo>
                        <a:pt x="164306" y="28575"/>
                      </a:moveTo>
                      <a:cubicBezTo>
                        <a:pt x="138937" y="28575"/>
                        <a:pt x="114224" y="19588"/>
                        <a:pt x="90011" y="1429"/>
                      </a:cubicBezTo>
                      <a:cubicBezTo>
                        <a:pt x="87471" y="-476"/>
                        <a:pt x="83979" y="-476"/>
                        <a:pt x="81439" y="1429"/>
                      </a:cubicBezTo>
                      <a:cubicBezTo>
                        <a:pt x="57226" y="19588"/>
                        <a:pt x="32513" y="28575"/>
                        <a:pt x="7144" y="28575"/>
                      </a:cubicBezTo>
                      <a:cubicBezTo>
                        <a:pt x="3198" y="28575"/>
                        <a:pt x="0" y="31773"/>
                        <a:pt x="0" y="35719"/>
                      </a:cubicBezTo>
                      <a:lnTo>
                        <a:pt x="0" y="85725"/>
                      </a:lnTo>
                      <a:cubicBezTo>
                        <a:pt x="0" y="133361"/>
                        <a:pt x="28171" y="168361"/>
                        <a:pt x="83107" y="190003"/>
                      </a:cubicBezTo>
                      <a:cubicBezTo>
                        <a:pt x="84790" y="190666"/>
                        <a:pt x="86660" y="190666"/>
                        <a:pt x="88343" y="190003"/>
                      </a:cubicBezTo>
                      <a:cubicBezTo>
                        <a:pt x="143279" y="168361"/>
                        <a:pt x="171450" y="133361"/>
                        <a:pt x="171450" y="85725"/>
                      </a:cubicBezTo>
                      <a:lnTo>
                        <a:pt x="171450" y="35719"/>
                      </a:lnTo>
                      <a:cubicBezTo>
                        <a:pt x="171450" y="31773"/>
                        <a:pt x="168252" y="28575"/>
                        <a:pt x="164306" y="28575"/>
                      </a:cubicBezTo>
                      <a:close/>
                      <a:moveTo>
                        <a:pt x="131034" y="69560"/>
                      </a:moveTo>
                      <a:lnTo>
                        <a:pt x="73884" y="121948"/>
                      </a:lnTo>
                      <a:cubicBezTo>
                        <a:pt x="71064" y="124532"/>
                        <a:pt x="66709" y="124437"/>
                        <a:pt x="64005" y="121732"/>
                      </a:cubicBezTo>
                      <a:lnTo>
                        <a:pt x="40192" y="97920"/>
                      </a:lnTo>
                      <a:cubicBezTo>
                        <a:pt x="37403" y="95130"/>
                        <a:pt x="37403" y="90608"/>
                        <a:pt x="40192" y="87818"/>
                      </a:cubicBezTo>
                      <a:cubicBezTo>
                        <a:pt x="42982" y="85028"/>
                        <a:pt x="47505" y="85028"/>
                        <a:pt x="50295" y="87818"/>
                      </a:cubicBezTo>
                      <a:lnTo>
                        <a:pt x="69272" y="106793"/>
                      </a:lnTo>
                      <a:lnTo>
                        <a:pt x="121379" y="59028"/>
                      </a:lnTo>
                      <a:cubicBezTo>
                        <a:pt x="124287" y="56362"/>
                        <a:pt x="128807" y="56558"/>
                        <a:pt x="131473" y="59467"/>
                      </a:cubicBezTo>
                      <a:cubicBezTo>
                        <a:pt x="134139" y="62375"/>
                        <a:pt x="133942" y="66894"/>
                        <a:pt x="131034" y="6956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grpSp>
        </p:grpSp>
        <p:sp>
          <p:nvSpPr>
            <p:cNvPr id="235" name="Rounded Rectangle 64">
              <a:extLst>
                <a:ext uri="{FF2B5EF4-FFF2-40B4-BE49-F238E27FC236}">
                  <a16:creationId xmlns:a16="http://schemas.microsoft.com/office/drawing/2014/main" id="{74EB128D-73EF-BDCD-13FF-F9DD5B7E1A75}"/>
                </a:ext>
                <a:ext uri="{C183D7F6-B498-43B3-948B-1728B52AA6E4}">
                  <adec:decorative xmlns:adec="http://schemas.microsoft.com/office/drawing/2017/decorative" val="1"/>
                </a:ext>
              </a:extLst>
            </p:cNvPr>
            <p:cNvSpPr>
              <a:spLocks/>
            </p:cNvSpPr>
            <p:nvPr/>
          </p:nvSpPr>
          <p:spPr bwMode="auto">
            <a:xfrm>
              <a:off x="294339" y="616858"/>
              <a:ext cx="11604625" cy="5620884"/>
            </a:xfrm>
            <a:prstGeom prst="roundRect">
              <a:avLst>
                <a:gd name="adj" fmla="val 3125"/>
              </a:avLst>
            </a:prstGeom>
            <a:noFill/>
            <a:ln w="12700" cap="rnd" cmpd="sng" algn="ctr">
              <a:solidFill>
                <a:srgbClr val="FFFFFF">
                  <a:lumMod val="75000"/>
                </a:srgbClr>
              </a:solidFill>
              <a:prstDash val="solid"/>
              <a:headEnd type="none" w="lg" len="sm"/>
              <a:tailEnd type="none" w="lg"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latin typeface="Segoe UI Variable Small Semibol" pitchFamily="2" charset="0"/>
                <a:ea typeface="+mn-ea"/>
                <a:cs typeface="+mn-cs"/>
              </a:endParaRPr>
            </a:p>
          </p:txBody>
        </p:sp>
      </p:grpSp>
      <p:pic>
        <p:nvPicPr>
          <p:cNvPr id="1026" name="Picture 2">
            <a:extLst>
              <a:ext uri="{FF2B5EF4-FFF2-40B4-BE49-F238E27FC236}">
                <a16:creationId xmlns:a16="http://schemas.microsoft.com/office/drawing/2014/main" id="{17290008-55CB-1F5E-3836-3EE8AD272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249" y="3252423"/>
            <a:ext cx="923891" cy="92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1452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34">
            <a:extLst>
              <a:ext uri="{FF2B5EF4-FFF2-40B4-BE49-F238E27FC236}">
                <a16:creationId xmlns:a16="http://schemas.microsoft.com/office/drawing/2014/main" id="{FCA13C2D-A05E-63CB-494C-4086389CEBC9}"/>
              </a:ext>
            </a:extLst>
          </p:cNvPr>
          <p:cNvSpPr/>
          <p:nvPr/>
        </p:nvSpPr>
        <p:spPr bwMode="auto">
          <a:xfrm>
            <a:off x="1126870" y="2898956"/>
            <a:ext cx="9938259" cy="1754533"/>
          </a:xfrm>
          <a:prstGeom prst="roundRect">
            <a:avLst>
              <a:gd name="adj" fmla="val 5302"/>
            </a:avLst>
          </a:prstGeom>
          <a:solidFill>
            <a:srgbClr val="FFFFFF">
              <a:alpha val="70000"/>
            </a:srgbClr>
          </a:solidFill>
          <a:ln>
            <a:solidFill>
              <a:srgbClr val="8C827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9" name="TextBox 18">
            <a:extLst>
              <a:ext uri="{FF2B5EF4-FFF2-40B4-BE49-F238E27FC236}">
                <a16:creationId xmlns:a16="http://schemas.microsoft.com/office/drawing/2014/main" id="{8D61DBC6-60D1-F41A-D27A-9F5087F52E9A}"/>
              </a:ext>
            </a:extLst>
          </p:cNvPr>
          <p:cNvSpPr txBox="1"/>
          <p:nvPr/>
        </p:nvSpPr>
        <p:spPr>
          <a:xfrm>
            <a:off x="4726131" y="2698939"/>
            <a:ext cx="2739737" cy="393042"/>
          </a:xfrm>
          <a:prstGeom prst="roundRect">
            <a:avLst>
              <a:gd name="adj" fmla="val 50000"/>
            </a:avLst>
          </a:prstGeom>
          <a:gradFill flip="none" rotWithShape="1">
            <a:gsLst>
              <a:gs pos="49000">
                <a:srgbClr val="0078D4"/>
              </a:gs>
              <a:gs pos="0">
                <a:srgbClr val="49C5B1"/>
              </a:gs>
            </a:gsLst>
            <a:path path="circle">
              <a:fillToRect l="100000" t="100000"/>
            </a:path>
            <a:tileRect r="-100000" b="-100000"/>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rPr>
              <a:t>Langage naturel</a:t>
            </a:r>
          </a:p>
        </p:txBody>
      </p:sp>
      <p:sp>
        <p:nvSpPr>
          <p:cNvPr id="8" name="Graphic 8">
            <a:extLst>
              <a:ext uri="{FF2B5EF4-FFF2-40B4-BE49-F238E27FC236}">
                <a16:creationId xmlns:a16="http://schemas.microsoft.com/office/drawing/2014/main" id="{801BD137-DD4A-B075-782F-60CD19541EFF}"/>
              </a:ext>
              <a:ext uri="{C183D7F6-B498-43B3-948B-1728B52AA6E4}">
                <adec:decorative xmlns:adec="http://schemas.microsoft.com/office/drawing/2017/decorative" val="1"/>
              </a:ext>
            </a:extLst>
          </p:cNvPr>
          <p:cNvSpPr/>
          <p:nvPr/>
        </p:nvSpPr>
        <p:spPr>
          <a:xfrm>
            <a:off x="317620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0" name="TextBox 9">
            <a:extLst>
              <a:ext uri="{FF2B5EF4-FFF2-40B4-BE49-F238E27FC236}">
                <a16:creationId xmlns:a16="http://schemas.microsoft.com/office/drawing/2014/main" id="{A62345C9-F0A2-E471-77F5-C79D0F69B014}"/>
              </a:ext>
            </a:extLst>
          </p:cNvPr>
          <p:cNvSpPr txBox="1"/>
          <p:nvPr/>
        </p:nvSpPr>
        <p:spPr>
          <a:xfrm>
            <a:off x="5563011" y="3991406"/>
            <a:ext cx="1106200"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0000"/>
                </a:solidFill>
                <a:effectLst/>
                <a:uLnTx/>
                <a:uFillTx/>
                <a:latin typeface="Segoe UI Variable Display Semibold"/>
                <a:ea typeface="+mn-ea"/>
                <a:cs typeface="+mn-cs"/>
              </a:rPr>
              <a:t>Microsoft Graph*</a:t>
            </a:r>
            <a:endParaRPr kumimoji="0" lang="en-US" sz="14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13" name="TextBox 12">
            <a:extLst>
              <a:ext uri="{FF2B5EF4-FFF2-40B4-BE49-F238E27FC236}">
                <a16:creationId xmlns:a16="http://schemas.microsoft.com/office/drawing/2014/main" id="{210E70CB-B428-823E-D1B3-117AD146C3F6}"/>
              </a:ext>
            </a:extLst>
          </p:cNvPr>
          <p:cNvSpPr txBox="1"/>
          <p:nvPr/>
        </p:nvSpPr>
        <p:spPr>
          <a:xfrm>
            <a:off x="1595500" y="3991406"/>
            <a:ext cx="1530703"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Grands modèles de langage</a:t>
            </a:r>
          </a:p>
        </p:txBody>
      </p:sp>
      <p:pic>
        <p:nvPicPr>
          <p:cNvPr id="14" name="Graphic 13">
            <a:extLst>
              <a:ext uri="{FF2B5EF4-FFF2-40B4-BE49-F238E27FC236}">
                <a16:creationId xmlns:a16="http://schemas.microsoft.com/office/drawing/2014/main" id="{24CFB0D3-F71E-2351-B5A2-6303CEA66FD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36978" y="3343641"/>
            <a:ext cx="447748" cy="447748"/>
          </a:xfrm>
          <a:prstGeom prst="rect">
            <a:avLst/>
          </a:prstGeom>
        </p:spPr>
      </p:pic>
      <p:sp>
        <p:nvSpPr>
          <p:cNvPr id="16" name="TextBox 15">
            <a:extLst>
              <a:ext uri="{FF2B5EF4-FFF2-40B4-BE49-F238E27FC236}">
                <a16:creationId xmlns:a16="http://schemas.microsoft.com/office/drawing/2014/main" id="{834AE1EF-09E6-9F7D-9A69-80B3443F315B}"/>
              </a:ext>
            </a:extLst>
          </p:cNvPr>
          <p:cNvSpPr txBox="1"/>
          <p:nvPr/>
        </p:nvSpPr>
        <p:spPr>
          <a:xfrm>
            <a:off x="3475060" y="3991406"/>
            <a:ext cx="150002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Applications Microsoft 365</a:t>
            </a:r>
          </a:p>
        </p:txBody>
      </p:sp>
      <p:pic>
        <p:nvPicPr>
          <p:cNvPr id="17" name="Graphic 16">
            <a:extLst>
              <a:ext uri="{FF2B5EF4-FFF2-40B4-BE49-F238E27FC236}">
                <a16:creationId xmlns:a16="http://schemas.microsoft.com/office/drawing/2014/main" id="{665219B5-FA8B-B109-72E7-6EA43E6105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73649" y="3315464"/>
            <a:ext cx="504102" cy="504102"/>
          </a:xfrm>
          <a:prstGeom prst="rect">
            <a:avLst/>
          </a:prstGeom>
        </p:spPr>
      </p:pic>
      <p:sp>
        <p:nvSpPr>
          <p:cNvPr id="21" name="Graphic 28">
            <a:extLst>
              <a:ext uri="{FF2B5EF4-FFF2-40B4-BE49-F238E27FC236}">
                <a16:creationId xmlns:a16="http://schemas.microsoft.com/office/drawing/2014/main" id="{AD237726-906B-0D38-3E02-AE271DCDECAE}"/>
              </a:ext>
              <a:ext uri="{C183D7F6-B498-43B3-948B-1728B52AA6E4}">
                <adec:decorative xmlns:adec="http://schemas.microsoft.com/office/drawing/2017/decorative" val="1"/>
              </a:ext>
            </a:extLst>
          </p:cNvPr>
          <p:cNvSpPr/>
          <p:nvPr/>
        </p:nvSpPr>
        <p:spPr>
          <a:xfrm>
            <a:off x="6957026"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Graphic 28">
            <a:extLst>
              <a:ext uri="{FF2B5EF4-FFF2-40B4-BE49-F238E27FC236}">
                <a16:creationId xmlns:a16="http://schemas.microsoft.com/office/drawing/2014/main" id="{5F626562-6511-FAF4-1521-881441E5DEDD}"/>
              </a:ext>
              <a:ext uri="{C183D7F6-B498-43B3-948B-1728B52AA6E4}">
                <adec:decorative xmlns:adec="http://schemas.microsoft.com/office/drawing/2017/decorative" val="1"/>
              </a:ext>
            </a:extLst>
          </p:cNvPr>
          <p:cNvSpPr/>
          <p:nvPr/>
        </p:nvSpPr>
        <p:spPr>
          <a:xfrm>
            <a:off x="880817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D176BD6E-C6B5-2881-EE6C-A717A48F5E79}"/>
              </a:ext>
            </a:extLst>
          </p:cNvPr>
          <p:cNvSpPr txBox="1"/>
          <p:nvPr/>
        </p:nvSpPr>
        <p:spPr>
          <a:xfrm>
            <a:off x="9189804" y="3991406"/>
            <a:ext cx="1286385"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Web</a:t>
            </a:r>
          </a:p>
        </p:txBody>
      </p:sp>
      <p:sp>
        <p:nvSpPr>
          <p:cNvPr id="28" name="Graphic 20">
            <a:extLst>
              <a:ext uri="{FF2B5EF4-FFF2-40B4-BE49-F238E27FC236}">
                <a16:creationId xmlns:a16="http://schemas.microsoft.com/office/drawing/2014/main" id="{6D573B04-2F29-0C30-7290-D69BA3307804}"/>
              </a:ext>
            </a:extLst>
          </p:cNvPr>
          <p:cNvSpPr/>
          <p:nvPr/>
        </p:nvSpPr>
        <p:spPr>
          <a:xfrm>
            <a:off x="9605618" y="3340335"/>
            <a:ext cx="454759" cy="454361"/>
          </a:xfrm>
          <a:custGeom>
            <a:avLst/>
            <a:gdLst>
              <a:gd name="connsiteX0" fmla="*/ 13742 w 190773"/>
              <a:gd name="connsiteY0" fmla="*/ 75793 h 190606"/>
              <a:gd name="connsiteX1" fmla="*/ 13742 w 190773"/>
              <a:gd name="connsiteY1" fmla="*/ 142145 h 190606"/>
              <a:gd name="connsiteX2" fmla="*/ 73109 w 190773"/>
              <a:gd name="connsiteY2" fmla="*/ 147907 h 190606"/>
              <a:gd name="connsiteX3" fmla="*/ 113651 w 190773"/>
              <a:gd name="connsiteY3" fmla="*/ 188449 h 190606"/>
              <a:gd name="connsiteX4" fmla="*/ 124067 w 190773"/>
              <a:gd name="connsiteY4" fmla="*/ 188449 h 190606"/>
              <a:gd name="connsiteX5" fmla="*/ 124780 w 190773"/>
              <a:gd name="connsiteY5" fmla="*/ 178859 h 190606"/>
              <a:gd name="connsiteX6" fmla="*/ 124067 w 190773"/>
              <a:gd name="connsiteY6" fmla="*/ 178033 h 190606"/>
              <a:gd name="connsiteX7" fmla="*/ 83897 w 190773"/>
              <a:gd name="connsiteY7" fmla="*/ 137854 h 190606"/>
              <a:gd name="connsiteX8" fmla="*/ 80093 w 190773"/>
              <a:gd name="connsiteY8" fmla="*/ 75793 h 190606"/>
              <a:gd name="connsiteX9" fmla="*/ 13742 w 190773"/>
              <a:gd name="connsiteY9" fmla="*/ 75793 h 190606"/>
              <a:gd name="connsiteX10" fmla="*/ 95510 w 190773"/>
              <a:gd name="connsiteY10" fmla="*/ 0 h 190606"/>
              <a:gd name="connsiteX11" fmla="*/ 2632 w 190773"/>
              <a:gd name="connsiteY11" fmla="*/ 73977 h 190606"/>
              <a:gd name="connsiteX12" fmla="*/ 7007 w 190773"/>
              <a:gd name="connsiteY12" fmla="*/ 69058 h 190606"/>
              <a:gd name="connsiteX13" fmla="*/ 23920 w 190773"/>
              <a:gd name="connsiteY13" fmla="*/ 57407 h 190606"/>
              <a:gd name="connsiteX14" fmla="*/ 65791 w 190773"/>
              <a:gd name="connsiteY14" fmla="*/ 19914 h 190606"/>
              <a:gd name="connsiteX15" fmla="*/ 64774 w 190773"/>
              <a:gd name="connsiteY15" fmla="*/ 21573 h 190606"/>
              <a:gd name="connsiteX16" fmla="*/ 52628 w 190773"/>
              <a:gd name="connsiteY16" fmla="*/ 52807 h 190606"/>
              <a:gd name="connsiteX17" fmla="*/ 66588 w 190773"/>
              <a:gd name="connsiteY17" fmla="*/ 56050 h 190606"/>
              <a:gd name="connsiteX18" fmla="*/ 95510 w 190773"/>
              <a:gd name="connsiteY18" fmla="*/ 14288 h 190606"/>
              <a:gd name="connsiteX19" fmla="*/ 96611 w 190773"/>
              <a:gd name="connsiteY19" fmla="*/ 14338 h 190606"/>
              <a:gd name="connsiteX20" fmla="*/ 125716 w 190773"/>
              <a:gd name="connsiteY20" fmla="*/ 61924 h 190606"/>
              <a:gd name="connsiteX21" fmla="*/ 78113 w 190773"/>
              <a:gd name="connsiteY21" fmla="*/ 61917 h 190606"/>
              <a:gd name="connsiteX22" fmla="*/ 86829 w 190773"/>
              <a:gd name="connsiteY22" fmla="*/ 69058 h 190606"/>
              <a:gd name="connsiteX23" fmla="*/ 92878 w 190773"/>
              <a:gd name="connsiteY23" fmla="*/ 76195 h 190606"/>
              <a:gd name="connsiteX24" fmla="*/ 127865 w 190773"/>
              <a:gd name="connsiteY24" fmla="*/ 76209 h 190606"/>
              <a:gd name="connsiteX25" fmla="*/ 128861 w 190773"/>
              <a:gd name="connsiteY25" fmla="*/ 95265 h 190606"/>
              <a:gd name="connsiteX26" fmla="*/ 126578 w 190773"/>
              <a:gd name="connsiteY26" fmla="*/ 123841 h 190606"/>
              <a:gd name="connsiteX27" fmla="*/ 101381 w 190773"/>
              <a:gd name="connsiteY27" fmla="*/ 123842 h 190606"/>
              <a:gd name="connsiteX28" fmla="*/ 98533 w 190773"/>
              <a:gd name="connsiteY28" fmla="*/ 131853 h 190606"/>
              <a:gd name="connsiteX29" fmla="*/ 97305 w 190773"/>
              <a:gd name="connsiteY29" fmla="*/ 134441 h 190606"/>
              <a:gd name="connsiteX30" fmla="*/ 96137 w 190773"/>
              <a:gd name="connsiteY30" fmla="*/ 136626 h 190606"/>
              <a:gd name="connsiteX31" fmla="*/ 97648 w 190773"/>
              <a:gd name="connsiteY31" fmla="*/ 138122 h 190606"/>
              <a:gd name="connsiteX32" fmla="*/ 123503 w 190773"/>
              <a:gd name="connsiteY32" fmla="*/ 138124 h 190606"/>
              <a:gd name="connsiteX33" fmla="*/ 116534 w 190773"/>
              <a:gd name="connsiteY33" fmla="*/ 157027 h 190606"/>
              <a:gd name="connsiteX34" fmla="*/ 127064 w 190773"/>
              <a:gd name="connsiteY34" fmla="*/ 167578 h 190606"/>
              <a:gd name="connsiteX35" fmla="*/ 138293 w 190773"/>
              <a:gd name="connsiteY35" fmla="*/ 138134 h 190606"/>
              <a:gd name="connsiteX36" fmla="*/ 164226 w 190773"/>
              <a:gd name="connsiteY36" fmla="*/ 138126 h 190606"/>
              <a:gd name="connsiteX37" fmla="*/ 128661 w 190773"/>
              <a:gd name="connsiteY37" fmla="*/ 169167 h 190606"/>
              <a:gd name="connsiteX38" fmla="*/ 130803 w 190773"/>
              <a:gd name="connsiteY38" fmla="*/ 171299 h 190606"/>
              <a:gd name="connsiteX39" fmla="*/ 131989 w 190773"/>
              <a:gd name="connsiteY39" fmla="*/ 172635 h 190606"/>
              <a:gd name="connsiteX40" fmla="*/ 135591 w 190773"/>
              <a:gd name="connsiteY40" fmla="*/ 181710 h 190606"/>
              <a:gd name="connsiteX41" fmla="*/ 190774 w 190773"/>
              <a:gd name="connsiteY41" fmla="*/ 95265 h 190606"/>
              <a:gd name="connsiteX42" fmla="*/ 95510 w 190773"/>
              <a:gd name="connsiteY42" fmla="*/ 0 h 190606"/>
              <a:gd name="connsiteX43" fmla="*/ 69678 w 190773"/>
              <a:gd name="connsiteY43" fmla="*/ 86208 h 190606"/>
              <a:gd name="connsiteX44" fmla="*/ 69678 w 190773"/>
              <a:gd name="connsiteY44" fmla="*/ 131729 h 190606"/>
              <a:gd name="connsiteX45" fmla="*/ 24158 w 190773"/>
              <a:gd name="connsiteY45" fmla="*/ 131729 h 190606"/>
              <a:gd name="connsiteX46" fmla="*/ 24158 w 190773"/>
              <a:gd name="connsiteY46" fmla="*/ 86208 h 190606"/>
              <a:gd name="connsiteX47" fmla="*/ 69678 w 190773"/>
              <a:gd name="connsiteY47" fmla="*/ 86208 h 190606"/>
              <a:gd name="connsiteX48" fmla="*/ 142245 w 190773"/>
              <a:gd name="connsiteY48" fmla="*/ 76215 h 190606"/>
              <a:gd name="connsiteX49" fmla="*/ 174226 w 190773"/>
              <a:gd name="connsiteY49" fmla="*/ 76209 h 190606"/>
              <a:gd name="connsiteX50" fmla="*/ 174300 w 190773"/>
              <a:gd name="connsiteY50" fmla="*/ 76496 h 190606"/>
              <a:gd name="connsiteX51" fmla="*/ 176486 w 190773"/>
              <a:gd name="connsiteY51" fmla="*/ 95265 h 190606"/>
              <a:gd name="connsiteX52" fmla="*/ 171301 w 190773"/>
              <a:gd name="connsiteY52" fmla="*/ 123840 h 190606"/>
              <a:gd name="connsiteX53" fmla="*/ 141074 w 190773"/>
              <a:gd name="connsiteY53" fmla="*/ 123848 h 190606"/>
              <a:gd name="connsiteX54" fmla="*/ 143149 w 190773"/>
              <a:gd name="connsiteY54" fmla="*/ 95265 h 190606"/>
              <a:gd name="connsiteX55" fmla="*/ 142245 w 190773"/>
              <a:gd name="connsiteY55" fmla="*/ 76215 h 190606"/>
              <a:gd name="connsiteX56" fmla="*/ 125217 w 190773"/>
              <a:gd name="connsiteY56" fmla="*/ 19914 h 190606"/>
              <a:gd name="connsiteX57" fmla="*/ 125435 w 190773"/>
              <a:gd name="connsiteY57" fmla="*/ 19997 h 190606"/>
              <a:gd name="connsiteX58" fmla="*/ 169327 w 190773"/>
              <a:gd name="connsiteY58" fmla="*/ 61926 h 190606"/>
              <a:gd name="connsiteX59" fmla="*/ 140292 w 190773"/>
              <a:gd name="connsiteY59" fmla="*/ 61920 h 190606"/>
              <a:gd name="connsiteX60" fmla="*/ 125217 w 190773"/>
              <a:gd name="connsiteY60" fmla="*/ 19914 h 19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773" h="190606">
                <a:moveTo>
                  <a:pt x="13742" y="75793"/>
                </a:moveTo>
                <a:cubicBezTo>
                  <a:pt x="-4581" y="94116"/>
                  <a:pt x="-4581" y="123823"/>
                  <a:pt x="13742" y="142145"/>
                </a:cubicBezTo>
                <a:cubicBezTo>
                  <a:pt x="29884" y="158288"/>
                  <a:pt x="54863" y="160208"/>
                  <a:pt x="73109" y="147907"/>
                </a:cubicBezTo>
                <a:lnTo>
                  <a:pt x="113651" y="188449"/>
                </a:lnTo>
                <a:cubicBezTo>
                  <a:pt x="116528" y="191325"/>
                  <a:pt x="121190" y="191325"/>
                  <a:pt x="124067" y="188449"/>
                </a:cubicBezTo>
                <a:cubicBezTo>
                  <a:pt x="126681" y="185834"/>
                  <a:pt x="126919" y="181742"/>
                  <a:pt x="124780" y="178859"/>
                </a:cubicBezTo>
                <a:lnTo>
                  <a:pt x="124067" y="178033"/>
                </a:lnTo>
                <a:lnTo>
                  <a:pt x="83897" y="137854"/>
                </a:lnTo>
                <a:cubicBezTo>
                  <a:pt x="98314" y="119444"/>
                  <a:pt x="97046" y="92745"/>
                  <a:pt x="80093" y="75793"/>
                </a:cubicBezTo>
                <a:cubicBezTo>
                  <a:pt x="61771" y="57471"/>
                  <a:pt x="32064" y="57471"/>
                  <a:pt x="13742" y="75793"/>
                </a:cubicBezTo>
                <a:close/>
                <a:moveTo>
                  <a:pt x="95510" y="0"/>
                </a:moveTo>
                <a:cubicBezTo>
                  <a:pt x="50214" y="0"/>
                  <a:pt x="12302" y="31612"/>
                  <a:pt x="2632" y="73977"/>
                </a:cubicBezTo>
                <a:cubicBezTo>
                  <a:pt x="3976" y="72270"/>
                  <a:pt x="5435" y="70629"/>
                  <a:pt x="7007" y="69058"/>
                </a:cubicBezTo>
                <a:cubicBezTo>
                  <a:pt x="12039" y="64026"/>
                  <a:pt x="17785" y="60142"/>
                  <a:pt x="23920" y="57407"/>
                </a:cubicBezTo>
                <a:cubicBezTo>
                  <a:pt x="32902" y="40429"/>
                  <a:pt x="47763" y="27030"/>
                  <a:pt x="65791" y="19914"/>
                </a:cubicBezTo>
                <a:lnTo>
                  <a:pt x="64774" y="21573"/>
                </a:lnTo>
                <a:cubicBezTo>
                  <a:pt x="59654" y="30084"/>
                  <a:pt x="55524" y="40730"/>
                  <a:pt x="52628" y="52807"/>
                </a:cubicBezTo>
                <a:cubicBezTo>
                  <a:pt x="57380" y="53295"/>
                  <a:pt x="62070" y="54374"/>
                  <a:pt x="66588" y="56050"/>
                </a:cubicBezTo>
                <a:cubicBezTo>
                  <a:pt x="72606" y="31022"/>
                  <a:pt x="83951" y="14288"/>
                  <a:pt x="95510" y="14288"/>
                </a:cubicBezTo>
                <a:lnTo>
                  <a:pt x="96611" y="14338"/>
                </a:lnTo>
                <a:cubicBezTo>
                  <a:pt x="108665" y="15441"/>
                  <a:pt x="120308" y="34509"/>
                  <a:pt x="125716" y="61924"/>
                </a:cubicBezTo>
                <a:lnTo>
                  <a:pt x="78113" y="61917"/>
                </a:lnTo>
                <a:cubicBezTo>
                  <a:pt x="81193" y="63963"/>
                  <a:pt x="84115" y="66343"/>
                  <a:pt x="86829" y="69058"/>
                </a:cubicBezTo>
                <a:cubicBezTo>
                  <a:pt x="89072" y="71301"/>
                  <a:pt x="91089" y="73690"/>
                  <a:pt x="92878" y="76195"/>
                </a:cubicBezTo>
                <a:lnTo>
                  <a:pt x="127865" y="76209"/>
                </a:lnTo>
                <a:cubicBezTo>
                  <a:pt x="128513" y="82308"/>
                  <a:pt x="128861" y="88687"/>
                  <a:pt x="128861" y="95265"/>
                </a:cubicBezTo>
                <a:cubicBezTo>
                  <a:pt x="128861" y="105357"/>
                  <a:pt x="128041" y="114980"/>
                  <a:pt x="126578" y="123841"/>
                </a:cubicBezTo>
                <a:lnTo>
                  <a:pt x="101381" y="123842"/>
                </a:lnTo>
                <a:cubicBezTo>
                  <a:pt x="100641" y="126563"/>
                  <a:pt x="99691" y="129241"/>
                  <a:pt x="98533" y="131853"/>
                </a:cubicBezTo>
                <a:lnTo>
                  <a:pt x="97305" y="134441"/>
                </a:lnTo>
                <a:lnTo>
                  <a:pt x="96137" y="136626"/>
                </a:lnTo>
                <a:lnTo>
                  <a:pt x="97648" y="138122"/>
                </a:lnTo>
                <a:lnTo>
                  <a:pt x="123503" y="138124"/>
                </a:lnTo>
                <a:cubicBezTo>
                  <a:pt x="121577" y="145254"/>
                  <a:pt x="119211" y="151627"/>
                  <a:pt x="116534" y="157027"/>
                </a:cubicBezTo>
                <a:lnTo>
                  <a:pt x="127064" y="167578"/>
                </a:lnTo>
                <a:cubicBezTo>
                  <a:pt x="131749" y="159405"/>
                  <a:pt x="135559" y="149398"/>
                  <a:pt x="138293" y="138134"/>
                </a:cubicBezTo>
                <a:lnTo>
                  <a:pt x="164226" y="138126"/>
                </a:lnTo>
                <a:cubicBezTo>
                  <a:pt x="155750" y="151687"/>
                  <a:pt x="143370" y="162558"/>
                  <a:pt x="128661" y="169167"/>
                </a:cubicBezTo>
                <a:lnTo>
                  <a:pt x="130803" y="171299"/>
                </a:lnTo>
                <a:lnTo>
                  <a:pt x="131989" y="172635"/>
                </a:lnTo>
                <a:cubicBezTo>
                  <a:pt x="134089" y="175447"/>
                  <a:pt x="135275" y="178581"/>
                  <a:pt x="135591" y="181710"/>
                </a:cubicBezTo>
                <a:cubicBezTo>
                  <a:pt x="168175" y="166583"/>
                  <a:pt x="190774" y="133563"/>
                  <a:pt x="190774" y="95265"/>
                </a:cubicBezTo>
                <a:cubicBezTo>
                  <a:pt x="190774" y="42651"/>
                  <a:pt x="148123" y="0"/>
                  <a:pt x="95510" y="0"/>
                </a:cubicBezTo>
                <a:close/>
                <a:moveTo>
                  <a:pt x="69678" y="86208"/>
                </a:moveTo>
                <a:cubicBezTo>
                  <a:pt x="82248" y="98779"/>
                  <a:pt x="82248" y="119159"/>
                  <a:pt x="69678" y="131729"/>
                </a:cubicBezTo>
                <a:cubicBezTo>
                  <a:pt x="57108" y="144299"/>
                  <a:pt x="36728" y="144299"/>
                  <a:pt x="24158" y="131729"/>
                </a:cubicBezTo>
                <a:cubicBezTo>
                  <a:pt x="11587" y="119159"/>
                  <a:pt x="11587" y="98779"/>
                  <a:pt x="24158" y="86208"/>
                </a:cubicBezTo>
                <a:cubicBezTo>
                  <a:pt x="36728" y="73639"/>
                  <a:pt x="57108" y="73639"/>
                  <a:pt x="69678" y="86208"/>
                </a:cubicBezTo>
                <a:close/>
                <a:moveTo>
                  <a:pt x="142245" y="76215"/>
                </a:moveTo>
                <a:lnTo>
                  <a:pt x="174226" y="76209"/>
                </a:lnTo>
                <a:lnTo>
                  <a:pt x="174300" y="76496"/>
                </a:lnTo>
                <a:cubicBezTo>
                  <a:pt x="175730" y="82519"/>
                  <a:pt x="176486" y="88804"/>
                  <a:pt x="176486" y="95265"/>
                </a:cubicBezTo>
                <a:cubicBezTo>
                  <a:pt x="176486" y="105323"/>
                  <a:pt x="174653" y="114954"/>
                  <a:pt x="171301" y="123840"/>
                </a:cubicBezTo>
                <a:lnTo>
                  <a:pt x="141074" y="123848"/>
                </a:lnTo>
                <a:cubicBezTo>
                  <a:pt x="142430" y="114806"/>
                  <a:pt x="143149" y="105199"/>
                  <a:pt x="143149" y="95265"/>
                </a:cubicBezTo>
                <a:cubicBezTo>
                  <a:pt x="143149" y="88752"/>
                  <a:pt x="142840" y="82380"/>
                  <a:pt x="142245" y="76215"/>
                </a:cubicBezTo>
                <a:close/>
                <a:moveTo>
                  <a:pt x="125217" y="19914"/>
                </a:moveTo>
                <a:lnTo>
                  <a:pt x="125435" y="19997"/>
                </a:lnTo>
                <a:cubicBezTo>
                  <a:pt x="144937" y="27757"/>
                  <a:pt x="160710" y="42877"/>
                  <a:pt x="169327" y="61926"/>
                </a:cubicBezTo>
                <a:lnTo>
                  <a:pt x="140292" y="61920"/>
                </a:lnTo>
                <a:cubicBezTo>
                  <a:pt x="137307" y="45228"/>
                  <a:pt x="132099" y="30697"/>
                  <a:pt x="125217" y="19914"/>
                </a:cubicBezTo>
                <a:close/>
              </a:path>
            </a:pathLst>
          </a:custGeom>
          <a:solidFill>
            <a:srgbClr val="21212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22" name="Title 20">
            <a:extLst>
              <a:ext uri="{FF2B5EF4-FFF2-40B4-BE49-F238E27FC236}">
                <a16:creationId xmlns:a16="http://schemas.microsoft.com/office/drawing/2014/main" id="{9B67D835-11FB-3B76-6758-B603B5949CDA}"/>
              </a:ext>
            </a:extLst>
          </p:cNvPr>
          <p:cNvSpPr txBox="1">
            <a:spLocks/>
          </p:cNvSpPr>
          <p:nvPr/>
        </p:nvSpPr>
        <p:spPr>
          <a:xfrm>
            <a:off x="2438400" y="1617299"/>
            <a:ext cx="73152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100" normalizeH="0" baseline="0" noProof="0">
                <a:ln>
                  <a:noFill/>
                </a:ln>
                <a:solidFill>
                  <a:prstClr val="black"/>
                </a:solidFill>
                <a:effectLst/>
                <a:uLnTx/>
                <a:uFillTx/>
                <a:latin typeface="Segoe UI Variable Display Semibold" pitchFamily="2" charset="0"/>
                <a:ea typeface="+mn-ea"/>
                <a:cs typeface="Segoe UI Semibold" panose="020B0702040204020203" pitchFamily="34" charset="0"/>
              </a:rPr>
              <a:t>Microsoft 365 Copilot</a:t>
            </a:r>
          </a:p>
        </p:txBody>
      </p:sp>
      <p:pic>
        <p:nvPicPr>
          <p:cNvPr id="2" name="!Copilot" descr="Logo aux couleurs de l’arc-en-ciel sur fond noir  Description générée automatiquement">
            <a:extLst>
              <a:ext uri="{FF2B5EF4-FFF2-40B4-BE49-F238E27FC236}">
                <a16:creationId xmlns:a16="http://schemas.microsoft.com/office/drawing/2014/main" id="{2C8C644F-DC9C-2AD3-949D-D2EB97F2B1A1}"/>
              </a:ext>
            </a:extLst>
          </p:cNvPr>
          <p:cNvPicPr>
            <a:picLocks noChangeAspect="1"/>
          </p:cNvPicPr>
          <p:nvPr/>
        </p:nvPicPr>
        <p:blipFill>
          <a:blip r:embed="rId5"/>
          <a:stretch>
            <a:fillRect/>
          </a:stretch>
        </p:blipFill>
        <p:spPr>
          <a:xfrm>
            <a:off x="5588810" y="450024"/>
            <a:ext cx="1014380" cy="1014380"/>
          </a:xfrm>
          <a:prstGeom prst="rect">
            <a:avLst/>
          </a:prstGeom>
          <a:noFill/>
          <a:ln>
            <a:noFill/>
            <a:headEnd type="none" w="med" len="med"/>
            <a:tailEnd type="none" w="med" len="med"/>
          </a:ln>
          <a:effectLst/>
        </p:spPr>
      </p:pic>
      <p:sp>
        <p:nvSpPr>
          <p:cNvPr id="6" name="TextBox 5">
            <a:extLst>
              <a:ext uri="{FF2B5EF4-FFF2-40B4-BE49-F238E27FC236}">
                <a16:creationId xmlns:a16="http://schemas.microsoft.com/office/drawing/2014/main" id="{57ACAA0B-107D-9921-E4A5-7D8855B37A15}"/>
              </a:ext>
            </a:extLst>
          </p:cNvPr>
          <p:cNvSpPr txBox="1"/>
          <p:nvPr/>
        </p:nvSpPr>
        <p:spPr>
          <a:xfrm>
            <a:off x="2352495" y="5240701"/>
            <a:ext cx="7487008"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000000"/>
                </a:solidFill>
                <a:effectLst/>
                <a:uLnTx/>
                <a:uFillTx/>
                <a:latin typeface="Segoe UI Semibold"/>
                <a:ea typeface="+mn-ea"/>
                <a:cs typeface="Segoe UI Semibold"/>
              </a:rPr>
              <a:t>*Ancré dès le départ dans vos données personnelles et professionnelles provenant de Microsoft Graph et Microsoft </a:t>
            </a:r>
            <a:r>
              <a:rPr kumimoji="0" lang="fr-fr" sz="1800" b="1" i="0" u="none" strike="noStrike" kern="1200" cap="none" spc="0" normalizeH="0" baseline="0" noProof="0" err="1">
                <a:ln>
                  <a:noFill/>
                </a:ln>
                <a:solidFill>
                  <a:srgbClr val="000000"/>
                </a:solidFill>
                <a:effectLst/>
                <a:uLnTx/>
                <a:uFillTx/>
                <a:latin typeface="Segoe UI Semibold"/>
                <a:ea typeface="+mn-ea"/>
                <a:cs typeface="Segoe UI Semibold"/>
              </a:rPr>
              <a:t>Dataverse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1CA9EEFA-4782-2BD8-E292-35CE31D1D478}"/>
              </a:ext>
            </a:extLst>
          </p:cNvPr>
          <p:cNvSpPr txBox="1"/>
          <p:nvPr/>
        </p:nvSpPr>
        <p:spPr>
          <a:xfrm>
            <a:off x="7452898" y="3991406"/>
            <a:ext cx="105679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0000"/>
                </a:solidFill>
                <a:effectLst/>
                <a:uLnTx/>
                <a:uFillTx/>
                <a:latin typeface="Segoe UI Variable Display Semibold"/>
                <a:ea typeface="+mn-ea"/>
                <a:cs typeface="+mn-cs"/>
              </a:rPr>
              <a:t>Microsoft Dataverse*</a:t>
            </a:r>
          </a:p>
        </p:txBody>
      </p:sp>
      <p:sp>
        <p:nvSpPr>
          <p:cNvPr id="30" name="Graphic 28">
            <a:extLst>
              <a:ext uri="{FF2B5EF4-FFF2-40B4-BE49-F238E27FC236}">
                <a16:creationId xmlns:a16="http://schemas.microsoft.com/office/drawing/2014/main" id="{D47429F0-EBAD-7947-A7BA-D759159F275E}"/>
              </a:ext>
              <a:ext uri="{C183D7F6-B498-43B3-948B-1728B52AA6E4}">
                <adec:decorative xmlns:adec="http://schemas.microsoft.com/office/drawing/2017/decorative" val="1"/>
              </a:ext>
            </a:extLst>
          </p:cNvPr>
          <p:cNvSpPr/>
          <p:nvPr/>
        </p:nvSpPr>
        <p:spPr>
          <a:xfrm>
            <a:off x="5069229"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 name="Graphic 2">
            <a:extLst>
              <a:ext uri="{FF2B5EF4-FFF2-40B4-BE49-F238E27FC236}">
                <a16:creationId xmlns:a16="http://schemas.microsoft.com/office/drawing/2014/main" id="{3CBDD474-283B-66C6-228B-D24EB1E536C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54471" y="3338078"/>
            <a:ext cx="462225" cy="458875"/>
          </a:xfrm>
          <a:prstGeom prst="rect">
            <a:avLst/>
          </a:prstGeom>
        </p:spPr>
      </p:pic>
      <p:pic>
        <p:nvPicPr>
          <p:cNvPr id="9" name="Graphic 8">
            <a:extLst>
              <a:ext uri="{FF2B5EF4-FFF2-40B4-BE49-F238E27FC236}">
                <a16:creationId xmlns:a16="http://schemas.microsoft.com/office/drawing/2014/main" id="{57F1B1AA-BA0B-DE44-9FA8-4949F89382A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66674" y="3318078"/>
            <a:ext cx="498874" cy="498874"/>
          </a:xfrm>
          <a:prstGeom prst="rect">
            <a:avLst/>
          </a:prstGeom>
        </p:spPr>
      </p:pic>
    </p:spTree>
    <p:extLst>
      <p:ext uri="{BB962C8B-B14F-4D97-AF65-F5344CB8AC3E}">
        <p14:creationId xmlns:p14="http://schemas.microsoft.com/office/powerpoint/2010/main" val="1679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1.85185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0 -4.44444E-6 L 0 0.03542 " pathEditMode="relative" rAng="0" ptsTypes="AA">
                                      <p:cBhvr>
                                        <p:cTn id="14" dur="700" spd="-100000" fill="hold"/>
                                        <p:tgtEl>
                                          <p:spTgt spid="2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6928-089B-21CE-4034-8342AF04E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C255A-B677-0C81-F9D1-7EE9193A19E9}"/>
              </a:ext>
            </a:extLst>
          </p:cNvPr>
          <p:cNvSpPr>
            <a:spLocks noGrp="1"/>
          </p:cNvSpPr>
          <p:nvPr>
            <p:ph type="title"/>
          </p:nvPr>
        </p:nvSpPr>
        <p:spPr>
          <a:xfrm>
            <a:off x="571500" y="2792795"/>
            <a:ext cx="4179404" cy="1200329"/>
          </a:xfrm>
          <a:prstGeom prst="rect">
            <a:avLst/>
          </a:prstGeom>
        </p:spPr>
        <p:txBody>
          <a:bodyPr/>
          <a:lstStyle/>
          <a:p>
            <a:r>
              <a:rPr lang="fr-FR"/>
              <a:t>L</a:t>
            </a:r>
            <a:r>
              <a:rPr lang="fr-fr"/>
              <a:t>es fondamentaux : </a:t>
            </a:r>
            <a:br>
              <a:rPr lang="fr-fr"/>
            </a:br>
            <a:r>
              <a:rPr lang="fr-FR"/>
              <a:t>les agents </a:t>
            </a:r>
            <a:endParaRPr lang="fr-fr" spc="0"/>
          </a:p>
        </p:txBody>
      </p:sp>
    </p:spTree>
    <p:extLst>
      <p:ext uri="{BB962C8B-B14F-4D97-AF65-F5344CB8AC3E}">
        <p14:creationId xmlns:p14="http://schemas.microsoft.com/office/powerpoint/2010/main" val="370748665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Copilot Studio Template">
  <a:themeElements>
    <a:clrScheme name="Copilot Studio">
      <a:dk1>
        <a:srgbClr val="000000"/>
      </a:dk1>
      <a:lt1>
        <a:srgbClr val="FFFFFF"/>
      </a:lt1>
      <a:dk2>
        <a:srgbClr val="14938C"/>
      </a:dk2>
      <a:lt2>
        <a:srgbClr val="0090A8"/>
      </a:lt2>
      <a:accent1>
        <a:srgbClr val="374649"/>
      </a:accent1>
      <a:accent2>
        <a:srgbClr val="50E6FF"/>
      </a:accent2>
      <a:accent3>
        <a:srgbClr val="742774"/>
      </a:accent3>
      <a:accent4>
        <a:srgbClr val="2A446F"/>
      </a:accent4>
      <a:accent5>
        <a:srgbClr val="222043"/>
      </a:accent5>
      <a:accent6>
        <a:srgbClr val="0078D4"/>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3.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4.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5.xml><?xml version="1.0" encoding="utf-8"?>
<a:theme xmlns:a="http://schemas.openxmlformats.org/drawingml/2006/main" name="4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dfd4c8-54de-4fa2-b73e-b8636989580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086BFB6-8A47-46DA-8DD3-7B06530064CC}">
  <ds:schemaRefs>
    <ds:schemaRef ds:uri="http://schemas.microsoft.com/sharepoint/v3/contenttype/forms"/>
  </ds:schemaRefs>
</ds:datastoreItem>
</file>

<file path=customXml/itemProps2.xml><?xml version="1.0" encoding="utf-8"?>
<ds:datastoreItem xmlns:ds="http://schemas.openxmlformats.org/officeDocument/2006/customXml" ds:itemID="{511B5B8C-C226-4E70-B265-6222A7F1F26C}">
  <ds:schemaRefs>
    <ds:schemaRef ds:uri="6adfd4c8-54de-4fa2-b73e-b863698958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96B4EDF-C8A5-4FA8-A4BD-72E6761AF4A4}">
  <ds:schemaRefs>
    <ds:schemaRef ds:uri="http://schemas.microsoft.com/office/2006/documentManagement/types"/>
    <ds:schemaRef ds:uri="http://schemas.microsoft.com/office/infopath/2007/PartnerControls"/>
    <ds:schemaRef ds:uri="http://schemas.microsoft.com/sharepoint/v3"/>
    <ds:schemaRef ds:uri="http://purl.org/dc/dcmitype/"/>
    <ds:schemaRef ds:uri="http://purl.org/dc/elements/1.1/"/>
    <ds:schemaRef ds:uri="http://schemas.openxmlformats.org/package/2006/metadata/core-properties"/>
    <ds:schemaRef ds:uri="http://purl.org/dc/terms/"/>
    <ds:schemaRef ds:uri="6adfd4c8-54de-4fa2-b73e-b86369895801"/>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8026</Words>
  <Application>Microsoft Office PowerPoint</Application>
  <PresentationFormat>Widescreen</PresentationFormat>
  <Paragraphs>585</Paragraphs>
  <Slides>43</Slides>
  <Notes>43</Notes>
  <HiddenSlides>0</HiddenSlides>
  <MMClips>1</MMClip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Customer Hub Template</vt:lpstr>
      <vt:lpstr>Copilot Studio Template</vt:lpstr>
      <vt:lpstr>Microsoft 365 Copilot Template</vt:lpstr>
      <vt:lpstr>2_Microsoft 365 Copilot Template</vt:lpstr>
      <vt:lpstr>4_Microsoft 365 Copilot Template</vt:lpstr>
      <vt:lpstr>Des agents  en une heure</vt:lpstr>
      <vt:lpstr>PowerPoint Presentation</vt:lpstr>
      <vt:lpstr>PowerPoint Presentation</vt:lpstr>
      <vt:lpstr>PowerPoint Presentation</vt:lpstr>
      <vt:lpstr>Agenda</vt:lpstr>
      <vt:lpstr>Les fondamentaux :  M365 Copilot</vt:lpstr>
      <vt:lpstr>PowerPoint Presentation</vt:lpstr>
      <vt:lpstr>PowerPoint Presentation</vt:lpstr>
      <vt:lpstr>Les fondamentaux :  les agents </vt:lpstr>
      <vt:lpstr>PowerPoint Presentation</vt:lpstr>
      <vt:lpstr>Qu’est-ce qu’un agent Copilot ?</vt:lpstr>
      <vt:lpstr>PowerPoint Presentation</vt:lpstr>
      <vt:lpstr>Les fondements  d’un agent</vt:lpstr>
      <vt:lpstr>PowerPoint Presentation</vt:lpstr>
      <vt:lpstr>Choisissez votre option</vt:lpstr>
      <vt:lpstr>Agents prédéfinis disponibles dans Microsoft 365 Copilot</vt:lpstr>
      <vt:lpstr>Recherche</vt:lpstr>
      <vt:lpstr>Analyste</vt:lpstr>
      <vt:lpstr>Agents pour Word, Excel et PowerPoint</vt:lpstr>
      <vt:lpstr>Fonction</vt:lpstr>
      <vt:lpstr>Découvrez des agents adaptés à vos besoins</vt:lpstr>
      <vt:lpstr>Agent Store</vt:lpstr>
      <vt:lpstr>Modèles d’agents  dans l’outil Agent Builder </vt:lpstr>
      <vt:lpstr>Commencez à créer des agents en utilisant des modèles d’agents </vt:lpstr>
      <vt:lpstr>Création d’agents en utilisant des modèles d’agents </vt:lpstr>
      <vt:lpstr>Paramètres de configuration et options dans Agent Builder</vt:lpstr>
      <vt:lpstr>Les instructions</vt:lpstr>
      <vt:lpstr>Rédaction d’excellentes instructions pour les agents</vt:lpstr>
      <vt:lpstr>Démonstration :  « Plan my day» </vt:lpstr>
      <vt:lpstr>Commencez à créer des agents en utilisant des exemples d’agents </vt:lpstr>
      <vt:lpstr>Exemples d’agents</vt:lpstr>
      <vt:lpstr>Création d’agents en utilisant des exemples d’agents</vt:lpstr>
      <vt:lpstr>Démonstration :  « Product Crafter » </vt:lpstr>
      <vt:lpstr>Combinez plusieurs agents pour améliorer votre flux de travail !</vt:lpstr>
      <vt:lpstr>PowerPoint Presentation</vt:lpstr>
      <vt:lpstr>PowerPoint Presentation</vt:lpstr>
      <vt:lpstr>PowerPoint Presentation</vt:lpstr>
      <vt:lpstr>Investissements Microsoft pour accélérer votre  retour sur investissement</vt:lpstr>
      <vt:lpstr>PowerPoint Presentation</vt:lpstr>
      <vt:lpstr>Sessions du Hub client Copilot</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PRIYA</dc:creator>
  <cp:keywords/>
  <dc:description/>
  <cp:lastModifiedBy>Victoria Blasich (FREEMIND SEATTLE LLC)</cp:lastModifiedBy>
  <cp:revision>2</cp:revision>
  <dcterms:created xsi:type="dcterms:W3CDTF">2026-02-06T18:36:14Z</dcterms:created>
  <dcterms:modified xsi:type="dcterms:W3CDTF">2026-06-29T16:03:01Z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0x0101000D2BB8FCA7FEB347BAC36A8D039FB81C</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Campaign">
    <vt:lpwstr/>
  </property>
  <property fmtid="{D5CDD505-2E9C-101B-9397-08002B2CF9AE}" pid="12" name="MSIP_Label_f42aa342-8706-4288-bd11-ebb85995028c_Extended_MSFT_Method">
    <vt:lpwstr>Automatic</vt:lpwstr>
  </property>
  <property fmtid="{D5CDD505-2E9C-101B-9397-08002B2CF9AE}" pid="13" name="Track">
    <vt:lpwstr/>
  </property>
  <property fmtid="{D5CDD505-2E9C-101B-9397-08002B2CF9AE}" pid="14" name="Event Venue">
    <vt:lpwstr/>
  </property>
  <property fmtid="{D5CDD505-2E9C-101B-9397-08002B2CF9AE}" pid="15" name="o92d4232daec467abb08246282070aa9">
    <vt:lpwstr/>
  </property>
  <property fmtid="{D5CDD505-2E9C-101B-9397-08002B2CF9AE}" pid="16" name="IsMyDocuments">
    <vt:bool>true</vt:bool>
  </property>
  <property fmtid="{D5CDD505-2E9C-101B-9397-08002B2CF9AE}" pid="17" name="Sensitivity">
    <vt:lpwstr>General</vt:lpwstr>
  </property>
  <property fmtid="{D5CDD505-2E9C-101B-9397-08002B2CF9AE}" pid="18" name="bc8cca776fa8455c8c00307ee3c527ad">
    <vt:lpwstr/>
  </property>
  <property fmtid="{D5CDD505-2E9C-101B-9397-08002B2CF9AE}" pid="19" name="MSIP_Label_f42aa342-8706-4288-bd11-ebb85995028c_Ref">
    <vt:lpwstr>https://api.informationprotection.azure.com/api/72f988bf-86f1-41af-91ab-2d7cd011db47</vt:lpwstr>
  </property>
  <property fmtid="{D5CDD505-2E9C-101B-9397-08002B2CF9AE}" pid="20" name="Product">
    <vt:lpwstr/>
  </property>
  <property fmtid="{D5CDD505-2E9C-101B-9397-08002B2CF9AE}" pid="21" name="epPlatforms">
    <vt:lpwstr/>
  </property>
  <property fmtid="{D5CDD505-2E9C-101B-9397-08002B2CF9AE}" pid="22" name="Event Location">
    <vt:lpwstr/>
  </property>
  <property fmtid="{D5CDD505-2E9C-101B-9397-08002B2CF9AE}" pid="23" name="Event1">
    <vt:lpwstr>622;#Unassigned|2c8af875-f38a-40b8-a0a9-056aed3fc8c0</vt:lpwstr>
  </property>
  <property fmtid="{D5CDD505-2E9C-101B-9397-08002B2CF9AE}" pid="24" name="_dlc_DocIdItemGuid">
    <vt:lpwstr>4230617f-e31b-4f22-8a5a-7761a22ded76</vt:lpwstr>
  </property>
  <property fmtid="{D5CDD505-2E9C-101B-9397-08002B2CF9AE}" pid="25" name="e93e2550f0ac4199ae3cf1406d72085e">
    <vt:lpwstr/>
  </property>
</Properties>
</file>