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13"/>
  </p:notesMasterIdLst>
  <p:sldIdLst>
    <p:sldId id="1720" r:id="rId6"/>
    <p:sldId id="2134806051" r:id="rId7"/>
    <p:sldId id="258" r:id="rId8"/>
    <p:sldId id="2134806052" r:id="rId9"/>
    <p:sldId id="2147479597" r:id="rId10"/>
    <p:sldId id="2147479595" r:id="rId11"/>
    <p:sldId id="21474833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0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AFDA5-59F1-4246-BBC8-F080B160667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B064B-B179-4A74-AC68-8B71AA135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2DC8-D49D-432C-9D46-A7718B5F549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3/9/2026 9:07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00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A10EA-7238-4785-8573-D229B8FBAB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3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B064B-B179-4A74-AC68-8B71AA1350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9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92C87-A8D8-ED09-495B-9A8C4AF29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74B12-B7A2-3F2D-6C98-0975BC76E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F8411-1A5F-AC19-05DA-C07DA86C5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FF7C037-C075-73A6-BE19-ACB86ACED99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0E87C-2C1D-ADF7-0628-DA255B7F1B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4C18C5-B2BE-D8CA-39EA-E8EC732553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02C2F-94C0-F241-B1C9-209EC2594BC4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3/9/2026 9:07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EB0A7-495B-9EB0-1474-762264886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29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2.sv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sv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9C42-81A0-A5E8-7132-A4F41999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C9A94-FE6F-75A9-5735-5FB6B5EF7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C136-8F36-286F-DE26-A6E6B775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1165-FD12-3256-708C-0FCBD87A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9E9CD-2DB9-8FF3-D85C-929AB292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8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97CA-571C-2AD5-53EF-86A45154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AE2DF-55F6-5E02-EC72-2C4A79A9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77F9-C5C9-986B-BC20-1C805C54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9C88-EB5B-6F43-802E-AD1176AF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C3711-FE66-0C5E-711D-197615E0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78BDE-8A9F-2D8D-D9C2-1C40FB193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CBF74-5D1D-8739-3864-9A0AA2D59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12C87-1D61-37EF-7F35-12AAE4BF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1CF1A-3166-9DDA-6B2C-FF12D3B3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4BA57-94DB-4DAE-25D9-5DF69515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EB78CB-2D42-05B4-A44B-341CA0A2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7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631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7404785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EB78CB-2D42-05B4-A44B-341CA0A2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3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4E03F2E-1378-98F8-9B51-54C89B0A3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7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D05F2F1-18E8-317B-CB51-3A1DCF90F1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46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0EDCE9-88F7-1F88-5B80-F58E959B7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926596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D76A-D305-B99C-FEC4-BC25D301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8CE5A-A306-DE08-D680-FBD3C4D33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BEBB-48D0-8B99-018D-724FAF5A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3CB79-BAC3-33EE-167A-3C65AA03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40C60-5ADD-B4B1-203B-6A4B23F8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0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877165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584426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2716376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354419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8399472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695701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35146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3963119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89797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69650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27D-52EB-A2BA-3437-A6E76A88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3502A-3F42-B4C2-94CF-D03898A8F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FAA5-D1BA-1091-C53B-536D1285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E28B-05FB-2AB8-1E0A-7DC42FFE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93C8F-6D2D-26BE-D24A-E3BDC2EC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1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81252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231709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8332583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1540615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2252654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33999" y="0"/>
            <a:ext cx="6858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531349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22043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15873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338426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097346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AC12-78A2-B6B7-E2AA-131B8E80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90CE-B9A7-7DD7-6B9A-7A213053A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57B6C-DF6A-6E09-9537-229F3BE12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120EC-DC97-7A46-FF97-146F8E8C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3BC27-3896-2D56-7065-CF2AACBC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F1DB7-35E1-2701-BB38-403D52A2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21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286089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07059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134070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961469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439431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057802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922443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48763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782772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813445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E5EA-8E99-73B7-E32E-80065739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B0947-892F-55B7-ED9F-13D7653D0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11DE7-88C3-6472-136C-4373FC28A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1BD1E-B0EB-32A4-4748-9D7D6A4AB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2A8A7-DB0D-4031-F54C-C684D47C5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3CE5F-C794-E46F-988C-F466B508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D8486-095D-3672-77CA-474199CC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1C79D-1BD3-533D-171D-C3F4CB11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9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914461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22980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00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98457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365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37796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0044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54391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52264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707047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B651-D9D2-133C-A1D2-1F039B88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D3D35-1215-5AF8-E215-3740D98A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A780B-2008-06B7-BC86-81139E9A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60D6-6ED2-2DC8-ABC8-D3D8CEAD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16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31584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4126740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46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5553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44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1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34000" y="684"/>
            <a:ext cx="6856632" cy="68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60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207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12584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31381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D5060-7D2A-BB0A-D300-70A220AB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D3518-DEE8-EA94-66D2-29F36356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D19B-BE14-07AE-DF11-CDB2AA22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67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7269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324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73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085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209432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9450004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489404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3796958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949816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8032717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3D8F-127C-C88A-8A69-1F82FC52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B51A-722F-A9CA-81A5-DB810F144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F1F6D-1A15-669A-43FD-EAAA751CB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C3747-FAC4-7B36-E0D3-834C685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7A372-B9A7-04BF-C6C0-50462A23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C91B9-3E19-B5D4-E2C6-9033FFC7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074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56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6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38280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0C61D91-9BB4-1227-BFAB-633284905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85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419507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rge Number 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87FF5-DA2B-6549-A430-2AB0462370E7}"/>
              </a:ext>
            </a:extLst>
          </p:cNvPr>
          <p:cNvSpPr txBox="1"/>
          <p:nvPr userDrawn="1"/>
        </p:nvSpPr>
        <p:spPr>
          <a:xfrm>
            <a:off x="0" y="680483"/>
            <a:ext cx="4356100" cy="6177517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50000" b="1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E18D5-0E84-C64E-9599-465CAF6030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888" y="1307806"/>
            <a:ext cx="6667500" cy="2121194"/>
          </a:xfrm>
        </p:spPr>
        <p:txBody>
          <a:bodyPr anchor="t">
            <a:noAutofit/>
          </a:bodyPr>
          <a:lstStyle>
            <a:lvl1pPr marL="0" indent="0">
              <a:spcAft>
                <a:spcPts val="600"/>
              </a:spcAft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Details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9666AF-1BFD-C547-B312-5E30EBC9B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888" y="585788"/>
            <a:ext cx="6667230" cy="714094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8863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 with no subtitle</a:t>
            </a:r>
          </a:p>
        </p:txBody>
      </p:sp>
    </p:spTree>
    <p:extLst>
      <p:ext uri="{BB962C8B-B14F-4D97-AF65-F5344CB8AC3E}">
        <p14:creationId xmlns:p14="http://schemas.microsoft.com/office/powerpoint/2010/main" val="3577900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6327-3CB6-0D8C-54ED-1CD781D2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E0B9D-09D7-EC43-DD4F-BDDFA85D5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366E0-C28E-E964-C590-5CFD2869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4383-6378-49F6-B6D4-2FB370CC70E6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B55F-0631-ED43-E678-38657BA9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065F-0F15-EB5E-7040-757C05A7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DDD0-C519-4969-8F30-889A1C118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5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E0B1-FE88-4A1A-DC49-95AAD2A58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D137B-0DBB-EBCD-ED96-6FFC026B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A0853-8C78-6EB0-7CA2-6F02938E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E40D1-F822-6260-D1B1-BF2F740B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80A3A-D51F-4BB6-CE2F-856F035C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8D76-E40B-F54B-4047-F20F0FA5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77.xml"/><Relationship Id="rId6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7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61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7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slideLayout" Target="../slideLayouts/slideLayout84.xml"/><Relationship Id="rId75" Type="http://schemas.openxmlformats.org/officeDocument/2006/relationships/image" Target="../media/image6.sv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7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7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FFCD4-8235-EBEC-0545-1650CF72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5980F-8F43-7B86-F200-FF87A2CF6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C974C-A796-787F-5C96-E4EB4250B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4B249-97AB-4F71-985E-AAFA15648427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BF98E-2EC2-F507-4360-FB1FDC40D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B2CCC-04F0-919A-3DD4-370F6F3DC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E13E52-8A3A-49D2-80B2-0E48C632B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1" r:id="rId57"/>
    <p:sldLayoutId id="2147483722" r:id="rId58"/>
    <p:sldLayoutId id="2147483723" r:id="rId59"/>
    <p:sldLayoutId id="2147483724" r:id="rId60"/>
    <p:sldLayoutId id="2147483725" r:id="rId61"/>
    <p:sldLayoutId id="2147483726" r:id="rId62"/>
    <p:sldLayoutId id="2147483727" r:id="rId63"/>
    <p:sldLayoutId id="2147483728" r:id="rId64"/>
    <p:sldLayoutId id="2147483729" r:id="rId65"/>
    <p:sldLayoutId id="2147483730" r:id="rId66"/>
    <p:sldLayoutId id="2147483731" r:id="rId67"/>
    <p:sldLayoutId id="2147483732" r:id="rId68"/>
    <p:sldLayoutId id="2147483733" r:id="rId69"/>
    <p:sldLayoutId id="2147483734" r:id="rId70"/>
    <p:sldLayoutId id="2147483735" r:id="rId71"/>
    <p:sldLayoutId id="2147483736" r:id="rId72"/>
    <p:sldLayoutId id="2147483737" r:id="rId7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microsoft.com/en-us/events/codeofconduct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svg"/><Relationship Id="rId5" Type="http://schemas.openxmlformats.org/officeDocument/2006/relationships/image" Target="../media/image82.svg"/><Relationship Id="rId4" Type="http://schemas.openxmlformats.org/officeDocument/2006/relationships/image" Target="../media/image8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cloud.microsoft/r/a1Q2aN6LPZ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Sans Display Semibold" pitchFamily="2" charset="0"/>
                <a:cs typeface="Segoe Sans Display Semibold" pitchFamily="2" charset="0"/>
              </a:rPr>
              <a:t>Copilot Chat</a:t>
            </a:r>
            <a:br>
              <a:rPr lang="en-US"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>
                <a:latin typeface="Segoe Sans Display Semibold" pitchFamily="2" charset="0"/>
                <a:cs typeface="Segoe Sans Display Semibold" pitchFamily="2" charset="0"/>
              </a:rPr>
              <a:t>Prompt Mastery Series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E590F-3689-3240-CAAD-B598D0EF19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962400"/>
            <a:ext cx="9144000" cy="492443"/>
          </a:xfrm>
        </p:spPr>
        <p:txBody>
          <a:bodyPr/>
          <a:lstStyle/>
          <a:p>
            <a:r>
              <a:rPr lang="en-US"/>
              <a:t>February 25, 2026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98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DF12-268B-4B44-9BC0-70BFC916B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575" y="342900"/>
            <a:ext cx="11017250" cy="1108075"/>
          </a:xfrm>
        </p:spPr>
        <p:txBody>
          <a:bodyPr>
            <a:normAutofit fontScale="90000"/>
          </a:bodyPr>
          <a:lstStyle/>
          <a:p>
            <a:r>
              <a:rPr lang="en-US" sz="4000" noProof="0">
                <a:latin typeface="Segoe Sans Display Semibold" pitchFamily="2" charset="0"/>
                <a:cs typeface="Segoe Sans Display Semibold" pitchFamily="2" charset="0"/>
                <a:hlinkClick r:id="rId2"/>
              </a:rPr>
              <a:t>Microsoft Digital Event Code of Conduct</a:t>
            </a:r>
            <a:br>
              <a:rPr lang="en-US" noProof="0"/>
            </a:br>
            <a:endParaRPr lang="en-US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0096E-CB29-41D7-8FB3-530E7971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09575" y="2030412"/>
            <a:ext cx="11626850" cy="2797175"/>
          </a:xfrm>
        </p:spPr>
      </p:pic>
    </p:spTree>
    <p:extLst>
      <p:ext uri="{BB962C8B-B14F-4D97-AF65-F5344CB8AC3E}">
        <p14:creationId xmlns:p14="http://schemas.microsoft.com/office/powerpoint/2010/main" val="29293811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22657-C344-25B1-BF25-60E732AE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8F02A7-4436-E53C-9B2C-B24CFED9EC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46744" y="566095"/>
            <a:ext cx="4640034" cy="60893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Close Captioning (on/off)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Select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More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&gt;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Language and speech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&gt;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Turn on (off) live captions</a:t>
            </a: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Enlarge Content to your screen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Press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Windows logo Key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and 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) to zoom in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Press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Windows logo Key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 and 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Esc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) to zoom out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1">
                <a:latin typeface="Segoe UI (Body)"/>
                <a:cs typeface="Segoe UI" panose="020B0502040204020203" pitchFamily="34" charset="0"/>
              </a:rPr>
              <a:t>High contrast view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Select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Settings &gt; Appearance and accessibility</a:t>
            </a:r>
          </a:p>
          <a:p>
            <a:pPr marL="46609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_EmbeddedFont"/>
                <a:ea typeface="+mn-ea"/>
                <a:cs typeface="+mn-cs"/>
              </a:rPr>
              <a:t>Under Theme choose High contrast.</a:t>
            </a:r>
          </a:p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C4CFC6-AC84-F0E7-3AC8-10AA8B355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078181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7E5F4C-C1E1-7E22-BEF1-4072F9C75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65452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F44658-4C45-3A45-5813-2F33D67D5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230870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E0673A-5DA9-E883-0257-B45F9ABAC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80721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4417ED-9F0B-030A-7810-902BE5C6D9E6}"/>
              </a:ext>
            </a:extLst>
          </p:cNvPr>
          <p:cNvSpPr txBox="1">
            <a:spLocks/>
          </p:cNvSpPr>
          <p:nvPr/>
        </p:nvSpPr>
        <p:spPr>
          <a:xfrm>
            <a:off x="259956" y="288490"/>
            <a:ext cx="856622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 smtClean="0">
                <a:ln w="3175">
                  <a:noFill/>
                </a:ln>
                <a:gradFill>
                  <a:gsLst>
                    <a:gs pos="50000">
                      <a:schemeClr val="accent5"/>
                    </a:gs>
                    <a:gs pos="0">
                      <a:schemeClr val="accent1"/>
                    </a:gs>
                    <a:gs pos="100000">
                      <a:srgbClr val="C73ECC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Accessibility Settings for your preference  </a:t>
            </a:r>
          </a:p>
        </p:txBody>
      </p:sp>
      <p:pic>
        <p:nvPicPr>
          <p:cNvPr id="13" name="Graphic 12" descr="Subtitles with solid fill">
            <a:extLst>
              <a:ext uri="{FF2B5EF4-FFF2-40B4-BE49-F238E27FC236}">
                <a16:creationId xmlns:a16="http://schemas.microsoft.com/office/drawing/2014/main" id="{8BF084D1-1E73-6A47-F42F-2C843F835C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2179" y="1015632"/>
            <a:ext cx="548640" cy="548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A7B59-81C6-7879-FB9B-9E9226CD8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50" y="2907290"/>
            <a:ext cx="368469" cy="368469"/>
          </a:xfrm>
          <a:prstGeom prst="rect">
            <a:avLst/>
          </a:prstGeom>
        </p:spPr>
      </p:pic>
      <p:pic>
        <p:nvPicPr>
          <p:cNvPr id="15" name="Graphic 14" descr="Eye with solid fill">
            <a:extLst>
              <a:ext uri="{FF2B5EF4-FFF2-40B4-BE49-F238E27FC236}">
                <a16:creationId xmlns:a16="http://schemas.microsoft.com/office/drawing/2014/main" id="{CC0BEF69-B381-65D8-FC49-9E65F5CF80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1008" y="4966934"/>
            <a:ext cx="592731" cy="592731"/>
          </a:xfrm>
          <a:prstGeom prst="rect">
            <a:avLst/>
          </a:prstGeom>
        </p:spPr>
      </p:pic>
      <p:pic>
        <p:nvPicPr>
          <p:cNvPr id="9" name="Video Project 8 (1)">
            <a:hlinkClick r:id="" action="ppaction://media"/>
            <a:extLst>
              <a:ext uri="{FF2B5EF4-FFF2-40B4-BE49-F238E27FC236}">
                <a16:creationId xmlns:a16="http://schemas.microsoft.com/office/drawing/2014/main" id="{F72F5F4F-BFB4-49B3-CC13-379DD8968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577" y="1208253"/>
            <a:ext cx="6696075" cy="3766541"/>
          </a:xfrm>
          <a:prstGeom prst="rect">
            <a:avLst/>
          </a:prstGeom>
          <a:noFill/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82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4D012-4C23-6B21-96B6-239E1E56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A1A5F6-2BEF-25FA-8444-3B93100392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49029" y="916309"/>
            <a:ext cx="8134711" cy="5781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Session will be recorded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Use Q&amp;A for questions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Resources will be shared during and after session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>
              <a:latin typeface="Segoe UI (Body)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>
                <a:latin typeface="Segoe Sans Display" pitchFamily="2" charset="0"/>
                <a:cs typeface="Segoe Sans Display" pitchFamily="2" charset="0"/>
              </a:rPr>
              <a:t> Share feedback and request assistance</a:t>
            </a:r>
          </a:p>
          <a:p>
            <a:pPr marL="0" indent="0">
              <a:buNone/>
            </a:pPr>
            <a:r>
              <a:rPr lang="en-US">
                <a:latin typeface="Segoe UI (Body)"/>
                <a:cs typeface="Segoe UI" panose="020B0502040204020203" pitchFamily="34" charset="0"/>
              </a:rPr>
              <a:t>		</a:t>
            </a: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(Body)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4A4E4F-D86B-5CBF-15C6-87741B12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078181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E16D72F-B225-A9F6-1EFA-C3B60AF0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265452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00FB4C-FE71-B0C6-03ED-FB44BC05B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230870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B27028-FD4E-A120-10D3-B2A36B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959927" y="3807215"/>
            <a:ext cx="517237" cy="480291"/>
          </a:xfrm>
          <a:custGeom>
            <a:avLst/>
            <a:gdLst>
              <a:gd name="connsiteX0" fmla="*/ 685801 w 1371600"/>
              <a:gd name="connsiteY0" fmla="*/ 0 h 1371600"/>
              <a:gd name="connsiteX1" fmla="*/ 1357668 w 1371600"/>
              <a:gd name="connsiteY1" fmla="*/ 547587 h 1371600"/>
              <a:gd name="connsiteX2" fmla="*/ 1371302 w 1371600"/>
              <a:gd name="connsiteY2" fmla="*/ 682827 h 1371600"/>
              <a:gd name="connsiteX3" fmla="*/ 1371301 w 1371600"/>
              <a:gd name="connsiteY3" fmla="*/ 682827 h 1371600"/>
              <a:gd name="connsiteX4" fmla="*/ 1371600 w 1371600"/>
              <a:gd name="connsiteY4" fmla="*/ 685800 h 1371600"/>
              <a:gd name="connsiteX5" fmla="*/ 685800 w 1371600"/>
              <a:gd name="connsiteY5" fmla="*/ 1371600 h 1371600"/>
              <a:gd name="connsiteX6" fmla="*/ 0 w 1371600"/>
              <a:gd name="connsiteY6" fmla="*/ 685800 h 1371600"/>
              <a:gd name="connsiteX7" fmla="*/ 300 w 1371600"/>
              <a:gd name="connsiteY7" fmla="*/ 682827 h 1371600"/>
              <a:gd name="connsiteX8" fmla="*/ 301 w 1371600"/>
              <a:gd name="connsiteY8" fmla="*/ 682827 h 1371600"/>
              <a:gd name="connsiteX9" fmla="*/ 13934 w 1371600"/>
              <a:gd name="connsiteY9" fmla="*/ 547587 h 1371600"/>
              <a:gd name="connsiteX10" fmla="*/ 685801 w 1371600"/>
              <a:gd name="connsiteY10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1600" h="1371600">
                <a:moveTo>
                  <a:pt x="685801" y="0"/>
                </a:moveTo>
                <a:cubicBezTo>
                  <a:pt x="1017214" y="0"/>
                  <a:pt x="1293720" y="235080"/>
                  <a:pt x="1357668" y="547587"/>
                </a:cubicBezTo>
                <a:lnTo>
                  <a:pt x="1371302" y="682827"/>
                </a:lnTo>
                <a:lnTo>
                  <a:pt x="1371301" y="682827"/>
                </a:lnTo>
                <a:lnTo>
                  <a:pt x="1371600" y="685800"/>
                </a:ln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lnTo>
                  <a:pt x="300" y="682827"/>
                </a:lnTo>
                <a:lnTo>
                  <a:pt x="301" y="682827"/>
                </a:lnTo>
                <a:lnTo>
                  <a:pt x="13934" y="547587"/>
                </a:lnTo>
                <a:cubicBezTo>
                  <a:pt x="77883" y="235080"/>
                  <a:pt x="354389" y="0"/>
                  <a:pt x="685801" y="0"/>
                </a:cubicBezTo>
                <a:close/>
              </a:path>
            </a:pathLst>
          </a:custGeom>
          <a:noFill/>
          <a:ln>
            <a:noFill/>
            <a:headEnd type="none" w="med" len="med"/>
            <a:tailEnd type="none" w="med" len="med"/>
          </a:ln>
          <a:effectLst>
            <a:outerShdw blurRad="63500" sx="103000" sy="103000" algn="ctr" rotWithShape="0">
              <a:prstClr val="black">
                <a:alpha val="5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800" b="0" i="0" u="none" strike="noStrike" kern="1200" cap="none" spc="-80" normalizeH="0" baseline="0" noProof="0">
              <a:ln>
                <a:noFill/>
              </a:ln>
              <a:gradFill>
                <a:gsLst>
                  <a:gs pos="0">
                    <a:srgbClr val="0078D4"/>
                  </a:gs>
                  <a:gs pos="100000">
                    <a:srgbClr val="C73ECC"/>
                  </a:gs>
                </a:gsLst>
                <a:lin ang="3000000" scaled="0"/>
              </a:gra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5025D5-0132-79ED-55A9-507DBE3CBBFC}"/>
              </a:ext>
            </a:extLst>
          </p:cNvPr>
          <p:cNvSpPr txBox="1">
            <a:spLocks/>
          </p:cNvSpPr>
          <p:nvPr/>
        </p:nvSpPr>
        <p:spPr>
          <a:xfrm>
            <a:off x="595347" y="465195"/>
            <a:ext cx="564117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 smtClean="0">
                <a:ln w="3175">
                  <a:noFill/>
                </a:ln>
                <a:gradFill>
                  <a:gsLst>
                    <a:gs pos="50000">
                      <a:schemeClr val="accent5"/>
                    </a:gs>
                    <a:gs pos="0">
                      <a:schemeClr val="accent1"/>
                    </a:gs>
                    <a:gs pos="100000">
                      <a:srgbClr val="C73ECC"/>
                    </a:gs>
                  </a:gsLst>
                  <a:lin ang="27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Participation</a:t>
            </a:r>
            <a:endParaRPr kumimoji="0" lang="en-US" sz="3200" b="0" i="0" u="none" strike="noStrike" kern="1200" cap="none" spc="-50" normalizeH="0" baseline="0" noProof="0">
              <a:ln w="3175">
                <a:noFill/>
              </a:ln>
              <a:gradFill>
                <a:gsLst>
                  <a:gs pos="50000">
                    <a:srgbClr val="8661C5"/>
                  </a:gs>
                  <a:gs pos="0">
                    <a:srgbClr val="0078D4"/>
                  </a:gs>
                  <a:gs pos="100000">
                    <a:srgbClr val="C73ECC"/>
                  </a:gs>
                </a:gsLst>
                <a:lin ang="2700000" scaled="1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18" name="Graphic 17" descr="Video camera with solid fill">
            <a:extLst>
              <a:ext uri="{FF2B5EF4-FFF2-40B4-BE49-F238E27FC236}">
                <a16:creationId xmlns:a16="http://schemas.microsoft.com/office/drawing/2014/main" id="{B83A709C-5ED9-1133-7BBC-7E12A8D93E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2205" y="2480288"/>
            <a:ext cx="548640" cy="548640"/>
          </a:xfrm>
          <a:prstGeom prst="rect">
            <a:avLst/>
          </a:prstGeom>
        </p:spPr>
      </p:pic>
      <p:pic>
        <p:nvPicPr>
          <p:cNvPr id="22" name="Graphic 21" descr="Chat bubble with solid fill">
            <a:extLst>
              <a:ext uri="{FF2B5EF4-FFF2-40B4-BE49-F238E27FC236}">
                <a16:creationId xmlns:a16="http://schemas.microsoft.com/office/drawing/2014/main" id="{7EA8AA9D-D289-418A-8EA0-DE89B8C89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1680" y="3224119"/>
            <a:ext cx="548640" cy="548640"/>
          </a:xfrm>
          <a:prstGeom prst="rect">
            <a:avLst/>
          </a:prstGeom>
        </p:spPr>
      </p:pic>
      <p:pic>
        <p:nvPicPr>
          <p:cNvPr id="24" name="Graphic 23" descr="Presentation with checklist with solid fill">
            <a:extLst>
              <a:ext uri="{FF2B5EF4-FFF2-40B4-BE49-F238E27FC236}">
                <a16:creationId xmlns:a16="http://schemas.microsoft.com/office/drawing/2014/main" id="{17BD0677-70C9-9CCE-E95E-F886686BE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7291" y="3864803"/>
            <a:ext cx="552031" cy="552031"/>
          </a:xfrm>
          <a:prstGeom prst="rect">
            <a:avLst/>
          </a:prstGeom>
        </p:spPr>
      </p:pic>
      <p:pic>
        <p:nvPicPr>
          <p:cNvPr id="26" name="Graphic 25" descr="Clipboard Checked with solid fill">
            <a:extLst>
              <a:ext uri="{FF2B5EF4-FFF2-40B4-BE49-F238E27FC236}">
                <a16:creationId xmlns:a16="http://schemas.microsoft.com/office/drawing/2014/main" id="{AF886D20-09BD-5794-DEEA-81CFC6B571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9991" y="4679393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3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E5A64-2DAA-1A66-AEB3-72DBD90D1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ECE06C7-38A3-63AB-2119-4E9F338EBF26}"/>
              </a:ext>
            </a:extLst>
          </p:cNvPr>
          <p:cNvSpPr txBox="1"/>
          <p:nvPr/>
        </p:nvSpPr>
        <p:spPr>
          <a:xfrm>
            <a:off x="1326104" y="5521902"/>
            <a:ext cx="1459789" cy="2846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Sharon Salzar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Cloud Solution Architect  Copilot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9F9CDE-04BC-13AC-2E66-BBCB9B34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25343" y="3356278"/>
            <a:ext cx="7375043" cy="495076"/>
            <a:chOff x="0" y="1027417"/>
            <a:chExt cx="2709333" cy="541866"/>
          </a:xfrm>
          <a:solidFill>
            <a:srgbClr val="0070C0"/>
          </a:solidFill>
        </p:grpSpPr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4040D730-54FF-CCD6-B4A8-D124F075FD47}"/>
                </a:ext>
              </a:extLst>
            </p:cNvPr>
            <p:cNvSpPr/>
            <p:nvPr/>
          </p:nvSpPr>
          <p:spPr>
            <a:xfrm>
              <a:off x="0" y="1027417"/>
              <a:ext cx="2709333" cy="54186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2E5E9E8-9EBF-35F6-B936-85E963F5E60F}"/>
                </a:ext>
              </a:extLst>
            </p:cNvPr>
            <p:cNvSpPr txBox="1"/>
            <p:nvPr/>
          </p:nvSpPr>
          <p:spPr>
            <a:xfrm>
              <a:off x="124798" y="1057841"/>
              <a:ext cx="2459736" cy="493776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Moderators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DF36E2C-9D83-04E9-AAFB-8BFE28D6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93429" y="232418"/>
            <a:ext cx="2460625" cy="492125"/>
            <a:chOff x="3968" y="248708"/>
            <a:chExt cx="2460625" cy="492125"/>
          </a:xfrm>
          <a:solidFill>
            <a:srgbClr val="0070C0"/>
          </a:solidFill>
        </p:grpSpPr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32F2B182-387D-695A-65A7-6E28C2A0F55D}"/>
                </a:ext>
              </a:extLst>
            </p:cNvPr>
            <p:cNvSpPr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E782691-AFA8-0F2B-B460-4AC3BC15FA3F}"/>
                </a:ext>
              </a:extLst>
            </p:cNvPr>
            <p:cNvSpPr txBox="1"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Host &amp; Presenter 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7CD8EF-16D6-9D50-6864-1F5FA67D1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31413" y="232419"/>
            <a:ext cx="2460625" cy="492125"/>
            <a:chOff x="3968" y="248708"/>
            <a:chExt cx="2460625" cy="492125"/>
          </a:xfrm>
          <a:solidFill>
            <a:srgbClr val="0070C0"/>
          </a:solidFill>
        </p:grpSpPr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22562687-32D6-D2B2-9B79-9B29E4C7E285}"/>
                </a:ext>
              </a:extLst>
            </p:cNvPr>
            <p:cNvSpPr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B4470C9-A0EB-E5D1-C41F-985E230A46AD}"/>
                </a:ext>
              </a:extLst>
            </p:cNvPr>
            <p:cNvSpPr txBox="1"/>
            <p:nvPr/>
          </p:nvSpPr>
          <p:spPr>
            <a:xfrm>
              <a:off x="3968" y="248708"/>
              <a:ext cx="2460625" cy="492125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Sponsor &amp; Lead</a:t>
              </a:r>
            </a:p>
          </p:txBody>
        </p:sp>
      </p:grpSp>
      <p:pic>
        <p:nvPicPr>
          <p:cNvPr id="76" name="Picture Placeholder 22">
            <a:extLst>
              <a:ext uri="{FF2B5EF4-FFF2-40B4-BE49-F238E27FC236}">
                <a16:creationId xmlns:a16="http://schemas.microsoft.com/office/drawing/2014/main" id="{55A29316-C6E7-5377-856D-1E5D4F5F4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3893630" y="772887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C1D550A-5962-5029-1213-5E0BB81C9566}"/>
              </a:ext>
            </a:extLst>
          </p:cNvPr>
          <p:cNvSpPr txBox="1"/>
          <p:nvPr/>
        </p:nvSpPr>
        <p:spPr>
          <a:xfrm>
            <a:off x="3803919" y="2188063"/>
            <a:ext cx="1459789" cy="5327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Stephanie Hernandez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Customer Success Lead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Director, Cloud Solution Architect – Oil Gas &amp; Energy  </a:t>
            </a:r>
          </a:p>
        </p:txBody>
      </p:sp>
      <p:pic>
        <p:nvPicPr>
          <p:cNvPr id="78" name="Picture Placeholder 22">
            <a:extLst>
              <a:ext uri="{FF2B5EF4-FFF2-40B4-BE49-F238E27FC236}">
                <a16:creationId xmlns:a16="http://schemas.microsoft.com/office/drawing/2014/main" id="{48AB20C9-8F03-F48F-F0AA-297FA408E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1505525" y="4020692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" name="Picture Placeholder 22">
            <a:extLst>
              <a:ext uri="{FF2B5EF4-FFF2-40B4-BE49-F238E27FC236}">
                <a16:creationId xmlns:a16="http://schemas.microsoft.com/office/drawing/2014/main" id="{C0F65427-0F3E-2F0A-6B0E-1AAC46D8A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4326467" y="4012780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Placeholder 22">
            <a:extLst>
              <a:ext uri="{FF2B5EF4-FFF2-40B4-BE49-F238E27FC236}">
                <a16:creationId xmlns:a16="http://schemas.microsoft.com/office/drawing/2014/main" id="{9295304F-4077-3547-6ABD-A28A634E9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242749" y="4020692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884D2FB-5F06-33AF-7408-D8586CDA5F0F}"/>
              </a:ext>
            </a:extLst>
          </p:cNvPr>
          <p:cNvSpPr txBox="1"/>
          <p:nvPr/>
        </p:nvSpPr>
        <p:spPr>
          <a:xfrm>
            <a:off x="63328" y="5514324"/>
            <a:ext cx="1459789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AU" sz="900" kern="0">
                <a:solidFill>
                  <a:srgbClr val="091F2C"/>
                </a:solidFill>
                <a:latin typeface="Segoe Sans Display Semibold"/>
              </a:rPr>
              <a:t>Tony Rodighiero</a:t>
            </a:r>
          </a:p>
          <a:p>
            <a:pPr lvl="0" algn="ctr" defTabSz="914367">
              <a:spcAft>
                <a:spcPts val="300"/>
              </a:spcAft>
              <a:defRPr/>
            </a:pPr>
            <a:r>
              <a:rPr lang="en-AU" sz="700" kern="0">
                <a:solidFill>
                  <a:srgbClr val="091F2C"/>
                </a:solidFill>
                <a:latin typeface="Segoe Sans Display"/>
              </a:rPr>
              <a:t>Senior Solution Engineer</a:t>
            </a:r>
          </a:p>
          <a:p>
            <a:pPr lvl="0" algn="ctr" defTabSz="914367">
              <a:spcAft>
                <a:spcPts val="300"/>
              </a:spcAft>
              <a:defRPr/>
            </a:pPr>
            <a:r>
              <a:rPr lang="en-AU" sz="700" kern="0">
                <a:solidFill>
                  <a:srgbClr val="091F2C"/>
                </a:solidFill>
                <a:latin typeface="Segoe Sans Display"/>
              </a:rPr>
              <a:t>Copilot</a:t>
            </a:r>
            <a:endParaRPr kumimoji="0" lang="en-AU" sz="700" b="0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62389F-1D50-72D8-5A00-B9E35783D588}"/>
              </a:ext>
            </a:extLst>
          </p:cNvPr>
          <p:cNvSpPr txBox="1"/>
          <p:nvPr/>
        </p:nvSpPr>
        <p:spPr>
          <a:xfrm>
            <a:off x="4325343" y="5514324"/>
            <a:ext cx="1459789" cy="5632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Armando Hernandez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AU" sz="700" b="0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31DAEA-AB65-B604-F291-DE2134F8F692}"/>
              </a:ext>
            </a:extLst>
          </p:cNvPr>
          <p:cNvSpPr txBox="1"/>
          <p:nvPr/>
        </p:nvSpPr>
        <p:spPr>
          <a:xfrm>
            <a:off x="2746463" y="5514324"/>
            <a:ext cx="1459789" cy="3881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Wes Horn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</p:txBody>
      </p:sp>
      <p:pic>
        <p:nvPicPr>
          <p:cNvPr id="106" name="Picture Placeholder 22">
            <a:extLst>
              <a:ext uri="{FF2B5EF4-FFF2-40B4-BE49-F238E27FC236}">
                <a16:creationId xmlns:a16="http://schemas.microsoft.com/office/drawing/2014/main" id="{A3C0B86D-3D50-3D5E-6A1C-368E09141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2915996" y="4020692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021CC12C-D431-AF40-1807-FE737990A6AE}"/>
              </a:ext>
            </a:extLst>
          </p:cNvPr>
          <p:cNvSpPr txBox="1"/>
          <p:nvPr/>
        </p:nvSpPr>
        <p:spPr>
          <a:xfrm>
            <a:off x="5850753" y="5521902"/>
            <a:ext cx="1459787" cy="413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Greg Yee, Jr.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Cloud Solution Architect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Global Solution Architect | Copilot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A311BE6-A075-3EE3-61E7-99B61108FD9B}"/>
              </a:ext>
            </a:extLst>
          </p:cNvPr>
          <p:cNvSpPr txBox="1"/>
          <p:nvPr/>
        </p:nvSpPr>
        <p:spPr>
          <a:xfrm>
            <a:off x="7373056" y="5534137"/>
            <a:ext cx="1463038" cy="426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Valene Samuels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Cloud Solution Architect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Global Solution Architect | Copilot</a:t>
            </a:r>
          </a:p>
        </p:txBody>
      </p:sp>
      <p:pic>
        <p:nvPicPr>
          <p:cNvPr id="110" name="Picture Placeholder 22">
            <a:extLst>
              <a:ext uri="{FF2B5EF4-FFF2-40B4-BE49-F238E27FC236}">
                <a16:creationId xmlns:a16="http://schemas.microsoft.com/office/drawing/2014/main" id="{AD0CF30B-02F7-6041-5EF8-5E07F1A47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5785132" y="4113499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Picture Placeholder 22">
            <a:extLst>
              <a:ext uri="{FF2B5EF4-FFF2-40B4-BE49-F238E27FC236}">
                <a16:creationId xmlns:a16="http://schemas.microsoft.com/office/drawing/2014/main" id="{CCD93D91-4A89-B6FC-BE72-1B465EC9A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7396169" y="4113499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56DEC-0511-E92E-5D9A-D3C1605C9277}"/>
              </a:ext>
            </a:extLst>
          </p:cNvPr>
          <p:cNvSpPr txBox="1"/>
          <p:nvPr/>
        </p:nvSpPr>
        <p:spPr>
          <a:xfrm>
            <a:off x="242749" y="3358252"/>
            <a:ext cx="3953615" cy="493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Presenters</a:t>
            </a:r>
          </a:p>
        </p:txBody>
      </p:sp>
      <p:pic>
        <p:nvPicPr>
          <p:cNvPr id="6" name="Picture Placeholder 22">
            <a:extLst>
              <a:ext uri="{FF2B5EF4-FFF2-40B4-BE49-F238E27FC236}">
                <a16:creationId xmlns:a16="http://schemas.microsoft.com/office/drawing/2014/main" id="{E905D803-93CA-ECF2-C6FA-EBB28892C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9007207" y="4161987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6A316E-C48C-6D78-BD9C-38D1AAFDA931}"/>
              </a:ext>
            </a:extLst>
          </p:cNvPr>
          <p:cNvSpPr txBox="1"/>
          <p:nvPr/>
        </p:nvSpPr>
        <p:spPr>
          <a:xfrm>
            <a:off x="8898611" y="5533587"/>
            <a:ext cx="1463038" cy="2846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Harumi  Togo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Technical Program 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842BB-F9CA-29A7-A123-797939ECE935}"/>
              </a:ext>
            </a:extLst>
          </p:cNvPr>
          <p:cNvSpPr txBox="1"/>
          <p:nvPr/>
        </p:nvSpPr>
        <p:spPr>
          <a:xfrm>
            <a:off x="10577651" y="5533587"/>
            <a:ext cx="1463038" cy="2846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Lizz Hess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Program Manager</a:t>
            </a:r>
          </a:p>
        </p:txBody>
      </p:sp>
      <p:pic>
        <p:nvPicPr>
          <p:cNvPr id="10" name="Picture Placeholder 22">
            <a:extLst>
              <a:ext uri="{FF2B5EF4-FFF2-40B4-BE49-F238E27FC236}">
                <a16:creationId xmlns:a16="http://schemas.microsoft.com/office/drawing/2014/main" id="{A02CDD28-C90B-79CF-F201-08665F36D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326"/>
          <a:stretch/>
        </p:blipFill>
        <p:spPr>
          <a:xfrm>
            <a:off x="10553573" y="4161987"/>
            <a:ext cx="1280368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80773-5926-238E-3125-814FE46C5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9682" y="854510"/>
            <a:ext cx="1280271" cy="1371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680A0-5920-112F-1D8D-F324AD5393FE}"/>
              </a:ext>
            </a:extLst>
          </p:cNvPr>
          <p:cNvSpPr txBox="1"/>
          <p:nvPr/>
        </p:nvSpPr>
        <p:spPr>
          <a:xfrm>
            <a:off x="7169922" y="2320807"/>
            <a:ext cx="1459789" cy="3881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Jennifer Snoddy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00" b="0" i="0" u="none" strike="noStrike" kern="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Senior Cloud Solution Architect  Copilot</a:t>
            </a:r>
          </a:p>
        </p:txBody>
      </p:sp>
    </p:spTree>
    <p:extLst>
      <p:ext uri="{BB962C8B-B14F-4D97-AF65-F5344CB8AC3E}">
        <p14:creationId xmlns:p14="http://schemas.microsoft.com/office/powerpoint/2010/main" val="338820956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BA9E3-381F-A959-3DA8-6AE9267C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639DBE-789C-0E89-2E9C-995EF9673F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123" y="476249"/>
            <a:ext cx="6583363" cy="554038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91F2C"/>
                </a:solidFill>
                <a:effectLst/>
                <a:latin typeface="Segoe Sans Display Semibold" pitchFamily="2" charset="0"/>
              </a:rPr>
              <a:t>Objectives</a:t>
            </a:r>
            <a:endParaRPr lang="en-US" b="1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0B00C06-9AB8-45E6-078B-2480C252EB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5575" y="1392238"/>
            <a:ext cx="8685213" cy="4435475"/>
          </a:xfrm>
        </p:spPr>
        <p:txBody>
          <a:bodyPr>
            <a:normAutofit/>
          </a:bodyPr>
          <a:lstStyle/>
          <a:p>
            <a:endParaRPr lang="en-US" sz="2000" cap="none">
              <a:latin typeface="Segoe Sans Display Semibold" pitchFamily="2" charset="0"/>
              <a:cs typeface="Segoe Sans Display Semibol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cap="none">
                <a:latin typeface="Segoe Sans Display" pitchFamily="2" charset="0"/>
                <a:cs typeface="Segoe Sans Display" pitchFamily="2" charset="0"/>
              </a:rPr>
              <a:t>Using Copilot Chat:</a:t>
            </a:r>
            <a:br>
              <a:rPr lang="en-US" sz="2400" cap="none">
                <a:latin typeface="Segoe Sans Display" pitchFamily="2" charset="0"/>
                <a:cs typeface="Segoe Sans Display" pitchFamily="2" charset="0"/>
              </a:rPr>
            </a:br>
            <a:r>
              <a:rPr lang="en-US" sz="2400" cap="none">
                <a:latin typeface="Segoe Sans Display" pitchFamily="2" charset="0"/>
                <a:cs typeface="Segoe Sans Display" pitchFamily="2" charset="0"/>
              </a:rPr>
              <a:t>An overview of how to incorporate prompts into workflows for Copilot Chat. Using Copilot Chat within M365 Apps for Excel, Outlook, PowerPoint. </a:t>
            </a:r>
            <a:endParaRPr lang="en-US" sz="2400" cap="none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cap="none">
                <a:latin typeface="Segoe Sans Display" pitchFamily="2" charset="0"/>
                <a:cs typeface="Segoe Sans Display" pitchFamily="2" charset="0"/>
              </a:rPr>
              <a:t>Live demonstrations:</a:t>
            </a:r>
            <a:br>
              <a:rPr lang="en-US" sz="2400" b="1" cap="none">
                <a:latin typeface="Segoe Sans Display" pitchFamily="2" charset="0"/>
                <a:cs typeface="Segoe Sans Display" pitchFamily="2" charset="0"/>
              </a:rPr>
            </a:br>
            <a:r>
              <a:rPr lang="en-US" sz="2400" cap="none">
                <a:latin typeface="Segoe Sans Display" pitchFamily="2" charset="0"/>
                <a:cs typeface="Segoe Sans Display" pitchFamily="2" charset="0"/>
              </a:rPr>
              <a:t>Showcase high value prompts and related use cases.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cap="none">
                <a:latin typeface="Segoe Sans Display" pitchFamily="2" charset="0"/>
                <a:cs typeface="Segoe Sans Display" pitchFamily="2" charset="0"/>
              </a:rPr>
              <a:t>Takeaway:</a:t>
            </a:r>
            <a:br>
              <a:rPr lang="en-US" sz="2400" b="1" cap="none">
                <a:latin typeface="Segoe Sans Display" pitchFamily="2" charset="0"/>
                <a:cs typeface="Segoe Sans Display" pitchFamily="2" charset="0"/>
              </a:rPr>
            </a:br>
            <a:r>
              <a:rPr lang="en-US" sz="2400" cap="none">
                <a:latin typeface="Segoe Sans Display" pitchFamily="2" charset="0"/>
                <a:cs typeface="Segoe Sans Display" pitchFamily="2" charset="0"/>
              </a:rPr>
              <a:t>Discover Copilot use cases and use prompts in your own workspaces during and after session.</a:t>
            </a:r>
          </a:p>
          <a:p>
            <a:pPr marL="0" indent="0" algn="l" rtl="0" eaLnBrk="1" latinLnBrk="0" hangingPunct="1">
              <a:spcBef>
                <a:spcPts val="480"/>
              </a:spcBef>
              <a:buNone/>
            </a:pPr>
            <a:endParaRPr lang="en-US" sz="2400" cap="none">
              <a:solidFill>
                <a:srgbClr val="091F2C"/>
              </a:solidFill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49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E1F7-5C37-94F1-1748-90F1B66C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575ACB7-2A24-D05F-D575-0346C7624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580" y="332503"/>
            <a:ext cx="11018837" cy="5540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Sans Display Semibold" pitchFamily="2" charset="0"/>
                <a:cs typeface="Segoe Sans Display Semibold" pitchFamily="2" charset="0"/>
              </a:rPr>
              <a:t>Thank You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A6A297-BA53-D0D1-CCA7-31D6A9BE1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82772" y="1756586"/>
            <a:ext cx="10515600" cy="4352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1988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566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5313E-615D-9E03-5D71-B5A2BF58101F}"/>
              </a:ext>
            </a:extLst>
          </p:cNvPr>
          <p:cNvSpPr txBox="1"/>
          <p:nvPr/>
        </p:nvSpPr>
        <p:spPr>
          <a:xfrm>
            <a:off x="104901" y="5849459"/>
            <a:ext cx="11018519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  <a:hlinkClick r:id="rId3"/>
              </a:rPr>
              <a:t>Link to complete feedback survey </a:t>
            </a:r>
            <a:r>
              <a:rPr lang="en-US">
                <a:solidFill>
                  <a:srgbClr val="000000"/>
                </a:solidFill>
                <a:latin typeface="Segoe UI"/>
                <a:cs typeface="Segoe UI"/>
                <a:hlinkClick r:id="rId3"/>
              </a:rPr>
              <a:t>HERE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  <a:hlinkClick r:id="rId3"/>
              </a:rPr>
              <a:t> 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5" name="Picture 4" descr="QRCode for Prompt Mastery Series Feedback - February 25th (1).png">
            <a:extLst>
              <a:ext uri="{FF2B5EF4-FFF2-40B4-BE49-F238E27FC236}">
                <a16:creationId xmlns:a16="http://schemas.microsoft.com/office/drawing/2014/main" id="{B3168D03-93AE-11B7-C2E5-7EF791C76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342" y="1330120"/>
            <a:ext cx="3926459" cy="39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4184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-2510" id="{E52C3F4E-F023-48F5-A170-DADEDEE4AA7E}" vid="{28F6AB86-DF22-49B9-8958-2734B9DA8A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f2a0b8957ab5fa9de4fbd953ee5e964c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6ffd9ea1e3518e6e0782accd3cd1fd75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D18468-64C3-4572-BA0B-DB5C66B0DF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9DDB56-4A1E-4F8C-BB77-EF0EFFF71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29422A-1C27-4224-81B9-F18B537142C5}">
  <ds:schemaRefs>
    <ds:schemaRef ds:uri="6adfd4c8-54de-4fa2-b73e-b86369895801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Widescreen</PresentationFormat>
  <Paragraphs>77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1_Microsoft 365 Copilot Template</vt:lpstr>
      <vt:lpstr>Copilot Chat Prompt Mastery Series</vt:lpstr>
      <vt:lpstr>Microsoft Digital Event Code of Conduct </vt:lpstr>
      <vt:lpstr>PowerPoint Presentation</vt:lpstr>
      <vt:lpstr>PowerPoint Presentation</vt:lpstr>
      <vt:lpstr>PowerPoint Presentation</vt:lpstr>
      <vt:lpstr>Objectives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Yee Jr</dc:creator>
  <cp:lastModifiedBy>Harumi Togo</cp:lastModifiedBy>
  <cp:revision>3</cp:revision>
  <dcterms:created xsi:type="dcterms:W3CDTF">2025-10-15T03:04:47Z</dcterms:created>
  <dcterms:modified xsi:type="dcterms:W3CDTF">2026-03-09T16:17:37Z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0x0101000D2BB8FCA7FEB347BAC36A8D039FB81C</vt:lpwstr>
  </property>
  <property fmtid="{D5CDD505-2E9C-101B-9397-08002B2CF9AE}" pid="3" name="MediaServiceImageTags">
    <vt:lpwstr/>
  </property>
</Properties>
</file>